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88" r:id="rId2"/>
    <p:sldId id="286" r:id="rId3"/>
    <p:sldId id="292" r:id="rId4"/>
    <p:sldId id="294" r:id="rId5"/>
    <p:sldId id="295" r:id="rId6"/>
    <p:sldId id="347" r:id="rId7"/>
    <p:sldId id="297" r:id="rId8"/>
    <p:sldId id="298" r:id="rId9"/>
    <p:sldId id="306" r:id="rId10"/>
    <p:sldId id="284" r:id="rId11"/>
    <p:sldId id="303" r:id="rId12"/>
    <p:sldId id="309" r:id="rId13"/>
    <p:sldId id="308" r:id="rId14"/>
    <p:sldId id="302" r:id="rId15"/>
    <p:sldId id="291" r:id="rId16"/>
    <p:sldId id="311" r:id="rId17"/>
    <p:sldId id="313" r:id="rId18"/>
    <p:sldId id="287" r:id="rId19"/>
    <p:sldId id="315" r:id="rId20"/>
    <p:sldId id="283" r:id="rId21"/>
    <p:sldId id="317" r:id="rId22"/>
    <p:sldId id="318" r:id="rId23"/>
    <p:sldId id="282" r:id="rId24"/>
    <p:sldId id="320" r:id="rId25"/>
    <p:sldId id="321" r:id="rId26"/>
    <p:sldId id="281" r:id="rId27"/>
    <p:sldId id="323" r:id="rId28"/>
    <p:sldId id="274" r:id="rId29"/>
    <p:sldId id="279" r:id="rId30"/>
    <p:sldId id="319" r:id="rId31"/>
    <p:sldId id="329" r:id="rId32"/>
    <p:sldId id="328" r:id="rId33"/>
    <p:sldId id="327" r:id="rId34"/>
    <p:sldId id="326" r:id="rId35"/>
    <p:sldId id="336" r:id="rId36"/>
    <p:sldId id="330" r:id="rId37"/>
    <p:sldId id="331" r:id="rId38"/>
    <p:sldId id="325" r:id="rId39"/>
    <p:sldId id="332" r:id="rId40"/>
    <p:sldId id="334" r:id="rId41"/>
    <p:sldId id="337" r:id="rId42"/>
    <p:sldId id="277" r:id="rId43"/>
    <p:sldId id="335" r:id="rId44"/>
    <p:sldId id="276" r:id="rId45"/>
    <p:sldId id="275" r:id="rId46"/>
    <p:sldId id="338" r:id="rId47"/>
    <p:sldId id="273" r:id="rId48"/>
    <p:sldId id="345" r:id="rId49"/>
    <p:sldId id="344" r:id="rId50"/>
    <p:sldId id="343" r:id="rId51"/>
    <p:sldId id="342" r:id="rId52"/>
    <p:sldId id="339" r:id="rId53"/>
    <p:sldId id="341" r:id="rId54"/>
    <p:sldId id="340" r:id="rId55"/>
    <p:sldId id="27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90" y="-78"/>
      </p:cViewPr>
      <p:guideLst>
        <p:guide orient="horz" pos="2160"/>
        <p:guide pos="2880"/>
      </p:guideLst>
    </p:cSldViewPr>
  </p:slideViewPr>
  <p:notesTextViewPr>
    <p:cViewPr>
      <p:scale>
        <a:sx n="1" d="1"/>
        <a:sy n="1" d="1"/>
      </p:scale>
      <p:origin x="0" y="0"/>
    </p:cViewPr>
  </p:notesTextViewPr>
  <p:sorterViewPr>
    <p:cViewPr>
      <p:scale>
        <a:sx n="100" d="100"/>
        <a:sy n="100" d="100"/>
      </p:scale>
      <p:origin x="0" y="90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11C864-3ED2-4CD4-87F7-9665B8A3E6C0}" type="datetimeFigureOut">
              <a:rPr lang="en-US" smtClean="0"/>
              <a:t>3/30/2023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4A6C55-35A5-4047-ACCA-7E41321F801F}" type="slidenum">
              <a:rPr lang="en-US" smtClean="0"/>
              <a:t>‹#›</a:t>
            </a:fld>
            <a:endParaRPr lang="en-US"/>
          </a:p>
        </p:txBody>
      </p:sp>
    </p:spTree>
    <p:extLst>
      <p:ext uri="{BB962C8B-B14F-4D97-AF65-F5344CB8AC3E}">
        <p14:creationId xmlns:p14="http://schemas.microsoft.com/office/powerpoint/2010/main" val="5812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C843A5ED-2236-4AE4-910B-85C2487958DF}" type="slidenum">
              <a:rPr lang="en-US" altLang="en-US">
                <a:solidFill>
                  <a:prstClr val="black"/>
                </a:solidFill>
              </a:rPr>
              <a:pPr/>
              <a:t>6</a:t>
            </a:fld>
            <a:endParaRPr lang="en-US" alt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endParaRPr lang="en-US" altLang="en-US" sz="1000" smtClean="0">
              <a:latin typeface="Arial" charset="0"/>
            </a:endParaRPr>
          </a:p>
          <a:p>
            <a:pPr eaLnBrk="1" hangingPunct="1"/>
            <a:r>
              <a:rPr lang="en-US" altLang="en-US" sz="1000" smtClean="0">
                <a:latin typeface="Arial" charset="0"/>
              </a:rPr>
              <a:t>Copyright © 2004 Doan Van Hung- Khoa Lich Su, Dai hoc QuyNhon</a:t>
            </a:r>
          </a:p>
          <a:p>
            <a:pPr eaLnBrk="1" hangingPunct="1"/>
            <a:endParaRPr lang="en-US" altLang="en-US" sz="10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4A6C55-35A5-4047-ACCA-7E41321F801F}" type="slidenum">
              <a:rPr lang="en-US" smtClean="0"/>
              <a:t>41</a:t>
            </a:fld>
            <a:endParaRPr lang="en-US"/>
          </a:p>
        </p:txBody>
      </p:sp>
    </p:spTree>
    <p:extLst>
      <p:ext uri="{BB962C8B-B14F-4D97-AF65-F5344CB8AC3E}">
        <p14:creationId xmlns:p14="http://schemas.microsoft.com/office/powerpoint/2010/main" val="89923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5018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91265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32043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74251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9369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49957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DC22FA-8641-4C6C-8412-1F41DC413D5C}"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97250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C22FA-8641-4C6C-8412-1F41DC413D5C}"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84035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C22FA-8641-4C6C-8412-1F41DC413D5C}"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21058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18791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99617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C22FA-8641-4C6C-8412-1F41DC413D5C}" type="datetimeFigureOut">
              <a:rPr lang="en-US" smtClean="0"/>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EC7E8-CCEC-4B79-9536-1A8CF6907E8A}" type="slidenum">
              <a:rPr lang="en-US" smtClean="0"/>
              <a:t>‹#›</a:t>
            </a:fld>
            <a:endParaRPr lang="en-US"/>
          </a:p>
        </p:txBody>
      </p:sp>
    </p:spTree>
    <p:extLst>
      <p:ext uri="{BB962C8B-B14F-4D97-AF65-F5344CB8AC3E}">
        <p14:creationId xmlns:p14="http://schemas.microsoft.com/office/powerpoint/2010/main" val="2474766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Harry_Truman"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vi.wikipedia.org/wiki/Chi%E1%BA%BFn_tranh_%C4%90%C3%B4ng_D%C6%B0%C6%A1ng" TargetMode="External"/><Relationship Id="rId5" Type="http://schemas.openxmlformats.org/officeDocument/2006/relationships/hyperlink" Target="https://vi.wikipedia.org/wiki/K%E1%BA%BF_ho%E1%BA%A1ch_Marshall"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hyperlink" Target="https://vi.wikipedia.org/wiki/S%C3%BAng_kh%C3%B4ng_gi%E1%BA%ADt" TargetMode="External"/><Relationship Id="rId3" Type="http://schemas.openxmlformats.org/officeDocument/2006/relationships/image" Target="../media/image65.png"/><Relationship Id="rId7" Type="http://schemas.openxmlformats.org/officeDocument/2006/relationships/hyperlink" Target="https://vi.wikipedia.org/wiki/L%C3%B4_c%E1%BB%91t"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vi.wikipedia.org/wiki/Bazooka" TargetMode="External"/><Relationship Id="rId5" Type="http://schemas.openxmlformats.org/officeDocument/2006/relationships/hyperlink" Target="https://vi.wikipedia.org/wiki/T%E1%BB%95ng_c%E1%BB%A5c_C%C3%B4ng_nghi%E1%BB%87p_Qu%E1%BB%91c_ph%C3%B2ng_(Vi%E1%BB%87t_Nam)" TargetMode="External"/><Relationship Id="rId4" Type="http://schemas.openxmlformats.org/officeDocument/2006/relationships/hyperlink" Target="https://vi.wikipedia.org/wiki/K%E1%BB%B9_thu%E1%BA%ADt_qu%C3%A2n_s%E1%BB%B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09059" y="2267634"/>
            <a:ext cx="6324600"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26 </a:t>
            </a:r>
          </a:p>
          <a:p>
            <a:pPr algn="ctr"/>
            <a:r>
              <a:rPr lang="en-US" sz="3600" b="1" dirty="0" err="1" smtClean="0">
                <a:solidFill>
                  <a:srgbClr val="FF0000"/>
                </a:solidFill>
                <a:latin typeface="Times New Roman" pitchFamily="18" charset="0"/>
                <a:cs typeface="Times New Roman" pitchFamily="18" charset="0"/>
              </a:rPr>
              <a:t>BƯỚC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CUỘC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TOÀN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QUỐC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CHỐNG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THỰC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PHÁP</a:t>
            </a:r>
            <a:r>
              <a:rPr lang="en-US" sz="3600" b="1" dirty="0" smtClean="0">
                <a:solidFill>
                  <a:srgbClr val="FF0000"/>
                </a:solidFill>
                <a:latin typeface="Times New Roman" pitchFamily="18" charset="0"/>
                <a:cs typeface="Times New Roman" pitchFamily="18" charset="0"/>
              </a:rPr>
              <a:t> (1950-1953)</a:t>
            </a:r>
            <a:endParaRPr lang="en-US" sz="3600" b="1" dirty="0">
              <a:solidFill>
                <a:srgbClr val="FF0000"/>
              </a:solidFill>
              <a:latin typeface="Times New Roman" pitchFamily="18" charset="0"/>
              <a:cs typeface="Times New Roman" pitchFamily="18" charset="0"/>
            </a:endParaRPr>
          </a:p>
        </p:txBody>
      </p:sp>
      <p:sp>
        <p:nvSpPr>
          <p:cNvPr id="5" name="Rectangle 4"/>
          <p:cNvSpPr/>
          <p:nvPr/>
        </p:nvSpPr>
        <p:spPr>
          <a:xfrm>
            <a:off x="152400" y="228600"/>
            <a:ext cx="24384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THCS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lớp</a:t>
            </a:r>
            <a:r>
              <a:rPr lang="en-US" dirty="0">
                <a:latin typeface="Times New Roman" pitchFamily="18" charset="0"/>
                <a:cs typeface="Times New Roman" pitchFamily="18" charset="0"/>
              </a:rPr>
              <a:t> 9</a:t>
            </a:r>
          </a:p>
          <a:p>
            <a:r>
              <a:rPr lang="en-US" dirty="0" err="1">
                <a:latin typeface="Times New Roman" pitchFamily="18" charset="0"/>
                <a:cs typeface="Times New Roman" pitchFamily="18" charset="0"/>
              </a:rPr>
              <a:t>GV</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Nga</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193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86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76200"/>
            <a:ext cx="8305800" cy="584775"/>
          </a:xfrm>
          <a:prstGeom prst="rect">
            <a:avLst/>
          </a:prstGeom>
        </p:spPr>
        <p:txBody>
          <a:bodyPr wrap="square">
            <a:spAutoFit/>
          </a:bodyPr>
          <a:lstStyle/>
          <a:p>
            <a:r>
              <a:rPr lang="nl-NL" sz="3200" b="1" dirty="0">
                <a:latin typeface="Times New Roman" pitchFamily="18" charset="0"/>
                <a:cs typeface="Times New Roman" pitchFamily="18" charset="0"/>
              </a:rPr>
              <a:t>2.Quân ta tiến công địch ở biên giới phía Bắc </a:t>
            </a:r>
            <a:r>
              <a:rPr lang="nl-NL"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06838"/>
            <a:ext cx="70104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1" y="4953000"/>
            <a:ext cx="67056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Ban </a:t>
            </a:r>
            <a:r>
              <a:rPr lang="en-US" sz="2800" dirty="0" err="1"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endParaRPr lang="en-US" sz="2800"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014" y="1117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68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0200" y="762000"/>
            <a:ext cx="7315200" cy="2585323"/>
          </a:xfrm>
          <a:prstGeom prst="rect">
            <a:avLst/>
          </a:prstGeom>
        </p:spPr>
        <p:txBody>
          <a:bodyPr wrap="square">
            <a:spAutoFit/>
          </a:bodyPr>
          <a:lstStyle/>
          <a:p>
            <a:r>
              <a:rPr lang="nl-NL" sz="5400" dirty="0" smtClean="0">
                <a:latin typeface="Times New Roman" pitchFamily="18" charset="0"/>
                <a:cs typeface="Times New Roman" pitchFamily="18" charset="0"/>
              </a:rPr>
              <a:t>- </a:t>
            </a:r>
            <a:r>
              <a:rPr lang="nl-NL" sz="5400" dirty="0">
                <a:latin typeface="Times New Roman" pitchFamily="18" charset="0"/>
                <a:cs typeface="Times New Roman" pitchFamily="18" charset="0"/>
              </a:rPr>
              <a:t>T</a:t>
            </a:r>
            <a:r>
              <a:rPr lang="nl-NL" sz="5400" dirty="0" smtClean="0">
                <a:latin typeface="Times New Roman" pitchFamily="18" charset="0"/>
                <a:cs typeface="Times New Roman" pitchFamily="18" charset="0"/>
              </a:rPr>
              <a:t>háng 6-1950 Trung </a:t>
            </a:r>
            <a:r>
              <a:rPr lang="nl-NL" sz="5400" dirty="0">
                <a:latin typeface="Times New Roman" pitchFamily="18" charset="0"/>
                <a:cs typeface="Times New Roman" pitchFamily="18" charset="0"/>
              </a:rPr>
              <a:t>ương Đảng </a:t>
            </a:r>
            <a:r>
              <a:rPr lang="nl-NL" sz="5400" dirty="0" smtClean="0">
                <a:latin typeface="Times New Roman" pitchFamily="18" charset="0"/>
                <a:cs typeface="Times New Roman" pitchFamily="18" charset="0"/>
              </a:rPr>
              <a:t>quyết </a:t>
            </a:r>
            <a:r>
              <a:rPr lang="nl-NL" sz="5400" dirty="0">
                <a:latin typeface="Times New Roman" pitchFamily="18" charset="0"/>
                <a:cs typeface="Times New Roman" pitchFamily="18" charset="0"/>
              </a:rPr>
              <a:t>định mở </a:t>
            </a:r>
            <a:r>
              <a:rPr lang="nl-NL" sz="5400" b="1" dirty="0">
                <a:latin typeface="Times New Roman" pitchFamily="18" charset="0"/>
                <a:cs typeface="Times New Roman" pitchFamily="18" charset="0"/>
              </a:rPr>
              <a:t>chiến dịch Biên giới </a:t>
            </a:r>
            <a:endParaRPr lang="en-US" sz="5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7620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307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1"/>
            <a:ext cx="8077199"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80000"/>
              </a:lnSpc>
            </a:pPr>
            <a:r>
              <a:rPr lang="en-US" sz="2000" dirty="0" err="1">
                <a:solidFill>
                  <a:srgbClr val="0000CC"/>
                </a:solidFill>
                <a:latin typeface="Times New Roman" pitchFamily="18" charset="0"/>
                <a:cs typeface="Times New Roman" pitchFamily="18" charset="0"/>
              </a:rPr>
              <a:t>Đây</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là</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lần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đầu</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tiên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quân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đội</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Việt</a:t>
            </a:r>
            <a:r>
              <a:rPr lang="en-US" sz="2000" dirty="0">
                <a:solidFill>
                  <a:srgbClr val="0000CC"/>
                </a:solidFill>
                <a:latin typeface="Times New Roman" pitchFamily="18" charset="0"/>
                <a:cs typeface="Times New Roman" pitchFamily="18" charset="0"/>
              </a:rPr>
              <a:t> Minh </a:t>
            </a:r>
            <a:r>
              <a:rPr lang="en-US" sz="2000" dirty="0" err="1">
                <a:solidFill>
                  <a:srgbClr val="0000CC"/>
                </a:solidFill>
                <a:latin typeface="Times New Roman" pitchFamily="18" charset="0"/>
                <a:cs typeface="Times New Roman" pitchFamily="18" charset="0"/>
              </a:rPr>
              <a:t>chủ</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động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thực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hiện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một</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chiến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dịch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quân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sự</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lớn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nhắm</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vào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thực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dân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Pháp</a:t>
            </a:r>
            <a:r>
              <a:rPr lang="en-US" sz="2000" dirty="0">
                <a:solidFill>
                  <a:srgbClr val="0000CC"/>
                </a:solidFill>
                <a:latin typeface="Times New Roman" pitchFamily="18" charset="0"/>
                <a:cs typeface="Times New Roman" pitchFamily="18" charset="0"/>
              </a:rPr>
              <a:t>. Do </a:t>
            </a:r>
            <a:r>
              <a:rPr lang="en-US" sz="2000" dirty="0" err="1">
                <a:solidFill>
                  <a:srgbClr val="0000CC"/>
                </a:solidFill>
                <a:latin typeface="Times New Roman" pitchFamily="18" charset="0"/>
                <a:cs typeface="Times New Roman" pitchFamily="18" charset="0"/>
              </a:rPr>
              <a:t>tính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chất</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quan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trọng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của</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chiến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dịch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nên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ngoài</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việc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giao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Đại</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tướng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Võ</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Nguyên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Giáp</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làm</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Tư</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lệnh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chiến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dịch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Chủ</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tịch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Hồ</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Chí</a:t>
            </a:r>
            <a:r>
              <a:rPr lang="en-US" sz="2000" dirty="0">
                <a:solidFill>
                  <a:srgbClr val="0000CC"/>
                </a:solidFill>
                <a:latin typeface="Times New Roman" pitchFamily="18" charset="0"/>
                <a:cs typeface="Times New Roman" pitchFamily="18" charset="0"/>
              </a:rPr>
              <a:t> Minh </a:t>
            </a:r>
            <a:r>
              <a:rPr lang="en-US" sz="2000" dirty="0" err="1">
                <a:solidFill>
                  <a:srgbClr val="0000CC"/>
                </a:solidFill>
                <a:latin typeface="Times New Roman" pitchFamily="18" charset="0"/>
                <a:cs typeface="Times New Roman" pitchFamily="18" charset="0"/>
              </a:rPr>
              <a:t>còn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trực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tiếp</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chỉ</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đạo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chiến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dịch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nhằm</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đảm</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bảo</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tính</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chắc</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thắng</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của</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chiến</a:t>
            </a:r>
            <a:r>
              <a:rPr lang="en-US" sz="2000" dirty="0">
                <a:solidFill>
                  <a:srgbClr val="0000CC"/>
                </a:solidFill>
                <a:latin typeface="Times New Roman" pitchFamily="18" charset="0"/>
                <a:cs typeface="Times New Roman" pitchFamily="18" charset="0"/>
              </a:rPr>
              <a:t> </a:t>
            </a:r>
            <a:r>
              <a:rPr lang="en-US" sz="2000" dirty="0" err="1">
                <a:solidFill>
                  <a:srgbClr val="0000CC"/>
                </a:solidFill>
                <a:latin typeface="Times New Roman" pitchFamily="18" charset="0"/>
                <a:cs typeface="Times New Roman" pitchFamily="18" charset="0"/>
              </a:rPr>
              <a:t>dịch</a:t>
            </a:r>
            <a:r>
              <a:rPr lang="en-US" sz="2000" dirty="0">
                <a:solidFill>
                  <a:srgbClr val="0000CC"/>
                </a:solidFill>
                <a:latin typeface="Times New Roman" pitchFamily="18" charset="0"/>
                <a:cs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4" y="1676400"/>
            <a:ext cx="71437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6019800"/>
            <a:ext cx="85344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dirty="0"/>
              <a:t>Bác Hồ và Đại tướng Võ Nguyên Giáp bàn phương án tác chiến cho Chiến dịch Biên giới 1950. (Ảnh: TTXVN)</a:t>
            </a:r>
            <a:endParaRPr lang="en-US" dirty="0"/>
          </a:p>
        </p:txBody>
      </p:sp>
    </p:spTree>
    <p:extLst>
      <p:ext uri="{BB962C8B-B14F-4D97-AF65-F5344CB8AC3E}">
        <p14:creationId xmlns:p14="http://schemas.microsoft.com/office/powerpoint/2010/main" val="4471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su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0"/>
            <a:ext cx="5029200" cy="6096000"/>
          </a:xfrm>
        </p:spPr>
      </p:pic>
      <p:sp>
        <p:nvSpPr>
          <p:cNvPr id="73733" name="Text Box 5"/>
          <p:cNvSpPr txBox="1">
            <a:spLocks noChangeArrowheads="1"/>
          </p:cNvSpPr>
          <p:nvPr/>
        </p:nvSpPr>
        <p:spPr bwMode="auto">
          <a:xfrm>
            <a:off x="304800" y="6248400"/>
            <a:ext cx="495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dirty="0" err="1">
                <a:solidFill>
                  <a:srgbClr val="FF3300"/>
                </a:solidFill>
                <a:latin typeface="Arial" charset="0"/>
              </a:rPr>
              <a:t>Hồ</a:t>
            </a:r>
            <a:r>
              <a:rPr lang="en-US" sz="2400" b="1" dirty="0">
                <a:solidFill>
                  <a:srgbClr val="FF3300"/>
                </a:solidFill>
                <a:latin typeface="Arial" charset="0"/>
              </a:rPr>
              <a:t> </a:t>
            </a:r>
            <a:r>
              <a:rPr lang="en-US" sz="2400" b="1" dirty="0" err="1">
                <a:solidFill>
                  <a:srgbClr val="FF3300"/>
                </a:solidFill>
                <a:latin typeface="Arial" charset="0"/>
              </a:rPr>
              <a:t>Chủ</a:t>
            </a:r>
            <a:r>
              <a:rPr lang="en-US" sz="2400" b="1" dirty="0">
                <a:solidFill>
                  <a:srgbClr val="FF3300"/>
                </a:solidFill>
                <a:latin typeface="Arial" charset="0"/>
              </a:rPr>
              <a:t> </a:t>
            </a:r>
            <a:r>
              <a:rPr lang="en-US" sz="2400" b="1" dirty="0" err="1">
                <a:solidFill>
                  <a:srgbClr val="FF3300"/>
                </a:solidFill>
                <a:latin typeface="Arial" charset="0"/>
              </a:rPr>
              <a:t>Tịch</a:t>
            </a:r>
            <a:r>
              <a:rPr lang="en-US" sz="2400" b="1" dirty="0">
                <a:solidFill>
                  <a:srgbClr val="FF3300"/>
                </a:solidFill>
                <a:latin typeface="Arial" charset="0"/>
              </a:rPr>
              <a:t> </a:t>
            </a:r>
            <a:r>
              <a:rPr lang="en-US" sz="2400" b="1" dirty="0" err="1">
                <a:solidFill>
                  <a:srgbClr val="FF3300"/>
                </a:solidFill>
                <a:latin typeface="Arial" charset="0"/>
              </a:rPr>
              <a:t>đi</a:t>
            </a:r>
            <a:r>
              <a:rPr lang="en-US" sz="2400" b="1" dirty="0">
                <a:solidFill>
                  <a:srgbClr val="FF3300"/>
                </a:solidFill>
                <a:latin typeface="Arial" charset="0"/>
              </a:rPr>
              <a:t> </a:t>
            </a:r>
            <a:r>
              <a:rPr lang="en-US" sz="2400" b="1" dirty="0" err="1">
                <a:solidFill>
                  <a:srgbClr val="FF3300"/>
                </a:solidFill>
                <a:latin typeface="Arial" charset="0"/>
              </a:rPr>
              <a:t>Biên</a:t>
            </a:r>
            <a:r>
              <a:rPr lang="en-US" sz="2400" b="1" dirty="0">
                <a:solidFill>
                  <a:srgbClr val="FF3300"/>
                </a:solidFill>
                <a:latin typeface="Arial" charset="0"/>
              </a:rPr>
              <a:t> </a:t>
            </a:r>
            <a:r>
              <a:rPr lang="en-US" sz="2400" b="1" dirty="0" err="1">
                <a:solidFill>
                  <a:srgbClr val="FF3300"/>
                </a:solidFill>
                <a:latin typeface="Arial" charset="0"/>
              </a:rPr>
              <a:t>giới</a:t>
            </a:r>
            <a:endParaRPr lang="en-US" sz="2400" b="1" dirty="0">
              <a:solidFill>
                <a:srgbClr val="FF3300"/>
              </a:solidFill>
              <a:latin typeface="Arial" charset="0"/>
            </a:endParaRPr>
          </a:p>
        </p:txBody>
      </p:sp>
      <p:sp>
        <p:nvSpPr>
          <p:cNvPr id="73734" name="Text Box 6"/>
          <p:cNvSpPr txBox="1">
            <a:spLocks noChangeArrowheads="1"/>
          </p:cNvSpPr>
          <p:nvPr/>
        </p:nvSpPr>
        <p:spPr bwMode="auto">
          <a:xfrm>
            <a:off x="4191000" y="609600"/>
            <a:ext cx="4648200" cy="2462213"/>
          </a:xfrm>
          <a:prstGeom prst="rect">
            <a:avLst/>
          </a:prstGeom>
          <a:ln/>
          <a:extLst/>
        </p:spPr>
        <p:style>
          <a:lnRef idx="1">
            <a:schemeClr val="accent4"/>
          </a:lnRef>
          <a:fillRef idx="2">
            <a:schemeClr val="accent4"/>
          </a:fillRef>
          <a:effectRef idx="1">
            <a:schemeClr val="accent4"/>
          </a:effectRef>
          <a:fontRef idx="minor">
            <a:schemeClr val="dk1"/>
          </a:fontRef>
        </p:style>
        <p:txBody>
          <a:bodyPr>
            <a:spAutoFit/>
          </a:bodyPr>
          <a:lstStyle/>
          <a:p>
            <a:pPr eaLnBrk="1" hangingPunct="1">
              <a:spcBef>
                <a:spcPct val="50000"/>
              </a:spcBef>
            </a:pPr>
            <a:r>
              <a:rPr lang="en-US" sz="2200" b="1" dirty="0" err="1">
                <a:solidFill>
                  <a:srgbClr val="0000FF"/>
                </a:solidFill>
                <a:latin typeface="Times New Roman" pitchFamily="18" charset="0"/>
              </a:rPr>
              <a:t>Chống</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gậy</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lên</a:t>
            </a:r>
            <a:r>
              <a:rPr lang="en-US" sz="2200" b="1" dirty="0">
                <a:solidFill>
                  <a:srgbClr val="0000FF"/>
                </a:solidFill>
                <a:latin typeface="Times New Roman" pitchFamily="18" charset="0"/>
              </a:rPr>
              <a:t> non </a:t>
            </a:r>
            <a:r>
              <a:rPr lang="en-US" sz="2200" b="1" dirty="0" err="1">
                <a:solidFill>
                  <a:srgbClr val="0000FF"/>
                </a:solidFill>
                <a:latin typeface="Times New Roman" pitchFamily="18" charset="0"/>
              </a:rPr>
              <a:t>xem</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trận</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địa</a:t>
            </a:r>
            <a:endParaRPr lang="en-US" sz="2200" b="1" dirty="0">
              <a:solidFill>
                <a:srgbClr val="0000FF"/>
              </a:solidFill>
              <a:latin typeface="Times New Roman" pitchFamily="18" charset="0"/>
            </a:endParaRPr>
          </a:p>
          <a:p>
            <a:pPr eaLnBrk="1" hangingPunct="1">
              <a:spcBef>
                <a:spcPct val="50000"/>
              </a:spcBef>
            </a:pPr>
            <a:r>
              <a:rPr lang="en-US" sz="2200" b="1" dirty="0" err="1">
                <a:solidFill>
                  <a:srgbClr val="0000FF"/>
                </a:solidFill>
                <a:latin typeface="Times New Roman" pitchFamily="18" charset="0"/>
              </a:rPr>
              <a:t>Vạn</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trùng</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núi</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đỡ</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vạn</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trùng</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mây</a:t>
            </a:r>
            <a:endParaRPr lang="en-US" sz="2200" b="1" dirty="0">
              <a:solidFill>
                <a:srgbClr val="0000FF"/>
              </a:solidFill>
              <a:latin typeface="Times New Roman" pitchFamily="18" charset="0"/>
            </a:endParaRPr>
          </a:p>
          <a:p>
            <a:pPr eaLnBrk="1" hangingPunct="1">
              <a:spcBef>
                <a:spcPct val="50000"/>
              </a:spcBef>
            </a:pPr>
            <a:r>
              <a:rPr lang="en-US" sz="2200" b="1" dirty="0" err="1">
                <a:solidFill>
                  <a:srgbClr val="0000FF"/>
                </a:solidFill>
                <a:latin typeface="Times New Roman" pitchFamily="18" charset="0"/>
              </a:rPr>
              <a:t>Quân</a:t>
            </a:r>
            <a:r>
              <a:rPr lang="en-US" sz="2200" b="1" dirty="0">
                <a:solidFill>
                  <a:srgbClr val="0000FF"/>
                </a:solidFill>
                <a:latin typeface="Times New Roman" pitchFamily="18" charset="0"/>
              </a:rPr>
              <a:t> ta </a:t>
            </a:r>
            <a:r>
              <a:rPr lang="en-US" sz="2200" b="1" dirty="0" err="1">
                <a:solidFill>
                  <a:srgbClr val="0000FF"/>
                </a:solidFill>
                <a:latin typeface="Times New Roman" pitchFamily="18" charset="0"/>
              </a:rPr>
              <a:t>khí</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mạnh</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nuốt</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ngưu</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đẩu</a:t>
            </a:r>
            <a:r>
              <a:rPr lang="en-US" sz="2200" b="1" dirty="0">
                <a:solidFill>
                  <a:srgbClr val="0000FF"/>
                </a:solidFill>
                <a:latin typeface="Times New Roman" pitchFamily="18" charset="0"/>
              </a:rPr>
              <a:t> </a:t>
            </a:r>
          </a:p>
          <a:p>
            <a:pPr eaLnBrk="1" hangingPunct="1">
              <a:spcBef>
                <a:spcPct val="50000"/>
              </a:spcBef>
            </a:pPr>
            <a:r>
              <a:rPr lang="en-US" sz="2200" b="1" dirty="0" err="1">
                <a:solidFill>
                  <a:srgbClr val="0000FF"/>
                </a:solidFill>
                <a:latin typeface="Times New Roman" pitchFamily="18" charset="0"/>
              </a:rPr>
              <a:t>Thề</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diệt</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xâm</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lăng</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lũ</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sói</a:t>
            </a:r>
            <a:r>
              <a:rPr lang="en-US" sz="2200" b="1" dirty="0">
                <a:solidFill>
                  <a:srgbClr val="0000FF"/>
                </a:solidFill>
                <a:latin typeface="Times New Roman" pitchFamily="18" charset="0"/>
              </a:rPr>
              <a:t> </a:t>
            </a:r>
            <a:r>
              <a:rPr lang="en-US" sz="2200" b="1" dirty="0" err="1">
                <a:solidFill>
                  <a:srgbClr val="0000FF"/>
                </a:solidFill>
                <a:latin typeface="Times New Roman" pitchFamily="18" charset="0"/>
              </a:rPr>
              <a:t>cầy</a:t>
            </a:r>
            <a:r>
              <a:rPr lang="en-US" sz="2200" b="1" dirty="0" smtClean="0">
                <a:solidFill>
                  <a:srgbClr val="0000FF"/>
                </a:solidFill>
                <a:latin typeface="Times New Roman" pitchFamily="18" charset="0"/>
              </a:rPr>
              <a:t>.</a:t>
            </a:r>
          </a:p>
          <a:p>
            <a:pPr eaLnBrk="1" hangingPunct="1">
              <a:spcBef>
                <a:spcPct val="50000"/>
              </a:spcBef>
            </a:pPr>
            <a:r>
              <a:rPr lang="en-US" sz="2200" b="1" dirty="0" smtClean="0">
                <a:solidFill>
                  <a:srgbClr val="0000FF"/>
                </a:solidFill>
                <a:latin typeface="Times New Roman" pitchFamily="18" charset="0"/>
              </a:rPr>
              <a:t>                        </a:t>
            </a:r>
            <a:r>
              <a:rPr lang="en-US" sz="2200" i="1" dirty="0" err="1" smtClean="0">
                <a:solidFill>
                  <a:srgbClr val="0000FF"/>
                </a:solidFill>
                <a:latin typeface="Times New Roman" pitchFamily="18" charset="0"/>
              </a:rPr>
              <a:t>Hồ</a:t>
            </a:r>
            <a:r>
              <a:rPr lang="en-US" sz="2200" i="1" dirty="0" smtClean="0">
                <a:solidFill>
                  <a:srgbClr val="0000FF"/>
                </a:solidFill>
                <a:latin typeface="Times New Roman" pitchFamily="18" charset="0"/>
              </a:rPr>
              <a:t> </a:t>
            </a:r>
            <a:r>
              <a:rPr lang="en-US" sz="2200" i="1" dirty="0" err="1" smtClean="0">
                <a:solidFill>
                  <a:srgbClr val="0000FF"/>
                </a:solidFill>
                <a:latin typeface="Times New Roman" pitchFamily="18" charset="0"/>
              </a:rPr>
              <a:t>Chí</a:t>
            </a:r>
            <a:r>
              <a:rPr lang="en-US" sz="2200" i="1" dirty="0" smtClean="0">
                <a:solidFill>
                  <a:srgbClr val="0000FF"/>
                </a:solidFill>
                <a:latin typeface="Times New Roman" pitchFamily="18" charset="0"/>
              </a:rPr>
              <a:t> minh</a:t>
            </a:r>
            <a:endParaRPr lang="en-US" sz="2200" i="1" dirty="0">
              <a:solidFill>
                <a:srgbClr val="0000FF"/>
              </a:solidFill>
              <a:latin typeface="Times New Roman" pitchFamily="18" charset="0"/>
            </a:endParaRPr>
          </a:p>
        </p:txBody>
      </p:sp>
    </p:spTree>
    <p:extLst>
      <p:ext uri="{BB962C8B-B14F-4D97-AF65-F5344CB8AC3E}">
        <p14:creationId xmlns:p14="http://schemas.microsoft.com/office/powerpoint/2010/main" val="3200883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1+#ppt_w/2"/>
                                          </p:val>
                                        </p:tav>
                                        <p:tav tm="100000">
                                          <p:val>
                                            <p:strVal val="#ppt_x"/>
                                          </p:val>
                                        </p:tav>
                                      </p:tavLst>
                                    </p:anim>
                                    <p:anim calcmode="lin" valueType="num">
                                      <p:cBhvr additive="base">
                                        <p:cTn id="8" dur="500" fill="hold"/>
                                        <p:tgtEl>
                                          <p:spTgt spid="737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3733"/>
                                        </p:tgtEl>
                                        <p:attrNameLst>
                                          <p:attrName>style.visibility</p:attrName>
                                        </p:attrNameLst>
                                      </p:cBhvr>
                                      <p:to>
                                        <p:strVal val="visible"/>
                                      </p:to>
                                    </p:set>
                                    <p:anim calcmode="lin" valueType="num">
                                      <p:cBhvr additive="base">
                                        <p:cTn id="11" dur="500" fill="hold"/>
                                        <p:tgtEl>
                                          <p:spTgt spid="73733"/>
                                        </p:tgtEl>
                                        <p:attrNameLst>
                                          <p:attrName>ppt_x</p:attrName>
                                        </p:attrNameLst>
                                      </p:cBhvr>
                                      <p:tavLst>
                                        <p:tav tm="0">
                                          <p:val>
                                            <p:strVal val="#ppt_x"/>
                                          </p:val>
                                        </p:tav>
                                        <p:tav tm="100000">
                                          <p:val>
                                            <p:strVal val="#ppt_x"/>
                                          </p:val>
                                        </p:tav>
                                      </p:tavLst>
                                    </p:anim>
                                    <p:anim calcmode="lin" valueType="num">
                                      <p:cBhvr additive="base">
                                        <p:cTn id="12"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3734"/>
                                        </p:tgtEl>
                                        <p:attrNameLst>
                                          <p:attrName>style.visibility</p:attrName>
                                        </p:attrNameLst>
                                      </p:cBhvr>
                                      <p:to>
                                        <p:strVal val="visible"/>
                                      </p:to>
                                    </p:set>
                                    <p:animEffect transition="in" filter="barn(inVertical)">
                                      <p:cBhvr>
                                        <p:cTn id="17"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utoUpdateAnimBg="0"/>
      <p:bldP spid="737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9" y="3352800"/>
            <a:ext cx="20574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537236"/>
            <a:ext cx="22193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425" y="1078160"/>
            <a:ext cx="4902200" cy="265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1000"/>
            <a:ext cx="8153400" cy="556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3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barn(inVertical)">
                                      <p:cBhvr>
                                        <p:cTn id="12" dur="500"/>
                                        <p:tgtEl>
                                          <p:spTgt spid="1229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barn(inVertical)">
                                      <p:cBhvr>
                                        <p:cTn id="1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anh mau hiem ve Bac.1.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160338"/>
            <a:ext cx="8302625" cy="517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00106" y="5715000"/>
            <a:ext cx="8607425"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i="1" dirty="0"/>
              <a:t>Bác Hồ trong Chiến dịch Biên Giới, năm 1950. Căn lều dựng tạm khi Người trực tiếp chỉ đạo Chiến dịch Biên Giới năm 1950 (Nơi ở của Người di chuyển theo trận đánh, có khi chỉ là túp lều cỏ dựng tạm vài hôm)</a:t>
            </a:r>
            <a:endParaRPr lang="en-US" dirty="0"/>
          </a:p>
        </p:txBody>
      </p:sp>
    </p:spTree>
    <p:extLst>
      <p:ext uri="{BB962C8B-B14F-4D97-AF65-F5344CB8AC3E}">
        <p14:creationId xmlns:p14="http://schemas.microsoft.com/office/powerpoint/2010/main" val="3407933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0"/>
            <a:ext cx="9108373"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9600"/>
            <a:ext cx="7460312" cy="584775"/>
          </a:xfrm>
          <a:prstGeom prst="rect">
            <a:avLst/>
          </a:prstGeom>
          <a:noFill/>
        </p:spPr>
        <p:txBody>
          <a:bodyPr wrap="none" rtlCol="0">
            <a:spAutoFit/>
          </a:bodyPr>
          <a:lstStyle/>
          <a:p>
            <a:r>
              <a:rPr lang="en-US" sz="3200" b="1" i="1" dirty="0" err="1" smtClean="0">
                <a:solidFill>
                  <a:srgbClr val="0000CC"/>
                </a:solidFill>
                <a:latin typeface="Times New Roman" pitchFamily="18" charset="0"/>
                <a:cs typeface="Times New Roman" pitchFamily="18" charset="0"/>
              </a:rPr>
              <a:t>Diễn</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biến</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chiến</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dịch</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Biên</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giới</a:t>
            </a:r>
            <a:r>
              <a:rPr lang="en-US" sz="3200" b="1" i="1" dirty="0" smtClean="0">
                <a:solidFill>
                  <a:srgbClr val="0000CC"/>
                </a:solidFill>
                <a:latin typeface="Times New Roman" pitchFamily="18" charset="0"/>
                <a:cs typeface="Times New Roman" pitchFamily="18" charset="0"/>
              </a:rPr>
              <a:t> ( </a:t>
            </a:r>
            <a:r>
              <a:rPr lang="en-US" sz="3200" b="1" i="1" dirty="0" err="1" smtClean="0">
                <a:solidFill>
                  <a:srgbClr val="0000CC"/>
                </a:solidFill>
                <a:latin typeface="Times New Roman" pitchFamily="18" charset="0"/>
                <a:cs typeface="Times New Roman" pitchFamily="18" charset="0"/>
              </a:rPr>
              <a:t>sgk</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tr.112</a:t>
            </a:r>
            <a:r>
              <a:rPr lang="en-US" sz="3200" b="1" i="1" dirty="0" smtClean="0">
                <a:solidFill>
                  <a:srgbClr val="0000CC"/>
                </a:solidFill>
                <a:latin typeface="Times New Roman" pitchFamily="18" charset="0"/>
                <a:cs typeface="Times New Roman" pitchFamily="18" charset="0"/>
              </a:rPr>
              <a:t>)</a:t>
            </a:r>
            <a:endParaRPr lang="en-US" sz="3200" b="1" i="1" dirty="0">
              <a:solidFill>
                <a:srgbClr val="0000CC"/>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94374"/>
            <a:ext cx="7324055" cy="50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57427" y="1447800"/>
            <a:ext cx="1106393" cy="369332"/>
          </a:xfrm>
          <a:prstGeom prst="rect">
            <a:avLst/>
          </a:prstGeom>
          <a:solidFill>
            <a:schemeClr val="accent4">
              <a:lumMod val="20000"/>
              <a:lumOff val="80000"/>
            </a:schemeClr>
          </a:solidFill>
        </p:spPr>
        <p:txBody>
          <a:bodyPr wrap="none" rtlCol="0">
            <a:spAutoFit/>
          </a:bodyPr>
          <a:lstStyle/>
          <a:p>
            <a:r>
              <a:rPr lang="en-US" dirty="0" err="1" smtClean="0"/>
              <a:t>Sáng</a:t>
            </a:r>
            <a:r>
              <a:rPr lang="en-US" dirty="0" smtClean="0"/>
              <a:t> 18-9</a:t>
            </a:r>
            <a:endParaRPr lang="en-US" dirty="0"/>
          </a:p>
        </p:txBody>
      </p:sp>
    </p:spTree>
    <p:extLst>
      <p:ext uri="{BB962C8B-B14F-4D97-AF65-F5344CB8AC3E}">
        <p14:creationId xmlns:p14="http://schemas.microsoft.com/office/powerpoint/2010/main" val="873403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0"/>
            <a:ext cx="9108373"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9600"/>
            <a:ext cx="3706464" cy="584775"/>
          </a:xfrm>
          <a:prstGeom prst="rect">
            <a:avLst/>
          </a:prstGeom>
          <a:noFill/>
        </p:spPr>
        <p:txBody>
          <a:bodyPr wrap="none" rtlCol="0">
            <a:spAutoFit/>
          </a:bodyPr>
          <a:lstStyle/>
          <a:p>
            <a:r>
              <a:rPr lang="en-US" sz="3200" b="1" i="1" dirty="0" err="1" smtClean="0">
                <a:solidFill>
                  <a:srgbClr val="0000CC"/>
                </a:solidFill>
                <a:latin typeface="Times New Roman" pitchFamily="18" charset="0"/>
                <a:cs typeface="Times New Roman" pitchFamily="18" charset="0"/>
              </a:rPr>
              <a:t>Kết</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quả</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chiến</a:t>
            </a:r>
            <a:r>
              <a:rPr lang="en-US" sz="3200" b="1" i="1" dirty="0" smtClean="0">
                <a:solidFill>
                  <a:srgbClr val="0000CC"/>
                </a:solidFill>
                <a:latin typeface="Times New Roman" pitchFamily="18" charset="0"/>
                <a:cs typeface="Times New Roman" pitchFamily="18" charset="0"/>
              </a:rPr>
              <a:t> </a:t>
            </a:r>
            <a:r>
              <a:rPr lang="en-US" sz="3200" b="1" i="1" dirty="0" err="1" smtClean="0">
                <a:solidFill>
                  <a:srgbClr val="0000CC"/>
                </a:solidFill>
                <a:latin typeface="Times New Roman" pitchFamily="18" charset="0"/>
                <a:cs typeface="Times New Roman" pitchFamily="18" charset="0"/>
              </a:rPr>
              <a:t>dịch</a:t>
            </a:r>
            <a:r>
              <a:rPr lang="en-US" sz="3200" b="1" i="1" dirty="0" smtClean="0">
                <a:solidFill>
                  <a:srgbClr val="0000CC"/>
                </a:solidFill>
                <a:latin typeface="Times New Roman" pitchFamily="18" charset="0"/>
                <a:cs typeface="Times New Roman" pitchFamily="18" charset="0"/>
              </a:rPr>
              <a:t> : </a:t>
            </a:r>
            <a:endParaRPr lang="en-US" sz="3200" b="1" i="1" dirty="0">
              <a:solidFill>
                <a:srgbClr val="0000CC"/>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94374"/>
            <a:ext cx="7324055" cy="50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rot="17715913">
            <a:off x="5416161" y="112271"/>
            <a:ext cx="1297710" cy="49997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283818">
            <a:off x="1604518" y="4330412"/>
            <a:ext cx="914400" cy="13314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23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8373"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9600"/>
            <a:ext cx="5511445" cy="523220"/>
          </a:xfrm>
          <a:prstGeom prst="rect">
            <a:avLst/>
          </a:prstGeom>
          <a:noFill/>
        </p:spPr>
        <p:txBody>
          <a:bodyPr wrap="none" rtlCol="0">
            <a:spAutoFit/>
          </a:bodyPr>
          <a:lstStyle/>
          <a:p>
            <a:r>
              <a:rPr lang="en-US" sz="2800" b="1" i="1" dirty="0" err="1" smtClean="0">
                <a:solidFill>
                  <a:srgbClr val="0000CC"/>
                </a:solidFill>
                <a:latin typeface="Times New Roman" pitchFamily="18" charset="0"/>
                <a:cs typeface="Times New Roman" pitchFamily="18" charset="0"/>
              </a:rPr>
              <a:t>Diễn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biến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chiến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dịch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Biên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giới</a:t>
            </a:r>
            <a:r>
              <a:rPr lang="en-US" sz="2800" b="1" i="1" dirty="0" smtClean="0">
                <a:solidFill>
                  <a:srgbClr val="0000CC"/>
                </a:solidFill>
                <a:latin typeface="Times New Roman" pitchFamily="18" charset="0"/>
                <a:cs typeface="Times New Roman" pitchFamily="18" charset="0"/>
              </a:rPr>
              <a:t> : </a:t>
            </a:r>
            <a:r>
              <a:rPr lang="en-US" sz="2800" b="1" i="1" dirty="0" err="1" smtClean="0">
                <a:solidFill>
                  <a:srgbClr val="0000CC"/>
                </a:solidFill>
                <a:latin typeface="Times New Roman" pitchFamily="18" charset="0"/>
                <a:cs typeface="Times New Roman" pitchFamily="18" charset="0"/>
              </a:rPr>
              <a:t>sgk</a:t>
            </a:r>
            <a:endParaRPr lang="en-US" sz="2800" b="1" i="1" dirty="0">
              <a:solidFill>
                <a:srgbClr val="0000CC"/>
              </a:solidFill>
              <a:latin typeface="Times New Roman" pitchFamily="18" charset="0"/>
              <a:cs typeface="Times New Roman" pitchFamily="18" charset="0"/>
            </a:endParaRPr>
          </a:p>
        </p:txBody>
      </p:sp>
      <p:sp>
        <p:nvSpPr>
          <p:cNvPr id="9" name="TextBox 8"/>
          <p:cNvSpPr txBox="1"/>
          <p:nvPr/>
        </p:nvSpPr>
        <p:spPr>
          <a:xfrm>
            <a:off x="1507837" y="1133356"/>
            <a:ext cx="2207656" cy="707886"/>
          </a:xfrm>
          <a:prstGeom prst="rect">
            <a:avLst/>
          </a:prstGeom>
          <a:noFill/>
        </p:spPr>
        <p:txBody>
          <a:bodyPr wrap="none" rtlCol="0">
            <a:spAutoFit/>
          </a:bodyPr>
          <a:lstStyle/>
          <a:p>
            <a:r>
              <a:rPr lang="en-US" sz="4000" b="1" i="1" dirty="0" smtClean="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K</a:t>
            </a:r>
            <a:r>
              <a:rPr lang="en-US" sz="4000" b="1" i="1" dirty="0" err="1" smtClean="0">
                <a:solidFill>
                  <a:srgbClr val="0000CC"/>
                </a:solidFill>
                <a:latin typeface="Times New Roman" pitchFamily="18" charset="0"/>
                <a:cs typeface="Times New Roman" pitchFamily="18" charset="0"/>
              </a:rPr>
              <a:t>ết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quả</a:t>
            </a:r>
            <a:endParaRPr lang="en-US" sz="4000" b="1" i="1" dirty="0">
              <a:solidFill>
                <a:srgbClr val="0000CC"/>
              </a:solidFill>
              <a:latin typeface="Times New Roman" pitchFamily="18" charset="0"/>
              <a:cs typeface="Times New Roman" pitchFamily="18" charset="0"/>
            </a:endParaRPr>
          </a:p>
        </p:txBody>
      </p:sp>
      <p:sp>
        <p:nvSpPr>
          <p:cNvPr id="10" name="Rectangle 9"/>
          <p:cNvSpPr/>
          <p:nvPr/>
        </p:nvSpPr>
        <p:spPr>
          <a:xfrm>
            <a:off x="1524000" y="1841242"/>
            <a:ext cx="7315200" cy="3416320"/>
          </a:xfrm>
          <a:prstGeom prst="rect">
            <a:avLst/>
          </a:prstGeom>
        </p:spPr>
        <p:txBody>
          <a:bodyPr wrap="square">
            <a:spAutoFit/>
          </a:bodyPr>
          <a:lstStyle/>
          <a:p>
            <a:r>
              <a:rPr lang="nl-NL" sz="3600" dirty="0" smtClean="0">
                <a:latin typeface="Times New Roman" pitchFamily="18" charset="0"/>
                <a:cs typeface="Times New Roman" pitchFamily="18" charset="0"/>
              </a:rPr>
              <a:t>-Giải phóng 35 vạn dân và tuyến biên </a:t>
            </a:r>
            <a:r>
              <a:rPr lang="nl-NL" sz="3600" dirty="0">
                <a:latin typeface="Times New Roman" pitchFamily="18" charset="0"/>
                <a:cs typeface="Times New Roman" pitchFamily="18" charset="0"/>
              </a:rPr>
              <a:t>giới </a:t>
            </a:r>
            <a:r>
              <a:rPr lang="nl-NL" sz="3600" dirty="0" smtClean="0">
                <a:latin typeface="Times New Roman" pitchFamily="18" charset="0"/>
                <a:cs typeface="Times New Roman" pitchFamily="18" charset="0"/>
              </a:rPr>
              <a:t>Việt </a:t>
            </a:r>
            <a:r>
              <a:rPr lang="nl-NL" sz="3600" dirty="0">
                <a:latin typeface="Times New Roman" pitchFamily="18" charset="0"/>
                <a:cs typeface="Times New Roman" pitchFamily="18" charset="0"/>
              </a:rPr>
              <a:t>– Trung từ Cao Bằng đến Đình </a:t>
            </a:r>
            <a:r>
              <a:rPr lang="nl-NL" sz="3600" dirty="0" smtClean="0">
                <a:latin typeface="Times New Roman" pitchFamily="18" charset="0"/>
                <a:cs typeface="Times New Roman" pitchFamily="18" charset="0"/>
              </a:rPr>
              <a:t>Lập.</a:t>
            </a:r>
          </a:p>
          <a:p>
            <a:r>
              <a:rPr lang="nl-NL" sz="3600" dirty="0" smtClean="0">
                <a:latin typeface="Times New Roman" pitchFamily="18" charset="0"/>
                <a:cs typeface="Times New Roman" pitchFamily="18" charset="0"/>
              </a:rPr>
              <a:t>- Chọc thủng hành lang Đông- Tây</a:t>
            </a:r>
          </a:p>
          <a:p>
            <a:r>
              <a:rPr lang="nl-NL" sz="3600" dirty="0" smtClean="0">
                <a:latin typeface="Times New Roman" pitchFamily="18" charset="0"/>
                <a:cs typeface="Times New Roman" pitchFamily="18" charset="0"/>
              </a:rPr>
              <a:t>-Giữ vững căn </a:t>
            </a:r>
            <a:r>
              <a:rPr lang="nl-NL" sz="3600" dirty="0">
                <a:latin typeface="Times New Roman" pitchFamily="18" charset="0"/>
                <a:cs typeface="Times New Roman" pitchFamily="18" charset="0"/>
              </a:rPr>
              <a:t>cứ </a:t>
            </a:r>
            <a:r>
              <a:rPr lang="nl-NL" sz="3600" dirty="0" smtClean="0">
                <a:latin typeface="Times New Roman" pitchFamily="18" charset="0"/>
                <a:cs typeface="Times New Roman" pitchFamily="18" charset="0"/>
              </a:rPr>
              <a:t> địa Việt </a:t>
            </a:r>
            <a:r>
              <a:rPr lang="nl-NL" sz="3600" dirty="0">
                <a:latin typeface="Times New Roman" pitchFamily="18" charset="0"/>
                <a:cs typeface="Times New Roman" pitchFamily="18" charset="0"/>
              </a:rPr>
              <a:t>Bắc </a:t>
            </a:r>
            <a:r>
              <a:rPr lang="nl-NL" sz="3600" b="1" i="1" dirty="0" smtClean="0">
                <a:solidFill>
                  <a:srgbClr val="0000CC"/>
                </a:solidFill>
                <a:latin typeface="Times New Roman" pitchFamily="18" charset="0"/>
                <a:cs typeface="Times New Roman" pitchFamily="18" charset="0"/>
                <a:sym typeface="Wingdings"/>
              </a:rPr>
              <a:t></a:t>
            </a:r>
            <a:r>
              <a:rPr lang="nl-NL" sz="3600" b="1" i="1" dirty="0" smtClean="0">
                <a:solidFill>
                  <a:srgbClr val="0000CC"/>
                </a:solidFill>
                <a:latin typeface="Times New Roman" pitchFamily="18" charset="0"/>
                <a:cs typeface="Times New Roman" pitchFamily="18" charset="0"/>
              </a:rPr>
              <a:t>  Kế </a:t>
            </a:r>
            <a:r>
              <a:rPr lang="nl-NL" sz="3600" b="1" i="1" dirty="0">
                <a:solidFill>
                  <a:srgbClr val="0000CC"/>
                </a:solidFill>
                <a:latin typeface="Times New Roman" pitchFamily="18" charset="0"/>
                <a:cs typeface="Times New Roman" pitchFamily="18" charset="0"/>
              </a:rPr>
              <a:t>hoạch </a:t>
            </a:r>
            <a:r>
              <a:rPr lang="nl-NL" sz="3600" b="1" i="1" dirty="0" smtClean="0">
                <a:solidFill>
                  <a:srgbClr val="0000CC"/>
                </a:solidFill>
                <a:latin typeface="Times New Roman" pitchFamily="18" charset="0"/>
                <a:cs typeface="Times New Roman" pitchFamily="18" charset="0"/>
              </a:rPr>
              <a:t>Rơ-ve của Pháp thất bại</a:t>
            </a:r>
            <a:endParaRPr lang="en-US" sz="3600" b="1" i="1" dirty="0">
              <a:solidFill>
                <a:srgbClr val="0000CC"/>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668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99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8373"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9600"/>
            <a:ext cx="6946132" cy="523220"/>
          </a:xfrm>
          <a:prstGeom prst="rect">
            <a:avLst/>
          </a:prstGeom>
          <a:noFill/>
        </p:spPr>
        <p:txBody>
          <a:bodyPr wrap="none" rtlCol="0">
            <a:spAutoFit/>
          </a:bodyPr>
          <a:lstStyle/>
          <a:p>
            <a:r>
              <a:rPr lang="en-US" sz="2800" b="1" i="1" dirty="0" err="1" smtClean="0">
                <a:solidFill>
                  <a:srgbClr val="0000CC"/>
                </a:solidFill>
                <a:latin typeface="Times New Roman" pitchFamily="18" charset="0"/>
                <a:cs typeface="Times New Roman" pitchFamily="18" charset="0"/>
              </a:rPr>
              <a:t>Diễn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biến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chiến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dịch</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Biên</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giới</a:t>
            </a:r>
            <a:r>
              <a:rPr lang="en-US" sz="2800" b="1" i="1" dirty="0" smtClean="0">
                <a:solidFill>
                  <a:srgbClr val="0000CC"/>
                </a:solidFill>
                <a:latin typeface="Times New Roman" pitchFamily="18" charset="0"/>
                <a:cs typeface="Times New Roman" pitchFamily="18" charset="0"/>
              </a:rPr>
              <a:t> : </a:t>
            </a:r>
            <a:r>
              <a:rPr lang="en-US" sz="2800" b="1" i="1" dirty="0" err="1" smtClean="0">
                <a:solidFill>
                  <a:srgbClr val="0000CC"/>
                </a:solidFill>
                <a:latin typeface="Times New Roman" pitchFamily="18" charset="0"/>
                <a:cs typeface="Times New Roman" pitchFamily="18" charset="0"/>
              </a:rPr>
              <a:t>Học</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theo</a:t>
            </a:r>
            <a:r>
              <a:rPr lang="en-US" sz="2800" b="1" i="1" dirty="0" smtClean="0">
                <a:solidFill>
                  <a:srgbClr val="0000CC"/>
                </a:solidFill>
                <a:latin typeface="Times New Roman" pitchFamily="18" charset="0"/>
                <a:cs typeface="Times New Roman" pitchFamily="18" charset="0"/>
              </a:rPr>
              <a:t> </a:t>
            </a:r>
            <a:r>
              <a:rPr lang="en-US" sz="2800" b="1" i="1" dirty="0" err="1" smtClean="0">
                <a:solidFill>
                  <a:srgbClr val="0000CC"/>
                </a:solidFill>
                <a:latin typeface="Times New Roman" pitchFamily="18" charset="0"/>
                <a:cs typeface="Times New Roman" pitchFamily="18" charset="0"/>
              </a:rPr>
              <a:t>sgk</a:t>
            </a:r>
            <a:endParaRPr lang="en-US" sz="2800" b="1" i="1" dirty="0">
              <a:solidFill>
                <a:srgbClr val="0000CC"/>
              </a:solidFill>
              <a:latin typeface="Times New Roman" pitchFamily="18" charset="0"/>
              <a:cs typeface="Times New Roman" pitchFamily="18" charset="0"/>
            </a:endParaRPr>
          </a:p>
        </p:txBody>
      </p:sp>
      <p:sp>
        <p:nvSpPr>
          <p:cNvPr id="9" name="TextBox 8"/>
          <p:cNvSpPr txBox="1"/>
          <p:nvPr/>
        </p:nvSpPr>
        <p:spPr>
          <a:xfrm>
            <a:off x="1507837" y="1133356"/>
            <a:ext cx="2207656" cy="707886"/>
          </a:xfrm>
          <a:prstGeom prst="rect">
            <a:avLst/>
          </a:prstGeom>
          <a:noFill/>
        </p:spPr>
        <p:txBody>
          <a:bodyPr wrap="none" rtlCol="0">
            <a:spAutoFit/>
          </a:bodyPr>
          <a:lstStyle/>
          <a:p>
            <a:r>
              <a:rPr lang="en-US" sz="4000" b="1" i="1" dirty="0" smtClean="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K</a:t>
            </a:r>
            <a:r>
              <a:rPr lang="en-US" sz="4000" b="1" i="1" dirty="0" err="1" smtClean="0">
                <a:solidFill>
                  <a:srgbClr val="0000CC"/>
                </a:solidFill>
                <a:latin typeface="Times New Roman" pitchFamily="18" charset="0"/>
                <a:cs typeface="Times New Roman" pitchFamily="18" charset="0"/>
              </a:rPr>
              <a:t>ết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quả</a:t>
            </a:r>
            <a:endParaRPr lang="en-US" sz="4000" b="1" i="1" dirty="0">
              <a:solidFill>
                <a:srgbClr val="0000CC"/>
              </a:solidFill>
              <a:latin typeface="Times New Roman" pitchFamily="18" charset="0"/>
              <a:cs typeface="Times New Roman" pitchFamily="18" charset="0"/>
            </a:endParaRPr>
          </a:p>
        </p:txBody>
      </p:sp>
      <p:sp>
        <p:nvSpPr>
          <p:cNvPr id="10" name="Rectangle 9"/>
          <p:cNvSpPr/>
          <p:nvPr/>
        </p:nvSpPr>
        <p:spPr>
          <a:xfrm>
            <a:off x="1524000" y="1841242"/>
            <a:ext cx="7315200" cy="2554545"/>
          </a:xfrm>
          <a:prstGeom prst="rect">
            <a:avLst/>
          </a:prstGeom>
        </p:spPr>
        <p:txBody>
          <a:bodyPr wrap="square">
            <a:spAutoFit/>
          </a:bodyPr>
          <a:lstStyle/>
          <a:p>
            <a:r>
              <a:rPr lang="en-US" sz="4400" b="1" i="1" dirty="0" smtClean="0">
                <a:solidFill>
                  <a:srgbClr val="0000CC"/>
                </a:solidFill>
                <a:latin typeface="Times New Roman" pitchFamily="18" charset="0"/>
                <a:cs typeface="Times New Roman" pitchFamily="18" charset="0"/>
              </a:rPr>
              <a:t>*Ý </a:t>
            </a:r>
            <a:r>
              <a:rPr lang="en-US" sz="4400" b="1" i="1" dirty="0" err="1" smtClean="0">
                <a:solidFill>
                  <a:srgbClr val="0000CC"/>
                </a:solidFill>
                <a:latin typeface="Times New Roman" pitchFamily="18" charset="0"/>
                <a:cs typeface="Times New Roman" pitchFamily="18" charset="0"/>
              </a:rPr>
              <a:t>nghĩa</a:t>
            </a:r>
            <a:r>
              <a:rPr lang="en-US" sz="4400" b="1" i="1" dirty="0" smtClean="0">
                <a:solidFill>
                  <a:srgbClr val="0000CC"/>
                </a:solidFill>
                <a:latin typeface="Times New Roman" pitchFamily="18" charset="0"/>
                <a:cs typeface="Times New Roman" pitchFamily="18" charset="0"/>
              </a:rPr>
              <a:t>:</a:t>
            </a:r>
          </a:p>
          <a:p>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Quân ta giành quyền chủ động trên chiến </a:t>
            </a:r>
            <a:r>
              <a:rPr lang="vi-VN" sz="4000" dirty="0" smtClean="0">
                <a:latin typeface="Times New Roman" pitchFamily="18" charset="0"/>
                <a:cs typeface="Times New Roman" pitchFamily="18" charset="0"/>
              </a:rPr>
              <a:t>tr</a:t>
            </a:r>
            <a:r>
              <a:rPr lang="en-US" sz="4000" dirty="0">
                <a:latin typeface="Times New Roman" pitchFamily="18" charset="0"/>
                <a:cs typeface="Times New Roman" pitchFamily="18" charset="0"/>
              </a:rPr>
              <a:t>ư</a:t>
            </a:r>
            <a:r>
              <a:rPr lang="vi-VN" sz="4000" dirty="0" smtClean="0">
                <a:latin typeface="Times New Roman" pitchFamily="18" charset="0"/>
                <a:cs typeface="Times New Roman" pitchFamily="18" charset="0"/>
              </a:rPr>
              <a:t>ờng </a:t>
            </a:r>
            <a:r>
              <a:rPr lang="vi-VN" sz="4000" dirty="0">
                <a:latin typeface="Times New Roman" pitchFamily="18" charset="0"/>
                <a:cs typeface="Times New Roman" pitchFamily="18" charset="0"/>
              </a:rPr>
              <a:t>chính (Bắc Bộ).</a:t>
            </a:r>
          </a:p>
          <a:p>
            <a:endParaRPr lang="en-US" sz="3600" b="1" i="1" dirty="0">
              <a:solidFill>
                <a:srgbClr val="0000CC"/>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38" y="1566604"/>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06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arn(inVertical)">
                                      <p:cBhvr>
                                        <p:cTn id="1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282039"/>
            <a:ext cx="7625806"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nl-NL" sz="3600" dirty="0"/>
              <a:t>I.</a:t>
            </a:r>
            <a:r>
              <a:rPr lang="nl-NL" sz="3600" b="1" dirty="0"/>
              <a:t>Chiến dịch Biên Giới thu –đông 1950</a:t>
            </a:r>
            <a:r>
              <a:rPr lang="nl-NL" sz="3600" dirty="0"/>
              <a:t> .</a:t>
            </a:r>
            <a:endParaRPr lang="en-US" sz="3600" dirty="0"/>
          </a:p>
        </p:txBody>
      </p:sp>
      <p:sp>
        <p:nvSpPr>
          <p:cNvPr id="5" name="TextBox 4"/>
          <p:cNvSpPr txBox="1"/>
          <p:nvPr/>
        </p:nvSpPr>
        <p:spPr>
          <a:xfrm>
            <a:off x="1078609" y="2209800"/>
            <a:ext cx="3199915" cy="584775"/>
          </a:xfrm>
          <a:prstGeom prst="rect">
            <a:avLst/>
          </a:prstGeom>
          <a:noFill/>
        </p:spPr>
        <p:txBody>
          <a:bodyPr wrap="none" rtlCol="0">
            <a:spAutoFit/>
          </a:bodyPr>
          <a:lstStyle/>
          <a:p>
            <a:r>
              <a:rPr lang="en-US" sz="3200" i="1" dirty="0" err="1" smtClean="0">
                <a:solidFill>
                  <a:srgbClr val="0000CC"/>
                </a:solidFill>
                <a:latin typeface="Times New Roman" pitchFamily="18" charset="0"/>
                <a:cs typeface="Times New Roman" pitchFamily="18" charset="0"/>
              </a:rPr>
              <a:t>Đọc</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sgk</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trang</a:t>
            </a:r>
            <a:r>
              <a:rPr lang="en-US" sz="3200" i="1" dirty="0" smtClean="0">
                <a:solidFill>
                  <a:srgbClr val="0000CC"/>
                </a:solidFill>
                <a:latin typeface="Times New Roman" pitchFamily="18" charset="0"/>
                <a:cs typeface="Times New Roman" pitchFamily="18" charset="0"/>
              </a:rPr>
              <a:t> 110</a:t>
            </a:r>
            <a:endParaRPr lang="en-US" sz="3200" i="1" dirty="0">
              <a:solidFill>
                <a:srgbClr val="0000CC"/>
              </a:solidFill>
              <a:latin typeface="Times New Roman" pitchFamily="18" charset="0"/>
              <a:cs typeface="Times New Roman" pitchFamily="18" charset="0"/>
            </a:endParaRPr>
          </a:p>
        </p:txBody>
      </p:sp>
      <p:sp>
        <p:nvSpPr>
          <p:cNvPr id="6" name="TextBox 5"/>
          <p:cNvSpPr txBox="1"/>
          <p:nvPr/>
        </p:nvSpPr>
        <p:spPr>
          <a:xfrm>
            <a:off x="762000" y="1295400"/>
            <a:ext cx="6380273" cy="830997"/>
          </a:xfrm>
          <a:prstGeom prst="rect">
            <a:avLst/>
          </a:prstGeom>
          <a:noFill/>
        </p:spPr>
        <p:txBody>
          <a:bodyPr wrap="none" rtlCol="0">
            <a:spAutoFit/>
          </a:bodyPr>
          <a:lstStyle/>
          <a:p>
            <a:r>
              <a:rPr lang="en-US" sz="4800" dirty="0" smtClean="0">
                <a:latin typeface="Times New Roman" pitchFamily="18" charset="0"/>
                <a:cs typeface="Times New Roman" pitchFamily="18" charset="0"/>
              </a:rPr>
              <a:t>1, </a:t>
            </a:r>
            <a:r>
              <a:rPr lang="en-US" sz="4800" dirty="0" err="1" smtClean="0">
                <a:latin typeface="Times New Roman" pitchFamily="18" charset="0"/>
                <a:cs typeface="Times New Roman" pitchFamily="18" charset="0"/>
              </a:rPr>
              <a:t>Hoàn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cảnh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lịch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sử</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mới</a:t>
            </a:r>
            <a:endParaRPr lang="en-US" sz="48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88" y="2362200"/>
            <a:ext cx="2243137"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79095"/>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8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381000"/>
            <a:ext cx="7543800" cy="1200329"/>
          </a:xfrm>
          <a:prstGeom prst="rect">
            <a:avLst/>
          </a:prstGeom>
        </p:spPr>
        <p:txBody>
          <a:bodyPr wrap="square">
            <a:spAutoFit/>
          </a:bodyPr>
          <a:lstStyle/>
          <a:p>
            <a:r>
              <a:rPr lang="nl-NL" sz="3600" b="1" dirty="0">
                <a:latin typeface="Times New Roman" pitchFamily="18" charset="0"/>
                <a:cs typeface="Times New Roman" pitchFamily="18" charset="0"/>
              </a:rPr>
              <a:t>III/Đại hội đại biểu toàn quốc lần thứ II của Đảng ( </a:t>
            </a:r>
            <a:r>
              <a:rPr lang="nl-NL" sz="3600" b="1" dirty="0" smtClean="0">
                <a:latin typeface="Times New Roman" pitchFamily="18" charset="0"/>
                <a:cs typeface="Times New Roman" pitchFamily="18" charset="0"/>
              </a:rPr>
              <a:t>tháng 2/1951</a:t>
            </a:r>
            <a:r>
              <a:rPr lang="nl-NL" sz="3600" b="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7" name="TextBox 6"/>
          <p:cNvSpPr txBox="1"/>
          <p:nvPr/>
        </p:nvSpPr>
        <p:spPr>
          <a:xfrm>
            <a:off x="762000" y="1676400"/>
            <a:ext cx="3199915" cy="584775"/>
          </a:xfrm>
          <a:prstGeom prst="rect">
            <a:avLst/>
          </a:prstGeom>
          <a:noFill/>
        </p:spPr>
        <p:txBody>
          <a:bodyPr wrap="none" rtlCol="0">
            <a:spAutoFit/>
          </a:bodyPr>
          <a:lstStyle/>
          <a:p>
            <a:r>
              <a:rPr lang="en-US" sz="3200" i="1" dirty="0" err="1" smtClean="0">
                <a:solidFill>
                  <a:srgbClr val="0000CC"/>
                </a:solidFill>
                <a:latin typeface="Times New Roman" pitchFamily="18" charset="0"/>
                <a:cs typeface="Times New Roman" pitchFamily="18" charset="0"/>
              </a:rPr>
              <a:t>Đọc</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sgk</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trang</a:t>
            </a:r>
            <a:r>
              <a:rPr lang="en-US" sz="3200" i="1" dirty="0" smtClean="0">
                <a:solidFill>
                  <a:srgbClr val="0000CC"/>
                </a:solidFill>
                <a:latin typeface="Times New Roman" pitchFamily="18" charset="0"/>
                <a:cs typeface="Times New Roman" pitchFamily="18" charset="0"/>
              </a:rPr>
              <a:t> 113</a:t>
            </a:r>
            <a:endParaRPr lang="en-US" sz="3200" i="1" dirty="0">
              <a:solidFill>
                <a:srgbClr val="0000CC"/>
              </a:solidFill>
              <a:latin typeface="Times New Roman" pitchFamily="18" charset="0"/>
              <a:cs typeface="Times New Roman" pitchFamily="18" charset="0"/>
            </a:endParaRPr>
          </a:p>
        </p:txBody>
      </p:sp>
      <p:sp>
        <p:nvSpPr>
          <p:cNvPr id="5" name="Rectangle 4"/>
          <p:cNvSpPr/>
          <p:nvPr/>
        </p:nvSpPr>
        <p:spPr>
          <a:xfrm>
            <a:off x="533400" y="2261175"/>
            <a:ext cx="8305800" cy="1754326"/>
          </a:xfrm>
          <a:prstGeom prst="rect">
            <a:avLst/>
          </a:prstGeom>
        </p:spPr>
        <p:txBody>
          <a:bodyPr wrap="square">
            <a:spAutoFit/>
          </a:bodyPr>
          <a:lstStyle/>
          <a:p>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Được</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tiến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hành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tại</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Chiêm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Hoá-Tuyên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Quang</a:t>
            </a:r>
            <a:r>
              <a:rPr lang="en-US" sz="5400" dirty="0">
                <a:latin typeface="Times New Roman" pitchFamily="18" charset="0"/>
                <a:cs typeface="Times New Roman" pitchFamily="18" charset="0"/>
              </a:rPr>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306691"/>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381000"/>
            <a:ext cx="7543800" cy="1200329"/>
          </a:xfrm>
          <a:prstGeom prst="rect">
            <a:avLst/>
          </a:prstGeom>
        </p:spPr>
        <p:txBody>
          <a:bodyPr wrap="square">
            <a:spAutoFit/>
          </a:bodyPr>
          <a:lstStyle/>
          <a:p>
            <a:r>
              <a:rPr lang="nl-NL" sz="3600" b="1" dirty="0">
                <a:latin typeface="Times New Roman" pitchFamily="18" charset="0"/>
                <a:cs typeface="Times New Roman" pitchFamily="18" charset="0"/>
              </a:rPr>
              <a:t>III/Đại hội đại biểu toàn quốc lần thứ II của Đảng ( 2/1951)</a:t>
            </a:r>
            <a:endParaRPr lang="en-US" sz="3600" dirty="0">
              <a:latin typeface="Times New Roman" pitchFamily="18" charset="0"/>
              <a:cs typeface="Times New Roman" pitchFamily="18" charset="0"/>
            </a:endParaRPr>
          </a:p>
        </p:txBody>
      </p:sp>
      <p:sp>
        <p:nvSpPr>
          <p:cNvPr id="5" name="Rectangle 4"/>
          <p:cNvSpPr/>
          <p:nvPr/>
        </p:nvSpPr>
        <p:spPr>
          <a:xfrm>
            <a:off x="533400" y="1581329"/>
            <a:ext cx="8305800" cy="4909036"/>
          </a:xfrm>
          <a:prstGeom prst="rect">
            <a:avLst/>
          </a:prstGeom>
        </p:spPr>
        <p:txBody>
          <a:bodyPr wrap="square">
            <a:spAutoFit/>
          </a:bodyPr>
          <a:lstStyle/>
          <a:p>
            <a:r>
              <a:rPr lang="en-US" sz="2500" b="1" i="1" dirty="0" err="1">
                <a:solidFill>
                  <a:srgbClr val="0000CC"/>
                </a:solidFill>
                <a:latin typeface="Times New Roman" pitchFamily="18" charset="0"/>
                <a:cs typeface="Times New Roman" pitchFamily="18" charset="0"/>
              </a:rPr>
              <a:t>H</a:t>
            </a:r>
            <a:r>
              <a:rPr lang="en-US" sz="2500" b="1" i="1" dirty="0" err="1" smtClean="0">
                <a:solidFill>
                  <a:srgbClr val="0000CC"/>
                </a:solidFill>
                <a:latin typeface="Times New Roman" pitchFamily="18" charset="0"/>
                <a:cs typeface="Times New Roman" pitchFamily="18" charset="0"/>
              </a:rPr>
              <a:t>oàn</a:t>
            </a:r>
            <a:r>
              <a:rPr lang="en-US" sz="2500" b="1" i="1" dirty="0" smtClean="0">
                <a:solidFill>
                  <a:srgbClr val="0000CC"/>
                </a:solidFill>
                <a:latin typeface="Times New Roman" pitchFamily="18" charset="0"/>
                <a:cs typeface="Times New Roman" pitchFamily="18" charset="0"/>
              </a:rPr>
              <a:t> </a:t>
            </a:r>
            <a:r>
              <a:rPr lang="en-US" sz="2500" b="1" i="1" dirty="0" err="1">
                <a:solidFill>
                  <a:srgbClr val="0000CC"/>
                </a:solidFill>
                <a:latin typeface="Times New Roman" pitchFamily="18" charset="0"/>
                <a:cs typeface="Times New Roman" pitchFamily="18" charset="0"/>
              </a:rPr>
              <a:t>cảnh</a:t>
            </a:r>
            <a:r>
              <a:rPr lang="en-US" sz="2500" b="1" i="1" dirty="0">
                <a:solidFill>
                  <a:srgbClr val="0000CC"/>
                </a:solidFill>
                <a:latin typeface="Times New Roman" pitchFamily="18" charset="0"/>
                <a:cs typeface="Times New Roman" pitchFamily="18" charset="0"/>
              </a:rPr>
              <a:t> </a:t>
            </a:r>
            <a:r>
              <a:rPr lang="en-US" sz="2500" b="1" i="1" dirty="0" err="1">
                <a:solidFill>
                  <a:srgbClr val="0000CC"/>
                </a:solidFill>
                <a:latin typeface="Times New Roman" pitchFamily="18" charset="0"/>
                <a:cs typeface="Times New Roman" pitchFamily="18" charset="0"/>
              </a:rPr>
              <a:t>lịch</a:t>
            </a:r>
            <a:r>
              <a:rPr lang="en-US" sz="2500" b="1" i="1" dirty="0">
                <a:solidFill>
                  <a:srgbClr val="0000CC"/>
                </a:solidFill>
                <a:latin typeface="Times New Roman" pitchFamily="18" charset="0"/>
                <a:cs typeface="Times New Roman" pitchFamily="18" charset="0"/>
              </a:rPr>
              <a:t> </a:t>
            </a:r>
            <a:r>
              <a:rPr lang="en-US" sz="2500" b="1" i="1" dirty="0" err="1">
                <a:solidFill>
                  <a:srgbClr val="0000CC"/>
                </a:solidFill>
                <a:latin typeface="Times New Roman" pitchFamily="18" charset="0"/>
                <a:cs typeface="Times New Roman" pitchFamily="18" charset="0"/>
              </a:rPr>
              <a:t>sử</a:t>
            </a:r>
            <a:r>
              <a:rPr lang="en-US" sz="2500" b="1" i="1" dirty="0">
                <a:solidFill>
                  <a:srgbClr val="0000CC"/>
                </a:solidFill>
                <a:latin typeface="Times New Roman" pitchFamily="18" charset="0"/>
                <a:cs typeface="Times New Roman" pitchFamily="18" charset="0"/>
              </a:rPr>
              <a:t> :</a:t>
            </a:r>
            <a:endParaRPr lang="en-US" sz="2500" b="1" dirty="0">
              <a:solidFill>
                <a:srgbClr val="0000CC"/>
              </a:solidFill>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1950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giúp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ta. </a:t>
            </a:r>
          </a:p>
          <a:p>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a:t>
            </a:r>
            <a:r>
              <a:rPr lang="en-US" sz="3200" dirty="0" err="1" smtClean="0">
                <a:latin typeface="Times New Roman" pitchFamily="18" charset="0"/>
                <a:cs typeface="Times New Roman" pitchFamily="18" charset="0"/>
              </a:rPr>
              <a:t>iới</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lợi</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càng</a:t>
            </a:r>
            <a:r>
              <a:rPr lang="en-US" sz="3200" dirty="0">
                <a:latin typeface="Times New Roman" pitchFamily="18" charset="0"/>
                <a:cs typeface="Times New Roman" pitchFamily="18" charset="0"/>
              </a:rPr>
              <a:t> can </a:t>
            </a:r>
            <a:r>
              <a:rPr lang="en-US" sz="3200" dirty="0" err="1">
                <a:latin typeface="Times New Roman" pitchFamily="18" charset="0"/>
                <a:cs typeface="Times New Roman" pitchFamily="18" charset="0"/>
              </a:rPr>
              <a:t>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t>
            </a:r>
            <a:r>
              <a:rPr lang="en-US" sz="3200" dirty="0" err="1" smtClean="0">
                <a:latin typeface="Times New Roman" pitchFamily="18" charset="0"/>
                <a:cs typeface="Times New Roman" pitchFamily="18" charset="0"/>
              </a:rPr>
              <a:t>ờ</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Tát</a:t>
            </a:r>
            <a:r>
              <a:rPr lang="en-US" sz="3200" dirty="0">
                <a:latin typeface="Times New Roman" pitchFamily="18" charset="0"/>
                <a:cs typeface="Times New Roman" pitchFamily="18" charset="0"/>
              </a:rPr>
              <a:t> - xi - </a:t>
            </a:r>
            <a:r>
              <a:rPr lang="en-US" sz="3200" dirty="0" err="1">
                <a:latin typeface="Times New Roman" pitchFamily="18" charset="0"/>
                <a:cs typeface="Times New Roman" pitchFamily="18" charset="0"/>
              </a:rPr>
              <a:t>nhi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7576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193" y="59377"/>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9376"/>
            <a:ext cx="6512193" cy="664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867" y="1907227"/>
            <a:ext cx="3810000" cy="466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3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arn(inVertical)">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barn(inVertical)">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304800"/>
            <a:ext cx="8229600" cy="1200329"/>
          </a:xfrm>
          <a:prstGeom prst="rect">
            <a:avLst/>
          </a:prstGeom>
        </p:spPr>
        <p:txBody>
          <a:bodyPr wrap="square">
            <a:spAutoFit/>
          </a:bodyPr>
          <a:lstStyle/>
          <a:p>
            <a:r>
              <a:rPr lang="nl-NL" sz="3600" b="1" i="1" dirty="0" smtClean="0">
                <a:solidFill>
                  <a:srgbClr val="0000CC"/>
                </a:solidFill>
                <a:latin typeface="Times New Roman" pitchFamily="18" charset="0"/>
                <a:cs typeface="Times New Roman" pitchFamily="18" charset="0"/>
              </a:rPr>
              <a:t>*  </a:t>
            </a:r>
            <a:r>
              <a:rPr lang="nl-NL" sz="3600" b="1" i="1" dirty="0">
                <a:solidFill>
                  <a:srgbClr val="0000CC"/>
                </a:solidFill>
                <a:latin typeface="Times New Roman" pitchFamily="18" charset="0"/>
                <a:cs typeface="Times New Roman" pitchFamily="18" charset="0"/>
              </a:rPr>
              <a:t>Đại </a:t>
            </a:r>
            <a:r>
              <a:rPr lang="nl-NL" sz="3600" b="1" i="1" dirty="0" smtClean="0">
                <a:solidFill>
                  <a:srgbClr val="0000CC"/>
                </a:solidFill>
                <a:latin typeface="Times New Roman" pitchFamily="18" charset="0"/>
                <a:cs typeface="Times New Roman" pitchFamily="18" charset="0"/>
              </a:rPr>
              <a:t>hội thông </a:t>
            </a:r>
            <a:r>
              <a:rPr lang="nl-NL" sz="3600" b="1" i="1" dirty="0">
                <a:solidFill>
                  <a:srgbClr val="0000CC"/>
                </a:solidFill>
                <a:latin typeface="Times New Roman" pitchFamily="18" charset="0"/>
                <a:cs typeface="Times New Roman" pitchFamily="18" charset="0"/>
              </a:rPr>
              <a:t>qua</a:t>
            </a:r>
            <a:endParaRPr lang="en-US" sz="3600" b="1" i="1" dirty="0">
              <a:solidFill>
                <a:srgbClr val="0000CC"/>
              </a:solidFill>
              <a:latin typeface="Times New Roman" pitchFamily="18" charset="0"/>
              <a:cs typeface="Times New Roman" pitchFamily="18" charset="0"/>
            </a:endParaRPr>
          </a:p>
          <a:p>
            <a:endParaRPr lang="en-US" sz="3600" b="1" dirty="0">
              <a:solidFill>
                <a:srgbClr val="0000CC"/>
              </a:solidFill>
              <a:latin typeface="Times New Roman" pitchFamily="18" charset="0"/>
              <a:cs typeface="Times New Roman" pitchFamily="18" charset="0"/>
            </a:endParaRPr>
          </a:p>
        </p:txBody>
      </p:sp>
      <p:sp>
        <p:nvSpPr>
          <p:cNvPr id="5" name="Rectangle 4"/>
          <p:cNvSpPr/>
          <p:nvPr/>
        </p:nvSpPr>
        <p:spPr>
          <a:xfrm>
            <a:off x="685800" y="1143000"/>
            <a:ext cx="184731" cy="769441"/>
          </a:xfrm>
          <a:prstGeom prst="rect">
            <a:avLst/>
          </a:prstGeom>
        </p:spPr>
        <p:txBody>
          <a:bodyPr wrap="none">
            <a:spAutoFit/>
          </a:bodyPr>
          <a:lstStyle/>
          <a:p>
            <a:endParaRPr lang="en-US" sz="4400" dirty="0">
              <a:solidFill>
                <a:srgbClr val="0000CC"/>
              </a:solidFill>
              <a:latin typeface="Times New Roman" pitchFamily="18" charset="0"/>
              <a:cs typeface="Times New Roman" pitchFamily="18" charset="0"/>
            </a:endParaRPr>
          </a:p>
        </p:txBody>
      </p:sp>
      <p:sp>
        <p:nvSpPr>
          <p:cNvPr id="6" name="Rectangle 5"/>
          <p:cNvSpPr/>
          <p:nvPr/>
        </p:nvSpPr>
        <p:spPr>
          <a:xfrm>
            <a:off x="647700" y="1122218"/>
            <a:ext cx="7848600" cy="3785652"/>
          </a:xfrm>
          <a:prstGeom prst="rect">
            <a:avLst/>
          </a:prstGeom>
        </p:spPr>
        <p:txBody>
          <a:bodyPr wrap="square">
            <a:spAutoFit/>
          </a:bodyPr>
          <a:lstStyle/>
          <a:p>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Báo</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cáo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trị</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Hồ</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Chủ</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Tịch</a:t>
            </a:r>
            <a:r>
              <a:rPr lang="en-US" sz="4800" dirty="0">
                <a:latin typeface="Times New Roman" pitchFamily="18" charset="0"/>
                <a:cs typeface="Times New Roman" pitchFamily="18" charset="0"/>
              </a:rPr>
              <a:t> </a:t>
            </a:r>
            <a:r>
              <a:rPr lang="en-US" sz="4800" dirty="0" smtClean="0">
                <a:latin typeface="Times New Roman" pitchFamily="18" charset="0"/>
                <a:cs typeface="Times New Roman" pitchFamily="18" charset="0"/>
              </a:rPr>
              <a:t>.</a:t>
            </a:r>
          </a:p>
          <a:p>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B</a:t>
            </a:r>
            <a:r>
              <a:rPr lang="en-US" sz="4800" dirty="0" err="1" smtClean="0">
                <a:latin typeface="Times New Roman" pitchFamily="18" charset="0"/>
                <a:cs typeface="Times New Roman" pitchFamily="18" charset="0"/>
              </a:rPr>
              <a:t>áo</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cáo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bàn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Việt</a:t>
            </a:r>
            <a:r>
              <a:rPr lang="en-US" sz="4800" dirty="0">
                <a:latin typeface="Times New Roman" pitchFamily="18" charset="0"/>
                <a:cs typeface="Times New Roman" pitchFamily="18" charset="0"/>
              </a:rPr>
              <a:t> Nam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Tổng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Chinh</a:t>
            </a:r>
            <a:endParaRPr lang="en-US" sz="48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91000"/>
            <a:ext cx="3352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572943"/>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barn(inVertical)">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533900" cy="457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pic>
      <p:sp>
        <p:nvSpPr>
          <p:cNvPr id="4" name="TextBox 3"/>
          <p:cNvSpPr txBox="1"/>
          <p:nvPr/>
        </p:nvSpPr>
        <p:spPr>
          <a:xfrm>
            <a:off x="152400" y="4724400"/>
            <a:ext cx="4114800"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2000" dirty="0"/>
              <a:t>Chủ tịch Hồ Chí Minh đọc báo cáo chính trị tại Đại hội đại biểu toàn quốc lần thứ II, tháng 2/1951.(Ảnh tư liệu BTLSQG)</a:t>
            </a:r>
            <a:endParaRPr lang="en-US" sz="20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9537"/>
            <a:ext cx="4572000" cy="43529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19600" y="4572000"/>
            <a:ext cx="4572000" cy="156966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vi-VN" sz="2400" dirty="0"/>
              <a:t>Bên ngoài hội trường, nơi diễn ra Đại hội đại biểu toàn quốc lần thứ II, 2/1951, giờ giải lao (Ảnh tư liệu BTLSQG)</a:t>
            </a:r>
            <a:endParaRPr lang="en-US" sz="2400" dirty="0"/>
          </a:p>
        </p:txBody>
      </p:sp>
    </p:spTree>
    <p:extLst>
      <p:ext uri="{BB962C8B-B14F-4D97-AF65-F5344CB8AC3E}">
        <p14:creationId xmlns:p14="http://schemas.microsoft.com/office/powerpoint/2010/main" val="42496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435"/>
                                        </p:tgtEl>
                                        <p:attrNameLst>
                                          <p:attrName>style.visibility</p:attrName>
                                        </p:attrNameLst>
                                      </p:cBhvr>
                                      <p:to>
                                        <p:strVal val="visible"/>
                                      </p:to>
                                    </p:set>
                                    <p:animEffect transition="in" filter="barn(inVertical)">
                                      <p:cBhvr>
                                        <p:cTn id="15" dur="500"/>
                                        <p:tgtEl>
                                          <p:spTgt spid="184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baotanglichsu.vn/DataFiles/Uploaded/image/dhoi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936"/>
            <a:ext cx="5254625"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2502" y="5862934"/>
            <a:ext cx="5247698"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dirty="0"/>
              <a:t>Đồng chí Trường Chinh đọc báo cáo Bàn về cách mạng Việt Nam tại Đại hội đại biểu toàn quốc lần thứ II,2/1951 (Ảnh tư liệu BTLSQG)</a:t>
            </a:r>
            <a:endParaRPr lang="en-US"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10119"/>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979050" y="2351729"/>
            <a:ext cx="2499787" cy="369332"/>
          </a:xfrm>
          <a:prstGeom prst="rect">
            <a:avLst/>
          </a:prstGeom>
          <a:noFill/>
        </p:spPr>
        <p:txBody>
          <a:bodyPr wrap="none" rtlCol="0">
            <a:spAutoFit/>
          </a:bodyPr>
          <a:lstStyle/>
          <a:p>
            <a:r>
              <a:rPr lang="en-US" dirty="0" err="1" smtClean="0"/>
              <a:t>Đảng</a:t>
            </a:r>
            <a:r>
              <a:rPr lang="en-US" dirty="0" smtClean="0"/>
              <a:t> </a:t>
            </a:r>
            <a:r>
              <a:rPr lang="en-US" dirty="0" err="1" smtClean="0"/>
              <a:t>Cộng</a:t>
            </a:r>
            <a:r>
              <a:rPr lang="en-US" dirty="0" smtClean="0"/>
              <a:t> </a:t>
            </a:r>
            <a:r>
              <a:rPr lang="en-US" dirty="0" err="1" smtClean="0"/>
              <a:t>sản</a:t>
            </a:r>
            <a:r>
              <a:rPr lang="en-US" dirty="0" smtClean="0"/>
              <a:t> </a:t>
            </a:r>
            <a:r>
              <a:rPr lang="en-US" dirty="0" err="1" smtClean="0"/>
              <a:t>Việt</a:t>
            </a:r>
            <a:r>
              <a:rPr lang="en-US" dirty="0" smtClean="0"/>
              <a:t> Nam</a:t>
            </a:r>
          </a:p>
        </p:txBody>
      </p:sp>
      <p:sp>
        <p:nvSpPr>
          <p:cNvPr id="8" name="Rectangle 7"/>
          <p:cNvSpPr/>
          <p:nvPr/>
        </p:nvSpPr>
        <p:spPr>
          <a:xfrm>
            <a:off x="5960175" y="3086707"/>
            <a:ext cx="2795637" cy="369332"/>
          </a:xfrm>
          <a:prstGeom prst="rect">
            <a:avLst/>
          </a:prstGeom>
        </p:spPr>
        <p:txBody>
          <a:bodyPr wrap="none">
            <a:spAutoFit/>
          </a:bodyPr>
          <a:lstStyle/>
          <a:p>
            <a:r>
              <a:rPr lang="en-US" dirty="0" err="1"/>
              <a:t>Đảng</a:t>
            </a:r>
            <a:r>
              <a:rPr lang="en-US" dirty="0"/>
              <a:t> </a:t>
            </a:r>
            <a:r>
              <a:rPr lang="en-US" dirty="0" err="1"/>
              <a:t>cộng</a:t>
            </a:r>
            <a:r>
              <a:rPr lang="en-US" dirty="0"/>
              <a:t> </a:t>
            </a:r>
            <a:r>
              <a:rPr lang="en-US" dirty="0" err="1"/>
              <a:t>sản</a:t>
            </a:r>
            <a:r>
              <a:rPr lang="en-US" dirty="0"/>
              <a:t> </a:t>
            </a:r>
            <a:r>
              <a:rPr lang="en-US" dirty="0" err="1"/>
              <a:t>Đông</a:t>
            </a:r>
            <a:r>
              <a:rPr lang="en-US" dirty="0"/>
              <a:t> </a:t>
            </a:r>
            <a:r>
              <a:rPr lang="en-US" dirty="0" err="1"/>
              <a:t>Dương</a:t>
            </a:r>
            <a:endParaRPr lang="en-US" dirty="0"/>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62" y="161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2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arn(inVertical)">
                                      <p:cBhvr>
                                        <p:cTn id="7" dur="500"/>
                                        <p:tgtEl>
                                          <p:spTgt spid="1945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462"/>
                                        </p:tgtEl>
                                        <p:attrNameLst>
                                          <p:attrName>style.visibility</p:attrName>
                                        </p:attrNameLst>
                                      </p:cBhvr>
                                      <p:to>
                                        <p:strVal val="visible"/>
                                      </p:to>
                                    </p:set>
                                    <p:animEffect transition="in" filter="barn(inVertical)">
                                      <p:cBhvr>
                                        <p:cTn id="15" dur="500"/>
                                        <p:tgtEl>
                                          <p:spTgt spid="1946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461"/>
                                        </p:tgtEl>
                                        <p:attrNameLst>
                                          <p:attrName>style.visibility</p:attrName>
                                        </p:attrNameLst>
                                      </p:cBhvr>
                                      <p:to>
                                        <p:strVal val="visible"/>
                                      </p:to>
                                    </p:set>
                                    <p:animEffect transition="in" filter="barn(inVertical)">
                                      <p:cBhvr>
                                        <p:cTn id="30"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300 Hình nền powerpoint đơn giản tinh tế , 3D đẹp theo chủ đ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9064625"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81000"/>
            <a:ext cx="83788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9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arn(inVertic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300 Hình nền powerpoint đơn giản tinh tế , 3D đẹp theo chủ đ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9064625"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2964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7976" y="362634"/>
            <a:ext cx="8455024" cy="1200329"/>
          </a:xfrm>
          <a:prstGeom prst="rect">
            <a:avLst/>
          </a:prstGeom>
        </p:spPr>
        <p:txBody>
          <a:bodyPr wrap="square">
            <a:spAutoFit/>
          </a:bodyPr>
          <a:lstStyle/>
          <a:p>
            <a:r>
              <a:rPr lang="en-US" sz="3600" dirty="0" smtClean="0">
                <a:latin typeface="Times New Roman" pitchFamily="18" charset="0"/>
                <a:cs typeface="Times New Roman" pitchFamily="18" charset="0"/>
              </a:rPr>
              <a:t>-</a:t>
            </a:r>
            <a:r>
              <a:rPr lang="en-US" sz="3600" dirty="0" err="1" smtClean="0">
                <a:latin typeface="Times New Roman" pitchFamily="18" charset="0"/>
                <a:cs typeface="Times New Roman" pitchFamily="18" charset="0"/>
              </a:rPr>
              <a:t>Đưa</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Đảng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Đảng</a:t>
            </a:r>
            <a:r>
              <a:rPr lang="en-US" sz="3600" dirty="0">
                <a:latin typeface="Times New Roman" pitchFamily="18" charset="0"/>
                <a:cs typeface="Times New Roman" pitchFamily="18" charset="0"/>
              </a:rPr>
              <a:t> Lao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Nam</a:t>
            </a:r>
          </a:p>
        </p:txBody>
      </p:sp>
      <p:sp>
        <p:nvSpPr>
          <p:cNvPr id="5" name="Rectangle 4"/>
          <p:cNvSpPr/>
          <p:nvPr/>
        </p:nvSpPr>
        <p:spPr>
          <a:xfrm>
            <a:off x="307975" y="1484784"/>
            <a:ext cx="8074025" cy="2215991"/>
          </a:xfrm>
          <a:prstGeom prst="rect">
            <a:avLst/>
          </a:prstGeom>
        </p:spPr>
        <p:txBody>
          <a:bodyPr wrap="square">
            <a:spAutoFit/>
          </a:bodyPr>
          <a:lstStyle/>
          <a:p>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B</a:t>
            </a:r>
            <a:r>
              <a:rPr lang="en-US" sz="4000" dirty="0" err="1" smtClean="0">
                <a:latin typeface="Times New Roman" pitchFamily="18" charset="0"/>
                <a:cs typeface="Times New Roman" pitchFamily="18" charset="0"/>
              </a:rPr>
              <a:t>ầu</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Ban </a:t>
            </a:r>
            <a:r>
              <a:rPr lang="en-US" sz="4000" dirty="0" err="1">
                <a:latin typeface="Times New Roman" pitchFamily="18" charset="0"/>
                <a:cs typeface="Times New Roman" pitchFamily="18" charset="0"/>
              </a:rPr>
              <a:t>chấp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TW </a:t>
            </a:r>
            <a:r>
              <a:rPr lang="en-US" sz="4000" dirty="0" err="1">
                <a:latin typeface="Times New Roman" pitchFamily="18" charset="0"/>
                <a:cs typeface="Times New Roman" pitchFamily="18" charset="0"/>
              </a:rPr>
              <a:t>Đảng</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Hồ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a:t>
            </a:r>
            <a:r>
              <a:rPr lang="en-US" sz="4000" dirty="0">
                <a:latin typeface="Times New Roman" pitchFamily="18" charset="0"/>
                <a:cs typeface="Times New Roman" pitchFamily="18" charset="0"/>
              </a:rPr>
              <a:t>.</a:t>
            </a:r>
          </a:p>
          <a:p>
            <a:r>
              <a:rPr lang="nl-NL" i="1" dirty="0"/>
              <a:t> </a:t>
            </a:r>
            <a:endParaRPr lang="en-US"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54738"/>
            <a:ext cx="4724400" cy="220583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2610" y="5791200"/>
            <a:ext cx="621059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b="1" dirty="0">
                <a:latin typeface="Times New Roman" pitchFamily="18" charset="0"/>
                <a:cs typeface="Times New Roman" pitchFamily="18" charset="0"/>
              </a:rPr>
              <a:t>Khu di tích Đại hội Đại biểu toàn quốc lần thứ II của Đảng </a:t>
            </a:r>
            <a:r>
              <a:rPr lang="vi-VN" b="1" dirty="0" smtClean="0">
                <a:latin typeface="Times New Roman" pitchFamily="18" charset="0"/>
                <a:cs typeface="Times New Roman" pitchFamily="18" charset="0"/>
              </a:rPr>
              <a:t>huyện </a:t>
            </a:r>
            <a:r>
              <a:rPr lang="vi-VN" b="1" dirty="0">
                <a:latin typeface="Times New Roman" pitchFamily="18" charset="0"/>
                <a:cs typeface="Times New Roman" pitchFamily="18" charset="0"/>
              </a:rPr>
              <a:t>Chiêm Hóa, tỉnh Tuyên Quang.</a:t>
            </a:r>
            <a:endParaRPr lang="en-US"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936" y="1013688"/>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8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barn(inVertical)">
                                      <p:cBhvr>
                                        <p:cTn id="17" dur="500"/>
                                        <p:tgtEl>
                                          <p:spTgt spid="2867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69+ Hình nền Powerpoint đẹp, đơn giản, ấn tượng theo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304800"/>
            <a:ext cx="7964487"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419600" y="1676400"/>
            <a:ext cx="914400" cy="1981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34000" y="1524000"/>
            <a:ext cx="1066800" cy="2133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04800"/>
            <a:ext cx="510222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3804" y="5783742"/>
            <a:ext cx="5247698"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dirty="0"/>
              <a:t>Đồng chí Trường Chinh đọc báo cáo Bàn về cách mạng Việt Nam tại Đại hội đại biểu toàn quốc lần thứ II,2/1951 (Ảnh tư liệu BTLSQG)</a:t>
            </a:r>
            <a:endParaRPr lang="en-US" dirty="0"/>
          </a:p>
        </p:txBody>
      </p:sp>
    </p:spTree>
    <p:extLst>
      <p:ext uri="{BB962C8B-B14F-4D97-AF65-F5344CB8AC3E}">
        <p14:creationId xmlns:p14="http://schemas.microsoft.com/office/powerpoint/2010/main" val="7432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29699"/>
                                        </p:tgtEl>
                                        <p:attrNameLst>
                                          <p:attrName>style.visibility</p:attrName>
                                        </p:attrNameLst>
                                      </p:cBhvr>
                                      <p:to>
                                        <p:strVal val="visible"/>
                                      </p:to>
                                    </p:set>
                                    <p:animEffect transition="in" filter="barn(inVertical)">
                                      <p:cBhvr>
                                        <p:cTn id="20" dur="5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
            <a:ext cx="9144000"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1219200"/>
            <a:ext cx="7543800" cy="4401205"/>
          </a:xfrm>
          <a:prstGeom prst="rect">
            <a:avLst/>
          </a:prstGeom>
        </p:spPr>
        <p:txBody>
          <a:bodyPr wrap="square">
            <a:spAutoFit/>
          </a:bodyPr>
          <a:lstStyle/>
          <a:p>
            <a:r>
              <a:rPr lang="nl-NL" sz="4000" b="1" i="1" dirty="0" smtClean="0">
                <a:solidFill>
                  <a:srgbClr val="0000CC"/>
                </a:solidFill>
                <a:latin typeface="Times New Roman" pitchFamily="18" charset="0"/>
                <a:cs typeface="Times New Roman" pitchFamily="18" charset="0"/>
              </a:rPr>
              <a:t>*Ý </a:t>
            </a:r>
            <a:r>
              <a:rPr lang="nl-NL" sz="4000" b="1" i="1" dirty="0">
                <a:solidFill>
                  <a:srgbClr val="0000CC"/>
                </a:solidFill>
                <a:latin typeface="Times New Roman" pitchFamily="18" charset="0"/>
                <a:cs typeface="Times New Roman" pitchFamily="18" charset="0"/>
              </a:rPr>
              <a:t>nghĩa lịch sử </a:t>
            </a:r>
            <a:r>
              <a:rPr lang="nl-NL" sz="4000" b="1" i="1" dirty="0" smtClean="0">
                <a:solidFill>
                  <a:srgbClr val="0000CC"/>
                </a:solidFill>
                <a:latin typeface="Times New Roman" pitchFamily="18" charset="0"/>
                <a:cs typeface="Times New Roman" pitchFamily="18" charset="0"/>
              </a:rPr>
              <a:t>của Đại hội II đối </a:t>
            </a:r>
            <a:r>
              <a:rPr lang="nl-NL" sz="4000" b="1" i="1" dirty="0">
                <a:solidFill>
                  <a:srgbClr val="0000CC"/>
                </a:solidFill>
                <a:latin typeface="Times New Roman" pitchFamily="18" charset="0"/>
                <a:cs typeface="Times New Roman" pitchFamily="18" charset="0"/>
              </a:rPr>
              <a:t>với cách mạng Việt </a:t>
            </a:r>
            <a:r>
              <a:rPr lang="nl-NL" sz="4000" b="1" i="1" dirty="0" smtClean="0">
                <a:solidFill>
                  <a:srgbClr val="0000CC"/>
                </a:solidFill>
                <a:latin typeface="Times New Roman" pitchFamily="18" charset="0"/>
                <a:cs typeface="Times New Roman" pitchFamily="18" charset="0"/>
              </a:rPr>
              <a:t>Nam</a:t>
            </a:r>
            <a:endParaRPr lang="en-US" sz="4000" b="1" dirty="0">
              <a:solidFill>
                <a:srgbClr val="0000CC"/>
              </a:solidFill>
              <a:latin typeface="Times New Roman" pitchFamily="18" charset="0"/>
              <a:cs typeface="Times New Roman" pitchFamily="18" charset="0"/>
            </a:endParaRP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lãnh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mạng</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lợi</a:t>
            </a:r>
            <a:r>
              <a:rPr lang="en-US" sz="4000" dirty="0">
                <a:latin typeface="Times New Roman" pitchFamily="18" charset="0"/>
                <a:cs typeface="Times New Roman" pitchFamily="18" charset="0"/>
              </a:rPr>
              <a: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831" y="669925"/>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0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109789"/>
            <a:ext cx="8686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276600" y="1752600"/>
            <a:ext cx="914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14600" y="914400"/>
            <a:ext cx="9144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532" y="1387434"/>
            <a:ext cx="914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8200" y="3276600"/>
            <a:ext cx="914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2" y="152400"/>
            <a:ext cx="4832267"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1" y="3486707"/>
            <a:ext cx="5711825"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10200" y="152400"/>
            <a:ext cx="3733800" cy="649408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smtClean="0">
                <a:latin typeface="Times New Roman" pitchFamily="18" charset="0"/>
                <a:cs typeface="Times New Roman" pitchFamily="18" charset="0"/>
              </a:rPr>
              <a:t> </a:t>
            </a:r>
            <a:r>
              <a:rPr lang="en-US" sz="2800" dirty="0" smtClean="0">
                <a:solidFill>
                  <a:srgbClr val="0000CC"/>
                </a:solidFill>
                <a:latin typeface="Times New Roman" pitchFamily="18" charset="0"/>
                <a:cs typeface="Times New Roman" pitchFamily="18" charset="0"/>
              </a:rPr>
              <a:t>-</a:t>
            </a:r>
            <a:r>
              <a:rPr lang="en-US" sz="3200" dirty="0" err="1" smtClean="0">
                <a:solidFill>
                  <a:srgbClr val="0000CC"/>
                </a:solidFill>
                <a:latin typeface="Times New Roman" pitchFamily="18" charset="0"/>
                <a:cs typeface="Times New Roman" pitchFamily="18" charset="0"/>
              </a:rPr>
              <a:t>Năm</a:t>
            </a:r>
            <a:r>
              <a:rPr lang="en-US" sz="3200" dirty="0" smtClean="0">
                <a:solidFill>
                  <a:srgbClr val="0000CC"/>
                </a:solidFill>
                <a:latin typeface="Times New Roman" pitchFamily="18" charset="0"/>
                <a:cs typeface="Times New Roman" pitchFamily="18" charset="0"/>
              </a:rPr>
              <a:t> 1949 C</a:t>
            </a:r>
            <a:r>
              <a:rPr lang="vi-VN" sz="3200" dirty="0" smtClean="0">
                <a:solidFill>
                  <a:srgbClr val="0000CC"/>
                </a:solidFill>
                <a:latin typeface="Times New Roman" pitchFamily="18" charset="0"/>
                <a:cs typeface="Times New Roman" pitchFamily="18" charset="0"/>
              </a:rPr>
              <a:t>ách </a:t>
            </a:r>
            <a:r>
              <a:rPr lang="vi-VN" sz="3200" dirty="0">
                <a:solidFill>
                  <a:srgbClr val="0000CC"/>
                </a:solidFill>
                <a:latin typeface="Times New Roman" pitchFamily="18" charset="0"/>
                <a:cs typeface="Times New Roman" pitchFamily="18" charset="0"/>
              </a:rPr>
              <a:t>mạng Trung Quốc </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thắng</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lợi</a:t>
            </a:r>
            <a:r>
              <a:rPr lang="en-US" sz="3200" dirty="0" smtClean="0">
                <a:solidFill>
                  <a:srgbClr val="0000CC"/>
                </a:solidFill>
                <a:latin typeface="Times New Roman" pitchFamily="18" charset="0"/>
                <a:cs typeface="Times New Roman" pitchFamily="18" charset="0"/>
              </a:rPr>
              <a:t> , </a:t>
            </a:r>
            <a:r>
              <a:rPr lang="en-US" sz="3200" dirty="0" err="1" smtClean="0">
                <a:solidFill>
                  <a:srgbClr val="0000CC"/>
                </a:solidFill>
                <a:latin typeface="Times New Roman" pitchFamily="18" charset="0"/>
                <a:cs typeface="Times New Roman" pitchFamily="18" charset="0"/>
              </a:rPr>
              <a:t>hệ</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thống</a:t>
            </a:r>
            <a:r>
              <a:rPr lang="en-US" sz="3200" dirty="0" smtClean="0">
                <a:solidFill>
                  <a:srgbClr val="0000CC"/>
                </a:solidFill>
                <a:latin typeface="Times New Roman" pitchFamily="18" charset="0"/>
                <a:cs typeface="Times New Roman" pitchFamily="18" charset="0"/>
              </a:rPr>
              <a:t> </a:t>
            </a:r>
            <a:r>
              <a:rPr lang="vi-VN" sz="3200" dirty="0" smtClean="0">
                <a:solidFill>
                  <a:srgbClr val="0000CC"/>
                </a:solidFill>
                <a:latin typeface="Times New Roman" pitchFamily="18" charset="0"/>
                <a:cs typeface="Times New Roman" pitchFamily="18" charset="0"/>
              </a:rPr>
              <a:t>  </a:t>
            </a:r>
            <a:r>
              <a:rPr lang="vi-VN" sz="3200" dirty="0">
                <a:solidFill>
                  <a:srgbClr val="0000CC"/>
                </a:solidFill>
                <a:latin typeface="Times New Roman" pitchFamily="18" charset="0"/>
                <a:cs typeface="Times New Roman" pitchFamily="18" charset="0"/>
              </a:rPr>
              <a:t>xã hội </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chủ</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nghĩa</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mở</a:t>
            </a:r>
            <a:r>
              <a:rPr lang="en-US" sz="3200" dirty="0" smtClean="0">
                <a:solidFill>
                  <a:srgbClr val="0000CC"/>
                </a:solidFill>
                <a:latin typeface="Times New Roman" pitchFamily="18" charset="0"/>
                <a:cs typeface="Times New Roman" pitchFamily="18" charset="0"/>
              </a:rPr>
              <a:t>  </a:t>
            </a:r>
            <a:r>
              <a:rPr lang="en-US" sz="3200" dirty="0" err="1" smtClean="0">
                <a:solidFill>
                  <a:srgbClr val="0000CC"/>
                </a:solidFill>
                <a:latin typeface="Times New Roman" pitchFamily="18" charset="0"/>
                <a:cs typeface="Times New Roman" pitchFamily="18" charset="0"/>
              </a:rPr>
              <a:t>rộng</a:t>
            </a:r>
            <a:r>
              <a:rPr lang="en-US" sz="3200" dirty="0" smtClean="0">
                <a:solidFill>
                  <a:srgbClr val="0000CC"/>
                </a:solidFill>
                <a:latin typeface="Times New Roman" pitchFamily="18" charset="0"/>
                <a:cs typeface="Times New Roman" pitchFamily="18" charset="0"/>
              </a:rPr>
              <a:t> </a:t>
            </a:r>
            <a:r>
              <a:rPr lang="vi-VN" sz="3200" dirty="0" smtClean="0">
                <a:solidFill>
                  <a:srgbClr val="0000CC"/>
                </a:solidFill>
                <a:latin typeface="Times New Roman" pitchFamily="18" charset="0"/>
                <a:cs typeface="Times New Roman" pitchFamily="18" charset="0"/>
              </a:rPr>
              <a:t>trên </a:t>
            </a:r>
            <a:r>
              <a:rPr lang="vi-VN" sz="3200" dirty="0">
                <a:solidFill>
                  <a:srgbClr val="0000CC"/>
                </a:solidFill>
                <a:latin typeface="Times New Roman" pitchFamily="18" charset="0"/>
                <a:cs typeface="Times New Roman" pitchFamily="18" charset="0"/>
              </a:rPr>
              <a:t>phạm vi toàn thế giới </a:t>
            </a:r>
            <a:r>
              <a:rPr lang="en-US" sz="3200" dirty="0" smtClean="0">
                <a:solidFill>
                  <a:srgbClr val="0000CC"/>
                </a:solidFill>
                <a:latin typeface="Times New Roman" pitchFamily="18" charset="0"/>
                <a:cs typeface="Times New Roman" pitchFamily="18" charset="0"/>
              </a:rPr>
              <a:t>.</a:t>
            </a:r>
          </a:p>
          <a:p>
            <a:r>
              <a:rPr lang="en-US" sz="3200" dirty="0" smtClean="0">
                <a:latin typeface="Times New Roman" pitchFamily="18" charset="0"/>
              </a:rPr>
              <a:t>- </a:t>
            </a:r>
            <a:r>
              <a:rPr lang="en-US" sz="3200" dirty="0" err="1" smtClean="0">
                <a:latin typeface="Times New Roman" pitchFamily="18" charset="0"/>
              </a:rPr>
              <a:t>Năm</a:t>
            </a:r>
            <a:r>
              <a:rPr lang="en-US" sz="3200" dirty="0" smtClean="0">
                <a:latin typeface="Times New Roman" pitchFamily="18" charset="0"/>
              </a:rPr>
              <a:t> 1950 </a:t>
            </a:r>
            <a:r>
              <a:rPr lang="en-US" sz="3200" dirty="0" err="1">
                <a:latin typeface="Times New Roman" pitchFamily="18" charset="0"/>
              </a:rPr>
              <a:t>Liên</a:t>
            </a:r>
            <a:r>
              <a:rPr lang="en-US" sz="3200" dirty="0">
                <a:latin typeface="Times New Roman" pitchFamily="18" charset="0"/>
              </a:rPr>
              <a:t> </a:t>
            </a:r>
            <a:r>
              <a:rPr lang="en-US" sz="3200" dirty="0" err="1">
                <a:latin typeface="Times New Roman" pitchFamily="18" charset="0"/>
              </a:rPr>
              <a:t>Xô</a:t>
            </a:r>
            <a:r>
              <a:rPr lang="en-US" sz="3200" dirty="0">
                <a:latin typeface="Times New Roman" pitchFamily="18" charset="0"/>
              </a:rPr>
              <a:t>, </a:t>
            </a:r>
            <a:r>
              <a:rPr lang="en-US" sz="3200" dirty="0" err="1">
                <a:latin typeface="Times New Roman" pitchFamily="18" charset="0"/>
              </a:rPr>
              <a:t>Trung</a:t>
            </a:r>
            <a:r>
              <a:rPr lang="en-US" sz="3200" dirty="0">
                <a:latin typeface="Times New Roman" pitchFamily="18" charset="0"/>
              </a:rPr>
              <a:t> </a:t>
            </a:r>
            <a:r>
              <a:rPr lang="en-US" sz="3200" dirty="0" err="1">
                <a:latin typeface="Times New Roman" pitchFamily="18" charset="0"/>
              </a:rPr>
              <a:t>Quốc</a:t>
            </a:r>
            <a:r>
              <a:rPr lang="en-US" sz="3200" dirty="0">
                <a:latin typeface="Times New Roman" pitchFamily="18" charset="0"/>
              </a:rPr>
              <a:t> </a:t>
            </a:r>
            <a:r>
              <a:rPr lang="en-US" sz="3200" dirty="0" err="1">
                <a:latin typeface="Times New Roman" pitchFamily="18" charset="0"/>
              </a:rPr>
              <a:t>và</a:t>
            </a:r>
            <a:r>
              <a:rPr lang="en-US" sz="3200" dirty="0">
                <a:latin typeface="Times New Roman" pitchFamily="18" charset="0"/>
              </a:rPr>
              <a:t> </a:t>
            </a:r>
            <a:r>
              <a:rPr lang="en-US" sz="3200" dirty="0" err="1">
                <a:latin typeface="Times New Roman" pitchFamily="18" charset="0"/>
              </a:rPr>
              <a:t>các</a:t>
            </a:r>
            <a:r>
              <a:rPr lang="en-US" sz="3200" dirty="0">
                <a:latin typeface="Times New Roman" pitchFamily="18" charset="0"/>
              </a:rPr>
              <a:t> </a:t>
            </a:r>
            <a:r>
              <a:rPr lang="en-US" sz="3200" dirty="0" err="1">
                <a:latin typeface="Times New Roman" pitchFamily="18" charset="0"/>
              </a:rPr>
              <a:t>nước</a:t>
            </a:r>
            <a:r>
              <a:rPr lang="en-US" sz="3200" dirty="0">
                <a:latin typeface="Times New Roman" pitchFamily="18" charset="0"/>
              </a:rPr>
              <a:t> </a:t>
            </a:r>
            <a:r>
              <a:rPr lang="en-US" sz="3200" dirty="0" err="1">
                <a:latin typeface="Times New Roman" pitchFamily="18" charset="0"/>
              </a:rPr>
              <a:t>XHCN</a:t>
            </a:r>
            <a:r>
              <a:rPr lang="en-US" sz="3200" dirty="0">
                <a:latin typeface="Times New Roman" pitchFamily="18" charset="0"/>
              </a:rPr>
              <a:t> </a:t>
            </a:r>
            <a:r>
              <a:rPr lang="en-US" sz="3200" dirty="0" smtClean="0">
                <a:latin typeface="Times New Roman" pitchFamily="18" charset="0"/>
              </a:rPr>
              <a:t> </a:t>
            </a:r>
            <a:r>
              <a:rPr lang="en-US" sz="3200" dirty="0" err="1" smtClean="0">
                <a:latin typeface="Times New Roman" pitchFamily="18" charset="0"/>
              </a:rPr>
              <a:t>Đông</a:t>
            </a:r>
            <a:r>
              <a:rPr lang="en-US" sz="3200" dirty="0" smtClean="0">
                <a:latin typeface="Times New Roman" pitchFamily="18" charset="0"/>
              </a:rPr>
              <a:t> </a:t>
            </a:r>
            <a:r>
              <a:rPr lang="en-US" sz="3200" dirty="0" err="1" smtClean="0">
                <a:latin typeface="Times New Roman" pitchFamily="18" charset="0"/>
              </a:rPr>
              <a:t>Âu</a:t>
            </a:r>
            <a:r>
              <a:rPr lang="en-US" sz="3200" dirty="0" smtClean="0">
                <a:latin typeface="Times New Roman" pitchFamily="18" charset="0"/>
              </a:rPr>
              <a:t> </a:t>
            </a:r>
            <a:r>
              <a:rPr lang="en-US" sz="3200" dirty="0" err="1" smtClean="0">
                <a:latin typeface="Times New Roman" pitchFamily="18" charset="0"/>
              </a:rPr>
              <a:t>công</a:t>
            </a:r>
            <a:r>
              <a:rPr lang="en-US" sz="3200" dirty="0" smtClean="0">
                <a:latin typeface="Times New Roman" pitchFamily="18" charset="0"/>
              </a:rPr>
              <a:t> </a:t>
            </a:r>
            <a:r>
              <a:rPr lang="en-US" sz="3200" dirty="0" err="1">
                <a:latin typeface="Times New Roman" pitchFamily="18" charset="0"/>
              </a:rPr>
              <a:t>nhận</a:t>
            </a:r>
            <a:r>
              <a:rPr lang="en-US" sz="3200" dirty="0">
                <a:latin typeface="Times New Roman" pitchFamily="18" charset="0"/>
              </a:rPr>
              <a:t> </a:t>
            </a:r>
            <a:r>
              <a:rPr lang="en-US" sz="3200" dirty="0" err="1">
                <a:latin typeface="Times New Roman" pitchFamily="18" charset="0"/>
              </a:rPr>
              <a:t>và</a:t>
            </a:r>
            <a:r>
              <a:rPr lang="en-US" sz="3200" dirty="0">
                <a:latin typeface="Times New Roman" pitchFamily="18" charset="0"/>
              </a:rPr>
              <a:t> </a:t>
            </a:r>
            <a:r>
              <a:rPr lang="en-US" sz="3200" dirty="0" err="1">
                <a:latin typeface="Times New Roman" pitchFamily="18" charset="0"/>
              </a:rPr>
              <a:t>đặt</a:t>
            </a:r>
            <a:r>
              <a:rPr lang="en-US" sz="3200" dirty="0">
                <a:latin typeface="Times New Roman" pitchFamily="18" charset="0"/>
              </a:rPr>
              <a:t> </a:t>
            </a:r>
            <a:r>
              <a:rPr lang="en-US" sz="3200" dirty="0" err="1">
                <a:latin typeface="Times New Roman" pitchFamily="18" charset="0"/>
              </a:rPr>
              <a:t>quan</a:t>
            </a:r>
            <a:r>
              <a:rPr lang="en-US" sz="3200" dirty="0">
                <a:latin typeface="Times New Roman" pitchFamily="18" charset="0"/>
              </a:rPr>
              <a:t> </a:t>
            </a:r>
            <a:r>
              <a:rPr lang="en-US" sz="3200" dirty="0" err="1">
                <a:latin typeface="Times New Roman" pitchFamily="18" charset="0"/>
              </a:rPr>
              <a:t>hệ</a:t>
            </a:r>
            <a:r>
              <a:rPr lang="en-US" sz="3200" dirty="0">
                <a:latin typeface="Times New Roman" pitchFamily="18" charset="0"/>
              </a:rPr>
              <a:t> </a:t>
            </a:r>
            <a:r>
              <a:rPr lang="en-US" sz="3200" dirty="0" err="1">
                <a:latin typeface="Times New Roman" pitchFamily="18" charset="0"/>
              </a:rPr>
              <a:t>ngoại</a:t>
            </a:r>
            <a:r>
              <a:rPr lang="en-US" sz="3200" dirty="0">
                <a:latin typeface="Times New Roman" pitchFamily="18" charset="0"/>
              </a:rPr>
              <a:t> </a:t>
            </a:r>
            <a:r>
              <a:rPr lang="en-US" sz="3200" dirty="0" err="1">
                <a:latin typeface="Times New Roman" pitchFamily="18" charset="0"/>
              </a:rPr>
              <a:t>giao</a:t>
            </a:r>
            <a:r>
              <a:rPr lang="en-US" sz="3200" dirty="0">
                <a:latin typeface="Times New Roman" pitchFamily="18" charset="0"/>
              </a:rPr>
              <a:t> </a:t>
            </a:r>
            <a:r>
              <a:rPr lang="en-US" sz="3200" dirty="0" err="1">
                <a:latin typeface="Times New Roman" pitchFamily="18" charset="0"/>
              </a:rPr>
              <a:t>với</a:t>
            </a:r>
            <a:r>
              <a:rPr lang="en-US" sz="3200" dirty="0">
                <a:latin typeface="Times New Roman" pitchFamily="18" charset="0"/>
              </a:rPr>
              <a:t> </a:t>
            </a:r>
            <a:r>
              <a:rPr lang="en-US" sz="3200" dirty="0" err="1" smtClean="0">
                <a:latin typeface="Times New Roman" pitchFamily="18" charset="0"/>
              </a:rPr>
              <a:t>chính</a:t>
            </a:r>
            <a:r>
              <a:rPr lang="en-US" sz="3200" dirty="0" smtClean="0">
                <a:latin typeface="Times New Roman" pitchFamily="18" charset="0"/>
              </a:rPr>
              <a:t> </a:t>
            </a:r>
            <a:r>
              <a:rPr lang="en-US" sz="3200" dirty="0" err="1" smtClean="0">
                <a:latin typeface="Times New Roman" pitchFamily="18" charset="0"/>
              </a:rPr>
              <a:t>phủ</a:t>
            </a:r>
            <a:r>
              <a:rPr lang="en-US" sz="3200" dirty="0" smtClean="0">
                <a:latin typeface="Times New Roman" pitchFamily="18" charset="0"/>
              </a:rPr>
              <a:t> </a:t>
            </a:r>
            <a:r>
              <a:rPr lang="en-US" sz="3200" dirty="0" err="1" smtClean="0">
                <a:latin typeface="Times New Roman" pitchFamily="18" charset="0"/>
              </a:rPr>
              <a:t>Việt</a:t>
            </a:r>
            <a:r>
              <a:rPr lang="en-US" sz="3200" dirty="0" smtClean="0">
                <a:latin typeface="Times New Roman" pitchFamily="18" charset="0"/>
              </a:rPr>
              <a:t> Nam </a:t>
            </a:r>
            <a:r>
              <a:rPr lang="en-US" sz="3200" dirty="0" err="1" smtClean="0">
                <a:latin typeface="Times New Roman" pitchFamily="18" charset="0"/>
              </a:rPr>
              <a:t>DCCH</a:t>
            </a:r>
            <a:r>
              <a:rPr lang="en-US" sz="3200" dirty="0" smtClean="0">
                <a:latin typeface="Times New Roman" pitchFamily="18" charset="0"/>
              </a:rPr>
              <a:t> .</a:t>
            </a:r>
            <a:endParaRPr lang="en-US" sz="3200" dirty="0">
              <a:latin typeface="Times New Roman" pitchFamily="18" charset="0"/>
            </a:endParaRP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28" y="381000"/>
            <a:ext cx="5279572"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ular Callout 9"/>
          <p:cNvSpPr/>
          <p:nvPr/>
        </p:nvSpPr>
        <p:spPr>
          <a:xfrm>
            <a:off x="5410200" y="152400"/>
            <a:ext cx="3581400" cy="6434389"/>
          </a:xfrm>
          <a:prstGeom prst="wedgeRoundRectCallout">
            <a:avLst>
              <a:gd name="adj1" fmla="val -64753"/>
              <a:gd name="adj2" fmla="val 141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smtClean="0">
                <a:solidFill>
                  <a:srgbClr val="0000CC"/>
                </a:solidFill>
                <a:latin typeface="Times New Roman" pitchFamily="18" charset="0"/>
                <a:cs typeface="Times New Roman" pitchFamily="18" charset="0"/>
              </a:rPr>
              <a:t>“</a:t>
            </a:r>
            <a:r>
              <a:rPr lang="en-US" sz="5400" dirty="0" err="1" smtClean="0">
                <a:solidFill>
                  <a:srgbClr val="0000CC"/>
                </a:solidFill>
                <a:latin typeface="Times New Roman" pitchFamily="18" charset="0"/>
                <a:cs typeface="Times New Roman" pitchFamily="18" charset="0"/>
              </a:rPr>
              <a:t>Quan</a:t>
            </a:r>
            <a:r>
              <a:rPr lang="en-US" sz="5400" dirty="0" smtClean="0">
                <a:solidFill>
                  <a:srgbClr val="0000CC"/>
                </a:solidFill>
                <a:latin typeface="Times New Roman" pitchFamily="18" charset="0"/>
                <a:cs typeface="Times New Roman" pitchFamily="18" charset="0"/>
              </a:rPr>
              <a:t> san </a:t>
            </a:r>
            <a:r>
              <a:rPr lang="en-US" sz="5400" dirty="0" err="1" smtClean="0">
                <a:solidFill>
                  <a:srgbClr val="0000CC"/>
                </a:solidFill>
                <a:latin typeface="Times New Roman" pitchFamily="18" charset="0"/>
                <a:cs typeface="Times New Roman" pitchFamily="18" charset="0"/>
              </a:rPr>
              <a:t>muôn</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dặm</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một</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nhà</a:t>
            </a:r>
            <a:endParaRPr lang="en-US" sz="5400" dirty="0" smtClean="0">
              <a:solidFill>
                <a:srgbClr val="0000CC"/>
              </a:solidFill>
              <a:latin typeface="Times New Roman" pitchFamily="18" charset="0"/>
              <a:cs typeface="Times New Roman" pitchFamily="18" charset="0"/>
            </a:endParaRPr>
          </a:p>
          <a:p>
            <a:r>
              <a:rPr lang="en-US" sz="5400" dirty="0" smtClean="0">
                <a:solidFill>
                  <a:srgbClr val="0000CC"/>
                </a:solidFill>
                <a:latin typeface="Times New Roman" pitchFamily="18" charset="0"/>
                <a:cs typeface="Times New Roman" pitchFamily="18" charset="0"/>
              </a:rPr>
              <a:t>-</a:t>
            </a:r>
            <a:r>
              <a:rPr lang="en-US" sz="5400" dirty="0" err="1" smtClean="0">
                <a:solidFill>
                  <a:srgbClr val="0000CC"/>
                </a:solidFill>
                <a:latin typeface="Times New Roman" pitchFamily="18" charset="0"/>
                <a:cs typeface="Times New Roman" pitchFamily="18" charset="0"/>
              </a:rPr>
              <a:t>Bốn</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phương</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vô</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sản</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đều</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là</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anh</a:t>
            </a:r>
            <a:r>
              <a:rPr lang="en-US" sz="5400" dirty="0" smtClean="0">
                <a:solidFill>
                  <a:srgbClr val="0000CC"/>
                </a:solidFill>
                <a:latin typeface="Times New Roman" pitchFamily="18" charset="0"/>
                <a:cs typeface="Times New Roman" pitchFamily="18" charset="0"/>
              </a:rPr>
              <a:t> </a:t>
            </a:r>
            <a:r>
              <a:rPr lang="en-US" sz="5400" dirty="0" err="1" smtClean="0">
                <a:solidFill>
                  <a:srgbClr val="0000CC"/>
                </a:solidFill>
                <a:latin typeface="Times New Roman" pitchFamily="18" charset="0"/>
                <a:cs typeface="Times New Roman" pitchFamily="18" charset="0"/>
              </a:rPr>
              <a:t>em</a:t>
            </a:r>
            <a:r>
              <a:rPr lang="en-US" sz="5400" dirty="0" smtClean="0">
                <a:solidFill>
                  <a:srgbClr val="0000CC"/>
                </a:solidFill>
                <a:latin typeface="Times New Roman" pitchFamily="18" charset="0"/>
                <a:cs typeface="Times New Roman" pitchFamily="18" charset="0"/>
              </a:rPr>
              <a:t>”</a:t>
            </a:r>
            <a:endParaRPr lang="en-US" sz="54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334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barn(inVertical)">
                                      <p:cBhvr>
                                        <p:cTn id="27" dur="500"/>
                                        <p:tgtEl>
                                          <p:spTgt spid="61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147"/>
                                        </p:tgtEl>
                                        <p:attrNameLst>
                                          <p:attrName>style.visibility</p:attrName>
                                        </p:attrNameLst>
                                      </p:cBhvr>
                                      <p:to>
                                        <p:strVal val="visible"/>
                                      </p:to>
                                    </p:set>
                                    <p:animEffect transition="in" filter="barn(inVertical)">
                                      <p:cBhvr>
                                        <p:cTn id="32" dur="500"/>
                                        <p:tgtEl>
                                          <p:spTgt spid="61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barn(inVertical)">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barn(inVertical)">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149"/>
                                        </p:tgtEl>
                                        <p:attrNameLst>
                                          <p:attrName>style.visibility</p:attrName>
                                        </p:attrNameLst>
                                      </p:cBhvr>
                                      <p:to>
                                        <p:strVal val="visible"/>
                                      </p:to>
                                    </p:set>
                                    <p:animEffect transition="in" filter="barn(inVertical)">
                                      <p:cBhvr>
                                        <p:cTn id="52" dur="500"/>
                                        <p:tgtEl>
                                          <p:spTgt spid="61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01240" y="2054459"/>
            <a:ext cx="3975760" cy="923330"/>
          </a:xfrm>
          <a:prstGeom prst="rect">
            <a:avLst/>
          </a:prstGeom>
        </p:spPr>
        <p:txBody>
          <a:bodyPr wrap="square">
            <a:spAutoFit/>
          </a:bodyPr>
          <a:lstStyle/>
          <a:p>
            <a:r>
              <a:rPr lang="pt-BR" i="1" dirty="0"/>
              <a:t>N</a:t>
            </a:r>
            <a:r>
              <a:rPr lang="pt-BR" i="1" dirty="0" smtClean="0"/>
              <a:t>hững </a:t>
            </a:r>
            <a:r>
              <a:rPr lang="pt-BR" i="1" dirty="0"/>
              <a:t>thành tựu đạt được trong phát triển hậu phương từ sau đại hội Đảng lần II</a:t>
            </a:r>
            <a:endParaRPr lang="en-US" dirty="0"/>
          </a:p>
        </p:txBody>
      </p:sp>
      <p:sp>
        <p:nvSpPr>
          <p:cNvPr id="5" name="Rectangle 4"/>
          <p:cNvSpPr/>
          <p:nvPr/>
        </p:nvSpPr>
        <p:spPr>
          <a:xfrm>
            <a:off x="152400" y="152400"/>
            <a:ext cx="8839200" cy="1754326"/>
          </a:xfrm>
          <a:prstGeom prst="rect">
            <a:avLst/>
          </a:prstGeom>
        </p:spPr>
        <p:txBody>
          <a:bodyPr wrap="square">
            <a:spAutoFit/>
          </a:bodyPr>
          <a:lstStyle/>
          <a:p>
            <a:r>
              <a:rPr lang="nl-NL" sz="3600" b="1" dirty="0"/>
              <a:t>IV.Phát triển hậu phương kháng </a:t>
            </a:r>
            <a:r>
              <a:rPr lang="nl-NL" sz="3600" b="1" dirty="0" smtClean="0"/>
              <a:t>chiến về mọi mặt </a:t>
            </a:r>
          </a:p>
          <a:p>
            <a:r>
              <a:rPr lang="nl-NL" sz="3600" i="1" dirty="0" smtClean="0">
                <a:solidFill>
                  <a:srgbClr val="0000CC"/>
                </a:solidFill>
                <a:latin typeface="Times New Roman" pitchFamily="18" charset="0"/>
                <a:cs typeface="Times New Roman" pitchFamily="18" charset="0"/>
              </a:rPr>
              <a:t>( </a:t>
            </a:r>
            <a:r>
              <a:rPr lang="nl-NL" sz="3600" i="1" dirty="0">
                <a:solidFill>
                  <a:srgbClr val="0000CC"/>
                </a:solidFill>
                <a:latin typeface="Times New Roman" pitchFamily="18" charset="0"/>
                <a:cs typeface="Times New Roman" pitchFamily="18" charset="0"/>
              </a:rPr>
              <a:t>Đọc sgk trang 114)</a:t>
            </a:r>
            <a:endParaRPr lang="en-US" sz="36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46" y="3421249"/>
            <a:ext cx="188436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2057400" y="1905000"/>
            <a:ext cx="4648200" cy="1222248"/>
          </a:xfrm>
          <a:prstGeom prst="wedgeRoundRectCallout">
            <a:avLst>
              <a:gd name="adj1" fmla="val -41783"/>
              <a:gd name="adj2" fmla="val 7707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14400"/>
            <a:ext cx="591290" cy="57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0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arn(inVertical)">
                                      <p:cBhvr>
                                        <p:cTn id="12" dur="500"/>
                                        <p:tgtEl>
                                          <p:spTgt spid="307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839200" cy="1200329"/>
          </a:xfrm>
          <a:prstGeom prst="rect">
            <a:avLst/>
          </a:prstGeom>
        </p:spPr>
        <p:txBody>
          <a:bodyPr wrap="square">
            <a:spAutoFit/>
          </a:bodyPr>
          <a:lstStyle/>
          <a:p>
            <a:r>
              <a:rPr lang="nl-NL" sz="3600" b="1" dirty="0"/>
              <a:t>IV.Phát triển hậu phương kháng </a:t>
            </a:r>
            <a:r>
              <a:rPr lang="nl-NL" sz="3600" b="1" dirty="0" smtClean="0"/>
              <a:t>chiến về mọi mặt</a:t>
            </a:r>
            <a:endParaRPr lang="en-US" sz="3600" i="1" dirty="0">
              <a:solidFill>
                <a:srgbClr val="0000CC"/>
              </a:solidFill>
              <a:latin typeface="Times New Roman" pitchFamily="18" charset="0"/>
              <a:cs typeface="Times New Roman" pitchFamily="18" charset="0"/>
            </a:endParaRPr>
          </a:p>
        </p:txBody>
      </p:sp>
      <p:sp>
        <p:nvSpPr>
          <p:cNvPr id="4" name="Rectangle 3"/>
          <p:cNvSpPr/>
          <p:nvPr/>
        </p:nvSpPr>
        <p:spPr>
          <a:xfrm>
            <a:off x="1007423" y="1676400"/>
            <a:ext cx="7620000" cy="4401205"/>
          </a:xfrm>
          <a:prstGeom prst="rect">
            <a:avLst/>
          </a:prstGeom>
        </p:spPr>
        <p:txBody>
          <a:bodyPr wrap="square">
            <a:spAutoFit/>
          </a:bodyPr>
          <a:lstStyle/>
          <a:p>
            <a:r>
              <a:rPr lang="pt-BR" sz="4000" dirty="0" smtClean="0">
                <a:latin typeface="Times New Roman" pitchFamily="18" charset="0"/>
                <a:cs typeface="Times New Roman" pitchFamily="18" charset="0"/>
              </a:rPr>
              <a:t>*Chính trị:</a:t>
            </a:r>
          </a:p>
          <a:p>
            <a:r>
              <a:rPr lang="pt-BR" sz="4000" dirty="0" smtClean="0">
                <a:latin typeface="Times New Roman" pitchFamily="18" charset="0"/>
                <a:cs typeface="Times New Roman" pitchFamily="18" charset="0"/>
              </a:rPr>
              <a:t>-Tháng 3.1951 </a:t>
            </a:r>
          </a:p>
          <a:p>
            <a:r>
              <a:rPr lang="pt-BR" sz="4000" dirty="0" smtClean="0">
                <a:latin typeface="Times New Roman" pitchFamily="18" charset="0"/>
                <a:cs typeface="Times New Roman" pitchFamily="18" charset="0"/>
              </a:rPr>
              <a:t>+ Mặt trận Liên Việt thành lập. </a:t>
            </a:r>
          </a:p>
          <a:p>
            <a:r>
              <a:rPr lang="nl-NL" sz="4000" dirty="0">
                <a:latin typeface="Times New Roman" pitchFamily="18" charset="0"/>
                <a:cs typeface="Times New Roman" pitchFamily="18" charset="0"/>
              </a:rPr>
              <a:t> </a:t>
            </a:r>
            <a:r>
              <a:rPr lang="nl-NL" sz="4000" dirty="0" smtClean="0">
                <a:latin typeface="Times New Roman" pitchFamily="18" charset="0"/>
                <a:cs typeface="Times New Roman" pitchFamily="18" charset="0"/>
              </a:rPr>
              <a:t>+ Đảng </a:t>
            </a:r>
            <a:r>
              <a:rPr lang="nl-NL" sz="4000" dirty="0">
                <a:latin typeface="Times New Roman" pitchFamily="18" charset="0"/>
                <a:cs typeface="Times New Roman" pitchFamily="18" charset="0"/>
              </a:rPr>
              <a:t>Lao động Việt Nam </a:t>
            </a:r>
            <a:r>
              <a:rPr lang="nl-NL" sz="4000" b="1" dirty="0">
                <a:latin typeface="Times New Roman" pitchFamily="18" charset="0"/>
                <a:cs typeface="Times New Roman" pitchFamily="18" charset="0"/>
              </a:rPr>
              <a:t>c</a:t>
            </a:r>
            <a:r>
              <a:rPr lang="nl-NL" sz="4000" dirty="0">
                <a:latin typeface="Times New Roman" pitchFamily="18" charset="0"/>
                <a:cs typeface="Times New Roman" pitchFamily="18" charset="0"/>
              </a:rPr>
              <a:t>hính thức ra mắt</a:t>
            </a:r>
            <a:endParaRPr lang="en-US" sz="4000" dirty="0">
              <a:latin typeface="Times New Roman" pitchFamily="18" charset="0"/>
              <a:cs typeface="Times New Roman" pitchFamily="18" charset="0"/>
            </a:endParaRPr>
          </a:p>
          <a:p>
            <a:r>
              <a:rPr lang="pt-BR" sz="4000" dirty="0" smtClean="0">
                <a:latin typeface="Times New Roman" pitchFamily="18" charset="0"/>
                <a:cs typeface="Times New Roman" pitchFamily="18" charset="0"/>
              </a:rPr>
              <a:t>+  </a:t>
            </a:r>
            <a:r>
              <a:rPr lang="pt-BR" sz="4000" dirty="0">
                <a:latin typeface="Times New Roman" pitchFamily="18" charset="0"/>
                <a:cs typeface="Times New Roman" pitchFamily="18" charset="0"/>
              </a:rPr>
              <a:t>Liên minh nhân dân Việt - Miên </a:t>
            </a:r>
            <a:r>
              <a:rPr lang="pt-BR" sz="4000" dirty="0" smtClean="0">
                <a:latin typeface="Times New Roman" pitchFamily="18" charset="0"/>
                <a:cs typeface="Times New Roman" pitchFamily="18" charset="0"/>
              </a:rPr>
              <a:t>-Lào thành </a:t>
            </a:r>
            <a:r>
              <a:rPr lang="pt-BR" sz="4000" dirty="0">
                <a:latin typeface="Times New Roman" pitchFamily="18" charset="0"/>
                <a:cs typeface="Times New Roman" pitchFamily="18" charset="0"/>
              </a:rPr>
              <a:t>lập</a:t>
            </a:r>
            <a:r>
              <a:rPr lang="pt-BR"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803454"/>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839200" cy="1200329"/>
          </a:xfrm>
          <a:prstGeom prst="rect">
            <a:avLst/>
          </a:prstGeom>
        </p:spPr>
        <p:txBody>
          <a:bodyPr wrap="square">
            <a:spAutoFit/>
          </a:bodyPr>
          <a:lstStyle/>
          <a:p>
            <a:r>
              <a:rPr lang="nl-NL" sz="3600" b="1" dirty="0"/>
              <a:t>IV.Phát triển hậu phương kháng </a:t>
            </a:r>
            <a:r>
              <a:rPr lang="nl-NL" sz="3600" b="1" dirty="0" smtClean="0"/>
              <a:t>chiến về mọi mặt</a:t>
            </a:r>
            <a:endParaRPr lang="en-US" sz="3600"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153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48848" y="1089135"/>
            <a:ext cx="1795151" cy="563231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pt-BR" dirty="0"/>
              <a:t>H.49 SGK </a:t>
            </a:r>
            <a:endParaRPr lang="en-US" dirty="0"/>
          </a:p>
          <a:p>
            <a:r>
              <a:rPr lang="pt-BR" dirty="0"/>
              <a:t>Ở trên cửa ra vào hội trường có hàng chữ: </a:t>
            </a:r>
            <a:r>
              <a:rPr lang="pt-BR" i="1" dirty="0"/>
              <a:t>Đại hội toàn quốc thống nhất Việt Minh – Liên Việt</a:t>
            </a:r>
            <a:r>
              <a:rPr lang="pt-BR" dirty="0"/>
              <a:t>  bức ảnh gồm có 29 người  gồm phụ nữ, nam giới, người già, người trẻ,  có cả những người theo tôn giáo khác, cả người những dân tộc thiểu số... chủ tịch HCM ngồi giữa.</a:t>
            </a:r>
            <a:endParaRPr lang="en-US" dirty="0"/>
          </a:p>
          <a:p>
            <a:endParaRPr lang="en-US" dirty="0"/>
          </a:p>
        </p:txBody>
      </p:sp>
      <p:cxnSp>
        <p:nvCxnSpPr>
          <p:cNvPr id="7" name="Straight Arrow Connector 6"/>
          <p:cNvCxnSpPr/>
          <p:nvPr/>
        </p:nvCxnSpPr>
        <p:spPr>
          <a:xfrm flipH="1" flipV="1">
            <a:off x="5638800" y="2362200"/>
            <a:ext cx="1710049" cy="152400"/>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124200" y="1524000"/>
            <a:ext cx="2514600" cy="152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8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839200" cy="1200329"/>
          </a:xfrm>
          <a:prstGeom prst="rect">
            <a:avLst/>
          </a:prstGeom>
        </p:spPr>
        <p:txBody>
          <a:bodyPr wrap="square">
            <a:spAutoFit/>
          </a:bodyPr>
          <a:lstStyle/>
          <a:p>
            <a:r>
              <a:rPr lang="nl-NL" sz="3600" b="1" dirty="0"/>
              <a:t>IV.Phát triển hậu phương kháng </a:t>
            </a:r>
            <a:r>
              <a:rPr lang="nl-NL" sz="3600" b="1" dirty="0" smtClean="0"/>
              <a:t>chiến về mọi mặt  </a:t>
            </a:r>
            <a:endParaRPr lang="en-US" sz="3600" dirty="0"/>
          </a:p>
        </p:txBody>
      </p:sp>
      <p:sp>
        <p:nvSpPr>
          <p:cNvPr id="4" name="Rectangle 3"/>
          <p:cNvSpPr/>
          <p:nvPr/>
        </p:nvSpPr>
        <p:spPr>
          <a:xfrm>
            <a:off x="152400" y="1752600"/>
            <a:ext cx="4252356" cy="440120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1951, </a:t>
            </a:r>
            <a:r>
              <a:rPr lang="en-US" sz="2800" dirty="0" err="1" smtClean="0">
                <a:latin typeface="Times New Roman" pitchFamily="18" charset="0"/>
                <a:cs typeface="Times New Roman" pitchFamily="18" charset="0"/>
              </a:rPr>
              <a:t>khối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Việt-Miên-Lào</a:t>
            </a:r>
            <a:endParaRPr lang="en-US" sz="2800" dirty="0">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91002"/>
            <a:ext cx="457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1"/>
            <a:ext cx="4063340" cy="52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barn(inVertical)">
                                      <p:cBhvr>
                                        <p:cTn id="17" dur="500"/>
                                        <p:tgtEl>
                                          <p:spTgt spid="3277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770"/>
                                        </p:tgtEl>
                                        <p:attrNameLst>
                                          <p:attrName>style.visibility</p:attrName>
                                        </p:attrNameLst>
                                      </p:cBhvr>
                                      <p:to>
                                        <p:strVal val="visible"/>
                                      </p:to>
                                    </p:set>
                                    <p:animEffect transition="in" filter="barn(inVertical)">
                                      <p:cBhvr>
                                        <p:cTn id="22"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9067800" cy="1077218"/>
          </a:xfrm>
          <a:prstGeom prst="rect">
            <a:avLst/>
          </a:prstGeom>
        </p:spPr>
        <p:txBody>
          <a:bodyPr wrap="square">
            <a:spAutoFit/>
          </a:bodyPr>
          <a:lstStyle/>
          <a:p>
            <a:r>
              <a:rPr lang="nl-NL" sz="3200" b="1" dirty="0">
                <a:latin typeface="Times New Roman" pitchFamily="18" charset="0"/>
                <a:cs typeface="Times New Roman" pitchFamily="18" charset="0"/>
              </a:rPr>
              <a:t>IV.Phát triển hậu phương kháng </a:t>
            </a:r>
            <a:r>
              <a:rPr lang="nl-NL" sz="3200" b="1" dirty="0" smtClean="0">
                <a:latin typeface="Times New Roman" pitchFamily="18" charset="0"/>
                <a:cs typeface="Times New Roman" pitchFamily="18" charset="0"/>
              </a:rPr>
              <a:t>chiến về mọi mặt  </a:t>
            </a:r>
          </a:p>
          <a:p>
            <a:r>
              <a:rPr lang="nl-NL" sz="3200" b="1" dirty="0" smtClean="0">
                <a:latin typeface="Times New Roman" pitchFamily="18" charset="0"/>
                <a:cs typeface="Times New Roman" pitchFamily="18" charset="0"/>
              </a:rPr>
              <a:t>* Mặt trận kinh tế </a:t>
            </a:r>
            <a:r>
              <a:rPr lang="nl-NL" sz="3200" i="1" dirty="0" smtClean="0">
                <a:solidFill>
                  <a:srgbClr val="0000CC"/>
                </a:solidFill>
                <a:latin typeface="Times New Roman" pitchFamily="18" charset="0"/>
                <a:cs typeface="Times New Roman" pitchFamily="18" charset="0"/>
              </a:rPr>
              <a:t>(sgk trang 115)</a:t>
            </a:r>
            <a:endParaRPr lang="en-US" sz="3200" i="1" dirty="0">
              <a:solidFill>
                <a:srgbClr val="0000CC"/>
              </a:solidFill>
              <a:latin typeface="Times New Roman" pitchFamily="18" charset="0"/>
              <a:cs typeface="Times New Roman" pitchFamily="18" charset="0"/>
            </a:endParaRPr>
          </a:p>
        </p:txBody>
      </p:sp>
      <p:sp>
        <p:nvSpPr>
          <p:cNvPr id="7" name="Rectangle 6"/>
          <p:cNvSpPr/>
          <p:nvPr/>
        </p:nvSpPr>
        <p:spPr>
          <a:xfrm>
            <a:off x="457200" y="1752600"/>
            <a:ext cx="8458200" cy="5078313"/>
          </a:xfrm>
          <a:prstGeom prst="rect">
            <a:avLst/>
          </a:prstGeom>
        </p:spPr>
        <p:txBody>
          <a:bodyPr wrap="square">
            <a:spAutoFit/>
          </a:bodyPr>
          <a:lstStyle/>
          <a:p>
            <a:r>
              <a:rPr lang="pt-BR" sz="5400" dirty="0" smtClean="0">
                <a:latin typeface="Times New Roman" pitchFamily="18" charset="0"/>
                <a:cs typeface="Times New Roman" pitchFamily="18" charset="0"/>
              </a:rPr>
              <a:t>+Đẩy </a:t>
            </a:r>
            <a:r>
              <a:rPr lang="pt-BR" sz="5400" dirty="0">
                <a:latin typeface="Times New Roman" pitchFamily="18" charset="0"/>
                <a:cs typeface="Times New Roman" pitchFamily="18" charset="0"/>
              </a:rPr>
              <a:t>mạnh tăng gia sản xuất, thực hành tiết </a:t>
            </a:r>
            <a:r>
              <a:rPr lang="pt-BR" sz="5400" dirty="0" smtClean="0">
                <a:latin typeface="Times New Roman" pitchFamily="18" charset="0"/>
                <a:cs typeface="Times New Roman" pitchFamily="18" charset="0"/>
              </a:rPr>
              <a:t>kiệm</a:t>
            </a:r>
            <a:r>
              <a:rPr lang="en-US" sz="5400" dirty="0" smtClean="0">
                <a:latin typeface="Times New Roman" pitchFamily="18" charset="0"/>
                <a:cs typeface="Times New Roman" pitchFamily="18" charset="0"/>
              </a:rPr>
              <a:t>.</a:t>
            </a:r>
          </a:p>
          <a:p>
            <a:r>
              <a:rPr lang="en-US" sz="5400" dirty="0">
                <a:latin typeface="Times New Roman" pitchFamily="18" charset="0"/>
                <a:cs typeface="Times New Roman" pitchFamily="18" charset="0"/>
              </a:rPr>
              <a:t>+</a:t>
            </a:r>
            <a:r>
              <a:rPr lang="en-US" sz="5400" dirty="0" smtClean="0">
                <a:latin typeface="Times New Roman" pitchFamily="18" charset="0"/>
                <a:cs typeface="Times New Roman" pitchFamily="18" charset="0"/>
              </a:rPr>
              <a:t> </a:t>
            </a:r>
            <a:r>
              <a:rPr lang="pt-BR" sz="5400" dirty="0">
                <a:latin typeface="Times New Roman" pitchFamily="18" charset="0"/>
                <a:cs typeface="Times New Roman" pitchFamily="18" charset="0"/>
              </a:rPr>
              <a:t>X</a:t>
            </a:r>
            <a:r>
              <a:rPr lang="pt-BR" sz="5400" dirty="0" smtClean="0">
                <a:latin typeface="Times New Roman" pitchFamily="18" charset="0"/>
                <a:cs typeface="Times New Roman" pitchFamily="18" charset="0"/>
              </a:rPr>
              <a:t>ây </a:t>
            </a:r>
            <a:r>
              <a:rPr lang="pt-BR" sz="5400" dirty="0">
                <a:latin typeface="Times New Roman" pitchFamily="18" charset="0"/>
                <a:cs typeface="Times New Roman" pitchFamily="18" charset="0"/>
              </a:rPr>
              <a:t>dựng nền tài chính, ngân hàng và thương </a:t>
            </a:r>
            <a:r>
              <a:rPr lang="pt-BR" sz="5400" dirty="0" smtClean="0">
                <a:latin typeface="Times New Roman" pitchFamily="18" charset="0"/>
                <a:cs typeface="Times New Roman" pitchFamily="18" charset="0"/>
              </a:rPr>
              <a:t>nghiệp</a:t>
            </a:r>
          </a:p>
          <a:p>
            <a:r>
              <a:rPr lang="pt-BR" sz="5400" dirty="0">
                <a:latin typeface="Times New Roman" pitchFamily="18" charset="0"/>
                <a:cs typeface="Times New Roman" pitchFamily="18" charset="0"/>
              </a:rPr>
              <a:t>+</a:t>
            </a:r>
            <a:r>
              <a:rPr lang="pt-BR" sz="5400" dirty="0" smtClean="0">
                <a:latin typeface="Times New Roman" pitchFamily="18" charset="0"/>
                <a:cs typeface="Times New Roman" pitchFamily="18" charset="0"/>
              </a:rPr>
              <a:t> </a:t>
            </a:r>
            <a:r>
              <a:rPr lang="pt-BR" sz="5400" dirty="0">
                <a:latin typeface="Times New Roman" pitchFamily="18" charset="0"/>
                <a:cs typeface="Times New Roman" pitchFamily="18" charset="0"/>
              </a:rPr>
              <a:t>C</a:t>
            </a:r>
            <a:r>
              <a:rPr lang="pt-BR" sz="5400" dirty="0" smtClean="0">
                <a:latin typeface="Times New Roman" pitchFamily="18" charset="0"/>
                <a:cs typeface="Times New Roman" pitchFamily="18" charset="0"/>
              </a:rPr>
              <a:t>ải </a:t>
            </a:r>
            <a:r>
              <a:rPr lang="pt-BR" sz="5400" dirty="0">
                <a:latin typeface="Times New Roman" pitchFamily="18" charset="0"/>
                <a:cs typeface="Times New Roman" pitchFamily="18" charset="0"/>
              </a:rPr>
              <a:t>cách ruộng đất, giảm tô </a:t>
            </a:r>
            <a:r>
              <a:rPr lang="pt-BR" sz="5400" dirty="0" smtClean="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cxnSp>
        <p:nvCxnSpPr>
          <p:cNvPr id="9" name="Straight Connector 8"/>
          <p:cNvCxnSpPr/>
          <p:nvPr/>
        </p:nvCxnSpPr>
        <p:spPr>
          <a:xfrm>
            <a:off x="6858000" y="5791200"/>
            <a:ext cx="1676400" cy="0"/>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2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458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2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Độc đáo tranh cổ động trong kháng chiến chống Pháp ảnh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8" y="65087"/>
            <a:ext cx="8411482" cy="6411913"/>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6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inVertical)">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barn(inVertical)">
                                      <p:cBhvr>
                                        <p:cTn id="12"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9410"/>
            <a:ext cx="8819408" cy="30469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buFontTx/>
              <a:buChar char="-"/>
            </a:pPr>
            <a:r>
              <a:rPr lang="en-US" sz="3200" dirty="0" err="1" smtClean="0">
                <a:latin typeface="Times New Roman" pitchFamily="18" charset="0"/>
                <a:cs typeface="Times New Roman" pitchFamily="18" charset="0"/>
              </a:rPr>
              <a:t>Cuối</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1953,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V </a:t>
            </a:r>
            <a:r>
              <a:rPr lang="en-US" sz="3200" dirty="0" err="1">
                <a:latin typeface="Times New Roman" pitchFamily="18" charset="0"/>
                <a:cs typeface="Times New Roman" pitchFamily="18" charset="0"/>
              </a:rPr>
              <a:t>trở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xuất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 </a:t>
            </a:r>
          </a:p>
          <a:p>
            <a:r>
              <a:rPr lang="en-US" sz="3200" dirty="0" smtClean="0">
                <a:latin typeface="Times New Roman" pitchFamily="18" charset="0"/>
                <a:cs typeface="Times New Roman" pitchFamily="18" charset="0"/>
              </a:rPr>
              <a:t>+ 2.757.700 </a:t>
            </a:r>
            <a:r>
              <a:rPr lang="en-US" sz="3200" dirty="0" err="1">
                <a:latin typeface="Times New Roman" pitchFamily="18" charset="0"/>
                <a:cs typeface="Times New Roman" pitchFamily="18" charset="0"/>
              </a:rPr>
              <a:t>tấn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thóc</a:t>
            </a:r>
            <a:r>
              <a:rPr lang="en-US" sz="3200" dirty="0" smtClean="0">
                <a:latin typeface="Times New Roman" pitchFamily="18" charset="0"/>
                <a:cs typeface="Times New Roman" pitchFamily="18" charset="0"/>
              </a:rPr>
              <a:t>  ,650.850 </a:t>
            </a:r>
            <a:r>
              <a:rPr lang="en-US" sz="3200" dirty="0" err="1">
                <a:latin typeface="Times New Roman" pitchFamily="18" charset="0"/>
                <a:cs typeface="Times New Roman" pitchFamily="18" charset="0"/>
              </a:rPr>
              <a:t>tấn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+ 3.552 </a:t>
            </a:r>
            <a:r>
              <a:rPr lang="en-US" sz="3200" dirty="0" err="1">
                <a:latin typeface="Times New Roman" pitchFamily="18" charset="0"/>
                <a:cs typeface="Times New Roman" pitchFamily="18" charset="0"/>
              </a:rPr>
              <a:t>tấn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dược</a:t>
            </a:r>
            <a:r>
              <a:rPr lang="en-US"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sym typeface="Wingdings"/>
              </a:rPr>
              <a:t> </a:t>
            </a:r>
            <a:r>
              <a:rPr lang="en-US" sz="3200" dirty="0" err="1" smtClean="0">
                <a:latin typeface="Times New Roman" pitchFamily="18" charset="0"/>
                <a:cs typeface="Times New Roman" pitchFamily="18" charset="0"/>
              </a:rPr>
              <a:t>những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tựu</a:t>
            </a:r>
            <a:r>
              <a:rPr lang="en-US" sz="3200" dirty="0">
                <a:latin typeface="Times New Roman" pitchFamily="18" charset="0"/>
                <a:cs typeface="Times New Roman" pitchFamily="18" charset="0"/>
              </a:rPr>
              <a:t> to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06398"/>
            <a:ext cx="8229600" cy="349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7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barn(inVertical)">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991600" cy="1261884"/>
          </a:xfrm>
          <a:prstGeom prst="rect">
            <a:avLst/>
          </a:prstGeom>
        </p:spPr>
        <p:txBody>
          <a:bodyPr wrap="square">
            <a:spAutoFit/>
          </a:bodyPr>
          <a:lstStyle/>
          <a:p>
            <a:r>
              <a:rPr lang="nl-NL" sz="3200" b="1" dirty="0">
                <a:latin typeface="Times New Roman" pitchFamily="18" charset="0"/>
                <a:cs typeface="Times New Roman" pitchFamily="18" charset="0"/>
              </a:rPr>
              <a:t>IV.Phát triển hậu phương kháng </a:t>
            </a:r>
            <a:r>
              <a:rPr lang="nl-NL" sz="3200" b="1" dirty="0" smtClean="0">
                <a:latin typeface="Times New Roman" pitchFamily="18" charset="0"/>
                <a:cs typeface="Times New Roman" pitchFamily="18" charset="0"/>
              </a:rPr>
              <a:t>chiến về mọi mặt</a:t>
            </a:r>
          </a:p>
          <a:p>
            <a:r>
              <a:rPr lang="nl-NL" sz="4400" b="1" i="1" dirty="0" smtClean="0">
                <a:solidFill>
                  <a:srgbClr val="0000CC"/>
                </a:solidFill>
                <a:latin typeface="Times New Roman" pitchFamily="18" charset="0"/>
                <a:cs typeface="Times New Roman" pitchFamily="18" charset="0"/>
              </a:rPr>
              <a:t>* Văn hoá giáo dục</a:t>
            </a:r>
            <a:endParaRPr lang="en-US" sz="4400" i="1" dirty="0">
              <a:solidFill>
                <a:srgbClr val="0000CC"/>
              </a:solidFill>
              <a:latin typeface="Times New Roman" pitchFamily="18" charset="0"/>
              <a:cs typeface="Times New Roman" pitchFamily="18" charset="0"/>
            </a:endParaRPr>
          </a:p>
        </p:txBody>
      </p:sp>
      <p:sp>
        <p:nvSpPr>
          <p:cNvPr id="7" name="Rectangle 6"/>
          <p:cNvSpPr/>
          <p:nvPr/>
        </p:nvSpPr>
        <p:spPr>
          <a:xfrm>
            <a:off x="457200" y="1676400"/>
            <a:ext cx="8077200" cy="3170099"/>
          </a:xfrm>
          <a:prstGeom prst="rect">
            <a:avLst/>
          </a:prstGeom>
        </p:spPr>
        <p:txBody>
          <a:bodyPr wrap="square">
            <a:sp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châm</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5498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2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arn(inVertical)">
                                      <p:cBhvr>
                                        <p:cTn id="18" dur="500"/>
                                        <p:tgtEl>
                                          <p:spTgt spid="7">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barn(inVertical)">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63341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65055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52399"/>
            <a:ext cx="89535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2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arn(inVertic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barn(inVertical)">
                                      <p:cBhvr>
                                        <p:cTn id="12" dur="500"/>
                                        <p:tgtEl>
                                          <p:spTgt spid="399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barn(inVertical)">
                                      <p:cBhvr>
                                        <p:cTn id="1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18" y="152400"/>
            <a:ext cx="421178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1618" y="3913909"/>
            <a:ext cx="3281507"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400" b="1" dirty="0" err="1">
                <a:latin typeface="Times New Roman" pitchFamily="18" charset="0"/>
                <a:cs typeface="Times New Roman" pitchFamily="18" charset="0"/>
              </a:rPr>
              <a:t>Tổng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a:t>
            </a:r>
            <a:r>
              <a:rPr lang="en-US" sz="2400" b="1" dirty="0">
                <a:latin typeface="Times New Roman" pitchFamily="18" charset="0"/>
                <a:cs typeface="Times New Roman" pitchFamily="18" charset="0"/>
              </a:rPr>
              <a:t> 33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Kỳ</a:t>
            </a:r>
            <a:r>
              <a:rPr lang="en-US" sz="2400" b="1" dirty="0">
                <a:latin typeface="Times New Roman" pitchFamily="18" charset="0"/>
                <a:cs typeface="Times New Roman" pitchFamily="18" charset="0"/>
              </a:rPr>
              <a:t>, </a:t>
            </a:r>
            <a:r>
              <a:rPr lang="en-US" sz="2400" b="1" dirty="0">
                <a:latin typeface="Times New Roman" pitchFamily="18" charset="0"/>
                <a:cs typeface="Times New Roman" pitchFamily="18" charset="0"/>
                <a:hlinkClick r:id="rId3" tooltip="Harry Truman"/>
              </a:rPr>
              <a:t>Harry Truman</a:t>
            </a:r>
            <a:endParaRPr lang="en-US" sz="2400" b="1"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25" y="150421"/>
            <a:ext cx="5730875" cy="365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413125" y="3810000"/>
            <a:ext cx="5456237" cy="2677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2400" dirty="0" smtClean="0">
                <a:latin typeface="Times New Roman" pitchFamily="18" charset="0"/>
                <a:cs typeface="Times New Roman" pitchFamily="18" charset="0"/>
              </a:rPr>
              <a:t>Từ </a:t>
            </a:r>
            <a:r>
              <a:rPr lang="vi-VN" sz="2400" dirty="0">
                <a:latin typeface="Times New Roman" pitchFamily="18" charset="0"/>
                <a:cs typeface="Times New Roman" pitchFamily="18" charset="0"/>
              </a:rPr>
              <a:t>năm 1947, Mỹ đã viện trợ cho Pháp theo </a:t>
            </a:r>
            <a:r>
              <a:rPr lang="vi-VN" sz="2400" dirty="0">
                <a:latin typeface="Times New Roman" pitchFamily="18" charset="0"/>
                <a:cs typeface="Times New Roman" pitchFamily="18" charset="0"/>
                <a:hlinkClick r:id="rId5" tooltip="Kế hoạch Marshall"/>
              </a:rPr>
              <a:t>kế hoạch Marshall</a:t>
            </a:r>
            <a:r>
              <a:rPr lang="vi-VN" sz="2400" dirty="0">
                <a:latin typeface="Times New Roman" pitchFamily="18" charset="0"/>
                <a:cs typeface="Times New Roman" pitchFamily="18" charset="0"/>
              </a:rPr>
              <a:t> và Pháp đã dùng một phần viện trợ đó vào cuộc </a:t>
            </a:r>
            <a:r>
              <a:rPr lang="vi-VN" sz="2400" dirty="0">
                <a:latin typeface="Times New Roman" pitchFamily="18" charset="0"/>
                <a:cs typeface="Times New Roman" pitchFamily="18" charset="0"/>
                <a:hlinkClick r:id="rId6" tooltip="Chiến tranh Đông Dương"/>
              </a:rPr>
              <a:t>chiến tranh Đông </a:t>
            </a:r>
            <a:r>
              <a:rPr lang="vi-VN" sz="2400" dirty="0" smtClean="0">
                <a:latin typeface="Times New Roman" pitchFamily="18" charset="0"/>
                <a:cs typeface="Times New Roman" pitchFamily="18" charset="0"/>
                <a:hlinkClick r:id="rId6" tooltip="Chiến tranh Đông Dương"/>
              </a:rPr>
              <a:t>Dương</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160 </a:t>
            </a:r>
            <a:r>
              <a:rPr lang="vi-VN" sz="2400" dirty="0">
                <a:latin typeface="Times New Roman" pitchFamily="18" charset="0"/>
                <a:cs typeface="Times New Roman" pitchFamily="18" charset="0"/>
              </a:rPr>
              <a:t>triệu đôla để mua xe cộ và một số thiết bị </a:t>
            </a:r>
            <a:r>
              <a:rPr lang="vi-VN" sz="2400" dirty="0" smtClean="0">
                <a:latin typeface="Times New Roman" pitchFamily="18" charset="0"/>
                <a:cs typeface="Times New Roman" pitchFamily="18" charset="0"/>
              </a:rPr>
              <a:t>cho </a:t>
            </a:r>
            <a:r>
              <a:rPr lang="vi-VN" sz="2400" dirty="0">
                <a:latin typeface="Times New Roman" pitchFamily="18" charset="0"/>
                <a:cs typeface="Times New Roman" pitchFamily="18" charset="0"/>
              </a:rPr>
              <a:t>chiến trường Đông </a:t>
            </a:r>
            <a:r>
              <a:rPr lang="vi-VN" sz="2400" dirty="0" smtClean="0">
                <a:latin typeface="Times New Roman" pitchFamily="18" charset="0"/>
                <a:cs typeface="Times New Roman" pitchFamily="18" charset="0"/>
              </a:rPr>
              <a:t>Dương</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khoảng </a:t>
            </a:r>
            <a:r>
              <a:rPr lang="vi-VN" sz="2400" dirty="0">
                <a:latin typeface="Times New Roman" pitchFamily="18" charset="0"/>
                <a:cs typeface="Times New Roman" pitchFamily="18" charset="0"/>
              </a:rPr>
              <a:t>100.000 quân Pháp với trang bị của Mỹ... </a:t>
            </a:r>
            <a:endParaRPr lang="en-US" sz="2400" dirty="0">
              <a:latin typeface="Times New Roman" pitchFamily="18" charset="0"/>
              <a:cs typeface="Times New Roman" pitchFamily="18" charset="0"/>
            </a:endParaRPr>
          </a:p>
        </p:txBody>
      </p:sp>
      <p:sp>
        <p:nvSpPr>
          <p:cNvPr id="7" name="Rectangle 6"/>
          <p:cNvSpPr/>
          <p:nvPr/>
        </p:nvSpPr>
        <p:spPr>
          <a:xfrm>
            <a:off x="0" y="3810000"/>
            <a:ext cx="90678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00CC"/>
              </a:solidFill>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555" y="3969259"/>
            <a:ext cx="3275569" cy="251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05201" y="3969259"/>
            <a:ext cx="5638800" cy="2215991"/>
          </a:xfrm>
          <a:prstGeom prst="rect">
            <a:avLst/>
          </a:prstGeom>
          <a:noFill/>
          <a:ln>
            <a:noFill/>
          </a:ln>
        </p:spPr>
        <p:txBody>
          <a:bodyPr wrap="square" rtlCol="0">
            <a:spAutoFit/>
          </a:bodyPr>
          <a:lstStyle/>
          <a:p>
            <a:r>
              <a:rPr lang="en-US" sz="4000" dirty="0" err="1">
                <a:solidFill>
                  <a:srgbClr val="0000CC"/>
                </a:solidFill>
                <a:latin typeface="Times New Roman" pitchFamily="18" charset="0"/>
                <a:cs typeface="Times New Roman" pitchFamily="18" charset="0"/>
              </a:rPr>
              <a:t>Mĩ</a:t>
            </a:r>
            <a:r>
              <a:rPr lang="en-US" sz="4000" dirty="0">
                <a:solidFill>
                  <a:srgbClr val="0000CC"/>
                </a:solidFill>
                <a:latin typeface="Times New Roman" pitchFamily="18" charset="0"/>
                <a:cs typeface="Times New Roman" pitchFamily="18" charset="0"/>
              </a:rPr>
              <a:t> can </a:t>
            </a:r>
            <a:r>
              <a:rPr lang="en-US" sz="4000" dirty="0" err="1">
                <a:solidFill>
                  <a:srgbClr val="0000CC"/>
                </a:solidFill>
                <a:latin typeface="Times New Roman" pitchFamily="18" charset="0"/>
                <a:cs typeface="Times New Roman" pitchFamily="18" charset="0"/>
              </a:rPr>
              <a:t>thiệp</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sâu</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và</a:t>
            </a:r>
            <a:r>
              <a:rPr lang="en-US" sz="4000" dirty="0">
                <a:solidFill>
                  <a:srgbClr val="0000CC"/>
                </a:solidFill>
                <a:latin typeface="Times New Roman" pitchFamily="18" charset="0"/>
                <a:cs typeface="Times New Roman" pitchFamily="18" charset="0"/>
              </a:rPr>
              <a:t> “ </a:t>
            </a:r>
            <a:r>
              <a:rPr lang="en-US" sz="4000" dirty="0" err="1">
                <a:solidFill>
                  <a:srgbClr val="0000CC"/>
                </a:solidFill>
                <a:latin typeface="Times New Roman" pitchFamily="18" charset="0"/>
                <a:cs typeface="Times New Roman" pitchFamily="18" charset="0"/>
              </a:rPr>
              <a:t>dính</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líu</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trực</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tiếp</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đến</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cuộc</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chiến</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tranh</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Đông</a:t>
            </a:r>
            <a:r>
              <a:rPr lang="en-US" sz="4000" dirty="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Dương</a:t>
            </a:r>
            <a:r>
              <a:rPr lang="en-US" sz="4000" dirty="0">
                <a:solidFill>
                  <a:srgbClr val="0000CC"/>
                </a:solidFill>
                <a:latin typeface="Times New Roman" pitchFamily="18" charset="0"/>
                <a:cs typeface="Times New Roman" pitchFamily="18" charset="0"/>
              </a:rPr>
              <a:t> </a:t>
            </a:r>
          </a:p>
          <a:p>
            <a:endParaRPr lang="en-US" dirty="0"/>
          </a:p>
        </p:txBody>
      </p:sp>
    </p:spTree>
    <p:extLst>
      <p:ext uri="{BB962C8B-B14F-4D97-AF65-F5344CB8AC3E}">
        <p14:creationId xmlns:p14="http://schemas.microsoft.com/office/powerpoint/2010/main" val="16365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barn(inVertical)">
                                      <p:cBhvr>
                                        <p:cTn id="15" dur="500"/>
                                        <p:tgtEl>
                                          <p:spTgt spid="717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72"/>
                                        </p:tgtEl>
                                        <p:attrNameLst>
                                          <p:attrName>style.visibility</p:attrName>
                                        </p:attrNameLst>
                                      </p:cBhvr>
                                      <p:to>
                                        <p:strVal val="visible"/>
                                      </p:to>
                                    </p:set>
                                    <p:animEffect transition="in" filter="barn(inVertical)">
                                      <p:cBhvr>
                                        <p:cTn id="28" dur="500"/>
                                        <p:tgtEl>
                                          <p:spTgt spid="717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152400"/>
            <a:ext cx="8991600" cy="1077218"/>
          </a:xfrm>
          <a:prstGeom prst="rect">
            <a:avLst/>
          </a:prstGeom>
        </p:spPr>
        <p:txBody>
          <a:bodyPr wrap="square">
            <a:spAutoFit/>
          </a:bodyPr>
          <a:lstStyle/>
          <a:p>
            <a:r>
              <a:rPr lang="nl-NL" sz="3200" b="1" dirty="0">
                <a:latin typeface="Times New Roman" pitchFamily="18" charset="0"/>
                <a:cs typeface="Times New Roman" pitchFamily="18" charset="0"/>
              </a:rPr>
              <a:t>IV.Phát triển hậu phương kháng </a:t>
            </a:r>
            <a:r>
              <a:rPr lang="nl-NL" sz="3200" b="1" dirty="0" smtClean="0">
                <a:latin typeface="Times New Roman" pitchFamily="18" charset="0"/>
                <a:cs typeface="Times New Roman" pitchFamily="18" charset="0"/>
              </a:rPr>
              <a:t>chiến về mọi mặt</a:t>
            </a:r>
          </a:p>
          <a:p>
            <a:r>
              <a:rPr lang="nl-NL" sz="3200" b="1" i="1" dirty="0" smtClean="0">
                <a:solidFill>
                  <a:srgbClr val="0000CC"/>
                </a:solidFill>
                <a:latin typeface="Times New Roman" pitchFamily="18" charset="0"/>
                <a:cs typeface="Times New Roman" pitchFamily="18" charset="0"/>
              </a:rPr>
              <a:t>* Văn hoá giáo dục</a:t>
            </a:r>
            <a:endParaRPr lang="en-US" sz="3200" i="1" dirty="0">
              <a:solidFill>
                <a:srgbClr val="0000CC"/>
              </a:solidFill>
              <a:latin typeface="Times New Roman" pitchFamily="18" charset="0"/>
              <a:cs typeface="Times New Roman" pitchFamily="18" charset="0"/>
            </a:endParaRPr>
          </a:p>
        </p:txBody>
      </p:sp>
      <p:sp>
        <p:nvSpPr>
          <p:cNvPr id="7" name="Rectangle 6"/>
          <p:cNvSpPr/>
          <p:nvPr/>
        </p:nvSpPr>
        <p:spPr>
          <a:xfrm>
            <a:off x="457200" y="1676400"/>
            <a:ext cx="8077200" cy="2431435"/>
          </a:xfrm>
          <a:prstGeom prst="rect">
            <a:avLst/>
          </a:prstGeom>
        </p:spPr>
        <p:txBody>
          <a:bodyPr wrap="square">
            <a:spAutoFit/>
          </a:bodyPr>
          <a:lstStyle/>
          <a:p>
            <a:r>
              <a:rPr lang="en-US" sz="40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châm</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a:t>
            </a:r>
          </a:p>
        </p:txBody>
      </p:sp>
      <p:sp>
        <p:nvSpPr>
          <p:cNvPr id="4" name="Rectangle 3"/>
          <p:cNvSpPr/>
          <p:nvPr/>
        </p:nvSpPr>
        <p:spPr>
          <a:xfrm>
            <a:off x="457200" y="4296574"/>
            <a:ext cx="8359981" cy="707886"/>
          </a:xfrm>
          <a:prstGeom prst="rect">
            <a:avLst/>
          </a:prstGeom>
        </p:spPr>
        <p:txBody>
          <a:bodyPr wrap="none">
            <a:sp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a:latin typeface="Times New Roman" pitchFamily="18" charset="0"/>
                <a:cs typeface="Times New Roman" pitchFamily="18" charset="0"/>
              </a:rPr>
              <a:t>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33197"/>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3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228600" y="228600"/>
            <a:ext cx="8534400" cy="60016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smtClean="0">
                <a:latin typeface="Times New Roman" pitchFamily="18" charset="0"/>
                <a:cs typeface="Times New Roman" pitchFamily="18" charset="0"/>
              </a:rPr>
              <a:t>-N</a:t>
            </a:r>
            <a:r>
              <a:rPr lang="vi-VN" sz="3200" dirty="0" smtClean="0">
                <a:latin typeface="Times New Roman" pitchFamily="18" charset="0"/>
                <a:cs typeface="Times New Roman" pitchFamily="18" charset="0"/>
              </a:rPr>
              <a:t>gày </a:t>
            </a:r>
            <a:r>
              <a:rPr lang="vi-VN" sz="3200" dirty="0">
                <a:latin typeface="Times New Roman" pitchFamily="18" charset="0"/>
                <a:cs typeface="Times New Roman" pitchFamily="18" charset="0"/>
              </a:rPr>
              <a:t>11/6/1948, Chủ tịch Hồ Chí Minh đã ra “Lời kêu gọi thi đua ái quốc”, chính thức phát động Cuộc vận động thi đua ái </a:t>
            </a:r>
            <a:r>
              <a:rPr lang="vi-VN" sz="3200" dirty="0" smtClean="0">
                <a:latin typeface="Times New Roman" pitchFamily="18" charset="0"/>
                <a:cs typeface="Times New Roman" pitchFamily="18" charset="0"/>
              </a:rPr>
              <a:t>quốc</a:t>
            </a:r>
            <a:endParaRPr lang="en-US" sz="3200" dirty="0" smtClean="0">
              <a:latin typeface="Times New Roman" pitchFamily="18" charset="0"/>
              <a:cs typeface="Times New Roman" pitchFamily="18" charset="0"/>
            </a:endParaRPr>
          </a:p>
          <a:p>
            <a:pPr fontAlgn="base"/>
            <a:r>
              <a:rPr lang="en-US" sz="3200"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Công </a:t>
            </a:r>
            <a:r>
              <a:rPr lang="vi-VN" sz="3200" dirty="0">
                <a:latin typeface="Times New Roman" pitchFamily="18" charset="0"/>
                <a:cs typeface="Times New Roman" pitchFamily="18" charset="0"/>
              </a:rPr>
              <a:t>việc hàng ngày chính là nền tảng thi đua, mọi việc đều thi </a:t>
            </a:r>
            <a:r>
              <a:rPr lang="vi-VN" sz="3200" dirty="0" smtClean="0">
                <a:latin typeface="Times New Roman" pitchFamily="18" charset="0"/>
                <a:cs typeface="Times New Roman" pitchFamily="18" charset="0"/>
              </a:rPr>
              <a:t>đua</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thi </a:t>
            </a:r>
            <a:r>
              <a:rPr lang="vi-VN" sz="3200" dirty="0">
                <a:latin typeface="Times New Roman" pitchFamily="18" charset="0"/>
                <a:cs typeface="Times New Roman" pitchFamily="18" charset="0"/>
              </a:rPr>
              <a:t>đua làm cho nhanh, cho tốt, cho nhiều.</a:t>
            </a:r>
          </a:p>
          <a:p>
            <a:pPr fontAlgn="base"/>
            <a:r>
              <a:rPr lang="vi-VN" sz="3200" dirty="0">
                <a:latin typeface="Times New Roman" pitchFamily="18" charset="0"/>
                <a:cs typeface="Times New Roman" pitchFamily="18" charset="0"/>
              </a:rPr>
              <a:t>– Quân đội thi đua giết giặc lập công,</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Công nhân thi đua tăng gia sản xuất,</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Nông dân thi đua sản xuất lương thực,</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Trí thức thi đua sáng tác, phát minh,</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Cán bộ thi đua cần kiệm liêm chính,</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 Toàn dân thi đua tích cực tham gia kháng chiến</a:t>
            </a:r>
            <a:r>
              <a:rPr lang="vi-VN"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256" y="272143"/>
            <a:ext cx="111034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078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1" y="1066800"/>
            <a:ext cx="7010400" cy="1631216"/>
          </a:xfrm>
          <a:prstGeom prst="rect">
            <a:avLst/>
          </a:prstGeom>
        </p:spPr>
        <p:txBody>
          <a:bodyPr wrap="square">
            <a:spAutoFit/>
          </a:bodyPr>
          <a:lstStyle/>
          <a:p>
            <a:r>
              <a:rPr lang="vi-VN" sz="2000" dirty="0">
                <a:latin typeface="Times New Roman" pitchFamily="18" charset="0"/>
                <a:cs typeface="Times New Roman" pitchFamily="18" charset="0"/>
              </a:rPr>
              <a:t>Trong cuộc kháng chiến chống thực dân Pháp xâm lược, Đảng ta và Chủ tịch Hồ Chí Minh đã tổ chức phát động nhiều phong trào thi đua yêu nước mang lại hiệu quả thiết thực như: Phong trào “Tuần lễ vàng”, “Bình dân học vụ”, “Hũ gạo kháng chiến”, “Diệt giặc đói, diệt giặc dốt, diệt giặc ngoại xâm”…, </a:t>
            </a:r>
            <a:endParaRPr lang="en-US" sz="2000" dirty="0">
              <a:latin typeface="Times New Roman" pitchFamily="18" charset="0"/>
              <a:cs typeface="Times New Roman" pitchFamily="18" charset="0"/>
            </a:endParaRPr>
          </a:p>
        </p:txBody>
      </p:sp>
      <p:sp>
        <p:nvSpPr>
          <p:cNvPr id="5" name="AutoShape 2" descr="Ngắm lại Tranh cổ động trong kháng chiến chống Pháp | VTV.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701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6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barn(inVertical)">
                                      <p:cBhvr>
                                        <p:cTn id="12"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6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barn(inVertical)">
                                      <p:cBhvr>
                                        <p:cTn id="12" dur="500"/>
                                        <p:tgtEl>
                                          <p:spTgt spid="430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013"/>
                                        </p:tgtEl>
                                        <p:attrNameLst>
                                          <p:attrName>style.visibility</p:attrName>
                                        </p:attrNameLst>
                                      </p:cBhvr>
                                      <p:to>
                                        <p:strVal val="visible"/>
                                      </p:to>
                                    </p:set>
                                    <p:animEffect transition="in" filter="barn(inVertical)">
                                      <p:cBhvr>
                                        <p:cTn id="17"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228600"/>
            <a:ext cx="8458200" cy="5632311"/>
          </a:xfrm>
          <a:prstGeom prst="rect">
            <a:avLst/>
          </a:prstGeom>
        </p:spPr>
        <p:txBody>
          <a:bodyPr wrap="square">
            <a:spAutoFit/>
          </a:bodyPr>
          <a:lstStyle/>
          <a:p>
            <a:r>
              <a:rPr lang="en-US" dirty="0" smtClean="0"/>
              <a:t>-</a:t>
            </a:r>
            <a:r>
              <a:rPr lang="en-US" sz="6000" dirty="0" err="1" smtClean="0">
                <a:latin typeface="Times New Roman" pitchFamily="18" charset="0"/>
                <a:cs typeface="Times New Roman" pitchFamily="18" charset="0"/>
              </a:rPr>
              <a:t>Ngày</a:t>
            </a:r>
            <a:r>
              <a:rPr lang="en-US" sz="6000" dirty="0" smtClean="0">
                <a:latin typeface="Times New Roman" pitchFamily="18" charset="0"/>
                <a:cs typeface="Times New Roman" pitchFamily="18" charset="0"/>
              </a:rPr>
              <a:t> </a:t>
            </a:r>
            <a:r>
              <a:rPr lang="en-US" sz="6000" dirty="0">
                <a:latin typeface="Times New Roman" pitchFamily="18" charset="0"/>
                <a:cs typeface="Times New Roman" pitchFamily="18" charset="0"/>
              </a:rPr>
              <a:t>1/5/1952, </a:t>
            </a:r>
            <a:r>
              <a:rPr lang="en-US" sz="6000" dirty="0" err="1">
                <a:latin typeface="Times New Roman" pitchFamily="18" charset="0"/>
                <a:cs typeface="Times New Roman" pitchFamily="18" charset="0"/>
              </a:rPr>
              <a:t>Đại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hội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anh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hùng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chiến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sĩ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đua</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toàn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quốc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lần</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thứ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nhất</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khai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mạc</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tại</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Việt</a:t>
            </a:r>
            <a:r>
              <a:rPr lang="en-US" sz="6000" dirty="0">
                <a:latin typeface="Times New Roman" pitchFamily="18" charset="0"/>
                <a:cs typeface="Times New Roman" pitchFamily="18" charset="0"/>
              </a:rPr>
              <a:t> </a:t>
            </a:r>
            <a:r>
              <a:rPr lang="en-US" sz="6000" dirty="0" err="1" smtClean="0">
                <a:latin typeface="Times New Roman" pitchFamily="18" charset="0"/>
                <a:cs typeface="Times New Roman" pitchFamily="18" charset="0"/>
              </a:rPr>
              <a:t>Bắc</a:t>
            </a:r>
            <a:r>
              <a:rPr lang="en-US" sz="6000" dirty="0" smtClean="0">
                <a:latin typeface="Times New Roman" pitchFamily="18" charset="0"/>
                <a:cs typeface="Times New Roman" pitchFamily="18" charset="0"/>
              </a:rPr>
              <a:t> </a:t>
            </a:r>
            <a:r>
              <a:rPr lang="en-US" sz="6000" dirty="0" err="1"/>
              <a:t>tuyên</a:t>
            </a:r>
            <a:r>
              <a:rPr lang="en-US" sz="6000" dirty="0"/>
              <a:t> </a:t>
            </a:r>
            <a:r>
              <a:rPr lang="en-US" sz="6000" dirty="0" err="1"/>
              <a:t>dương</a:t>
            </a:r>
            <a:r>
              <a:rPr lang="en-US" sz="6000" dirty="0"/>
              <a:t> </a:t>
            </a:r>
            <a:r>
              <a:rPr lang="en-US" sz="6000" dirty="0">
                <a:latin typeface="Times New Roman" pitchFamily="18" charset="0"/>
                <a:cs typeface="Times New Roman" pitchFamily="18" charset="0"/>
              </a:rPr>
              <a:t>7 </a:t>
            </a:r>
            <a:r>
              <a:rPr lang="en-US" sz="6000" dirty="0" err="1">
                <a:latin typeface="Times New Roman" pitchFamily="18" charset="0"/>
                <a:cs typeface="Times New Roman" pitchFamily="18" charset="0"/>
              </a:rPr>
              <a:t>Anh</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hùng</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tiêu</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biểu</a:t>
            </a:r>
            <a:r>
              <a:rPr lang="en-US" sz="6000" dirty="0">
                <a:latin typeface="Times New Roman" pitchFamily="18" charset="0"/>
                <a:cs typeface="Times New Roman" pitchFamily="18" charset="0"/>
              </a:rPr>
              <a:t> </a:t>
            </a:r>
            <a:r>
              <a:rPr lang="en-US" sz="6000" dirty="0" smtClean="0">
                <a:latin typeface="Times New Roman" pitchFamily="18" charset="0"/>
                <a:cs typeface="Times New Roman" pitchFamily="18" charset="0"/>
              </a:rPr>
              <a:t> </a:t>
            </a:r>
            <a:endParaRPr lang="en-US" sz="6000"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3810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9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90981" y="709942"/>
            <a:ext cx="1545038" cy="369332"/>
          </a:xfrm>
          <a:prstGeom prst="rect">
            <a:avLst/>
          </a:prstGeom>
          <a:solidFill>
            <a:schemeClr val="bg1">
              <a:lumMod val="50000"/>
            </a:schemeClr>
          </a:solidFill>
        </p:spPr>
        <p:txBody>
          <a:bodyPr wrap="none" rtlCol="0">
            <a:spAutoFit/>
          </a:bodyPr>
          <a:lstStyle/>
          <a:p>
            <a:r>
              <a:rPr lang="en-US" dirty="0" err="1" smtClean="0">
                <a:solidFill>
                  <a:schemeClr val="bg1"/>
                </a:solidFill>
              </a:rPr>
              <a:t>Ngày</a:t>
            </a:r>
            <a:r>
              <a:rPr lang="en-US" dirty="0" smtClean="0">
                <a:solidFill>
                  <a:schemeClr val="bg1"/>
                </a:solidFill>
              </a:rPr>
              <a:t> 1-5-1952</a:t>
            </a:r>
            <a:endParaRPr lang="en-US" dirty="0">
              <a:solidFill>
                <a:schemeClr val="bg1"/>
              </a:solidFill>
            </a:endParaRPr>
          </a:p>
        </p:txBody>
      </p:sp>
    </p:spTree>
    <p:extLst>
      <p:ext uri="{BB962C8B-B14F-4D97-AF65-F5344CB8AC3E}">
        <p14:creationId xmlns:p14="http://schemas.microsoft.com/office/powerpoint/2010/main" val="2481996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773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7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arn(inVertic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99+ Background Powerpoint Đẹp cho bài thuyết trình chuyên nghiệp | Hình  ảnh, Hình nền, Giấy v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25"/>
            <a:ext cx="9144000" cy="6736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 y="152400"/>
            <a:ext cx="8839200" cy="6740307"/>
          </a:xfrm>
          <a:prstGeom prst="rect">
            <a:avLst/>
          </a:prstGeom>
          <a:solidFill>
            <a:schemeClr val="bg1"/>
          </a:solidFill>
        </p:spPr>
        <p:txBody>
          <a:bodyPr wrap="square">
            <a:spAutoFit/>
          </a:bodyPr>
          <a:lstStyle/>
          <a:p>
            <a:r>
              <a:rPr lang="vi-VN" sz="4800" dirty="0">
                <a:latin typeface="Times New Roman" pitchFamily="18" charset="0"/>
                <a:cs typeface="Times New Roman" pitchFamily="18" charset="0"/>
              </a:rPr>
              <a:t>Đại hội đã bầu được 3 Anh hùng Lao động là Ngô Gia Khảm, Trần Đại Nghĩa, Hoàng Hanh; 4 Anh hùng Quân đội là Cù Chính Lan (truy tặng), La Văn Cầu, Nguyễn Thị Chiên, Nguyễn Quốc Trị. Đó là 7 anh hùng đầu tiên tiêu biểu cho phong trào thi đua yêu nước của nhân dân Việt Nam.</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0881295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648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581400"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3036888"/>
            <a:ext cx="3810000" cy="31393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vi-VN" b="1" dirty="0">
                <a:latin typeface="Times New Roman" pitchFamily="18" charset="0"/>
                <a:cs typeface="Times New Roman" pitchFamily="18" charset="0"/>
              </a:rPr>
              <a:t>Trần Đại Nghĩa</a:t>
            </a:r>
            <a:r>
              <a:rPr lang="vi-VN" dirty="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năm</a:t>
            </a:r>
            <a:r>
              <a:rPr lang="en-US" dirty="0" smtClean="0">
                <a:latin typeface="Times New Roman" pitchFamily="18" charset="0"/>
                <a:cs typeface="Times New Roman" pitchFamily="18" charset="0"/>
              </a:rPr>
              <a:t> 1946 </a:t>
            </a:r>
            <a:r>
              <a:rPr lang="vi-VN" dirty="0" smtClean="0">
                <a:latin typeface="Times New Roman" pitchFamily="18" charset="0"/>
                <a:cs typeface="Times New Roman" pitchFamily="18" charset="0"/>
              </a:rPr>
              <a:t> </a:t>
            </a:r>
            <a:r>
              <a:rPr lang="vi-VN" dirty="0">
                <a:latin typeface="Times New Roman" pitchFamily="18" charset="0"/>
                <a:cs typeface="Times New Roman" pitchFamily="18" charset="0"/>
              </a:rPr>
              <a:t>người đã đặt nền móng xây dựng ngành khoa học </a:t>
            </a:r>
            <a:r>
              <a:rPr lang="vi-VN" dirty="0">
                <a:latin typeface="Times New Roman" pitchFamily="18" charset="0"/>
                <a:cs typeface="Times New Roman" pitchFamily="18" charset="0"/>
                <a:hlinkClick r:id="rId4" tooltip="Kỹ thuật quân sự"/>
              </a:rPr>
              <a:t>kỹ thuật quân sự</a:t>
            </a:r>
            <a:r>
              <a:rPr lang="vi-VN" dirty="0">
                <a:latin typeface="Times New Roman" pitchFamily="18" charset="0"/>
                <a:cs typeface="Times New Roman" pitchFamily="18" charset="0"/>
              </a:rPr>
              <a:t> và </a:t>
            </a:r>
            <a:r>
              <a:rPr lang="vi-VN" dirty="0">
                <a:latin typeface="Times New Roman" pitchFamily="18" charset="0"/>
                <a:cs typeface="Times New Roman" pitchFamily="18" charset="0"/>
                <a:hlinkClick r:id="rId5" tooltip="Tổng cục Công nghiệp Quốc phòng (Việt Nam)"/>
              </a:rPr>
              <a:t>công nghiệp quốc phòng Việt Nam</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nghiên cứu chế tạo súng và đạn chống tăng </a:t>
            </a:r>
            <a:r>
              <a:rPr lang="vi-VN" dirty="0">
                <a:latin typeface="Times New Roman" pitchFamily="18" charset="0"/>
                <a:cs typeface="Times New Roman" pitchFamily="18" charset="0"/>
                <a:hlinkClick r:id="rId6" tooltip="Bazooka"/>
              </a:rPr>
              <a:t>Bazooka</a:t>
            </a:r>
            <a:r>
              <a:rPr lang="vi-VN" dirty="0">
                <a:latin typeface="Times New Roman" pitchFamily="18" charset="0"/>
                <a:cs typeface="Times New Roman" pitchFamily="18" charset="0"/>
              </a:rPr>
              <a:t> để bộ đội Việt Nam có vũ khí chống xe tăng và </a:t>
            </a:r>
            <a:r>
              <a:rPr lang="vi-VN" dirty="0">
                <a:latin typeface="Times New Roman" pitchFamily="18" charset="0"/>
                <a:cs typeface="Times New Roman" pitchFamily="18" charset="0"/>
                <a:hlinkClick r:id="rId7" tooltip="Lô cốt"/>
              </a:rPr>
              <a:t>lô cốt</a:t>
            </a:r>
            <a:r>
              <a:rPr lang="vi-VN" dirty="0">
                <a:latin typeface="Times New Roman" pitchFamily="18" charset="0"/>
                <a:cs typeface="Times New Roman" pitchFamily="18" charset="0"/>
              </a:rPr>
              <a:t> Pháp</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chế tạo </a:t>
            </a:r>
            <a:r>
              <a:rPr lang="vi-VN" u="sng" dirty="0">
                <a:latin typeface="Times New Roman" pitchFamily="18" charset="0"/>
                <a:cs typeface="Times New Roman" pitchFamily="18" charset="0"/>
                <a:hlinkClick r:id="rId8"/>
              </a:rPr>
              <a:t>súng không giật</a:t>
            </a:r>
            <a:r>
              <a:rPr lang="vi-VN" dirty="0">
                <a:latin typeface="Times New Roman" pitchFamily="18" charset="0"/>
                <a:cs typeface="Times New Roman" pitchFamily="18" charset="0"/>
              </a:rPr>
              <a:t> (SKZ) cỡ 60mm. Súng SKZ 60 là loại vũ khí công đồn nặng khoảng 26 kg, có thể tháo rời để mang vác</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0947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barn(inVertical)">
                                      <p:cBhvr>
                                        <p:cTn id="7" dur="500"/>
                                        <p:tgtEl>
                                          <p:spTgt spid="55298"/>
                                        </p:tgtEl>
                                      </p:cBhvr>
                                    </p:animEffect>
                                  </p:childTnLst>
                                </p:cTn>
                              </p:par>
                              <p:par>
                                <p:cTn id="8" presetID="16" presetClass="entr" presetSubtype="21" fill="hold" nodeType="withEffect">
                                  <p:stCondLst>
                                    <p:cond delay="0"/>
                                  </p:stCondLst>
                                  <p:childTnLst>
                                    <p:set>
                                      <p:cBhvr>
                                        <p:cTn id="9" dur="1" fill="hold">
                                          <p:stCondLst>
                                            <p:cond delay="0"/>
                                          </p:stCondLst>
                                        </p:cTn>
                                        <p:tgtEl>
                                          <p:spTgt spid="55299"/>
                                        </p:tgtEl>
                                        <p:attrNameLst>
                                          <p:attrName>style.visibility</p:attrName>
                                        </p:attrNameLst>
                                      </p:cBhvr>
                                      <p:to>
                                        <p:strVal val="visible"/>
                                      </p:to>
                                    </p:set>
                                    <p:animEffect transition="in" filter="barn(inVertical)">
                                      <p:cBhvr>
                                        <p:cTn id="10" dur="500"/>
                                        <p:tgtEl>
                                          <p:spTgt spid="5529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46672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2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arn(inVertical)">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275"/>
                                        </p:tgtEl>
                                        <p:attrNameLst>
                                          <p:attrName>style.visibility</p:attrName>
                                        </p:attrNameLst>
                                      </p:cBhvr>
                                      <p:to>
                                        <p:strVal val="visible"/>
                                      </p:to>
                                    </p:set>
                                    <p:animEffect transition="in" filter="barn(inVertical)">
                                      <p:cBhvr>
                                        <p:cTn id="12"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601"/>
            <a:ext cx="9143999" cy="684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00098" y="533400"/>
            <a:ext cx="7543800" cy="5786199"/>
          </a:xfrm>
          <a:prstGeom prst="rect">
            <a:avLst/>
          </a:prstGeom>
        </p:spPr>
        <p:txBody>
          <a:bodyPr wrap="square">
            <a:spAutoFit/>
          </a:bodyPr>
          <a:lstStyle/>
          <a:p>
            <a:r>
              <a:rPr lang="nl-NL" sz="3400" dirty="0">
                <a:latin typeface="Times New Roman" pitchFamily="18" charset="0"/>
                <a:cs typeface="Times New Roman" pitchFamily="18" charset="0"/>
              </a:rPr>
              <a:t>1.</a:t>
            </a:r>
            <a:r>
              <a:rPr lang="nl-NL" sz="3400" b="1" dirty="0">
                <a:latin typeface="Times New Roman" pitchFamily="18" charset="0"/>
                <a:cs typeface="Times New Roman" pitchFamily="18" charset="0"/>
              </a:rPr>
              <a:t>Hoàn cảnh lịch sử mới</a:t>
            </a:r>
            <a:endParaRPr lang="en-US" sz="3400" dirty="0">
              <a:latin typeface="Times New Roman" pitchFamily="18" charset="0"/>
              <a:cs typeface="Times New Roman" pitchFamily="18" charset="0"/>
            </a:endParaRPr>
          </a:p>
          <a:p>
            <a:pPr marL="571500" indent="-571500">
              <a:buFontTx/>
              <a:buChar char="-"/>
            </a:pPr>
            <a:r>
              <a:rPr lang="nl-NL" sz="4000" dirty="0" smtClean="0">
                <a:latin typeface="Times New Roman" pitchFamily="18" charset="0"/>
                <a:cs typeface="Times New Roman" pitchFamily="18" charset="0"/>
              </a:rPr>
              <a:t>Tình hình Đông Dương và thế giới có lợi cho cuộc kháng chiến của ta.</a:t>
            </a:r>
          </a:p>
          <a:p>
            <a:pPr marL="571500" indent="-571500">
              <a:buFontTx/>
              <a:buChar char="-"/>
            </a:pPr>
            <a:r>
              <a:rPr lang="nl-NL" sz="4000" dirty="0" smtClean="0">
                <a:latin typeface="Times New Roman" pitchFamily="18" charset="0"/>
                <a:cs typeface="Times New Roman" pitchFamily="18" charset="0"/>
              </a:rPr>
              <a:t>Pháp liên tục thất bại trên các chiến trường ngày càng </a:t>
            </a:r>
            <a:r>
              <a:rPr lang="en-US" sz="4000" dirty="0" err="1" smtClean="0">
                <a:latin typeface="Times New Roman" pitchFamily="18" charset="0"/>
                <a:cs typeface="Times New Roman" pitchFamily="18" charset="0"/>
              </a:rPr>
              <a:t>lệ</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thuộc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Mĩ</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nSpc>
                <a:spcPct val="80000"/>
              </a:lnSpc>
              <a:buFontTx/>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Mĩ</a:t>
            </a:r>
            <a:r>
              <a:rPr lang="en-US" sz="4000" dirty="0">
                <a:latin typeface="Times New Roman" pitchFamily="18" charset="0"/>
                <a:cs typeface="Times New Roman" pitchFamily="18" charset="0"/>
              </a:rPr>
              <a:t> can </a:t>
            </a:r>
            <a:r>
              <a:rPr lang="en-US" sz="4000" dirty="0" err="1">
                <a:latin typeface="Times New Roman" pitchFamily="18" charset="0"/>
                <a:cs typeface="Times New Roman" pitchFamily="18" charset="0"/>
              </a:rPr>
              <a:t>thiệp</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chiến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tranh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Đông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Dương</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a:p>
            <a:r>
              <a:rPr lang="nl-NL"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511" y="5334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649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07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3057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45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arn(inVertical)">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75"/>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3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barn(inVertical)">
                                      <p:cBhvr>
                                        <p:cTn id="7"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229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147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457200" y="5029200"/>
            <a:ext cx="8229600" cy="1295400"/>
          </a:xfrm>
        </p:spPr>
        <p:txBody>
          <a:bodyPr/>
          <a:lstStyle/>
          <a:p>
            <a:pPr>
              <a:buFontTx/>
              <a:buNone/>
            </a:pPr>
            <a:r>
              <a:rPr lang="en-US" sz="2800" b="1" smtClean="0">
                <a:latin typeface="Times New Roman" pitchFamily="18" charset="0"/>
              </a:rPr>
              <a:t>La Văn Cầu nhờ đồng đội chặt đứt cánh tay để tiếp tục chiến đấu</a:t>
            </a:r>
          </a:p>
        </p:txBody>
      </p:sp>
      <p:pic>
        <p:nvPicPr>
          <p:cNvPr id="97283" name="il_fi" descr="ANd9GcQ22eUooU_XjQB4-KcZ968LmkLhtRSWI75TvM8gZNemNRTw4eXkt4Y5GAQ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il_fi" descr="doan_2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648200" y="457200"/>
            <a:ext cx="4191000" cy="4038600"/>
          </a:xfrm>
          <a:noFill/>
          <a:ln/>
        </p:spPr>
      </p:pic>
    </p:spTree>
    <p:extLst>
      <p:ext uri="{BB962C8B-B14F-4D97-AF65-F5344CB8AC3E}">
        <p14:creationId xmlns:p14="http://schemas.microsoft.com/office/powerpoint/2010/main" val="98141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box(in)">
                                      <p:cBhvr>
                                        <p:cTn id="7" dur="500"/>
                                        <p:tgtEl>
                                          <p:spTgt spid="972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Effect transition="in" filter="box(in)">
                                      <p:cBhvr>
                                        <p:cTn id="12" dur="500"/>
                                        <p:tgtEl>
                                          <p:spTgt spid="972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97282">
                                            <p:txEl>
                                              <p:pRg st="0" end="0"/>
                                            </p:txEl>
                                          </p:spTgt>
                                        </p:tgtEl>
                                        <p:attrNameLst>
                                          <p:attrName>style.visibility</p:attrName>
                                        </p:attrNameLst>
                                      </p:cBhvr>
                                      <p:to>
                                        <p:strVal val="visible"/>
                                      </p:to>
                                    </p:set>
                                    <p:anim calcmode="lin" valueType="num">
                                      <p:cBhvr additive="base">
                                        <p:cTn id="17" dur="500" fill="hold"/>
                                        <p:tgtEl>
                                          <p:spTgt spid="9728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728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486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83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530" name="Group 2"/>
          <p:cNvGraphicFramePr>
            <a:graphicFrameLocks noGrp="1"/>
          </p:cNvGraphicFramePr>
          <p:nvPr/>
        </p:nvGraphicFramePr>
        <p:xfrm>
          <a:off x="609600" y="1295400"/>
          <a:ext cx="8001000" cy="5213668"/>
        </p:xfrm>
        <a:graphic>
          <a:graphicData uri="http://schemas.openxmlformats.org/drawingml/2006/table">
            <a:tbl>
              <a:tblPr/>
              <a:tblGrid>
                <a:gridCol w="1752600"/>
                <a:gridCol w="1981200"/>
                <a:gridCol w="4267200"/>
              </a:tblGrid>
              <a:tr h="7334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3333CC"/>
                          </a:solidFill>
                          <a:effectLst/>
                          <a:latin typeface="Times New Roman" pitchFamily="18" charset="0"/>
                          <a:cs typeface="Times New Roman" pitchFamily="18" charset="0"/>
                        </a:rPr>
                        <a:t>Năm</a:t>
                      </a:r>
                      <a:endParaRPr kumimoji="0" lang="en-US" altLang="en-US" sz="2800" b="1" i="0" u="none" strike="noStrike" cap="none" normalizeH="0" baseline="0" dirty="0">
                        <a:ln>
                          <a:noFill/>
                        </a:ln>
                        <a:solidFill>
                          <a:srgbClr val="3333CC"/>
                        </a:solidFill>
                        <a:effectLst/>
                        <a:latin typeface="Times New Roman" pitchFamily="18" charset="0"/>
                        <a:cs typeface="Times New Roman" pitchFamily="18" charset="0"/>
                      </a:endParaRP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rgbClr val="3333CC"/>
                          </a:solidFill>
                          <a:effectLst/>
                          <a:latin typeface="Times New Roman" pitchFamily="18" charset="0"/>
                          <a:cs typeface="Times New Roman" pitchFamily="18" charset="0"/>
                        </a:rPr>
                        <a:t>Tỉ </a:t>
                      </a: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Franc</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Tỷ lệ trong ngân sách  Đông Dương</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9159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itchFamily="18" charset="0"/>
                          <a:cs typeface="Times New Roman" pitchFamily="18" charset="0"/>
                        </a:rPr>
                        <a:t>1950</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itchFamily="18" charset="0"/>
                          <a:cs typeface="Times New Roman" pitchFamily="18" charset="0"/>
                        </a:rPr>
                        <a:t>52</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itchFamily="18" charset="0"/>
                          <a:cs typeface="Times New Roman" pitchFamily="18" charset="0"/>
                        </a:rPr>
                        <a:t>      </a:t>
                      </a:r>
                      <a:r>
                        <a:rPr kumimoji="0" lang="en-US" altLang="en-US" sz="2800" b="1" i="0" u="none" strike="noStrike" cap="none" normalizeH="0" baseline="0" smtClean="0">
                          <a:ln>
                            <a:noFill/>
                          </a:ln>
                          <a:solidFill>
                            <a:srgbClr val="FF0000"/>
                          </a:solidFill>
                          <a:effectLst/>
                          <a:latin typeface="Times New Roman" pitchFamily="18" charset="0"/>
                          <a:cs typeface="Times New Roman" pitchFamily="18" charset="0"/>
                        </a:rPr>
                        <a:t>       </a:t>
                      </a:r>
                      <a:r>
                        <a:rPr kumimoji="0" lang="en-US" altLang="en-US" sz="2800" b="1" i="0" u="none" strike="noStrike" cap="none" normalizeH="0" baseline="0">
                          <a:ln>
                            <a:noFill/>
                          </a:ln>
                          <a:solidFill>
                            <a:srgbClr val="FF0000"/>
                          </a:solidFill>
                          <a:effectLst/>
                          <a:latin typeface="Times New Roman" pitchFamily="18" charset="0"/>
                          <a:cs typeface="Times New Roman" pitchFamily="18" charset="0"/>
                        </a:rPr>
                        <a:t>19%</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838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1951</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62</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      </a:t>
                      </a:r>
                      <a:r>
                        <a:rPr kumimoji="0" lang="en-US" altLang="en-US" sz="2800" b="1" i="0" u="none" strike="noStrike" cap="none" normalizeH="0" baseline="0" smtClean="0">
                          <a:ln>
                            <a:noFill/>
                          </a:ln>
                          <a:solidFill>
                            <a:srgbClr val="3333CC"/>
                          </a:solidFill>
                          <a:effectLst/>
                          <a:latin typeface="Times New Roman" pitchFamily="18" charset="0"/>
                          <a:cs typeface="Times New Roman" pitchFamily="18" charset="0"/>
                        </a:rPr>
                        <a:t>       16</a:t>
                      </a: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838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1952</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200</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   </a:t>
                      </a:r>
                      <a:r>
                        <a:rPr kumimoji="0" lang="en-US" altLang="en-US" sz="2800" b="1" i="0" u="none" strike="noStrike" cap="none" normalizeH="0" baseline="0" smtClean="0">
                          <a:ln>
                            <a:noFill/>
                          </a:ln>
                          <a:solidFill>
                            <a:srgbClr val="3333CC"/>
                          </a:solidFill>
                          <a:effectLst/>
                          <a:latin typeface="Times New Roman" pitchFamily="18" charset="0"/>
                          <a:cs typeface="Times New Roman" pitchFamily="18" charset="0"/>
                        </a:rPr>
                        <a:t>          </a:t>
                      </a: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35%</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838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1953</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285</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      </a:t>
                      </a:r>
                      <a:r>
                        <a:rPr kumimoji="0" lang="en-US" altLang="en-US" sz="2800" b="1" i="0" u="none" strike="noStrike" cap="none" normalizeH="0" baseline="0" smtClean="0">
                          <a:ln>
                            <a:noFill/>
                          </a:ln>
                          <a:solidFill>
                            <a:srgbClr val="3333CC"/>
                          </a:solidFill>
                          <a:effectLst/>
                          <a:latin typeface="Times New Roman" pitchFamily="18" charset="0"/>
                          <a:cs typeface="Times New Roman" pitchFamily="18" charset="0"/>
                        </a:rPr>
                        <a:t>      </a:t>
                      </a:r>
                      <a:r>
                        <a:rPr kumimoji="0" lang="en-US" altLang="en-US" sz="2800" b="1" i="0" u="none" strike="noStrike" cap="none" normalizeH="0" baseline="0">
                          <a:ln>
                            <a:noFill/>
                          </a:ln>
                          <a:solidFill>
                            <a:srgbClr val="3333CC"/>
                          </a:solidFill>
                          <a:effectLst/>
                          <a:latin typeface="Times New Roman" pitchFamily="18" charset="0"/>
                          <a:cs typeface="Times New Roman" pitchFamily="18" charset="0"/>
                        </a:rPr>
                        <a:t>43%</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r h="8382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itchFamily="18" charset="0"/>
                          <a:cs typeface="Times New Roman" pitchFamily="18" charset="0"/>
                        </a:rPr>
                        <a:t>1954</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555</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73%</a:t>
                      </a:r>
                    </a:p>
                  </a:txBody>
                  <a:tcPr anchor="ctr"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
        <p:nvSpPr>
          <p:cNvPr id="278560" name="Text Box 32"/>
          <p:cNvSpPr txBox="1">
            <a:spLocks noChangeArrowheads="1"/>
          </p:cNvSpPr>
          <p:nvPr/>
        </p:nvSpPr>
        <p:spPr bwMode="auto">
          <a:xfrm>
            <a:off x="179512" y="228600"/>
            <a:ext cx="8640960" cy="523220"/>
          </a:xfrm>
          <a:prstGeom prst="rect">
            <a:avLst/>
          </a:prstGeom>
          <a:ln w="28575">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just" fontAlgn="auto">
              <a:spcBef>
                <a:spcPts val="0"/>
              </a:spcBef>
              <a:spcAft>
                <a:spcPts val="0"/>
              </a:spcAft>
            </a:pPr>
            <a:r>
              <a:rPr lang="en-US" altLang="en-US" sz="2800" b="1" dirty="0">
                <a:solidFill>
                  <a:srgbClr val="800000"/>
                </a:solidFill>
              </a:rPr>
              <a:t> </a:t>
            </a:r>
            <a:r>
              <a:rPr lang="en-US" altLang="en-US" sz="2800" b="1" dirty="0" err="1" smtClean="0">
                <a:solidFill>
                  <a:srgbClr val="FF0000"/>
                </a:solidFill>
                <a:latin typeface="Times New Roman" pitchFamily="18" charset="0"/>
                <a:cs typeface="Times New Roman" pitchFamily="18" charset="0"/>
              </a:rPr>
              <a:t>Mĩ</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viện</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trợ</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cho</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Pháp</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trong</a:t>
            </a:r>
            <a:r>
              <a:rPr lang="en-US" altLang="en-US" sz="2800" b="1" dirty="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chiến</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tranh</a:t>
            </a:r>
            <a:r>
              <a:rPr lang="en-US" altLang="en-US" sz="2800" b="1" dirty="0" smtClean="0">
                <a:solidFill>
                  <a:srgbClr val="FF0000"/>
                </a:solidFill>
                <a:latin typeface="Times New Roman" pitchFamily="18" charset="0"/>
                <a:cs typeface="Times New Roman" pitchFamily="18" charset="0"/>
              </a:rPr>
              <a:t> ở </a:t>
            </a:r>
            <a:r>
              <a:rPr lang="en-US" altLang="en-US" sz="2800" b="1" dirty="0" err="1" smtClean="0">
                <a:solidFill>
                  <a:srgbClr val="FF0000"/>
                </a:solidFill>
                <a:latin typeface="Times New Roman" pitchFamily="18" charset="0"/>
                <a:cs typeface="Times New Roman" pitchFamily="18" charset="0"/>
              </a:rPr>
              <a:t>Đông</a:t>
            </a:r>
            <a:r>
              <a:rPr lang="en-US" altLang="en-US" sz="2800" b="1" dirty="0" smtClean="0">
                <a:solidFill>
                  <a:srgbClr val="FF0000"/>
                </a:solidFill>
                <a:latin typeface="Times New Roman" pitchFamily="18" charset="0"/>
                <a:cs typeface="Times New Roman" pitchFamily="18" charset="0"/>
              </a:rPr>
              <a:t> </a:t>
            </a:r>
            <a:r>
              <a:rPr lang="vi-VN" altLang="en-US" sz="2800" b="1" dirty="0" smtClean="0">
                <a:solidFill>
                  <a:srgbClr val="FF0000"/>
                </a:solidFill>
                <a:latin typeface="Times New Roman" pitchFamily="18" charset="0"/>
                <a:cs typeface="Times New Roman" pitchFamily="18" charset="0"/>
              </a:rPr>
              <a:t>Dươ</a:t>
            </a:r>
            <a:r>
              <a:rPr lang="en-US" altLang="en-US" sz="2800" b="1" dirty="0" err="1" smtClean="0">
                <a:solidFill>
                  <a:srgbClr val="FF0000"/>
                </a:solidFill>
                <a:latin typeface="Times New Roman" pitchFamily="18" charset="0"/>
                <a:cs typeface="Times New Roman" pitchFamily="18" charset="0"/>
              </a:rPr>
              <a:t>ng</a:t>
            </a:r>
            <a:endParaRPr lang="en-US" altLang="en-US" sz="2800" b="1" dirty="0">
              <a:solidFill>
                <a:srgbClr val="FF0000"/>
              </a:solidFill>
              <a:latin typeface="Times New Roman" pitchFamily="18" charset="0"/>
              <a:cs typeface="Times New Roman" pitchFamily="18" charset="0"/>
            </a:endParaRPr>
          </a:p>
        </p:txBody>
      </p:sp>
      <p:grpSp>
        <p:nvGrpSpPr>
          <p:cNvPr id="2" name="Group 33"/>
          <p:cNvGrpSpPr>
            <a:grpSpLocks/>
          </p:cNvGrpSpPr>
          <p:nvPr/>
        </p:nvGrpSpPr>
        <p:grpSpPr bwMode="auto">
          <a:xfrm>
            <a:off x="7272342" y="2362200"/>
            <a:ext cx="757238" cy="3773488"/>
            <a:chOff x="4491" y="1656"/>
            <a:chExt cx="477" cy="2377"/>
          </a:xfrm>
        </p:grpSpPr>
        <p:sp>
          <p:nvSpPr>
            <p:cNvPr id="17449" name="Freeform 34"/>
            <p:cNvSpPr>
              <a:spLocks/>
            </p:cNvSpPr>
            <p:nvPr/>
          </p:nvSpPr>
          <p:spPr bwMode="auto">
            <a:xfrm>
              <a:off x="4512" y="1656"/>
              <a:ext cx="432" cy="444"/>
            </a:xfrm>
            <a:custGeom>
              <a:avLst/>
              <a:gdLst>
                <a:gd name="T0" fmla="*/ 329 w 349"/>
                <a:gd name="T1" fmla="*/ 0 h 349"/>
                <a:gd name="T2" fmla="*/ 0 w 349"/>
                <a:gd name="T3" fmla="*/ 357 h 349"/>
                <a:gd name="T4" fmla="*/ 329 w 349"/>
                <a:gd name="T5" fmla="*/ 719 h 349"/>
                <a:gd name="T6" fmla="*/ 662 w 349"/>
                <a:gd name="T7" fmla="*/ 357 h 349"/>
                <a:gd name="T8" fmla="*/ 637 w 349"/>
                <a:gd name="T9" fmla="*/ 221 h 349"/>
                <a:gd name="T10" fmla="*/ 329 w 349"/>
                <a:gd name="T11" fmla="*/ 357 h 349"/>
                <a:gd name="T12" fmla="*/ 329 w 349"/>
                <a:gd name="T13" fmla="*/ 0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9" h="349">
                  <a:moveTo>
                    <a:pt x="174" y="0"/>
                  </a:moveTo>
                  <a:cubicBezTo>
                    <a:pt x="77" y="0"/>
                    <a:pt x="0" y="78"/>
                    <a:pt x="0" y="174"/>
                  </a:cubicBezTo>
                  <a:cubicBezTo>
                    <a:pt x="0" y="270"/>
                    <a:pt x="78" y="349"/>
                    <a:pt x="174" y="349"/>
                  </a:cubicBezTo>
                  <a:cubicBezTo>
                    <a:pt x="270" y="349"/>
                    <a:pt x="349" y="270"/>
                    <a:pt x="349" y="174"/>
                  </a:cubicBezTo>
                  <a:cubicBezTo>
                    <a:pt x="349" y="151"/>
                    <a:pt x="344" y="129"/>
                    <a:pt x="336" y="108"/>
                  </a:cubicBezTo>
                  <a:lnTo>
                    <a:pt x="174" y="174"/>
                  </a:lnTo>
                  <a:lnTo>
                    <a:pt x="174" y="0"/>
                  </a:lnTo>
                  <a:close/>
                </a:path>
              </a:pathLst>
            </a:custGeom>
            <a:solidFill>
              <a:srgbClr val="FFFF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50" name="Freeform 35"/>
            <p:cNvSpPr>
              <a:spLocks/>
            </p:cNvSpPr>
            <p:nvPr/>
          </p:nvSpPr>
          <p:spPr bwMode="auto">
            <a:xfrm rot="3551157">
              <a:off x="4506" y="2191"/>
              <a:ext cx="467" cy="456"/>
            </a:xfrm>
            <a:custGeom>
              <a:avLst/>
              <a:gdLst>
                <a:gd name="T0" fmla="*/ 63 w 349"/>
                <a:gd name="T1" fmla="*/ 184 h 350"/>
                <a:gd name="T2" fmla="*/ 0 w 349"/>
                <a:gd name="T3" fmla="*/ 387 h 350"/>
                <a:gd name="T4" fmla="*/ 417 w 349"/>
                <a:gd name="T5" fmla="*/ 774 h 350"/>
                <a:gd name="T6" fmla="*/ 836 w 349"/>
                <a:gd name="T7" fmla="*/ 387 h 350"/>
                <a:gd name="T8" fmla="*/ 417 w 349"/>
                <a:gd name="T9" fmla="*/ 1 h 350"/>
                <a:gd name="T10" fmla="*/ 417 w 349"/>
                <a:gd name="T11" fmla="*/ 1 h 350"/>
                <a:gd name="T12" fmla="*/ 417 w 349"/>
                <a:gd name="T13" fmla="*/ 387 h 350"/>
                <a:gd name="T14" fmla="*/ 63 w 349"/>
                <a:gd name="T15" fmla="*/ 184 h 3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9" h="350">
                  <a:moveTo>
                    <a:pt x="26" y="83"/>
                  </a:moveTo>
                  <a:cubicBezTo>
                    <a:pt x="9" y="110"/>
                    <a:pt x="0" y="142"/>
                    <a:pt x="0" y="175"/>
                  </a:cubicBezTo>
                  <a:cubicBezTo>
                    <a:pt x="0" y="271"/>
                    <a:pt x="78" y="350"/>
                    <a:pt x="174" y="350"/>
                  </a:cubicBezTo>
                  <a:cubicBezTo>
                    <a:pt x="270" y="350"/>
                    <a:pt x="349" y="271"/>
                    <a:pt x="349" y="175"/>
                  </a:cubicBezTo>
                  <a:cubicBezTo>
                    <a:pt x="349" y="79"/>
                    <a:pt x="270" y="1"/>
                    <a:pt x="174" y="1"/>
                  </a:cubicBezTo>
                  <a:cubicBezTo>
                    <a:pt x="174" y="0"/>
                    <a:pt x="174" y="1"/>
                    <a:pt x="174" y="1"/>
                  </a:cubicBezTo>
                  <a:lnTo>
                    <a:pt x="174" y="175"/>
                  </a:lnTo>
                  <a:lnTo>
                    <a:pt x="26" y="83"/>
                  </a:lnTo>
                  <a:close/>
                </a:path>
              </a:pathLst>
            </a:custGeom>
            <a:solidFill>
              <a:srgbClr val="FFFF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51" name="Freeform 36"/>
            <p:cNvSpPr>
              <a:spLocks/>
            </p:cNvSpPr>
            <p:nvPr/>
          </p:nvSpPr>
          <p:spPr bwMode="auto">
            <a:xfrm>
              <a:off x="4500" y="2713"/>
              <a:ext cx="422" cy="467"/>
            </a:xfrm>
            <a:custGeom>
              <a:avLst/>
              <a:gdLst>
                <a:gd name="T0" fmla="*/ 418 w 315"/>
                <a:gd name="T1" fmla="*/ 0 h 349"/>
                <a:gd name="T2" fmla="*/ 0 w 315"/>
                <a:gd name="T3" fmla="*/ 417 h 349"/>
                <a:gd name="T4" fmla="*/ 418 w 315"/>
                <a:gd name="T5" fmla="*/ 836 h 349"/>
                <a:gd name="T6" fmla="*/ 757 w 315"/>
                <a:gd name="T7" fmla="*/ 661 h 349"/>
                <a:gd name="T8" fmla="*/ 418 w 315"/>
                <a:gd name="T9" fmla="*/ 417 h 349"/>
                <a:gd name="T10" fmla="*/ 418 w 315"/>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349">
                  <a:moveTo>
                    <a:pt x="174" y="0"/>
                  </a:moveTo>
                  <a:cubicBezTo>
                    <a:pt x="77" y="0"/>
                    <a:pt x="0" y="78"/>
                    <a:pt x="0" y="174"/>
                  </a:cubicBezTo>
                  <a:cubicBezTo>
                    <a:pt x="0" y="270"/>
                    <a:pt x="78" y="349"/>
                    <a:pt x="174" y="349"/>
                  </a:cubicBezTo>
                  <a:cubicBezTo>
                    <a:pt x="230" y="348"/>
                    <a:pt x="283" y="322"/>
                    <a:pt x="315" y="276"/>
                  </a:cubicBezTo>
                  <a:lnTo>
                    <a:pt x="174" y="174"/>
                  </a:lnTo>
                  <a:lnTo>
                    <a:pt x="174" y="0"/>
                  </a:lnTo>
                  <a:close/>
                </a:path>
              </a:pathLst>
            </a:custGeom>
            <a:solidFill>
              <a:srgbClr val="FFFF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52" name="Freeform 37"/>
            <p:cNvSpPr>
              <a:spLocks/>
            </p:cNvSpPr>
            <p:nvPr/>
          </p:nvSpPr>
          <p:spPr bwMode="auto">
            <a:xfrm>
              <a:off x="4512" y="3241"/>
              <a:ext cx="341" cy="467"/>
            </a:xfrm>
            <a:custGeom>
              <a:avLst/>
              <a:gdLst>
                <a:gd name="T0" fmla="*/ 452 w 248"/>
                <a:gd name="T1" fmla="*/ 0 h 349"/>
                <a:gd name="T2" fmla="*/ 0 w 248"/>
                <a:gd name="T3" fmla="*/ 417 h 349"/>
                <a:gd name="T4" fmla="*/ 452 w 248"/>
                <a:gd name="T5" fmla="*/ 836 h 349"/>
                <a:gd name="T6" fmla="*/ 645 w 248"/>
                <a:gd name="T7" fmla="*/ 795 h 349"/>
                <a:gd name="T8" fmla="*/ 452 w 248"/>
                <a:gd name="T9" fmla="*/ 417 h 349"/>
                <a:gd name="T10" fmla="*/ 452 w 248"/>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8" h="349">
                  <a:moveTo>
                    <a:pt x="174" y="0"/>
                  </a:moveTo>
                  <a:cubicBezTo>
                    <a:pt x="77" y="0"/>
                    <a:pt x="0" y="78"/>
                    <a:pt x="0" y="174"/>
                  </a:cubicBezTo>
                  <a:cubicBezTo>
                    <a:pt x="0" y="270"/>
                    <a:pt x="78" y="349"/>
                    <a:pt x="174" y="349"/>
                  </a:cubicBezTo>
                  <a:cubicBezTo>
                    <a:pt x="199" y="348"/>
                    <a:pt x="225" y="343"/>
                    <a:pt x="248" y="332"/>
                  </a:cubicBezTo>
                  <a:lnTo>
                    <a:pt x="174" y="174"/>
                  </a:lnTo>
                  <a:lnTo>
                    <a:pt x="174" y="0"/>
                  </a:lnTo>
                  <a:close/>
                </a:path>
              </a:pathLst>
            </a:custGeom>
            <a:solidFill>
              <a:srgbClr val="FFFF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53" name="Freeform 38"/>
            <p:cNvSpPr>
              <a:spLocks/>
            </p:cNvSpPr>
            <p:nvPr/>
          </p:nvSpPr>
          <p:spPr bwMode="auto">
            <a:xfrm rot="15511255">
              <a:off x="4506" y="3778"/>
              <a:ext cx="240" cy="269"/>
            </a:xfrm>
            <a:custGeom>
              <a:avLst/>
              <a:gdLst>
                <a:gd name="T0" fmla="*/ 446 w 175"/>
                <a:gd name="T1" fmla="*/ 506 h 196"/>
                <a:gd name="T2" fmla="*/ 451 w 175"/>
                <a:gd name="T3" fmla="*/ 452 h 196"/>
                <a:gd name="T4" fmla="*/ 0 w 175"/>
                <a:gd name="T5" fmla="*/ 1 h 196"/>
                <a:gd name="T6" fmla="*/ 0 w 175"/>
                <a:gd name="T7" fmla="*/ 1 h 196"/>
                <a:gd name="T8" fmla="*/ 0 w 175"/>
                <a:gd name="T9" fmla="*/ 452 h 196"/>
                <a:gd name="T10" fmla="*/ 446 w 175"/>
                <a:gd name="T11" fmla="*/ 506 h 1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196">
                  <a:moveTo>
                    <a:pt x="173" y="196"/>
                  </a:moveTo>
                  <a:cubicBezTo>
                    <a:pt x="174" y="189"/>
                    <a:pt x="175" y="182"/>
                    <a:pt x="175" y="175"/>
                  </a:cubicBezTo>
                  <a:cubicBezTo>
                    <a:pt x="175" y="79"/>
                    <a:pt x="96" y="1"/>
                    <a:pt x="0" y="1"/>
                  </a:cubicBezTo>
                  <a:cubicBezTo>
                    <a:pt x="0" y="0"/>
                    <a:pt x="0" y="1"/>
                    <a:pt x="0" y="1"/>
                  </a:cubicBezTo>
                  <a:lnTo>
                    <a:pt x="0" y="175"/>
                  </a:lnTo>
                  <a:lnTo>
                    <a:pt x="173" y="196"/>
                  </a:lnTo>
                  <a:close/>
                </a:path>
              </a:pathLst>
            </a:custGeom>
            <a:solidFill>
              <a:srgbClr val="FFFF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grpSp>
      <p:grpSp>
        <p:nvGrpSpPr>
          <p:cNvPr id="3" name="Group 39"/>
          <p:cNvGrpSpPr>
            <a:grpSpLocks/>
          </p:cNvGrpSpPr>
          <p:nvPr/>
        </p:nvGrpSpPr>
        <p:grpSpPr bwMode="auto">
          <a:xfrm>
            <a:off x="7326318" y="2362201"/>
            <a:ext cx="761294" cy="4098925"/>
            <a:chOff x="4519" y="1569"/>
            <a:chExt cx="479" cy="2582"/>
          </a:xfrm>
        </p:grpSpPr>
        <p:sp>
          <p:nvSpPr>
            <p:cNvPr id="17443" name="Freeform 40"/>
            <p:cNvSpPr>
              <a:spLocks/>
            </p:cNvSpPr>
            <p:nvPr/>
          </p:nvSpPr>
          <p:spPr bwMode="auto">
            <a:xfrm>
              <a:off x="4709" y="1569"/>
              <a:ext cx="223" cy="222"/>
            </a:xfrm>
            <a:custGeom>
              <a:avLst/>
              <a:gdLst>
                <a:gd name="T0" fmla="*/ 423 w 162"/>
                <a:gd name="T1" fmla="*/ 222 h 175"/>
                <a:gd name="T2" fmla="*/ 0 w 162"/>
                <a:gd name="T3" fmla="*/ 1 h 175"/>
                <a:gd name="T4" fmla="*/ 0 w 162"/>
                <a:gd name="T5" fmla="*/ 1 h 175"/>
                <a:gd name="T6" fmla="*/ 0 w 162"/>
                <a:gd name="T7" fmla="*/ 358 h 175"/>
                <a:gd name="T8" fmla="*/ 423 w 162"/>
                <a:gd name="T9" fmla="*/ 222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175">
                  <a:moveTo>
                    <a:pt x="162" y="109"/>
                  </a:moveTo>
                  <a:cubicBezTo>
                    <a:pt x="135" y="43"/>
                    <a:pt x="71" y="1"/>
                    <a:pt x="0" y="1"/>
                  </a:cubicBezTo>
                  <a:cubicBezTo>
                    <a:pt x="0" y="0"/>
                    <a:pt x="0" y="1"/>
                    <a:pt x="0" y="1"/>
                  </a:cubicBezTo>
                  <a:lnTo>
                    <a:pt x="0" y="175"/>
                  </a:lnTo>
                  <a:lnTo>
                    <a:pt x="162" y="109"/>
                  </a:lnTo>
                  <a:close/>
                </a:path>
              </a:pathLst>
            </a:custGeom>
            <a:solidFill>
              <a:srgbClr val="8000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44" name="Freeform 41"/>
            <p:cNvSpPr>
              <a:spLocks/>
            </p:cNvSpPr>
            <p:nvPr/>
          </p:nvSpPr>
          <p:spPr bwMode="auto">
            <a:xfrm rot="3522969">
              <a:off x="4688" y="2079"/>
              <a:ext cx="198" cy="227"/>
            </a:xfrm>
            <a:custGeom>
              <a:avLst/>
              <a:gdLst>
                <a:gd name="T0" fmla="*/ 355 w 148"/>
                <a:gd name="T1" fmla="*/ 0 h 174"/>
                <a:gd name="T2" fmla="*/ 0 w 148"/>
                <a:gd name="T3" fmla="*/ 183 h 174"/>
                <a:gd name="T4" fmla="*/ 355 w 148"/>
                <a:gd name="T5" fmla="*/ 386 h 174"/>
                <a:gd name="T6" fmla="*/ 355 w 148"/>
                <a:gd name="T7" fmla="*/ 0 h 1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174">
                  <a:moveTo>
                    <a:pt x="148" y="0"/>
                  </a:moveTo>
                  <a:cubicBezTo>
                    <a:pt x="87" y="0"/>
                    <a:pt x="32" y="31"/>
                    <a:pt x="0" y="82"/>
                  </a:cubicBezTo>
                  <a:lnTo>
                    <a:pt x="148" y="174"/>
                  </a:lnTo>
                  <a:lnTo>
                    <a:pt x="148" y="0"/>
                  </a:lnTo>
                  <a:close/>
                </a:path>
              </a:pathLst>
            </a:custGeom>
            <a:solidFill>
              <a:srgbClr val="8000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45" name="Freeform 42"/>
            <p:cNvSpPr>
              <a:spLocks/>
            </p:cNvSpPr>
            <p:nvPr/>
          </p:nvSpPr>
          <p:spPr bwMode="auto">
            <a:xfrm>
              <a:off x="4733" y="2625"/>
              <a:ext cx="235" cy="370"/>
            </a:xfrm>
            <a:custGeom>
              <a:avLst/>
              <a:gdLst>
                <a:gd name="T0" fmla="*/ 341 w 175"/>
                <a:gd name="T1" fmla="*/ 660 h 277"/>
                <a:gd name="T2" fmla="*/ 424 w 175"/>
                <a:gd name="T3" fmla="*/ 418 h 277"/>
                <a:gd name="T4" fmla="*/ 0 w 175"/>
                <a:gd name="T5" fmla="*/ 1 h 277"/>
                <a:gd name="T6" fmla="*/ 0 w 175"/>
                <a:gd name="T7" fmla="*/ 1 h 277"/>
                <a:gd name="T8" fmla="*/ 0 w 175"/>
                <a:gd name="T9" fmla="*/ 418 h 277"/>
                <a:gd name="T10" fmla="*/ 341 w 175"/>
                <a:gd name="T11" fmla="*/ 660 h 2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277">
                  <a:moveTo>
                    <a:pt x="141" y="277"/>
                  </a:moveTo>
                  <a:cubicBezTo>
                    <a:pt x="163" y="247"/>
                    <a:pt x="175" y="212"/>
                    <a:pt x="175" y="175"/>
                  </a:cubicBezTo>
                  <a:cubicBezTo>
                    <a:pt x="175" y="79"/>
                    <a:pt x="96" y="1"/>
                    <a:pt x="0" y="1"/>
                  </a:cubicBezTo>
                  <a:cubicBezTo>
                    <a:pt x="0" y="0"/>
                    <a:pt x="0" y="1"/>
                    <a:pt x="0" y="1"/>
                  </a:cubicBezTo>
                  <a:lnTo>
                    <a:pt x="0" y="175"/>
                  </a:lnTo>
                  <a:lnTo>
                    <a:pt x="141" y="277"/>
                  </a:lnTo>
                  <a:close/>
                </a:path>
              </a:pathLst>
            </a:custGeom>
            <a:solidFill>
              <a:srgbClr val="8000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47" name="Freeform 44"/>
            <p:cNvSpPr>
              <a:spLocks/>
            </p:cNvSpPr>
            <p:nvPr/>
          </p:nvSpPr>
          <p:spPr bwMode="auto">
            <a:xfrm>
              <a:off x="4751" y="3153"/>
              <a:ext cx="241" cy="445"/>
            </a:xfrm>
            <a:custGeom>
              <a:avLst/>
              <a:gdLst>
                <a:gd name="T0" fmla="*/ 193 w 175"/>
                <a:gd name="T1" fmla="*/ 795 h 333"/>
                <a:gd name="T2" fmla="*/ 457 w 175"/>
                <a:gd name="T3" fmla="*/ 418 h 333"/>
                <a:gd name="T4" fmla="*/ 0 w 175"/>
                <a:gd name="T5" fmla="*/ 1 h 333"/>
                <a:gd name="T6" fmla="*/ 0 w 175"/>
                <a:gd name="T7" fmla="*/ 1 h 333"/>
                <a:gd name="T8" fmla="*/ 0 w 175"/>
                <a:gd name="T9" fmla="*/ 418 h 333"/>
                <a:gd name="T10" fmla="*/ 193 w 175"/>
                <a:gd name="T11" fmla="*/ 795 h 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5" h="333">
                  <a:moveTo>
                    <a:pt x="74" y="333"/>
                  </a:moveTo>
                  <a:cubicBezTo>
                    <a:pt x="135" y="304"/>
                    <a:pt x="175" y="243"/>
                    <a:pt x="175" y="175"/>
                  </a:cubicBezTo>
                  <a:cubicBezTo>
                    <a:pt x="175" y="79"/>
                    <a:pt x="96" y="1"/>
                    <a:pt x="0" y="1"/>
                  </a:cubicBezTo>
                  <a:cubicBezTo>
                    <a:pt x="0" y="0"/>
                    <a:pt x="0" y="1"/>
                    <a:pt x="0" y="1"/>
                  </a:cubicBezTo>
                  <a:lnTo>
                    <a:pt x="0" y="175"/>
                  </a:lnTo>
                  <a:lnTo>
                    <a:pt x="74" y="333"/>
                  </a:lnTo>
                  <a:close/>
                </a:path>
              </a:pathLst>
            </a:custGeom>
            <a:solidFill>
              <a:srgbClr val="8000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sp>
          <p:nvSpPr>
            <p:cNvPr id="17448" name="Freeform 45"/>
            <p:cNvSpPr>
              <a:spLocks/>
            </p:cNvSpPr>
            <p:nvPr/>
          </p:nvSpPr>
          <p:spPr bwMode="auto">
            <a:xfrm rot="15534456">
              <a:off x="4521" y="3673"/>
              <a:ext cx="476" cy="479"/>
            </a:xfrm>
            <a:custGeom>
              <a:avLst/>
              <a:gdLst>
                <a:gd name="T0" fmla="*/ 450 w 347"/>
                <a:gd name="T1" fmla="*/ 0 h 349"/>
                <a:gd name="T2" fmla="*/ 0 w 347"/>
                <a:gd name="T3" fmla="*/ 450 h 349"/>
                <a:gd name="T4" fmla="*/ 450 w 347"/>
                <a:gd name="T5" fmla="*/ 902 h 349"/>
                <a:gd name="T6" fmla="*/ 896 w 347"/>
                <a:gd name="T7" fmla="*/ 505 h 349"/>
                <a:gd name="T8" fmla="*/ 450 w 347"/>
                <a:gd name="T9" fmla="*/ 450 h 349"/>
                <a:gd name="T10" fmla="*/ 450 w 347"/>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349">
                  <a:moveTo>
                    <a:pt x="174" y="0"/>
                  </a:moveTo>
                  <a:cubicBezTo>
                    <a:pt x="77" y="0"/>
                    <a:pt x="0" y="78"/>
                    <a:pt x="0" y="174"/>
                  </a:cubicBezTo>
                  <a:cubicBezTo>
                    <a:pt x="0" y="270"/>
                    <a:pt x="78" y="349"/>
                    <a:pt x="174" y="349"/>
                  </a:cubicBezTo>
                  <a:cubicBezTo>
                    <a:pt x="262" y="348"/>
                    <a:pt x="337" y="282"/>
                    <a:pt x="347" y="195"/>
                  </a:cubicBezTo>
                  <a:lnTo>
                    <a:pt x="174" y="174"/>
                  </a:lnTo>
                  <a:lnTo>
                    <a:pt x="174" y="0"/>
                  </a:lnTo>
                  <a:close/>
                </a:path>
              </a:pathLst>
            </a:custGeom>
            <a:solidFill>
              <a:srgbClr val="800000"/>
            </a:solidFill>
            <a:ln w="9525">
              <a:solidFill>
                <a:srgbClr val="000000"/>
              </a:solidFill>
              <a:prstDash val="solid"/>
              <a:round/>
              <a:headEnd/>
              <a:tailEnd/>
            </a:ln>
          </p:spPr>
          <p:txBody>
            <a:bodyPr/>
            <a:lstStyle/>
            <a:p>
              <a:pPr fontAlgn="auto">
                <a:spcBef>
                  <a:spcPts val="0"/>
                </a:spcBef>
                <a:spcAft>
                  <a:spcPts val="0"/>
                </a:spcAft>
              </a:pPr>
              <a:endParaRPr lang="en-US">
                <a:solidFill>
                  <a:prstClr val="black"/>
                </a:solidFill>
                <a:latin typeface="Gill Sans MT"/>
              </a:endParaRPr>
            </a:p>
          </p:txBody>
        </p:sp>
      </p:grpSp>
    </p:spTree>
    <p:extLst>
      <p:ext uri="{BB962C8B-B14F-4D97-AF65-F5344CB8AC3E}">
        <p14:creationId xmlns:p14="http://schemas.microsoft.com/office/powerpoint/2010/main" val="2213556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30"/>
            <a:ext cx="89915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5400" y="611579"/>
            <a:ext cx="7047122" cy="523220"/>
          </a:xfrm>
          <a:prstGeom prst="rect">
            <a:avLst/>
          </a:prstGeom>
        </p:spPr>
        <p:txBody>
          <a:bodyPr wrap="none">
            <a:spAutoFit/>
          </a:bodyPr>
          <a:lstStyle/>
          <a:p>
            <a:r>
              <a:rPr lang="nl-NL" sz="2800" b="1" dirty="0"/>
              <a:t>2.Quân ta tiến công địch ở biên giới phía Bắc :</a:t>
            </a:r>
            <a:endParaRPr lang="en-US" sz="2800" dirty="0"/>
          </a:p>
        </p:txBody>
      </p:sp>
      <p:sp>
        <p:nvSpPr>
          <p:cNvPr id="6" name="TextBox 5"/>
          <p:cNvSpPr txBox="1"/>
          <p:nvPr/>
        </p:nvSpPr>
        <p:spPr>
          <a:xfrm>
            <a:off x="1752600" y="1284146"/>
            <a:ext cx="3169457" cy="584775"/>
          </a:xfrm>
          <a:prstGeom prst="rect">
            <a:avLst/>
          </a:prstGeom>
          <a:noFill/>
        </p:spPr>
        <p:txBody>
          <a:bodyPr wrap="none" rtlCol="0">
            <a:spAutoFit/>
          </a:bodyPr>
          <a:lstStyle/>
          <a:p>
            <a:r>
              <a:rPr lang="en-US" sz="3200" i="1" dirty="0" err="1" smtClean="0">
                <a:solidFill>
                  <a:srgbClr val="0000CC"/>
                </a:solidFill>
                <a:latin typeface="Times New Roman" pitchFamily="18" charset="0"/>
                <a:cs typeface="Times New Roman" pitchFamily="18" charset="0"/>
              </a:rPr>
              <a:t>Đọc</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sgk</a:t>
            </a:r>
            <a:r>
              <a:rPr lang="en-US" sz="3200" i="1" dirty="0" smtClean="0">
                <a:solidFill>
                  <a:srgbClr val="0000CC"/>
                </a:solidFill>
                <a:latin typeface="Times New Roman" pitchFamily="18" charset="0"/>
                <a:cs typeface="Times New Roman" pitchFamily="18" charset="0"/>
              </a:rPr>
              <a:t> </a:t>
            </a:r>
            <a:r>
              <a:rPr lang="en-US" sz="3200" i="1" dirty="0" err="1" smtClean="0">
                <a:solidFill>
                  <a:srgbClr val="0000CC"/>
                </a:solidFill>
                <a:latin typeface="Times New Roman" pitchFamily="18" charset="0"/>
                <a:cs typeface="Times New Roman" pitchFamily="18" charset="0"/>
              </a:rPr>
              <a:t>trang</a:t>
            </a:r>
            <a:r>
              <a:rPr lang="en-US" sz="3200" i="1" dirty="0" smtClean="0">
                <a:solidFill>
                  <a:srgbClr val="0000CC"/>
                </a:solidFill>
                <a:latin typeface="Times New Roman" pitchFamily="18" charset="0"/>
                <a:cs typeface="Times New Roman" pitchFamily="18" charset="0"/>
              </a:rPr>
              <a:t> 111</a:t>
            </a:r>
            <a:endParaRPr lang="en-US" sz="3200" i="1" dirty="0">
              <a:solidFill>
                <a:srgbClr val="0000CC"/>
              </a:solidFill>
              <a:latin typeface="Times New Roman" pitchFamily="18" charset="0"/>
              <a:cs typeface="Times New Roman" pitchFamily="18" charset="0"/>
            </a:endParaRPr>
          </a:p>
        </p:txBody>
      </p:sp>
      <p:sp>
        <p:nvSpPr>
          <p:cNvPr id="5" name="Rectangle 4"/>
          <p:cNvSpPr/>
          <p:nvPr/>
        </p:nvSpPr>
        <p:spPr>
          <a:xfrm>
            <a:off x="1524000" y="1868921"/>
            <a:ext cx="7010400" cy="3046988"/>
          </a:xfrm>
          <a:prstGeom prst="rect">
            <a:avLst/>
          </a:prstGeom>
        </p:spPr>
        <p:txBody>
          <a:bodyPr wrap="square">
            <a:spAutoFit/>
          </a:bodyPr>
          <a:lstStyle/>
          <a:p>
            <a:r>
              <a:rPr lang="nl-NL" sz="2400" dirty="0" smtClean="0">
                <a:latin typeface="Times New Roman" pitchFamily="18" charset="0"/>
                <a:cs typeface="Times New Roman" pitchFamily="18" charset="0"/>
              </a:rPr>
              <a:t>-</a:t>
            </a:r>
            <a:r>
              <a:rPr lang="nl-NL" sz="4800" dirty="0" smtClean="0">
                <a:latin typeface="Times New Roman" pitchFamily="18" charset="0"/>
                <a:cs typeface="Times New Roman" pitchFamily="18" charset="0"/>
              </a:rPr>
              <a:t>Pháp thực </a:t>
            </a:r>
            <a:r>
              <a:rPr lang="nl-NL" sz="4800" dirty="0">
                <a:latin typeface="Times New Roman" pitchFamily="18" charset="0"/>
                <a:cs typeface="Times New Roman" pitchFamily="18" charset="0"/>
              </a:rPr>
              <a:t>hiện “Kế hoạch Rơ-ve” </a:t>
            </a:r>
            <a:r>
              <a:rPr lang="nl-NL" sz="4800" dirty="0" smtClean="0">
                <a:latin typeface="Times New Roman" pitchFamily="18" charset="0"/>
                <a:cs typeface="Times New Roman" pitchFamily="18" charset="0"/>
              </a:rPr>
              <a:t>,chuẩn </a:t>
            </a:r>
            <a:r>
              <a:rPr lang="nl-NL" sz="4800" dirty="0">
                <a:latin typeface="Times New Roman" pitchFamily="18" charset="0"/>
                <a:cs typeface="Times New Roman" pitchFamily="18" charset="0"/>
              </a:rPr>
              <a:t>bị tấn công quy mô lớn lên Việt Bắc lần thứ hai</a:t>
            </a:r>
            <a:endParaRPr lang="en-US" sz="4800"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176363"/>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35846"/>
            <a:ext cx="8839200" cy="55092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a:buFontTx/>
              <a:buChar char="-"/>
            </a:pPr>
            <a:r>
              <a:rPr lang="vi-VN" sz="3200" dirty="0"/>
              <a:t> </a:t>
            </a:r>
            <a:r>
              <a:rPr lang="vi-VN" sz="3200" dirty="0">
                <a:latin typeface="Times New Roman" pitchFamily="18" charset="0"/>
                <a:cs typeface="Times New Roman" pitchFamily="18" charset="0"/>
              </a:rPr>
              <a:t>Nhờ có sự viện trợ của Mĩ về tài chính và quân sự, Pháp thực hiện kế hoạch Rơ-ve </a:t>
            </a:r>
            <a:r>
              <a:rPr lang="en-US" sz="3200" dirty="0" smtClean="0">
                <a:latin typeface="Times New Roman" pitchFamily="18" charset="0"/>
                <a:cs typeface="Times New Roman" pitchFamily="18" charset="0"/>
              </a:rPr>
              <a:t>.</a:t>
            </a:r>
          </a:p>
          <a:p>
            <a:pPr marL="457200" indent="-457200">
              <a:buFontTx/>
              <a:buChar char="-"/>
            </a:pPr>
            <a:r>
              <a:rPr lang="vi-VN" sz="3200" dirty="0" smtClean="0">
                <a:latin typeface="Times New Roman" pitchFamily="18" charset="0"/>
                <a:cs typeface="Times New Roman" pitchFamily="18" charset="0"/>
              </a:rPr>
              <a:t>Kế </a:t>
            </a:r>
            <a:r>
              <a:rPr lang="vi-VN" sz="3200" dirty="0">
                <a:latin typeface="Times New Roman" pitchFamily="18" charset="0"/>
                <a:cs typeface="Times New Roman" pitchFamily="18" charset="0"/>
              </a:rPr>
              <a:t>hoạch do tướng Rơve (G. Revers), tổng tham mưu trưởng quân đội Pháp đề xướng, </a:t>
            </a:r>
            <a:r>
              <a:rPr lang="vi-VN" sz="3200" dirty="0" smtClean="0">
                <a:latin typeface="Times New Roman" pitchFamily="18" charset="0"/>
                <a:cs typeface="Times New Roman" pitchFamily="18" charset="0"/>
              </a:rPr>
              <a:t>nhằm </a:t>
            </a:r>
            <a:r>
              <a:rPr lang="vi-VN" sz="3200" dirty="0">
                <a:latin typeface="Times New Roman" pitchFamily="18" charset="0"/>
                <a:cs typeface="Times New Roman" pitchFamily="18" charset="0"/>
              </a:rPr>
              <a:t>đối phó với cuộc </a:t>
            </a:r>
            <a:r>
              <a:rPr lang="en-US" sz="3200" dirty="0" smtClean="0">
                <a:latin typeface="Times New Roman" pitchFamily="18" charset="0"/>
                <a:cs typeface="Times New Roman" pitchFamily="18" charset="0"/>
              </a:rPr>
              <a:t>k</a:t>
            </a:r>
            <a:r>
              <a:rPr lang="vi-VN" sz="3200" dirty="0" smtClean="0">
                <a:latin typeface="Times New Roman" pitchFamily="18" charset="0"/>
                <a:cs typeface="Times New Roman" pitchFamily="18" charset="0"/>
              </a:rPr>
              <a:t>háng </a:t>
            </a:r>
            <a:r>
              <a:rPr lang="vi-VN" sz="3200" dirty="0">
                <a:latin typeface="Times New Roman" pitchFamily="18" charset="0"/>
                <a:cs typeface="Times New Roman" pitchFamily="18" charset="0"/>
              </a:rPr>
              <a:t>chiến chống Pháp 1945 - 54 của nhân dân Việt Nam đang phát triển mạnh và việc Quân giải phóng Trung Quốc đang tiến xuống biên giới Việt- </a:t>
            </a:r>
            <a:r>
              <a:rPr lang="vi-VN" sz="3200" dirty="0" smtClean="0">
                <a:latin typeface="Times New Roman" pitchFamily="18" charset="0"/>
                <a:cs typeface="Times New Roman" pitchFamily="18" charset="0"/>
              </a:rPr>
              <a:t>Trung</a:t>
            </a:r>
            <a:r>
              <a:rPr lang="en-US" sz="3200" dirty="0" smtClean="0">
                <a:latin typeface="Times New Roman" pitchFamily="18" charset="0"/>
                <a:cs typeface="Times New Roman" pitchFamily="18" charset="0"/>
              </a:rPr>
              <a:t>.</a:t>
            </a:r>
          </a:p>
          <a:p>
            <a:pPr marL="457200" indent="-457200">
              <a:buFontTx/>
              <a:buChar char="-"/>
            </a:pPr>
            <a:r>
              <a:rPr lang="en-US" sz="3200" dirty="0" err="1" smtClean="0">
                <a:latin typeface="Times New Roman" pitchFamily="18" charset="0"/>
                <a:cs typeface="Times New Roman" pitchFamily="18" charset="0"/>
              </a:rPr>
              <a:t>Mục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đích</a:t>
            </a:r>
            <a:r>
              <a:rPr lang="en-US" sz="3200" dirty="0" smtClean="0">
                <a:latin typeface="Times New Roman" pitchFamily="18" charset="0"/>
                <a:cs typeface="Times New Roman" pitchFamily="18" charset="0"/>
              </a:rPr>
              <a:t>:</a:t>
            </a:r>
          </a:p>
          <a:p>
            <a:r>
              <a:rPr lang="vi-VN" sz="3200" dirty="0" smtClean="0">
                <a:latin typeface="Times New Roman" pitchFamily="18" charset="0"/>
                <a:cs typeface="Times New Roman" pitchFamily="18" charset="0"/>
              </a:rPr>
              <a:t> </a:t>
            </a:r>
            <a:r>
              <a:rPr lang="vi-VN" sz="3200" dirty="0">
                <a:latin typeface="Times New Roman" pitchFamily="18" charset="0"/>
                <a:cs typeface="Times New Roman" pitchFamily="18" charset="0"/>
              </a:rPr>
              <a:t>"khóa cửa biên giới Việt - Trung", ngăn chặn con đường liên lạc của ta với quốc tế  </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66757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31080" y="6127750"/>
            <a:ext cx="4520981" cy="369332"/>
          </a:xfrm>
          <a:prstGeom prst="rect">
            <a:avLst/>
          </a:prstGeom>
        </p:spPr>
        <p:txBody>
          <a:bodyPr wrap="none">
            <a:spAutoFit/>
          </a:bodyPr>
          <a:lstStyle/>
          <a:p>
            <a:r>
              <a:rPr lang="nl-NL" b="1" dirty="0"/>
              <a:t>2.Quân ta tiến công địch ở biên giới phía Bắc </a:t>
            </a:r>
            <a:endParaRPr lang="en-US" dirty="0"/>
          </a:p>
        </p:txBody>
      </p:sp>
    </p:spTree>
    <p:extLst>
      <p:ext uri="{BB962C8B-B14F-4D97-AF65-F5344CB8AC3E}">
        <p14:creationId xmlns:p14="http://schemas.microsoft.com/office/powerpoint/2010/main" val="742824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TotalTime>
  <Words>1637</Words>
  <Application>Microsoft Office PowerPoint</Application>
  <PresentationFormat>On-screen Show (4:3)</PresentationFormat>
  <Paragraphs>161</Paragraphs>
  <Slides>55</Slides>
  <Notes>2</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43</cp:revision>
  <dcterms:created xsi:type="dcterms:W3CDTF">2022-11-23T14:03:36Z</dcterms:created>
  <dcterms:modified xsi:type="dcterms:W3CDTF">2023-03-30T14:32:56Z</dcterms:modified>
</cp:coreProperties>
</file>