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3" r:id="rId2"/>
    <p:sldId id="284" r:id="rId3"/>
    <p:sldId id="285" r:id="rId4"/>
    <p:sldId id="315" r:id="rId5"/>
    <p:sldId id="317" r:id="rId6"/>
    <p:sldId id="320" r:id="rId7"/>
    <p:sldId id="283" r:id="rId8"/>
    <p:sldId id="314" r:id="rId9"/>
    <p:sldId id="316" r:id="rId10"/>
    <p:sldId id="298" r:id="rId11"/>
    <p:sldId id="282" r:id="rId12"/>
    <p:sldId id="280" r:id="rId13"/>
    <p:sldId id="294" r:id="rId14"/>
    <p:sldId id="304" r:id="rId15"/>
    <p:sldId id="288" r:id="rId16"/>
    <p:sldId id="300" r:id="rId17"/>
    <p:sldId id="302" r:id="rId18"/>
    <p:sldId id="287" r:id="rId19"/>
    <p:sldId id="292" r:id="rId20"/>
    <p:sldId id="295" r:id="rId21"/>
    <p:sldId id="291" r:id="rId22"/>
    <p:sldId id="303" r:id="rId23"/>
    <p:sldId id="290" r:id="rId24"/>
    <p:sldId id="281" r:id="rId25"/>
    <p:sldId id="306" r:id="rId26"/>
    <p:sldId id="322" r:id="rId27"/>
    <p:sldId id="308" r:id="rId28"/>
    <p:sldId id="310" r:id="rId29"/>
    <p:sldId id="274" r:id="rId30"/>
    <p:sldId id="311" r:id="rId31"/>
    <p:sldId id="273" r:id="rId32"/>
    <p:sldId id="257" r:id="rId33"/>
    <p:sldId id="260" r:id="rId34"/>
    <p:sldId id="313" r:id="rId35"/>
    <p:sldId id="261" r:id="rId36"/>
    <p:sldId id="264" r:id="rId37"/>
    <p:sldId id="267" r:id="rId38"/>
    <p:sldId id="269" r:id="rId39"/>
    <p:sldId id="271" r:id="rId40"/>
    <p:sldId id="27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590"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50186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912658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332043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74251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DC22FA-8641-4C6C-8412-1F41DC413D5C}" type="datetimeFigureOut">
              <a:rPr lang="en-US" smtClean="0"/>
              <a:t>3/30/2023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9369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DC22FA-8641-4C6C-8412-1F41DC413D5C}"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3499579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DC22FA-8641-4C6C-8412-1F41DC413D5C}" type="datetimeFigureOut">
              <a:rPr lang="en-US" smtClean="0"/>
              <a:t>3/30/2023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972509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DC22FA-8641-4C6C-8412-1F41DC413D5C}" type="datetimeFigureOut">
              <a:rPr lang="en-US" smtClean="0"/>
              <a:t>3/30/2023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840355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DC22FA-8641-4C6C-8412-1F41DC413D5C}" type="datetimeFigureOut">
              <a:rPr lang="en-US" smtClean="0"/>
              <a:t>3/30/2023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321058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C22FA-8641-4C6C-8412-1F41DC413D5C}"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18791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DC22FA-8641-4C6C-8412-1F41DC413D5C}" type="datetimeFigureOut">
              <a:rPr lang="en-US" smtClean="0"/>
              <a:t>3/30/2023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EC7E8-CCEC-4B79-9536-1A8CF6907E8A}" type="slidenum">
              <a:rPr lang="en-US" smtClean="0"/>
              <a:t>‹#›</a:t>
            </a:fld>
            <a:endParaRPr lang="en-US"/>
          </a:p>
        </p:txBody>
      </p:sp>
    </p:spTree>
    <p:extLst>
      <p:ext uri="{BB962C8B-B14F-4D97-AF65-F5344CB8AC3E}">
        <p14:creationId xmlns:p14="http://schemas.microsoft.com/office/powerpoint/2010/main" val="299617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DC22FA-8641-4C6C-8412-1F41DC413D5C}" type="datetimeFigureOut">
              <a:rPr lang="en-US" smtClean="0"/>
              <a:t>3/30/2023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EC7E8-CCEC-4B79-9536-1A8CF6907E8A}" type="slidenum">
              <a:rPr lang="en-US" smtClean="0"/>
              <a:t>‹#›</a:t>
            </a:fld>
            <a:endParaRPr lang="en-US"/>
          </a:p>
        </p:txBody>
      </p:sp>
    </p:spTree>
    <p:extLst>
      <p:ext uri="{BB962C8B-B14F-4D97-AF65-F5344CB8AC3E}">
        <p14:creationId xmlns:p14="http://schemas.microsoft.com/office/powerpoint/2010/main" val="24747666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838200" y="685800"/>
            <a:ext cx="4572000" cy="923330"/>
          </a:xfrm>
          <a:prstGeom prst="rect">
            <a:avLst/>
          </a:prstGeom>
        </p:spPr>
        <p:txBody>
          <a:bodyPr>
            <a:spAutoFit/>
          </a:bodyPr>
          <a:lstStyle/>
          <a:p>
            <a:r>
              <a:rPr lang="en-US" dirty="0" err="1"/>
              <a:t>Trường</a:t>
            </a:r>
            <a:r>
              <a:rPr lang="en-US" dirty="0"/>
              <a:t> THCS </a:t>
            </a:r>
            <a:r>
              <a:rPr lang="en-US" dirty="0" err="1"/>
              <a:t>Ngô</a:t>
            </a:r>
            <a:r>
              <a:rPr lang="en-US" dirty="0"/>
              <a:t> </a:t>
            </a:r>
            <a:r>
              <a:rPr lang="en-US" dirty="0" err="1"/>
              <a:t>Mây</a:t>
            </a:r>
            <a:endParaRPr lang="en-US" dirty="0"/>
          </a:p>
          <a:p>
            <a:r>
              <a:rPr lang="en-US" dirty="0" err="1"/>
              <a:t>Môn</a:t>
            </a:r>
            <a:r>
              <a:rPr lang="en-US" dirty="0"/>
              <a:t> </a:t>
            </a:r>
            <a:r>
              <a:rPr lang="en-US" dirty="0" err="1"/>
              <a:t>Lịch</a:t>
            </a:r>
            <a:r>
              <a:rPr lang="en-US" dirty="0"/>
              <a:t> </a:t>
            </a:r>
            <a:r>
              <a:rPr lang="en-US" dirty="0" err="1"/>
              <a:t>sử</a:t>
            </a:r>
            <a:r>
              <a:rPr lang="en-US" dirty="0"/>
              <a:t> </a:t>
            </a:r>
            <a:r>
              <a:rPr lang="en-US" dirty="0" err="1"/>
              <a:t>lớp</a:t>
            </a:r>
            <a:r>
              <a:rPr lang="en-US" dirty="0"/>
              <a:t> 8</a:t>
            </a:r>
          </a:p>
          <a:p>
            <a:r>
              <a:rPr lang="en-US" dirty="0" err="1"/>
              <a:t>GV</a:t>
            </a:r>
            <a:r>
              <a:rPr lang="en-US" dirty="0"/>
              <a:t> </a:t>
            </a:r>
            <a:r>
              <a:rPr lang="en-US" dirty="0" err="1"/>
              <a:t>Ngô</a:t>
            </a:r>
            <a:r>
              <a:rPr lang="en-US" dirty="0"/>
              <a:t> Phi </a:t>
            </a:r>
            <a:r>
              <a:rPr lang="en-US" dirty="0" err="1"/>
              <a:t>Nga</a:t>
            </a:r>
            <a:endParaRPr lang="en-US" dirty="0"/>
          </a:p>
        </p:txBody>
      </p:sp>
    </p:spTree>
    <p:extLst>
      <p:ext uri="{BB962C8B-B14F-4D97-AF65-F5344CB8AC3E}">
        <p14:creationId xmlns:p14="http://schemas.microsoft.com/office/powerpoint/2010/main" val="205513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2296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57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91886"/>
            <a:ext cx="8229600" cy="555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600200"/>
            <a:ext cx="560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3167742"/>
            <a:ext cx="3248005" cy="584775"/>
          </a:xfrm>
          <a:prstGeom prst="rect">
            <a:avLst/>
          </a:prstGeom>
          <a:noFill/>
        </p:spPr>
        <p:txBody>
          <a:bodyPr wrap="none" rtlCol="0">
            <a:spAutoFit/>
          </a:bodyPr>
          <a:lstStyle/>
          <a:p>
            <a:r>
              <a:rPr lang="en-US" sz="3200" b="1" i="1" dirty="0" err="1" smtClean="0">
                <a:solidFill>
                  <a:schemeClr val="accent1">
                    <a:lumMod val="50000"/>
                  </a:schemeClr>
                </a:solidFill>
              </a:rPr>
              <a:t>Đọc</a:t>
            </a:r>
            <a:r>
              <a:rPr lang="en-US" sz="3200" b="1" i="1" dirty="0" smtClean="0">
                <a:solidFill>
                  <a:schemeClr val="accent1">
                    <a:lumMod val="50000"/>
                  </a:schemeClr>
                </a:solidFill>
              </a:rPr>
              <a:t> </a:t>
            </a:r>
            <a:r>
              <a:rPr lang="en-US" sz="3200" b="1" i="1" dirty="0" err="1" smtClean="0">
                <a:solidFill>
                  <a:schemeClr val="accent1">
                    <a:lumMod val="50000"/>
                  </a:schemeClr>
                </a:solidFill>
              </a:rPr>
              <a:t>sgk</a:t>
            </a:r>
            <a:r>
              <a:rPr lang="en-US" sz="3200" b="1" i="1" dirty="0" smtClean="0">
                <a:solidFill>
                  <a:schemeClr val="accent1">
                    <a:lumMod val="50000"/>
                  </a:schemeClr>
                </a:solidFill>
              </a:rPr>
              <a:t> </a:t>
            </a:r>
            <a:r>
              <a:rPr lang="en-US" sz="3200" b="1" i="1" dirty="0" err="1" smtClean="0">
                <a:solidFill>
                  <a:schemeClr val="accent1">
                    <a:lumMod val="50000"/>
                  </a:schemeClr>
                </a:solidFill>
              </a:rPr>
              <a:t>trang</a:t>
            </a:r>
            <a:r>
              <a:rPr lang="en-US" sz="3200" b="1" i="1" dirty="0" smtClean="0">
                <a:solidFill>
                  <a:schemeClr val="accent1">
                    <a:lumMod val="50000"/>
                  </a:schemeClr>
                </a:solidFill>
              </a:rPr>
              <a:t> 125</a:t>
            </a:r>
            <a:endParaRPr lang="en-US" sz="3200" b="1" i="1" dirty="0">
              <a:solidFill>
                <a:schemeClr val="accent1">
                  <a:lumMod val="50000"/>
                </a:schemeClr>
              </a:solidFill>
            </a:endParaRPr>
          </a:p>
        </p:txBody>
      </p:sp>
    </p:spTree>
    <p:extLst>
      <p:ext uri="{BB962C8B-B14F-4D97-AF65-F5344CB8AC3E}">
        <p14:creationId xmlns:p14="http://schemas.microsoft.com/office/powerpoint/2010/main" val="23902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211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0568" y="307885"/>
            <a:ext cx="1387432" cy="1200329"/>
          </a:xfrm>
          <a:prstGeom prst="rect">
            <a:avLst/>
          </a:prstGeom>
          <a:noFill/>
        </p:spPr>
        <p:txBody>
          <a:bodyPr wrap="square" rtlCol="0">
            <a:spAutoFit/>
          </a:bodyPr>
          <a:lstStyle/>
          <a:p>
            <a:r>
              <a:rPr lang="en-US" sz="2400" b="1" i="1" dirty="0" err="1" smtClean="0">
                <a:solidFill>
                  <a:srgbClr val="0000FF"/>
                </a:solidFill>
                <a:latin typeface="Times New Roman" pitchFamily="18" charset="0"/>
                <a:cs typeface="Times New Roman" pitchFamily="18" charset="0"/>
              </a:rPr>
              <a:t>Câu</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hỏi</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sgk</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trang</a:t>
            </a:r>
            <a:r>
              <a:rPr lang="en-US" sz="2400" b="1" i="1" dirty="0" smtClean="0">
                <a:solidFill>
                  <a:srgbClr val="0000FF"/>
                </a:solidFill>
                <a:latin typeface="Times New Roman" pitchFamily="18" charset="0"/>
                <a:cs typeface="Times New Roman" pitchFamily="18" charset="0"/>
              </a:rPr>
              <a:t> 125</a:t>
            </a:r>
            <a:endParaRPr lang="en-US" sz="2400" b="1" i="1" dirty="0">
              <a:solidFill>
                <a:srgbClr val="0000FF"/>
              </a:solidFill>
              <a:latin typeface="Times New Roman" pitchFamily="18" charset="0"/>
              <a:cs typeface="Times New Roman" pitchFamily="18" charset="0"/>
            </a:endParaRPr>
          </a:p>
        </p:txBody>
      </p:sp>
      <p:sp>
        <p:nvSpPr>
          <p:cNvPr id="7" name="TextBox 6"/>
          <p:cNvSpPr txBox="1"/>
          <p:nvPr/>
        </p:nvSpPr>
        <p:spPr>
          <a:xfrm>
            <a:off x="228599" y="207220"/>
            <a:ext cx="4262705" cy="923330"/>
          </a:xfrm>
          <a:prstGeom prst="rect">
            <a:avLst/>
          </a:prstGeom>
          <a:noFill/>
        </p:spPr>
        <p:txBody>
          <a:bodyPr wrap="none" rtlCol="0">
            <a:spAutoFit/>
          </a:bodyPr>
          <a:lstStyle/>
          <a:p>
            <a:r>
              <a:rPr lang="en-US" sz="5400" dirty="0" err="1" smtClean="0">
                <a:solidFill>
                  <a:srgbClr val="0000FF"/>
                </a:solidFill>
                <a:latin typeface="Times New Roman" pitchFamily="18" charset="0"/>
                <a:cs typeface="Times New Roman" pitchFamily="18" charset="0"/>
              </a:rPr>
              <a:t>Nguyên</a:t>
            </a:r>
            <a:r>
              <a:rPr lang="en-US" sz="5400" dirty="0" smtClean="0">
                <a:solidFill>
                  <a:srgbClr val="0000FF"/>
                </a:solidFill>
                <a:latin typeface="Times New Roman" pitchFamily="18" charset="0"/>
                <a:cs typeface="Times New Roman" pitchFamily="18" charset="0"/>
              </a:rPr>
              <a:t> </a:t>
            </a:r>
            <a:r>
              <a:rPr lang="en-US" sz="5400" dirty="0" err="1" smtClean="0">
                <a:solidFill>
                  <a:srgbClr val="0000FF"/>
                </a:solidFill>
                <a:latin typeface="Times New Roman" pitchFamily="18" charset="0"/>
                <a:cs typeface="Times New Roman" pitchFamily="18" charset="0"/>
              </a:rPr>
              <a:t>nhân</a:t>
            </a:r>
            <a:r>
              <a:rPr lang="en-US" sz="5400" dirty="0" smtClean="0">
                <a:solidFill>
                  <a:srgbClr val="0000FF"/>
                </a:solidFill>
                <a:latin typeface="Times New Roman" pitchFamily="18" charset="0"/>
                <a:cs typeface="Times New Roman" pitchFamily="18" charset="0"/>
              </a:rPr>
              <a:t>: </a:t>
            </a:r>
            <a:endParaRPr lang="en-US" sz="5400" dirty="0">
              <a:solidFill>
                <a:srgbClr val="0000FF"/>
              </a:solidFill>
              <a:latin typeface="Times New Roman" pitchFamily="18" charset="0"/>
              <a:cs typeface="Times New Roman" pitchFamily="18"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133600"/>
            <a:ext cx="2514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5477" y="2036258"/>
            <a:ext cx="3757613" cy="352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66800" y="5749636"/>
            <a:ext cx="2263312" cy="461665"/>
          </a:xfrm>
          <a:prstGeom prst="rect">
            <a:avLst/>
          </a:prstGeom>
          <a:noFill/>
        </p:spPr>
        <p:txBody>
          <a:bodyPr wrap="none" rtlCol="0">
            <a:spAutoFit/>
          </a:bodyPr>
          <a:lstStyle/>
          <a:p>
            <a:r>
              <a:rPr lang="en-US" sz="2400" dirty="0" err="1" smtClean="0"/>
              <a:t>Tôn</a:t>
            </a:r>
            <a:r>
              <a:rPr lang="en-US" sz="2400" dirty="0" smtClean="0"/>
              <a:t> </a:t>
            </a:r>
            <a:r>
              <a:rPr lang="en-US" sz="2400" dirty="0" err="1" smtClean="0"/>
              <a:t>Thất</a:t>
            </a:r>
            <a:r>
              <a:rPr lang="en-US" sz="2400" dirty="0" smtClean="0"/>
              <a:t> </a:t>
            </a:r>
            <a:r>
              <a:rPr lang="en-US" sz="2400" dirty="0" err="1" smtClean="0"/>
              <a:t>Thuyết</a:t>
            </a:r>
            <a:r>
              <a:rPr lang="en-US" sz="2400" dirty="0" smtClean="0"/>
              <a:t> </a:t>
            </a:r>
            <a:endParaRPr lang="en-US" sz="2400" dirty="0"/>
          </a:p>
        </p:txBody>
      </p:sp>
      <p:sp>
        <p:nvSpPr>
          <p:cNvPr id="9" name="TextBox 8"/>
          <p:cNvSpPr txBox="1"/>
          <p:nvPr/>
        </p:nvSpPr>
        <p:spPr>
          <a:xfrm>
            <a:off x="3848447" y="5688081"/>
            <a:ext cx="4660250" cy="523220"/>
          </a:xfrm>
          <a:prstGeom prst="rect">
            <a:avLst/>
          </a:prstGeom>
          <a:noFill/>
        </p:spPr>
        <p:txBody>
          <a:bodyPr wrap="none" rtlCol="0">
            <a:spAutoFit/>
          </a:bodyPr>
          <a:lstStyle/>
          <a:p>
            <a:r>
              <a:rPr lang="en-US" sz="2800" dirty="0" err="1" smtClean="0"/>
              <a:t>Vua</a:t>
            </a:r>
            <a:r>
              <a:rPr lang="en-US" sz="2800" dirty="0" smtClean="0"/>
              <a:t> </a:t>
            </a:r>
            <a:r>
              <a:rPr lang="en-US" sz="2800" dirty="0" err="1" smtClean="0"/>
              <a:t>Hàm</a:t>
            </a:r>
            <a:r>
              <a:rPr lang="en-US" sz="2800" dirty="0" smtClean="0"/>
              <a:t> </a:t>
            </a:r>
            <a:r>
              <a:rPr lang="en-US" sz="2800" dirty="0" err="1" smtClean="0"/>
              <a:t>Nghi</a:t>
            </a:r>
            <a:r>
              <a:rPr lang="en-US" sz="2800" dirty="0" smtClean="0"/>
              <a:t> </a:t>
            </a:r>
            <a:r>
              <a:rPr lang="en-US" sz="2800" dirty="0" err="1" smtClean="0"/>
              <a:t>lúc</a:t>
            </a:r>
            <a:r>
              <a:rPr lang="en-US" sz="2800" dirty="0" smtClean="0"/>
              <a:t> </a:t>
            </a:r>
            <a:r>
              <a:rPr lang="en-US" sz="2800" dirty="0" err="1" smtClean="0"/>
              <a:t>mới</a:t>
            </a:r>
            <a:r>
              <a:rPr lang="en-US" sz="2800" dirty="0" smtClean="0"/>
              <a:t> </a:t>
            </a:r>
            <a:r>
              <a:rPr lang="en-US" sz="2800" dirty="0" err="1" smtClean="0"/>
              <a:t>lên</a:t>
            </a:r>
            <a:r>
              <a:rPr lang="en-US" sz="2800" dirty="0" smtClean="0"/>
              <a:t> </a:t>
            </a:r>
            <a:r>
              <a:rPr lang="en-US" sz="2800" dirty="0" err="1" smtClean="0"/>
              <a:t>ngôi</a:t>
            </a:r>
            <a:endParaRPr lang="en-US" sz="2800" dirty="0"/>
          </a:p>
        </p:txBody>
      </p:sp>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5478" y="2035268"/>
            <a:ext cx="3786188" cy="3527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3820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47"/>
                                        </p:tgtEl>
                                        <p:attrNameLst>
                                          <p:attrName>style.visibility</p:attrName>
                                        </p:attrNameLst>
                                      </p:cBhvr>
                                      <p:to>
                                        <p:strVal val="visible"/>
                                      </p:to>
                                    </p:set>
                                    <p:animEffect transition="in" filter="barn(inVertical)">
                                      <p:cBhvr>
                                        <p:cTn id="20" dur="500"/>
                                        <p:tgtEl>
                                          <p:spTgt spid="614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149"/>
                                        </p:tgtEl>
                                        <p:attrNameLst>
                                          <p:attrName>style.visibility</p:attrName>
                                        </p:attrNameLst>
                                      </p:cBhvr>
                                      <p:to>
                                        <p:strVal val="visible"/>
                                      </p:to>
                                    </p:set>
                                    <p:animEffect transition="in" filter="barn(inVertical)">
                                      <p:cBhvr>
                                        <p:cTn id="28" dur="500"/>
                                        <p:tgtEl>
                                          <p:spTgt spid="614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150"/>
                                        </p:tgtEl>
                                        <p:attrNameLst>
                                          <p:attrName>style.visibility</p:attrName>
                                        </p:attrNameLst>
                                      </p:cBhvr>
                                      <p:to>
                                        <p:strVal val="visible"/>
                                      </p:to>
                                    </p:set>
                                    <p:animEffect transition="in" filter="barn(inVertical)">
                                      <p:cBhvr>
                                        <p:cTn id="36"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99" y="1066800"/>
            <a:ext cx="8229600" cy="5105401"/>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457199" y="328942"/>
            <a:ext cx="6314357" cy="369332"/>
          </a:xfrm>
          <a:prstGeom prst="rect">
            <a:avLst/>
          </a:prstGeom>
          <a:noFill/>
        </p:spPr>
        <p:txBody>
          <a:bodyPr wrap="none" rtlCol="0">
            <a:spAutoFit/>
          </a:bodyPr>
          <a:lstStyle/>
          <a:p>
            <a:r>
              <a:rPr lang="en-US" dirty="0" err="1">
                <a:solidFill>
                  <a:srgbClr val="FF0000"/>
                </a:solidFill>
              </a:rPr>
              <a:t>1.CUÔC</a:t>
            </a:r>
            <a:r>
              <a:rPr lang="en-US" dirty="0">
                <a:solidFill>
                  <a:srgbClr val="FF0000"/>
                </a:solidFill>
              </a:rPr>
              <a:t> </a:t>
            </a:r>
            <a:r>
              <a:rPr lang="en-US" dirty="0" err="1">
                <a:solidFill>
                  <a:srgbClr val="FF0000"/>
                </a:solidFill>
              </a:rPr>
              <a:t>PHẢN</a:t>
            </a:r>
            <a:r>
              <a:rPr lang="en-US" dirty="0">
                <a:solidFill>
                  <a:srgbClr val="FF0000"/>
                </a:solidFill>
              </a:rPr>
              <a:t> </a:t>
            </a:r>
            <a:r>
              <a:rPr lang="en-US" dirty="0" err="1">
                <a:solidFill>
                  <a:srgbClr val="FF0000"/>
                </a:solidFill>
              </a:rPr>
              <a:t>CÔNG</a:t>
            </a:r>
            <a:r>
              <a:rPr lang="en-US" dirty="0">
                <a:solidFill>
                  <a:srgbClr val="FF0000"/>
                </a:solidFill>
              </a:rPr>
              <a:t> </a:t>
            </a:r>
            <a:r>
              <a:rPr lang="en-US" dirty="0" err="1">
                <a:solidFill>
                  <a:srgbClr val="FF0000"/>
                </a:solidFill>
              </a:rPr>
              <a:t>QUÂN</a:t>
            </a:r>
            <a:r>
              <a:rPr lang="en-US" dirty="0">
                <a:solidFill>
                  <a:srgbClr val="FF0000"/>
                </a:solidFill>
              </a:rPr>
              <a:t> </a:t>
            </a:r>
            <a:r>
              <a:rPr lang="en-US" dirty="0" err="1">
                <a:solidFill>
                  <a:srgbClr val="FF0000"/>
                </a:solidFill>
              </a:rPr>
              <a:t>PHÁP</a:t>
            </a:r>
            <a:r>
              <a:rPr lang="en-US" dirty="0">
                <a:solidFill>
                  <a:srgbClr val="FF0000"/>
                </a:solidFill>
              </a:rPr>
              <a:t> </a:t>
            </a:r>
            <a:r>
              <a:rPr lang="en-US" dirty="0" err="1">
                <a:solidFill>
                  <a:srgbClr val="FF0000"/>
                </a:solidFill>
              </a:rPr>
              <a:t>PHÁI</a:t>
            </a:r>
            <a:r>
              <a:rPr lang="en-US" dirty="0">
                <a:solidFill>
                  <a:srgbClr val="FF0000"/>
                </a:solidFill>
              </a:rPr>
              <a:t> </a:t>
            </a:r>
            <a:r>
              <a:rPr lang="en-US" dirty="0" err="1">
                <a:solidFill>
                  <a:srgbClr val="FF0000"/>
                </a:solidFill>
              </a:rPr>
              <a:t>CHỦ</a:t>
            </a:r>
            <a:r>
              <a:rPr lang="en-US" dirty="0">
                <a:solidFill>
                  <a:srgbClr val="FF0000"/>
                </a:solidFill>
              </a:rPr>
              <a:t> </a:t>
            </a:r>
            <a:r>
              <a:rPr lang="en-US" dirty="0" err="1">
                <a:solidFill>
                  <a:srgbClr val="FF0000"/>
                </a:solidFill>
              </a:rPr>
              <a:t>CHIẾN</a:t>
            </a:r>
            <a:r>
              <a:rPr lang="en-US" dirty="0">
                <a:solidFill>
                  <a:srgbClr val="FF0000"/>
                </a:solidFill>
              </a:rPr>
              <a:t> Ở </a:t>
            </a:r>
            <a:r>
              <a:rPr lang="en-US" dirty="0" err="1">
                <a:solidFill>
                  <a:srgbClr val="FF0000"/>
                </a:solidFill>
              </a:rPr>
              <a:t>HUẾ</a:t>
            </a:r>
            <a:r>
              <a:rPr lang="en-US" dirty="0">
                <a:solidFill>
                  <a:srgbClr val="FF0000"/>
                </a:solidFill>
              </a:rPr>
              <a:t> 7-1885</a:t>
            </a:r>
            <a:endParaRPr lang="en-US" dirty="0"/>
          </a:p>
        </p:txBody>
      </p:sp>
    </p:spTree>
    <p:extLst>
      <p:ext uri="{BB962C8B-B14F-4D97-AF65-F5344CB8AC3E}">
        <p14:creationId xmlns:p14="http://schemas.microsoft.com/office/powerpoint/2010/main" val="259602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3820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022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211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0568" y="307885"/>
            <a:ext cx="1387432" cy="1200329"/>
          </a:xfrm>
          <a:prstGeom prst="rect">
            <a:avLst/>
          </a:prstGeom>
          <a:noFill/>
        </p:spPr>
        <p:txBody>
          <a:bodyPr wrap="square" rtlCol="0">
            <a:spAutoFit/>
          </a:bodyPr>
          <a:lstStyle/>
          <a:p>
            <a:r>
              <a:rPr lang="en-US" sz="2400" b="1" i="1" dirty="0" err="1" smtClean="0">
                <a:solidFill>
                  <a:srgbClr val="0000FF"/>
                </a:solidFill>
                <a:latin typeface="Times New Roman" pitchFamily="18" charset="0"/>
                <a:cs typeface="Times New Roman" pitchFamily="18" charset="0"/>
              </a:rPr>
              <a:t>Câu</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hỏi</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sgk</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trang</a:t>
            </a:r>
            <a:r>
              <a:rPr lang="en-US" sz="2400" b="1" i="1" dirty="0" smtClean="0">
                <a:solidFill>
                  <a:srgbClr val="0000FF"/>
                </a:solidFill>
                <a:latin typeface="Times New Roman" pitchFamily="18" charset="0"/>
                <a:cs typeface="Times New Roman" pitchFamily="18" charset="0"/>
              </a:rPr>
              <a:t> 125</a:t>
            </a:r>
            <a:endParaRPr lang="en-US" sz="2400" b="1" i="1" dirty="0">
              <a:solidFill>
                <a:srgbClr val="0000FF"/>
              </a:solidFill>
              <a:latin typeface="Times New Roman" pitchFamily="18" charset="0"/>
              <a:cs typeface="Times New Roman" pitchFamily="18" charset="0"/>
            </a:endParaRPr>
          </a:p>
        </p:txBody>
      </p:sp>
      <p:sp>
        <p:nvSpPr>
          <p:cNvPr id="7" name="TextBox 6"/>
          <p:cNvSpPr txBox="1"/>
          <p:nvPr/>
        </p:nvSpPr>
        <p:spPr>
          <a:xfrm>
            <a:off x="228599" y="207220"/>
            <a:ext cx="4262705" cy="923330"/>
          </a:xfrm>
          <a:prstGeom prst="rect">
            <a:avLst/>
          </a:prstGeom>
          <a:noFill/>
        </p:spPr>
        <p:txBody>
          <a:bodyPr wrap="none" rtlCol="0">
            <a:spAutoFit/>
          </a:bodyPr>
          <a:lstStyle/>
          <a:p>
            <a:r>
              <a:rPr lang="en-US" sz="5400" dirty="0" err="1" smtClean="0">
                <a:solidFill>
                  <a:srgbClr val="0000FF"/>
                </a:solidFill>
                <a:latin typeface="Times New Roman" pitchFamily="18" charset="0"/>
                <a:cs typeface="Times New Roman" pitchFamily="18" charset="0"/>
              </a:rPr>
              <a:t>Nguyên</a:t>
            </a:r>
            <a:r>
              <a:rPr lang="en-US" sz="5400" dirty="0" smtClean="0">
                <a:solidFill>
                  <a:srgbClr val="0000FF"/>
                </a:solidFill>
                <a:latin typeface="Times New Roman" pitchFamily="18" charset="0"/>
                <a:cs typeface="Times New Roman" pitchFamily="18" charset="0"/>
              </a:rPr>
              <a:t> </a:t>
            </a:r>
            <a:r>
              <a:rPr lang="en-US" sz="5400" dirty="0" err="1" smtClean="0">
                <a:solidFill>
                  <a:srgbClr val="0000FF"/>
                </a:solidFill>
                <a:latin typeface="Times New Roman" pitchFamily="18" charset="0"/>
                <a:cs typeface="Times New Roman" pitchFamily="18" charset="0"/>
              </a:rPr>
              <a:t>nhân</a:t>
            </a:r>
            <a:r>
              <a:rPr lang="en-US" sz="5400" dirty="0" smtClean="0">
                <a:solidFill>
                  <a:srgbClr val="0000FF"/>
                </a:solidFill>
                <a:latin typeface="Times New Roman" pitchFamily="18" charset="0"/>
                <a:cs typeface="Times New Roman" pitchFamily="18" charset="0"/>
              </a:rPr>
              <a:t>: </a:t>
            </a:r>
            <a:endParaRPr lang="en-US" sz="5400" dirty="0">
              <a:solidFill>
                <a:srgbClr val="0000FF"/>
              </a:solidFill>
              <a:latin typeface="Times New Roman" pitchFamily="18" charset="0"/>
              <a:cs typeface="Times New Roman" pitchFamily="18" charset="0"/>
            </a:endParaRPr>
          </a:p>
        </p:txBody>
      </p:sp>
      <p:sp>
        <p:nvSpPr>
          <p:cNvPr id="8" name="Rectangle 7"/>
          <p:cNvSpPr/>
          <p:nvPr/>
        </p:nvSpPr>
        <p:spPr>
          <a:xfrm>
            <a:off x="1143000" y="2026842"/>
            <a:ext cx="7010400" cy="3970318"/>
          </a:xfrm>
          <a:prstGeom prst="rect">
            <a:avLst/>
          </a:prstGeom>
        </p:spPr>
        <p:txBody>
          <a:bodyPr wrap="square">
            <a:spAutoFit/>
          </a:bodyPr>
          <a:lstStyle/>
          <a:p>
            <a:r>
              <a:rPr lang="vi-VN" sz="3600" dirty="0"/>
              <a:t>- Phe chủ chiến trong triều đình Huế muốn giành lại chủ quyền từ tay Pháp.</a:t>
            </a:r>
          </a:p>
          <a:p>
            <a:r>
              <a:rPr lang="vi-VN" sz="3600" dirty="0"/>
              <a:t>- Thực dân Pháp khi biết âm mưu của phe chủ chiến, đã tìm mọi cách để tịêu diệt phe chủ chiến khi có điều kiện.</a:t>
            </a:r>
          </a:p>
        </p:txBody>
      </p:sp>
    </p:spTree>
    <p:extLst>
      <p:ext uri="{BB962C8B-B14F-4D97-AF65-F5344CB8AC3E}">
        <p14:creationId xmlns:p14="http://schemas.microsoft.com/office/powerpoint/2010/main" val="37702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211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0568" y="307885"/>
            <a:ext cx="1387432" cy="1200329"/>
          </a:xfrm>
          <a:prstGeom prst="rect">
            <a:avLst/>
          </a:prstGeom>
          <a:noFill/>
        </p:spPr>
        <p:txBody>
          <a:bodyPr wrap="square" rtlCol="0">
            <a:spAutoFit/>
          </a:bodyPr>
          <a:lstStyle/>
          <a:p>
            <a:r>
              <a:rPr lang="en-US" sz="2400" b="1" i="1" dirty="0" err="1" smtClean="0">
                <a:solidFill>
                  <a:srgbClr val="0000FF"/>
                </a:solidFill>
                <a:latin typeface="Times New Roman" pitchFamily="18" charset="0"/>
                <a:cs typeface="Times New Roman" pitchFamily="18" charset="0"/>
              </a:rPr>
              <a:t>Câu</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hỏi</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sgk</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trang</a:t>
            </a:r>
            <a:r>
              <a:rPr lang="en-US" sz="2400" b="1" i="1" dirty="0" smtClean="0">
                <a:solidFill>
                  <a:srgbClr val="0000FF"/>
                </a:solidFill>
                <a:latin typeface="Times New Roman" pitchFamily="18" charset="0"/>
                <a:cs typeface="Times New Roman" pitchFamily="18" charset="0"/>
              </a:rPr>
              <a:t> 125</a:t>
            </a:r>
            <a:endParaRPr lang="en-US" sz="2400" b="1" i="1" dirty="0">
              <a:solidFill>
                <a:srgbClr val="0000FF"/>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1677034"/>
            <a:ext cx="5540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38200" y="2145690"/>
            <a:ext cx="7391400" cy="3785652"/>
          </a:xfrm>
          <a:prstGeom prst="rect">
            <a:avLst/>
          </a:prstGeom>
        </p:spPr>
        <p:txBody>
          <a:bodyPr wrap="square">
            <a:spAutoFit/>
          </a:bodyPr>
          <a:lstStyle/>
          <a:p>
            <a:r>
              <a:rPr lang="en-US" sz="4000" dirty="0" smtClean="0">
                <a:latin typeface="Times New Roman" pitchFamily="18" charset="0"/>
                <a:cs typeface="Times New Roman" pitchFamily="18" charset="0"/>
              </a:rPr>
              <a:t>-</a:t>
            </a:r>
            <a:r>
              <a:rPr lang="vi-VN" sz="4000" dirty="0" smtClean="0">
                <a:latin typeface="Times New Roman" pitchFamily="18" charset="0"/>
                <a:cs typeface="Times New Roman" pitchFamily="18" charset="0"/>
              </a:rPr>
              <a:t>Sau </a:t>
            </a:r>
            <a:r>
              <a:rPr lang="vi-VN" sz="4000" dirty="0">
                <a:latin typeface="Times New Roman" pitchFamily="18" charset="0"/>
                <a:cs typeface="Times New Roman" pitchFamily="18" charset="0"/>
              </a:rPr>
              <a:t>hai Hiệp ước 1883 và 1884, phe chủ chiến </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trong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triều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đình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Huế</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vẫn</a:t>
            </a:r>
            <a:r>
              <a:rPr lang="en-US" sz="4000" dirty="0" smtClean="0">
                <a:latin typeface="Times New Roman" pitchFamily="18" charset="0"/>
                <a:cs typeface="Times New Roman" pitchFamily="18" charset="0"/>
              </a:rPr>
              <a:t> </a:t>
            </a:r>
            <a:r>
              <a:rPr lang="vi-VN" sz="4000" dirty="0" smtClean="0">
                <a:latin typeface="Times New Roman" pitchFamily="18" charset="0"/>
                <a:cs typeface="Times New Roman" pitchFamily="18" charset="0"/>
              </a:rPr>
              <a:t>hi </a:t>
            </a:r>
            <a:r>
              <a:rPr lang="vi-VN" sz="4000" dirty="0">
                <a:latin typeface="Times New Roman" pitchFamily="18" charset="0"/>
                <a:cs typeface="Times New Roman" pitchFamily="18" charset="0"/>
              </a:rPr>
              <a:t>vọng giành lại chủ quyền từ tay </a:t>
            </a:r>
            <a:r>
              <a:rPr lang="vi-VN" sz="4000" dirty="0" smtClean="0">
                <a:latin typeface="Times New Roman" pitchFamily="18" charset="0"/>
                <a:cs typeface="Times New Roman" pitchFamily="18" charset="0"/>
              </a:rPr>
              <a:t>Pháp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khi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điều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kiện</a:t>
            </a:r>
            <a:r>
              <a:rPr lang="vi-VN" sz="4000" dirty="0" smtClean="0">
                <a:latin typeface="Times New Roman" pitchFamily="18" charset="0"/>
                <a:cs typeface="Times New Roman" pitchFamily="18" charset="0"/>
              </a:rPr>
              <a:t>. </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Trước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hành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động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ngày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một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quyết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liệt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Tôn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Thuyết</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81460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211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0568" y="307885"/>
            <a:ext cx="1387432" cy="1200329"/>
          </a:xfrm>
          <a:prstGeom prst="rect">
            <a:avLst/>
          </a:prstGeom>
          <a:noFill/>
        </p:spPr>
        <p:txBody>
          <a:bodyPr wrap="square" rtlCol="0">
            <a:spAutoFit/>
          </a:bodyPr>
          <a:lstStyle/>
          <a:p>
            <a:r>
              <a:rPr lang="en-US" sz="2400" b="1" i="1" dirty="0" err="1" smtClean="0">
                <a:solidFill>
                  <a:srgbClr val="0000FF"/>
                </a:solidFill>
                <a:latin typeface="Times New Roman" pitchFamily="18" charset="0"/>
                <a:cs typeface="Times New Roman" pitchFamily="18" charset="0"/>
              </a:rPr>
              <a:t>Câu</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hỏi</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sgk</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trang</a:t>
            </a:r>
            <a:r>
              <a:rPr lang="en-US" sz="2400" b="1" i="1" dirty="0" smtClean="0">
                <a:solidFill>
                  <a:srgbClr val="0000FF"/>
                </a:solidFill>
                <a:latin typeface="Times New Roman" pitchFamily="18" charset="0"/>
                <a:cs typeface="Times New Roman" pitchFamily="18" charset="0"/>
              </a:rPr>
              <a:t> 125</a:t>
            </a:r>
            <a:endParaRPr lang="en-US" sz="2400" b="1" i="1" dirty="0">
              <a:solidFill>
                <a:srgbClr val="0000FF"/>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77200" y="1677034"/>
            <a:ext cx="5540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814449" y="1937830"/>
            <a:ext cx="7391400" cy="3508653"/>
          </a:xfrm>
          <a:prstGeom prst="rect">
            <a:avLst/>
          </a:prstGeom>
        </p:spPr>
        <p:txBody>
          <a:bodyPr wrap="square">
            <a:spAutoFit/>
          </a:bodyPr>
          <a:lstStyle/>
          <a:p>
            <a:r>
              <a:rPr lang="en-US" sz="2000" dirty="0" smtClean="0">
                <a:latin typeface="Times New Roman" pitchFamily="18" charset="0"/>
                <a:cs typeface="Times New Roman" pitchFamily="18" charset="0"/>
              </a:rPr>
              <a:t>-</a:t>
            </a:r>
            <a:r>
              <a:rPr lang="vi-VN" sz="2000" dirty="0" smtClean="0">
                <a:latin typeface="Times New Roman" pitchFamily="18" charset="0"/>
                <a:cs typeface="Times New Roman" pitchFamily="18" charset="0"/>
              </a:rPr>
              <a:t>Sau </a:t>
            </a:r>
            <a:r>
              <a:rPr lang="vi-VN" sz="2000" dirty="0">
                <a:latin typeface="Times New Roman" pitchFamily="18" charset="0"/>
                <a:cs typeface="Times New Roman" pitchFamily="18" charset="0"/>
              </a:rPr>
              <a:t>hai Hiệp ước 1883 và 1884, phe chủ chiến </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đình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Huế</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vẫn</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hi </a:t>
            </a:r>
            <a:r>
              <a:rPr lang="vi-VN" sz="2000" dirty="0">
                <a:latin typeface="Times New Roman" pitchFamily="18" charset="0"/>
                <a:cs typeface="Times New Roman" pitchFamily="18" charset="0"/>
              </a:rPr>
              <a:t>vọng giành lại chủ quyền từ tay </a:t>
            </a:r>
            <a:r>
              <a:rPr lang="vi-VN" sz="2000" dirty="0" smtClean="0">
                <a:latin typeface="Times New Roman" pitchFamily="18" charset="0"/>
                <a:cs typeface="Times New Roman" pitchFamily="18" charset="0"/>
              </a:rPr>
              <a:t>Pháp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điều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kiện</a:t>
            </a:r>
            <a:r>
              <a:rPr lang="vi-VN"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Trước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hành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động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một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quyết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liệt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của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Tôn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Thất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Thuyết</a:t>
            </a:r>
            <a:r>
              <a:rPr lang="en-US" sz="2000" dirty="0" smtClean="0">
                <a:latin typeface="Times New Roman" pitchFamily="18" charset="0"/>
                <a:cs typeface="Times New Roman" pitchFamily="18" charset="0"/>
              </a:rPr>
              <a:t> </a:t>
            </a:r>
          </a:p>
          <a:p>
            <a:r>
              <a:rPr lang="vi-VN" sz="5400" dirty="0" smtClean="0">
                <a:latin typeface="Times New Roman" pitchFamily="18" charset="0"/>
                <a:cs typeface="Times New Roman" pitchFamily="18" charset="0"/>
              </a:rPr>
              <a:t>Pháp </a:t>
            </a:r>
            <a:r>
              <a:rPr lang="vi-VN" sz="5400" dirty="0">
                <a:latin typeface="Times New Roman" pitchFamily="18" charset="0"/>
                <a:cs typeface="Times New Roman" pitchFamily="18" charset="0"/>
              </a:rPr>
              <a:t>lo sợ, tìm cách </a:t>
            </a:r>
            <a:r>
              <a:rPr lang="en-US" sz="5400" dirty="0" err="1" smtClean="0">
                <a:latin typeface="Times New Roman" pitchFamily="18" charset="0"/>
                <a:cs typeface="Times New Roman" pitchFamily="18" charset="0"/>
              </a:rPr>
              <a:t>tiêu</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diệtphái</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chủ</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chiến</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Tình</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hình</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rất</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căng</a:t>
            </a:r>
            <a:r>
              <a:rPr lang="en-US" sz="5400" dirty="0" smtClean="0">
                <a:latin typeface="Times New Roman" pitchFamily="18" charset="0"/>
                <a:cs typeface="Times New Roman" pitchFamily="18" charset="0"/>
              </a:rPr>
              <a:t> </a:t>
            </a:r>
            <a:r>
              <a:rPr lang="en-US" sz="5400" dirty="0" err="1" smtClean="0">
                <a:latin typeface="Times New Roman" pitchFamily="18" charset="0"/>
                <a:cs typeface="Times New Roman" pitchFamily="18" charset="0"/>
              </a:rPr>
              <a:t>thẳng</a:t>
            </a:r>
            <a:r>
              <a:rPr lang="vi-VN" sz="5400" dirty="0" smtClean="0">
                <a:latin typeface="Times New Roman" pitchFamily="18" charset="0"/>
                <a:cs typeface="Times New Roman" pitchFamily="18" charset="0"/>
              </a:rPr>
              <a:t>.</a:t>
            </a:r>
            <a:endParaRPr lang="en-US" sz="5400" dirty="0">
              <a:latin typeface="Times New Roman" pitchFamily="18" charset="0"/>
              <a:cs typeface="Times New Roman" pitchFamily="18" charset="0"/>
            </a:endParaRPr>
          </a:p>
        </p:txBody>
      </p:sp>
    </p:spTree>
    <p:extLst>
      <p:ext uri="{BB962C8B-B14F-4D97-AF65-F5344CB8AC3E}">
        <p14:creationId xmlns:p14="http://schemas.microsoft.com/office/powerpoint/2010/main" val="26277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211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0568" y="307885"/>
            <a:ext cx="1387432" cy="1200329"/>
          </a:xfrm>
          <a:prstGeom prst="rect">
            <a:avLst/>
          </a:prstGeom>
          <a:noFill/>
        </p:spPr>
        <p:txBody>
          <a:bodyPr wrap="square" rtlCol="0">
            <a:spAutoFit/>
          </a:bodyPr>
          <a:lstStyle/>
          <a:p>
            <a:r>
              <a:rPr lang="en-US" sz="2400" b="1" i="1" dirty="0" err="1" smtClean="0">
                <a:solidFill>
                  <a:srgbClr val="0000FF"/>
                </a:solidFill>
                <a:latin typeface="Times New Roman" pitchFamily="18" charset="0"/>
                <a:cs typeface="Times New Roman" pitchFamily="18" charset="0"/>
              </a:rPr>
              <a:t>Câu</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hỏi</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sgk</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trang</a:t>
            </a:r>
            <a:r>
              <a:rPr lang="en-US" sz="2400" b="1" i="1" dirty="0" smtClean="0">
                <a:solidFill>
                  <a:srgbClr val="0000FF"/>
                </a:solidFill>
                <a:latin typeface="Times New Roman" pitchFamily="18" charset="0"/>
                <a:cs typeface="Times New Roman" pitchFamily="18" charset="0"/>
              </a:rPr>
              <a:t> 125</a:t>
            </a:r>
            <a:endParaRPr lang="en-US" sz="2400" b="1" i="1" dirty="0">
              <a:solidFill>
                <a:srgbClr val="0000FF"/>
              </a:solidFill>
              <a:latin typeface="Times New Roman" pitchFamily="18" charset="0"/>
              <a:cs typeface="Times New Roman" pitchFamily="18" charset="0"/>
            </a:endParaRPr>
          </a:p>
        </p:txBody>
      </p:sp>
      <p:sp>
        <p:nvSpPr>
          <p:cNvPr id="7" name="TextBox 6"/>
          <p:cNvSpPr txBox="1"/>
          <p:nvPr/>
        </p:nvSpPr>
        <p:spPr>
          <a:xfrm>
            <a:off x="228599" y="207220"/>
            <a:ext cx="3262432" cy="923330"/>
          </a:xfrm>
          <a:prstGeom prst="rect">
            <a:avLst/>
          </a:prstGeom>
          <a:noFill/>
        </p:spPr>
        <p:txBody>
          <a:bodyPr wrap="none" rtlCol="0">
            <a:spAutoFit/>
          </a:bodyPr>
          <a:lstStyle/>
          <a:p>
            <a:r>
              <a:rPr lang="en-US" sz="5400" dirty="0" err="1" smtClean="0">
                <a:solidFill>
                  <a:srgbClr val="0000FF"/>
                </a:solidFill>
                <a:latin typeface="Times New Roman" pitchFamily="18" charset="0"/>
                <a:cs typeface="Times New Roman" pitchFamily="18" charset="0"/>
              </a:rPr>
              <a:t>Diễn</a:t>
            </a:r>
            <a:r>
              <a:rPr lang="en-US" sz="5400" dirty="0" smtClean="0">
                <a:solidFill>
                  <a:srgbClr val="0000FF"/>
                </a:solidFill>
                <a:latin typeface="Times New Roman" pitchFamily="18" charset="0"/>
                <a:cs typeface="Times New Roman" pitchFamily="18" charset="0"/>
              </a:rPr>
              <a:t> </a:t>
            </a:r>
            <a:r>
              <a:rPr lang="en-US" sz="5400" dirty="0" err="1" smtClean="0">
                <a:solidFill>
                  <a:srgbClr val="0000FF"/>
                </a:solidFill>
                <a:latin typeface="Times New Roman" pitchFamily="18" charset="0"/>
                <a:cs typeface="Times New Roman" pitchFamily="18" charset="0"/>
              </a:rPr>
              <a:t>biến</a:t>
            </a:r>
            <a:r>
              <a:rPr lang="en-US" sz="5400" dirty="0" smtClean="0">
                <a:solidFill>
                  <a:srgbClr val="0000FF"/>
                </a:solidFill>
                <a:latin typeface="Times New Roman" pitchFamily="18" charset="0"/>
                <a:cs typeface="Times New Roman" pitchFamily="18" charset="0"/>
              </a:rPr>
              <a:t>: </a:t>
            </a:r>
            <a:endParaRPr lang="en-US" sz="5400" dirty="0">
              <a:solidFill>
                <a:srgbClr val="0000FF"/>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 y="1828800"/>
            <a:ext cx="7239000" cy="4099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33900" y="6203373"/>
            <a:ext cx="184731" cy="369332"/>
          </a:xfrm>
          <a:prstGeom prst="rect">
            <a:avLst/>
          </a:prstGeom>
          <a:noFill/>
        </p:spPr>
        <p:txBody>
          <a:bodyPr wrap="none" rtlCol="0">
            <a:spAutoFit/>
          </a:bodyPr>
          <a:lstStyle/>
          <a:p>
            <a:endParaRPr lang="en-US" dirty="0"/>
          </a:p>
        </p:txBody>
      </p:sp>
      <p:sp>
        <p:nvSpPr>
          <p:cNvPr id="8" name="TextBox 7"/>
          <p:cNvSpPr txBox="1"/>
          <p:nvPr/>
        </p:nvSpPr>
        <p:spPr>
          <a:xfrm>
            <a:off x="2667000" y="5975659"/>
            <a:ext cx="4514377" cy="523220"/>
          </a:xfrm>
          <a:prstGeom prst="rect">
            <a:avLst/>
          </a:prstGeom>
          <a:noFill/>
        </p:spPr>
        <p:txBody>
          <a:bodyPr wrap="none" rtlCol="0">
            <a:spAutoFit/>
          </a:bodyPr>
          <a:lstStyle/>
          <a:p>
            <a:r>
              <a:rPr lang="en-US" sz="2800" dirty="0" err="1" smtClean="0"/>
              <a:t>Lược</a:t>
            </a:r>
            <a:r>
              <a:rPr lang="en-US" sz="2800" dirty="0" smtClean="0"/>
              <a:t> </a:t>
            </a:r>
            <a:r>
              <a:rPr lang="en-US" sz="2800" dirty="0" err="1" smtClean="0"/>
              <a:t>đồ</a:t>
            </a:r>
            <a:r>
              <a:rPr lang="en-US" sz="2800" dirty="0" smtClean="0"/>
              <a:t> </a:t>
            </a:r>
            <a:r>
              <a:rPr lang="en-US" sz="2800" dirty="0" err="1" smtClean="0"/>
              <a:t>kinh</a:t>
            </a:r>
            <a:r>
              <a:rPr lang="en-US" sz="2800" dirty="0" smtClean="0"/>
              <a:t> </a:t>
            </a:r>
            <a:r>
              <a:rPr lang="en-US" sz="2800" dirty="0" err="1" smtClean="0"/>
              <a:t>thành</a:t>
            </a:r>
            <a:r>
              <a:rPr lang="en-US" sz="2800" dirty="0" smtClean="0"/>
              <a:t> </a:t>
            </a:r>
            <a:r>
              <a:rPr lang="en-US" sz="2800" dirty="0" err="1" smtClean="0"/>
              <a:t>Huế</a:t>
            </a:r>
            <a:r>
              <a:rPr lang="en-US" sz="2800" dirty="0" smtClean="0"/>
              <a:t> 1885</a:t>
            </a:r>
            <a:endParaRPr lang="en-US" sz="2800" dirty="0"/>
          </a:p>
        </p:txBody>
      </p:sp>
    </p:spTree>
    <p:extLst>
      <p:ext uri="{BB962C8B-B14F-4D97-AF65-F5344CB8AC3E}">
        <p14:creationId xmlns:p14="http://schemas.microsoft.com/office/powerpoint/2010/main" val="377029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211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0568" y="307885"/>
            <a:ext cx="1387432" cy="1200329"/>
          </a:xfrm>
          <a:prstGeom prst="rect">
            <a:avLst/>
          </a:prstGeom>
          <a:noFill/>
        </p:spPr>
        <p:txBody>
          <a:bodyPr wrap="square" rtlCol="0">
            <a:spAutoFit/>
          </a:bodyPr>
          <a:lstStyle/>
          <a:p>
            <a:r>
              <a:rPr lang="en-US" sz="2400" b="1" i="1" dirty="0" err="1" smtClean="0">
                <a:solidFill>
                  <a:srgbClr val="0000FF"/>
                </a:solidFill>
                <a:latin typeface="Times New Roman" pitchFamily="18" charset="0"/>
                <a:cs typeface="Times New Roman" pitchFamily="18" charset="0"/>
              </a:rPr>
              <a:t>Câu</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hỏi</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sgk</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trang</a:t>
            </a:r>
            <a:r>
              <a:rPr lang="en-US" sz="2400" b="1" i="1" dirty="0" smtClean="0">
                <a:solidFill>
                  <a:srgbClr val="0000FF"/>
                </a:solidFill>
                <a:latin typeface="Times New Roman" pitchFamily="18" charset="0"/>
                <a:cs typeface="Times New Roman" pitchFamily="18" charset="0"/>
              </a:rPr>
              <a:t> 125</a:t>
            </a:r>
            <a:endParaRPr lang="en-US" sz="2400" b="1" i="1" dirty="0">
              <a:solidFill>
                <a:srgbClr val="0000FF"/>
              </a:solidFill>
              <a:latin typeface="Times New Roman" pitchFamily="18" charset="0"/>
              <a:cs typeface="Times New Roman" pitchFamily="18" charset="0"/>
            </a:endParaRPr>
          </a:p>
        </p:txBody>
      </p:sp>
      <p:sp>
        <p:nvSpPr>
          <p:cNvPr id="6" name="Rectangle 5"/>
          <p:cNvSpPr/>
          <p:nvPr/>
        </p:nvSpPr>
        <p:spPr>
          <a:xfrm>
            <a:off x="1143000" y="1905000"/>
            <a:ext cx="7162800" cy="4247317"/>
          </a:xfrm>
          <a:prstGeom prst="rect">
            <a:avLst/>
          </a:prstGeom>
        </p:spPr>
        <p:txBody>
          <a:bodyPr wrap="square">
            <a:spAutoFit/>
          </a:bodyPr>
          <a:lstStyle/>
          <a:p>
            <a:r>
              <a:rPr lang="en-US" dirty="0" smtClean="0"/>
              <a:t>-</a:t>
            </a:r>
            <a:r>
              <a:rPr lang="vi-VN" dirty="0"/>
              <a:t> </a:t>
            </a:r>
            <a:r>
              <a:rPr lang="vi-VN" sz="5400" dirty="0">
                <a:latin typeface="Times New Roman" pitchFamily="18" charset="0"/>
                <a:cs typeface="Times New Roman" pitchFamily="18" charset="0"/>
              </a:rPr>
              <a:t>Đêm 4 rạng 5- 7- 1885 Tôn Thất Thuyết </a:t>
            </a:r>
            <a:r>
              <a:rPr lang="vi-VN" sz="5400" dirty="0" smtClean="0">
                <a:latin typeface="Times New Roman" pitchFamily="18" charset="0"/>
                <a:cs typeface="Times New Roman" pitchFamily="18" charset="0"/>
              </a:rPr>
              <a:t>hạ </a:t>
            </a:r>
            <a:r>
              <a:rPr lang="vi-VN" sz="5400" dirty="0">
                <a:latin typeface="Times New Roman" pitchFamily="18" charset="0"/>
                <a:cs typeface="Times New Roman" pitchFamily="18" charset="0"/>
              </a:rPr>
              <a:t>lệnh tấn công quân Pháp ở Tòa Khâm Sứ và Đồn Mang Cá.</a:t>
            </a:r>
            <a:endParaRPr lang="en-US" sz="5400" dirty="0">
              <a:latin typeface="Times New Roman" pitchFamily="18" charset="0"/>
              <a:cs typeface="Times New Roman" pitchFamily="18" charset="0"/>
            </a:endParaRPr>
          </a:p>
        </p:txBody>
      </p:sp>
      <p:pic>
        <p:nvPicPr>
          <p:cNvPr id="921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162" y="2209800"/>
            <a:ext cx="5492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98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0262"/>
            <a:ext cx="8686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8" y="883498"/>
            <a:ext cx="8911281" cy="58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62000" y="237167"/>
            <a:ext cx="8011039" cy="46166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2400" dirty="0" err="1" smtClean="0"/>
              <a:t>Bài</a:t>
            </a:r>
            <a:r>
              <a:rPr lang="en-US" sz="2400" dirty="0" smtClean="0"/>
              <a:t> 25 </a:t>
            </a:r>
            <a:r>
              <a:rPr lang="en-US" sz="2400" b="1" dirty="0" err="1"/>
              <a:t>KHÁNG</a:t>
            </a:r>
            <a:r>
              <a:rPr lang="en-US" sz="2400" b="1" dirty="0"/>
              <a:t> </a:t>
            </a:r>
            <a:r>
              <a:rPr lang="en-US" sz="2400" b="1" dirty="0" err="1"/>
              <a:t>CHIẾN</a:t>
            </a:r>
            <a:r>
              <a:rPr lang="en-US" sz="2400" b="1" dirty="0"/>
              <a:t> LAN </a:t>
            </a:r>
            <a:r>
              <a:rPr lang="en-US" sz="2400" b="1" dirty="0" err="1"/>
              <a:t>RỘNG</a:t>
            </a:r>
            <a:r>
              <a:rPr lang="en-US" sz="2400" b="1" dirty="0"/>
              <a:t> RA </a:t>
            </a:r>
            <a:r>
              <a:rPr lang="en-US" sz="2400" b="1" dirty="0" err="1"/>
              <a:t>TOÀN</a:t>
            </a:r>
            <a:r>
              <a:rPr lang="en-US" sz="2400" b="1" dirty="0"/>
              <a:t> </a:t>
            </a:r>
            <a:r>
              <a:rPr lang="en-US" sz="2400" b="1" dirty="0" err="1"/>
              <a:t>QUỐC</a:t>
            </a:r>
            <a:r>
              <a:rPr lang="en-US" sz="2400" b="1" dirty="0"/>
              <a:t> (1873-1884)</a:t>
            </a:r>
            <a:r>
              <a:rPr lang="en-US" sz="2400" dirty="0"/>
              <a:t> </a:t>
            </a:r>
          </a:p>
        </p:txBody>
      </p:sp>
    </p:spTree>
    <p:extLst>
      <p:ext uri="{BB962C8B-B14F-4D97-AF65-F5344CB8AC3E}">
        <p14:creationId xmlns:p14="http://schemas.microsoft.com/office/powerpoint/2010/main" val="254268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arn(inVertic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89916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576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211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0568" y="307885"/>
            <a:ext cx="1387432" cy="1200329"/>
          </a:xfrm>
          <a:prstGeom prst="rect">
            <a:avLst/>
          </a:prstGeom>
          <a:noFill/>
        </p:spPr>
        <p:txBody>
          <a:bodyPr wrap="square" rtlCol="0">
            <a:spAutoFit/>
          </a:bodyPr>
          <a:lstStyle/>
          <a:p>
            <a:r>
              <a:rPr lang="en-US" sz="2400" b="1" i="1" dirty="0" err="1" smtClean="0">
                <a:solidFill>
                  <a:srgbClr val="0000FF"/>
                </a:solidFill>
                <a:latin typeface="Times New Roman" pitchFamily="18" charset="0"/>
                <a:cs typeface="Times New Roman" pitchFamily="18" charset="0"/>
              </a:rPr>
              <a:t>Câu</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hỏi</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sgk</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trang</a:t>
            </a:r>
            <a:r>
              <a:rPr lang="en-US" sz="2400" b="1" i="1" dirty="0" smtClean="0">
                <a:solidFill>
                  <a:srgbClr val="0000FF"/>
                </a:solidFill>
                <a:latin typeface="Times New Roman" pitchFamily="18" charset="0"/>
                <a:cs typeface="Times New Roman" pitchFamily="18" charset="0"/>
              </a:rPr>
              <a:t> 125</a:t>
            </a:r>
            <a:endParaRPr lang="en-US" sz="2400" b="1" i="1" dirty="0">
              <a:solidFill>
                <a:srgbClr val="0000FF"/>
              </a:solidFill>
              <a:latin typeface="Times New Roman" pitchFamily="18" charset="0"/>
              <a:cs typeface="Times New Roman" pitchFamily="18" charset="0"/>
            </a:endParaRPr>
          </a:p>
        </p:txBody>
      </p:sp>
      <p:sp>
        <p:nvSpPr>
          <p:cNvPr id="7" name="TextBox 6"/>
          <p:cNvSpPr txBox="1"/>
          <p:nvPr/>
        </p:nvSpPr>
        <p:spPr>
          <a:xfrm>
            <a:off x="228599" y="207220"/>
            <a:ext cx="3262432" cy="923330"/>
          </a:xfrm>
          <a:prstGeom prst="rect">
            <a:avLst/>
          </a:prstGeom>
          <a:noFill/>
        </p:spPr>
        <p:txBody>
          <a:bodyPr wrap="none" rtlCol="0">
            <a:spAutoFit/>
          </a:bodyPr>
          <a:lstStyle/>
          <a:p>
            <a:r>
              <a:rPr lang="en-US" sz="5400" dirty="0" err="1" smtClean="0">
                <a:solidFill>
                  <a:srgbClr val="0000FF"/>
                </a:solidFill>
                <a:latin typeface="Times New Roman" pitchFamily="18" charset="0"/>
                <a:cs typeface="Times New Roman" pitchFamily="18" charset="0"/>
              </a:rPr>
              <a:t>Diễn</a:t>
            </a:r>
            <a:r>
              <a:rPr lang="en-US" sz="5400" dirty="0" smtClean="0">
                <a:solidFill>
                  <a:srgbClr val="0000FF"/>
                </a:solidFill>
                <a:latin typeface="Times New Roman" pitchFamily="18" charset="0"/>
                <a:cs typeface="Times New Roman" pitchFamily="18" charset="0"/>
              </a:rPr>
              <a:t> </a:t>
            </a:r>
            <a:r>
              <a:rPr lang="en-US" sz="5400" dirty="0" err="1" smtClean="0">
                <a:solidFill>
                  <a:srgbClr val="0000FF"/>
                </a:solidFill>
                <a:latin typeface="Times New Roman" pitchFamily="18" charset="0"/>
                <a:cs typeface="Times New Roman" pitchFamily="18" charset="0"/>
              </a:rPr>
              <a:t>biến</a:t>
            </a:r>
            <a:r>
              <a:rPr lang="en-US" sz="5400" dirty="0" smtClean="0">
                <a:solidFill>
                  <a:srgbClr val="0000FF"/>
                </a:solidFill>
                <a:latin typeface="Times New Roman" pitchFamily="18" charset="0"/>
                <a:cs typeface="Times New Roman" pitchFamily="18" charset="0"/>
              </a:rPr>
              <a:t>: </a:t>
            </a:r>
            <a:endParaRPr lang="en-US" sz="5400" dirty="0">
              <a:solidFill>
                <a:srgbClr val="0000FF"/>
              </a:solidFill>
              <a:latin typeface="Times New Roman" pitchFamily="18" charset="0"/>
              <a:cs typeface="Times New Roman" pitchFamily="18" charset="0"/>
            </a:endParaRPr>
          </a:p>
        </p:txBody>
      </p:sp>
      <p:sp>
        <p:nvSpPr>
          <p:cNvPr id="6" name="Rectangle 5"/>
          <p:cNvSpPr/>
          <p:nvPr/>
        </p:nvSpPr>
        <p:spPr>
          <a:xfrm>
            <a:off x="877786" y="1981200"/>
            <a:ext cx="7351814" cy="3139321"/>
          </a:xfrm>
          <a:prstGeom prst="rect">
            <a:avLst/>
          </a:prstGeom>
        </p:spPr>
        <p:txBody>
          <a:bodyPr wrap="square">
            <a:spAutoFit/>
          </a:bodyPr>
          <a:lstStyle/>
          <a:p>
            <a:r>
              <a:rPr lang="vi-VN" sz="6600" dirty="0">
                <a:latin typeface="Times New Roman" pitchFamily="18" charset="0"/>
                <a:cs typeface="Times New Roman" pitchFamily="18" charset="0"/>
              </a:rPr>
              <a:t>- Quân Pháp </a:t>
            </a:r>
            <a:r>
              <a:rPr lang="vi-VN" sz="6600" dirty="0" smtClean="0">
                <a:latin typeface="Times New Roman" pitchFamily="18" charset="0"/>
                <a:cs typeface="Times New Roman" pitchFamily="18" charset="0"/>
              </a:rPr>
              <a:t>phản </a:t>
            </a:r>
            <a:r>
              <a:rPr lang="vi-VN" sz="6600" dirty="0">
                <a:latin typeface="Times New Roman" pitchFamily="18" charset="0"/>
                <a:cs typeface="Times New Roman" pitchFamily="18" charset="0"/>
              </a:rPr>
              <a:t>công chiếm Hoàng Thành</a:t>
            </a:r>
            <a:r>
              <a:rPr lang="vi-VN" sz="4800" dirty="0">
                <a:latin typeface="Times New Roman" pitchFamily="18" charset="0"/>
                <a:cs typeface="Times New Roman" pitchFamily="18" charset="0"/>
              </a:rPr>
              <a:t>. </a:t>
            </a:r>
            <a:endParaRPr lang="en-US" sz="4800" dirty="0">
              <a:latin typeface="Times New Roman" pitchFamily="18" charset="0"/>
              <a:cs typeface="Times New Roman" pitchFamily="18" charset="0"/>
            </a:endParaRPr>
          </a:p>
        </p:txBody>
      </p:sp>
      <p:pic>
        <p:nvPicPr>
          <p:cNvPr id="1024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5563" y="2209800"/>
            <a:ext cx="5540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98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89154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21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08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2400"/>
            <a:ext cx="40211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70568" y="307885"/>
            <a:ext cx="1387432" cy="1200329"/>
          </a:xfrm>
          <a:prstGeom prst="rect">
            <a:avLst/>
          </a:prstGeom>
          <a:noFill/>
        </p:spPr>
        <p:txBody>
          <a:bodyPr wrap="square" rtlCol="0">
            <a:spAutoFit/>
          </a:bodyPr>
          <a:lstStyle/>
          <a:p>
            <a:r>
              <a:rPr lang="en-US" sz="2400" b="1" i="1" dirty="0" err="1" smtClean="0">
                <a:solidFill>
                  <a:srgbClr val="0000FF"/>
                </a:solidFill>
                <a:latin typeface="Times New Roman" pitchFamily="18" charset="0"/>
                <a:cs typeface="Times New Roman" pitchFamily="18" charset="0"/>
              </a:rPr>
              <a:t>Câu</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hỏi</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sgk</a:t>
            </a:r>
            <a:r>
              <a:rPr lang="en-US" sz="2400" b="1" i="1" dirty="0" smtClean="0">
                <a:solidFill>
                  <a:srgbClr val="0000FF"/>
                </a:solidFill>
                <a:latin typeface="Times New Roman" pitchFamily="18" charset="0"/>
                <a:cs typeface="Times New Roman" pitchFamily="18" charset="0"/>
              </a:rPr>
              <a:t> </a:t>
            </a:r>
            <a:r>
              <a:rPr lang="en-US" sz="2400" b="1" i="1" dirty="0" err="1" smtClean="0">
                <a:solidFill>
                  <a:srgbClr val="0000FF"/>
                </a:solidFill>
                <a:latin typeface="Times New Roman" pitchFamily="18" charset="0"/>
                <a:cs typeface="Times New Roman" pitchFamily="18" charset="0"/>
              </a:rPr>
              <a:t>trang</a:t>
            </a:r>
            <a:r>
              <a:rPr lang="en-US" sz="2400" b="1" i="1" dirty="0" smtClean="0">
                <a:solidFill>
                  <a:srgbClr val="0000FF"/>
                </a:solidFill>
                <a:latin typeface="Times New Roman" pitchFamily="18" charset="0"/>
                <a:cs typeface="Times New Roman" pitchFamily="18" charset="0"/>
              </a:rPr>
              <a:t> 125</a:t>
            </a:r>
            <a:endParaRPr lang="en-US" sz="2400" b="1" i="1" dirty="0">
              <a:solidFill>
                <a:srgbClr val="0000FF"/>
              </a:solidFill>
              <a:latin typeface="Times New Roman" pitchFamily="18" charset="0"/>
              <a:cs typeface="Times New Roman" pitchFamily="18" charset="0"/>
            </a:endParaRPr>
          </a:p>
        </p:txBody>
      </p:sp>
      <p:sp>
        <p:nvSpPr>
          <p:cNvPr id="7" name="TextBox 6"/>
          <p:cNvSpPr txBox="1"/>
          <p:nvPr/>
        </p:nvSpPr>
        <p:spPr>
          <a:xfrm>
            <a:off x="231567" y="94040"/>
            <a:ext cx="4572001" cy="1569660"/>
          </a:xfrm>
          <a:prstGeom prst="rect">
            <a:avLst/>
          </a:prstGeom>
          <a:noFill/>
        </p:spPr>
        <p:txBody>
          <a:bodyPr wrap="square" rtlCol="0">
            <a:spAutoFit/>
          </a:bodyPr>
          <a:lstStyle/>
          <a:p>
            <a:r>
              <a:rPr lang="en-US" sz="3200" dirty="0"/>
              <a:t>-</a:t>
            </a:r>
            <a:r>
              <a:rPr lang="en-US" sz="3200" i="1" dirty="0" err="1"/>
              <a:t>Em</a:t>
            </a:r>
            <a:r>
              <a:rPr lang="en-US" sz="3200" i="1" dirty="0"/>
              <a:t> </a:t>
            </a:r>
            <a:r>
              <a:rPr lang="en-US" sz="3200" i="1" dirty="0" err="1"/>
              <a:t>có</a:t>
            </a:r>
            <a:r>
              <a:rPr lang="en-US" sz="3200" i="1" dirty="0"/>
              <a:t> </a:t>
            </a:r>
            <a:r>
              <a:rPr lang="en-US" sz="3200" i="1" dirty="0" err="1"/>
              <a:t>nhận</a:t>
            </a:r>
            <a:r>
              <a:rPr lang="en-US" sz="3200" i="1" dirty="0"/>
              <a:t> </a:t>
            </a:r>
            <a:r>
              <a:rPr lang="en-US" sz="3200" i="1" dirty="0" err="1"/>
              <a:t>xét</a:t>
            </a:r>
            <a:r>
              <a:rPr lang="en-US" sz="3200" i="1" dirty="0"/>
              <a:t> </a:t>
            </a:r>
            <a:r>
              <a:rPr lang="en-US" sz="3200" i="1" dirty="0" err="1"/>
              <a:t>gì</a:t>
            </a:r>
            <a:r>
              <a:rPr lang="en-US" sz="3200" i="1" dirty="0"/>
              <a:t> </a:t>
            </a:r>
            <a:r>
              <a:rPr lang="en-US" sz="3200" i="1" dirty="0" err="1"/>
              <a:t>về</a:t>
            </a:r>
            <a:r>
              <a:rPr lang="en-US" sz="3200" i="1" dirty="0"/>
              <a:t> </a:t>
            </a:r>
            <a:r>
              <a:rPr lang="en-US" sz="3200" i="1" dirty="0" err="1"/>
              <a:t>hành</a:t>
            </a:r>
            <a:r>
              <a:rPr lang="en-US" sz="3200" i="1" dirty="0"/>
              <a:t> </a:t>
            </a:r>
            <a:r>
              <a:rPr lang="en-US" sz="3200" i="1" dirty="0" err="1"/>
              <a:t>động</a:t>
            </a:r>
            <a:r>
              <a:rPr lang="en-US" sz="3200" i="1" dirty="0"/>
              <a:t> </a:t>
            </a:r>
            <a:r>
              <a:rPr lang="en-US" sz="3200" i="1" dirty="0" err="1"/>
              <a:t>của</a:t>
            </a:r>
            <a:r>
              <a:rPr lang="en-US" sz="3200" i="1" dirty="0"/>
              <a:t> </a:t>
            </a:r>
            <a:r>
              <a:rPr lang="en-US" sz="3200" i="1" dirty="0" err="1"/>
              <a:t>phe</a:t>
            </a:r>
            <a:r>
              <a:rPr lang="en-US" sz="3200" i="1" dirty="0"/>
              <a:t> </a:t>
            </a:r>
            <a:r>
              <a:rPr lang="en-US" sz="3200" i="1" dirty="0" err="1"/>
              <a:t>chủ</a:t>
            </a:r>
            <a:r>
              <a:rPr lang="en-US" sz="3200" i="1" dirty="0"/>
              <a:t> </a:t>
            </a:r>
            <a:r>
              <a:rPr lang="en-US" sz="3200" i="1" dirty="0" err="1"/>
              <a:t>chiến</a:t>
            </a:r>
            <a:r>
              <a:rPr lang="en-US" sz="3200" i="1" dirty="0"/>
              <a:t> ?</a:t>
            </a:r>
            <a:endParaRPr lang="en-US" sz="3200" dirty="0"/>
          </a:p>
        </p:txBody>
      </p:sp>
      <p:pic>
        <p:nvPicPr>
          <p:cNvPr id="11265"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193768"/>
            <a:ext cx="7620000" cy="405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6476" y="3200400"/>
            <a:ext cx="522252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98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barn(inVertical)">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AutoShape 2" descr="300 Hình nền powerpoint đơn giản tinh tế , 3D đẹp theo chủ đề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6"/>
            <a:ext cx="9064625"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536575"/>
            <a:ext cx="8302625"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595398"/>
            <a:ext cx="5540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697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6" y="-30166"/>
            <a:ext cx="9067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rot="193800">
            <a:off x="1065581" y="940761"/>
            <a:ext cx="4277956" cy="707886"/>
          </a:xfrm>
          <a:prstGeom prst="rect">
            <a:avLst/>
          </a:prstGeom>
        </p:spPr>
        <p:txBody>
          <a:bodyPr wrap="square">
            <a:spAutoFit/>
          </a:bodyPr>
          <a:lstStyle/>
          <a:p>
            <a:r>
              <a:rPr lang="en-US" sz="4000" b="1" dirty="0"/>
              <a:t>* </a:t>
            </a:r>
            <a:r>
              <a:rPr lang="en-US" sz="4000" b="1" dirty="0" err="1"/>
              <a:t>Hoàn</a:t>
            </a:r>
            <a:r>
              <a:rPr lang="en-US" sz="4000" b="1" dirty="0"/>
              <a:t> </a:t>
            </a:r>
            <a:r>
              <a:rPr lang="en-US" sz="4000" b="1" dirty="0" err="1"/>
              <a:t>cảnh</a:t>
            </a:r>
            <a:r>
              <a:rPr lang="en-US" sz="4000" b="1" dirty="0"/>
              <a:t>:</a:t>
            </a:r>
            <a:endParaRPr lang="en-US" sz="40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5536">
            <a:off x="4294188" y="1020066"/>
            <a:ext cx="55403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219200" y="1768604"/>
            <a:ext cx="6934200" cy="4247317"/>
          </a:xfrm>
          <a:prstGeom prst="rect">
            <a:avLst/>
          </a:prstGeom>
        </p:spPr>
        <p:txBody>
          <a:bodyPr wrap="square">
            <a:spAutoFit/>
          </a:bodyPr>
          <a:lstStyle/>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Sau</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cuộc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tấn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công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Tôn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Thuyết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đưa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vua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Hàm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Nghi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chạy</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ra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căn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cứ</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Sở</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Quảng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Trị</a:t>
            </a:r>
            <a:r>
              <a:rPr lang="en-US" sz="5400" dirty="0">
                <a:latin typeface="Times New Roman" pitchFamily="18" charset="0"/>
                <a:cs typeface="Times New Roman" pitchFamily="18" charset="0"/>
              </a:rPr>
              <a:t>)</a:t>
            </a:r>
          </a:p>
        </p:txBody>
      </p:sp>
    </p:spTree>
    <p:extLst>
      <p:ext uri="{BB962C8B-B14F-4D97-AF65-F5344CB8AC3E}">
        <p14:creationId xmlns:p14="http://schemas.microsoft.com/office/powerpoint/2010/main" val="130005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arn(inVertical)">
                                      <p:cBhvr>
                                        <p:cTn id="12" dur="5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Top 75+ hình nền powerpoint lịch sử chất lượng full hd cực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067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0308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7467599"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038600" y="3619500"/>
            <a:ext cx="1371600" cy="11049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979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152400"/>
            <a:ext cx="8610600" cy="378565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đây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ngày</a:t>
            </a:r>
            <a:r>
              <a:rPr lang="en-US" sz="4800" dirty="0">
                <a:latin typeface="Times New Roman" pitchFamily="18" charset="0"/>
                <a:cs typeface="Times New Roman" pitchFamily="18" charset="0"/>
              </a:rPr>
              <a:t> 13-7-1885 </a:t>
            </a:r>
            <a:r>
              <a:rPr lang="en-US" sz="4800" dirty="0" err="1">
                <a:latin typeface="Times New Roman" pitchFamily="18" charset="0"/>
                <a:cs typeface="Times New Roman" pitchFamily="18" charset="0"/>
              </a:rPr>
              <a:t>Tôn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Thất</a:t>
            </a:r>
            <a:r>
              <a:rPr lang="en-US" sz="4800" dirty="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Thuyết</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thay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mặt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vua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Nghi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chiếu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Cần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Vương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kêu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gọi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văn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sĩ</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giúp</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vua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cứu</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28600"/>
            <a:ext cx="66992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95800"/>
            <a:ext cx="5240337"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81200" y="4989840"/>
            <a:ext cx="2342308" cy="584775"/>
          </a:xfrm>
          <a:prstGeom prst="rect">
            <a:avLst/>
          </a:prstGeom>
          <a:noFill/>
        </p:spPr>
        <p:txBody>
          <a:bodyPr wrap="none" rtlCol="0">
            <a:spAutoFit/>
          </a:bodyPr>
          <a:lstStyle/>
          <a:p>
            <a:r>
              <a:rPr lang="en-US" sz="3200" b="1" i="1" dirty="0" err="1" smtClean="0">
                <a:solidFill>
                  <a:srgbClr val="0000FF"/>
                </a:solidFill>
              </a:rPr>
              <a:t>Cần</a:t>
            </a:r>
            <a:r>
              <a:rPr lang="en-US" sz="3200" b="1" i="1" dirty="0" smtClean="0">
                <a:solidFill>
                  <a:srgbClr val="0000FF"/>
                </a:solidFill>
              </a:rPr>
              <a:t> </a:t>
            </a:r>
            <a:r>
              <a:rPr lang="en-US" sz="3200" b="1" i="1" dirty="0" err="1" smtClean="0">
                <a:solidFill>
                  <a:srgbClr val="0000FF"/>
                </a:solidFill>
              </a:rPr>
              <a:t>vương</a:t>
            </a:r>
            <a:r>
              <a:rPr lang="en-US" sz="3200" b="1" i="1" dirty="0" smtClean="0">
                <a:solidFill>
                  <a:srgbClr val="0000FF"/>
                </a:solidFill>
              </a:rPr>
              <a:t> ?</a:t>
            </a:r>
            <a:endParaRPr lang="en-US" sz="3200" b="1" i="1" dirty="0">
              <a:solidFill>
                <a:srgbClr val="0000FF"/>
              </a:solidFill>
            </a:endParaRPr>
          </a:p>
        </p:txBody>
      </p:sp>
      <p:sp>
        <p:nvSpPr>
          <p:cNvPr id="5" name="TextBox 4"/>
          <p:cNvSpPr txBox="1"/>
          <p:nvPr/>
        </p:nvSpPr>
        <p:spPr>
          <a:xfrm>
            <a:off x="495300" y="4497397"/>
            <a:ext cx="4191000" cy="224676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err="1"/>
              <a:t>Cần</a:t>
            </a:r>
            <a:r>
              <a:rPr lang="en-US" sz="2800" dirty="0"/>
              <a:t> </a:t>
            </a:r>
            <a:r>
              <a:rPr lang="en-US" sz="2800" dirty="0" err="1"/>
              <a:t>Vương</a:t>
            </a:r>
            <a:r>
              <a:rPr lang="en-US" sz="2800" dirty="0"/>
              <a:t> </a:t>
            </a:r>
            <a:r>
              <a:rPr lang="en-US" sz="2800" dirty="0" err="1"/>
              <a:t>là</a:t>
            </a:r>
            <a:r>
              <a:rPr lang="en-US" sz="2800" dirty="0"/>
              <a:t> </a:t>
            </a:r>
            <a:r>
              <a:rPr lang="en-US" sz="2800" dirty="0" err="1"/>
              <a:t>phong</a:t>
            </a:r>
            <a:r>
              <a:rPr lang="en-US" sz="2800" dirty="0"/>
              <a:t> </a:t>
            </a:r>
            <a:r>
              <a:rPr lang="en-US" sz="2800" dirty="0" err="1"/>
              <a:t>trào</a:t>
            </a:r>
            <a:r>
              <a:rPr lang="en-US" sz="2800" dirty="0"/>
              <a:t> </a:t>
            </a:r>
            <a:r>
              <a:rPr lang="en-US" sz="2800" dirty="0" err="1"/>
              <a:t>đấu</a:t>
            </a:r>
            <a:r>
              <a:rPr lang="en-US" sz="2800" dirty="0"/>
              <a:t> </a:t>
            </a:r>
            <a:r>
              <a:rPr lang="en-US" sz="2800" dirty="0" err="1"/>
              <a:t>tranh</a:t>
            </a:r>
            <a:r>
              <a:rPr lang="en-US" sz="2800" dirty="0"/>
              <a:t> </a:t>
            </a:r>
            <a:r>
              <a:rPr lang="en-US" sz="2800" dirty="0" err="1"/>
              <a:t>chống</a:t>
            </a:r>
            <a:r>
              <a:rPr lang="en-US" sz="2800" dirty="0"/>
              <a:t> </a:t>
            </a:r>
            <a:r>
              <a:rPr lang="en-US" sz="2800" dirty="0" err="1"/>
              <a:t>ngoại</a:t>
            </a:r>
            <a:r>
              <a:rPr lang="en-US" sz="2800" dirty="0"/>
              <a:t> </a:t>
            </a:r>
            <a:r>
              <a:rPr lang="en-US" sz="2800" dirty="0" err="1"/>
              <a:t>xâm</a:t>
            </a:r>
            <a:r>
              <a:rPr lang="en-US" sz="2800" dirty="0"/>
              <a:t> </a:t>
            </a:r>
            <a:r>
              <a:rPr lang="en-US" sz="2800" dirty="0" err="1"/>
              <a:t>dưới</a:t>
            </a:r>
            <a:r>
              <a:rPr lang="en-US" sz="2800" dirty="0"/>
              <a:t> </a:t>
            </a:r>
            <a:r>
              <a:rPr lang="en-US" sz="2800" dirty="0" err="1"/>
              <a:t>danh</a:t>
            </a:r>
            <a:r>
              <a:rPr lang="en-US" sz="2800" dirty="0"/>
              <a:t> </a:t>
            </a:r>
            <a:r>
              <a:rPr lang="en-US" sz="2800" dirty="0" err="1"/>
              <a:t>nghĩa</a:t>
            </a:r>
            <a:r>
              <a:rPr lang="en-US" sz="2800" dirty="0"/>
              <a:t> </a:t>
            </a:r>
            <a:r>
              <a:rPr lang="en-US" sz="2800" dirty="0" err="1"/>
              <a:t>ủng</a:t>
            </a:r>
            <a:r>
              <a:rPr lang="en-US" sz="2800" dirty="0"/>
              <a:t> </a:t>
            </a:r>
            <a:r>
              <a:rPr lang="en-US" sz="2800" dirty="0" err="1"/>
              <a:t>hộ</a:t>
            </a:r>
            <a:r>
              <a:rPr lang="en-US" sz="2800" dirty="0"/>
              <a:t> </a:t>
            </a:r>
            <a:r>
              <a:rPr lang="en-US" sz="2800" dirty="0" err="1"/>
              <a:t>nhà</a:t>
            </a:r>
            <a:r>
              <a:rPr lang="en-US" sz="2800" dirty="0"/>
              <a:t> </a:t>
            </a:r>
            <a:r>
              <a:rPr lang="en-US" sz="2800" dirty="0" err="1"/>
              <a:t>vua</a:t>
            </a:r>
            <a:r>
              <a:rPr lang="en-US" sz="2800" dirty="0"/>
              <a:t> </a:t>
            </a:r>
            <a:r>
              <a:rPr lang="en-US" sz="2800" dirty="0" err="1"/>
              <a:t>yêu</a:t>
            </a:r>
            <a:r>
              <a:rPr lang="en-US" sz="2800" dirty="0"/>
              <a:t> </a:t>
            </a:r>
            <a:r>
              <a:rPr lang="en-US" sz="2800" dirty="0" err="1"/>
              <a:t>nước</a:t>
            </a:r>
            <a:r>
              <a:rPr lang="en-US" sz="2800" dirty="0"/>
              <a:t> </a:t>
            </a:r>
            <a:r>
              <a:rPr lang="en-US" sz="2800" dirty="0" err="1"/>
              <a:t>diễn</a:t>
            </a:r>
            <a:r>
              <a:rPr lang="en-US" sz="2800" dirty="0"/>
              <a:t> </a:t>
            </a:r>
            <a:r>
              <a:rPr lang="en-US" sz="2800" dirty="0" err="1"/>
              <a:t>ra</a:t>
            </a:r>
            <a:r>
              <a:rPr lang="en-US" sz="2800" dirty="0"/>
              <a:t> </a:t>
            </a:r>
            <a:r>
              <a:rPr lang="en-US" sz="2800" dirty="0" err="1"/>
              <a:t>vào</a:t>
            </a:r>
            <a:r>
              <a:rPr lang="en-US" sz="2800" dirty="0"/>
              <a:t> </a:t>
            </a:r>
            <a:r>
              <a:rPr lang="en-US" sz="2800" dirty="0" err="1"/>
              <a:t>cuối</a:t>
            </a:r>
            <a:r>
              <a:rPr lang="en-US" sz="2800" dirty="0"/>
              <a:t> </a:t>
            </a:r>
            <a:r>
              <a:rPr lang="en-US" sz="2800" dirty="0" err="1"/>
              <a:t>thế</a:t>
            </a:r>
            <a:r>
              <a:rPr lang="en-US" sz="2800" dirty="0"/>
              <a:t> </a:t>
            </a:r>
            <a:r>
              <a:rPr lang="en-US" sz="2800" dirty="0" err="1"/>
              <a:t>kỷ</a:t>
            </a:r>
            <a:r>
              <a:rPr lang="en-US" sz="2800" dirty="0"/>
              <a:t> XIX</a:t>
            </a:r>
          </a:p>
        </p:txBody>
      </p:sp>
    </p:spTree>
    <p:extLst>
      <p:ext uri="{BB962C8B-B14F-4D97-AF65-F5344CB8AC3E}">
        <p14:creationId xmlns:p14="http://schemas.microsoft.com/office/powerpoint/2010/main" val="240601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barn(inVertical)">
                                      <p:cBhvr>
                                        <p:cTn id="12" dur="500"/>
                                        <p:tgtEl>
                                          <p:spTgt spid="2150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AutoShape 2" descr="69+ Hình nền Powerpoint đẹp, đơn giản, ấn tượng theo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9144000" cy="677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533400"/>
            <a:ext cx="5815013" cy="44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53200" y="457200"/>
            <a:ext cx="2590800" cy="5016758"/>
          </a:xfrm>
          <a:prstGeom prst="rect">
            <a:avLst/>
          </a:prstGeom>
        </p:spPr>
        <p:txBody>
          <a:bodyPr wrap="square">
            <a:spAutoFit/>
          </a:bodyPr>
          <a:lstStyle/>
          <a:p>
            <a:r>
              <a:rPr lang="vi-VN" sz="3200" dirty="0"/>
              <a:t>Một nguyên bản chiếu Cần Vương vừa được tìm thấy tại bảo tàng gia đình ông Thierry d'Argenlieu tại Pháp.</a:t>
            </a:r>
            <a:endParaRPr lang="en-US" sz="3200" dirty="0"/>
          </a:p>
        </p:txBody>
      </p:sp>
    </p:spTree>
    <p:extLst>
      <p:ext uri="{BB962C8B-B14F-4D97-AF65-F5344CB8AC3E}">
        <p14:creationId xmlns:p14="http://schemas.microsoft.com/office/powerpoint/2010/main" val="74327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barn(in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60198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58000" y="990600"/>
            <a:ext cx="1841152" cy="248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6000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32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49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barn(inVertical)">
                                      <p:cBhvr>
                                        <p:cTn id="7"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99+ Background Powerpoint Đẹp cho bài thuyết trình chuyên nghiệp | Hình  ảnh, Hình nền, Giấy v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625"/>
            <a:ext cx="9144000" cy="67361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400" y="1143000"/>
            <a:ext cx="8229600" cy="5262979"/>
          </a:xfrm>
          <a:prstGeom prst="rect">
            <a:avLst/>
          </a:prstGeom>
        </p:spPr>
        <p:txBody>
          <a:bodyPr wrap="square">
            <a:spAutoFit/>
          </a:bodyPr>
          <a:lstStyle/>
          <a:p>
            <a:r>
              <a:rPr lang="en-US" dirty="0"/>
              <a:t>-</a:t>
            </a:r>
            <a:r>
              <a:rPr lang="vi-VN" sz="4800" dirty="0">
                <a:latin typeface="Times New Roman" pitchFamily="18" charset="0"/>
                <a:cs typeface="Times New Roman" pitchFamily="18" charset="0"/>
              </a:rPr>
              <a:t>Phong trào Cần vương diễn ra sôi nổi từ năm 1885 đến cuối thế kỉ XIX. Chia làm 2 giai đoạn:</a:t>
            </a:r>
            <a:br>
              <a:rPr lang="vi-VN" sz="4800" dirty="0">
                <a:latin typeface="Times New Roman" pitchFamily="18" charset="0"/>
                <a:cs typeface="Times New Roman" pitchFamily="18" charset="0"/>
              </a:rPr>
            </a:br>
            <a:r>
              <a:rPr lang="vi-VN" sz="4800" b="1" dirty="0">
                <a:latin typeface="Times New Roman" pitchFamily="18" charset="0"/>
                <a:cs typeface="Times New Roman" pitchFamily="18" charset="0"/>
              </a:rPr>
              <a:t>+ Giai đoạn 1 (1885 - 1888),</a:t>
            </a:r>
            <a:r>
              <a:rPr lang="vi-VN" sz="4800" dirty="0">
                <a:latin typeface="Times New Roman" pitchFamily="18" charset="0"/>
                <a:cs typeface="Times New Roman" pitchFamily="18" charset="0"/>
              </a:rPr>
              <a:t> phong trào bùng nổ trên khắp cả nước, nhất là từ </a:t>
            </a:r>
            <a:r>
              <a:rPr lang="vi-VN" sz="4800" dirty="0" smtClean="0">
                <a:latin typeface="Times New Roman" pitchFamily="18" charset="0"/>
                <a:cs typeface="Times New Roman" pitchFamily="18" charset="0"/>
              </a:rPr>
              <a:t>Phan</a:t>
            </a:r>
            <a:endParaRPr lang="en-US" sz="4800" dirty="0" smtClean="0">
              <a:latin typeface="Times New Roman" pitchFamily="18" charset="0"/>
              <a:cs typeface="Times New Roman" pitchFamily="18" charset="0"/>
            </a:endParaRPr>
          </a:p>
          <a:p>
            <a:r>
              <a:rPr lang="en-US" sz="4800" dirty="0">
                <a:latin typeface="Times New Roman" pitchFamily="18" charset="0"/>
                <a:cs typeface="Times New Roman" pitchFamily="18" charset="0"/>
              </a:rPr>
              <a:t> </a:t>
            </a:r>
            <a:r>
              <a:rPr lang="en-US" sz="4800" dirty="0" smtClean="0">
                <a:latin typeface="Times New Roman" pitchFamily="18" charset="0"/>
                <a:cs typeface="Times New Roman" pitchFamily="18" charset="0"/>
              </a:rPr>
              <a:t>                </a:t>
            </a:r>
            <a:r>
              <a:rPr lang="vi-VN" sz="4800" dirty="0" smtClean="0">
                <a:latin typeface="Times New Roman" pitchFamily="18" charset="0"/>
                <a:cs typeface="Times New Roman" pitchFamily="18" charset="0"/>
              </a:rPr>
              <a:t> </a:t>
            </a:r>
            <a:r>
              <a:rPr lang="vi-VN" sz="4800" dirty="0">
                <a:latin typeface="Times New Roman" pitchFamily="18" charset="0"/>
                <a:cs typeface="Times New Roman" pitchFamily="18" charset="0"/>
              </a:rPr>
              <a:t>Thiết trở ra</a:t>
            </a:r>
            <a:r>
              <a:rPr lang="vi-VN" sz="4800" dirty="0" smtClean="0">
                <a:latin typeface="Times New Roman" pitchFamily="18" charset="0"/>
                <a:cs typeface="Times New Roman" pitchFamily="18" charset="0"/>
              </a:rPr>
              <a:t>.</a:t>
            </a:r>
            <a:endParaRPr lang="en-US" sz="4800" dirty="0">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3075" y="1118662"/>
            <a:ext cx="66992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812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5800" y="304800"/>
            <a:ext cx="8229600" cy="3785652"/>
          </a:xfrm>
          <a:prstGeom prst="rect">
            <a:avLst/>
          </a:prstGeom>
        </p:spPr>
        <p:txBody>
          <a:bodyPr wrap="square">
            <a:spAutoFit/>
          </a:bodyPr>
          <a:lstStyle/>
          <a:p>
            <a:r>
              <a:rPr lang="en-US" dirty="0"/>
              <a:t>-</a:t>
            </a:r>
            <a:r>
              <a:rPr lang="vi-VN" sz="2000" dirty="0">
                <a:latin typeface="Times New Roman" pitchFamily="18" charset="0"/>
                <a:cs typeface="Times New Roman" pitchFamily="18" charset="0"/>
              </a:rPr>
              <a:t>Phong trào Cần vương diễn ra sôi nổi từ năm 1885 đến cuối thế kỉ XIX. Chia làm 2 giai đoạn:</a:t>
            </a:r>
            <a:br>
              <a:rPr lang="vi-VN" sz="2000" dirty="0">
                <a:latin typeface="Times New Roman" pitchFamily="18" charset="0"/>
                <a:cs typeface="Times New Roman" pitchFamily="18" charset="0"/>
              </a:rPr>
            </a:br>
            <a:r>
              <a:rPr lang="vi-VN" sz="2000" b="1" dirty="0">
                <a:latin typeface="Times New Roman" pitchFamily="18" charset="0"/>
                <a:cs typeface="Times New Roman" pitchFamily="18" charset="0"/>
              </a:rPr>
              <a:t>+ Giai đoạn 1 (1885 - 1888),</a:t>
            </a:r>
            <a:r>
              <a:rPr lang="vi-VN" sz="2000" dirty="0">
                <a:latin typeface="Times New Roman" pitchFamily="18" charset="0"/>
                <a:cs typeface="Times New Roman" pitchFamily="18" charset="0"/>
              </a:rPr>
              <a:t> phong trào bùng nổ trên khắp cả nước, nhất là từ Phan Thiết trở ra.</a:t>
            </a:r>
            <a:br>
              <a:rPr lang="vi-VN" sz="2000" dirty="0">
                <a:latin typeface="Times New Roman" pitchFamily="18" charset="0"/>
                <a:cs typeface="Times New Roman" pitchFamily="18" charset="0"/>
              </a:rPr>
            </a:br>
            <a:endParaRPr lang="en-US" sz="2000" dirty="0" smtClean="0">
              <a:latin typeface="Times New Roman" pitchFamily="18" charset="0"/>
              <a:cs typeface="Times New Roman" pitchFamily="18" charset="0"/>
            </a:endParaRPr>
          </a:p>
          <a:p>
            <a:r>
              <a:rPr lang="en-US" sz="3600" dirty="0" smtClean="0">
                <a:latin typeface="Times New Roman" pitchFamily="18" charset="0"/>
                <a:cs typeface="Times New Roman" pitchFamily="18" charset="0"/>
              </a:rPr>
              <a:t>+</a:t>
            </a:r>
            <a:r>
              <a:rPr lang="vi-VN" sz="3600" dirty="0">
                <a:latin typeface="Times New Roman" pitchFamily="18" charset="0"/>
                <a:cs typeface="Times New Roman" pitchFamily="18" charset="0"/>
              </a:rPr>
              <a:t>Tháng 11-1888, nhờ có tay sai dẫn đường, quân Pháp bắt vua Hàm Nghi đi đày sang An-giê-ri (châu Phi)</a:t>
            </a:r>
            <a:br>
              <a:rPr lang="vi-VN" sz="36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524992"/>
            <a:ext cx="6539243"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6874" y="1219200"/>
            <a:ext cx="66992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941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barn(inVertical)">
                                      <p:cBhvr>
                                        <p:cTn id="12"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67799"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152400"/>
            <a:ext cx="8915400"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5912899"/>
            <a:ext cx="8763000" cy="92333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vi-VN" dirty="0"/>
              <a:t>Tranh vẽ của người Pháp: cảnh lúc Pháp bắt vua Hàm Nghi, Tôn Thất Thiệp cầm gươm lên, chưa kịp làm gì thì bị sát hại bằng súng (trái), còn nhà vua trong lúc bất ngờ, với tay chụp thanh gươm bên cạnh nhưng không kịp (phải)</a:t>
            </a:r>
            <a:endParaRPr lang="en-US" dirty="0"/>
          </a:p>
        </p:txBody>
      </p:sp>
    </p:spTree>
    <p:extLst>
      <p:ext uri="{BB962C8B-B14F-4D97-AF65-F5344CB8AC3E}">
        <p14:creationId xmlns:p14="http://schemas.microsoft.com/office/powerpoint/2010/main" val="101951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arn(inVertical)">
                                      <p:cBhvr>
                                        <p:cTn id="7" dur="5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304800"/>
            <a:ext cx="8458200" cy="5878532"/>
          </a:xfrm>
          <a:prstGeom prst="rect">
            <a:avLst/>
          </a:prstGeom>
        </p:spPr>
        <p:txBody>
          <a:bodyPr wrap="square">
            <a:spAutoFit/>
          </a:bodyPr>
          <a:lstStyle/>
          <a:p>
            <a:r>
              <a:rPr lang="en-US" sz="2400" dirty="0"/>
              <a:t>-</a:t>
            </a:r>
            <a:r>
              <a:rPr lang="vi-VN" sz="2400" dirty="0">
                <a:latin typeface="Times New Roman" pitchFamily="18" charset="0"/>
                <a:cs typeface="Times New Roman" pitchFamily="18" charset="0"/>
              </a:rPr>
              <a:t>Phong trào Cần vương diễn ra sôi nổi từ năm 1885 đến cuối thế kỉ XIX. Chia làm 2 giai đoạn:</a:t>
            </a:r>
            <a:br>
              <a:rPr lang="vi-VN" sz="2400" dirty="0">
                <a:latin typeface="Times New Roman" pitchFamily="18" charset="0"/>
                <a:cs typeface="Times New Roman" pitchFamily="18" charset="0"/>
              </a:rPr>
            </a:br>
            <a:r>
              <a:rPr lang="vi-VN" sz="2400" b="1" dirty="0">
                <a:latin typeface="Times New Roman" pitchFamily="18" charset="0"/>
                <a:cs typeface="Times New Roman" pitchFamily="18" charset="0"/>
              </a:rPr>
              <a:t>+ Giai đoạn 1 (1885 - 1888),</a:t>
            </a:r>
            <a:r>
              <a:rPr lang="vi-VN" sz="2400" dirty="0">
                <a:latin typeface="Times New Roman" pitchFamily="18" charset="0"/>
                <a:cs typeface="Times New Roman" pitchFamily="18" charset="0"/>
              </a:rPr>
              <a:t> phong trào bùng nổ trên khắp cả nước, nhất là từ Phan Thiết trở ra.</a:t>
            </a:r>
            <a:br>
              <a:rPr lang="vi-VN" sz="2400" dirty="0">
                <a:latin typeface="Times New Roman" pitchFamily="18" charset="0"/>
                <a:cs typeface="Times New Roman" pitchFamily="18" charset="0"/>
              </a:rPr>
            </a:b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Tháng 11-1888, nhờ có tay sai dẫn đường, quân Pháp bắt vua Hàm Nghi đi đày sang An-giê-ri (châu Phi)</a:t>
            </a:r>
            <a:br>
              <a:rPr lang="vi-VN" sz="2400" dirty="0">
                <a:latin typeface="Times New Roman" pitchFamily="18" charset="0"/>
                <a:cs typeface="Times New Roman" pitchFamily="18" charset="0"/>
              </a:rPr>
            </a:br>
            <a:endParaRPr lang="en-US" sz="4000" dirty="0">
              <a:latin typeface="Times New Roman" pitchFamily="18" charset="0"/>
              <a:cs typeface="Times New Roman" pitchFamily="18" charset="0"/>
            </a:endParaRPr>
          </a:p>
          <a:p>
            <a:r>
              <a:rPr lang="vi-VN" sz="4800" b="1" dirty="0" smtClean="0">
                <a:latin typeface="Times New Roman" pitchFamily="18" charset="0"/>
                <a:cs typeface="Times New Roman" pitchFamily="18" charset="0"/>
              </a:rPr>
              <a:t>+ Giai đoạn 2 (1888 - 1896)</a:t>
            </a:r>
            <a:r>
              <a:rPr lang="en-US" sz="4800" b="1" dirty="0" smtClean="0">
                <a:latin typeface="Times New Roman" pitchFamily="18" charset="0"/>
                <a:cs typeface="Times New Roman" pitchFamily="18" charset="0"/>
              </a:rPr>
              <a:t> </a:t>
            </a:r>
            <a:r>
              <a:rPr lang="vi-VN" sz="4800" dirty="0" smtClean="0">
                <a:latin typeface="Times New Roman" pitchFamily="18" charset="0"/>
                <a:cs typeface="Times New Roman" pitchFamily="18" charset="0"/>
              </a:rPr>
              <a:t> </a:t>
            </a:r>
            <a:endParaRPr lang="en-US" sz="4800" dirty="0" smtClean="0">
              <a:latin typeface="Times New Roman" pitchFamily="18" charset="0"/>
              <a:cs typeface="Times New Roman" pitchFamily="18" charset="0"/>
            </a:endParaRPr>
          </a:p>
          <a:p>
            <a:r>
              <a:rPr lang="en-US" sz="4800" dirty="0" err="1" smtClean="0">
                <a:latin typeface="Times New Roman" pitchFamily="18" charset="0"/>
                <a:cs typeface="Times New Roman" pitchFamily="18" charset="0"/>
              </a:rPr>
              <a:t>Mặc</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dù</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vua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Hàm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Nghi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bị</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bắt</a:t>
            </a:r>
            <a:r>
              <a:rPr lang="en-US" sz="4800" dirty="0">
                <a:latin typeface="Times New Roman" pitchFamily="18" charset="0"/>
                <a:cs typeface="Times New Roman" pitchFamily="18" charset="0"/>
              </a:rPr>
              <a:t> (11-1888) </a:t>
            </a:r>
            <a:r>
              <a:rPr lang="en-US" sz="4800" dirty="0" err="1">
                <a:latin typeface="Times New Roman" pitchFamily="18" charset="0"/>
                <a:cs typeface="Times New Roman" pitchFamily="18" charset="0"/>
              </a:rPr>
              <a:t>nhưng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phong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trào</a:t>
            </a:r>
            <a:r>
              <a:rPr lang="en-US" sz="4800" dirty="0">
                <a:latin typeface="Times New Roman" pitchFamily="18" charset="0"/>
                <a:cs typeface="Times New Roman" pitchFamily="18" charset="0"/>
              </a:rPr>
              <a:t> </a:t>
            </a:r>
            <a:endParaRPr lang="en-US" sz="4800" dirty="0" smtClean="0">
              <a:latin typeface="Times New Roman" pitchFamily="18" charset="0"/>
              <a:cs typeface="Times New Roman" pitchFamily="18" charset="0"/>
            </a:endParaRPr>
          </a:p>
          <a:p>
            <a:r>
              <a:rPr lang="en-US" sz="4800" dirty="0" err="1" smtClean="0">
                <a:latin typeface="Times New Roman" pitchFamily="18" charset="0"/>
                <a:cs typeface="Times New Roman" pitchFamily="18" charset="0"/>
              </a:rPr>
              <a:t>vẫn</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duy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trì</a:t>
            </a:r>
            <a:r>
              <a:rPr lang="en-US" sz="4800"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2690068"/>
            <a:ext cx="66992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299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0"/>
            <a:ext cx="9067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349753"/>
            <a:ext cx="8077200" cy="6524863"/>
          </a:xfrm>
          <a:prstGeom prst="rect">
            <a:avLst/>
          </a:prstGeom>
        </p:spPr>
        <p:txBody>
          <a:bodyPr wrap="square">
            <a:spAutoFit/>
          </a:bodyPr>
          <a:lstStyle/>
          <a:p>
            <a:r>
              <a:rPr lang="vi-VN" b="1" dirty="0">
                <a:latin typeface="Times New Roman" pitchFamily="18" charset="0"/>
                <a:cs typeface="Times New Roman" pitchFamily="18" charset="0"/>
              </a:rPr>
              <a:t>+ Giai đoạn 2 (1888 - 1896)</a:t>
            </a:r>
            <a:r>
              <a:rPr lang="en-US" b="1" dirty="0">
                <a:latin typeface="Times New Roman" pitchFamily="18" charset="0"/>
                <a:cs typeface="Times New Roman" pitchFamily="18" charset="0"/>
              </a:rPr>
              <a:t> </a:t>
            </a:r>
            <a:r>
              <a:rPr lang="vi-VN" dirty="0">
                <a:latin typeface="Times New Roman" pitchFamily="18" charset="0"/>
                <a:cs typeface="Times New Roman" pitchFamily="18" charset="0"/>
              </a:rPr>
              <a:t> </a:t>
            </a:r>
            <a:endParaRPr lang="en-US" dirty="0">
              <a:latin typeface="Times New Roman" pitchFamily="18" charset="0"/>
              <a:cs typeface="Times New Roman" pitchFamily="18" charset="0"/>
            </a:endParaRPr>
          </a:p>
          <a:p>
            <a:r>
              <a:rPr lang="en-US" dirty="0" err="1">
                <a:latin typeface="Times New Roman" pitchFamily="18" charset="0"/>
                <a:cs typeface="Times New Roman" pitchFamily="18" charset="0"/>
              </a:rPr>
              <a:t>Mặc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dù</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vua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bắt</a:t>
            </a:r>
            <a:r>
              <a:rPr lang="en-US" dirty="0">
                <a:latin typeface="Times New Roman" pitchFamily="18" charset="0"/>
                <a:cs typeface="Times New Roman" pitchFamily="18" charset="0"/>
              </a:rPr>
              <a:t> (11-1888) </a:t>
            </a:r>
            <a:r>
              <a:rPr lang="en-US" dirty="0" err="1">
                <a:latin typeface="Times New Roman" pitchFamily="18" charset="0"/>
                <a:cs typeface="Times New Roman" pitchFamily="18" charset="0"/>
              </a:rPr>
              <a:t>nhưng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vẫn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trì</a:t>
            </a:r>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r>
              <a:rPr lang="en-US" sz="5400" dirty="0" err="1" smtClean="0">
                <a:latin typeface="Times New Roman" pitchFamily="18" charset="0"/>
                <a:cs typeface="Times New Roman" pitchFamily="18" charset="0"/>
              </a:rPr>
              <a:t>Từ</a:t>
            </a:r>
            <a:r>
              <a:rPr lang="en-US" sz="5400" dirty="0" smtClean="0">
                <a:latin typeface="Times New Roman" pitchFamily="18" charset="0"/>
                <a:cs typeface="Times New Roman" pitchFamily="18" charset="0"/>
              </a:rPr>
              <a:t>  </a:t>
            </a:r>
            <a:r>
              <a:rPr lang="en-US" sz="5400" dirty="0" err="1">
                <a:latin typeface="Times New Roman" pitchFamily="18" charset="0"/>
                <a:cs typeface="Times New Roman" pitchFamily="18" charset="0"/>
              </a:rPr>
              <a:t>năm</a:t>
            </a:r>
            <a:r>
              <a:rPr lang="en-US" sz="5400" dirty="0">
                <a:latin typeface="Times New Roman" pitchFamily="18" charset="0"/>
                <a:cs typeface="Times New Roman" pitchFamily="18" charset="0"/>
              </a:rPr>
              <a:t> 1888</a:t>
            </a:r>
            <a:r>
              <a:rPr lang="en-US" sz="5400" dirty="0">
                <a:latin typeface="Times New Roman" pitchFamily="18" charset="0"/>
                <a:cs typeface="Times New Roman" pitchFamily="18" charset="0"/>
                <a:sym typeface="Wingdings 3"/>
              </a:rPr>
              <a:t></a:t>
            </a:r>
            <a:r>
              <a:rPr lang="en-US" sz="5400" dirty="0">
                <a:latin typeface="Times New Roman" pitchFamily="18" charset="0"/>
                <a:cs typeface="Times New Roman" pitchFamily="18" charset="0"/>
              </a:rPr>
              <a:t>1896 </a:t>
            </a:r>
            <a:r>
              <a:rPr lang="en-US" sz="5400" dirty="0" err="1">
                <a:latin typeface="Times New Roman" pitchFamily="18" charset="0"/>
                <a:cs typeface="Times New Roman" pitchFamily="18" charset="0"/>
              </a:rPr>
              <a:t>phong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trào</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phát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triển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mạnh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tụ</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thành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những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cuộc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khởi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nghĩa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lớn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tập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trung</a:t>
            </a:r>
            <a:r>
              <a:rPr lang="en-US" sz="5400" dirty="0">
                <a:latin typeface="Times New Roman" pitchFamily="18" charset="0"/>
                <a:cs typeface="Times New Roman" pitchFamily="18" charset="0"/>
              </a:rPr>
              <a:t> ở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tỉnh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Bắc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Kì</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Bắc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Trung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Kì</a:t>
            </a:r>
            <a:r>
              <a:rPr lang="en-US" sz="5400" dirty="0">
                <a:latin typeface="Times New Roman" pitchFamily="18" charset="0"/>
                <a:cs typeface="Times New Roman" pitchFamily="18" charset="0"/>
              </a:rPr>
              <a:t>.</a:t>
            </a:r>
            <a:r>
              <a:rPr lang="vi-VN" sz="4400" dirty="0">
                <a:latin typeface="Times New Roman" pitchFamily="18" charset="0"/>
                <a:cs typeface="Times New Roman" pitchFamily="18" charset="0"/>
              </a:rPr>
              <a:t/>
            </a:r>
            <a:br>
              <a:rPr lang="vi-VN" sz="4400" dirty="0">
                <a:latin typeface="Times New Roman" pitchFamily="18" charset="0"/>
                <a:cs typeface="Times New Roman" pitchFamily="18" charset="0"/>
              </a:rPr>
            </a:br>
            <a:endParaRPr lang="en-US" sz="4400" dirty="0">
              <a:latin typeface="Times New Roman" pitchFamily="18" charset="0"/>
              <a:cs typeface="Times New Roman" pitchFamily="18" charset="0"/>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9369" y="457200"/>
            <a:ext cx="66992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11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
            <a:ext cx="64770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5157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5128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3726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434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89916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420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381000" y="152400"/>
            <a:ext cx="8229600" cy="501675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3200" b="1" i="1" dirty="0" err="1">
                <a:latin typeface="Times New Roman" pitchFamily="18" charset="0"/>
                <a:cs typeface="Times New Roman" pitchFamily="18" charset="0"/>
              </a:rPr>
              <a:t>Câu</a:t>
            </a:r>
            <a:r>
              <a:rPr lang="en-US" sz="3200" b="1" i="1" dirty="0">
                <a:latin typeface="Times New Roman" pitchFamily="18" charset="0"/>
                <a:cs typeface="Times New Roman" pitchFamily="18" charset="0"/>
              </a:rPr>
              <a:t> 2: </a:t>
            </a:r>
            <a:r>
              <a:rPr lang="en-US" sz="3200" i="1" dirty="0" err="1">
                <a:latin typeface="Times New Roman" pitchFamily="18" charset="0"/>
                <a:cs typeface="Times New Roman" pitchFamily="18" charset="0"/>
              </a:rPr>
              <a:t>Hiệp</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ước</a:t>
            </a:r>
            <a:r>
              <a:rPr lang="en-US" sz="3200" i="1" dirty="0">
                <a:latin typeface="Times New Roman" pitchFamily="18" charset="0"/>
                <a:cs typeface="Times New Roman" pitchFamily="18" charset="0"/>
              </a:rPr>
              <a:t> Pa-</a:t>
            </a:r>
            <a:r>
              <a:rPr lang="en-US" sz="3200" i="1" dirty="0" err="1">
                <a:latin typeface="Times New Roman" pitchFamily="18" charset="0"/>
                <a:cs typeface="Times New Roman" pitchFamily="18" charset="0"/>
              </a:rPr>
              <a:t>tơ</a:t>
            </a:r>
            <a:r>
              <a:rPr lang="en-US" sz="3200" i="1" dirty="0">
                <a:latin typeface="Times New Roman" pitchFamily="18" charset="0"/>
                <a:cs typeface="Times New Roman" pitchFamily="18" charset="0"/>
              </a:rPr>
              <a:t>-</a:t>
            </a:r>
            <a:r>
              <a:rPr lang="en-US" sz="3200" i="1" dirty="0" err="1">
                <a:latin typeface="Times New Roman" pitchFamily="18" charset="0"/>
                <a:cs typeface="Times New Roman" pitchFamily="18" charset="0"/>
              </a:rPr>
              <a:t>nốt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đã</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đánh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nửa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kiến</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nhấn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ở 3 </a:t>
            </a:r>
            <a:r>
              <a:rPr lang="en-US" sz="3200" dirty="0" err="1">
                <a:latin typeface="Times New Roman" pitchFamily="18" charset="0"/>
                <a:cs typeface="Times New Roman" pitchFamily="18" charset="0"/>
              </a:rPr>
              <a:t>tỉnh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Đông</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Kì</a:t>
            </a:r>
            <a:endParaRPr lang="en-US" sz="3200" dirty="0">
              <a:latin typeface="Times New Roman" pitchFamily="18" charset="0"/>
              <a:cs typeface="Times New Roman" pitchFamily="18" charset="0"/>
            </a:endParaRPr>
          </a:p>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khẳng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trở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p>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công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XIX.</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5257800"/>
            <a:ext cx="7391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59229" y="736270"/>
            <a:ext cx="609600" cy="457200"/>
          </a:xfrm>
          <a:prstGeom prst="ellipse">
            <a:avLst/>
          </a:prstGeom>
          <a:solidFill>
            <a:schemeClr val="accent3">
              <a:lumMod val="40000"/>
              <a:lumOff val="6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latin typeface="Times New Roman" pitchFamily="18" charset="0"/>
                <a:cs typeface="Times New Roman" pitchFamily="18" charset="0"/>
              </a:rPr>
              <a:t>A</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1777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5830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381000" y="1447800"/>
            <a:ext cx="4953000" cy="403860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latin typeface="Times New Roman" pitchFamily="18" charset="0"/>
                <a:cs typeface="Times New Roman" pitchFamily="18" charset="0"/>
              </a:rPr>
              <a:t>Bài</a:t>
            </a:r>
            <a:r>
              <a:rPr lang="en-US" sz="3600" dirty="0" smtClean="0">
                <a:solidFill>
                  <a:schemeClr val="tx1"/>
                </a:solidFill>
                <a:latin typeface="Times New Roman" pitchFamily="18" charset="0"/>
                <a:cs typeface="Times New Roman" pitchFamily="18" charset="0"/>
              </a:rPr>
              <a:t> 26</a:t>
            </a:r>
          </a:p>
          <a:p>
            <a:pPr algn="ctr"/>
            <a:r>
              <a:rPr lang="en-US" sz="3600" dirty="0" err="1" smtClean="0">
                <a:solidFill>
                  <a:schemeClr val="tx1"/>
                </a:solidFill>
                <a:latin typeface="Times New Roman" pitchFamily="18" charset="0"/>
                <a:cs typeface="Times New Roman" pitchFamily="18" charset="0"/>
              </a:rPr>
              <a:t>PHONG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TRÀO</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KHÁNG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CHIẾN</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CHỐNG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PHÁP</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TRONG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NHỮNG</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NĂM</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CUỐI</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THẾ</a:t>
            </a:r>
            <a:r>
              <a:rPr lang="en-US" sz="3600" dirty="0" smtClean="0">
                <a:solidFill>
                  <a:schemeClr val="tx1"/>
                </a:solidFill>
                <a:latin typeface="Times New Roman" pitchFamily="18" charset="0"/>
                <a:cs typeface="Times New Roman" pitchFamily="18" charset="0"/>
              </a:rPr>
              <a:t> </a:t>
            </a:r>
            <a:r>
              <a:rPr lang="en-US" sz="3600" dirty="0" err="1" smtClean="0">
                <a:solidFill>
                  <a:schemeClr val="tx1"/>
                </a:solidFill>
                <a:latin typeface="Times New Roman" pitchFamily="18" charset="0"/>
                <a:cs typeface="Times New Roman" pitchFamily="18" charset="0"/>
              </a:rPr>
              <a:t>KỈ</a:t>
            </a:r>
            <a:r>
              <a:rPr lang="en-US" sz="3600" dirty="0" smtClean="0">
                <a:solidFill>
                  <a:schemeClr val="tx1"/>
                </a:solidFill>
                <a:latin typeface="Times New Roman" pitchFamily="18" charset="0"/>
                <a:cs typeface="Times New Roman" pitchFamily="18" charset="0"/>
              </a:rPr>
              <a:t> XIX </a:t>
            </a:r>
          </a:p>
          <a:p>
            <a:pPr algn="ctr"/>
            <a:endParaRPr lang="en-US" dirty="0"/>
          </a:p>
        </p:txBody>
      </p:sp>
    </p:spTree>
    <p:extLst>
      <p:ext uri="{BB962C8B-B14F-4D97-AF65-F5344CB8AC3E}">
        <p14:creationId xmlns:p14="http://schemas.microsoft.com/office/powerpoint/2010/main" val="59827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AutoShape 2" descr="Những hình nền Powerpoint lịch sử vĩ đại, hào hùng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782"/>
            <a:ext cx="9144000"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685800" y="457200"/>
            <a:ext cx="7620000" cy="2209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smtClean="0">
              <a:solidFill>
                <a:schemeClr val="tx1"/>
              </a:solidFill>
              <a:latin typeface="Times New Roman" pitchFamily="18" charset="0"/>
              <a:cs typeface="Times New Roman" pitchFamily="18" charset="0"/>
            </a:endParaRPr>
          </a:p>
          <a:p>
            <a:pPr algn="ctr"/>
            <a:r>
              <a:rPr lang="en-US" sz="3600" dirty="0" smtClean="0">
                <a:solidFill>
                  <a:schemeClr val="tx1"/>
                </a:solidFill>
                <a:latin typeface="Times New Roman" pitchFamily="18" charset="0"/>
                <a:cs typeface="Times New Roman" pitchFamily="18" charset="0"/>
              </a:rPr>
              <a:t> </a:t>
            </a:r>
          </a:p>
          <a:p>
            <a:pPr algn="ctr"/>
            <a:endParaRPr lang="en-US" dirty="0"/>
          </a:p>
        </p:txBody>
      </p:sp>
      <p:sp>
        <p:nvSpPr>
          <p:cNvPr id="5" name="TextBox 4"/>
          <p:cNvSpPr txBox="1"/>
          <p:nvPr/>
        </p:nvSpPr>
        <p:spPr>
          <a:xfrm>
            <a:off x="685800" y="609600"/>
            <a:ext cx="7467600" cy="2339102"/>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26</a:t>
            </a:r>
          </a:p>
          <a:p>
            <a:pPr algn="ctr"/>
            <a:r>
              <a:rPr lang="en-US" sz="3200" dirty="0" err="1">
                <a:latin typeface="Times New Roman" pitchFamily="18" charset="0"/>
                <a:cs typeface="Times New Roman" pitchFamily="18" charset="0"/>
              </a:rPr>
              <a:t>PHONG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KỈ</a:t>
            </a:r>
            <a:r>
              <a:rPr lang="en-US" sz="3200" dirty="0">
                <a:latin typeface="Times New Roman" pitchFamily="18" charset="0"/>
                <a:cs typeface="Times New Roman" pitchFamily="18" charset="0"/>
              </a:rPr>
              <a:t> XIX</a:t>
            </a:r>
          </a:p>
          <a:p>
            <a:endParaRPr lang="en-US" dirty="0"/>
          </a:p>
        </p:txBody>
      </p:sp>
      <p:sp>
        <p:nvSpPr>
          <p:cNvPr id="7" name="TextBox 6"/>
          <p:cNvSpPr txBox="1"/>
          <p:nvPr/>
        </p:nvSpPr>
        <p:spPr>
          <a:xfrm>
            <a:off x="699656" y="2799482"/>
            <a:ext cx="7086600" cy="1938992"/>
          </a:xfrm>
          <a:prstGeom prst="rect">
            <a:avLst/>
          </a:prstGeom>
          <a:noFill/>
        </p:spPr>
        <p:txBody>
          <a:bodyPr wrap="square" rtlCol="0">
            <a:spAutoFit/>
          </a:bodyPr>
          <a:lstStyle/>
          <a:p>
            <a:r>
              <a:rPr lang="en-US" sz="4000" dirty="0" smtClean="0">
                <a:latin typeface="Times New Roman" pitchFamily="18" charset="0"/>
                <a:cs typeface="Times New Roman" pitchFamily="18" charset="0"/>
              </a:rPr>
              <a:t>I, </a:t>
            </a:r>
            <a:r>
              <a:rPr lang="en-US" sz="4000" dirty="0" err="1" smtClean="0">
                <a:latin typeface="Times New Roman" pitchFamily="18" charset="0"/>
                <a:cs typeface="Times New Roman" pitchFamily="18" charset="0"/>
              </a:rPr>
              <a:t>Cuộc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phản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công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chủ</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chiến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thành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Huế</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Vua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Nghi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chiếu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Cần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Vương</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53477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3772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553569"/>
            <a:ext cx="1724025" cy="206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5593" y="1539834"/>
            <a:ext cx="1800225" cy="2159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003117"/>
            <a:ext cx="2286000" cy="234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9018" y="4003117"/>
            <a:ext cx="2133600" cy="222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2200" y="3930567"/>
            <a:ext cx="1828800" cy="2177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1680" y="1413289"/>
            <a:ext cx="1800225" cy="2228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81800" y="1494312"/>
            <a:ext cx="1895475" cy="2205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44321" y="3005584"/>
            <a:ext cx="340158" cy="461665"/>
          </a:xfrm>
          <a:prstGeom prst="rect">
            <a:avLst/>
          </a:prstGeom>
          <a:solidFill>
            <a:schemeClr val="bg1"/>
          </a:solidFill>
        </p:spPr>
        <p:txBody>
          <a:bodyPr wrap="none" rtlCol="0">
            <a:spAutoFit/>
          </a:bodyPr>
          <a:lstStyle/>
          <a:p>
            <a:r>
              <a:rPr lang="en-US" sz="2400" dirty="0" smtClean="0"/>
              <a:t>1</a:t>
            </a:r>
            <a:endParaRPr lang="en-US" sz="2400" dirty="0"/>
          </a:p>
        </p:txBody>
      </p:sp>
      <p:sp>
        <p:nvSpPr>
          <p:cNvPr id="14" name="TextBox 13"/>
          <p:cNvSpPr txBox="1"/>
          <p:nvPr/>
        </p:nvSpPr>
        <p:spPr>
          <a:xfrm>
            <a:off x="2971800" y="3215156"/>
            <a:ext cx="340158" cy="461665"/>
          </a:xfrm>
          <a:prstGeom prst="rect">
            <a:avLst/>
          </a:prstGeom>
          <a:solidFill>
            <a:srgbClr val="FF0000"/>
          </a:solidFill>
        </p:spPr>
        <p:txBody>
          <a:bodyPr wrap="none" rtlCol="0">
            <a:spAutoFit/>
          </a:bodyPr>
          <a:lstStyle/>
          <a:p>
            <a:r>
              <a:rPr lang="en-US" sz="2400" dirty="0"/>
              <a:t>2</a:t>
            </a:r>
          </a:p>
        </p:txBody>
      </p:sp>
      <p:sp>
        <p:nvSpPr>
          <p:cNvPr id="15" name="TextBox 14"/>
          <p:cNvSpPr txBox="1"/>
          <p:nvPr/>
        </p:nvSpPr>
        <p:spPr>
          <a:xfrm>
            <a:off x="4801679" y="3133888"/>
            <a:ext cx="500117" cy="461665"/>
          </a:xfrm>
          <a:prstGeom prst="rect">
            <a:avLst/>
          </a:prstGeom>
          <a:solidFill>
            <a:schemeClr val="bg1"/>
          </a:solidFill>
        </p:spPr>
        <p:txBody>
          <a:bodyPr wrap="square" rtlCol="0">
            <a:spAutoFit/>
          </a:bodyPr>
          <a:lstStyle/>
          <a:p>
            <a:r>
              <a:rPr lang="en-US" sz="2400" dirty="0" smtClean="0"/>
              <a:t> 3</a:t>
            </a:r>
            <a:endParaRPr lang="en-US" sz="2400" dirty="0"/>
          </a:p>
        </p:txBody>
      </p:sp>
      <p:sp>
        <p:nvSpPr>
          <p:cNvPr id="16" name="TextBox 15"/>
          <p:cNvSpPr txBox="1"/>
          <p:nvPr/>
        </p:nvSpPr>
        <p:spPr>
          <a:xfrm>
            <a:off x="8337117" y="1446590"/>
            <a:ext cx="340158" cy="461665"/>
          </a:xfrm>
          <a:prstGeom prst="rect">
            <a:avLst/>
          </a:prstGeom>
          <a:solidFill>
            <a:srgbClr val="FF0000"/>
          </a:solidFill>
        </p:spPr>
        <p:txBody>
          <a:bodyPr wrap="none" rtlCol="0">
            <a:spAutoFit/>
          </a:bodyPr>
          <a:lstStyle/>
          <a:p>
            <a:r>
              <a:rPr lang="en-US" sz="2400" dirty="0">
                <a:solidFill>
                  <a:schemeClr val="bg1"/>
                </a:solidFill>
              </a:rPr>
              <a:t>4</a:t>
            </a:r>
          </a:p>
        </p:txBody>
      </p:sp>
      <p:sp>
        <p:nvSpPr>
          <p:cNvPr id="17" name="TextBox 16"/>
          <p:cNvSpPr txBox="1"/>
          <p:nvPr/>
        </p:nvSpPr>
        <p:spPr>
          <a:xfrm>
            <a:off x="2069667" y="5417581"/>
            <a:ext cx="340158" cy="461665"/>
          </a:xfrm>
          <a:prstGeom prst="rect">
            <a:avLst/>
          </a:prstGeom>
          <a:solidFill>
            <a:schemeClr val="bg1"/>
          </a:solidFill>
        </p:spPr>
        <p:txBody>
          <a:bodyPr wrap="none" rtlCol="0">
            <a:spAutoFit/>
          </a:bodyPr>
          <a:lstStyle/>
          <a:p>
            <a:r>
              <a:rPr lang="en-US" sz="2400" dirty="0"/>
              <a:t>5</a:t>
            </a:r>
          </a:p>
        </p:txBody>
      </p:sp>
      <p:sp>
        <p:nvSpPr>
          <p:cNvPr id="18" name="TextBox 17"/>
          <p:cNvSpPr txBox="1"/>
          <p:nvPr/>
        </p:nvSpPr>
        <p:spPr>
          <a:xfrm>
            <a:off x="4961639" y="5484591"/>
            <a:ext cx="340158" cy="461665"/>
          </a:xfrm>
          <a:prstGeom prst="rect">
            <a:avLst/>
          </a:prstGeom>
          <a:solidFill>
            <a:schemeClr val="bg1"/>
          </a:solidFill>
        </p:spPr>
        <p:txBody>
          <a:bodyPr wrap="none" rtlCol="0">
            <a:spAutoFit/>
          </a:bodyPr>
          <a:lstStyle/>
          <a:p>
            <a:r>
              <a:rPr lang="en-US" sz="2400" dirty="0"/>
              <a:t>6</a:t>
            </a:r>
          </a:p>
        </p:txBody>
      </p:sp>
      <p:sp>
        <p:nvSpPr>
          <p:cNvPr id="19" name="TextBox 18"/>
          <p:cNvSpPr txBox="1"/>
          <p:nvPr/>
        </p:nvSpPr>
        <p:spPr>
          <a:xfrm>
            <a:off x="6031231" y="5648414"/>
            <a:ext cx="570673" cy="461665"/>
          </a:xfrm>
          <a:prstGeom prst="rect">
            <a:avLst/>
          </a:prstGeom>
          <a:solidFill>
            <a:schemeClr val="bg1"/>
          </a:solidFill>
        </p:spPr>
        <p:txBody>
          <a:bodyPr wrap="square" rtlCol="0">
            <a:spAutoFit/>
          </a:bodyPr>
          <a:lstStyle/>
          <a:p>
            <a:r>
              <a:rPr lang="en-US" sz="2400" dirty="0" smtClean="0"/>
              <a:t>  7</a:t>
            </a:r>
            <a:endParaRPr lang="en-US" sz="2400" dirty="0"/>
          </a:p>
        </p:txBody>
      </p:sp>
    </p:spTree>
    <p:extLst>
      <p:ext uri="{BB962C8B-B14F-4D97-AF65-F5344CB8AC3E}">
        <p14:creationId xmlns:p14="http://schemas.microsoft.com/office/powerpoint/2010/main" val="210205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28600" y="228600"/>
            <a:ext cx="8839200" cy="563231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7: </a:t>
            </a:r>
            <a:r>
              <a:rPr lang="en-US" sz="4000" dirty="0" err="1">
                <a:latin typeface="Times New Roman" pitchFamily="18" charset="0"/>
                <a:cs typeface="Times New Roman" pitchFamily="18" charset="0"/>
              </a:rPr>
              <a:t>Dựa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b="1" i="1" u="sng" dirty="0" err="1">
                <a:solidFill>
                  <a:srgbClr val="0000FF"/>
                </a:solidFill>
                <a:latin typeface="Times New Roman" pitchFamily="18" charset="0"/>
                <a:cs typeface="Times New Roman" pitchFamily="18" charset="0"/>
              </a:rPr>
              <a:t>phái</a:t>
            </a:r>
            <a:r>
              <a:rPr lang="en-US" sz="4000" b="1" i="1" u="sng" dirty="0">
                <a:solidFill>
                  <a:srgbClr val="0000FF"/>
                </a:solidFill>
                <a:latin typeface="Times New Roman" pitchFamily="18" charset="0"/>
                <a:cs typeface="Times New Roman" pitchFamily="18" charset="0"/>
              </a:rPr>
              <a:t> </a:t>
            </a:r>
            <a:r>
              <a:rPr lang="en-US" sz="4000" b="1" i="1" u="sng" dirty="0" err="1">
                <a:solidFill>
                  <a:srgbClr val="0000FF"/>
                </a:solidFill>
                <a:latin typeface="Times New Roman" pitchFamily="18" charset="0"/>
                <a:cs typeface="Times New Roman" pitchFamily="18" charset="0"/>
              </a:rPr>
              <a:t>chủ</a:t>
            </a:r>
            <a:r>
              <a:rPr lang="en-US" sz="4000" b="1" i="1" u="sng" dirty="0">
                <a:solidFill>
                  <a:srgbClr val="0000FF"/>
                </a:solidFill>
                <a:latin typeface="Times New Roman" pitchFamily="18" charset="0"/>
                <a:cs typeface="Times New Roman" pitchFamily="18" charset="0"/>
              </a:rPr>
              <a:t> </a:t>
            </a:r>
            <a:r>
              <a:rPr lang="en-US" sz="4000" b="1" i="1" u="sng" dirty="0" err="1">
                <a:solidFill>
                  <a:srgbClr val="0000FF"/>
                </a:solidFill>
                <a:latin typeface="Times New Roman" pitchFamily="18" charset="0"/>
                <a:cs typeface="Times New Roman" pitchFamily="18" charset="0"/>
              </a:rPr>
              <a:t>chiến</a:t>
            </a:r>
            <a:r>
              <a:rPr lang="en-US" sz="4000" b="1" i="1" u="sng" dirty="0">
                <a:solidFill>
                  <a:srgbClr val="0000FF"/>
                </a:solidFill>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Huế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Pháp</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Nguyễn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Tộ</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Giản</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Tôn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Thuyết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Nghi</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Nguyễn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Nguyễn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Nhuận</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Nguyễn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311598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793753"/>
            <a:ext cx="1678416" cy="2437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3683331"/>
            <a:ext cx="1752600" cy="2547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72200" y="5764044"/>
            <a:ext cx="331160" cy="461665"/>
          </a:xfrm>
          <a:prstGeom prst="rect">
            <a:avLst/>
          </a:prstGeom>
          <a:solidFill>
            <a:schemeClr val="bg1"/>
          </a:solidFill>
        </p:spPr>
        <p:txBody>
          <a:bodyPr wrap="square" rtlCol="0">
            <a:spAutoFit/>
          </a:bodyPr>
          <a:lstStyle/>
          <a:p>
            <a:r>
              <a:rPr lang="en-US" sz="2400" dirty="0" smtClean="0"/>
              <a:t>1</a:t>
            </a:r>
            <a:endParaRPr lang="en-US" sz="2400" dirty="0"/>
          </a:p>
        </p:txBody>
      </p:sp>
      <p:sp>
        <p:nvSpPr>
          <p:cNvPr id="7" name="TextBox 6"/>
          <p:cNvSpPr txBox="1"/>
          <p:nvPr/>
        </p:nvSpPr>
        <p:spPr>
          <a:xfrm>
            <a:off x="7086600" y="5769498"/>
            <a:ext cx="331160" cy="461665"/>
          </a:xfrm>
          <a:prstGeom prst="rect">
            <a:avLst/>
          </a:prstGeom>
          <a:solidFill>
            <a:srgbClr val="FF0000"/>
          </a:solidFill>
        </p:spPr>
        <p:txBody>
          <a:bodyPr wrap="square" rtlCol="0">
            <a:spAutoFit/>
          </a:bodyPr>
          <a:lstStyle/>
          <a:p>
            <a:r>
              <a:rPr lang="en-US" sz="2400" dirty="0"/>
              <a:t>2</a:t>
            </a:r>
          </a:p>
        </p:txBody>
      </p:sp>
      <p:sp>
        <p:nvSpPr>
          <p:cNvPr id="9" name="Rectangle 8"/>
          <p:cNvSpPr/>
          <p:nvPr/>
        </p:nvSpPr>
        <p:spPr>
          <a:xfrm>
            <a:off x="4336101" y="3189997"/>
            <a:ext cx="4655499" cy="461665"/>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n-US" sz="2400" dirty="0">
                <a:latin typeface="Times New Roman" pitchFamily="18" charset="0"/>
                <a:cs typeface="Times New Roman" pitchFamily="18" charset="0"/>
              </a:rPr>
              <a:t>B. </a:t>
            </a:r>
            <a:r>
              <a:rPr lang="en-US" sz="2400" dirty="0" err="1">
                <a:latin typeface="Times New Roman" pitchFamily="18" charset="0"/>
                <a:cs typeface="Times New Roman" pitchFamily="18" charset="0"/>
              </a:rPr>
              <a:t>Tôn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Thuyết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Nghi</a:t>
            </a:r>
            <a:r>
              <a:rPr lang="en-US" dirty="0">
                <a:latin typeface="Times New Roman" pitchFamily="18" charset="0"/>
                <a:cs typeface="Times New Roman" pitchFamily="18" charset="0"/>
              </a:rPr>
              <a:t>.</a:t>
            </a:r>
          </a:p>
        </p:txBody>
      </p:sp>
      <p:sp>
        <p:nvSpPr>
          <p:cNvPr id="10" name="Rectangle 9"/>
          <p:cNvSpPr/>
          <p:nvPr/>
        </p:nvSpPr>
        <p:spPr>
          <a:xfrm>
            <a:off x="152400" y="381000"/>
            <a:ext cx="8839200"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4000" dirty="0" err="1">
                <a:latin typeface="Times New Roman" pitchFamily="18" charset="0"/>
                <a:cs typeface="Times New Roman" pitchFamily="18" charset="0"/>
              </a:rPr>
              <a:t>Dựa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trào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chủ</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chiến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Huế</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những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chống</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Pháp</a:t>
            </a:r>
            <a:r>
              <a:rPr lang="en-US" sz="4000" dirty="0" smtClean="0">
                <a:latin typeface="Times New Roman" pitchFamily="18" charset="0"/>
                <a:cs typeface="Times New Roman" pitchFamily="18" charset="0"/>
              </a:rPr>
              <a:t> ?</a:t>
            </a:r>
            <a:endParaRPr lang="en-US" sz="4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3420829"/>
            <a:ext cx="2036763"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320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barn(inVertical)">
                                      <p:cBhvr>
                                        <p:cTn id="21" dur="500"/>
                                        <p:tgtEl>
                                          <p:spTgt spid="205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TotalTime>
  <Words>636</Words>
  <Application>Microsoft Office PowerPoint</Application>
  <PresentationFormat>On-screen Show (4:3)</PresentationFormat>
  <Paragraphs>77</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22</cp:revision>
  <dcterms:created xsi:type="dcterms:W3CDTF">2022-11-23T14:03:36Z</dcterms:created>
  <dcterms:modified xsi:type="dcterms:W3CDTF">2023-03-30T14:20:47Z</dcterms:modified>
</cp:coreProperties>
</file>