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40" r:id="rId3"/>
    <p:sldMasterId id="2147483753" r:id="rId4"/>
    <p:sldMasterId id="2147483780" r:id="rId5"/>
    <p:sldMasterId id="2147483793" r:id="rId6"/>
    <p:sldMasterId id="2147483806" r:id="rId7"/>
    <p:sldMasterId id="2147483819" r:id="rId8"/>
    <p:sldMasterId id="2147483832" r:id="rId9"/>
    <p:sldMasterId id="2147483845" r:id="rId10"/>
    <p:sldMasterId id="2147483858" r:id="rId11"/>
  </p:sldMasterIdLst>
  <p:notesMasterIdLst>
    <p:notesMasterId r:id="rId92"/>
  </p:notesMasterIdLst>
  <p:sldIdLst>
    <p:sldId id="360" r:id="rId12"/>
    <p:sldId id="403" r:id="rId13"/>
    <p:sldId id="407" r:id="rId14"/>
    <p:sldId id="409" r:id="rId15"/>
    <p:sldId id="419" r:id="rId16"/>
    <p:sldId id="426" r:id="rId17"/>
    <p:sldId id="472" r:id="rId18"/>
    <p:sldId id="470" r:id="rId19"/>
    <p:sldId id="505" r:id="rId20"/>
    <p:sldId id="516" r:id="rId21"/>
    <p:sldId id="518" r:id="rId22"/>
    <p:sldId id="507" r:id="rId23"/>
    <p:sldId id="476" r:id="rId24"/>
    <p:sldId id="520" r:id="rId25"/>
    <p:sldId id="413" r:id="rId26"/>
    <p:sldId id="477" r:id="rId27"/>
    <p:sldId id="479" r:id="rId28"/>
    <p:sldId id="478" r:id="rId29"/>
    <p:sldId id="480" r:id="rId30"/>
    <p:sldId id="427" r:id="rId31"/>
    <p:sldId id="363" r:id="rId32"/>
    <p:sldId id="481" r:id="rId33"/>
    <p:sldId id="509" r:id="rId34"/>
    <p:sldId id="433" r:id="rId35"/>
    <p:sldId id="430" r:id="rId36"/>
    <p:sldId id="485" r:id="rId37"/>
    <p:sldId id="489" r:id="rId38"/>
    <p:sldId id="491" r:id="rId39"/>
    <p:sldId id="390" r:id="rId40"/>
    <p:sldId id="487" r:id="rId41"/>
    <p:sldId id="522" r:id="rId42"/>
    <p:sldId id="431" r:id="rId43"/>
    <p:sldId id="391" r:id="rId44"/>
    <p:sldId id="499" r:id="rId45"/>
    <p:sldId id="493" r:id="rId46"/>
    <p:sldId id="495" r:id="rId47"/>
    <p:sldId id="497" r:id="rId48"/>
    <p:sldId id="440" r:id="rId49"/>
    <p:sldId id="436" r:id="rId50"/>
    <p:sldId id="439" r:id="rId51"/>
    <p:sldId id="512" r:id="rId52"/>
    <p:sldId id="396" r:id="rId53"/>
    <p:sldId id="397" r:id="rId54"/>
    <p:sldId id="500" r:id="rId55"/>
    <p:sldId id="441" r:id="rId56"/>
    <p:sldId id="442" r:id="rId57"/>
    <p:sldId id="443" r:id="rId58"/>
    <p:sldId id="398" r:id="rId59"/>
    <p:sldId id="399" r:id="rId60"/>
    <p:sldId id="437" r:id="rId61"/>
    <p:sldId id="400" r:id="rId62"/>
    <p:sldId id="455" r:id="rId63"/>
    <p:sldId id="457" r:id="rId64"/>
    <p:sldId id="502" r:id="rId65"/>
    <p:sldId id="463" r:id="rId66"/>
    <p:sldId id="460" r:id="rId67"/>
    <p:sldId id="504" r:id="rId68"/>
    <p:sldId id="459" r:id="rId69"/>
    <p:sldId id="450" r:id="rId70"/>
    <p:sldId id="444" r:id="rId71"/>
    <p:sldId id="446" r:id="rId72"/>
    <p:sldId id="447" r:id="rId73"/>
    <p:sldId id="402" r:id="rId74"/>
    <p:sldId id="462" r:id="rId75"/>
    <p:sldId id="524" r:id="rId76"/>
    <p:sldId id="438" r:id="rId77"/>
    <p:sldId id="392" r:id="rId78"/>
    <p:sldId id="393" r:id="rId79"/>
    <p:sldId id="371" r:id="rId80"/>
    <p:sldId id="374" r:id="rId81"/>
    <p:sldId id="372" r:id="rId82"/>
    <p:sldId id="465" r:id="rId83"/>
    <p:sldId id="467" r:id="rId84"/>
    <p:sldId id="375" r:id="rId85"/>
    <p:sldId id="376" r:id="rId86"/>
    <p:sldId id="377" r:id="rId87"/>
    <p:sldId id="378" r:id="rId88"/>
    <p:sldId id="379" r:id="rId89"/>
    <p:sldId id="380" r:id="rId90"/>
    <p:sldId id="340" r:id="rId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D60093"/>
    <a:srgbClr val="E1E5B9"/>
    <a:srgbClr val="3333CC"/>
    <a:srgbClr val="FF66FF"/>
    <a:srgbClr val="99FF99"/>
    <a:srgbClr val="05F5FB"/>
    <a:srgbClr val="000000"/>
    <a:srgbClr val="00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6" autoAdjust="0"/>
    <p:restoredTop sz="94660"/>
  </p:normalViewPr>
  <p:slideViewPr>
    <p:cSldViewPr>
      <p:cViewPr>
        <p:scale>
          <a:sx n="76" d="100"/>
          <a:sy n="76" d="100"/>
        </p:scale>
        <p:origin x="-159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43C82A9-E6CF-45D8-B04C-ADE6AB9DE6B6}" type="slidenum">
              <a:rPr lang="en-US"/>
              <a:pPr>
                <a:defRPr/>
              </a:pPr>
              <a:t>‹#›</a:t>
            </a:fld>
            <a:endParaRPr lang="en-US"/>
          </a:p>
        </p:txBody>
      </p:sp>
    </p:spTree>
    <p:extLst>
      <p:ext uri="{BB962C8B-B14F-4D97-AF65-F5344CB8AC3E}">
        <p14:creationId xmlns:p14="http://schemas.microsoft.com/office/powerpoint/2010/main" val="10195006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0795A8-FF08-45EC-83F9-3A8D5D05BAB1}"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fld id="{271020ED-1842-49D1-900E-57AD4841977B}" type="slidenum">
              <a:rPr lang="en-US" sz="1200"/>
              <a:pPr/>
              <a:t>34</a:t>
            </a:fld>
            <a:endParaRPr 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vi-V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fld id="{993928A9-5E93-4952-A05B-18F44E2AADBB}" type="slidenum">
              <a:rPr lang="en-US" sz="1200"/>
              <a:pPr/>
              <a:t>54</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vi-V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fld id="{0C4AAC7B-2873-4CF7-958B-609CFD2E3979}" type="slidenum">
              <a:rPr lang="en-US" sz="1200"/>
              <a:pPr/>
              <a:t>57</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783CE5-A662-4803-BF59-75A1A7113F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2DAC9B-CFA7-4930-A796-F18D4D55893A}"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824562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279317000"/>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43826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669323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6871088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7050567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175105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533897121"/>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1259000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115707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4CA4E1-FFF7-44FB-89BB-71B08A992EC8}"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464653"/>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464653"/>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3A46A0D-A9BF-479E-B44D-B31E32872408}" type="slidenum">
              <a:rPr lang="en-US">
                <a:solidFill>
                  <a:srgbClr val="464653"/>
                </a:solidFill>
              </a:rPr>
              <a:pPr>
                <a:defRPr/>
              </a:pPr>
              <a:t>‹#›</a:t>
            </a:fld>
            <a:endParaRPr lang="en-US">
              <a:solidFill>
                <a:srgbClr val="464653"/>
              </a:solidFill>
            </a:endParaRPr>
          </a:p>
        </p:txBody>
      </p:sp>
    </p:spTree>
    <p:extLst>
      <p:ext uri="{BB962C8B-B14F-4D97-AF65-F5344CB8AC3E}">
        <p14:creationId xmlns:p14="http://schemas.microsoft.com/office/powerpoint/2010/main" val="27529230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6648567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7253905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111587957"/>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941005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90932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265651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6645100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265967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72753368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824E8D-9990-4C09-86A8-FD5EA13FFA7B}"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40384985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1198831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464653"/>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464653"/>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3A46A0D-A9BF-479E-B44D-B31E32872408}" type="slidenum">
              <a:rPr lang="en-US">
                <a:solidFill>
                  <a:srgbClr val="464653"/>
                </a:solidFill>
              </a:rPr>
              <a:pPr>
                <a:defRPr/>
              </a:pPr>
              <a:t>‹#›</a:t>
            </a:fld>
            <a:endParaRPr lang="en-US">
              <a:solidFill>
                <a:srgbClr val="464653"/>
              </a:solidFill>
            </a:endParaRPr>
          </a:p>
        </p:txBody>
      </p:sp>
    </p:spTree>
    <p:extLst>
      <p:ext uri="{BB962C8B-B14F-4D97-AF65-F5344CB8AC3E}">
        <p14:creationId xmlns:p14="http://schemas.microsoft.com/office/powerpoint/2010/main" val="3635208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783CE5-A662-4803-BF59-75A1A7113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97610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8E87DD-1B07-44A2-9466-06BDE640D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1907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7BE75F-3880-4BFD-B3DD-85ECB9957E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0324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DC70F0-7290-4230-A279-C5C68257F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6405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98F080-3F27-4D91-B1EC-B9DD681F49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83472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190DF4-F6DE-41CB-BF3A-A979F30D9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9493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E63E18-A406-471E-88C8-247B59CFD1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481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lipArt Placeholder 3"/>
          <p:cNvSpPr>
            <a:spLocks noGrp="1"/>
          </p:cNvSpPr>
          <p:nvPr>
            <p:ph type="clipArt" sz="half" idx="2"/>
          </p:nvPr>
        </p:nvSpPr>
        <p:spPr>
          <a:xfrm>
            <a:off x="4648200" y="1600200"/>
            <a:ext cx="4038600" cy="4525963"/>
          </a:xfrm>
        </p:spPr>
        <p:txBody>
          <a:bodyPr/>
          <a:lstStyle/>
          <a:p>
            <a:pPr lvl="0"/>
            <a:r>
              <a:rPr lang="en-US" noProof="0"/>
              <a:t>Click icon to add clip art</a:t>
            </a:r>
            <a:endParaRPr lang="vi-VN"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A71799-5210-4B8B-8E06-E2F221ACCD39}"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C6F7BC-AABF-4B3E-891A-73B619BA6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7647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B9ACFB-E444-472C-8FE2-609F633103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9916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DAC9B-CFA7-4930-A796-F18D4D5589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7662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4CA4E1-FFF7-44FB-89BB-71B08A992E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4259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824E8D-9990-4C09-86A8-FD5EA13FFA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8870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lipArt Placeholder 3"/>
          <p:cNvSpPr>
            <a:spLocks noGrp="1"/>
          </p:cNvSpPr>
          <p:nvPr>
            <p:ph type="clipArt" sz="half" idx="2"/>
          </p:nvPr>
        </p:nvSpPr>
        <p:spPr>
          <a:xfrm>
            <a:off x="4648200" y="1600200"/>
            <a:ext cx="4038600" cy="4525963"/>
          </a:xfrm>
        </p:spPr>
        <p:txBody>
          <a:bodyPr/>
          <a:lstStyle/>
          <a:p>
            <a:pPr lvl="0"/>
            <a:r>
              <a:rPr lang="en-US" noProof="0"/>
              <a:t>Click icon to add clip art</a:t>
            </a:r>
            <a:endParaRPr lang="vi-VN"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A71799-5210-4B8B-8E06-E2F221ACC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144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071828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61681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65667491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60655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687951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20691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8E87DD-1B07-44A2-9466-06BDE640DFE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511578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707105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11271745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594821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686143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464653"/>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464653"/>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3A46A0D-A9BF-479E-B44D-B31E32872408}" type="slidenum">
              <a:rPr lang="en-US">
                <a:solidFill>
                  <a:srgbClr val="464653"/>
                </a:solidFill>
              </a:rPr>
              <a:pPr>
                <a:defRPr/>
              </a:pPr>
              <a:t>‹#›</a:t>
            </a:fld>
            <a:endParaRPr lang="en-US">
              <a:solidFill>
                <a:srgbClr val="464653"/>
              </a:solidFill>
            </a:endParaRPr>
          </a:p>
        </p:txBody>
      </p:sp>
    </p:spTree>
    <p:extLst>
      <p:ext uri="{BB962C8B-B14F-4D97-AF65-F5344CB8AC3E}">
        <p14:creationId xmlns:p14="http://schemas.microsoft.com/office/powerpoint/2010/main" val="3097567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499620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43004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0711068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2229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BE75F-3880-4BFD-B3DD-85ECB9957E0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8790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747749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977329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719666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06528867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465812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150265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464653"/>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464653"/>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3A46A0D-A9BF-479E-B44D-B31E32872408}" type="slidenum">
              <a:rPr lang="en-US">
                <a:solidFill>
                  <a:srgbClr val="464653"/>
                </a:solidFill>
              </a:rPr>
              <a:pPr>
                <a:defRPr/>
              </a:pPr>
              <a:t>‹#›</a:t>
            </a:fld>
            <a:endParaRPr lang="en-US">
              <a:solidFill>
                <a:srgbClr val="464653"/>
              </a:solidFill>
            </a:endParaRPr>
          </a:p>
        </p:txBody>
      </p:sp>
    </p:spTree>
    <p:extLst>
      <p:ext uri="{BB962C8B-B14F-4D97-AF65-F5344CB8AC3E}">
        <p14:creationId xmlns:p14="http://schemas.microsoft.com/office/powerpoint/2010/main" val="1802123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783CE5-A662-4803-BF59-75A1A7113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581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8E87DD-1B07-44A2-9466-06BDE640D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25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C70F0-7290-4230-A279-C5C68257FC7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7BE75F-3880-4BFD-B3DD-85ECB9957E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268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DC70F0-7290-4230-A279-C5C68257F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062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98F080-3F27-4D91-B1EC-B9DD681F49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759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190DF4-F6DE-41CB-BF3A-A979F30D9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274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E63E18-A406-471E-88C8-247B59CFD1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639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C6F7BC-AABF-4B3E-891A-73B619BA6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1547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B9ACFB-E444-472C-8FE2-609F633103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07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DAC9B-CFA7-4930-A796-F18D4D5589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652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4CA4E1-FFF7-44FB-89BB-71B08A992E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099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824E8D-9990-4C09-86A8-FD5EA13FFA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57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98F080-3F27-4D91-B1EC-B9DD681F490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lipArt Placeholder 3"/>
          <p:cNvSpPr>
            <a:spLocks noGrp="1"/>
          </p:cNvSpPr>
          <p:nvPr>
            <p:ph type="clipArt" sz="half" idx="2"/>
          </p:nvPr>
        </p:nvSpPr>
        <p:spPr>
          <a:xfrm>
            <a:off x="4648200" y="1600200"/>
            <a:ext cx="4038600" cy="4525963"/>
          </a:xfrm>
        </p:spPr>
        <p:txBody>
          <a:bodyPr/>
          <a:lstStyle/>
          <a:p>
            <a:pPr lvl="0"/>
            <a:r>
              <a:rPr lang="en-US" noProof="0"/>
              <a:t>Click icon to add clip art</a:t>
            </a:r>
            <a:endParaRPr lang="vi-VN"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A71799-5210-4B8B-8E06-E2F221ACC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4183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769508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7566906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228595785"/>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562638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395457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999874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854179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087564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84041321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190DF4-F6DE-41CB-BF3A-A979F30D9F3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380358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3297203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464653"/>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464653"/>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3A46A0D-A9BF-479E-B44D-B31E32872408}" type="slidenum">
              <a:rPr lang="en-US">
                <a:solidFill>
                  <a:srgbClr val="464653"/>
                </a:solidFill>
              </a:rPr>
              <a:pPr>
                <a:defRPr/>
              </a:pPr>
              <a:t>‹#›</a:t>
            </a:fld>
            <a:endParaRPr lang="en-US">
              <a:solidFill>
                <a:srgbClr val="464653"/>
              </a:solidFill>
            </a:endParaRPr>
          </a:p>
        </p:txBody>
      </p:sp>
    </p:spTree>
    <p:extLst>
      <p:ext uri="{BB962C8B-B14F-4D97-AF65-F5344CB8AC3E}">
        <p14:creationId xmlns:p14="http://schemas.microsoft.com/office/powerpoint/2010/main" val="286549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8704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121078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825633631"/>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579122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4328203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36172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771959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E63E18-A406-471E-88C8-247B59CFD133}"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76683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347711750"/>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8925347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1271417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464653"/>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464653"/>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3A46A0D-A9BF-479E-B44D-B31E32872408}" type="slidenum">
              <a:rPr lang="en-US">
                <a:solidFill>
                  <a:srgbClr val="464653"/>
                </a:solidFill>
              </a:rPr>
              <a:pPr>
                <a:defRPr/>
              </a:pPr>
              <a:t>‹#›</a:t>
            </a:fld>
            <a:endParaRPr lang="en-US">
              <a:solidFill>
                <a:srgbClr val="464653"/>
              </a:solidFill>
            </a:endParaRPr>
          </a:p>
        </p:txBody>
      </p:sp>
    </p:spTree>
    <p:extLst>
      <p:ext uri="{BB962C8B-B14F-4D97-AF65-F5344CB8AC3E}">
        <p14:creationId xmlns:p14="http://schemas.microsoft.com/office/powerpoint/2010/main" val="3715047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947310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85578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756138099"/>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284479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105728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C6F7BC-AABF-4B3E-891A-73B619BA64A5}"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82695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7251646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88826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035232613"/>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1793471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4136305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464653"/>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464653"/>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3A46A0D-A9BF-479E-B44D-B31E32872408}" type="slidenum">
              <a:rPr lang="en-US">
                <a:solidFill>
                  <a:srgbClr val="464653"/>
                </a:solidFill>
              </a:rPr>
              <a:pPr>
                <a:defRPr/>
              </a:pPr>
              <a:t>‹#›</a:t>
            </a:fld>
            <a:endParaRPr lang="en-US">
              <a:solidFill>
                <a:srgbClr val="464653"/>
              </a:solidFill>
            </a:endParaRPr>
          </a:p>
        </p:txBody>
      </p:sp>
    </p:spTree>
    <p:extLst>
      <p:ext uri="{BB962C8B-B14F-4D97-AF65-F5344CB8AC3E}">
        <p14:creationId xmlns:p14="http://schemas.microsoft.com/office/powerpoint/2010/main" val="15069214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1757381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390398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58219948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9ACFB-E444-472C-8FE2-609F633103FE}"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363687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194278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4281518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1123639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6368606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15B694-7FBC-4E18-8BED-30C874E9BED7}" type="datetimeFigureOut">
              <a:rPr lang="en-US" smtClean="0">
                <a:solidFill>
                  <a:srgbClr val="DDE9EC"/>
                </a:solidFill>
              </a:rPr>
              <a:pPr/>
              <a:t>3/30/2023</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DD6C1671-A2BC-47D6-8A81-8B6B5B087092}"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667050559"/>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4197213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1574136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464653"/>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464653"/>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3A46A0D-A9BF-479E-B44D-B31E32872408}" type="slidenum">
              <a:rPr lang="en-US">
                <a:solidFill>
                  <a:srgbClr val="464653"/>
                </a:solidFill>
              </a:rPr>
              <a:pPr>
                <a:defRPr/>
              </a:pPr>
              <a:t>‹#›</a:t>
            </a:fld>
            <a:endParaRPr lang="en-US">
              <a:solidFill>
                <a:srgbClr val="464653"/>
              </a:solidFill>
            </a:endParaRPr>
          </a:p>
        </p:txBody>
      </p:sp>
    </p:spTree>
    <p:extLst>
      <p:ext uri="{BB962C8B-B14F-4D97-AF65-F5344CB8AC3E}">
        <p14:creationId xmlns:p14="http://schemas.microsoft.com/office/powerpoint/2010/main" val="29571025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F15B694-7FBC-4E18-8BED-30C874E9BED7}" type="datetimeFigureOut">
              <a:rPr lang="en-US" smtClean="0">
                <a:solidFill>
                  <a:srgbClr val="464653"/>
                </a:solidFill>
              </a:rPr>
              <a:pPr/>
              <a:t>3/30/2023</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DD6C1671-A2BC-47D6-8A81-8B6B5B087092}"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34716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691A7A3-51F7-45F5-9874-E43E647878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F15B694-7FBC-4E18-8BED-30C874E9BED7}" type="datetimeFigureOut">
              <a:rPr lang="en-US" smtClean="0">
                <a:solidFill>
                  <a:srgbClr val="464653"/>
                </a:solidFill>
                <a:latin typeface="Gill Sans MT"/>
              </a:rPr>
              <a:pPr fontAlgn="auto">
                <a:spcBef>
                  <a:spcPts val="0"/>
                </a:spcBef>
                <a:spcAft>
                  <a:spcPts val="0"/>
                </a:spcAft>
              </a:pPr>
              <a:t>3/30/2023</a:t>
            </a:fld>
            <a:endParaRPr lang="en-US">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D6C1671-A2BC-47D6-8A81-8B6B5B087092}" type="slidenum">
              <a:rPr lang="en-US" smtClean="0">
                <a:solidFill>
                  <a:srgbClr val="464653"/>
                </a:solidFill>
                <a:latin typeface="Gill Sans MT"/>
              </a:rPr>
              <a:pPr fontAlgn="auto">
                <a:spcBef>
                  <a:spcPts val="0"/>
                </a:spcBef>
                <a:spcAft>
                  <a:spcPts val="0"/>
                </a:spcAft>
              </a:pPr>
              <a:t>‹#›</a:t>
            </a:fld>
            <a:endParaRPr lang="en-US">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94315735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691A7A3-51F7-45F5-9874-E43E647878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8709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F15B694-7FBC-4E18-8BED-30C874E9BED7}" type="datetimeFigureOut">
              <a:rPr lang="en-US" smtClean="0">
                <a:solidFill>
                  <a:srgbClr val="464653"/>
                </a:solidFill>
                <a:latin typeface="Gill Sans MT"/>
              </a:rPr>
              <a:pPr fontAlgn="auto">
                <a:spcBef>
                  <a:spcPts val="0"/>
                </a:spcBef>
                <a:spcAft>
                  <a:spcPts val="0"/>
                </a:spcAft>
              </a:pPr>
              <a:t>3/30/2023</a:t>
            </a:fld>
            <a:endParaRPr lang="en-US">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D6C1671-A2BC-47D6-8A81-8B6B5B087092}" type="slidenum">
              <a:rPr lang="en-US" smtClean="0">
                <a:solidFill>
                  <a:srgbClr val="464653"/>
                </a:solidFill>
                <a:latin typeface="Gill Sans MT"/>
              </a:rPr>
              <a:pPr fontAlgn="auto">
                <a:spcBef>
                  <a:spcPts val="0"/>
                </a:spcBef>
                <a:spcAft>
                  <a:spcPts val="0"/>
                </a:spcAft>
              </a:pPr>
              <a:t>‹#›</a:t>
            </a:fld>
            <a:endParaRPr lang="en-US">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59382553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F15B694-7FBC-4E18-8BED-30C874E9BED7}" type="datetimeFigureOut">
              <a:rPr lang="en-US" smtClean="0">
                <a:solidFill>
                  <a:srgbClr val="464653"/>
                </a:solidFill>
                <a:latin typeface="Gill Sans MT"/>
              </a:rPr>
              <a:pPr fontAlgn="auto">
                <a:spcBef>
                  <a:spcPts val="0"/>
                </a:spcBef>
                <a:spcAft>
                  <a:spcPts val="0"/>
                </a:spcAft>
              </a:pPr>
              <a:t>3/30/2023</a:t>
            </a:fld>
            <a:endParaRPr lang="en-US">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D6C1671-A2BC-47D6-8A81-8B6B5B087092}" type="slidenum">
              <a:rPr lang="en-US" smtClean="0">
                <a:solidFill>
                  <a:srgbClr val="464653"/>
                </a:solidFill>
                <a:latin typeface="Gill Sans MT"/>
              </a:rPr>
              <a:pPr fontAlgn="auto">
                <a:spcBef>
                  <a:spcPts val="0"/>
                </a:spcBef>
                <a:spcAft>
                  <a:spcPts val="0"/>
                </a:spcAft>
              </a:pPr>
              <a:t>‹#›</a:t>
            </a:fld>
            <a:endParaRPr lang="en-US">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6112032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691A7A3-51F7-45F5-9874-E43E647878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282199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F15B694-7FBC-4E18-8BED-30C874E9BED7}" type="datetimeFigureOut">
              <a:rPr lang="en-US" smtClean="0">
                <a:solidFill>
                  <a:srgbClr val="464653"/>
                </a:solidFill>
                <a:latin typeface="Gill Sans MT"/>
              </a:rPr>
              <a:pPr fontAlgn="auto">
                <a:spcBef>
                  <a:spcPts val="0"/>
                </a:spcBef>
                <a:spcAft>
                  <a:spcPts val="0"/>
                </a:spcAft>
              </a:pPr>
              <a:t>3/30/2023</a:t>
            </a:fld>
            <a:endParaRPr lang="en-US">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D6C1671-A2BC-47D6-8A81-8B6B5B087092}" type="slidenum">
              <a:rPr lang="en-US" smtClean="0">
                <a:solidFill>
                  <a:srgbClr val="464653"/>
                </a:solidFill>
                <a:latin typeface="Gill Sans MT"/>
              </a:rPr>
              <a:pPr fontAlgn="auto">
                <a:spcBef>
                  <a:spcPts val="0"/>
                </a:spcBef>
                <a:spcAft>
                  <a:spcPts val="0"/>
                </a:spcAft>
              </a:pPr>
              <a:t>‹#›</a:t>
            </a:fld>
            <a:endParaRPr lang="en-US">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97118248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F15B694-7FBC-4E18-8BED-30C874E9BED7}" type="datetimeFigureOut">
              <a:rPr lang="en-US" smtClean="0">
                <a:solidFill>
                  <a:srgbClr val="464653"/>
                </a:solidFill>
                <a:latin typeface="Gill Sans MT"/>
              </a:rPr>
              <a:pPr fontAlgn="auto">
                <a:spcBef>
                  <a:spcPts val="0"/>
                </a:spcBef>
                <a:spcAft>
                  <a:spcPts val="0"/>
                </a:spcAft>
              </a:pPr>
              <a:t>3/30/2023</a:t>
            </a:fld>
            <a:endParaRPr lang="en-US">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D6C1671-A2BC-47D6-8A81-8B6B5B087092}" type="slidenum">
              <a:rPr lang="en-US" smtClean="0">
                <a:solidFill>
                  <a:srgbClr val="464653"/>
                </a:solidFill>
                <a:latin typeface="Gill Sans MT"/>
              </a:rPr>
              <a:pPr fontAlgn="auto">
                <a:spcBef>
                  <a:spcPts val="0"/>
                </a:spcBef>
                <a:spcAft>
                  <a:spcPts val="0"/>
                </a:spcAft>
              </a:pPr>
              <a:t>‹#›</a:t>
            </a:fld>
            <a:endParaRPr lang="en-US">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53165591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F15B694-7FBC-4E18-8BED-30C874E9BED7}" type="datetimeFigureOut">
              <a:rPr lang="en-US" smtClean="0">
                <a:solidFill>
                  <a:srgbClr val="464653"/>
                </a:solidFill>
                <a:latin typeface="Gill Sans MT"/>
              </a:rPr>
              <a:pPr fontAlgn="auto">
                <a:spcBef>
                  <a:spcPts val="0"/>
                </a:spcBef>
                <a:spcAft>
                  <a:spcPts val="0"/>
                </a:spcAft>
              </a:pPr>
              <a:t>3/30/2023</a:t>
            </a:fld>
            <a:endParaRPr lang="en-US">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D6C1671-A2BC-47D6-8A81-8B6B5B087092}" type="slidenum">
              <a:rPr lang="en-US" smtClean="0">
                <a:solidFill>
                  <a:srgbClr val="464653"/>
                </a:solidFill>
                <a:latin typeface="Gill Sans MT"/>
              </a:rPr>
              <a:pPr fontAlgn="auto">
                <a:spcBef>
                  <a:spcPts val="0"/>
                </a:spcBef>
                <a:spcAft>
                  <a:spcPts val="0"/>
                </a:spcAft>
              </a:pPr>
              <a:t>‹#›</a:t>
            </a:fld>
            <a:endParaRPr lang="en-US">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98090553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F15B694-7FBC-4E18-8BED-30C874E9BED7}" type="datetimeFigureOut">
              <a:rPr lang="en-US" smtClean="0">
                <a:solidFill>
                  <a:srgbClr val="464653"/>
                </a:solidFill>
                <a:latin typeface="Gill Sans MT"/>
              </a:rPr>
              <a:pPr fontAlgn="auto">
                <a:spcBef>
                  <a:spcPts val="0"/>
                </a:spcBef>
                <a:spcAft>
                  <a:spcPts val="0"/>
                </a:spcAft>
              </a:pPr>
              <a:t>3/30/2023</a:t>
            </a:fld>
            <a:endParaRPr lang="en-US">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D6C1671-A2BC-47D6-8A81-8B6B5B087092}" type="slidenum">
              <a:rPr lang="en-US" smtClean="0">
                <a:solidFill>
                  <a:srgbClr val="464653"/>
                </a:solidFill>
                <a:latin typeface="Gill Sans MT"/>
              </a:rPr>
              <a:pPr fontAlgn="auto">
                <a:spcBef>
                  <a:spcPts val="0"/>
                </a:spcBef>
                <a:spcAft>
                  <a:spcPts val="0"/>
                </a:spcAft>
              </a:pPr>
              <a:t>‹#›</a:t>
            </a:fld>
            <a:endParaRPr lang="en-US">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86635918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F15B694-7FBC-4E18-8BED-30C874E9BED7}" type="datetimeFigureOut">
              <a:rPr lang="en-US" smtClean="0">
                <a:solidFill>
                  <a:srgbClr val="464653"/>
                </a:solidFill>
                <a:latin typeface="Gill Sans MT"/>
              </a:rPr>
              <a:pPr fontAlgn="auto">
                <a:spcBef>
                  <a:spcPts val="0"/>
                </a:spcBef>
                <a:spcAft>
                  <a:spcPts val="0"/>
                </a:spcAft>
              </a:pPr>
              <a:t>3/30/2023</a:t>
            </a:fld>
            <a:endParaRPr lang="en-US">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DD6C1671-A2BC-47D6-8A81-8B6B5B087092}" type="slidenum">
              <a:rPr lang="en-US" smtClean="0">
                <a:solidFill>
                  <a:srgbClr val="464653"/>
                </a:solidFill>
                <a:latin typeface="Gill Sans MT"/>
              </a:rPr>
              <a:pPr fontAlgn="auto">
                <a:spcBef>
                  <a:spcPts val="0"/>
                </a:spcBef>
                <a:spcAft>
                  <a:spcPts val="0"/>
                </a:spcAft>
              </a:pPr>
              <a:t>‹#›</a:t>
            </a:fld>
            <a:endParaRPr lang="en-US">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62810846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file:///D:\BAI%20DU%20THI%20SU%209\BAI%20DU%20THI%20SU%209\Duong%20Len%20Tay%20Bac%20-%20To%20Uyen%20%5bNCT%201558174419%5d.mp3"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3.bin"/><Relationship Id="rId7" Type="http://schemas.openxmlformats.org/officeDocument/2006/relationships/image" Target="../media/image42.png"/><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package" Target="../embeddings/Microsoft_Word_Document3.docx"/></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4.bin"/><Relationship Id="rId7" Type="http://schemas.openxmlformats.org/officeDocument/2006/relationships/image" Target="../media/image42.png"/><Relationship Id="rId2" Type="http://schemas.openxmlformats.org/officeDocument/2006/relationships/slideLayout" Target="../slideLayouts/slideLayout20.xml"/><Relationship Id="rId1" Type="http://schemas.openxmlformats.org/officeDocument/2006/relationships/vmlDrawing" Target="../drawings/vmlDrawing4.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package" Target="../embeddings/Microsoft_Word_Document4.docx"/></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eg"/><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3.png"/><Relationship Id="rId1" Type="http://schemas.openxmlformats.org/officeDocument/2006/relationships/slideLayout" Target="../slideLayouts/slideLayout3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9.xml"/><Relationship Id="rId1" Type="http://schemas.openxmlformats.org/officeDocument/2006/relationships/tags" Target="../tags/tag1.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59.gif"/><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4.jpeg"/><Relationship Id="rId1" Type="http://schemas.openxmlformats.org/officeDocument/2006/relationships/slideLayout" Target="../slideLayouts/slideLayout57.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7.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9.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81.xml"/><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3.png"/><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package" Target="../embeddings/Microsoft_Word_Document1.docx"/></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7.png"/><Relationship Id="rId1" Type="http://schemas.openxmlformats.org/officeDocument/2006/relationships/slideLayout" Target="../slideLayouts/slideLayout9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05.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105.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0.xml"/><Relationship Id="rId1" Type="http://schemas.openxmlformats.org/officeDocument/2006/relationships/tags" Target="../tags/tag2.xml"/><Relationship Id="rId5" Type="http://schemas.openxmlformats.org/officeDocument/2006/relationships/image" Target="../media/image90.gif"/><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05.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0.xml"/><Relationship Id="rId1" Type="http://schemas.openxmlformats.org/officeDocument/2006/relationships/tags" Target="../tags/tag3.xml"/><Relationship Id="rId4" Type="http://schemas.openxmlformats.org/officeDocument/2006/relationships/image" Target="../media/image93.gif"/></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105.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2.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4.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4.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20.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6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11.png"/><Relationship Id="rId1" Type="http://schemas.openxmlformats.org/officeDocument/2006/relationships/slideLayout" Target="../slideLayouts/slideLayout20.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6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0.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package" Target="../embeddings/Microsoft_Word_Document2.docx"/></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26.jpeg"/><Relationship Id="rId4" Type="http://schemas.openxmlformats.org/officeDocument/2006/relationships/image" Target="../media/image125.wm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rrowheads="1"/>
          </p:cNvSpPr>
          <p:nvPr/>
        </p:nvSpPr>
        <p:spPr bwMode="auto">
          <a:xfrm>
            <a:off x="0" y="0"/>
            <a:ext cx="457200" cy="6858000"/>
          </a:xfrm>
          <a:prstGeom prst="flowChartProcess">
            <a:avLst/>
          </a:prstGeom>
          <a:solidFill>
            <a:srgbClr val="C0C0C0"/>
          </a:solidFill>
          <a:ln w="9525">
            <a:noFill/>
            <a:miter lim="800000"/>
            <a:headEnd/>
            <a:tailEnd/>
          </a:ln>
        </p:spPr>
        <p:txBody>
          <a:bodyPr wrap="none" anchor="ctr"/>
          <a:lstStyle/>
          <a:p>
            <a:pPr algn="ctr" eaLnBrk="0" hangingPunct="0"/>
            <a:endParaRPr lang="vi-VN" sz="2400">
              <a:latin typeface=".VnTime" pitchFamily="34" charset="0"/>
            </a:endParaRPr>
          </a:p>
        </p:txBody>
      </p:sp>
      <p:sp>
        <p:nvSpPr>
          <p:cNvPr id="3075" name="Rectangle 3"/>
          <p:cNvSpPr>
            <a:spLocks noChangeArrowheads="1"/>
          </p:cNvSpPr>
          <p:nvPr/>
        </p:nvSpPr>
        <p:spPr bwMode="auto">
          <a:xfrm>
            <a:off x="0" y="0"/>
            <a:ext cx="9144000" cy="152400"/>
          </a:xfrm>
          <a:prstGeom prst="rect">
            <a:avLst/>
          </a:prstGeom>
          <a:solidFill>
            <a:srgbClr val="C0C0C0"/>
          </a:solidFill>
          <a:ln w="9525">
            <a:noFill/>
            <a:miter lim="800000"/>
            <a:headEnd/>
            <a:tailEnd/>
          </a:ln>
        </p:spPr>
        <p:txBody>
          <a:bodyPr wrap="none" anchor="ctr"/>
          <a:lstStyle/>
          <a:p>
            <a:pPr algn="ctr" eaLnBrk="0" hangingPunct="0"/>
            <a:endParaRPr lang="vi-VN" sz="2400">
              <a:latin typeface=".VnTime" pitchFamily="34" charset="0"/>
            </a:endParaRPr>
          </a:p>
        </p:txBody>
      </p:sp>
      <p:sp>
        <p:nvSpPr>
          <p:cNvPr id="3076" name="Rectangle 5"/>
          <p:cNvSpPr>
            <a:spLocks noChangeArrowheads="1"/>
          </p:cNvSpPr>
          <p:nvPr/>
        </p:nvSpPr>
        <p:spPr bwMode="auto">
          <a:xfrm>
            <a:off x="0" y="5715000"/>
            <a:ext cx="9144000" cy="1143000"/>
          </a:xfrm>
          <a:prstGeom prst="rect">
            <a:avLst/>
          </a:prstGeom>
          <a:solidFill>
            <a:srgbClr val="C0C0C0"/>
          </a:solidFill>
          <a:ln w="9525">
            <a:noFill/>
            <a:miter lim="800000"/>
            <a:headEnd/>
            <a:tailEnd/>
          </a:ln>
        </p:spPr>
        <p:txBody>
          <a:bodyPr wrap="none" anchor="ctr"/>
          <a:lstStyle/>
          <a:p>
            <a:pPr algn="ctr" eaLnBrk="0" hangingPunct="0"/>
            <a:endParaRPr lang="vi-VN" sz="2400">
              <a:latin typeface=".VnTime" pitchFamily="34" charset="0"/>
            </a:endParaRPr>
          </a:p>
        </p:txBody>
      </p:sp>
      <p:sp>
        <p:nvSpPr>
          <p:cNvPr id="3077" name="Text Box 6"/>
          <p:cNvSpPr txBox="1">
            <a:spLocks noChangeArrowheads="1"/>
          </p:cNvSpPr>
          <p:nvPr/>
        </p:nvSpPr>
        <p:spPr bwMode="auto">
          <a:xfrm>
            <a:off x="1143000" y="5638800"/>
            <a:ext cx="6781800" cy="519113"/>
          </a:xfrm>
          <a:prstGeom prst="rect">
            <a:avLst/>
          </a:prstGeom>
          <a:noFill/>
          <a:ln w="9525">
            <a:noFill/>
            <a:miter lim="800000"/>
            <a:headEnd/>
            <a:tailEnd/>
          </a:ln>
        </p:spPr>
        <p:txBody>
          <a:bodyPr>
            <a:spAutoFit/>
          </a:bodyPr>
          <a:lstStyle/>
          <a:p>
            <a:pPr algn="ctr" eaLnBrk="0" hangingPunct="0">
              <a:spcBef>
                <a:spcPct val="50000"/>
              </a:spcBef>
            </a:pPr>
            <a:endParaRPr lang="vi-VN" sz="2800" b="1">
              <a:solidFill>
                <a:srgbClr val="0000FF"/>
              </a:solidFill>
              <a:latin typeface="Times New Roman" pitchFamily="18" charset="0"/>
            </a:endParaRPr>
          </a:p>
        </p:txBody>
      </p:sp>
      <p:sp>
        <p:nvSpPr>
          <p:cNvPr id="103434" name="Rectangle 10"/>
          <p:cNvSpPr>
            <a:spLocks noChangeArrowheads="1"/>
          </p:cNvSpPr>
          <p:nvPr/>
        </p:nvSpPr>
        <p:spPr bwMode="auto">
          <a:xfrm flipV="1">
            <a:off x="0" y="6857999"/>
            <a:ext cx="9144000" cy="45719"/>
          </a:xfrm>
          <a:prstGeom prst="rect">
            <a:avLst/>
          </a:prstGeom>
          <a:solidFill>
            <a:srgbClr val="FFFFFF"/>
          </a:solidFill>
          <a:ln w="9525" algn="ctr">
            <a:solidFill>
              <a:srgbClr val="0000FF"/>
            </a:solidFill>
            <a:miter lim="800000"/>
            <a:headEnd/>
            <a:tailEnd/>
          </a:ln>
          <a:effectLst>
            <a:outerShdw dist="35921" dir="2700000" algn="ctr" rotWithShape="0">
              <a:schemeClr val="bg2"/>
            </a:outerShdw>
          </a:effectLst>
        </p:spPr>
        <p:txBody>
          <a:bodyPr wrap="none" anchor="ctr"/>
          <a:lstStyle/>
          <a:p>
            <a:pPr algn="ctr">
              <a:defRPr/>
            </a:pPr>
            <a:endParaRPr lang="en-US" dirty="0"/>
          </a:p>
        </p:txBody>
      </p:sp>
      <p:pic>
        <p:nvPicPr>
          <p:cNvPr id="103437" name="Duong Len Tay Bac - To Uyen [NCT 1558174419].mp3">
            <a:hlinkClick r:id="" action="ppaction://media"/>
          </p:cNvPr>
          <p:cNvPicPr>
            <a:picLocks noRot="1" noChangeAspect="1" noChangeArrowheads="1"/>
          </p:cNvPicPr>
          <p:nvPr>
            <a:audioFile r:link="rId1"/>
          </p:nvPr>
        </p:nvPicPr>
        <p:blipFill>
          <a:blip r:embed="rId3"/>
          <a:srcRect/>
          <a:stretch>
            <a:fillRect/>
          </a:stretch>
        </p:blipFill>
        <p:spPr bwMode="auto">
          <a:xfrm>
            <a:off x="8763000" y="6381750"/>
            <a:ext cx="304800" cy="304800"/>
          </a:xfrm>
          <a:prstGeom prst="rect">
            <a:avLst/>
          </a:prstGeom>
          <a:noFill/>
          <a:ln w="9525">
            <a:noFill/>
            <a:miter lim="800000"/>
            <a:headEnd/>
            <a:tailEnd/>
          </a:ln>
        </p:spPr>
      </p:pic>
      <p:sp>
        <p:nvSpPr>
          <p:cNvPr id="3082" name="Text Box 14"/>
          <p:cNvSpPr txBox="1">
            <a:spLocks noChangeArrowheads="1"/>
          </p:cNvSpPr>
          <p:nvPr/>
        </p:nvSpPr>
        <p:spPr bwMode="auto">
          <a:xfrm>
            <a:off x="1676400" y="1447800"/>
            <a:ext cx="4648200" cy="457200"/>
          </a:xfrm>
          <a:prstGeom prst="rect">
            <a:avLst/>
          </a:prstGeom>
          <a:noFill/>
          <a:ln w="9525" algn="ctr">
            <a:noFill/>
            <a:miter lim="800000"/>
            <a:headEnd/>
            <a:tailEnd/>
          </a:ln>
        </p:spPr>
        <p:txBody>
          <a:bodyPr>
            <a:spAutoFit/>
          </a:bodyPr>
          <a:lstStyle/>
          <a:p>
            <a:pPr algn="ctr">
              <a:spcBef>
                <a:spcPct val="50000"/>
              </a:spcBef>
            </a:pPr>
            <a:endParaRPr lang="vi-VN" sz="2400" b="1">
              <a:solidFill>
                <a:srgbClr val="0000FF"/>
              </a:solidFill>
            </a:endParaRPr>
          </a:p>
        </p:txBody>
      </p:sp>
      <p:pic>
        <p:nvPicPr>
          <p:cNvPr id="13" name="Content Placeholder 12" descr="hình-nền-powerpoint-đơn-giản-tinh-tế.jpg"/>
          <p:cNvPicPr>
            <a:picLocks noGrp="1" noChangeAspect="1"/>
          </p:cNvPicPr>
          <p:nvPr>
            <p:ph idx="1"/>
          </p:nvPr>
        </p:nvPicPr>
        <p:blipFill>
          <a:blip r:embed="rId4"/>
          <a:stretch>
            <a:fillRect/>
          </a:stretch>
        </p:blipFill>
        <p:spPr>
          <a:xfrm>
            <a:off x="0" y="0"/>
            <a:ext cx="9144000" cy="6858000"/>
          </a:xfrm>
        </p:spPr>
      </p:pic>
      <p:sp>
        <p:nvSpPr>
          <p:cNvPr id="2" name="Oval 1"/>
          <p:cNvSpPr/>
          <p:nvPr/>
        </p:nvSpPr>
        <p:spPr>
          <a:xfrm>
            <a:off x="0" y="404664"/>
            <a:ext cx="9144000" cy="460851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0099"/>
                </a:solidFill>
                <a:latin typeface="Times New Roman" pitchFamily="18" charset="0"/>
                <a:cs typeface="Times New Roman" pitchFamily="18" charset="0"/>
              </a:rPr>
              <a:t>Chủ</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đề</a:t>
            </a:r>
            <a:r>
              <a:rPr lang="en-US" sz="3600" b="1" dirty="0">
                <a:solidFill>
                  <a:srgbClr val="000099"/>
                </a:solidFill>
                <a:latin typeface="Times New Roman" pitchFamily="18" charset="0"/>
                <a:cs typeface="Times New Roman" pitchFamily="18" charset="0"/>
              </a:rPr>
              <a:t> 11: </a:t>
            </a:r>
            <a:r>
              <a:rPr lang="en-US" sz="3600" b="1" dirty="0" err="1">
                <a:solidFill>
                  <a:srgbClr val="000099"/>
                </a:solidFill>
                <a:latin typeface="Times New Roman" pitchFamily="18" charset="0"/>
                <a:cs typeface="Times New Roman" pitchFamily="18" charset="0"/>
              </a:rPr>
              <a:t>Việt</a:t>
            </a:r>
            <a:r>
              <a:rPr lang="en-US" sz="3600" b="1" dirty="0">
                <a:solidFill>
                  <a:srgbClr val="000099"/>
                </a:solidFill>
                <a:latin typeface="Times New Roman" pitchFamily="18" charset="0"/>
                <a:cs typeface="Times New Roman" pitchFamily="18" charset="0"/>
              </a:rPr>
              <a:t> Nam </a:t>
            </a:r>
            <a:r>
              <a:rPr lang="en-US" sz="3600" b="1" dirty="0" err="1">
                <a:solidFill>
                  <a:srgbClr val="000099"/>
                </a:solidFill>
                <a:latin typeface="Times New Roman" pitchFamily="18" charset="0"/>
                <a:cs typeface="Times New Roman" pitchFamily="18" charset="0"/>
              </a:rPr>
              <a:t>trong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những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năm</a:t>
            </a:r>
            <a:r>
              <a:rPr lang="en-US" sz="3600" b="1" dirty="0">
                <a:solidFill>
                  <a:srgbClr val="000099"/>
                </a:solidFill>
                <a:latin typeface="Times New Roman" pitchFamily="18" charset="0"/>
                <a:cs typeface="Times New Roman" pitchFamily="18" charset="0"/>
              </a:rPr>
              <a:t> </a:t>
            </a:r>
            <a:r>
              <a:rPr lang="en-US" sz="3600" b="1" dirty="0" smtClean="0">
                <a:solidFill>
                  <a:srgbClr val="000099"/>
                </a:solidFill>
                <a:latin typeface="Times New Roman" pitchFamily="18" charset="0"/>
                <a:cs typeface="Times New Roman" pitchFamily="18" charset="0"/>
              </a:rPr>
              <a:t>1953-1954</a:t>
            </a:r>
          </a:p>
          <a:p>
            <a:pPr algn="ctr"/>
            <a:r>
              <a:rPr lang="en-US" sz="3600" b="1" dirty="0" smtClean="0">
                <a:solidFill>
                  <a:srgbClr val="FF0000"/>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BÀI</a:t>
            </a:r>
            <a:r>
              <a:rPr lang="en-US" sz="3600" b="1" dirty="0" smtClean="0">
                <a:solidFill>
                  <a:srgbClr val="3333CC"/>
                </a:solidFill>
                <a:latin typeface="Times New Roman" pitchFamily="18" charset="0"/>
                <a:cs typeface="Times New Roman" pitchFamily="18" charset="0"/>
              </a:rPr>
              <a:t> 27. </a:t>
            </a:r>
            <a:r>
              <a:rPr lang="en-US" sz="3600" b="1" dirty="0" err="1" smtClean="0">
                <a:solidFill>
                  <a:srgbClr val="3333CC"/>
                </a:solidFill>
                <a:latin typeface="Times New Roman" pitchFamily="18" charset="0"/>
                <a:cs typeface="Times New Roman" pitchFamily="18" charset="0"/>
              </a:rPr>
              <a:t>CUỘC</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KHÁNG</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CHIẾN</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TOÀN</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QUỐC</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CHỐNG</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THỰC</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DÂN</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PHÁP</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XÂM</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LƯỢC</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KẾT</a:t>
            </a:r>
            <a:r>
              <a:rPr lang="en-US" sz="3600" b="1" dirty="0" smtClean="0">
                <a:solidFill>
                  <a:srgbClr val="3333CC"/>
                </a:solidFill>
                <a:latin typeface="Times New Roman" pitchFamily="18" charset="0"/>
                <a:cs typeface="Times New Roman" pitchFamily="18" charset="0"/>
              </a:rPr>
              <a:t> </a:t>
            </a:r>
            <a:r>
              <a:rPr lang="en-US" sz="3600" b="1" dirty="0" err="1" smtClean="0">
                <a:solidFill>
                  <a:srgbClr val="3333CC"/>
                </a:solidFill>
                <a:latin typeface="Times New Roman" pitchFamily="18" charset="0"/>
                <a:cs typeface="Times New Roman" pitchFamily="18" charset="0"/>
              </a:rPr>
              <a:t>THÚC</a:t>
            </a:r>
            <a:r>
              <a:rPr lang="en-US" sz="3600" b="1" dirty="0" smtClean="0">
                <a:solidFill>
                  <a:srgbClr val="3333CC"/>
                </a:solidFill>
                <a:latin typeface="Times New Roman" pitchFamily="18" charset="0"/>
                <a:cs typeface="Times New Roman" pitchFamily="18" charset="0"/>
              </a:rPr>
              <a:t> (1953-1954)</a:t>
            </a:r>
            <a:endParaRPr lang="en-US" sz="3600" b="1" dirty="0">
              <a:solidFill>
                <a:srgbClr val="3333CC"/>
              </a:solidFill>
              <a:latin typeface="Times New Roman" pitchFamily="18" charset="0"/>
              <a:cs typeface="Times New Roman" pitchFamily="18" charset="0"/>
            </a:endParaRPr>
          </a:p>
        </p:txBody>
      </p:sp>
      <p:sp>
        <p:nvSpPr>
          <p:cNvPr id="11" name="Rectangle 10"/>
          <p:cNvSpPr/>
          <p:nvPr/>
        </p:nvSpPr>
        <p:spPr>
          <a:xfrm>
            <a:off x="22964" y="152400"/>
            <a:ext cx="2438400"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THCS </a:t>
            </a:r>
            <a:r>
              <a:rPr lang="en-US" dirty="0" err="1">
                <a:latin typeface="Times New Roman" pitchFamily="18" charset="0"/>
                <a:cs typeface="Times New Roman" pitchFamily="18" charset="0"/>
              </a:rPr>
              <a:t>Ngô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Mây</a:t>
            </a:r>
            <a:endParaRPr lang="en-US" dirty="0">
              <a:latin typeface="Times New Roman" pitchFamily="18" charset="0"/>
              <a:cs typeface="Times New Roman" pitchFamily="18" charset="0"/>
            </a:endParaRPr>
          </a:p>
          <a:p>
            <a:r>
              <a:rPr lang="en-US" dirty="0" err="1">
                <a:latin typeface="Times New Roman" pitchFamily="18" charset="0"/>
                <a:cs typeface="Times New Roman" pitchFamily="18" charset="0"/>
              </a:rPr>
              <a:t>Môn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lớp</a:t>
            </a:r>
            <a:r>
              <a:rPr lang="en-US" dirty="0">
                <a:latin typeface="Times New Roman" pitchFamily="18" charset="0"/>
                <a:cs typeface="Times New Roman" pitchFamily="18" charset="0"/>
              </a:rPr>
              <a:t> 9</a:t>
            </a:r>
          </a:p>
          <a:p>
            <a:r>
              <a:rPr lang="en-US" dirty="0" err="1">
                <a:latin typeface="Times New Roman" pitchFamily="18" charset="0"/>
                <a:cs typeface="Times New Roman" pitchFamily="18" charset="0"/>
              </a:rPr>
              <a:t>GV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a:t>
            </a:r>
            <a:r>
              <a:rPr lang="en-US" dirty="0">
                <a:latin typeface="Times New Roman" pitchFamily="18" charset="0"/>
                <a:cs typeface="Times New Roman" pitchFamily="18" charset="0"/>
              </a:rPr>
              <a:t> Phi </a:t>
            </a:r>
            <a:r>
              <a:rPr lang="en-US" dirty="0" err="1">
                <a:latin typeface="Times New Roman" pitchFamily="18" charset="0"/>
                <a:cs typeface="Times New Roman" pitchFamily="18" charset="0"/>
              </a:rPr>
              <a:t>Nga</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235293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03434"/>
                                        </p:tgtEl>
                                        <p:attrNameLst>
                                          <p:attrName>style.visibility</p:attrName>
                                        </p:attrNameLst>
                                      </p:cBhvr>
                                      <p:to>
                                        <p:strVal val="visible"/>
                                      </p:to>
                                    </p:set>
                                    <p:animEffect transition="in" filter="wheel(4)">
                                      <p:cBhvr>
                                        <p:cTn id="7" dur="2000"/>
                                        <p:tgtEl>
                                          <p:spTgt spid="103434"/>
                                        </p:tgtEl>
                                      </p:cBhvr>
                                    </p:animEffect>
                                  </p:childTnLst>
                                </p:cTn>
                              </p:par>
                              <p:par>
                                <p:cTn id="8" presetID="4" presetClass="entr" presetSubtype="16" fill="hold" nodeType="withEffect">
                                  <p:stCondLst>
                                    <p:cond delay="0"/>
                                  </p:stCondLst>
                                  <p:childTnLst>
                                    <p:set>
                                      <p:cBhvr>
                                        <p:cTn id="9" dur="1" fill="hold">
                                          <p:stCondLst>
                                            <p:cond delay="0"/>
                                          </p:stCondLst>
                                        </p:cTn>
                                        <p:tgtEl>
                                          <p:spTgt spid="103437"/>
                                        </p:tgtEl>
                                        <p:attrNameLst>
                                          <p:attrName>style.visibility</p:attrName>
                                        </p:attrNameLst>
                                      </p:cBhvr>
                                      <p:to>
                                        <p:strVal val="visible"/>
                                      </p:to>
                                    </p:set>
                                    <p:animEffect transition="in" filter="box(in)">
                                      <p:cBhvr>
                                        <p:cTn id="10" dur="500"/>
                                        <p:tgtEl>
                                          <p:spTgt spid="103437"/>
                                        </p:tgtEl>
                                      </p:cBhvr>
                                    </p:animEffect>
                                  </p:childTnLst>
                                </p:cTn>
                              </p:par>
                              <p:par>
                                <p:cTn id="11" presetID="1" presetClass="mediacall" presetSubtype="0" fill="hold" nodeType="withEffect">
                                  <p:stCondLst>
                                    <p:cond delay="0"/>
                                  </p:stCondLst>
                                  <p:childTnLst>
                                    <p:cmd type="call" cmd="playFrom(0.0)">
                                      <p:cBhvr>
                                        <p:cTn id="12" dur="237848" fill="hold"/>
                                        <p:tgtEl>
                                          <p:spTgt spid="103437"/>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103437"/>
                </p:tgtEl>
              </p:cMediaNode>
            </p:audio>
          </p:childTnLst>
        </p:cTn>
      </p:par>
    </p:tnLst>
    <p:bldLst>
      <p:bldP spid="103434" grpId="0" animBg="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89870531564255827_574_0.jpg"/>
          <p:cNvPicPr>
            <a:picLocks noChangeAspect="1"/>
          </p:cNvPicPr>
          <p:nvPr/>
        </p:nvPicPr>
        <p:blipFill>
          <a:blip r:embed="rId2"/>
          <a:stretch>
            <a:fillRect/>
          </a:stretch>
        </p:blipFill>
        <p:spPr>
          <a:xfrm>
            <a:off x="0" y="0"/>
            <a:ext cx="9144000" cy="6858000"/>
          </a:xfrm>
          <a:prstGeom prst="rect">
            <a:avLst/>
          </a:prstGeom>
        </p:spPr>
      </p:pic>
      <p:sp>
        <p:nvSpPr>
          <p:cNvPr id="3" name="Text Box 2"/>
          <p:cNvSpPr txBox="1">
            <a:spLocks noChangeArrowheads="1"/>
          </p:cNvSpPr>
          <p:nvPr/>
        </p:nvSpPr>
        <p:spPr bwMode="auto">
          <a:xfrm>
            <a:off x="323528" y="1171175"/>
            <a:ext cx="5184576" cy="510909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lvl="0">
              <a:spcBef>
                <a:spcPct val="50000"/>
              </a:spcBef>
            </a:pPr>
            <a:r>
              <a:rPr lang="en-US" sz="2400" b="1" dirty="0" smtClean="0">
                <a:solidFill>
                  <a:prstClr val="black"/>
                </a:solidFill>
                <a:effectLst>
                  <a:outerShdw blurRad="38100" dist="38100" dir="2700000" algn="tl">
                    <a:srgbClr val="C0C0C0"/>
                  </a:outerShdw>
                </a:effectLst>
                <a:latin typeface="Times New Roman" pitchFamily="18" charset="0"/>
                <a:cs typeface="Times New Roman" pitchFamily="18" charset="0"/>
              </a:rPr>
              <a:t> * </a:t>
            </a:r>
            <a:r>
              <a:rPr lang="en-US" sz="2400" b="1" dirty="0" err="1" smtClean="0">
                <a:solidFill>
                  <a:prstClr val="black"/>
                </a:solidFill>
                <a:effectLst>
                  <a:outerShdw blurRad="38100" dist="38100" dir="2700000" algn="tl">
                    <a:srgbClr val="C0C0C0"/>
                  </a:outerShdw>
                </a:effectLst>
                <a:latin typeface="Times New Roman" pitchFamily="18" charset="0"/>
                <a:cs typeface="Times New Roman" pitchFamily="18" charset="0"/>
              </a:rPr>
              <a:t>Hoàn</a:t>
            </a:r>
            <a:r>
              <a:rPr lang="en-US" sz="2400" b="1"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400" b="1" dirty="0" err="1" smtClean="0">
                <a:solidFill>
                  <a:prstClr val="black"/>
                </a:solidFill>
                <a:effectLst>
                  <a:outerShdw blurRad="38100" dist="38100" dir="2700000" algn="tl">
                    <a:srgbClr val="C0C0C0"/>
                  </a:outerShdw>
                </a:effectLst>
                <a:latin typeface="Times New Roman" pitchFamily="18" charset="0"/>
                <a:cs typeface="Times New Roman" pitchFamily="18" charset="0"/>
              </a:rPr>
              <a:t>cảnh</a:t>
            </a:r>
            <a:r>
              <a:rPr lang="en-US" sz="2400" b="1" dirty="0" smtClean="0">
                <a:solidFill>
                  <a:prstClr val="black"/>
                </a:solidFill>
                <a:effectLst>
                  <a:outerShdw blurRad="38100" dist="38100" dir="2700000" algn="tl">
                    <a:srgbClr val="C0C0C0"/>
                  </a:outerShdw>
                </a:effectLst>
                <a:latin typeface="Times New Roman" pitchFamily="18" charset="0"/>
                <a:cs typeface="Times New Roman" pitchFamily="18" charset="0"/>
              </a:rPr>
              <a:t>:</a:t>
            </a:r>
          </a:p>
          <a:p>
            <a:pPr>
              <a:spcBef>
                <a:spcPts val="0"/>
              </a:spcBef>
            </a:pPr>
            <a:r>
              <a:rPr lang="en-US"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Pháp</a:t>
            </a:r>
            <a:r>
              <a:rPr lang="en-US" sz="32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Đến</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năm</a:t>
            </a:r>
            <a:r>
              <a:rPr lang="en-US" sz="3000" dirty="0">
                <a:latin typeface="Times New Roman" pitchFamily="18" charset="0"/>
                <a:cs typeface="Times New Roman" pitchFamily="18" charset="0"/>
              </a:rPr>
              <a:t> 1953 </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vẫn</a:t>
            </a:r>
            <a:r>
              <a:rPr lang="en-US" sz="3000" dirty="0">
                <a:latin typeface="Times New Roman" pitchFamily="18" charset="0"/>
                <a:cs typeface="Times New Roman" pitchFamily="18" charset="0"/>
              </a:rPr>
              <a:t> </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sa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lầy</a:t>
            </a:r>
            <a:r>
              <a:rPr lang="en-US" sz="3000" dirty="0">
                <a:latin typeface="Times New Roman" pitchFamily="18" charset="0"/>
                <a:cs typeface="Times New Roman" pitchFamily="18" charset="0"/>
              </a:rPr>
              <a:t>” ở </a:t>
            </a:r>
            <a:r>
              <a:rPr lang="en-US" sz="3000" dirty="0" err="1">
                <a:latin typeface="Times New Roman" pitchFamily="18" charset="0"/>
                <a:cs typeface="Times New Roman" pitchFamily="18" charset="0"/>
              </a:rPr>
              <a:t>Đông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Dương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tổn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thất</a:t>
            </a:r>
            <a:r>
              <a:rPr lang="en-US" sz="3000" dirty="0">
                <a:latin typeface="Times New Roman" pitchFamily="18" charset="0"/>
                <a:cs typeface="Times New Roman" pitchFamily="18" charset="0"/>
              </a:rPr>
              <a:t>, </a:t>
            </a:r>
            <a:r>
              <a:rPr lang="en-US" sz="3000" dirty="0">
                <a:effectLst>
                  <a:outerShdw blurRad="38100" dist="38100" dir="2700000" algn="tl">
                    <a:srgbClr val="C0C0C0"/>
                  </a:outerShdw>
                </a:effectLst>
                <a:latin typeface="Times New Roman" pitchFamily="18" charset="0"/>
                <a:cs typeface="Times New Roman" pitchFamily="18" charset="0"/>
              </a:rPr>
              <a:t> </a:t>
            </a:r>
            <a:r>
              <a:rPr lang="en-US" sz="3000" dirty="0" err="1">
                <a:effectLst>
                  <a:outerShdw blurRad="38100" dist="38100" dir="2700000" algn="tl">
                    <a:srgbClr val="C0C0C0"/>
                  </a:outerShdw>
                </a:effectLst>
                <a:latin typeface="Times New Roman" pitchFamily="18" charset="0"/>
                <a:cs typeface="Times New Roman" pitchFamily="18" charset="0"/>
              </a:rPr>
              <a:t>phải</a:t>
            </a:r>
            <a:r>
              <a:rPr lang="en-US" sz="3000" dirty="0">
                <a:effectLst>
                  <a:outerShdw blurRad="38100" dist="38100" dir="2700000" algn="tl">
                    <a:srgbClr val="C0C0C0"/>
                  </a:outerShdw>
                </a:effectLst>
                <a:latin typeface="Times New Roman" pitchFamily="18" charset="0"/>
                <a:cs typeface="Times New Roman" pitchFamily="18" charset="0"/>
              </a:rPr>
              <a:t> </a:t>
            </a:r>
            <a:r>
              <a:rPr lang="en-US" sz="3000" dirty="0" err="1">
                <a:effectLst>
                  <a:outerShdw blurRad="38100" dist="38100" dir="2700000" algn="tl">
                    <a:srgbClr val="C0C0C0"/>
                  </a:outerShdw>
                </a:effectLst>
                <a:latin typeface="Times New Roman" pitchFamily="18" charset="0"/>
                <a:cs typeface="Times New Roman" pitchFamily="18" charset="0"/>
              </a:rPr>
              <a:t>nhận</a:t>
            </a:r>
            <a:r>
              <a:rPr lang="en-US" sz="3000" dirty="0">
                <a:effectLst>
                  <a:outerShdw blurRad="38100" dist="38100" dir="2700000" algn="tl">
                    <a:srgbClr val="C0C0C0"/>
                  </a:outerShdw>
                </a:effectLst>
                <a:latin typeface="Times New Roman" pitchFamily="18" charset="0"/>
                <a:cs typeface="Times New Roman" pitchFamily="18" charset="0"/>
              </a:rPr>
              <a:t> </a:t>
            </a:r>
            <a:r>
              <a:rPr lang="en-US" sz="3000" dirty="0" err="1">
                <a:effectLst>
                  <a:outerShdw blurRad="38100" dist="38100" dir="2700000" algn="tl">
                    <a:srgbClr val="C0C0C0"/>
                  </a:outerShdw>
                </a:effectLst>
                <a:latin typeface="Times New Roman" pitchFamily="18" charset="0"/>
                <a:cs typeface="Times New Roman" pitchFamily="18" charset="0"/>
              </a:rPr>
              <a:t>viện</a:t>
            </a:r>
            <a:r>
              <a:rPr lang="en-US" sz="3000" dirty="0">
                <a:effectLst>
                  <a:outerShdw blurRad="38100" dist="38100" dir="2700000" algn="tl">
                    <a:srgbClr val="C0C0C0"/>
                  </a:outerShdw>
                </a:effectLst>
                <a:latin typeface="Times New Roman" pitchFamily="18" charset="0"/>
                <a:cs typeface="Times New Roman" pitchFamily="18" charset="0"/>
              </a:rPr>
              <a:t> </a:t>
            </a:r>
            <a:r>
              <a:rPr lang="en-US" sz="3000" dirty="0" err="1">
                <a:effectLst>
                  <a:outerShdw blurRad="38100" dist="38100" dir="2700000" algn="tl">
                    <a:srgbClr val="C0C0C0"/>
                  </a:outerShdw>
                </a:effectLst>
                <a:latin typeface="Times New Roman" pitchFamily="18" charset="0"/>
                <a:cs typeface="Times New Roman" pitchFamily="18" charset="0"/>
              </a:rPr>
              <a:t>trợ</a:t>
            </a:r>
            <a:r>
              <a:rPr lang="en-US" sz="3000" dirty="0">
                <a:effectLst>
                  <a:outerShdw blurRad="38100" dist="38100" dir="2700000" algn="tl">
                    <a:srgbClr val="C0C0C0"/>
                  </a:outerShdw>
                </a:effectLst>
                <a:latin typeface="Times New Roman" pitchFamily="18" charset="0"/>
                <a:cs typeface="Times New Roman" pitchFamily="18" charset="0"/>
              </a:rPr>
              <a:t> </a:t>
            </a:r>
            <a:r>
              <a:rPr lang="en-US" sz="3000" dirty="0" err="1">
                <a:effectLst>
                  <a:outerShdw blurRad="38100" dist="38100" dir="2700000" algn="tl">
                    <a:srgbClr val="C0C0C0"/>
                  </a:outerShdw>
                </a:effectLst>
                <a:latin typeface="Times New Roman" pitchFamily="18" charset="0"/>
                <a:cs typeface="Times New Roman" pitchFamily="18" charset="0"/>
              </a:rPr>
              <a:t>từ</a:t>
            </a:r>
            <a:r>
              <a:rPr lang="en-US" sz="3000" dirty="0">
                <a:effectLst>
                  <a:outerShdw blurRad="38100" dist="38100" dir="2700000" algn="tl">
                    <a:srgbClr val="C0C0C0"/>
                  </a:outerShdw>
                </a:effectLst>
                <a:latin typeface="Times New Roman" pitchFamily="18" charset="0"/>
                <a:cs typeface="Times New Roman" pitchFamily="18" charset="0"/>
              </a:rPr>
              <a:t> </a:t>
            </a:r>
            <a:r>
              <a:rPr lang="en-US" sz="3000" dirty="0" err="1" smtClean="0">
                <a:effectLst>
                  <a:outerShdw blurRad="38100" dist="38100" dir="2700000" algn="tl">
                    <a:srgbClr val="C0C0C0"/>
                  </a:outerShdw>
                </a:effectLst>
                <a:latin typeface="Times New Roman" pitchFamily="18" charset="0"/>
                <a:cs typeface="Times New Roman" pitchFamily="18" charset="0"/>
              </a:rPr>
              <a:t>Mĩ</a:t>
            </a:r>
            <a:r>
              <a:rPr lang="en-US" sz="3000" dirty="0" smtClean="0">
                <a:effectLst>
                  <a:outerShdw blurRad="38100" dist="38100" dir="2700000" algn="tl">
                    <a:srgbClr val="C0C0C0"/>
                  </a:outerShdw>
                </a:effectLst>
                <a:latin typeface="Times New Roman" pitchFamily="18" charset="0"/>
                <a:cs typeface="Times New Roman" pitchFamily="18" charset="0"/>
              </a:rPr>
              <a:t>.</a:t>
            </a:r>
          </a:p>
          <a:p>
            <a:pPr>
              <a:spcBef>
                <a:spcPts val="0"/>
              </a:spcBef>
            </a:pPr>
            <a:r>
              <a:rPr lang="en-US" sz="3000" dirty="0" err="1">
                <a:latin typeface="Times New Roman" pitchFamily="18" charset="0"/>
                <a:cs typeface="Times New Roman" pitchFamily="18" charset="0"/>
              </a:rPr>
              <a:t>Ta:Sau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dịch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giới-thu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cuộc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ta </a:t>
            </a:r>
            <a:r>
              <a:rPr lang="en-US" sz="3000" dirty="0" err="1">
                <a:latin typeface="Times New Roman" pitchFamily="18" charset="0"/>
                <a:cs typeface="Times New Roman" pitchFamily="18" charset="0"/>
              </a:rPr>
              <a:t>chuyến</a:t>
            </a:r>
            <a:r>
              <a:rPr lang="en-US" sz="3000" dirty="0">
                <a:latin typeface="Times New Roman" pitchFamily="18" charset="0"/>
                <a:cs typeface="Times New Roman" pitchFamily="18" charset="0"/>
              </a:rPr>
              <a:t> sang </a:t>
            </a:r>
            <a:r>
              <a:rPr lang="en-US" sz="3000" dirty="0" err="1">
                <a:latin typeface="Times New Roman" pitchFamily="18" charset="0"/>
                <a:cs typeface="Times New Roman" pitchFamily="18" charset="0"/>
              </a:rPr>
              <a:t>giai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đoạn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giành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được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quyền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trận</a:t>
            </a:r>
            <a:r>
              <a:rPr lang="en-US" sz="3000" dirty="0">
                <a:latin typeface="Times New Roman" pitchFamily="18" charset="0"/>
                <a:cs typeface="Times New Roman" pitchFamily="18" charset="0"/>
              </a:rPr>
              <a:t> </a:t>
            </a:r>
          </a:p>
        </p:txBody>
      </p:sp>
      <p:sp>
        <p:nvSpPr>
          <p:cNvPr id="4" name="TextBox 3"/>
          <p:cNvSpPr txBox="1"/>
          <p:nvPr/>
        </p:nvSpPr>
        <p:spPr>
          <a:xfrm>
            <a:off x="588197" y="188640"/>
            <a:ext cx="6724918" cy="923330"/>
          </a:xfrm>
          <a:prstGeom prst="rect">
            <a:avLst/>
          </a:prstGeom>
          <a:noFill/>
        </p:spPr>
        <p:txBody>
          <a:bodyPr wrap="none" rtlCol="0">
            <a:spAutoFit/>
          </a:bodyPr>
          <a:lstStyle/>
          <a:p>
            <a:pPr lvl="0"/>
            <a:r>
              <a:rPr lang="en-US" sz="3600" b="1" kern="0" dirty="0">
                <a:solidFill>
                  <a:srgbClr val="FF0000"/>
                </a:solidFill>
                <a:latin typeface="Times New Roman" pitchFamily="18" charset="0"/>
                <a:cs typeface="Times New Roman" pitchFamily="18" charset="0"/>
              </a:rPr>
              <a:t>I. </a:t>
            </a:r>
            <a:r>
              <a:rPr lang="en-US" sz="3600" b="1" kern="0" dirty="0" err="1">
                <a:solidFill>
                  <a:srgbClr val="FF0000"/>
                </a:solidFill>
                <a:latin typeface="Times New Roman" pitchFamily="18" charset="0"/>
                <a:cs typeface="Times New Roman" pitchFamily="18" charset="0"/>
              </a:rPr>
              <a:t>Kế</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hoạch</a:t>
            </a:r>
            <a:r>
              <a:rPr lang="en-US" sz="3600" b="1" kern="0" dirty="0">
                <a:solidFill>
                  <a:srgbClr val="FF0000"/>
                </a:solidFill>
                <a:latin typeface="Times New Roman" pitchFamily="18" charset="0"/>
                <a:cs typeface="Times New Roman" pitchFamily="18" charset="0"/>
              </a:rPr>
              <a:t> Na-</a:t>
            </a:r>
            <a:r>
              <a:rPr lang="en-US" sz="3600" b="1" kern="0" dirty="0" err="1">
                <a:solidFill>
                  <a:srgbClr val="FF0000"/>
                </a:solidFill>
                <a:latin typeface="Times New Roman" pitchFamily="18" charset="0"/>
                <a:cs typeface="Times New Roman" pitchFamily="18" charset="0"/>
              </a:rPr>
              <a:t>va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của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Pháp</a:t>
            </a:r>
            <a:r>
              <a:rPr lang="en-US" sz="3600" b="1" kern="0" dirty="0">
                <a:solidFill>
                  <a:srgbClr val="FF0000"/>
                </a:solidFill>
                <a:latin typeface="Times New Roman" pitchFamily="18" charset="0"/>
                <a:cs typeface="Times New Roman" pitchFamily="18" charset="0"/>
              </a:rPr>
              <a:t> – </a:t>
            </a:r>
            <a:r>
              <a:rPr lang="en-US" sz="3600" b="1" kern="0" dirty="0" err="1">
                <a:solidFill>
                  <a:srgbClr val="FF0000"/>
                </a:solidFill>
                <a:latin typeface="Times New Roman" pitchFamily="18" charset="0"/>
                <a:cs typeface="Times New Roman" pitchFamily="18" charset="0"/>
              </a:rPr>
              <a:t>Mĩ</a:t>
            </a:r>
            <a:endParaRPr lang="en-US" sz="3600" b="1" kern="0" dirty="0">
              <a:solidFill>
                <a:srgbClr val="FF0000"/>
              </a:solidFill>
              <a:latin typeface="Times New Roman" pitchFamily="18" charset="0"/>
              <a:cs typeface="Times New Roman" pitchFamily="18" charset="0"/>
            </a:endParaRPr>
          </a:p>
          <a:p>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517840"/>
            <a:ext cx="2664296" cy="327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05090" y="4335486"/>
            <a:ext cx="2990403" cy="1384995"/>
          </a:xfrm>
          <a:prstGeom prst="rect">
            <a:avLst/>
          </a:prstGeom>
        </p:spPr>
        <p:txBody>
          <a:bodyPr wrap="square">
            <a:spAutoFit/>
          </a:bodyPr>
          <a:lstStyle/>
          <a:p>
            <a:pPr>
              <a:spcBef>
                <a:spcPct val="50000"/>
              </a:spcBef>
            </a:pPr>
            <a:endParaRPr lang="en-US" sz="2400" dirty="0" smtClean="0">
              <a:solidFill>
                <a:srgbClr val="0000FF"/>
              </a:solidFill>
              <a:effectLst>
                <a:outerShdw blurRad="38100" dist="38100" dir="2700000" algn="tl">
                  <a:srgbClr val="C0C0C0"/>
                </a:outerShdw>
              </a:effectLst>
              <a:latin typeface="Times New Roman" pitchFamily="18" charset="0"/>
              <a:cs typeface="Times New Roman" pitchFamily="18" charset="0"/>
            </a:endParaRPr>
          </a:p>
          <a:p>
            <a:pPr>
              <a:spcBef>
                <a:spcPct val="50000"/>
              </a:spcBef>
            </a:pPr>
            <a:r>
              <a:rPr lang="en-US" sz="2400" dirty="0" err="1" smtClean="0">
                <a:solidFill>
                  <a:srgbClr val="0000FF"/>
                </a:solidFill>
                <a:effectLst>
                  <a:outerShdw blurRad="38100" dist="38100" dir="2700000" algn="tl">
                    <a:srgbClr val="C0C0C0"/>
                  </a:outerShdw>
                </a:effectLst>
                <a:latin typeface="Times New Roman" pitchFamily="18" charset="0"/>
                <a:cs typeface="Times New Roman" pitchFamily="18" charset="0"/>
              </a:rPr>
              <a:t>gặp</a:t>
            </a:r>
            <a:r>
              <a:rPr lang="en-US" sz="2400" dirty="0" smtClean="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nhiều</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khó</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khăn</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và</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suy</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yếu</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rõ</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rệt</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p>
        </p:txBody>
      </p:sp>
      <p:cxnSp>
        <p:nvCxnSpPr>
          <p:cNvPr id="7" name="Straight Connector 6"/>
          <p:cNvCxnSpPr/>
          <p:nvPr/>
        </p:nvCxnSpPr>
        <p:spPr>
          <a:xfrm>
            <a:off x="2123728" y="2492896"/>
            <a:ext cx="1152128" cy="0"/>
          </a:xfrm>
          <a:prstGeom prst="line">
            <a:avLst/>
          </a:prstGeom>
          <a:ln w="76200">
            <a:solidFill>
              <a:srgbClr val="D600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10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 y="0"/>
            <a:ext cx="2951163"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2" y="3140968"/>
            <a:ext cx="363545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42059" y="0"/>
            <a:ext cx="2876550" cy="280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302105"/>
            <a:ext cx="2880320" cy="265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302105"/>
            <a:ext cx="2880320" cy="190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2969989"/>
            <a:ext cx="4896543" cy="355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1160" y="2957513"/>
            <a:ext cx="2669282" cy="379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92641" y="6488668"/>
            <a:ext cx="2031325" cy="369332"/>
          </a:xfrm>
          <a:prstGeom prst="rect">
            <a:avLst/>
          </a:prstGeom>
          <a:noFill/>
        </p:spPr>
        <p:txBody>
          <a:bodyPr wrap="none" rtlCol="0">
            <a:spAutoFit/>
          </a:bodyPr>
          <a:lstStyle/>
          <a:p>
            <a:r>
              <a:rPr lang="en-US" dirty="0" err="1" smtClean="0"/>
              <a:t>Anh</a:t>
            </a:r>
            <a:r>
              <a:rPr lang="en-US" dirty="0" smtClean="0"/>
              <a:t> </a:t>
            </a:r>
            <a:r>
              <a:rPr lang="en-US" dirty="0" err="1" smtClean="0"/>
              <a:t>Bộ</a:t>
            </a:r>
            <a:r>
              <a:rPr lang="en-US" dirty="0" smtClean="0"/>
              <a:t> </a:t>
            </a:r>
            <a:r>
              <a:rPr lang="en-US" dirty="0" err="1" smtClean="0"/>
              <a:t>đội</a:t>
            </a:r>
            <a:r>
              <a:rPr lang="en-US" dirty="0" smtClean="0"/>
              <a:t> </a:t>
            </a:r>
            <a:r>
              <a:rPr lang="en-US" dirty="0" err="1" smtClean="0"/>
              <a:t>Cụ</a:t>
            </a:r>
            <a:r>
              <a:rPr lang="en-US" dirty="0" smtClean="0"/>
              <a:t> </a:t>
            </a:r>
            <a:r>
              <a:rPr lang="en-US" dirty="0" err="1" smtClean="0"/>
              <a:t>Hồ</a:t>
            </a:r>
            <a:endParaRPr lang="en-US" dirty="0"/>
          </a:p>
        </p:txBody>
      </p:sp>
      <p:sp>
        <p:nvSpPr>
          <p:cNvPr id="2" name="Oval 1"/>
          <p:cNvSpPr/>
          <p:nvPr/>
        </p:nvSpPr>
        <p:spPr>
          <a:xfrm>
            <a:off x="1962187" y="1916832"/>
            <a:ext cx="5274109" cy="25202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t>Pháp</a:t>
            </a:r>
            <a:r>
              <a:rPr lang="en-US" sz="3200" dirty="0" smtClean="0"/>
              <a:t> </a:t>
            </a:r>
            <a:r>
              <a:rPr lang="en-US" sz="3200" dirty="0" err="1" smtClean="0"/>
              <a:t>sẽ</a:t>
            </a:r>
            <a:r>
              <a:rPr lang="en-US" sz="3200" dirty="0" smtClean="0"/>
              <a:t> </a:t>
            </a:r>
            <a:r>
              <a:rPr lang="en-US" sz="3200" dirty="0" err="1" smtClean="0"/>
              <a:t>đối</a:t>
            </a:r>
            <a:r>
              <a:rPr lang="en-US" sz="3200" dirty="0" smtClean="0"/>
              <a:t> </a:t>
            </a:r>
            <a:r>
              <a:rPr lang="en-US" sz="3200" dirty="0" err="1" smtClean="0"/>
              <a:t>phó</a:t>
            </a:r>
            <a:r>
              <a:rPr lang="en-US" sz="3200" dirty="0" smtClean="0"/>
              <a:t> </a:t>
            </a:r>
            <a:r>
              <a:rPr lang="en-US" sz="3200" dirty="0" err="1" smtClean="0"/>
              <a:t>như</a:t>
            </a:r>
            <a:r>
              <a:rPr lang="en-US" sz="3200" dirty="0" smtClean="0"/>
              <a:t> </a:t>
            </a:r>
            <a:r>
              <a:rPr lang="en-US" sz="3200" dirty="0" err="1" smtClean="0"/>
              <a:t>thế</a:t>
            </a:r>
            <a:r>
              <a:rPr lang="en-US" sz="3200" dirty="0" smtClean="0"/>
              <a:t> </a:t>
            </a:r>
            <a:r>
              <a:rPr lang="en-US" sz="3200" dirty="0" err="1" smtClean="0"/>
              <a:t>nào</a:t>
            </a:r>
            <a:r>
              <a:rPr lang="en-US" sz="3200" dirty="0" smtClean="0"/>
              <a:t>?</a:t>
            </a:r>
            <a:endParaRPr lang="en-US" sz="3200" dirty="0"/>
          </a:p>
        </p:txBody>
      </p:sp>
    </p:spTree>
    <p:extLst>
      <p:ext uri="{BB962C8B-B14F-4D97-AF65-F5344CB8AC3E}">
        <p14:creationId xmlns:p14="http://schemas.microsoft.com/office/powerpoint/2010/main" val="333589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barn(inVertical)">
                                      <p:cBhvr>
                                        <p:cTn id="7" dur="500"/>
                                        <p:tgtEl>
                                          <p:spTgt spid="92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23"/>
                                        </p:tgtEl>
                                        <p:attrNameLst>
                                          <p:attrName>style.visibility</p:attrName>
                                        </p:attrNameLst>
                                      </p:cBhvr>
                                      <p:to>
                                        <p:strVal val="visible"/>
                                      </p:to>
                                    </p:set>
                                    <p:animEffect transition="in" filter="barn(inVertical)">
                                      <p:cBhvr>
                                        <p:cTn id="12" dur="500"/>
                                        <p:tgtEl>
                                          <p:spTgt spid="92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barn(inVertical)">
                                      <p:cBhvr>
                                        <p:cTn id="17" dur="500"/>
                                        <p:tgtEl>
                                          <p:spTgt spid="92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225"/>
                                        </p:tgtEl>
                                        <p:attrNameLst>
                                          <p:attrName>style.visibility</p:attrName>
                                        </p:attrNameLst>
                                      </p:cBhvr>
                                      <p:to>
                                        <p:strVal val="visible"/>
                                      </p:to>
                                    </p:set>
                                    <p:animEffect transition="in" filter="barn(inVertical)">
                                      <p:cBhvr>
                                        <p:cTn id="22" dur="500"/>
                                        <p:tgtEl>
                                          <p:spTgt spid="92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912516728"/>
              </p:ext>
            </p:extLst>
          </p:nvPr>
        </p:nvGraphicFramePr>
        <p:xfrm>
          <a:off x="182194" y="908720"/>
          <a:ext cx="9070326" cy="5760640"/>
        </p:xfrm>
        <a:graphic>
          <a:graphicData uri="http://schemas.openxmlformats.org/presentationml/2006/ole">
            <mc:AlternateContent xmlns:mc="http://schemas.openxmlformats.org/markup-compatibility/2006">
              <mc:Choice xmlns:v="urn:schemas-microsoft-com:vml" Requires="v">
                <p:oleObj spid="_x0000_s21512" name="Document" r:id="rId4" imgW="6739384" imgH="1866348" progId="Word.Document.12">
                  <p:embed/>
                </p:oleObj>
              </mc:Choice>
              <mc:Fallback>
                <p:oleObj name="Document" r:id="rId4" imgW="6739384" imgH="1866348" progId="Word.Document.12">
                  <p:embed/>
                  <p:pic>
                    <p:nvPicPr>
                      <p:cNvPr id="0" name=""/>
                      <p:cNvPicPr/>
                      <p:nvPr/>
                    </p:nvPicPr>
                    <p:blipFill>
                      <a:blip r:embed="rId5"/>
                      <a:stretch>
                        <a:fillRect/>
                      </a:stretch>
                    </p:blipFill>
                    <p:spPr>
                      <a:xfrm>
                        <a:off x="182194" y="908720"/>
                        <a:ext cx="9070326" cy="5760640"/>
                      </a:xfrm>
                      <a:prstGeom prst="rect">
                        <a:avLst/>
                      </a:prstGeom>
                    </p:spPr>
                  </p:pic>
                </p:oleObj>
              </mc:Fallback>
            </mc:AlternateContent>
          </a:graphicData>
        </a:graphic>
      </p:graphicFrame>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0"/>
            <a:ext cx="70421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347864" y="4077072"/>
            <a:ext cx="4896544" cy="1015663"/>
          </a:xfrm>
          <a:prstGeom prst="rect">
            <a:avLst/>
          </a:prstGeom>
        </p:spPr>
        <p:txBody>
          <a:bodyPr wrap="square">
            <a:spAutoFit/>
          </a:bodyPr>
          <a:lstStyle/>
          <a:p>
            <a:r>
              <a:rPr lang="nl-NL" dirty="0"/>
              <a:t>-</a:t>
            </a:r>
            <a:r>
              <a:rPr lang="nl-NL" sz="2000" b="1" dirty="0"/>
              <a:t>Mục tiêu</a:t>
            </a:r>
            <a:r>
              <a:rPr lang="nl-NL" sz="2000" dirty="0"/>
              <a:t> :  Xoay chuyển cục diện chiến tranh ở Đông Dương trong 18 tháng, kết thúc chiến tranh trong danh dự</a:t>
            </a:r>
            <a:endParaRPr lang="en-US" sz="2000" dirty="0"/>
          </a:p>
        </p:txBody>
      </p:sp>
      <p:sp>
        <p:nvSpPr>
          <p:cNvPr id="4" name="Rectangle 3"/>
          <p:cNvSpPr/>
          <p:nvPr/>
        </p:nvSpPr>
        <p:spPr>
          <a:xfrm>
            <a:off x="179512" y="3861048"/>
            <a:ext cx="2952328"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err="1" smtClean="0">
                <a:solidFill>
                  <a:schemeClr val="tx1"/>
                </a:solidFill>
                <a:latin typeface="Times New Roman" pitchFamily="18" charset="0"/>
                <a:cs typeface="Times New Roman" pitchFamily="18" charset="0"/>
              </a:rPr>
              <a:t>Mục</a:t>
            </a:r>
            <a:r>
              <a:rPr lang="en-US" sz="3200" i="1" dirty="0" smtClean="0">
                <a:solidFill>
                  <a:schemeClr val="tx1"/>
                </a:solidFill>
                <a:latin typeface="Times New Roman" pitchFamily="18" charset="0"/>
                <a:cs typeface="Times New Roman" pitchFamily="18" charset="0"/>
              </a:rPr>
              <a:t> </a:t>
            </a:r>
            <a:r>
              <a:rPr lang="en-US" sz="3200" i="1" dirty="0" err="1" smtClean="0">
                <a:solidFill>
                  <a:schemeClr val="tx1"/>
                </a:solidFill>
                <a:latin typeface="Times New Roman" pitchFamily="18" charset="0"/>
                <a:cs typeface="Times New Roman" pitchFamily="18" charset="0"/>
              </a:rPr>
              <a:t>tiêu</a:t>
            </a:r>
            <a:r>
              <a:rPr lang="en-US" sz="3200" i="1" dirty="0" smtClean="0">
                <a:solidFill>
                  <a:schemeClr val="tx1"/>
                </a:solidFill>
                <a:latin typeface="Times New Roman" pitchFamily="18" charset="0"/>
                <a:cs typeface="Times New Roman" pitchFamily="18" charset="0"/>
              </a:rPr>
              <a:t> </a:t>
            </a:r>
            <a:r>
              <a:rPr lang="en-US" sz="3200" i="1" dirty="0" err="1" smtClean="0">
                <a:solidFill>
                  <a:schemeClr val="tx1"/>
                </a:solidFill>
                <a:latin typeface="Times New Roman" pitchFamily="18" charset="0"/>
                <a:cs typeface="Times New Roman" pitchFamily="18" charset="0"/>
              </a:rPr>
              <a:t>của</a:t>
            </a:r>
            <a:r>
              <a:rPr lang="en-US" sz="3200" i="1" dirty="0" smtClean="0">
                <a:solidFill>
                  <a:schemeClr val="tx1"/>
                </a:solidFill>
                <a:latin typeface="Times New Roman" pitchFamily="18" charset="0"/>
                <a:cs typeface="Times New Roman" pitchFamily="18" charset="0"/>
              </a:rPr>
              <a:t> </a:t>
            </a:r>
            <a:r>
              <a:rPr lang="en-US" sz="3200" i="1" dirty="0" err="1" smtClean="0">
                <a:solidFill>
                  <a:schemeClr val="tx1"/>
                </a:solidFill>
                <a:latin typeface="Times New Roman" pitchFamily="18" charset="0"/>
                <a:cs typeface="Times New Roman" pitchFamily="18" charset="0"/>
              </a:rPr>
              <a:t>kế</a:t>
            </a:r>
            <a:r>
              <a:rPr lang="en-US" sz="3200" i="1" dirty="0" smtClean="0">
                <a:solidFill>
                  <a:schemeClr val="tx1"/>
                </a:solidFill>
                <a:latin typeface="Times New Roman" pitchFamily="18" charset="0"/>
                <a:cs typeface="Times New Roman" pitchFamily="18" charset="0"/>
              </a:rPr>
              <a:t> </a:t>
            </a:r>
            <a:r>
              <a:rPr lang="en-US" sz="3200" i="1" dirty="0" err="1" smtClean="0">
                <a:solidFill>
                  <a:schemeClr val="tx1"/>
                </a:solidFill>
                <a:latin typeface="Times New Roman" pitchFamily="18" charset="0"/>
                <a:cs typeface="Times New Roman" pitchFamily="18" charset="0"/>
              </a:rPr>
              <a:t>hoạch</a:t>
            </a:r>
            <a:r>
              <a:rPr lang="en-US" sz="3200" i="1" dirty="0" smtClean="0">
                <a:solidFill>
                  <a:schemeClr val="tx1"/>
                </a:solidFill>
                <a:latin typeface="Times New Roman" pitchFamily="18" charset="0"/>
                <a:cs typeface="Times New Roman" pitchFamily="18" charset="0"/>
              </a:rPr>
              <a:t> Na-</a:t>
            </a:r>
            <a:r>
              <a:rPr lang="en-US" sz="3200" i="1" dirty="0" err="1" smtClean="0">
                <a:solidFill>
                  <a:schemeClr val="tx1"/>
                </a:solidFill>
                <a:latin typeface="Times New Roman" pitchFamily="18" charset="0"/>
                <a:cs typeface="Times New Roman" pitchFamily="18" charset="0"/>
              </a:rPr>
              <a:t>va</a:t>
            </a:r>
            <a:endParaRPr lang="en-US" sz="3200" i="1" dirty="0">
              <a:solidFill>
                <a:schemeClr val="tx1"/>
              </a:solidFill>
              <a:latin typeface="Times New Roman" pitchFamily="18" charset="0"/>
              <a:cs typeface="Times New Roman" pitchFamily="18" charset="0"/>
            </a:endParaRPr>
          </a:p>
        </p:txBody>
      </p:sp>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6166" y="3861047"/>
            <a:ext cx="5344266" cy="1762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68019" y="2336571"/>
            <a:ext cx="5040560" cy="1384995"/>
          </a:xfrm>
          <a:prstGeom prst="rect">
            <a:avLst/>
          </a:prstGeom>
          <a:noFill/>
        </p:spPr>
        <p:txBody>
          <a:bodyPr wrap="square" rtlCol="0">
            <a:spAutoFit/>
          </a:bodyPr>
          <a:lstStyle/>
          <a:p>
            <a:r>
              <a:rPr lang="en-US" sz="2800" dirty="0">
                <a:latin typeface="Times New Roman" pitchFamily="18" charset="0"/>
                <a:cs typeface="Times New Roman" pitchFamily="18" charset="0"/>
              </a:rPr>
              <a:t>-</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1953 </a:t>
            </a:r>
            <a:r>
              <a:rPr lang="en-US" sz="2800" dirty="0" err="1" smtClean="0">
                <a:latin typeface="Times New Roman" pitchFamily="18" charset="0"/>
                <a:cs typeface="Times New Roman" pitchFamily="18" charset="0"/>
              </a:rPr>
              <a:t>Tướng</a:t>
            </a:r>
            <a:r>
              <a:rPr lang="en-US" sz="2800" dirty="0" smtClean="0">
                <a:latin typeface="Times New Roman" pitchFamily="18" charset="0"/>
                <a:cs typeface="Times New Roman" pitchFamily="18" charset="0"/>
              </a:rPr>
              <a:t> Na-</a:t>
            </a:r>
            <a:r>
              <a:rPr lang="en-US" sz="2800" dirty="0" err="1" smtClean="0">
                <a:latin typeface="Times New Roman" pitchFamily="18" charset="0"/>
                <a:cs typeface="Times New Roman" pitchFamily="18" charset="0"/>
              </a:rPr>
              <a:t>va</a:t>
            </a:r>
            <a:r>
              <a:rPr lang="en-US" sz="2800" dirty="0" smtClean="0">
                <a:latin typeface="Times New Roman" pitchFamily="18" charset="0"/>
                <a:cs typeface="Times New Roman" pitchFamily="18" charset="0"/>
              </a:rPr>
              <a:t> sang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hoạch</a:t>
            </a:r>
            <a:r>
              <a:rPr lang="en-US" sz="2800" dirty="0" smtClean="0">
                <a:latin typeface="Times New Roman" pitchFamily="18" charset="0"/>
                <a:cs typeface="Times New Roman" pitchFamily="18" charset="0"/>
              </a:rPr>
              <a:t> Na-</a:t>
            </a:r>
            <a:r>
              <a:rPr lang="en-US" sz="2800" dirty="0" err="1" smtClean="0">
                <a:latin typeface="Times New Roman" pitchFamily="18" charset="0"/>
                <a:cs typeface="Times New Roman" pitchFamily="18" charset="0"/>
              </a:rPr>
              <a:t>va</a:t>
            </a:r>
            <a:endParaRPr lang="en-US" sz="2800" dirty="0">
              <a:latin typeface="Times New Roman" pitchFamily="18" charset="0"/>
              <a:cs typeface="Times New Roman" pitchFamily="18" charset="0"/>
            </a:endParaRPr>
          </a:p>
        </p:txBody>
      </p:sp>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5336" y="1040408"/>
            <a:ext cx="5139072"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199849" y="991052"/>
            <a:ext cx="5085959" cy="1046440"/>
          </a:xfrm>
          <a:prstGeom prst="rect">
            <a:avLst/>
          </a:prstGeom>
          <a:solidFill>
            <a:schemeClr val="bg1"/>
          </a:solidFill>
        </p:spPr>
        <p:txBody>
          <a:bodyPr wrap="square" rtlCol="0">
            <a:spAutoFit/>
          </a:bodyPr>
          <a:lstStyle/>
          <a:p>
            <a:pPr>
              <a:spcBef>
                <a:spcPct val="50000"/>
              </a:spcBef>
              <a:defRPr/>
            </a:pPr>
            <a:r>
              <a:rPr lang="en-US" sz="2200" dirty="0" err="1" smtClean="0">
                <a:solidFill>
                  <a:srgbClr val="000099"/>
                </a:solidFill>
                <a:latin typeface="Times New Roman" pitchFamily="18" charset="0"/>
                <a:cs typeface="Times New Roman" pitchFamily="18" charset="0"/>
              </a:rPr>
              <a:t>Hoàn</a:t>
            </a:r>
            <a:r>
              <a:rPr lang="en-US" sz="2200" dirty="0" smtClean="0">
                <a:solidFill>
                  <a:srgbClr val="000099"/>
                </a:solidFill>
                <a:latin typeface="Times New Roman" pitchFamily="18" charset="0"/>
                <a:cs typeface="Times New Roman" pitchFamily="18" charset="0"/>
              </a:rPr>
              <a:t> </a:t>
            </a:r>
            <a:r>
              <a:rPr lang="en-US" sz="2200" dirty="0" err="1" smtClean="0">
                <a:solidFill>
                  <a:srgbClr val="000099"/>
                </a:solidFill>
                <a:latin typeface="Times New Roman" pitchFamily="18" charset="0"/>
                <a:cs typeface="Times New Roman" pitchFamily="18" charset="0"/>
              </a:rPr>
              <a:t>cảnh</a:t>
            </a:r>
            <a:r>
              <a:rPr lang="en-US" sz="2200" dirty="0" smtClean="0">
                <a:solidFill>
                  <a:srgbClr val="000099"/>
                </a:solidFill>
                <a:latin typeface="Times New Roman" pitchFamily="18" charset="0"/>
                <a:cs typeface="Times New Roman" pitchFamily="18" charset="0"/>
              </a:rPr>
              <a:t> </a:t>
            </a:r>
            <a:r>
              <a:rPr lang="en-US" sz="2000" dirty="0" err="1">
                <a:solidFill>
                  <a:srgbClr val="000099"/>
                </a:solidFill>
                <a:latin typeface="Times New Roman" pitchFamily="18" charset="0"/>
                <a:cs typeface="Times New Roman" pitchFamily="18" charset="0"/>
              </a:rPr>
              <a:t>Hoàn</a:t>
            </a:r>
            <a:r>
              <a:rPr lang="en-US" sz="2000" dirty="0">
                <a:solidFill>
                  <a:srgbClr val="000099"/>
                </a:solidFill>
                <a:latin typeface="Times New Roman" pitchFamily="18" charset="0"/>
                <a:cs typeface="Times New Roman" pitchFamily="18" charset="0"/>
              </a:rPr>
              <a:t> </a:t>
            </a:r>
            <a:r>
              <a:rPr lang="en-US" sz="2000" dirty="0" err="1">
                <a:solidFill>
                  <a:srgbClr val="000099"/>
                </a:solidFill>
                <a:latin typeface="Times New Roman" pitchFamily="18" charset="0"/>
                <a:cs typeface="Times New Roman" pitchFamily="18" charset="0"/>
              </a:rPr>
              <a:t>cảnh</a:t>
            </a:r>
            <a:r>
              <a:rPr lang="en-US" sz="2000" dirty="0">
                <a:solidFill>
                  <a:srgbClr val="000099"/>
                </a:solidFill>
                <a:latin typeface="Times New Roman" pitchFamily="18" charset="0"/>
                <a:cs typeface="Times New Roman" pitchFamily="18" charset="0"/>
              </a:rPr>
              <a:t> </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năm</a:t>
            </a:r>
            <a:r>
              <a:rPr lang="en-US" sz="2000" dirty="0">
                <a:latin typeface="Times New Roman" pitchFamily="18" charset="0"/>
                <a:cs typeface="Times New Roman" pitchFamily="18" charset="0"/>
              </a:rPr>
              <a:t> 1953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vẫn</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sa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lầy</a:t>
            </a:r>
            <a:r>
              <a:rPr lang="en-US" sz="2000" dirty="0">
                <a:latin typeface="Times New Roman" pitchFamily="18" charset="0"/>
                <a:cs typeface="Times New Roman" pitchFamily="18" charset="0"/>
              </a:rPr>
              <a:t>” ở </a:t>
            </a:r>
            <a:r>
              <a:rPr lang="en-US" sz="2000" dirty="0" err="1">
                <a:latin typeface="Times New Roman" pitchFamily="18" charset="0"/>
                <a:cs typeface="Times New Roman" pitchFamily="18" charset="0"/>
              </a:rPr>
              <a:t>Đông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tổn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thất</a:t>
            </a:r>
            <a:r>
              <a:rPr lang="en-US" sz="2000" dirty="0">
                <a:latin typeface="Times New Roman" pitchFamily="18" charset="0"/>
                <a:cs typeface="Times New Roman" pitchFamily="18" charset="0"/>
              </a:rPr>
              <a:t>, </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phải</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nhận</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viện</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trợ</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từ</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Mĩ</a:t>
            </a:r>
            <a:endParaRPr lang="en-US" sz="2000" dirty="0">
              <a:effectLst>
                <a:outerShdw blurRad="38100" dist="38100" dir="2700000" algn="tl">
                  <a:srgbClr val="C0C0C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31517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055506816"/>
              </p:ext>
            </p:extLst>
          </p:nvPr>
        </p:nvGraphicFramePr>
        <p:xfrm>
          <a:off x="182194" y="908720"/>
          <a:ext cx="9070326" cy="5760640"/>
        </p:xfrm>
        <a:graphic>
          <a:graphicData uri="http://schemas.openxmlformats.org/presentationml/2006/ole">
            <mc:AlternateContent xmlns:mc="http://schemas.openxmlformats.org/markup-compatibility/2006">
              <mc:Choice xmlns:v="urn:schemas-microsoft-com:vml" Requires="v">
                <p:oleObj spid="_x0000_s19469" name="Document" r:id="rId4" imgW="6739384" imgH="1866348" progId="Word.Document.12">
                  <p:embed/>
                </p:oleObj>
              </mc:Choice>
              <mc:Fallback>
                <p:oleObj name="Document" r:id="rId4" imgW="6739384" imgH="1866348" progId="Word.Document.12">
                  <p:embed/>
                  <p:pic>
                    <p:nvPicPr>
                      <p:cNvPr id="0" name=""/>
                      <p:cNvPicPr/>
                      <p:nvPr/>
                    </p:nvPicPr>
                    <p:blipFill>
                      <a:blip r:embed="rId5"/>
                      <a:stretch>
                        <a:fillRect/>
                      </a:stretch>
                    </p:blipFill>
                    <p:spPr>
                      <a:xfrm>
                        <a:off x="182194" y="908720"/>
                        <a:ext cx="9070326" cy="5760640"/>
                      </a:xfrm>
                      <a:prstGeom prst="rect">
                        <a:avLst/>
                      </a:prstGeom>
                    </p:spPr>
                  </p:pic>
                </p:oleObj>
              </mc:Fallback>
            </mc:AlternateContent>
          </a:graphicData>
        </a:graphic>
      </p:graphicFrame>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0"/>
            <a:ext cx="70421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347864" y="4077072"/>
            <a:ext cx="4896544" cy="1015663"/>
          </a:xfrm>
          <a:prstGeom prst="rect">
            <a:avLst/>
          </a:prstGeom>
        </p:spPr>
        <p:txBody>
          <a:bodyPr wrap="square">
            <a:spAutoFit/>
          </a:bodyPr>
          <a:lstStyle/>
          <a:p>
            <a:r>
              <a:rPr lang="nl-NL" dirty="0"/>
              <a:t>-</a:t>
            </a:r>
            <a:r>
              <a:rPr lang="nl-NL" sz="2000" b="1" dirty="0"/>
              <a:t>Mục tiêu</a:t>
            </a:r>
            <a:r>
              <a:rPr lang="nl-NL" sz="2000" dirty="0"/>
              <a:t> :  Xoay chuyển cục diện chiến tranh ở Đông Dương trong 18 tháng, kết thúc chiến tranh trong danh dự</a:t>
            </a:r>
            <a:endParaRPr lang="en-US" sz="2000" dirty="0"/>
          </a:p>
        </p:txBody>
      </p:sp>
      <p:sp>
        <p:nvSpPr>
          <p:cNvPr id="4" name="Rectangle 3"/>
          <p:cNvSpPr/>
          <p:nvPr/>
        </p:nvSpPr>
        <p:spPr>
          <a:xfrm>
            <a:off x="179512" y="3861048"/>
            <a:ext cx="2952328"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err="1" smtClean="0">
                <a:solidFill>
                  <a:schemeClr val="tx1"/>
                </a:solidFill>
                <a:latin typeface="Times New Roman" pitchFamily="18" charset="0"/>
                <a:cs typeface="Times New Roman" pitchFamily="18" charset="0"/>
              </a:rPr>
              <a:t>Mục</a:t>
            </a:r>
            <a:r>
              <a:rPr lang="en-US" sz="3200" i="1" dirty="0" smtClean="0">
                <a:solidFill>
                  <a:schemeClr val="tx1"/>
                </a:solidFill>
                <a:latin typeface="Times New Roman" pitchFamily="18" charset="0"/>
                <a:cs typeface="Times New Roman" pitchFamily="18" charset="0"/>
              </a:rPr>
              <a:t> </a:t>
            </a:r>
            <a:r>
              <a:rPr lang="en-US" sz="3200" i="1" dirty="0" err="1" smtClean="0">
                <a:solidFill>
                  <a:schemeClr val="tx1"/>
                </a:solidFill>
                <a:latin typeface="Times New Roman" pitchFamily="18" charset="0"/>
                <a:cs typeface="Times New Roman" pitchFamily="18" charset="0"/>
              </a:rPr>
              <a:t>tiêu</a:t>
            </a:r>
            <a:r>
              <a:rPr lang="en-US" sz="3200" i="1" dirty="0" smtClean="0">
                <a:solidFill>
                  <a:schemeClr val="tx1"/>
                </a:solidFill>
                <a:latin typeface="Times New Roman" pitchFamily="18" charset="0"/>
                <a:cs typeface="Times New Roman" pitchFamily="18" charset="0"/>
              </a:rPr>
              <a:t> </a:t>
            </a:r>
            <a:r>
              <a:rPr lang="en-US" sz="3200" i="1" dirty="0" err="1" smtClean="0">
                <a:solidFill>
                  <a:schemeClr val="tx1"/>
                </a:solidFill>
                <a:latin typeface="Times New Roman" pitchFamily="18" charset="0"/>
                <a:cs typeface="Times New Roman" pitchFamily="18" charset="0"/>
              </a:rPr>
              <a:t>của</a:t>
            </a:r>
            <a:r>
              <a:rPr lang="en-US" sz="3200" i="1" dirty="0" smtClean="0">
                <a:solidFill>
                  <a:schemeClr val="tx1"/>
                </a:solidFill>
                <a:latin typeface="Times New Roman" pitchFamily="18" charset="0"/>
                <a:cs typeface="Times New Roman" pitchFamily="18" charset="0"/>
              </a:rPr>
              <a:t> </a:t>
            </a:r>
            <a:r>
              <a:rPr lang="en-US" sz="3200" i="1" dirty="0" err="1" smtClean="0">
                <a:solidFill>
                  <a:schemeClr val="tx1"/>
                </a:solidFill>
                <a:latin typeface="Times New Roman" pitchFamily="18" charset="0"/>
                <a:cs typeface="Times New Roman" pitchFamily="18" charset="0"/>
              </a:rPr>
              <a:t>kế</a:t>
            </a:r>
            <a:r>
              <a:rPr lang="en-US" sz="3200" i="1" dirty="0" smtClean="0">
                <a:solidFill>
                  <a:schemeClr val="tx1"/>
                </a:solidFill>
                <a:latin typeface="Times New Roman" pitchFamily="18" charset="0"/>
                <a:cs typeface="Times New Roman" pitchFamily="18" charset="0"/>
              </a:rPr>
              <a:t> </a:t>
            </a:r>
            <a:r>
              <a:rPr lang="en-US" sz="3200" i="1" dirty="0" err="1" smtClean="0">
                <a:solidFill>
                  <a:schemeClr val="tx1"/>
                </a:solidFill>
                <a:latin typeface="Times New Roman" pitchFamily="18" charset="0"/>
                <a:cs typeface="Times New Roman" pitchFamily="18" charset="0"/>
              </a:rPr>
              <a:t>hoạch</a:t>
            </a:r>
            <a:r>
              <a:rPr lang="en-US" sz="3200" i="1" dirty="0" smtClean="0">
                <a:solidFill>
                  <a:schemeClr val="tx1"/>
                </a:solidFill>
                <a:latin typeface="Times New Roman" pitchFamily="18" charset="0"/>
                <a:cs typeface="Times New Roman" pitchFamily="18" charset="0"/>
              </a:rPr>
              <a:t> Na-</a:t>
            </a:r>
            <a:r>
              <a:rPr lang="en-US" sz="3200" i="1" dirty="0" err="1" smtClean="0">
                <a:solidFill>
                  <a:schemeClr val="tx1"/>
                </a:solidFill>
                <a:latin typeface="Times New Roman" pitchFamily="18" charset="0"/>
                <a:cs typeface="Times New Roman" pitchFamily="18" charset="0"/>
              </a:rPr>
              <a:t>va</a:t>
            </a:r>
            <a:endParaRPr lang="en-US" sz="3200" i="1" dirty="0">
              <a:solidFill>
                <a:schemeClr val="tx1"/>
              </a:solidFill>
              <a:latin typeface="Times New Roman" pitchFamily="18" charset="0"/>
              <a:cs typeface="Times New Roman" pitchFamily="18" charset="0"/>
            </a:endParaRPr>
          </a:p>
        </p:txBody>
      </p:sp>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6166" y="3861047"/>
            <a:ext cx="5344266" cy="1762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68019" y="2336571"/>
            <a:ext cx="5040560" cy="1384995"/>
          </a:xfrm>
          <a:prstGeom prst="rect">
            <a:avLst/>
          </a:prstGeom>
          <a:noFill/>
        </p:spPr>
        <p:txBody>
          <a:bodyPr wrap="square" rtlCol="0">
            <a:spAutoFit/>
          </a:bodyPr>
          <a:lstStyle/>
          <a:p>
            <a:r>
              <a:rPr lang="en-US" sz="2800" dirty="0">
                <a:latin typeface="Times New Roman" pitchFamily="18" charset="0"/>
                <a:cs typeface="Times New Roman" pitchFamily="18" charset="0"/>
              </a:rPr>
              <a:t>-</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1953 </a:t>
            </a:r>
            <a:r>
              <a:rPr lang="en-US" sz="2800" dirty="0" err="1" smtClean="0">
                <a:latin typeface="Times New Roman" pitchFamily="18" charset="0"/>
                <a:cs typeface="Times New Roman" pitchFamily="18" charset="0"/>
              </a:rPr>
              <a:t>Tướng</a:t>
            </a:r>
            <a:r>
              <a:rPr lang="en-US" sz="2800" dirty="0" smtClean="0">
                <a:latin typeface="Times New Roman" pitchFamily="18" charset="0"/>
                <a:cs typeface="Times New Roman" pitchFamily="18" charset="0"/>
              </a:rPr>
              <a:t> Na-</a:t>
            </a:r>
            <a:r>
              <a:rPr lang="en-US" sz="2800" dirty="0" err="1" smtClean="0">
                <a:latin typeface="Times New Roman" pitchFamily="18" charset="0"/>
                <a:cs typeface="Times New Roman" pitchFamily="18" charset="0"/>
              </a:rPr>
              <a:t>va</a:t>
            </a:r>
            <a:r>
              <a:rPr lang="en-US" sz="2800" dirty="0" smtClean="0">
                <a:latin typeface="Times New Roman" pitchFamily="18" charset="0"/>
                <a:cs typeface="Times New Roman" pitchFamily="18" charset="0"/>
              </a:rPr>
              <a:t> sang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này</a:t>
            </a:r>
            <a:endParaRPr lang="en-US" sz="2800" dirty="0">
              <a:latin typeface="Times New Roman" pitchFamily="18" charset="0"/>
              <a:cs typeface="Times New Roman" pitchFamily="18" charset="0"/>
            </a:endParaRPr>
          </a:p>
        </p:txBody>
      </p:sp>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5336" y="1040408"/>
            <a:ext cx="5139072"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22620" y="3993272"/>
            <a:ext cx="5131357" cy="1815882"/>
          </a:xfrm>
          <a:prstGeom prst="rect">
            <a:avLst/>
          </a:prstGeom>
        </p:spPr>
        <p:txBody>
          <a:bodyPr wrap="square">
            <a:spAutoFit/>
          </a:bodyPr>
          <a:lstStyle/>
          <a:p>
            <a:r>
              <a:rPr lang="nl-NL" sz="2800" dirty="0">
                <a:latin typeface="Times New Roman" pitchFamily="18" charset="0"/>
                <a:cs typeface="Times New Roman" pitchFamily="18" charset="0"/>
              </a:rPr>
              <a:t>Xoay chuyển cục diện chiến tranh ở Đông Dương </a:t>
            </a:r>
            <a:r>
              <a:rPr lang="nl-NL" sz="2800" dirty="0" smtClean="0">
                <a:latin typeface="Times New Roman" pitchFamily="18" charset="0"/>
                <a:cs typeface="Times New Roman" pitchFamily="18" charset="0"/>
              </a:rPr>
              <a:t>,trong </a:t>
            </a:r>
            <a:r>
              <a:rPr lang="nl-NL" sz="2800" dirty="0">
                <a:latin typeface="Times New Roman" pitchFamily="18" charset="0"/>
                <a:cs typeface="Times New Roman" pitchFamily="18" charset="0"/>
              </a:rPr>
              <a:t>18 tháng, </a:t>
            </a:r>
            <a:r>
              <a:rPr lang="nl-NL" sz="2800" dirty="0" smtClean="0">
                <a:latin typeface="Times New Roman" pitchFamily="18" charset="0"/>
                <a:cs typeface="Times New Roman" pitchFamily="18" charset="0"/>
              </a:rPr>
              <a:t>“kết </a:t>
            </a:r>
            <a:r>
              <a:rPr lang="nl-NL" sz="2800" dirty="0">
                <a:latin typeface="Times New Roman" pitchFamily="18" charset="0"/>
                <a:cs typeface="Times New Roman" pitchFamily="18" charset="0"/>
              </a:rPr>
              <a:t>thúc chiến tranh trong danh </a:t>
            </a:r>
            <a:r>
              <a:rPr lang="nl-NL" sz="2800" dirty="0" smtClean="0">
                <a:latin typeface="Times New Roman" pitchFamily="18" charset="0"/>
                <a:cs typeface="Times New Roman" pitchFamily="18" charset="0"/>
              </a:rPr>
              <a:t>dự”</a:t>
            </a:r>
            <a:endParaRPr lang="en-US" sz="2800" dirty="0">
              <a:latin typeface="Times New Roman" pitchFamily="18" charset="0"/>
              <a:cs typeface="Times New Roman" pitchFamily="18" charset="0"/>
            </a:endParaRPr>
          </a:p>
        </p:txBody>
      </p:sp>
      <p:sp>
        <p:nvSpPr>
          <p:cNvPr id="12" name="TextBox 11"/>
          <p:cNvSpPr txBox="1"/>
          <p:nvPr/>
        </p:nvSpPr>
        <p:spPr>
          <a:xfrm>
            <a:off x="3222619" y="945861"/>
            <a:ext cx="5085959" cy="1046440"/>
          </a:xfrm>
          <a:prstGeom prst="rect">
            <a:avLst/>
          </a:prstGeom>
          <a:solidFill>
            <a:schemeClr val="bg1"/>
          </a:solidFill>
        </p:spPr>
        <p:txBody>
          <a:bodyPr wrap="square" rtlCol="0">
            <a:spAutoFit/>
          </a:bodyPr>
          <a:lstStyle/>
          <a:p>
            <a:pPr>
              <a:spcBef>
                <a:spcPct val="50000"/>
              </a:spcBef>
              <a:defRPr/>
            </a:pPr>
            <a:r>
              <a:rPr lang="en-US" sz="2200" dirty="0" err="1" smtClean="0">
                <a:solidFill>
                  <a:srgbClr val="000099"/>
                </a:solidFill>
                <a:latin typeface="Times New Roman" pitchFamily="18" charset="0"/>
                <a:cs typeface="Times New Roman" pitchFamily="18" charset="0"/>
              </a:rPr>
              <a:t>Hoàn</a:t>
            </a:r>
            <a:r>
              <a:rPr lang="en-US" sz="2200" dirty="0" smtClean="0">
                <a:solidFill>
                  <a:srgbClr val="000099"/>
                </a:solidFill>
                <a:latin typeface="Times New Roman" pitchFamily="18" charset="0"/>
                <a:cs typeface="Times New Roman" pitchFamily="18" charset="0"/>
              </a:rPr>
              <a:t> </a:t>
            </a:r>
            <a:r>
              <a:rPr lang="en-US" sz="2200" dirty="0" err="1" smtClean="0">
                <a:solidFill>
                  <a:srgbClr val="000099"/>
                </a:solidFill>
                <a:latin typeface="Times New Roman" pitchFamily="18" charset="0"/>
                <a:cs typeface="Times New Roman" pitchFamily="18" charset="0"/>
              </a:rPr>
              <a:t>cảnh</a:t>
            </a:r>
            <a:r>
              <a:rPr lang="en-US" sz="2200" dirty="0" smtClean="0">
                <a:solidFill>
                  <a:srgbClr val="000099"/>
                </a:solidFill>
                <a:latin typeface="Times New Roman" pitchFamily="18" charset="0"/>
                <a:cs typeface="Times New Roman" pitchFamily="18" charset="0"/>
              </a:rPr>
              <a:t> </a:t>
            </a:r>
            <a:r>
              <a:rPr lang="en-US" sz="2000" dirty="0" err="1">
                <a:solidFill>
                  <a:srgbClr val="000099"/>
                </a:solidFill>
                <a:latin typeface="Times New Roman" pitchFamily="18" charset="0"/>
                <a:cs typeface="Times New Roman" pitchFamily="18" charset="0"/>
              </a:rPr>
              <a:t>Hoàn</a:t>
            </a:r>
            <a:r>
              <a:rPr lang="en-US" sz="2000" dirty="0">
                <a:solidFill>
                  <a:srgbClr val="000099"/>
                </a:solidFill>
                <a:latin typeface="Times New Roman" pitchFamily="18" charset="0"/>
                <a:cs typeface="Times New Roman" pitchFamily="18" charset="0"/>
              </a:rPr>
              <a:t> </a:t>
            </a:r>
            <a:r>
              <a:rPr lang="en-US" sz="2000" dirty="0" err="1">
                <a:solidFill>
                  <a:srgbClr val="000099"/>
                </a:solidFill>
                <a:latin typeface="Times New Roman" pitchFamily="18" charset="0"/>
                <a:cs typeface="Times New Roman" pitchFamily="18" charset="0"/>
              </a:rPr>
              <a:t>cảnh</a:t>
            </a:r>
            <a:r>
              <a:rPr lang="en-US" sz="2000" dirty="0">
                <a:solidFill>
                  <a:srgbClr val="000099"/>
                </a:solidFill>
                <a:latin typeface="Times New Roman" pitchFamily="18" charset="0"/>
                <a:cs typeface="Times New Roman" pitchFamily="18" charset="0"/>
              </a:rPr>
              <a:t> </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năm</a:t>
            </a:r>
            <a:r>
              <a:rPr lang="en-US" sz="2000" dirty="0">
                <a:latin typeface="Times New Roman" pitchFamily="18" charset="0"/>
                <a:cs typeface="Times New Roman" pitchFamily="18" charset="0"/>
              </a:rPr>
              <a:t> 1953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vẫn</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sa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lầy</a:t>
            </a:r>
            <a:r>
              <a:rPr lang="en-US" sz="2000" dirty="0">
                <a:latin typeface="Times New Roman" pitchFamily="18" charset="0"/>
                <a:cs typeface="Times New Roman" pitchFamily="18" charset="0"/>
              </a:rPr>
              <a:t>” ở </a:t>
            </a:r>
            <a:r>
              <a:rPr lang="en-US" sz="2000" dirty="0" err="1">
                <a:latin typeface="Times New Roman" pitchFamily="18" charset="0"/>
                <a:cs typeface="Times New Roman" pitchFamily="18" charset="0"/>
              </a:rPr>
              <a:t>Đông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tổn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thất</a:t>
            </a:r>
            <a:r>
              <a:rPr lang="en-US" sz="2000" dirty="0">
                <a:latin typeface="Times New Roman" pitchFamily="18" charset="0"/>
                <a:cs typeface="Times New Roman" pitchFamily="18" charset="0"/>
              </a:rPr>
              <a:t>, </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phải</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nhận</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viện</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trợ</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từ</a:t>
            </a:r>
            <a:r>
              <a:rPr lang="en-US" sz="2000" dirty="0">
                <a:effectLst>
                  <a:outerShdw blurRad="38100" dist="38100" dir="2700000" algn="tl">
                    <a:srgbClr val="C0C0C0"/>
                  </a:outerShdw>
                </a:effectLst>
                <a:latin typeface="Times New Roman" pitchFamily="18" charset="0"/>
                <a:cs typeface="Times New Roman" pitchFamily="18" charset="0"/>
              </a:rPr>
              <a:t> </a:t>
            </a:r>
            <a:r>
              <a:rPr lang="en-US" sz="2000" dirty="0" err="1">
                <a:effectLst>
                  <a:outerShdw blurRad="38100" dist="38100" dir="2700000" algn="tl">
                    <a:srgbClr val="C0C0C0"/>
                  </a:outerShdw>
                </a:effectLst>
                <a:latin typeface="Times New Roman" pitchFamily="18" charset="0"/>
                <a:cs typeface="Times New Roman" pitchFamily="18" charset="0"/>
              </a:rPr>
              <a:t>Mĩ</a:t>
            </a:r>
            <a:endParaRPr lang="en-US" sz="2000" dirty="0">
              <a:effectLst>
                <a:outerShdw blurRad="38100" dist="38100" dir="2700000" algn="tl">
                  <a:srgbClr val="C0C0C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7462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89870531564255827_574_0.jpg"/>
          <p:cNvPicPr>
            <a:picLocks noChangeAspect="1"/>
          </p:cNvPicPr>
          <p:nvPr/>
        </p:nvPicPr>
        <p:blipFill>
          <a:blip r:embed="rId2"/>
          <a:stretch>
            <a:fillRect/>
          </a:stretch>
        </p:blipFill>
        <p:spPr>
          <a:xfrm>
            <a:off x="0" y="0"/>
            <a:ext cx="9144000" cy="6858000"/>
          </a:xfrm>
          <a:prstGeom prst="rect">
            <a:avLst/>
          </a:prstGeom>
        </p:spPr>
      </p:pic>
      <p:sp>
        <p:nvSpPr>
          <p:cNvPr id="3" name="Text Box 2"/>
          <p:cNvSpPr txBox="1">
            <a:spLocks noChangeArrowheads="1"/>
          </p:cNvSpPr>
          <p:nvPr/>
        </p:nvSpPr>
        <p:spPr bwMode="auto">
          <a:xfrm>
            <a:off x="323528" y="1171175"/>
            <a:ext cx="5184576" cy="501675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 1953 </a:t>
            </a:r>
            <a:r>
              <a:rPr lang="en-US" sz="4000" dirty="0" err="1">
                <a:latin typeface="Times New Roman" pitchFamily="18" charset="0"/>
                <a:cs typeface="Times New Roman" pitchFamily="18" charset="0"/>
              </a:rPr>
              <a:t>Tướng</a:t>
            </a:r>
            <a:r>
              <a:rPr lang="en-US" sz="4000" dirty="0">
                <a:latin typeface="Times New Roman" pitchFamily="18" charset="0"/>
                <a:cs typeface="Times New Roman" pitchFamily="18" charset="0"/>
              </a:rPr>
              <a:t> Na-</a:t>
            </a:r>
            <a:r>
              <a:rPr lang="en-US" sz="4000" dirty="0" err="1">
                <a:latin typeface="Times New Roman" pitchFamily="18" charset="0"/>
                <a:cs typeface="Times New Roman" pitchFamily="18" charset="0"/>
              </a:rPr>
              <a:t>va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huy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đội</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Đông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dương</a:t>
            </a:r>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vạch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tiêu</a:t>
            </a:r>
            <a:r>
              <a:rPr lang="en-US" sz="4000" dirty="0">
                <a:latin typeface="Times New Roman" pitchFamily="18" charset="0"/>
                <a:cs typeface="Times New Roman" pitchFamily="18" charset="0"/>
              </a:rPr>
              <a:t>  </a:t>
            </a:r>
            <a:r>
              <a:rPr lang="nl-NL" sz="4000" dirty="0">
                <a:latin typeface="Times New Roman" pitchFamily="18" charset="0"/>
                <a:cs typeface="Times New Roman" pitchFamily="18" charset="0"/>
              </a:rPr>
              <a:t>trong 18 tháng, “kết thúc chiến tranh trong danh dự”.</a:t>
            </a:r>
            <a:endParaRPr lang="en-US" sz="4000" dirty="0">
              <a:latin typeface="Times New Roman" pitchFamily="18" charset="0"/>
              <a:cs typeface="Times New Roman" pitchFamily="18" charset="0"/>
            </a:endParaRPr>
          </a:p>
        </p:txBody>
      </p:sp>
      <p:sp>
        <p:nvSpPr>
          <p:cNvPr id="4" name="TextBox 3"/>
          <p:cNvSpPr txBox="1"/>
          <p:nvPr/>
        </p:nvSpPr>
        <p:spPr>
          <a:xfrm>
            <a:off x="588197" y="188640"/>
            <a:ext cx="6724918" cy="923330"/>
          </a:xfrm>
          <a:prstGeom prst="rect">
            <a:avLst/>
          </a:prstGeom>
          <a:noFill/>
        </p:spPr>
        <p:txBody>
          <a:bodyPr wrap="none" rtlCol="0">
            <a:spAutoFit/>
          </a:bodyPr>
          <a:lstStyle/>
          <a:p>
            <a:pPr lvl="0"/>
            <a:r>
              <a:rPr lang="en-US" sz="3600" b="1" kern="0" dirty="0">
                <a:solidFill>
                  <a:srgbClr val="FF0000"/>
                </a:solidFill>
                <a:latin typeface="Times New Roman" pitchFamily="18" charset="0"/>
                <a:cs typeface="Times New Roman" pitchFamily="18" charset="0"/>
              </a:rPr>
              <a:t>I. </a:t>
            </a:r>
            <a:r>
              <a:rPr lang="en-US" sz="3600" b="1" kern="0" dirty="0" err="1">
                <a:solidFill>
                  <a:srgbClr val="FF0000"/>
                </a:solidFill>
                <a:latin typeface="Times New Roman" pitchFamily="18" charset="0"/>
                <a:cs typeface="Times New Roman" pitchFamily="18" charset="0"/>
              </a:rPr>
              <a:t>Kế</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hoạch</a:t>
            </a:r>
            <a:r>
              <a:rPr lang="en-US" sz="3600" b="1" kern="0" dirty="0">
                <a:solidFill>
                  <a:srgbClr val="FF0000"/>
                </a:solidFill>
                <a:latin typeface="Times New Roman" pitchFamily="18" charset="0"/>
                <a:cs typeface="Times New Roman" pitchFamily="18" charset="0"/>
              </a:rPr>
              <a:t> Na-</a:t>
            </a:r>
            <a:r>
              <a:rPr lang="en-US" sz="3600" b="1" kern="0" dirty="0" err="1">
                <a:solidFill>
                  <a:srgbClr val="FF0000"/>
                </a:solidFill>
                <a:latin typeface="Times New Roman" pitchFamily="18" charset="0"/>
                <a:cs typeface="Times New Roman" pitchFamily="18" charset="0"/>
              </a:rPr>
              <a:t>va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của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Pháp</a:t>
            </a:r>
            <a:r>
              <a:rPr lang="en-US" sz="3600" b="1" kern="0" dirty="0">
                <a:solidFill>
                  <a:srgbClr val="FF0000"/>
                </a:solidFill>
                <a:latin typeface="Times New Roman" pitchFamily="18" charset="0"/>
                <a:cs typeface="Times New Roman" pitchFamily="18" charset="0"/>
              </a:rPr>
              <a:t> – </a:t>
            </a:r>
            <a:r>
              <a:rPr lang="en-US" sz="3600" b="1" kern="0" dirty="0" err="1">
                <a:solidFill>
                  <a:srgbClr val="FF0000"/>
                </a:solidFill>
                <a:latin typeface="Times New Roman" pitchFamily="18" charset="0"/>
                <a:cs typeface="Times New Roman" pitchFamily="18" charset="0"/>
              </a:rPr>
              <a:t>Mĩ</a:t>
            </a:r>
            <a:endParaRPr lang="en-US" sz="3600" b="1" kern="0" dirty="0">
              <a:solidFill>
                <a:srgbClr val="FF0000"/>
              </a:solidFill>
              <a:latin typeface="Times New Roman" pitchFamily="18" charset="0"/>
              <a:cs typeface="Times New Roman" pitchFamily="18" charset="0"/>
            </a:endParaRPr>
          </a:p>
          <a:p>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517840"/>
            <a:ext cx="2664296" cy="327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05090" y="4335486"/>
            <a:ext cx="2990403" cy="1384995"/>
          </a:xfrm>
          <a:prstGeom prst="rect">
            <a:avLst/>
          </a:prstGeom>
        </p:spPr>
        <p:txBody>
          <a:bodyPr wrap="square">
            <a:spAutoFit/>
          </a:bodyPr>
          <a:lstStyle/>
          <a:p>
            <a:pPr>
              <a:spcBef>
                <a:spcPct val="50000"/>
              </a:spcBef>
            </a:pPr>
            <a:endParaRPr lang="en-US" sz="2400" dirty="0" smtClean="0">
              <a:solidFill>
                <a:srgbClr val="0000FF"/>
              </a:solidFill>
              <a:effectLst>
                <a:outerShdw blurRad="38100" dist="38100" dir="2700000" algn="tl">
                  <a:srgbClr val="C0C0C0"/>
                </a:outerShdw>
              </a:effectLst>
              <a:latin typeface="Times New Roman" pitchFamily="18" charset="0"/>
              <a:cs typeface="Times New Roman" pitchFamily="18" charset="0"/>
            </a:endParaRPr>
          </a:p>
          <a:p>
            <a:pPr>
              <a:spcBef>
                <a:spcPct val="50000"/>
              </a:spcBef>
            </a:pPr>
            <a:r>
              <a:rPr lang="en-US" sz="2400" dirty="0" smtClean="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smtClean="0">
                <a:solidFill>
                  <a:srgbClr val="0000FF"/>
                </a:solidFill>
                <a:effectLst>
                  <a:outerShdw blurRad="38100" dist="38100" dir="2700000" algn="tl">
                    <a:srgbClr val="C0C0C0"/>
                  </a:outerShdw>
                </a:effectLst>
                <a:latin typeface="Times New Roman" pitchFamily="18" charset="0"/>
                <a:cs typeface="Times New Roman" pitchFamily="18" charset="0"/>
              </a:rPr>
              <a:t>Pháp</a:t>
            </a:r>
            <a:r>
              <a:rPr lang="en-US" sz="2400" dirty="0" smtClean="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smtClean="0">
                <a:solidFill>
                  <a:srgbClr val="0000FF"/>
                </a:solidFill>
                <a:effectLst>
                  <a:outerShdw blurRad="38100" dist="38100" dir="2700000" algn="tl">
                    <a:srgbClr val="C0C0C0"/>
                  </a:outerShdw>
                </a:effectLst>
                <a:latin typeface="Times New Roman" pitchFamily="18" charset="0"/>
                <a:cs typeface="Times New Roman" pitchFamily="18" charset="0"/>
              </a:rPr>
              <a:t>gặp</a:t>
            </a:r>
            <a:r>
              <a:rPr lang="en-US" sz="2400" dirty="0" smtClean="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nhiều</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khó</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khăn</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và</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suy</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yếu</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rõ</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rệt</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896537"/>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1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89870531564255827_574_0.jpg"/>
          <p:cNvPicPr>
            <a:picLocks noChangeAspect="1"/>
          </p:cNvPicPr>
          <p:nvPr/>
        </p:nvPicPr>
        <p:blipFill>
          <a:blip r:embed="rId2"/>
          <a:stretch>
            <a:fillRect/>
          </a:stretch>
        </p:blipFill>
        <p:spPr>
          <a:xfrm>
            <a:off x="87156" y="157508"/>
            <a:ext cx="9144000" cy="6858000"/>
          </a:xfrm>
          <a:prstGeom prst="rect">
            <a:avLst/>
          </a:prstGeom>
        </p:spPr>
      </p:pic>
      <p:sp>
        <p:nvSpPr>
          <p:cNvPr id="4" name="TextBox 3"/>
          <p:cNvSpPr txBox="1"/>
          <p:nvPr/>
        </p:nvSpPr>
        <p:spPr>
          <a:xfrm>
            <a:off x="588197" y="188640"/>
            <a:ext cx="6724918" cy="923330"/>
          </a:xfrm>
          <a:prstGeom prst="rect">
            <a:avLst/>
          </a:prstGeom>
          <a:noFill/>
        </p:spPr>
        <p:txBody>
          <a:bodyPr wrap="none" rtlCol="0">
            <a:spAutoFit/>
          </a:bodyPr>
          <a:lstStyle/>
          <a:p>
            <a:pPr lvl="0"/>
            <a:r>
              <a:rPr lang="en-US" sz="3600" b="1" kern="0" dirty="0">
                <a:solidFill>
                  <a:srgbClr val="FF0000"/>
                </a:solidFill>
                <a:latin typeface="Times New Roman" pitchFamily="18" charset="0"/>
                <a:cs typeface="Times New Roman" pitchFamily="18" charset="0"/>
              </a:rPr>
              <a:t>I. </a:t>
            </a:r>
            <a:r>
              <a:rPr lang="en-US" sz="3600" b="1" kern="0" dirty="0" err="1">
                <a:solidFill>
                  <a:srgbClr val="FF0000"/>
                </a:solidFill>
                <a:latin typeface="Times New Roman" pitchFamily="18" charset="0"/>
                <a:cs typeface="Times New Roman" pitchFamily="18" charset="0"/>
              </a:rPr>
              <a:t>Kế</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hoạch</a:t>
            </a:r>
            <a:r>
              <a:rPr lang="en-US" sz="3600" b="1" kern="0" dirty="0">
                <a:solidFill>
                  <a:srgbClr val="FF0000"/>
                </a:solidFill>
                <a:latin typeface="Times New Roman" pitchFamily="18" charset="0"/>
                <a:cs typeface="Times New Roman" pitchFamily="18" charset="0"/>
              </a:rPr>
              <a:t> Na-</a:t>
            </a:r>
            <a:r>
              <a:rPr lang="en-US" sz="3600" b="1" kern="0" dirty="0" err="1">
                <a:solidFill>
                  <a:srgbClr val="FF0000"/>
                </a:solidFill>
                <a:latin typeface="Times New Roman" pitchFamily="18" charset="0"/>
                <a:cs typeface="Times New Roman" pitchFamily="18" charset="0"/>
              </a:rPr>
              <a:t>va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của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Pháp</a:t>
            </a:r>
            <a:r>
              <a:rPr lang="en-US" sz="3600" b="1" kern="0" dirty="0">
                <a:solidFill>
                  <a:srgbClr val="FF0000"/>
                </a:solidFill>
                <a:latin typeface="Times New Roman" pitchFamily="18" charset="0"/>
                <a:cs typeface="Times New Roman" pitchFamily="18" charset="0"/>
              </a:rPr>
              <a:t> – </a:t>
            </a:r>
            <a:r>
              <a:rPr lang="en-US" sz="3600" b="1" kern="0" dirty="0" err="1">
                <a:solidFill>
                  <a:srgbClr val="FF0000"/>
                </a:solidFill>
                <a:latin typeface="Times New Roman" pitchFamily="18" charset="0"/>
                <a:cs typeface="Times New Roman" pitchFamily="18" charset="0"/>
              </a:rPr>
              <a:t>Mĩ</a:t>
            </a:r>
            <a:endParaRPr lang="en-US" sz="3600" b="1" kern="0" dirty="0">
              <a:solidFill>
                <a:srgbClr val="FF0000"/>
              </a:solidFill>
              <a:latin typeface="Times New Roman" pitchFamily="18" charset="0"/>
              <a:cs typeface="Times New Roman" pitchFamily="18" charset="0"/>
            </a:endParaRPr>
          </a:p>
          <a:p>
            <a:endParaRPr lang="en-US" dirty="0"/>
          </a:p>
        </p:txBody>
      </p:sp>
      <p:sp>
        <p:nvSpPr>
          <p:cNvPr id="6" name="Rectangle 5"/>
          <p:cNvSpPr/>
          <p:nvPr/>
        </p:nvSpPr>
        <p:spPr>
          <a:xfrm>
            <a:off x="588196" y="1556792"/>
            <a:ext cx="2471635" cy="47525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itchFamily="18" charset="0"/>
              <a:cs typeface="Times New Roman" pitchFamily="18" charset="0"/>
            </a:endParaRPr>
          </a:p>
        </p:txBody>
      </p:sp>
      <p:sp>
        <p:nvSpPr>
          <p:cNvPr id="8" name="Rectangle 7"/>
          <p:cNvSpPr/>
          <p:nvPr/>
        </p:nvSpPr>
        <p:spPr>
          <a:xfrm>
            <a:off x="2843808" y="1560290"/>
            <a:ext cx="5976664" cy="47490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smtClean="0"/>
              <a:t>*</a:t>
            </a:r>
            <a:endParaRPr lang="en-US" dirty="0">
              <a:solidFill>
                <a:schemeClr val="tx1"/>
              </a:solidFill>
            </a:endParaRPr>
          </a:p>
        </p:txBody>
      </p:sp>
      <p:sp>
        <p:nvSpPr>
          <p:cNvPr id="7" name="TextBox 6"/>
          <p:cNvSpPr txBox="1"/>
          <p:nvPr/>
        </p:nvSpPr>
        <p:spPr>
          <a:xfrm>
            <a:off x="588197" y="1809828"/>
            <a:ext cx="2376262" cy="2215991"/>
          </a:xfrm>
          <a:prstGeom prst="rect">
            <a:avLst/>
          </a:prstGeom>
          <a:noFill/>
        </p:spPr>
        <p:txBody>
          <a:bodyPr wrap="square" rtlCol="0">
            <a:spAutoFit/>
          </a:bodyPr>
          <a:lstStyle/>
          <a:p>
            <a:r>
              <a:rPr lang="en-US" sz="2400" i="1" dirty="0"/>
              <a:t>4.</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Nội</a:t>
            </a:r>
            <a:r>
              <a:rPr lang="en-US" sz="2400" i="1" dirty="0">
                <a:latin typeface="Times New Roman" pitchFamily="18" charset="0"/>
                <a:cs typeface="Times New Roman" pitchFamily="18" charset="0"/>
              </a:rPr>
              <a:t> dung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kế</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hoạch</a:t>
            </a:r>
            <a:r>
              <a:rPr lang="en-US" sz="2400" i="1" dirty="0">
                <a:latin typeface="Times New Roman" pitchFamily="18" charset="0"/>
                <a:cs typeface="Times New Roman" pitchFamily="18" charset="0"/>
              </a:rPr>
              <a:t> Na –</a:t>
            </a:r>
            <a:r>
              <a:rPr lang="en-US" sz="2400" i="1" dirty="0" err="1">
                <a:latin typeface="Times New Roman" pitchFamily="18" charset="0"/>
                <a:cs typeface="Times New Roman" pitchFamily="18" charset="0"/>
              </a:rPr>
              <a:t>va</a:t>
            </a:r>
            <a:r>
              <a:rPr lang="en-US" sz="2400" i="1" dirty="0">
                <a:latin typeface="Times New Roman" pitchFamily="18" charset="0"/>
                <a:cs typeface="Times New Roman" pitchFamily="18" charset="0"/>
              </a:rPr>
              <a:t>?</a:t>
            </a:r>
          </a:p>
          <a:p>
            <a:r>
              <a:rPr lang="en-US" sz="2400" i="1" dirty="0" err="1">
                <a:latin typeface="Times New Roman" pitchFamily="18" charset="0"/>
                <a:cs typeface="Times New Roman" pitchFamily="18" charset="0"/>
              </a:rPr>
              <a:t>Để</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thực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hiện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kế</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hoạch</a:t>
            </a:r>
            <a:r>
              <a:rPr lang="en-US" sz="2400" i="1" dirty="0">
                <a:latin typeface="Times New Roman" pitchFamily="18" charset="0"/>
                <a:cs typeface="Times New Roman" pitchFamily="18" charset="0"/>
              </a:rPr>
              <a:t> Na – </a:t>
            </a:r>
            <a:r>
              <a:rPr lang="en-US" sz="2400" i="1" dirty="0" err="1">
                <a:latin typeface="Times New Roman" pitchFamily="18" charset="0"/>
                <a:cs typeface="Times New Roman" pitchFamily="18" charset="0"/>
              </a:rPr>
              <a:t>Va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Pháp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làm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gì</a:t>
            </a:r>
            <a:r>
              <a:rPr lang="en-US"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endParaRPr lang="en-US" dirty="0"/>
          </a:p>
        </p:txBody>
      </p:sp>
      <p:sp>
        <p:nvSpPr>
          <p:cNvPr id="9" name="TextBox 8"/>
          <p:cNvSpPr txBox="1"/>
          <p:nvPr/>
        </p:nvSpPr>
        <p:spPr>
          <a:xfrm>
            <a:off x="3167844" y="1625161"/>
            <a:ext cx="5386336"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Nội</a:t>
            </a:r>
            <a:r>
              <a:rPr lang="en-US" sz="2800" dirty="0" smtClean="0">
                <a:latin typeface="Times New Roman" pitchFamily="18" charset="0"/>
                <a:cs typeface="Times New Roman" pitchFamily="18" charset="0"/>
              </a:rPr>
              <a:t> dung: </a:t>
            </a:r>
            <a:r>
              <a:rPr lang="en-US" sz="2800" dirty="0" err="1" smtClean="0">
                <a:latin typeface="Times New Roman" pitchFamily="18" charset="0"/>
                <a:cs typeface="Times New Roman" pitchFamily="18" charset="0"/>
              </a:rPr>
              <a:t>sgk</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119</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1969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9525"/>
            <a:ext cx="100774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16672">
            <a:off x="1004888" y="1124744"/>
            <a:ext cx="2378075" cy="399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13250" y="697671"/>
            <a:ext cx="3619189" cy="5678478"/>
          </a:xfrm>
          <a:prstGeom prst="rect">
            <a:avLst/>
          </a:prstGeom>
        </p:spPr>
        <p:txBody>
          <a:bodyPr wrap="square">
            <a:spAutoFit/>
          </a:bodyPr>
          <a:lstStyle/>
          <a:p>
            <a:pPr eaLnBrk="1" hangingPunct="1">
              <a:spcBef>
                <a:spcPct val="50000"/>
              </a:spcBef>
            </a:pPr>
            <a:r>
              <a:rPr lang="en-US" sz="3200" u="sng" dirty="0">
                <a:solidFill>
                  <a:srgbClr val="000099"/>
                </a:solidFill>
                <a:latin typeface="Times New Roman" pitchFamily="18" charset="0"/>
                <a:cs typeface="Times New Roman" pitchFamily="18" charset="0"/>
              </a:rPr>
              <a:t>*</a:t>
            </a:r>
            <a:r>
              <a:rPr lang="en-US" sz="3200" u="sng" dirty="0" err="1">
                <a:solidFill>
                  <a:srgbClr val="000099"/>
                </a:solidFill>
                <a:latin typeface="Times New Roman" pitchFamily="18" charset="0"/>
                <a:cs typeface="Times New Roman" pitchFamily="18" charset="0"/>
              </a:rPr>
              <a:t>Bước</a:t>
            </a:r>
            <a:r>
              <a:rPr lang="en-US" sz="3200" u="sng" dirty="0">
                <a:solidFill>
                  <a:srgbClr val="000099"/>
                </a:solidFill>
                <a:latin typeface="Times New Roman" pitchFamily="18" charset="0"/>
                <a:cs typeface="Times New Roman" pitchFamily="18" charset="0"/>
              </a:rPr>
              <a:t> I </a:t>
            </a:r>
            <a:r>
              <a:rPr lang="en-US" sz="2800" u="sng" dirty="0">
                <a:solidFill>
                  <a:srgbClr val="000099"/>
                </a:solidFill>
                <a:latin typeface="Times New Roman" pitchFamily="18" charset="0"/>
                <a:cs typeface="Times New Roman" pitchFamily="18" charset="0"/>
              </a:rPr>
              <a:t>(</a:t>
            </a:r>
            <a:r>
              <a:rPr lang="en-US" sz="2800" u="sng" dirty="0" err="1">
                <a:solidFill>
                  <a:srgbClr val="000099"/>
                </a:solidFill>
                <a:latin typeface="Times New Roman" pitchFamily="18" charset="0"/>
                <a:cs typeface="Times New Roman" pitchFamily="18" charset="0"/>
              </a:rPr>
              <a:t>thu</a:t>
            </a:r>
            <a:r>
              <a:rPr lang="en-US" sz="2800" u="sng" dirty="0">
                <a:solidFill>
                  <a:srgbClr val="000099"/>
                </a:solidFill>
                <a:latin typeface="Times New Roman" pitchFamily="18" charset="0"/>
                <a:cs typeface="Times New Roman" pitchFamily="18" charset="0"/>
              </a:rPr>
              <a:t>- </a:t>
            </a:r>
            <a:r>
              <a:rPr lang="en-US" sz="2800" u="sng" dirty="0" err="1">
                <a:solidFill>
                  <a:srgbClr val="000099"/>
                </a:solidFill>
                <a:latin typeface="Times New Roman" pitchFamily="18" charset="0"/>
                <a:cs typeface="Times New Roman" pitchFamily="18" charset="0"/>
              </a:rPr>
              <a:t>đông</a:t>
            </a:r>
            <a:r>
              <a:rPr lang="en-US" sz="2800" u="sng" dirty="0">
                <a:solidFill>
                  <a:srgbClr val="000099"/>
                </a:solidFill>
                <a:latin typeface="Times New Roman" pitchFamily="18" charset="0"/>
                <a:cs typeface="Times New Roman" pitchFamily="18" charset="0"/>
              </a:rPr>
              <a:t> 1953 </a:t>
            </a:r>
            <a:r>
              <a:rPr lang="en-US" sz="2800" u="sng" dirty="0" err="1">
                <a:solidFill>
                  <a:srgbClr val="000099"/>
                </a:solidFill>
                <a:latin typeface="Times New Roman" pitchFamily="18" charset="0"/>
                <a:cs typeface="Times New Roman" pitchFamily="18" charset="0"/>
              </a:rPr>
              <a:t>va</a:t>
            </a:r>
            <a:r>
              <a:rPr lang="en-US" sz="2800" u="sng" dirty="0">
                <a:solidFill>
                  <a:srgbClr val="000099"/>
                </a:solidFill>
                <a:latin typeface="Times New Roman" pitchFamily="18" charset="0"/>
                <a:cs typeface="Times New Roman" pitchFamily="18" charset="0"/>
              </a:rPr>
              <a:t>̀ </a:t>
            </a:r>
            <a:r>
              <a:rPr lang="en-US" sz="2800" u="sng" dirty="0" err="1">
                <a:solidFill>
                  <a:srgbClr val="000099"/>
                </a:solidFill>
                <a:latin typeface="Times New Roman" pitchFamily="18" charset="0"/>
                <a:cs typeface="Times New Roman" pitchFamily="18" charset="0"/>
              </a:rPr>
              <a:t>xuân</a:t>
            </a:r>
            <a:r>
              <a:rPr lang="en-US" sz="2800" u="sng" dirty="0">
                <a:solidFill>
                  <a:srgbClr val="000099"/>
                </a:solidFill>
                <a:latin typeface="Times New Roman" pitchFamily="18" charset="0"/>
                <a:cs typeface="Times New Roman" pitchFamily="18" charset="0"/>
              </a:rPr>
              <a:t> 1954):</a:t>
            </a:r>
            <a:r>
              <a:rPr lang="en-US" sz="3200" dirty="0">
                <a:solidFill>
                  <a:srgbClr val="000099"/>
                </a:solidFill>
                <a:latin typeface="Times New Roman" pitchFamily="18" charset="0"/>
                <a:cs typeface="Times New Roman" pitchFamily="18" charset="0"/>
              </a:rPr>
              <a:t> </a:t>
            </a:r>
          </a:p>
          <a:p>
            <a:pPr eaLnBrk="1" hangingPunct="1">
              <a:spcBef>
                <a:spcPct val="50000"/>
              </a:spcBef>
            </a:pPr>
            <a:r>
              <a:rPr lang="vi-VN" sz="3200" dirty="0">
                <a:solidFill>
                  <a:srgbClr val="000099"/>
                </a:solidFill>
                <a:latin typeface="Times New Roman" pitchFamily="18" charset="0"/>
                <a:cs typeface="Times New Roman" pitchFamily="18" charset="0"/>
              </a:rPr>
              <a:t>Giữ thế phòng ngự chiến lược trên chiến trường miền Bắc, thực hiện tiến công chiến lược để </a:t>
            </a:r>
            <a:r>
              <a:rPr lang="vi-VN" sz="3200" i="1" dirty="0">
                <a:solidFill>
                  <a:srgbClr val="000099"/>
                </a:solidFill>
                <a:latin typeface="Times New Roman" pitchFamily="18" charset="0"/>
                <a:cs typeface="Times New Roman" pitchFamily="18" charset="0"/>
              </a:rPr>
              <a:t>“bình định”</a:t>
            </a:r>
            <a:r>
              <a:rPr lang="vi-VN" sz="3200" dirty="0">
                <a:solidFill>
                  <a:srgbClr val="000099"/>
                </a:solidFill>
                <a:latin typeface="Times New Roman" pitchFamily="18" charset="0"/>
                <a:cs typeface="Times New Roman" pitchFamily="18" charset="0"/>
              </a:rPr>
              <a:t> miền Trung và miền nam Đông Dương.</a:t>
            </a:r>
            <a:r>
              <a:rPr lang="en-US" sz="3200" dirty="0">
                <a:solidFill>
                  <a:srgbClr val="000099"/>
                </a:solidFill>
                <a:latin typeface="Times New Roman" pitchFamily="18" charset="0"/>
                <a:cs typeface="Times New Roman" pitchFamily="18" charset="0"/>
              </a:rPr>
              <a:t>	</a:t>
            </a:r>
          </a:p>
          <a:p>
            <a:pPr eaLnBrk="1" hangingPunct="1">
              <a:spcBef>
                <a:spcPct val="50000"/>
              </a:spcBef>
            </a:pPr>
            <a:r>
              <a:rPr lang="en-US" b="1" dirty="0">
                <a:solidFill>
                  <a:srgbClr val="0000FF"/>
                </a:solidFill>
              </a:rPr>
              <a:t>  </a:t>
            </a:r>
            <a:endParaRPr lang="en-US" b="1" dirty="0">
              <a:solidFill>
                <a:srgbClr val="0033CC"/>
              </a:solidFill>
            </a:endParaRPr>
          </a:p>
        </p:txBody>
      </p:sp>
    </p:spTree>
    <p:extLst>
      <p:ext uri="{BB962C8B-B14F-4D97-AF65-F5344CB8AC3E}">
        <p14:creationId xmlns:p14="http://schemas.microsoft.com/office/powerpoint/2010/main" val="88697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 calcmode="lin" valueType="num">
                                      <p:cBhvr>
                                        <p:cTn id="12" dur="500" fill="hold"/>
                                        <p:tgtEl>
                                          <p:spTgt spid="16387"/>
                                        </p:tgtEl>
                                        <p:attrNameLst>
                                          <p:attrName>ppt_w</p:attrName>
                                        </p:attrNameLst>
                                      </p:cBhvr>
                                      <p:tavLst>
                                        <p:tav tm="0">
                                          <p:val>
                                            <p:fltVal val="0"/>
                                          </p:val>
                                        </p:tav>
                                        <p:tav tm="100000">
                                          <p:val>
                                            <p:strVal val="#ppt_w"/>
                                          </p:val>
                                        </p:tav>
                                      </p:tavLst>
                                    </p:anim>
                                    <p:anim calcmode="lin" valueType="num">
                                      <p:cBhvr>
                                        <p:cTn id="13" dur="500" fill="hold"/>
                                        <p:tgtEl>
                                          <p:spTgt spid="16387"/>
                                        </p:tgtEl>
                                        <p:attrNameLst>
                                          <p:attrName>ppt_h</p:attrName>
                                        </p:attrNameLst>
                                      </p:cBhvr>
                                      <p:tavLst>
                                        <p:tav tm="0">
                                          <p:val>
                                            <p:fltVal val="0"/>
                                          </p:val>
                                        </p:tav>
                                        <p:tav tm="100000">
                                          <p:val>
                                            <p:strVal val="#ppt_h"/>
                                          </p:val>
                                        </p:tav>
                                      </p:tavLst>
                                    </p:anim>
                                    <p:animEffect transition="in" filter="fade">
                                      <p:cBhvr>
                                        <p:cTn id="14"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 y="76200"/>
            <a:ext cx="8964996" cy="6858000"/>
            <a:chOff x="0" y="0"/>
            <a:chExt cx="5728" cy="4320"/>
          </a:xfrm>
        </p:grpSpPr>
        <p:grpSp>
          <p:nvGrpSpPr>
            <p:cNvPr id="3" name="Group 3"/>
            <p:cNvGrpSpPr>
              <a:grpSpLocks/>
            </p:cNvGrpSpPr>
            <p:nvPr/>
          </p:nvGrpSpPr>
          <p:grpSpPr bwMode="auto">
            <a:xfrm>
              <a:off x="0" y="0"/>
              <a:ext cx="3381" cy="4320"/>
              <a:chOff x="0" y="0"/>
              <a:chExt cx="3381" cy="4320"/>
            </a:xfrm>
          </p:grpSpPr>
          <p:pic>
            <p:nvPicPr>
              <p:cNvPr id="5" name="Picture 4" descr="BandoV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81" cy="432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368" y="96"/>
                <a:ext cx="2224" cy="3760"/>
                <a:chOff x="368" y="96"/>
                <a:chExt cx="2224" cy="3760"/>
              </a:xfrm>
            </p:grpSpPr>
            <p:sp>
              <p:nvSpPr>
                <p:cNvPr id="7" name="AutoShape 6"/>
                <p:cNvSpPr>
                  <a:spLocks noChangeArrowheads="1"/>
                </p:cNvSpPr>
                <p:nvPr/>
              </p:nvSpPr>
              <p:spPr bwMode="auto">
                <a:xfrm>
                  <a:off x="1074" y="800"/>
                  <a:ext cx="96" cy="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1111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7"/>
                <p:cNvSpPr>
                  <a:spLocks noChangeArrowheads="1"/>
                </p:cNvSpPr>
                <p:nvPr/>
              </p:nvSpPr>
              <p:spPr bwMode="auto">
                <a:xfrm rot="-143156" flipH="1" flipV="1">
                  <a:off x="1331" y="3616"/>
                  <a:ext cx="47" cy="47"/>
                </a:xfrm>
                <a:prstGeom prst="ellipse">
                  <a:avLst/>
                </a:prstGeom>
                <a:solidFill>
                  <a:srgbClr val="F1111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vi-VN"/>
                </a:p>
              </p:txBody>
            </p:sp>
            <p:sp>
              <p:nvSpPr>
                <p:cNvPr id="9" name="Oval 8"/>
                <p:cNvSpPr>
                  <a:spLocks noChangeArrowheads="1"/>
                </p:cNvSpPr>
                <p:nvPr/>
              </p:nvSpPr>
              <p:spPr bwMode="auto">
                <a:xfrm>
                  <a:off x="1992" y="235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10" name="Oval 9"/>
                <p:cNvSpPr>
                  <a:spLocks noChangeArrowheads="1"/>
                </p:cNvSpPr>
                <p:nvPr/>
              </p:nvSpPr>
              <p:spPr bwMode="auto">
                <a:xfrm>
                  <a:off x="1596" y="199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11" name="Oval 10"/>
                <p:cNvSpPr>
                  <a:spLocks noChangeArrowheads="1"/>
                </p:cNvSpPr>
                <p:nvPr/>
              </p:nvSpPr>
              <p:spPr bwMode="auto">
                <a:xfrm>
                  <a:off x="1767" y="210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12" name="Oval 11"/>
                <p:cNvSpPr>
                  <a:spLocks noChangeArrowheads="1"/>
                </p:cNvSpPr>
                <p:nvPr/>
              </p:nvSpPr>
              <p:spPr bwMode="auto">
                <a:xfrm>
                  <a:off x="2115" y="272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13" name="Oval 12"/>
                <p:cNvSpPr>
                  <a:spLocks noChangeArrowheads="1"/>
                </p:cNvSpPr>
                <p:nvPr/>
              </p:nvSpPr>
              <p:spPr bwMode="auto">
                <a:xfrm>
                  <a:off x="1104" y="144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14" name="Oval 13"/>
                <p:cNvSpPr>
                  <a:spLocks noChangeArrowheads="1"/>
                </p:cNvSpPr>
                <p:nvPr/>
              </p:nvSpPr>
              <p:spPr bwMode="auto">
                <a:xfrm>
                  <a:off x="1952" y="321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15" name="Oval 14"/>
                <p:cNvSpPr>
                  <a:spLocks noChangeArrowheads="1"/>
                </p:cNvSpPr>
                <p:nvPr/>
              </p:nvSpPr>
              <p:spPr bwMode="auto">
                <a:xfrm>
                  <a:off x="2143" y="30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16" name="Oval 15"/>
                <p:cNvSpPr>
                  <a:spLocks noChangeArrowheads="1"/>
                </p:cNvSpPr>
                <p:nvPr/>
              </p:nvSpPr>
              <p:spPr bwMode="auto">
                <a:xfrm>
                  <a:off x="1048" y="380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17" name="Oval 16"/>
                <p:cNvSpPr>
                  <a:spLocks noChangeArrowheads="1"/>
                </p:cNvSpPr>
                <p:nvPr/>
              </p:nvSpPr>
              <p:spPr bwMode="auto">
                <a:xfrm>
                  <a:off x="1064" y="128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18" name="Oval 17"/>
                <p:cNvSpPr>
                  <a:spLocks noChangeArrowheads="1"/>
                </p:cNvSpPr>
                <p:nvPr/>
              </p:nvSpPr>
              <p:spPr bwMode="auto">
                <a:xfrm>
                  <a:off x="1152" y="110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19" name="Oval 18"/>
                <p:cNvSpPr>
                  <a:spLocks noChangeArrowheads="1"/>
                </p:cNvSpPr>
                <p:nvPr/>
              </p:nvSpPr>
              <p:spPr bwMode="auto">
                <a:xfrm>
                  <a:off x="584" y="6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20" name="Oval 19"/>
                <p:cNvSpPr>
                  <a:spLocks noChangeArrowheads="1"/>
                </p:cNvSpPr>
                <p:nvPr/>
              </p:nvSpPr>
              <p:spPr bwMode="auto">
                <a:xfrm>
                  <a:off x="968" y="57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21" name="Oval 20"/>
                <p:cNvSpPr>
                  <a:spLocks noChangeArrowheads="1"/>
                </p:cNvSpPr>
                <p:nvPr/>
              </p:nvSpPr>
              <p:spPr bwMode="auto">
                <a:xfrm>
                  <a:off x="1112" y="62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22" name="Oval 21"/>
                <p:cNvSpPr>
                  <a:spLocks noChangeArrowheads="1"/>
                </p:cNvSpPr>
                <p:nvPr/>
              </p:nvSpPr>
              <p:spPr bwMode="auto">
                <a:xfrm>
                  <a:off x="368" y="45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23" name="Oval 22"/>
                <p:cNvSpPr>
                  <a:spLocks noChangeArrowheads="1"/>
                </p:cNvSpPr>
                <p:nvPr/>
              </p:nvSpPr>
              <p:spPr bwMode="auto">
                <a:xfrm>
                  <a:off x="912" y="2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24" name="Oval 23"/>
                <p:cNvSpPr>
                  <a:spLocks noChangeArrowheads="1"/>
                </p:cNvSpPr>
                <p:nvPr/>
              </p:nvSpPr>
              <p:spPr bwMode="auto">
                <a:xfrm>
                  <a:off x="1288" y="33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25" name="Oval 24"/>
                <p:cNvSpPr>
                  <a:spLocks noChangeArrowheads="1"/>
                </p:cNvSpPr>
                <p:nvPr/>
              </p:nvSpPr>
              <p:spPr bwMode="auto">
                <a:xfrm>
                  <a:off x="1144" y="48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26" name="Oval 25"/>
                <p:cNvSpPr>
                  <a:spLocks noChangeArrowheads="1"/>
                </p:cNvSpPr>
                <p:nvPr/>
              </p:nvSpPr>
              <p:spPr bwMode="auto">
                <a:xfrm>
                  <a:off x="1392" y="53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27" name="Text Box 26"/>
                <p:cNvSpPr txBox="1">
                  <a:spLocks noChangeArrowheads="1"/>
                </p:cNvSpPr>
                <p:nvPr/>
              </p:nvSpPr>
              <p:spPr bwMode="auto">
                <a:xfrm>
                  <a:off x="1488" y="96"/>
                  <a:ext cx="1104"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en-US" sz="1500" b="1">
                      <a:latin typeface="VNI-Times" pitchFamily="2" charset="0"/>
                    </a:rPr>
                    <a:t>TRUNG  QUOÁC</a:t>
                  </a:r>
                </a:p>
              </p:txBody>
            </p:sp>
            <p:sp>
              <p:nvSpPr>
                <p:cNvPr id="28" name="Text Box 27"/>
                <p:cNvSpPr txBox="1">
                  <a:spLocks noChangeArrowheads="1"/>
                </p:cNvSpPr>
                <p:nvPr/>
              </p:nvSpPr>
              <p:spPr bwMode="auto">
                <a:xfrm>
                  <a:off x="1176" y="3462"/>
                  <a:ext cx="576"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en-US" sz="1500" b="1">
                      <a:latin typeface="VNI-Times" pitchFamily="2" charset="0"/>
                    </a:rPr>
                    <a:t>Saøi Goøn</a:t>
                  </a:r>
                </a:p>
              </p:txBody>
            </p:sp>
          </p:grpSp>
        </p:grpSp>
        <p:sp>
          <p:nvSpPr>
            <p:cNvPr id="4" name="Text Box 28"/>
            <p:cNvSpPr txBox="1">
              <a:spLocks noChangeArrowheads="1"/>
            </p:cNvSpPr>
            <p:nvPr/>
          </p:nvSpPr>
          <p:spPr bwMode="auto">
            <a:xfrm>
              <a:off x="3657" y="32"/>
              <a:ext cx="2071"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sz="2000" b="1" dirty="0" err="1">
                  <a:solidFill>
                    <a:srgbClr val="800000"/>
                  </a:solidFill>
                  <a:effectLst>
                    <a:outerShdw blurRad="38100" dist="38100" dir="2700000" algn="tl">
                      <a:srgbClr val="C0C0C0"/>
                    </a:outerShdw>
                  </a:effectLst>
                </a:rPr>
                <a:t>KẾ</a:t>
              </a:r>
              <a:r>
                <a:rPr lang="en-US" sz="2000" b="1" dirty="0">
                  <a:solidFill>
                    <a:srgbClr val="800000"/>
                  </a:solidFill>
                  <a:effectLst>
                    <a:outerShdw blurRad="38100" dist="38100" dir="2700000" algn="tl">
                      <a:srgbClr val="C0C0C0"/>
                    </a:outerShdw>
                  </a:effectLst>
                </a:rPr>
                <a:t> </a:t>
              </a:r>
              <a:r>
                <a:rPr lang="en-US" sz="2000" b="1" dirty="0" err="1">
                  <a:solidFill>
                    <a:srgbClr val="800000"/>
                  </a:solidFill>
                  <a:effectLst>
                    <a:outerShdw blurRad="38100" dist="38100" dir="2700000" algn="tl">
                      <a:srgbClr val="C0C0C0"/>
                    </a:outerShdw>
                  </a:effectLst>
                </a:rPr>
                <a:t>HOẠCH</a:t>
              </a:r>
              <a:r>
                <a:rPr lang="en-US" sz="2000" b="1" dirty="0">
                  <a:solidFill>
                    <a:srgbClr val="800000"/>
                  </a:solidFill>
                  <a:effectLst>
                    <a:outerShdw blurRad="38100" dist="38100" dir="2700000" algn="tl">
                      <a:srgbClr val="C0C0C0"/>
                    </a:outerShdw>
                  </a:effectLst>
                </a:rPr>
                <a:t> 18 </a:t>
              </a:r>
              <a:r>
                <a:rPr lang="en-US" sz="2000" b="1" dirty="0" err="1">
                  <a:solidFill>
                    <a:srgbClr val="800000"/>
                  </a:solidFill>
                  <a:effectLst>
                    <a:outerShdw blurRad="38100" dist="38100" dir="2700000" algn="tl">
                      <a:srgbClr val="C0C0C0"/>
                    </a:outerShdw>
                  </a:effectLst>
                </a:rPr>
                <a:t>THÁNG</a:t>
              </a:r>
              <a:r>
                <a:rPr lang="en-US" sz="2000" b="1" dirty="0">
                  <a:solidFill>
                    <a:srgbClr val="800000"/>
                  </a:solidFill>
                  <a:effectLst>
                    <a:outerShdw blurRad="38100" dist="38100" dir="2700000" algn="tl">
                      <a:srgbClr val="C0C0C0"/>
                    </a:outerShdw>
                  </a:effectLst>
                </a:rPr>
                <a:t> </a:t>
              </a:r>
              <a:r>
                <a:rPr lang="en-US" sz="2000" b="1" dirty="0" err="1">
                  <a:solidFill>
                    <a:srgbClr val="800000"/>
                  </a:solidFill>
                  <a:effectLst>
                    <a:outerShdw blurRad="38100" dist="38100" dir="2700000" algn="tl">
                      <a:srgbClr val="C0C0C0"/>
                    </a:outerShdw>
                  </a:effectLst>
                </a:rPr>
                <a:t>CỦA</a:t>
              </a:r>
              <a:r>
                <a:rPr lang="en-US" sz="2000" b="1" dirty="0">
                  <a:solidFill>
                    <a:srgbClr val="800000"/>
                  </a:solidFill>
                  <a:effectLst>
                    <a:outerShdw blurRad="38100" dist="38100" dir="2700000" algn="tl">
                      <a:srgbClr val="C0C0C0"/>
                    </a:outerShdw>
                  </a:effectLst>
                </a:rPr>
                <a:t> NAVA</a:t>
              </a:r>
            </a:p>
          </p:txBody>
        </p:sp>
      </p:grpSp>
      <p:grpSp>
        <p:nvGrpSpPr>
          <p:cNvPr id="29" name="Group 30"/>
          <p:cNvGrpSpPr>
            <a:grpSpLocks/>
          </p:cNvGrpSpPr>
          <p:nvPr/>
        </p:nvGrpSpPr>
        <p:grpSpPr bwMode="auto">
          <a:xfrm rot="20897274">
            <a:off x="1928907" y="473577"/>
            <a:ext cx="2260354" cy="5173069"/>
            <a:chOff x="1035" y="476"/>
            <a:chExt cx="932" cy="3171"/>
          </a:xfrm>
          <a:solidFill>
            <a:srgbClr val="000099"/>
          </a:solidFill>
        </p:grpSpPr>
        <p:sp>
          <p:nvSpPr>
            <p:cNvPr id="30" name="AutoShape 31"/>
            <p:cNvSpPr>
              <a:spLocks noChangeArrowheads="1"/>
            </p:cNvSpPr>
            <p:nvPr/>
          </p:nvSpPr>
          <p:spPr bwMode="auto">
            <a:xfrm rot="9783442">
              <a:off x="1035" y="476"/>
              <a:ext cx="262" cy="3171"/>
            </a:xfrm>
            <a:prstGeom prst="curvedLeftArrow">
              <a:avLst>
                <a:gd name="adj1" fmla="val 87467"/>
                <a:gd name="adj2" fmla="val 339614"/>
                <a:gd name="adj3" fmla="val 33208"/>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vi-VN">
                <a:solidFill>
                  <a:srgbClr val="000099"/>
                </a:solidFill>
              </a:endParaRPr>
            </a:p>
          </p:txBody>
        </p:sp>
        <p:sp>
          <p:nvSpPr>
            <p:cNvPr id="31" name="AutoShape 32"/>
            <p:cNvSpPr>
              <a:spLocks noChangeArrowheads="1"/>
            </p:cNvSpPr>
            <p:nvPr/>
          </p:nvSpPr>
          <p:spPr bwMode="auto">
            <a:xfrm rot="10001228">
              <a:off x="1580" y="624"/>
              <a:ext cx="387" cy="2496"/>
            </a:xfrm>
            <a:prstGeom prst="curvedRightArrow">
              <a:avLst>
                <a:gd name="adj1" fmla="val 42878"/>
                <a:gd name="adj2" fmla="val 142668"/>
                <a:gd name="adj3" fmla="val 37167"/>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vi-VN">
                <a:solidFill>
                  <a:srgbClr val="000099"/>
                </a:solidFill>
              </a:endParaRPr>
            </a:p>
          </p:txBody>
        </p:sp>
      </p:grpSp>
      <p:sp>
        <p:nvSpPr>
          <p:cNvPr id="32" name="Text Box 29"/>
          <p:cNvSpPr txBox="1">
            <a:spLocks noChangeArrowheads="1"/>
          </p:cNvSpPr>
          <p:nvPr/>
        </p:nvSpPr>
        <p:spPr bwMode="auto">
          <a:xfrm>
            <a:off x="5292080" y="878562"/>
            <a:ext cx="367240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ts val="0"/>
              </a:spcBef>
            </a:pPr>
            <a:r>
              <a:rPr lang="en-US" sz="3600" dirty="0">
                <a:solidFill>
                  <a:srgbClr val="000099"/>
                </a:solidFill>
              </a:rPr>
              <a:t>*</a:t>
            </a:r>
            <a:r>
              <a:rPr lang="en-US" sz="3600" dirty="0" err="1">
                <a:solidFill>
                  <a:srgbClr val="000099"/>
                </a:solidFill>
              </a:rPr>
              <a:t>Bước</a:t>
            </a:r>
            <a:r>
              <a:rPr lang="en-US" sz="3600" dirty="0">
                <a:solidFill>
                  <a:srgbClr val="000099"/>
                </a:solidFill>
              </a:rPr>
              <a:t> II </a:t>
            </a:r>
            <a:r>
              <a:rPr lang="en-US" dirty="0">
                <a:solidFill>
                  <a:srgbClr val="000099"/>
                </a:solidFill>
              </a:rPr>
              <a:t>(</a:t>
            </a:r>
            <a:r>
              <a:rPr lang="en-US" dirty="0" err="1">
                <a:solidFill>
                  <a:srgbClr val="000099"/>
                </a:solidFill>
              </a:rPr>
              <a:t>thu</a:t>
            </a:r>
            <a:r>
              <a:rPr lang="en-US" dirty="0">
                <a:solidFill>
                  <a:srgbClr val="000099"/>
                </a:solidFill>
              </a:rPr>
              <a:t> </a:t>
            </a:r>
            <a:r>
              <a:rPr lang="vi-VN" dirty="0" smtClean="0">
                <a:solidFill>
                  <a:srgbClr val="000099"/>
                </a:solidFill>
              </a:rPr>
              <a:t>–đông</a:t>
            </a:r>
            <a:r>
              <a:rPr lang="en-US" dirty="0">
                <a:solidFill>
                  <a:srgbClr val="000099"/>
                </a:solidFill>
              </a:rPr>
              <a:t>1954):</a:t>
            </a:r>
            <a:r>
              <a:rPr lang="en-US" sz="3600" dirty="0">
                <a:solidFill>
                  <a:srgbClr val="000099"/>
                </a:solidFill>
              </a:rPr>
              <a:t>               </a:t>
            </a:r>
          </a:p>
          <a:p>
            <a:pPr eaLnBrk="1" hangingPunct="1">
              <a:spcBef>
                <a:spcPts val="0"/>
              </a:spcBef>
            </a:pPr>
            <a:r>
              <a:rPr lang="en-US" sz="3600" dirty="0">
                <a:solidFill>
                  <a:srgbClr val="000099"/>
                </a:solidFill>
              </a:rPr>
              <a:t>   </a:t>
            </a:r>
            <a:r>
              <a:rPr lang="en-US" sz="3600" dirty="0" err="1">
                <a:solidFill>
                  <a:srgbClr val="000099"/>
                </a:solidFill>
              </a:rPr>
              <a:t>Chuyển</a:t>
            </a:r>
            <a:r>
              <a:rPr lang="en-US" sz="3600" dirty="0">
                <a:solidFill>
                  <a:srgbClr val="000099"/>
                </a:solidFill>
              </a:rPr>
              <a:t> </a:t>
            </a:r>
            <a:r>
              <a:rPr lang="en-US" sz="3600" dirty="0" err="1">
                <a:solidFill>
                  <a:srgbClr val="000099"/>
                </a:solidFill>
              </a:rPr>
              <a:t>lực</a:t>
            </a:r>
            <a:r>
              <a:rPr lang="en-US" sz="3600" dirty="0">
                <a:solidFill>
                  <a:srgbClr val="000099"/>
                </a:solidFill>
              </a:rPr>
              <a:t> </a:t>
            </a:r>
            <a:r>
              <a:rPr lang="en-US" sz="3600" dirty="0" err="1">
                <a:solidFill>
                  <a:srgbClr val="000099"/>
                </a:solidFill>
              </a:rPr>
              <a:t>lượng</a:t>
            </a:r>
            <a:r>
              <a:rPr lang="en-US" sz="3600" dirty="0">
                <a:solidFill>
                  <a:srgbClr val="000099"/>
                </a:solidFill>
              </a:rPr>
              <a:t> </a:t>
            </a:r>
            <a:r>
              <a:rPr lang="en-US" sz="3600" dirty="0" err="1">
                <a:solidFill>
                  <a:srgbClr val="000099"/>
                </a:solidFill>
              </a:rPr>
              <a:t>ra</a:t>
            </a:r>
            <a:r>
              <a:rPr lang="en-US" sz="3600" dirty="0">
                <a:solidFill>
                  <a:srgbClr val="000099"/>
                </a:solidFill>
              </a:rPr>
              <a:t> </a:t>
            </a:r>
            <a:r>
              <a:rPr lang="en-US" sz="3600" dirty="0" err="1">
                <a:solidFill>
                  <a:srgbClr val="000099"/>
                </a:solidFill>
              </a:rPr>
              <a:t>chiến</a:t>
            </a:r>
            <a:r>
              <a:rPr lang="en-US" sz="3600" dirty="0">
                <a:solidFill>
                  <a:srgbClr val="000099"/>
                </a:solidFill>
              </a:rPr>
              <a:t> </a:t>
            </a:r>
            <a:r>
              <a:rPr lang="en-US" sz="3600" dirty="0" err="1">
                <a:solidFill>
                  <a:srgbClr val="000099"/>
                </a:solidFill>
              </a:rPr>
              <a:t>trường</a:t>
            </a:r>
            <a:r>
              <a:rPr lang="en-US" sz="3600" dirty="0">
                <a:solidFill>
                  <a:srgbClr val="000099"/>
                </a:solidFill>
              </a:rPr>
              <a:t> </a:t>
            </a:r>
            <a:r>
              <a:rPr lang="en-US" sz="3600" dirty="0" err="1">
                <a:solidFill>
                  <a:srgbClr val="000099"/>
                </a:solidFill>
              </a:rPr>
              <a:t>miền</a:t>
            </a:r>
            <a:r>
              <a:rPr lang="en-US" sz="3600" dirty="0">
                <a:solidFill>
                  <a:srgbClr val="000099"/>
                </a:solidFill>
              </a:rPr>
              <a:t> </a:t>
            </a:r>
            <a:r>
              <a:rPr lang="en-US" sz="3600" dirty="0" err="1">
                <a:solidFill>
                  <a:srgbClr val="000099"/>
                </a:solidFill>
              </a:rPr>
              <a:t>Bắc</a:t>
            </a:r>
            <a:r>
              <a:rPr lang="en-US" sz="3600" dirty="0">
                <a:solidFill>
                  <a:srgbClr val="000099"/>
                </a:solidFill>
              </a:rPr>
              <a:t>, </a:t>
            </a:r>
            <a:r>
              <a:rPr lang="en-US" sz="3600" dirty="0" err="1">
                <a:solidFill>
                  <a:srgbClr val="000099"/>
                </a:solidFill>
              </a:rPr>
              <a:t>thực</a:t>
            </a:r>
            <a:r>
              <a:rPr lang="en-US" sz="3600" dirty="0">
                <a:solidFill>
                  <a:srgbClr val="000099"/>
                </a:solidFill>
              </a:rPr>
              <a:t> </a:t>
            </a:r>
            <a:r>
              <a:rPr lang="en-US" sz="3600" dirty="0" err="1">
                <a:solidFill>
                  <a:srgbClr val="000099"/>
                </a:solidFill>
              </a:rPr>
              <a:t>hiện</a:t>
            </a:r>
            <a:r>
              <a:rPr lang="en-US" sz="3600" dirty="0">
                <a:solidFill>
                  <a:srgbClr val="000099"/>
                </a:solidFill>
              </a:rPr>
              <a:t> </a:t>
            </a:r>
            <a:r>
              <a:rPr lang="en-US" sz="3600" dirty="0" err="1">
                <a:solidFill>
                  <a:srgbClr val="000099"/>
                </a:solidFill>
              </a:rPr>
              <a:t>tiến</a:t>
            </a:r>
            <a:r>
              <a:rPr lang="en-US" sz="3600" dirty="0">
                <a:solidFill>
                  <a:srgbClr val="000099"/>
                </a:solidFill>
              </a:rPr>
              <a:t> </a:t>
            </a:r>
            <a:r>
              <a:rPr lang="en-US" sz="3600" dirty="0" err="1">
                <a:solidFill>
                  <a:srgbClr val="000099"/>
                </a:solidFill>
              </a:rPr>
              <a:t>công</a:t>
            </a:r>
            <a:r>
              <a:rPr lang="en-US" sz="3600" dirty="0">
                <a:solidFill>
                  <a:srgbClr val="000099"/>
                </a:solidFill>
              </a:rPr>
              <a:t> </a:t>
            </a:r>
            <a:r>
              <a:rPr lang="en-US" sz="3600" dirty="0" err="1">
                <a:solidFill>
                  <a:srgbClr val="000099"/>
                </a:solidFill>
              </a:rPr>
              <a:t>chiến</a:t>
            </a:r>
            <a:r>
              <a:rPr lang="en-US" sz="3600" dirty="0">
                <a:solidFill>
                  <a:srgbClr val="000099"/>
                </a:solidFill>
              </a:rPr>
              <a:t> </a:t>
            </a:r>
            <a:r>
              <a:rPr lang="en-US" sz="3600" dirty="0" err="1">
                <a:solidFill>
                  <a:srgbClr val="000099"/>
                </a:solidFill>
              </a:rPr>
              <a:t>lược</a:t>
            </a:r>
            <a:r>
              <a:rPr lang="en-US" sz="3600" dirty="0">
                <a:solidFill>
                  <a:srgbClr val="000099"/>
                </a:solidFill>
              </a:rPr>
              <a:t>, </a:t>
            </a:r>
            <a:r>
              <a:rPr lang="en-US" sz="3600" dirty="0" err="1">
                <a:solidFill>
                  <a:srgbClr val="000099"/>
                </a:solidFill>
              </a:rPr>
              <a:t>giành</a:t>
            </a:r>
            <a:r>
              <a:rPr lang="en-US" sz="3600" dirty="0">
                <a:solidFill>
                  <a:srgbClr val="000099"/>
                </a:solidFill>
              </a:rPr>
              <a:t> </a:t>
            </a:r>
            <a:r>
              <a:rPr lang="en-US" sz="3600" dirty="0" err="1">
                <a:solidFill>
                  <a:srgbClr val="000099"/>
                </a:solidFill>
              </a:rPr>
              <a:t>thắng</a:t>
            </a:r>
            <a:r>
              <a:rPr lang="en-US" sz="3600" dirty="0">
                <a:solidFill>
                  <a:srgbClr val="000099"/>
                </a:solidFill>
              </a:rPr>
              <a:t> </a:t>
            </a:r>
            <a:r>
              <a:rPr lang="en-US" sz="3600" dirty="0" err="1">
                <a:solidFill>
                  <a:srgbClr val="000099"/>
                </a:solidFill>
              </a:rPr>
              <a:t>lợi</a:t>
            </a:r>
            <a:r>
              <a:rPr lang="en-US" sz="3600" dirty="0">
                <a:solidFill>
                  <a:srgbClr val="000099"/>
                </a:solidFill>
              </a:rPr>
              <a:t> </a:t>
            </a:r>
            <a:r>
              <a:rPr lang="en-US" sz="3600" dirty="0" err="1">
                <a:solidFill>
                  <a:srgbClr val="000099"/>
                </a:solidFill>
              </a:rPr>
              <a:t>quyết</a:t>
            </a:r>
            <a:r>
              <a:rPr lang="en-US" sz="3600" dirty="0">
                <a:solidFill>
                  <a:srgbClr val="000099"/>
                </a:solidFill>
              </a:rPr>
              <a:t> </a:t>
            </a:r>
            <a:r>
              <a:rPr lang="en-US" sz="3600" dirty="0" err="1">
                <a:solidFill>
                  <a:srgbClr val="000099"/>
                </a:solidFill>
              </a:rPr>
              <a:t>định</a:t>
            </a:r>
            <a:r>
              <a:rPr lang="en-US" sz="3600" dirty="0">
                <a:solidFill>
                  <a:srgbClr val="000099"/>
                </a:solidFill>
              </a:rPr>
              <a:t>, </a:t>
            </a:r>
            <a:r>
              <a:rPr lang="vi-VN" sz="3600" dirty="0">
                <a:solidFill>
                  <a:srgbClr val="000099"/>
                </a:solidFill>
              </a:rPr>
              <a:t> </a:t>
            </a:r>
            <a:r>
              <a:rPr lang="vi-VN" sz="3600" b="1" i="1" dirty="0">
                <a:solidFill>
                  <a:srgbClr val="D60093"/>
                </a:solidFill>
              </a:rPr>
              <a:t>“kết thúc chiến tranh”</a:t>
            </a:r>
            <a:endParaRPr lang="en-US" sz="3600" b="1" i="1" dirty="0">
              <a:solidFill>
                <a:srgbClr val="D60093"/>
              </a:solidFill>
            </a:endParaRPr>
          </a:p>
        </p:txBody>
      </p:sp>
    </p:spTree>
    <p:extLst>
      <p:ext uri="{BB962C8B-B14F-4D97-AF65-F5344CB8AC3E}">
        <p14:creationId xmlns:p14="http://schemas.microsoft.com/office/powerpoint/2010/main" val="24477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900" decel="100000" fill="hold"/>
                                        <p:tgtEl>
                                          <p:spTgt spid="3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89870531564255827_574_0.jpg"/>
          <p:cNvPicPr>
            <a:picLocks noChangeAspect="1"/>
          </p:cNvPicPr>
          <p:nvPr/>
        </p:nvPicPr>
        <p:blipFill>
          <a:blip r:embed="rId2"/>
          <a:stretch>
            <a:fillRect/>
          </a:stretch>
        </p:blipFill>
        <p:spPr>
          <a:xfrm>
            <a:off x="25052" y="-74407"/>
            <a:ext cx="9144000" cy="6858000"/>
          </a:xfrm>
          <a:prstGeom prst="rect">
            <a:avLst/>
          </a:prstGeom>
        </p:spPr>
      </p:pic>
      <p:sp>
        <p:nvSpPr>
          <p:cNvPr id="4" name="TextBox 3"/>
          <p:cNvSpPr txBox="1"/>
          <p:nvPr/>
        </p:nvSpPr>
        <p:spPr>
          <a:xfrm>
            <a:off x="588197" y="188640"/>
            <a:ext cx="6724918" cy="646331"/>
          </a:xfrm>
          <a:prstGeom prst="rect">
            <a:avLst/>
          </a:prstGeom>
          <a:noFill/>
        </p:spPr>
        <p:txBody>
          <a:bodyPr wrap="none" rtlCol="0">
            <a:spAutoFit/>
          </a:bodyPr>
          <a:lstStyle/>
          <a:p>
            <a:pPr lvl="0"/>
            <a:r>
              <a:rPr lang="en-US" sz="3600" b="1" kern="0" dirty="0">
                <a:solidFill>
                  <a:srgbClr val="FF0000"/>
                </a:solidFill>
                <a:latin typeface="Times New Roman" pitchFamily="18" charset="0"/>
                <a:cs typeface="Times New Roman" pitchFamily="18" charset="0"/>
              </a:rPr>
              <a:t>I. </a:t>
            </a:r>
            <a:r>
              <a:rPr lang="en-US" sz="3600" b="1" kern="0" dirty="0" err="1">
                <a:solidFill>
                  <a:srgbClr val="FF0000"/>
                </a:solidFill>
                <a:latin typeface="Times New Roman" pitchFamily="18" charset="0"/>
                <a:cs typeface="Times New Roman" pitchFamily="18" charset="0"/>
              </a:rPr>
              <a:t>Kế</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hoạch</a:t>
            </a:r>
            <a:r>
              <a:rPr lang="en-US" sz="3600" b="1" kern="0" dirty="0">
                <a:solidFill>
                  <a:srgbClr val="FF0000"/>
                </a:solidFill>
                <a:latin typeface="Times New Roman" pitchFamily="18" charset="0"/>
                <a:cs typeface="Times New Roman" pitchFamily="18" charset="0"/>
              </a:rPr>
              <a:t> Na-</a:t>
            </a:r>
            <a:r>
              <a:rPr lang="en-US" sz="3600" b="1" kern="0" dirty="0" err="1">
                <a:solidFill>
                  <a:srgbClr val="FF0000"/>
                </a:solidFill>
                <a:latin typeface="Times New Roman" pitchFamily="18" charset="0"/>
                <a:cs typeface="Times New Roman" pitchFamily="18" charset="0"/>
              </a:rPr>
              <a:t>va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của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Pháp</a:t>
            </a:r>
            <a:r>
              <a:rPr lang="en-US" sz="3600" b="1" kern="0" dirty="0">
                <a:solidFill>
                  <a:srgbClr val="FF0000"/>
                </a:solidFill>
                <a:latin typeface="Times New Roman" pitchFamily="18" charset="0"/>
                <a:cs typeface="Times New Roman" pitchFamily="18" charset="0"/>
              </a:rPr>
              <a:t> – </a:t>
            </a:r>
            <a:r>
              <a:rPr lang="en-US" sz="3600" b="1" kern="0" dirty="0" err="1" smtClean="0">
                <a:solidFill>
                  <a:srgbClr val="FF0000"/>
                </a:solidFill>
                <a:latin typeface="Times New Roman" pitchFamily="18" charset="0"/>
                <a:cs typeface="Times New Roman" pitchFamily="18" charset="0"/>
              </a:rPr>
              <a:t>Mĩ</a:t>
            </a:r>
            <a:endParaRPr lang="en-US" sz="3600" b="1" kern="0" dirty="0">
              <a:solidFill>
                <a:srgbClr val="FF0000"/>
              </a:solidFill>
              <a:latin typeface="Times New Roman" pitchFamily="18" charset="0"/>
              <a:cs typeface="Times New Roman" pitchFamily="18" charset="0"/>
            </a:endParaRPr>
          </a:p>
        </p:txBody>
      </p:sp>
      <p:sp>
        <p:nvSpPr>
          <p:cNvPr id="6" name="Rectangle 5"/>
          <p:cNvSpPr/>
          <p:nvPr/>
        </p:nvSpPr>
        <p:spPr>
          <a:xfrm>
            <a:off x="588197" y="1196752"/>
            <a:ext cx="2687658" cy="51840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itchFamily="18" charset="0"/>
              <a:cs typeface="Times New Roman" pitchFamily="18" charset="0"/>
            </a:endParaRPr>
          </a:p>
        </p:txBody>
      </p:sp>
      <p:sp>
        <p:nvSpPr>
          <p:cNvPr id="8" name="Rectangle 7"/>
          <p:cNvSpPr/>
          <p:nvPr/>
        </p:nvSpPr>
        <p:spPr>
          <a:xfrm>
            <a:off x="3275855" y="1196752"/>
            <a:ext cx="5472607" cy="51840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smtClean="0"/>
              <a:t>*</a:t>
            </a:r>
            <a:endParaRPr lang="en-US" dirty="0">
              <a:solidFill>
                <a:schemeClr val="tx1"/>
              </a:solidFill>
            </a:endParaRPr>
          </a:p>
        </p:txBody>
      </p:sp>
      <p:sp>
        <p:nvSpPr>
          <p:cNvPr id="7" name="TextBox 6"/>
          <p:cNvSpPr txBox="1"/>
          <p:nvPr/>
        </p:nvSpPr>
        <p:spPr>
          <a:xfrm>
            <a:off x="588197" y="1809828"/>
            <a:ext cx="2376262" cy="830997"/>
          </a:xfrm>
          <a:prstGeom prst="rect">
            <a:avLst/>
          </a:prstGeom>
          <a:noFill/>
        </p:spPr>
        <p:txBody>
          <a:bodyPr wrap="square" rtlCol="0">
            <a:spAutoFit/>
          </a:bodyPr>
          <a:lstStyle/>
          <a:p>
            <a:r>
              <a:rPr lang="en-US" sz="2400" i="1" dirty="0"/>
              <a:t>4.</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Nội</a:t>
            </a:r>
            <a:r>
              <a:rPr lang="en-US" sz="2400" i="1" dirty="0">
                <a:latin typeface="Times New Roman" pitchFamily="18" charset="0"/>
                <a:cs typeface="Times New Roman" pitchFamily="18" charset="0"/>
              </a:rPr>
              <a:t> dung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kế</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hoạch</a:t>
            </a:r>
            <a:r>
              <a:rPr lang="en-US" sz="2400" i="1" dirty="0">
                <a:latin typeface="Times New Roman" pitchFamily="18" charset="0"/>
                <a:cs typeface="Times New Roman" pitchFamily="18" charset="0"/>
              </a:rPr>
              <a:t> Na –</a:t>
            </a:r>
            <a:r>
              <a:rPr lang="en-US" sz="2400" i="1" dirty="0" err="1">
                <a:latin typeface="Times New Roman" pitchFamily="18" charset="0"/>
                <a:cs typeface="Times New Roman" pitchFamily="18" charset="0"/>
              </a:rPr>
              <a:t>va</a:t>
            </a:r>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10" name="TextBox 9"/>
          <p:cNvSpPr txBox="1"/>
          <p:nvPr/>
        </p:nvSpPr>
        <p:spPr>
          <a:xfrm>
            <a:off x="3347864" y="1338656"/>
            <a:ext cx="5472607" cy="4955203"/>
          </a:xfrm>
          <a:prstGeom prst="rect">
            <a:avLst/>
          </a:prstGeom>
          <a:noFill/>
        </p:spPr>
        <p:txBody>
          <a:bodyPr wrap="square" rtlCol="0">
            <a:spAutoFit/>
          </a:bodyPr>
          <a:lstStyle/>
          <a:p>
            <a:r>
              <a:rPr lang="en-US" sz="3200" b="1" i="1" dirty="0" err="1">
                <a:solidFill>
                  <a:srgbClr val="000099"/>
                </a:solidFill>
                <a:latin typeface="Times New Roman" pitchFamily="18" charset="0"/>
                <a:cs typeface="Times New Roman" pitchFamily="18" charset="0"/>
              </a:rPr>
              <a:t>Để</a:t>
            </a:r>
            <a:r>
              <a:rPr lang="en-US" sz="3200" b="1" i="1" dirty="0">
                <a:solidFill>
                  <a:srgbClr val="000099"/>
                </a:solidFill>
                <a:latin typeface="Times New Roman" pitchFamily="18" charset="0"/>
                <a:cs typeface="Times New Roman" pitchFamily="18" charset="0"/>
              </a:rPr>
              <a:t> </a:t>
            </a:r>
            <a:r>
              <a:rPr lang="en-US" sz="3200" b="1" i="1" dirty="0" err="1">
                <a:solidFill>
                  <a:srgbClr val="000099"/>
                </a:solidFill>
                <a:latin typeface="Times New Roman" pitchFamily="18" charset="0"/>
                <a:cs typeface="Times New Roman" pitchFamily="18" charset="0"/>
              </a:rPr>
              <a:t>thực</a:t>
            </a:r>
            <a:r>
              <a:rPr lang="en-US" sz="3200" b="1" i="1" dirty="0">
                <a:solidFill>
                  <a:srgbClr val="000099"/>
                </a:solidFill>
                <a:latin typeface="Times New Roman" pitchFamily="18" charset="0"/>
                <a:cs typeface="Times New Roman" pitchFamily="18" charset="0"/>
              </a:rPr>
              <a:t> </a:t>
            </a:r>
            <a:r>
              <a:rPr lang="en-US" sz="3200" b="1" i="1" dirty="0" err="1">
                <a:solidFill>
                  <a:srgbClr val="000099"/>
                </a:solidFill>
                <a:latin typeface="Times New Roman" pitchFamily="18" charset="0"/>
                <a:cs typeface="Times New Roman" pitchFamily="18" charset="0"/>
              </a:rPr>
              <a:t>hiện</a:t>
            </a:r>
            <a:r>
              <a:rPr lang="en-US" sz="3200" b="1" i="1" dirty="0">
                <a:solidFill>
                  <a:srgbClr val="000099"/>
                </a:solidFill>
                <a:latin typeface="Times New Roman" pitchFamily="18" charset="0"/>
                <a:cs typeface="Times New Roman" pitchFamily="18" charset="0"/>
              </a:rPr>
              <a:t> </a:t>
            </a:r>
            <a:r>
              <a:rPr lang="en-US" sz="3200" b="1" i="1" dirty="0" err="1">
                <a:solidFill>
                  <a:srgbClr val="000099"/>
                </a:solidFill>
                <a:latin typeface="Times New Roman" pitchFamily="18" charset="0"/>
                <a:cs typeface="Times New Roman" pitchFamily="18" charset="0"/>
              </a:rPr>
              <a:t>kế</a:t>
            </a:r>
            <a:r>
              <a:rPr lang="en-US" sz="3200" b="1" i="1" dirty="0">
                <a:solidFill>
                  <a:srgbClr val="000099"/>
                </a:solidFill>
                <a:latin typeface="Times New Roman" pitchFamily="18" charset="0"/>
                <a:cs typeface="Times New Roman" pitchFamily="18" charset="0"/>
              </a:rPr>
              <a:t> </a:t>
            </a:r>
            <a:r>
              <a:rPr lang="en-US" sz="3200" b="1" i="1" dirty="0" err="1">
                <a:solidFill>
                  <a:srgbClr val="000099"/>
                </a:solidFill>
                <a:latin typeface="Times New Roman" pitchFamily="18" charset="0"/>
                <a:cs typeface="Times New Roman" pitchFamily="18" charset="0"/>
              </a:rPr>
              <a:t>hoạch</a:t>
            </a:r>
            <a:r>
              <a:rPr lang="en-US" sz="3200" b="1" i="1" dirty="0">
                <a:solidFill>
                  <a:srgbClr val="000099"/>
                </a:solidFill>
                <a:latin typeface="Times New Roman" pitchFamily="18" charset="0"/>
                <a:cs typeface="Times New Roman" pitchFamily="18" charset="0"/>
              </a:rPr>
              <a:t> Na – </a:t>
            </a:r>
            <a:r>
              <a:rPr lang="en-US" sz="3200" b="1" i="1" dirty="0" err="1">
                <a:solidFill>
                  <a:srgbClr val="000099"/>
                </a:solidFill>
                <a:latin typeface="Times New Roman" pitchFamily="18" charset="0"/>
                <a:cs typeface="Times New Roman" pitchFamily="18" charset="0"/>
              </a:rPr>
              <a:t>v</a:t>
            </a:r>
            <a:r>
              <a:rPr lang="en-US" sz="3200" b="1" i="1" dirty="0" err="1" smtClean="0">
                <a:solidFill>
                  <a:srgbClr val="000099"/>
                </a:solidFill>
                <a:latin typeface="Times New Roman" pitchFamily="18" charset="0"/>
                <a:cs typeface="Times New Roman" pitchFamily="18" charset="0"/>
              </a:rPr>
              <a:t>a</a:t>
            </a:r>
            <a:r>
              <a:rPr lang="en-US" sz="3200" b="1" i="1" dirty="0" smtClean="0">
                <a:solidFill>
                  <a:srgbClr val="000099"/>
                </a:solidFill>
                <a:latin typeface="Times New Roman" pitchFamily="18" charset="0"/>
                <a:cs typeface="Times New Roman" pitchFamily="18" charset="0"/>
              </a:rPr>
              <a:t> </a:t>
            </a:r>
            <a:r>
              <a:rPr lang="en-US" sz="3200" b="1" i="1" dirty="0" err="1" smtClean="0">
                <a:solidFill>
                  <a:srgbClr val="000099"/>
                </a:solidFill>
                <a:latin typeface="Times New Roman" pitchFamily="18" charset="0"/>
                <a:cs typeface="Times New Roman" pitchFamily="18" charset="0"/>
              </a:rPr>
              <a:t>Pháp</a:t>
            </a:r>
            <a:r>
              <a:rPr lang="en-US" sz="3200" b="1" i="1" dirty="0" smtClean="0">
                <a:solidFill>
                  <a:srgbClr val="000099"/>
                </a:solidFill>
                <a:latin typeface="Times New Roman" pitchFamily="18" charset="0"/>
                <a:cs typeface="Times New Roman" pitchFamily="18" charset="0"/>
              </a:rPr>
              <a:t> </a:t>
            </a:r>
            <a:r>
              <a:rPr lang="en-US" sz="3200" b="1" i="1" dirty="0" err="1" smtClean="0">
                <a:solidFill>
                  <a:srgbClr val="000099"/>
                </a:solidFill>
                <a:latin typeface="Times New Roman" pitchFamily="18" charset="0"/>
                <a:cs typeface="Times New Roman" pitchFamily="18" charset="0"/>
              </a:rPr>
              <a:t>đã</a:t>
            </a:r>
            <a:r>
              <a:rPr lang="en-US" sz="3200" b="1" i="1" dirty="0" smtClean="0">
                <a:solidFill>
                  <a:srgbClr val="000099"/>
                </a:solidFill>
                <a:latin typeface="Times New Roman" pitchFamily="18" charset="0"/>
                <a:cs typeface="Times New Roman" pitchFamily="18" charset="0"/>
              </a:rPr>
              <a:t>: </a:t>
            </a:r>
          </a:p>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a:t>
            </a:r>
            <a:r>
              <a:rPr lang="en-US" sz="3600" dirty="0" err="1" smtClean="0">
                <a:latin typeface="Times New Roman" pitchFamily="18" charset="0"/>
                <a:cs typeface="Times New Roman" pitchFamily="18" charset="0"/>
              </a:rPr>
              <a:t>in</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viện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trợ</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từ</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Mĩ</a:t>
            </a:r>
            <a:r>
              <a:rPr lang="en-US" sz="3600" dirty="0">
                <a:latin typeface="Times New Roman" pitchFamily="18" charset="0"/>
                <a:cs typeface="Times New Roman" pitchFamily="18" charset="0"/>
              </a:rPr>
              <a:t>, </a:t>
            </a:r>
            <a:endParaRPr lang="en-US" sz="3600" dirty="0" smtClean="0">
              <a:latin typeface="Times New Roman" pitchFamily="18" charset="0"/>
              <a:cs typeface="Times New Roman" pitchFamily="18" charset="0"/>
            </a:endParaRPr>
          </a:p>
          <a:p>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Tăng</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thêm</a:t>
            </a:r>
            <a:r>
              <a:rPr lang="en-US" sz="3600" dirty="0">
                <a:latin typeface="Times New Roman" pitchFamily="18" charset="0"/>
                <a:cs typeface="Times New Roman" pitchFamily="18" charset="0"/>
              </a:rPr>
              <a:t> 12 </a:t>
            </a:r>
            <a:r>
              <a:rPr lang="en-US" sz="3600" dirty="0" err="1">
                <a:latin typeface="Times New Roman" pitchFamily="18" charset="0"/>
                <a:cs typeface="Times New Roman" pitchFamily="18" charset="0"/>
              </a:rPr>
              <a:t>tiểu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bộ</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binh</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Đông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Dương</a:t>
            </a:r>
            <a:endParaRPr lang="en-US" sz="3600" dirty="0">
              <a:latin typeface="Times New Roman" pitchFamily="18" charset="0"/>
              <a:cs typeface="Times New Roman" pitchFamily="18" charset="0"/>
            </a:endParaRPr>
          </a:p>
          <a:p>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Tập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trung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quân</a:t>
            </a:r>
            <a:r>
              <a:rPr lang="en-US" sz="3600" dirty="0" smtClean="0">
                <a:latin typeface="Times New Roman" pitchFamily="18" charset="0"/>
                <a:cs typeface="Times New Roman" pitchFamily="18" charset="0"/>
              </a:rPr>
              <a:t> ở </a:t>
            </a:r>
            <a:r>
              <a:rPr lang="en-US" sz="3600" dirty="0" err="1" smtClean="0">
                <a:latin typeface="Times New Roman" pitchFamily="18" charset="0"/>
                <a:cs typeface="Times New Roman" pitchFamily="18" charset="0"/>
              </a:rPr>
              <a:t>đồng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Bắc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Bộ</a:t>
            </a:r>
            <a:r>
              <a:rPr lang="en-US" sz="3600" dirty="0" smtClean="0">
                <a:latin typeface="Times New Roman" pitchFamily="18" charset="0"/>
                <a:cs typeface="Times New Roman" pitchFamily="18" charset="0"/>
              </a:rPr>
              <a:t> .</a:t>
            </a:r>
          </a:p>
          <a:p>
            <a:r>
              <a:rPr lang="en-US" sz="3600" dirty="0" smtClean="0">
                <a:latin typeface="Times New Roman" pitchFamily="18" charset="0"/>
                <a:cs typeface="Times New Roman" pitchFamily="18" charset="0"/>
              </a:rPr>
              <a:t>+ </a:t>
            </a:r>
            <a:r>
              <a:rPr lang="en-US" sz="3600" dirty="0">
                <a:latin typeface="Times New Roman" pitchFamily="18" charset="0"/>
                <a:cs typeface="Times New Roman" pitchFamily="18" charset="0"/>
              </a:rPr>
              <a:t>R</a:t>
            </a:r>
            <a:r>
              <a:rPr lang="en-US" sz="3600" dirty="0" smtClean="0">
                <a:latin typeface="Times New Roman" pitchFamily="18" charset="0"/>
                <a:cs typeface="Times New Roman" pitchFamily="18" charset="0"/>
              </a:rPr>
              <a:t>a </a:t>
            </a:r>
            <a:r>
              <a:rPr lang="en-US" sz="3600" dirty="0" err="1" smtClean="0">
                <a:latin typeface="Times New Roman" pitchFamily="18" charset="0"/>
                <a:cs typeface="Times New Roman" pitchFamily="18" charset="0"/>
              </a:rPr>
              <a:t>sức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cường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nguỵ</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quân</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3" name="Rectangle 2"/>
          <p:cNvSpPr/>
          <p:nvPr/>
        </p:nvSpPr>
        <p:spPr>
          <a:xfrm>
            <a:off x="755576" y="2640825"/>
            <a:ext cx="1800200" cy="3046988"/>
          </a:xfrm>
          <a:prstGeom prst="rect">
            <a:avLst/>
          </a:prstGeom>
        </p:spPr>
        <p:txBody>
          <a:bodyPr wrap="square">
            <a:spAutoFit/>
          </a:bodyPr>
          <a:lstStyle/>
          <a:p>
            <a:r>
              <a:rPr lang="en-US" sz="3200" i="1" dirty="0" err="1">
                <a:latin typeface="Times New Roman" pitchFamily="18" charset="0"/>
                <a:cs typeface="Times New Roman" pitchFamily="18" charset="0"/>
              </a:rPr>
              <a:t>Để</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thực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hiện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kế</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hoạch</a:t>
            </a:r>
            <a:r>
              <a:rPr lang="en-US" sz="3200" i="1" dirty="0">
                <a:latin typeface="Times New Roman" pitchFamily="18" charset="0"/>
                <a:cs typeface="Times New Roman" pitchFamily="18" charset="0"/>
              </a:rPr>
              <a:t> Na – </a:t>
            </a:r>
            <a:r>
              <a:rPr lang="en-US" sz="3200" i="1" dirty="0" err="1">
                <a:latin typeface="Times New Roman" pitchFamily="18" charset="0"/>
                <a:cs typeface="Times New Roman" pitchFamily="18" charset="0"/>
              </a:rPr>
              <a:t>Va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Pháp</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đã</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làm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gì</a:t>
            </a:r>
            <a:r>
              <a:rPr lang="en-US" sz="3200" i="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68952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60648"/>
            <a:ext cx="7920880" cy="1077218"/>
          </a:xfrm>
          <a:prstGeom prst="rect">
            <a:avLst/>
          </a:prstGeom>
        </p:spPr>
        <p:txBody>
          <a:bodyPr wrap="square">
            <a:spAutoFit/>
          </a:bodyPr>
          <a:lstStyle/>
          <a:p>
            <a:r>
              <a:rPr lang="vi-VN" sz="3200" dirty="0">
                <a:latin typeface="+mj-lt"/>
              </a:rPr>
              <a:t>- </a:t>
            </a:r>
            <a:r>
              <a:rPr lang="vi-VN" sz="3200" i="1" dirty="0">
                <a:latin typeface="+mj-lt"/>
              </a:rPr>
              <a:t>Hãy cho biết âm mưu của Pháp – Mĩ trong việc thực hiện Kế hoạch Na-va.</a:t>
            </a:r>
            <a:endParaRPr lang="en-US" sz="3200" dirty="0">
              <a:latin typeface="+mj-lt"/>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556792"/>
            <a:ext cx="3103563" cy="31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445878" y="1772816"/>
            <a:ext cx="5230577" cy="3970318"/>
          </a:xfrm>
          <a:prstGeom prst="rect">
            <a:avLst/>
          </a:prstGeom>
        </p:spPr>
        <p:txBody>
          <a:bodyPr wrap="square">
            <a:spAutoFit/>
          </a:bodyPr>
          <a:lstStyle/>
          <a:p>
            <a:r>
              <a:rPr lang="vi-VN" sz="3600" dirty="0">
                <a:latin typeface="Times New Roman" pitchFamily="18" charset="0"/>
                <a:cs typeface="Times New Roman" pitchFamily="18" charset="0"/>
              </a:rPr>
              <a:t>Nhằm xoay chuyển cục diện chiến tranh Đông Dương, hi vọng trong vòng 18 tháng sẽ "kết thúc cuộc chiến tranh trong danh dự” bằng một thắng lợi quân sự quyết định.</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73292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barn(inVertical)">
                                      <p:cBhvr>
                                        <p:cTn id="10" dur="500"/>
                                        <p:tgtEl>
                                          <p:spTgt spid="225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2520280" cy="262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 y="2924944"/>
            <a:ext cx="2915816" cy="369332"/>
          </a:xfrm>
          <a:prstGeom prst="rect">
            <a:avLst/>
          </a:prstGeom>
        </p:spPr>
        <p:txBody>
          <a:bodyPr wrap="square">
            <a:spAutoFit/>
          </a:bodyPr>
          <a:lstStyle/>
          <a:p>
            <a:r>
              <a:rPr lang="vi-VN" b="1" dirty="0">
                <a:solidFill>
                  <a:schemeClr val="accent2"/>
                </a:solidFill>
                <a:latin typeface="Times New Roman" pitchFamily="18" charset="0"/>
                <a:cs typeface="Times New Roman" pitchFamily="18" charset="0"/>
              </a:rPr>
              <a:t>Henri Navarre (1898- 1983)</a:t>
            </a:r>
            <a:endParaRPr lang="en-US" dirty="0">
              <a:solidFill>
                <a:schemeClr val="accent2"/>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02" y="3432218"/>
            <a:ext cx="20955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1902" y="6237312"/>
            <a:ext cx="1172116" cy="369332"/>
          </a:xfrm>
          <a:prstGeom prst="rect">
            <a:avLst/>
          </a:prstGeom>
          <a:noFill/>
        </p:spPr>
        <p:txBody>
          <a:bodyPr wrap="none" rtlCol="0">
            <a:spAutoFit/>
          </a:bodyPr>
          <a:lstStyle/>
          <a:p>
            <a:r>
              <a:rPr lang="en-US" dirty="0" err="1" smtClean="0"/>
              <a:t>Mác</a:t>
            </a:r>
            <a:r>
              <a:rPr lang="en-US" dirty="0" smtClean="0"/>
              <a:t> -San</a:t>
            </a:r>
            <a:endParaRPr lang="en-US" dirty="0"/>
          </a:p>
        </p:txBody>
      </p:sp>
      <p:sp>
        <p:nvSpPr>
          <p:cNvPr id="8" name="TextBox 7"/>
          <p:cNvSpPr txBox="1"/>
          <p:nvPr/>
        </p:nvSpPr>
        <p:spPr>
          <a:xfrm>
            <a:off x="2844433" y="2877995"/>
            <a:ext cx="3095719" cy="369332"/>
          </a:xfrm>
          <a:prstGeom prst="rect">
            <a:avLst/>
          </a:prstGeom>
          <a:noFill/>
        </p:spPr>
        <p:txBody>
          <a:bodyPr wrap="none" rtlCol="0">
            <a:spAutoFit/>
          </a:bodyPr>
          <a:lstStyle/>
          <a:p>
            <a:r>
              <a:rPr lang="en-US" dirty="0" err="1" smtClean="0"/>
              <a:t>Hoàng</a:t>
            </a:r>
            <a:r>
              <a:rPr lang="en-US" dirty="0" smtClean="0"/>
              <a:t> </a:t>
            </a:r>
            <a:r>
              <a:rPr lang="en-US" dirty="0" err="1" smtClean="0"/>
              <a:t>thân</a:t>
            </a:r>
            <a:r>
              <a:rPr lang="en-US" dirty="0" smtClean="0"/>
              <a:t> </a:t>
            </a:r>
            <a:r>
              <a:rPr lang="en-US" dirty="0" err="1" smtClean="0"/>
              <a:t>Xu</a:t>
            </a:r>
            <a:r>
              <a:rPr lang="en-US" dirty="0" smtClean="0"/>
              <a:t>-</a:t>
            </a:r>
            <a:r>
              <a:rPr lang="en-US" dirty="0" err="1" smtClean="0"/>
              <a:t>pha</a:t>
            </a:r>
            <a:r>
              <a:rPr lang="en-US" dirty="0" smtClean="0"/>
              <a:t>-nu-</a:t>
            </a:r>
            <a:r>
              <a:rPr lang="en-US" dirty="0" err="1" smtClean="0"/>
              <a:t>vông</a:t>
            </a:r>
            <a:endParaRPr lang="en-US" dirty="0"/>
          </a:p>
        </p:txBody>
      </p:sp>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5838" y="3470689"/>
            <a:ext cx="2703265" cy="2985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17358" y="6421978"/>
            <a:ext cx="1601721" cy="369332"/>
          </a:xfrm>
          <a:prstGeom prst="rect">
            <a:avLst/>
          </a:prstGeom>
          <a:noFill/>
        </p:spPr>
        <p:txBody>
          <a:bodyPr wrap="none" rtlCol="0">
            <a:spAutoFit/>
          </a:bodyPr>
          <a:lstStyle/>
          <a:p>
            <a:r>
              <a:rPr lang="en-US" dirty="0" err="1" smtClean="0"/>
              <a:t>Đờ</a:t>
            </a:r>
            <a:r>
              <a:rPr lang="en-US" dirty="0" smtClean="0"/>
              <a:t> </a:t>
            </a:r>
            <a:r>
              <a:rPr lang="en-US" dirty="0" err="1" smtClean="0"/>
              <a:t>Cát-xtơ</a:t>
            </a:r>
            <a:r>
              <a:rPr lang="en-US" dirty="0" smtClean="0"/>
              <a:t>- </a:t>
            </a:r>
            <a:r>
              <a:rPr lang="en-US" dirty="0" err="1" smtClean="0"/>
              <a:t>ri</a:t>
            </a:r>
            <a:endParaRPr lang="en-US" dirty="0"/>
          </a:p>
        </p:txBody>
      </p:sp>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3470689"/>
            <a:ext cx="2880320" cy="276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431313" y="6364735"/>
            <a:ext cx="1877437" cy="369332"/>
          </a:xfrm>
          <a:prstGeom prst="rect">
            <a:avLst/>
          </a:prstGeom>
          <a:noFill/>
        </p:spPr>
        <p:txBody>
          <a:bodyPr wrap="none" rtlCol="0">
            <a:spAutoFit/>
          </a:bodyPr>
          <a:lstStyle/>
          <a:p>
            <a:r>
              <a:rPr lang="en-US" dirty="0" err="1" smtClean="0"/>
              <a:t>Phạm</a:t>
            </a:r>
            <a:r>
              <a:rPr lang="en-US" dirty="0" smtClean="0"/>
              <a:t> </a:t>
            </a:r>
            <a:r>
              <a:rPr lang="en-US" dirty="0" err="1" smtClean="0"/>
              <a:t>Văn</a:t>
            </a:r>
            <a:r>
              <a:rPr lang="en-US" dirty="0" smtClean="0"/>
              <a:t> </a:t>
            </a:r>
            <a:r>
              <a:rPr lang="en-US" dirty="0" err="1" smtClean="0"/>
              <a:t>Đồng</a:t>
            </a:r>
            <a:endParaRPr lang="en-US" dirty="0"/>
          </a:p>
        </p:txBody>
      </p:sp>
      <p:cxnSp>
        <p:nvCxnSpPr>
          <p:cNvPr id="12" name="Straight Connector 11"/>
          <p:cNvCxnSpPr/>
          <p:nvPr/>
        </p:nvCxnSpPr>
        <p:spPr>
          <a:xfrm>
            <a:off x="179512" y="3470689"/>
            <a:ext cx="2520280" cy="262260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8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234" y="261091"/>
            <a:ext cx="2915237" cy="255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85" y="188639"/>
            <a:ext cx="2386418" cy="262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022514" y="2903047"/>
            <a:ext cx="2550763" cy="369332"/>
          </a:xfrm>
          <a:prstGeom prst="rect">
            <a:avLst/>
          </a:prstGeom>
          <a:noFill/>
        </p:spPr>
        <p:txBody>
          <a:bodyPr wrap="none" rtlCol="0">
            <a:spAutoFit/>
          </a:bodyPr>
          <a:lstStyle/>
          <a:p>
            <a:r>
              <a:rPr lang="en-US" dirty="0" err="1" smtClean="0"/>
              <a:t>Thủ</a:t>
            </a:r>
            <a:r>
              <a:rPr lang="en-US" dirty="0" smtClean="0"/>
              <a:t> </a:t>
            </a:r>
            <a:r>
              <a:rPr lang="en-US" dirty="0" err="1" smtClean="0"/>
              <a:t>tướng</a:t>
            </a:r>
            <a:r>
              <a:rPr lang="en-US" dirty="0" smtClean="0"/>
              <a:t> </a:t>
            </a:r>
            <a:r>
              <a:rPr lang="en-US" dirty="0" err="1" smtClean="0"/>
              <a:t>Anh</a:t>
            </a:r>
            <a:r>
              <a:rPr lang="en-US" dirty="0" smtClean="0"/>
              <a:t> </a:t>
            </a:r>
            <a:r>
              <a:rPr lang="en-US" dirty="0" err="1" smtClean="0"/>
              <a:t>sơc</a:t>
            </a:r>
            <a:r>
              <a:rPr lang="en-US" dirty="0" smtClean="0"/>
              <a:t>-sin</a:t>
            </a:r>
            <a:endParaRPr lang="en-US" dirty="0"/>
          </a:p>
        </p:txBody>
      </p:sp>
    </p:spTree>
    <p:extLst>
      <p:ext uri="{BB962C8B-B14F-4D97-AF65-F5344CB8AC3E}">
        <p14:creationId xmlns:p14="http://schemas.microsoft.com/office/powerpoint/2010/main" val="181859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72" y="116632"/>
            <a:ext cx="9010328"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9724" y="116632"/>
            <a:ext cx="8568952" cy="3416320"/>
          </a:xfrm>
          <a:prstGeom prst="rect">
            <a:avLst/>
          </a:prstGeom>
        </p:spPr>
        <p:txBody>
          <a:bodyPr wrap="square">
            <a:spAutoFit/>
          </a:bodyPr>
          <a:lstStyle/>
          <a:p>
            <a:r>
              <a:rPr lang="en-US" sz="3600" b="1" kern="0" dirty="0">
                <a:solidFill>
                  <a:srgbClr val="000099"/>
                </a:solidFill>
                <a:latin typeface="Times New Roman" pitchFamily="18" charset="0"/>
                <a:cs typeface="Times New Roman" pitchFamily="18" charset="0"/>
              </a:rPr>
              <a:t>II. </a:t>
            </a:r>
            <a:r>
              <a:rPr lang="en-US" sz="3600" b="1" kern="0" dirty="0" err="1">
                <a:solidFill>
                  <a:srgbClr val="000099"/>
                </a:solidFill>
                <a:latin typeface="Times New Roman" pitchFamily="18" charset="0"/>
                <a:cs typeface="Times New Roman" pitchFamily="18" charset="0"/>
              </a:rPr>
              <a:t>Cuộc</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tiến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công</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chiến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lược</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Đông</a:t>
            </a:r>
            <a:r>
              <a:rPr lang="en-US" sz="3600" b="1" kern="0" dirty="0">
                <a:solidFill>
                  <a:srgbClr val="000099"/>
                </a:solidFill>
                <a:latin typeface="Times New Roman" pitchFamily="18" charset="0"/>
                <a:cs typeface="Times New Roman" pitchFamily="18" charset="0"/>
              </a:rPr>
              <a:t> – </a:t>
            </a:r>
            <a:r>
              <a:rPr lang="en-US" sz="3600" b="1" kern="0" dirty="0" err="1">
                <a:solidFill>
                  <a:srgbClr val="000099"/>
                </a:solidFill>
                <a:latin typeface="Times New Roman" pitchFamily="18" charset="0"/>
                <a:cs typeface="Times New Roman" pitchFamily="18" charset="0"/>
              </a:rPr>
              <a:t>Xuân</a:t>
            </a:r>
            <a:r>
              <a:rPr lang="en-US" sz="3600" b="1" kern="0" dirty="0">
                <a:solidFill>
                  <a:srgbClr val="000099"/>
                </a:solidFill>
                <a:latin typeface="Times New Roman" pitchFamily="18" charset="0"/>
                <a:cs typeface="Times New Roman" pitchFamily="18" charset="0"/>
              </a:rPr>
              <a:t> 1953 – 1954 </a:t>
            </a:r>
            <a:r>
              <a:rPr lang="en-US" sz="3600" b="1" kern="0" dirty="0" err="1">
                <a:solidFill>
                  <a:srgbClr val="000099"/>
                </a:solidFill>
                <a:latin typeface="Times New Roman" pitchFamily="18" charset="0"/>
                <a:cs typeface="Times New Roman" pitchFamily="18" charset="0"/>
              </a:rPr>
              <a:t>và</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chiến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dịch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lịch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sử</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Điện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Biên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Phủ</a:t>
            </a:r>
            <a:r>
              <a:rPr lang="en-US" sz="3600" b="1" kern="0" dirty="0">
                <a:solidFill>
                  <a:srgbClr val="000099"/>
                </a:solidFill>
                <a:latin typeface="Times New Roman" pitchFamily="18" charset="0"/>
                <a:cs typeface="Times New Roman" pitchFamily="18" charset="0"/>
              </a:rPr>
              <a:t> 1954.</a:t>
            </a:r>
          </a:p>
          <a:p>
            <a:pPr marL="742950" indent="-742950">
              <a:buAutoNum type="arabicPeriod"/>
            </a:pPr>
            <a:r>
              <a:rPr lang="en-US" sz="3600" b="1" kern="0" dirty="0" err="1" smtClean="0">
                <a:latin typeface="Times New Roman" pitchFamily="18" charset="0"/>
                <a:cs typeface="Times New Roman" pitchFamily="18" charset="0"/>
              </a:rPr>
              <a:t>Cuộc</a:t>
            </a:r>
            <a:r>
              <a:rPr lang="en-US" sz="3600" b="1" kern="0" dirty="0" smtClean="0">
                <a:latin typeface="Times New Roman" pitchFamily="18" charset="0"/>
                <a:cs typeface="Times New Roman" pitchFamily="18" charset="0"/>
              </a:rPr>
              <a:t> </a:t>
            </a:r>
            <a:r>
              <a:rPr lang="en-US" sz="3600" b="1" kern="0" dirty="0" err="1">
                <a:latin typeface="Times New Roman" pitchFamily="18" charset="0"/>
                <a:cs typeface="Times New Roman" pitchFamily="18" charset="0"/>
              </a:rPr>
              <a:t>tiến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công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chiến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lược</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Đông</a:t>
            </a:r>
            <a:r>
              <a:rPr lang="en-US" sz="3600" b="1" kern="0" dirty="0">
                <a:latin typeface="Times New Roman" pitchFamily="18" charset="0"/>
                <a:cs typeface="Times New Roman" pitchFamily="18" charset="0"/>
              </a:rPr>
              <a:t> – </a:t>
            </a:r>
            <a:r>
              <a:rPr lang="en-US" sz="3600" b="1" kern="0" dirty="0" err="1" smtClean="0">
                <a:latin typeface="Times New Roman" pitchFamily="18" charset="0"/>
                <a:cs typeface="Times New Roman" pitchFamily="18" charset="0"/>
              </a:rPr>
              <a:t>Xuân</a:t>
            </a:r>
            <a:r>
              <a:rPr lang="en-US" sz="3600" b="1" kern="0" dirty="0">
                <a:latin typeface="Times New Roman" pitchFamily="18" charset="0"/>
                <a:cs typeface="Times New Roman" pitchFamily="18" charset="0"/>
              </a:rPr>
              <a:t> </a:t>
            </a:r>
            <a:r>
              <a:rPr lang="en-US" sz="3600" b="1" kern="0" dirty="0" smtClean="0">
                <a:latin typeface="Times New Roman" pitchFamily="18" charset="0"/>
                <a:cs typeface="Times New Roman" pitchFamily="18" charset="0"/>
              </a:rPr>
              <a:t> 1953-1954 </a:t>
            </a:r>
          </a:p>
          <a:p>
            <a:r>
              <a:rPr lang="en-US" sz="3600" b="1" kern="0" dirty="0" smtClean="0">
                <a:latin typeface="Times New Roman" pitchFamily="18" charset="0"/>
                <a:cs typeface="Times New Roman" pitchFamily="18" charset="0"/>
              </a:rPr>
              <a:t>                 </a:t>
            </a:r>
            <a:r>
              <a:rPr lang="en-US" sz="3600" i="1" kern="0" dirty="0" err="1" smtClean="0">
                <a:solidFill>
                  <a:srgbClr val="000099"/>
                </a:solidFill>
                <a:latin typeface="Times New Roman" pitchFamily="18" charset="0"/>
                <a:cs typeface="Times New Roman" pitchFamily="18" charset="0"/>
              </a:rPr>
              <a:t>Sgk</a:t>
            </a:r>
            <a:r>
              <a:rPr lang="en-US" sz="3600" i="1" kern="0" dirty="0" smtClean="0">
                <a:solidFill>
                  <a:srgbClr val="000099"/>
                </a:solidFill>
                <a:latin typeface="Times New Roman" pitchFamily="18" charset="0"/>
                <a:cs typeface="Times New Roman" pitchFamily="18" charset="0"/>
              </a:rPr>
              <a:t> </a:t>
            </a:r>
            <a:r>
              <a:rPr lang="en-US" sz="3600" i="1" kern="0" dirty="0" err="1" smtClean="0">
                <a:solidFill>
                  <a:srgbClr val="000099"/>
                </a:solidFill>
                <a:latin typeface="Times New Roman" pitchFamily="18" charset="0"/>
                <a:cs typeface="Times New Roman" pitchFamily="18" charset="0"/>
              </a:rPr>
              <a:t>trang</a:t>
            </a:r>
            <a:r>
              <a:rPr lang="en-US" sz="3600" i="1" kern="0" dirty="0" smtClean="0">
                <a:solidFill>
                  <a:srgbClr val="000099"/>
                </a:solidFill>
                <a:latin typeface="Times New Roman" pitchFamily="18" charset="0"/>
                <a:cs typeface="Times New Roman" pitchFamily="18" charset="0"/>
              </a:rPr>
              <a:t> 120</a:t>
            </a:r>
            <a:endParaRPr lang="en-US" sz="3600" i="1" kern="0" dirty="0">
              <a:solidFill>
                <a:srgbClr val="000099"/>
              </a:solidFill>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606" y="980728"/>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91680" y="3532952"/>
            <a:ext cx="7128792" cy="2062103"/>
          </a:xfrm>
          <a:prstGeom prst="rect">
            <a:avLst/>
          </a:prstGeom>
        </p:spPr>
        <p:txBody>
          <a:bodyPr wrap="square">
            <a:spAutoFit/>
          </a:bodyPr>
          <a:lstStyle/>
          <a:p>
            <a:r>
              <a:rPr lang="nl-NL" sz="3200" b="1" dirty="0">
                <a:latin typeface="Times New Roman" pitchFamily="18" charset="0"/>
                <a:cs typeface="Times New Roman" pitchFamily="18" charset="0"/>
              </a:rPr>
              <a:t>Hình 52/ SGK /T120 cho các em biết gì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Bộ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Đông-Xuân</a:t>
            </a:r>
            <a:r>
              <a:rPr lang="en-US" sz="3200" dirty="0">
                <a:latin typeface="Times New Roman" pitchFamily="18" charset="0"/>
                <a:cs typeface="Times New Roman" pitchFamily="18" charset="0"/>
              </a:rPr>
              <a:t> 1953-1954"</a:t>
            </a:r>
          </a:p>
        </p:txBody>
      </p:sp>
    </p:spTree>
    <p:extLst>
      <p:ext uri="{BB962C8B-B14F-4D97-AF65-F5344CB8AC3E}">
        <p14:creationId xmlns:p14="http://schemas.microsoft.com/office/powerpoint/2010/main" val="111743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8"/>
          <p:cNvSpPr txBox="1">
            <a:spLocks/>
          </p:cNvSpPr>
          <p:nvPr/>
        </p:nvSpPr>
        <p:spPr bwMode="auto">
          <a:xfrm>
            <a:off x="-89211" y="188640"/>
            <a:ext cx="9123273" cy="8944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400" b="1" u="sng" kern="0" dirty="0">
                <a:solidFill>
                  <a:srgbClr val="FF0066"/>
                </a:solidFill>
                <a:latin typeface="Times New Roman" pitchFamily="18" charset="0"/>
                <a:cs typeface="Times New Roman" pitchFamily="18" charset="0"/>
              </a:rPr>
              <a:t/>
            </a:r>
            <a:br>
              <a:rPr lang="en-US" sz="2400" b="1" u="sng" kern="0" dirty="0">
                <a:solidFill>
                  <a:srgbClr val="FF0066"/>
                </a:solidFill>
                <a:latin typeface="Times New Roman" pitchFamily="18" charset="0"/>
                <a:cs typeface="Times New Roman" pitchFamily="18" charset="0"/>
              </a:rPr>
            </a:br>
            <a:endParaRPr lang="vi-VN" sz="2800" kern="0" dirty="0">
              <a:solidFill>
                <a:srgbClr val="FF0000"/>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6558"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051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82" y="242088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7782" y="4365104"/>
            <a:ext cx="2420042" cy="224676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800" dirty="0" err="1" smtClean="0">
                <a:latin typeface="Times New Roman" pitchFamily="18" charset="0"/>
                <a:cs typeface="Times New Roman" pitchFamily="18" charset="0"/>
              </a:rPr>
              <a:t>Kế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xuân</a:t>
            </a:r>
            <a:r>
              <a:rPr lang="en-US" sz="2800" dirty="0" smtClean="0">
                <a:latin typeface="Times New Roman" pitchFamily="18" charset="0"/>
                <a:cs typeface="Times New Roman" pitchFamily="18" charset="0"/>
              </a:rPr>
              <a:t> 1953-1954</a:t>
            </a:r>
          </a:p>
          <a:p>
            <a:r>
              <a:rPr lang="en-US" sz="2800" dirty="0" err="1" smtClean="0">
                <a:latin typeface="Times New Roman" pitchFamily="18" charset="0"/>
                <a:cs typeface="Times New Roman" pitchFamily="18" charset="0"/>
              </a:rPr>
              <a:t>Sgk</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119</a:t>
            </a:r>
            <a:endParaRPr lang="en-US" sz="2800" dirty="0">
              <a:latin typeface="Times New Roman" pitchFamily="18" charset="0"/>
              <a:cs typeface="Times New Roman" pitchFamily="18" charset="0"/>
            </a:endParaRPr>
          </a:p>
        </p:txBody>
      </p:sp>
      <p:sp>
        <p:nvSpPr>
          <p:cNvPr id="5" name="Right Arrow 4"/>
          <p:cNvSpPr/>
          <p:nvPr/>
        </p:nvSpPr>
        <p:spPr>
          <a:xfrm rot="16200000">
            <a:off x="1083292" y="1439729"/>
            <a:ext cx="138902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2118" y="197334"/>
            <a:ext cx="293563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600" b="1" i="1" dirty="0" err="1" smtClean="0">
                <a:solidFill>
                  <a:srgbClr val="000099"/>
                </a:solidFill>
                <a:latin typeface="Times New Roman" pitchFamily="18" charset="0"/>
                <a:cs typeface="Times New Roman" pitchFamily="18" charset="0"/>
              </a:rPr>
              <a:t>Quyết</a:t>
            </a:r>
            <a:r>
              <a:rPr lang="en-US" sz="3600" b="1" i="1" dirty="0" smtClean="0">
                <a:solidFill>
                  <a:srgbClr val="000099"/>
                </a:solidFill>
                <a:latin typeface="Times New Roman" pitchFamily="18" charset="0"/>
                <a:cs typeface="Times New Roman" pitchFamily="18" charset="0"/>
              </a:rPr>
              <a:t> </a:t>
            </a:r>
            <a:r>
              <a:rPr lang="en-US" sz="3600" b="1" i="1" dirty="0" err="1" smtClean="0">
                <a:solidFill>
                  <a:srgbClr val="000099"/>
                </a:solidFill>
                <a:latin typeface="Times New Roman" pitchFamily="18" charset="0"/>
                <a:cs typeface="Times New Roman" pitchFamily="18" charset="0"/>
              </a:rPr>
              <a:t>tâm</a:t>
            </a:r>
            <a:r>
              <a:rPr lang="en-US" sz="3600" b="1" i="1" dirty="0" smtClean="0">
                <a:solidFill>
                  <a:srgbClr val="000099"/>
                </a:solidFill>
                <a:latin typeface="Times New Roman" pitchFamily="18" charset="0"/>
                <a:cs typeface="Times New Roman" pitchFamily="18" charset="0"/>
              </a:rPr>
              <a:t>…?</a:t>
            </a:r>
          </a:p>
        </p:txBody>
      </p:sp>
      <p:sp>
        <p:nvSpPr>
          <p:cNvPr id="7" name="Right Arrow 6"/>
          <p:cNvSpPr/>
          <p:nvPr/>
        </p:nvSpPr>
        <p:spPr>
          <a:xfrm rot="19600060">
            <a:off x="2953204" y="1560886"/>
            <a:ext cx="223191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96135" y="482690"/>
            <a:ext cx="4009308"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b="1" i="1" dirty="0" err="1" smtClean="0">
                <a:solidFill>
                  <a:srgbClr val="000099"/>
                </a:solidFill>
                <a:latin typeface="Times New Roman" pitchFamily="18" charset="0"/>
                <a:cs typeface="Times New Roman" pitchFamily="18" charset="0"/>
              </a:rPr>
              <a:t>Phương</a:t>
            </a:r>
            <a:r>
              <a:rPr lang="en-US" sz="3600" b="1" i="1" dirty="0" smtClean="0">
                <a:solidFill>
                  <a:srgbClr val="000099"/>
                </a:solidFill>
                <a:latin typeface="Times New Roman" pitchFamily="18" charset="0"/>
                <a:cs typeface="Times New Roman" pitchFamily="18" charset="0"/>
              </a:rPr>
              <a:t> </a:t>
            </a:r>
            <a:r>
              <a:rPr lang="en-US" sz="3600" b="1" i="1" dirty="0" err="1" smtClean="0">
                <a:solidFill>
                  <a:srgbClr val="000099"/>
                </a:solidFill>
                <a:latin typeface="Times New Roman" pitchFamily="18" charset="0"/>
                <a:cs typeface="Times New Roman" pitchFamily="18" charset="0"/>
              </a:rPr>
              <a:t>hướng</a:t>
            </a:r>
            <a:r>
              <a:rPr lang="en-US" sz="3600" b="1" i="1" dirty="0" smtClean="0">
                <a:solidFill>
                  <a:srgbClr val="000099"/>
                </a:solidFill>
                <a:latin typeface="Times New Roman" pitchFamily="18" charset="0"/>
                <a:cs typeface="Times New Roman" pitchFamily="18" charset="0"/>
              </a:rPr>
              <a:t>..?</a:t>
            </a:r>
          </a:p>
          <a:p>
            <a:r>
              <a:rPr lang="en-US" sz="3600" b="1" i="1" dirty="0" err="1" smtClean="0">
                <a:solidFill>
                  <a:srgbClr val="000099"/>
                </a:solidFill>
                <a:latin typeface="Times New Roman" pitchFamily="18" charset="0"/>
                <a:cs typeface="Times New Roman" pitchFamily="18" charset="0"/>
              </a:rPr>
              <a:t>Phương</a:t>
            </a:r>
            <a:r>
              <a:rPr lang="en-US" sz="3600" b="1" i="1" dirty="0" smtClean="0">
                <a:solidFill>
                  <a:srgbClr val="000099"/>
                </a:solidFill>
                <a:latin typeface="Times New Roman" pitchFamily="18" charset="0"/>
                <a:cs typeface="Times New Roman" pitchFamily="18" charset="0"/>
              </a:rPr>
              <a:t> </a:t>
            </a:r>
            <a:r>
              <a:rPr lang="en-US" sz="3600" b="1" i="1" dirty="0" err="1" smtClean="0">
                <a:solidFill>
                  <a:srgbClr val="000099"/>
                </a:solidFill>
                <a:latin typeface="Times New Roman" pitchFamily="18" charset="0"/>
                <a:cs typeface="Times New Roman" pitchFamily="18" charset="0"/>
              </a:rPr>
              <a:t>châm</a:t>
            </a:r>
            <a:r>
              <a:rPr lang="en-US" sz="3600" b="1" i="1" dirty="0" smtClean="0">
                <a:solidFill>
                  <a:srgbClr val="000099"/>
                </a:solidFill>
                <a:latin typeface="Times New Roman" pitchFamily="18" charset="0"/>
                <a:cs typeface="Times New Roman" pitchFamily="18" charset="0"/>
              </a:rPr>
              <a:t>..?</a:t>
            </a:r>
          </a:p>
        </p:txBody>
      </p:sp>
      <p:sp>
        <p:nvSpPr>
          <p:cNvPr id="11" name="Rectangle 10"/>
          <p:cNvSpPr/>
          <p:nvPr/>
        </p:nvSpPr>
        <p:spPr>
          <a:xfrm>
            <a:off x="3932541" y="4530855"/>
            <a:ext cx="5031947"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b="1" i="1" dirty="0" err="1" smtClean="0">
                <a:solidFill>
                  <a:srgbClr val="000099"/>
                </a:solidFill>
                <a:latin typeface="Times New Roman" pitchFamily="18" charset="0"/>
                <a:cs typeface="Times New Roman" pitchFamily="18" charset="0"/>
              </a:rPr>
              <a:t>Nhiệm</a:t>
            </a:r>
            <a:r>
              <a:rPr lang="en-US" sz="3200" b="1" i="1" dirty="0" smtClean="0">
                <a:solidFill>
                  <a:srgbClr val="000099"/>
                </a:solidFill>
                <a:latin typeface="Times New Roman" pitchFamily="18" charset="0"/>
                <a:cs typeface="Times New Roman" pitchFamily="18" charset="0"/>
              </a:rPr>
              <a:t> </a:t>
            </a:r>
            <a:r>
              <a:rPr lang="en-US" sz="3200" b="1" i="1" dirty="0" err="1" smtClean="0">
                <a:solidFill>
                  <a:srgbClr val="000099"/>
                </a:solidFill>
                <a:latin typeface="Times New Roman" pitchFamily="18" charset="0"/>
                <a:cs typeface="Times New Roman" pitchFamily="18" charset="0"/>
              </a:rPr>
              <a:t>vụ</a:t>
            </a:r>
            <a:r>
              <a:rPr lang="en-US" sz="3200" b="1" i="1" dirty="0" smtClean="0">
                <a:solidFill>
                  <a:srgbClr val="000099"/>
                </a:solidFill>
                <a:latin typeface="Times New Roman" pitchFamily="18" charset="0"/>
                <a:cs typeface="Times New Roman" pitchFamily="18" charset="0"/>
              </a:rPr>
              <a:t> </a:t>
            </a:r>
            <a:r>
              <a:rPr lang="en-US" sz="3200" b="1" i="1" dirty="0" err="1" smtClean="0">
                <a:solidFill>
                  <a:srgbClr val="000099"/>
                </a:solidFill>
                <a:latin typeface="Times New Roman" pitchFamily="18" charset="0"/>
                <a:cs typeface="Times New Roman" pitchFamily="18" charset="0"/>
              </a:rPr>
              <a:t>chính</a:t>
            </a:r>
            <a:r>
              <a:rPr lang="en-US" sz="3200" b="1" i="1" dirty="0" smtClean="0">
                <a:solidFill>
                  <a:srgbClr val="000099"/>
                </a:solidFill>
                <a:latin typeface="Times New Roman" pitchFamily="18" charset="0"/>
                <a:cs typeface="Times New Roman" pitchFamily="18" charset="0"/>
              </a:rPr>
              <a:t> </a:t>
            </a:r>
            <a:r>
              <a:rPr lang="en-US" sz="3200" b="1" i="1" dirty="0" err="1" smtClean="0">
                <a:solidFill>
                  <a:srgbClr val="000099"/>
                </a:solidFill>
                <a:latin typeface="Times New Roman" pitchFamily="18" charset="0"/>
                <a:cs typeface="Times New Roman" pitchFamily="18" charset="0"/>
              </a:rPr>
              <a:t>là</a:t>
            </a:r>
            <a:r>
              <a:rPr lang="en-US" sz="3200" b="1" i="1" dirty="0" smtClean="0">
                <a:solidFill>
                  <a:srgbClr val="000099"/>
                </a:solidFill>
                <a:latin typeface="Times New Roman" pitchFamily="18" charset="0"/>
                <a:cs typeface="Times New Roman" pitchFamily="18" charset="0"/>
              </a:rPr>
              <a:t> </a:t>
            </a:r>
            <a:r>
              <a:rPr lang="en-US" sz="3200" b="1" i="1" dirty="0" err="1" smtClean="0">
                <a:solidFill>
                  <a:srgbClr val="000099"/>
                </a:solidFill>
                <a:latin typeface="Times New Roman" pitchFamily="18" charset="0"/>
                <a:cs typeface="Times New Roman" pitchFamily="18" charset="0"/>
              </a:rPr>
              <a:t>gì</a:t>
            </a:r>
            <a:r>
              <a:rPr lang="en-US" sz="3200" b="1" i="1" dirty="0" smtClean="0">
                <a:solidFill>
                  <a:srgbClr val="000099"/>
                </a:solidFill>
                <a:latin typeface="Times New Roman" pitchFamily="18" charset="0"/>
                <a:cs typeface="Times New Roman" pitchFamily="18" charset="0"/>
              </a:rPr>
              <a:t>?</a:t>
            </a:r>
            <a:endParaRPr lang="en-US" sz="3200" b="1" i="1" dirty="0">
              <a:solidFill>
                <a:srgbClr val="000099"/>
              </a:solidFill>
              <a:latin typeface="Times New Roman" pitchFamily="18" charset="0"/>
              <a:cs typeface="Times New Roman" pitchFamily="18" charset="0"/>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32" y="3865692"/>
            <a:ext cx="731837"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50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barn(inVertical)">
                                      <p:cBhvr>
                                        <p:cTn id="12" dur="500"/>
                                        <p:tgtEl>
                                          <p:spTgt spid="2355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22531"/>
                                        </p:tgtEl>
                                        <p:attrNameLst>
                                          <p:attrName>style.visibility</p:attrName>
                                        </p:attrNameLst>
                                      </p:cBhvr>
                                      <p:to>
                                        <p:strVal val="visible"/>
                                      </p:to>
                                    </p:set>
                                    <p:animEffect transition="in" filter="barn(inVertical)">
                                      <p:cBhvr>
                                        <p:cTn id="36"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82" y="242088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7782" y="4365104"/>
            <a:ext cx="2420042" cy="224676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800" dirty="0" err="1" smtClean="0">
                <a:latin typeface="Times New Roman" pitchFamily="18" charset="0"/>
                <a:cs typeface="Times New Roman" pitchFamily="18" charset="0"/>
              </a:rPr>
              <a:t>Kế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xuân</a:t>
            </a:r>
            <a:r>
              <a:rPr lang="en-US" sz="2800" dirty="0" smtClean="0">
                <a:latin typeface="Times New Roman" pitchFamily="18" charset="0"/>
                <a:cs typeface="Times New Roman" pitchFamily="18" charset="0"/>
              </a:rPr>
              <a:t> 1953-1954</a:t>
            </a:r>
          </a:p>
          <a:p>
            <a:r>
              <a:rPr lang="en-US" sz="2800" dirty="0" err="1" smtClean="0">
                <a:latin typeface="Times New Roman" pitchFamily="18" charset="0"/>
                <a:cs typeface="Times New Roman" pitchFamily="18" charset="0"/>
              </a:rPr>
              <a:t>Sgk</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119</a:t>
            </a:r>
            <a:endParaRPr lang="en-US" sz="2800" dirty="0">
              <a:latin typeface="Times New Roman" pitchFamily="18" charset="0"/>
              <a:cs typeface="Times New Roman" pitchFamily="18" charset="0"/>
            </a:endParaRPr>
          </a:p>
        </p:txBody>
      </p:sp>
      <p:sp>
        <p:nvSpPr>
          <p:cNvPr id="5" name="Right Arrow 4"/>
          <p:cNvSpPr/>
          <p:nvPr/>
        </p:nvSpPr>
        <p:spPr>
          <a:xfrm rot="16200000">
            <a:off x="1533199" y="1889636"/>
            <a:ext cx="489205"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2118" y="197334"/>
            <a:ext cx="2935637" cy="163121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b="1" i="1" dirty="0" err="1" smtClean="0">
                <a:solidFill>
                  <a:srgbClr val="000099"/>
                </a:solidFill>
                <a:latin typeface="Times New Roman" pitchFamily="18" charset="0"/>
                <a:cs typeface="Times New Roman" pitchFamily="18" charset="0"/>
              </a:rPr>
              <a:t>Quyết</a:t>
            </a:r>
            <a:r>
              <a:rPr lang="en-US" sz="2000" b="1" i="1" dirty="0" smtClean="0">
                <a:solidFill>
                  <a:srgbClr val="000099"/>
                </a:solidFill>
                <a:latin typeface="Times New Roman" pitchFamily="18" charset="0"/>
                <a:cs typeface="Times New Roman" pitchFamily="18" charset="0"/>
              </a:rPr>
              <a:t> </a:t>
            </a:r>
            <a:r>
              <a:rPr lang="en-US" sz="2000" b="1" i="1" dirty="0" err="1" smtClean="0">
                <a:solidFill>
                  <a:srgbClr val="000099"/>
                </a:solidFill>
                <a:latin typeface="Times New Roman" pitchFamily="18" charset="0"/>
                <a:cs typeface="Times New Roman" pitchFamily="18" charset="0"/>
              </a:rPr>
              <a:t>tâm</a:t>
            </a:r>
            <a:r>
              <a:rPr lang="en-US" sz="2000" b="1" i="1" dirty="0" smtClean="0">
                <a:solidFill>
                  <a:srgbClr val="000099"/>
                </a:solidFill>
                <a:latin typeface="Times New Roman" pitchFamily="18" charset="0"/>
                <a:cs typeface="Times New Roman" pitchFamily="18" charset="0"/>
              </a:rPr>
              <a:t>…?</a:t>
            </a:r>
          </a:p>
          <a:p>
            <a:r>
              <a:rPr lang="en-US" sz="2000" dirty="0" err="1" smtClean="0">
                <a:latin typeface="Times New Roman" pitchFamily="18" charset="0"/>
                <a:cs typeface="Times New Roman" pitchFamily="18" charset="0"/>
              </a:rPr>
              <a:t>Giữ</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quyền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chủ</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đánh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địch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mặt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diện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sau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lưng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địch</a:t>
            </a:r>
            <a:endParaRPr lang="en-US" sz="2000" dirty="0">
              <a:latin typeface="Times New Roman" pitchFamily="18" charset="0"/>
              <a:cs typeface="Times New Roman" pitchFamily="18" charset="0"/>
            </a:endParaRPr>
          </a:p>
        </p:txBody>
      </p:sp>
      <p:sp>
        <p:nvSpPr>
          <p:cNvPr id="7" name="Right Arrow 6"/>
          <p:cNvSpPr/>
          <p:nvPr/>
        </p:nvSpPr>
        <p:spPr>
          <a:xfrm rot="19600060">
            <a:off x="3071567" y="1956257"/>
            <a:ext cx="79287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51920" y="124757"/>
            <a:ext cx="5292080"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i="1" dirty="0" err="1" smtClean="0">
                <a:solidFill>
                  <a:srgbClr val="000099"/>
                </a:solidFill>
                <a:latin typeface="Times New Roman" pitchFamily="18" charset="0"/>
                <a:cs typeface="Times New Roman" pitchFamily="18" charset="0"/>
              </a:rPr>
              <a:t>Phương</a:t>
            </a:r>
            <a:r>
              <a:rPr lang="en-US" sz="2400" b="1" i="1" dirty="0" smtClean="0">
                <a:solidFill>
                  <a:srgbClr val="000099"/>
                </a:solidFill>
                <a:latin typeface="Times New Roman" pitchFamily="18" charset="0"/>
                <a:cs typeface="Times New Roman" pitchFamily="18" charset="0"/>
              </a:rPr>
              <a:t> </a:t>
            </a:r>
            <a:r>
              <a:rPr lang="en-US" sz="2400" b="1" i="1" dirty="0" err="1" smtClean="0">
                <a:solidFill>
                  <a:srgbClr val="000099"/>
                </a:solidFill>
                <a:latin typeface="Times New Roman" pitchFamily="18" charset="0"/>
                <a:cs typeface="Times New Roman" pitchFamily="18" charset="0"/>
              </a:rPr>
              <a:t>hướng</a:t>
            </a:r>
            <a:r>
              <a:rPr lang="en-US" sz="2400" b="1" i="1" dirty="0" smtClean="0">
                <a:solidFill>
                  <a:srgbClr val="000099"/>
                </a:solidFill>
                <a:latin typeface="Times New Roman" pitchFamily="18" charset="0"/>
                <a:cs typeface="Times New Roman" pitchFamily="18" charset="0"/>
              </a:rPr>
              <a:t>..?</a:t>
            </a:r>
          </a:p>
          <a:p>
            <a:r>
              <a:rPr lang="vi-VN" sz="2400" dirty="0">
                <a:latin typeface="Times New Roman" pitchFamily="18" charset="0"/>
                <a:cs typeface="Times New Roman" pitchFamily="18" charset="0"/>
              </a:rPr>
              <a:t>Tiến công vào những hướng quan trọng địch tương đối yếu</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sym typeface="Wingdings 3" pitchFamily="18" charset="2"/>
              </a:rPr>
              <a:t> </a:t>
            </a:r>
            <a:r>
              <a:rPr lang="vi-VN" sz="2400" dirty="0">
                <a:latin typeface="Times New Roman" pitchFamily="18" charset="0"/>
                <a:cs typeface="Times New Roman" pitchFamily="18" charset="0"/>
              </a:rPr>
              <a:t>phân tán lực lượng địch</a:t>
            </a:r>
            <a:r>
              <a:rPr lang="vi-VN" sz="2400" dirty="0" smtClean="0">
                <a:latin typeface="Times New Roman" pitchFamily="18" charset="0"/>
                <a:cs typeface="Times New Roman" pitchFamily="18" charset="0"/>
              </a:rPr>
              <a:t>.</a:t>
            </a:r>
            <a:endParaRPr lang="en-US" sz="2400" b="1" i="1" dirty="0" smtClean="0">
              <a:solidFill>
                <a:srgbClr val="000099"/>
              </a:solidFill>
              <a:latin typeface="Times New Roman" pitchFamily="18" charset="0"/>
              <a:cs typeface="Times New Roman" pitchFamily="18" charset="0"/>
            </a:endParaRPr>
          </a:p>
          <a:p>
            <a:r>
              <a:rPr lang="en-US" sz="2400" b="1" i="1" dirty="0" err="1" smtClean="0">
                <a:solidFill>
                  <a:srgbClr val="000099"/>
                </a:solidFill>
                <a:latin typeface="Times New Roman" pitchFamily="18" charset="0"/>
                <a:cs typeface="Times New Roman" pitchFamily="18" charset="0"/>
              </a:rPr>
              <a:t>Phương</a:t>
            </a:r>
            <a:r>
              <a:rPr lang="en-US" sz="2400" b="1" i="1" dirty="0" smtClean="0">
                <a:solidFill>
                  <a:srgbClr val="000099"/>
                </a:solidFill>
                <a:latin typeface="Times New Roman" pitchFamily="18" charset="0"/>
                <a:cs typeface="Times New Roman" pitchFamily="18" charset="0"/>
              </a:rPr>
              <a:t> </a:t>
            </a:r>
            <a:r>
              <a:rPr lang="en-US" sz="2400" b="1" i="1" dirty="0" err="1" smtClean="0">
                <a:solidFill>
                  <a:srgbClr val="000099"/>
                </a:solidFill>
                <a:latin typeface="Times New Roman" pitchFamily="18" charset="0"/>
                <a:cs typeface="Times New Roman" pitchFamily="18" charset="0"/>
              </a:rPr>
              <a:t>châm</a:t>
            </a:r>
            <a:r>
              <a:rPr lang="en-US" sz="2400" b="1" i="1" dirty="0" smtClean="0">
                <a:solidFill>
                  <a:srgbClr val="000099"/>
                </a:solidFill>
                <a:latin typeface="Times New Roman" pitchFamily="18" charset="0"/>
                <a:cs typeface="Times New Roman" pitchFamily="18" charset="0"/>
              </a:rPr>
              <a:t>..?</a:t>
            </a:r>
          </a:p>
          <a:p>
            <a:r>
              <a:rPr lang="vi-VN" sz="2400" i="1" dirty="0">
                <a:latin typeface="Times New Roman" pitchFamily="18" charset="0"/>
                <a:cs typeface="Times New Roman" pitchFamily="18" charset="0"/>
              </a:rPr>
              <a:t>+ “Tích cực, chủ động, cơ động, linh hoạt”.</a:t>
            </a:r>
            <a:endParaRPr lang="en-US" sz="2400" i="1" dirty="0">
              <a:latin typeface="Times New Roman" pitchFamily="18" charset="0"/>
              <a:cs typeface="Times New Roman" pitchFamily="18" charset="0"/>
            </a:endParaRPr>
          </a:p>
          <a:p>
            <a:r>
              <a:rPr lang="vi-VN" sz="2400" i="1" dirty="0">
                <a:latin typeface="Times New Roman" pitchFamily="18" charset="0"/>
                <a:cs typeface="Times New Roman" pitchFamily="18" charset="0"/>
              </a:rPr>
              <a:t>+ “Đánh ăn chắc, đánh chắc thắng</a:t>
            </a:r>
            <a:r>
              <a:rPr lang="vi-VN"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10" name="TextBox 9"/>
          <p:cNvSpPr txBox="1"/>
          <p:nvPr/>
        </p:nvSpPr>
        <p:spPr>
          <a:xfrm>
            <a:off x="3733065" y="6088653"/>
            <a:ext cx="5198859" cy="523220"/>
          </a:xfrm>
          <a:prstGeom prst="rect">
            <a:avLst/>
          </a:prstGeom>
          <a:noFill/>
        </p:spPr>
        <p:txBody>
          <a:bodyPr wrap="none" rtlCol="0">
            <a:spAutoFit/>
          </a:bodyPr>
          <a:lstStyle/>
          <a:p>
            <a:r>
              <a:rPr lang="en-US" sz="2800" i="1" dirty="0" err="1" smtClean="0">
                <a:latin typeface="Times New Roman" pitchFamily="18" charset="0"/>
                <a:cs typeface="Times New Roman" pitchFamily="18" charset="0"/>
              </a:rPr>
              <a:t>Đọc</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sách</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giáo</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khoa</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trang</a:t>
            </a:r>
            <a:r>
              <a:rPr lang="en-US" sz="2800" i="1" dirty="0" smtClean="0">
                <a:latin typeface="Times New Roman" pitchFamily="18" charset="0"/>
                <a:cs typeface="Times New Roman" pitchFamily="18" charset="0"/>
              </a:rPr>
              <a:t> 120-121</a:t>
            </a:r>
            <a:endParaRPr lang="en-US" sz="2800" i="1" dirty="0">
              <a:latin typeface="Times New Roman" pitchFamily="18" charset="0"/>
              <a:cs typeface="Times New Roman" pitchFamily="18" charset="0"/>
            </a:endParaRPr>
          </a:p>
        </p:txBody>
      </p:sp>
      <p:sp>
        <p:nvSpPr>
          <p:cNvPr id="9" name="Right Arrow 8"/>
          <p:cNvSpPr/>
          <p:nvPr/>
        </p:nvSpPr>
        <p:spPr>
          <a:xfrm rot="2328961">
            <a:off x="3199301" y="4363073"/>
            <a:ext cx="79287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32541" y="4530855"/>
            <a:ext cx="5031947"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4000" dirty="0" err="1" smtClean="0">
                <a:latin typeface="Times New Roman" pitchFamily="18" charset="0"/>
                <a:cs typeface="Times New Roman" pitchFamily="18" charset="0"/>
              </a:rPr>
              <a:t>Nhiệm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vụ</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chính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tiêu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diệt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địch</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10051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72" y="116632"/>
            <a:ext cx="9010328"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9724" y="116632"/>
            <a:ext cx="8568952" cy="2862322"/>
          </a:xfrm>
          <a:prstGeom prst="rect">
            <a:avLst/>
          </a:prstGeom>
        </p:spPr>
        <p:txBody>
          <a:bodyPr wrap="square">
            <a:spAutoFit/>
          </a:bodyPr>
          <a:lstStyle/>
          <a:p>
            <a:r>
              <a:rPr lang="en-US" sz="3600" b="1" kern="0" dirty="0">
                <a:solidFill>
                  <a:srgbClr val="000099"/>
                </a:solidFill>
                <a:latin typeface="Times New Roman" pitchFamily="18" charset="0"/>
                <a:cs typeface="Times New Roman" pitchFamily="18" charset="0"/>
              </a:rPr>
              <a:t>II. </a:t>
            </a:r>
            <a:r>
              <a:rPr lang="en-US" sz="3600" b="1" kern="0" dirty="0" err="1">
                <a:solidFill>
                  <a:srgbClr val="000099"/>
                </a:solidFill>
                <a:latin typeface="Times New Roman" pitchFamily="18" charset="0"/>
                <a:cs typeface="Times New Roman" pitchFamily="18" charset="0"/>
              </a:rPr>
              <a:t>Cuộc</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tiến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công</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chiến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lược</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Đông</a:t>
            </a:r>
            <a:r>
              <a:rPr lang="en-US" sz="3600" b="1" kern="0" dirty="0">
                <a:solidFill>
                  <a:srgbClr val="000099"/>
                </a:solidFill>
                <a:latin typeface="Times New Roman" pitchFamily="18" charset="0"/>
                <a:cs typeface="Times New Roman" pitchFamily="18" charset="0"/>
              </a:rPr>
              <a:t> – </a:t>
            </a:r>
            <a:r>
              <a:rPr lang="en-US" sz="3600" b="1" kern="0" dirty="0" err="1">
                <a:solidFill>
                  <a:srgbClr val="000099"/>
                </a:solidFill>
                <a:latin typeface="Times New Roman" pitchFamily="18" charset="0"/>
                <a:cs typeface="Times New Roman" pitchFamily="18" charset="0"/>
              </a:rPr>
              <a:t>Xuân</a:t>
            </a:r>
            <a:r>
              <a:rPr lang="en-US" sz="3600" b="1" kern="0" dirty="0">
                <a:solidFill>
                  <a:srgbClr val="000099"/>
                </a:solidFill>
                <a:latin typeface="Times New Roman" pitchFamily="18" charset="0"/>
                <a:cs typeface="Times New Roman" pitchFamily="18" charset="0"/>
              </a:rPr>
              <a:t> 1953 – 1954 </a:t>
            </a:r>
            <a:r>
              <a:rPr lang="en-US" sz="3600" b="1" kern="0" dirty="0" err="1">
                <a:solidFill>
                  <a:srgbClr val="000099"/>
                </a:solidFill>
                <a:latin typeface="Times New Roman" pitchFamily="18" charset="0"/>
                <a:cs typeface="Times New Roman" pitchFamily="18" charset="0"/>
              </a:rPr>
              <a:t>và</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chiến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dịch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lịch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sử</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Điện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Biên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Phủ</a:t>
            </a:r>
            <a:r>
              <a:rPr lang="en-US" sz="3600" b="1" kern="0" dirty="0">
                <a:solidFill>
                  <a:srgbClr val="000099"/>
                </a:solidFill>
                <a:latin typeface="Times New Roman" pitchFamily="18" charset="0"/>
                <a:cs typeface="Times New Roman" pitchFamily="18" charset="0"/>
              </a:rPr>
              <a:t> 1954.</a:t>
            </a:r>
          </a:p>
          <a:p>
            <a:pPr marL="742950" indent="-742950">
              <a:buAutoNum type="arabicPeriod"/>
            </a:pPr>
            <a:r>
              <a:rPr lang="en-US" sz="3600" b="1" kern="0" dirty="0" err="1" smtClean="0">
                <a:latin typeface="Times New Roman" pitchFamily="18" charset="0"/>
                <a:cs typeface="Times New Roman" pitchFamily="18" charset="0"/>
              </a:rPr>
              <a:t>Cuộc</a:t>
            </a:r>
            <a:r>
              <a:rPr lang="en-US" sz="3600" b="1" kern="0" dirty="0" smtClean="0">
                <a:latin typeface="Times New Roman" pitchFamily="18" charset="0"/>
                <a:cs typeface="Times New Roman" pitchFamily="18" charset="0"/>
              </a:rPr>
              <a:t> </a:t>
            </a:r>
            <a:r>
              <a:rPr lang="en-US" sz="3600" b="1" kern="0" dirty="0" err="1">
                <a:latin typeface="Times New Roman" pitchFamily="18" charset="0"/>
                <a:cs typeface="Times New Roman" pitchFamily="18" charset="0"/>
              </a:rPr>
              <a:t>tiến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công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chiến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lược</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Đông</a:t>
            </a:r>
            <a:r>
              <a:rPr lang="en-US" sz="3600" b="1" kern="0" dirty="0">
                <a:latin typeface="Times New Roman" pitchFamily="18" charset="0"/>
                <a:cs typeface="Times New Roman" pitchFamily="18" charset="0"/>
              </a:rPr>
              <a:t> – </a:t>
            </a:r>
            <a:r>
              <a:rPr lang="en-US" sz="3600" b="1" kern="0" dirty="0" err="1" smtClean="0">
                <a:latin typeface="Times New Roman" pitchFamily="18" charset="0"/>
                <a:cs typeface="Times New Roman" pitchFamily="18" charset="0"/>
              </a:rPr>
              <a:t>Xuân</a:t>
            </a:r>
            <a:r>
              <a:rPr lang="en-US" sz="3600" b="1" kern="0" dirty="0">
                <a:latin typeface="Times New Roman" pitchFamily="18" charset="0"/>
                <a:cs typeface="Times New Roman" pitchFamily="18" charset="0"/>
              </a:rPr>
              <a:t> </a:t>
            </a:r>
            <a:r>
              <a:rPr lang="en-US" sz="3600" b="1" kern="0" dirty="0" smtClean="0">
                <a:latin typeface="Times New Roman" pitchFamily="18" charset="0"/>
                <a:cs typeface="Times New Roman" pitchFamily="18" charset="0"/>
              </a:rPr>
              <a:t> 1953-1954 </a:t>
            </a:r>
          </a:p>
        </p:txBody>
      </p:sp>
      <p:sp>
        <p:nvSpPr>
          <p:cNvPr id="4" name="Rectangle 3"/>
          <p:cNvSpPr/>
          <p:nvPr/>
        </p:nvSpPr>
        <p:spPr>
          <a:xfrm>
            <a:off x="1277814" y="2994343"/>
            <a:ext cx="7128792" cy="707886"/>
          </a:xfrm>
          <a:prstGeom prst="rect">
            <a:avLst/>
          </a:prstGeom>
        </p:spPr>
        <p:txBody>
          <a:bodyPr wrap="square">
            <a:spAutoFit/>
          </a:bodyPr>
          <a:lstStyle/>
          <a:p>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Diễn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biến</a:t>
            </a:r>
            <a:r>
              <a:rPr lang="en-US" sz="4000" dirty="0" smtClean="0">
                <a:latin typeface="Times New Roman" pitchFamily="18" charset="0"/>
                <a:cs typeface="Times New Roman" pitchFamily="18" charset="0"/>
              </a:rPr>
              <a:t> : </a:t>
            </a:r>
            <a:r>
              <a:rPr lang="en-US" sz="4000" dirty="0" err="1" smtClean="0">
                <a:latin typeface="Times New Roman" pitchFamily="18" charset="0"/>
                <a:cs typeface="Times New Roman" pitchFamily="18" charset="0"/>
              </a:rPr>
              <a:t>Sgk</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trang</a:t>
            </a:r>
            <a:r>
              <a:rPr lang="en-US" sz="4000" dirty="0" smtClean="0">
                <a:latin typeface="Times New Roman" pitchFamily="18" charset="0"/>
                <a:cs typeface="Times New Roman" pitchFamily="18" charset="0"/>
              </a:rPr>
              <a:t> 120-121</a:t>
            </a:r>
            <a:endParaRPr lang="en-US" sz="4000" dirty="0">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2" y="3154363"/>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283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200"/>
            <a:ext cx="8807896"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453" y="985288"/>
            <a:ext cx="6408712" cy="519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63612" y="6179836"/>
            <a:ext cx="6136779" cy="646331"/>
          </a:xfrm>
          <a:prstGeom prst="rect">
            <a:avLst/>
          </a:prstGeom>
        </p:spPr>
        <p:txBody>
          <a:bodyPr wrap="square">
            <a:spAutoFit/>
          </a:bodyPr>
          <a:lstStyle/>
          <a:p>
            <a:r>
              <a:rPr lang="vi-VN" b="1" dirty="0"/>
              <a:t>Lược đồ hình thái chiến trường trên các mặt trận </a:t>
            </a:r>
            <a:r>
              <a:rPr lang="en-US" b="1" dirty="0" smtClean="0"/>
              <a:t> </a:t>
            </a:r>
            <a:r>
              <a:rPr lang="en-US" b="1" dirty="0" err="1" smtClean="0"/>
              <a:t>Đông</a:t>
            </a:r>
            <a:r>
              <a:rPr lang="en-US" b="1" dirty="0" smtClean="0"/>
              <a:t>- </a:t>
            </a:r>
            <a:r>
              <a:rPr lang="en-US" b="1" dirty="0" err="1" smtClean="0"/>
              <a:t>xuân</a:t>
            </a:r>
            <a:r>
              <a:rPr lang="en-US" b="1" dirty="0" smtClean="0"/>
              <a:t> </a:t>
            </a:r>
            <a:r>
              <a:rPr lang="vi-VN" b="1" dirty="0" smtClean="0"/>
              <a:t>1953 </a:t>
            </a:r>
            <a:r>
              <a:rPr lang="vi-VN" b="1" dirty="0"/>
              <a:t>- 1954</a:t>
            </a:r>
          </a:p>
        </p:txBody>
      </p:sp>
      <p:sp>
        <p:nvSpPr>
          <p:cNvPr id="7" name="TextBox 6"/>
          <p:cNvSpPr txBox="1"/>
          <p:nvPr/>
        </p:nvSpPr>
        <p:spPr>
          <a:xfrm>
            <a:off x="251520" y="76200"/>
            <a:ext cx="7669087" cy="830997"/>
          </a:xfrm>
          <a:prstGeom prst="rect">
            <a:avLst/>
          </a:prstGeom>
          <a:noFill/>
        </p:spPr>
        <p:txBody>
          <a:bodyPr wrap="none" rtlCol="0">
            <a:spAutoFit/>
          </a:bodyPr>
          <a:lstStyle/>
          <a:p>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Diễn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biến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Kết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quả</a:t>
            </a:r>
            <a:r>
              <a:rPr lang="en-US" sz="4800" dirty="0" smtClean="0">
                <a:latin typeface="Times New Roman" pitchFamily="18" charset="0"/>
                <a:cs typeface="Times New Roman" pitchFamily="18" charset="0"/>
              </a:rPr>
              <a:t>- Ý </a:t>
            </a:r>
            <a:r>
              <a:rPr lang="en-US" sz="4800" dirty="0" err="1" smtClean="0">
                <a:latin typeface="Times New Roman" pitchFamily="18" charset="0"/>
                <a:cs typeface="Times New Roman" pitchFamily="18" charset="0"/>
              </a:rPr>
              <a:t>nghĩa</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109775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arn(inVertic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200"/>
            <a:ext cx="9036496"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76200"/>
            <a:ext cx="7669087" cy="830997"/>
          </a:xfrm>
          <a:prstGeom prst="rect">
            <a:avLst/>
          </a:prstGeom>
          <a:noFill/>
        </p:spPr>
        <p:txBody>
          <a:bodyPr wrap="none" rtlCol="0">
            <a:spAutoFit/>
          </a:bodyPr>
          <a:lstStyle/>
          <a:p>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Diễn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biến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Kết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quả</a:t>
            </a:r>
            <a:r>
              <a:rPr lang="en-US" sz="4800" dirty="0" smtClean="0">
                <a:latin typeface="Times New Roman" pitchFamily="18" charset="0"/>
                <a:cs typeface="Times New Roman" pitchFamily="18" charset="0"/>
              </a:rPr>
              <a:t>- Ý </a:t>
            </a:r>
            <a:r>
              <a:rPr lang="en-US" sz="4800" dirty="0" err="1" smtClean="0">
                <a:latin typeface="Times New Roman" pitchFamily="18" charset="0"/>
                <a:cs typeface="Times New Roman" pitchFamily="18" charset="0"/>
              </a:rPr>
              <a:t>nghĩa</a:t>
            </a:r>
            <a:endParaRPr lang="en-US" sz="4800" dirty="0">
              <a:latin typeface="Times New Roman" pitchFamily="18" charset="0"/>
              <a:cs typeface="Times New Roman" pitchFamily="18" charset="0"/>
            </a:endParaRPr>
          </a:p>
        </p:txBody>
      </p:sp>
      <p:sp>
        <p:nvSpPr>
          <p:cNvPr id="7" name="Rectangle 6"/>
          <p:cNvSpPr/>
          <p:nvPr/>
        </p:nvSpPr>
        <p:spPr>
          <a:xfrm>
            <a:off x="683568" y="1268760"/>
            <a:ext cx="1728192"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0099"/>
                </a:solidFill>
              </a:rPr>
              <a:t>Thời gian</a:t>
            </a:r>
            <a:endParaRPr lang="en-US" dirty="0">
              <a:solidFill>
                <a:srgbClr val="000099"/>
              </a:solidFill>
            </a:endParaRPr>
          </a:p>
        </p:txBody>
      </p:sp>
      <p:sp>
        <p:nvSpPr>
          <p:cNvPr id="8" name="Rectangle 7"/>
          <p:cNvSpPr/>
          <p:nvPr/>
        </p:nvSpPr>
        <p:spPr>
          <a:xfrm>
            <a:off x="2411760" y="1268760"/>
            <a:ext cx="468052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0099"/>
                </a:solidFill>
              </a:rPr>
              <a:t>Sự kiện</a:t>
            </a:r>
            <a:endParaRPr lang="en-US" dirty="0">
              <a:solidFill>
                <a:srgbClr val="000099"/>
              </a:solidFill>
            </a:endParaRPr>
          </a:p>
        </p:txBody>
      </p:sp>
      <p:sp>
        <p:nvSpPr>
          <p:cNvPr id="9" name="Rectangle 8"/>
          <p:cNvSpPr/>
          <p:nvPr/>
        </p:nvSpPr>
        <p:spPr>
          <a:xfrm>
            <a:off x="683568" y="1916831"/>
            <a:ext cx="1728192" cy="1306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rgbClr val="000099"/>
                </a:solidFill>
                <a:latin typeface="Times New Roman" pitchFamily="18" charset="0"/>
                <a:cs typeface="Times New Roman" pitchFamily="18" charset="0"/>
              </a:rPr>
              <a:t>Tháng </a:t>
            </a:r>
            <a:r>
              <a:rPr lang="en-US" sz="2800" dirty="0" smtClean="0">
                <a:solidFill>
                  <a:srgbClr val="000099"/>
                </a:solidFill>
                <a:latin typeface="Times New Roman" pitchFamily="18" charset="0"/>
                <a:cs typeface="Times New Roman" pitchFamily="18" charset="0"/>
              </a:rPr>
              <a:t>12-1953</a:t>
            </a:r>
            <a:endParaRPr lang="en-US" sz="2800" dirty="0">
              <a:solidFill>
                <a:srgbClr val="000099"/>
              </a:solidFill>
              <a:latin typeface="Times New Roman" pitchFamily="18" charset="0"/>
              <a:cs typeface="Times New Roman" pitchFamily="18" charset="0"/>
            </a:endParaRPr>
          </a:p>
        </p:txBody>
      </p:sp>
      <p:sp>
        <p:nvSpPr>
          <p:cNvPr id="10" name="Rectangle 9"/>
          <p:cNvSpPr/>
          <p:nvPr/>
        </p:nvSpPr>
        <p:spPr>
          <a:xfrm>
            <a:off x="2418456" y="1916832"/>
            <a:ext cx="4673824" cy="13060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99"/>
                </a:solidFill>
                <a:latin typeface="Times New Roman" pitchFamily="18" charset="0"/>
                <a:cs typeface="Times New Roman" pitchFamily="18" charset="0"/>
              </a:rPr>
              <a:t>Ta </a:t>
            </a:r>
            <a:r>
              <a:rPr lang="en-US" sz="2400" dirty="0" err="1">
                <a:solidFill>
                  <a:srgbClr val="000099"/>
                </a:solidFill>
                <a:latin typeface="Times New Roman" pitchFamily="18" charset="0"/>
                <a:cs typeface="Times New Roman" pitchFamily="18" charset="0"/>
              </a:rPr>
              <a:t>bao</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vây</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uy</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hiếp</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địch</a:t>
            </a:r>
            <a:r>
              <a:rPr lang="en-US" sz="2400" dirty="0">
                <a:solidFill>
                  <a:srgbClr val="000099"/>
                </a:solidFill>
                <a:latin typeface="Times New Roman" pitchFamily="18" charset="0"/>
                <a:cs typeface="Times New Roman" pitchFamily="18" charset="0"/>
              </a:rPr>
              <a:t> ở </a:t>
            </a:r>
            <a:r>
              <a:rPr lang="en-US" sz="2400" dirty="0" err="1">
                <a:solidFill>
                  <a:srgbClr val="000099"/>
                </a:solidFill>
                <a:latin typeface="Times New Roman" pitchFamily="18" charset="0"/>
                <a:cs typeface="Times New Roman" pitchFamily="18" charset="0"/>
              </a:rPr>
              <a:t>Điện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Biên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Phủ</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tiến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công</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giải</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phóng</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toàn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tỉnh</a:t>
            </a:r>
            <a:r>
              <a:rPr lang="en-US" sz="2400" dirty="0">
                <a:solidFill>
                  <a:srgbClr val="000099"/>
                </a:solidFill>
                <a:latin typeface="Times New Roman" pitchFamily="18" charset="0"/>
                <a:cs typeface="Times New Roman" pitchFamily="18" charset="0"/>
              </a:rPr>
              <a:t> Lai </a:t>
            </a:r>
            <a:r>
              <a:rPr lang="en-US" sz="2400" dirty="0" err="1">
                <a:solidFill>
                  <a:srgbClr val="000099"/>
                </a:solidFill>
                <a:latin typeface="Times New Roman" pitchFamily="18" charset="0"/>
                <a:cs typeface="Times New Roman" pitchFamily="18" charset="0"/>
              </a:rPr>
              <a:t>Châu</a:t>
            </a:r>
            <a:endParaRPr lang="en-US" sz="2400" dirty="0">
              <a:solidFill>
                <a:srgbClr val="000099"/>
              </a:solidFill>
              <a:latin typeface="Times New Roman" pitchFamily="18" charset="0"/>
              <a:cs typeface="Times New Roman" pitchFamily="18" charset="0"/>
            </a:endParaRPr>
          </a:p>
        </p:txBody>
      </p:sp>
      <p:sp>
        <p:nvSpPr>
          <p:cNvPr id="13" name="Rectangle 12"/>
          <p:cNvSpPr/>
          <p:nvPr/>
        </p:nvSpPr>
        <p:spPr>
          <a:xfrm>
            <a:off x="709753" y="3222886"/>
            <a:ext cx="1728192" cy="11422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rgbClr val="000099"/>
                </a:solidFill>
                <a:latin typeface="Times New Roman" pitchFamily="18" charset="0"/>
                <a:cs typeface="Times New Roman" pitchFamily="18" charset="0"/>
              </a:rPr>
              <a:t>Cuối tháng 1- 1954</a:t>
            </a:r>
            <a:endParaRPr lang="en-US" sz="2400" dirty="0">
              <a:solidFill>
                <a:srgbClr val="000099"/>
              </a:solidFill>
              <a:latin typeface="Times New Roman" pitchFamily="18" charset="0"/>
              <a:cs typeface="Times New Roman" pitchFamily="18" charset="0"/>
            </a:endParaRPr>
          </a:p>
        </p:txBody>
      </p:sp>
      <p:sp>
        <p:nvSpPr>
          <p:cNvPr id="14" name="Rectangle 13"/>
          <p:cNvSpPr/>
          <p:nvPr/>
        </p:nvSpPr>
        <p:spPr>
          <a:xfrm>
            <a:off x="2437945" y="3222887"/>
            <a:ext cx="4654335" cy="1142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000099"/>
                </a:solidFill>
                <a:latin typeface="Times New Roman" pitchFamily="18" charset="0"/>
                <a:cs typeface="Times New Roman" pitchFamily="18" charset="0"/>
              </a:rPr>
              <a:t>Phối hợp với Pa thét Lào  tiến công địch ở Thượng Lào</a:t>
            </a:r>
            <a:endParaRPr lang="en-US" sz="2800" dirty="0">
              <a:solidFill>
                <a:srgbClr val="000099"/>
              </a:solidFill>
              <a:latin typeface="Times New Roman" pitchFamily="18" charset="0"/>
              <a:cs typeface="Times New Roman" pitchFamily="18" charset="0"/>
            </a:endParaRPr>
          </a:p>
        </p:txBody>
      </p:sp>
      <p:sp>
        <p:nvSpPr>
          <p:cNvPr id="15" name="Rectangle 14"/>
          <p:cNvSpPr/>
          <p:nvPr/>
        </p:nvSpPr>
        <p:spPr>
          <a:xfrm>
            <a:off x="654085" y="4365104"/>
            <a:ext cx="1783860" cy="1872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0099"/>
              </a:solidFill>
              <a:latin typeface="Times New Roman" pitchFamily="18" charset="0"/>
              <a:cs typeface="Times New Roman" pitchFamily="18" charset="0"/>
            </a:endParaRPr>
          </a:p>
        </p:txBody>
      </p:sp>
      <p:sp>
        <p:nvSpPr>
          <p:cNvPr id="11" name="Rectangle 10"/>
          <p:cNvSpPr/>
          <p:nvPr/>
        </p:nvSpPr>
        <p:spPr>
          <a:xfrm>
            <a:off x="2460696" y="4365104"/>
            <a:ext cx="4626868" cy="1872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0099"/>
              </a:solidFill>
              <a:latin typeface="Times New Roman" pitchFamily="18" charset="0"/>
              <a:cs typeface="Times New Roman" pitchFamily="18" charset="0"/>
            </a:endParaRPr>
          </a:p>
        </p:txBody>
      </p:sp>
      <p:sp>
        <p:nvSpPr>
          <p:cNvPr id="12" name="Rectangle 11"/>
          <p:cNvSpPr/>
          <p:nvPr/>
        </p:nvSpPr>
        <p:spPr>
          <a:xfrm>
            <a:off x="7092280" y="1268760"/>
            <a:ext cx="194421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0099"/>
                </a:solidFill>
              </a:rPr>
              <a:t>Kết quả- Ý nghĩa </a:t>
            </a:r>
            <a:endParaRPr lang="en-US" b="1" dirty="0">
              <a:solidFill>
                <a:srgbClr val="000099"/>
              </a:solidFill>
            </a:endParaRPr>
          </a:p>
        </p:txBody>
      </p:sp>
      <p:sp>
        <p:nvSpPr>
          <p:cNvPr id="16" name="Rectangle 15"/>
          <p:cNvSpPr/>
          <p:nvPr/>
        </p:nvSpPr>
        <p:spPr>
          <a:xfrm>
            <a:off x="7092280" y="1916832"/>
            <a:ext cx="1944216" cy="4320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389664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P spid="15" grpId="0" animBg="1"/>
      <p:bldP spid="11" grpId="0" animBg="1"/>
      <p:bldP spid="12"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7992888" cy="494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7090" y="5278264"/>
            <a:ext cx="8964488" cy="1569660"/>
          </a:xfrm>
          <a:prstGeom prst="rect">
            <a:avLst/>
          </a:prstGeom>
          <a:ln w="38100">
            <a:solidFill>
              <a:schemeClr val="tx1"/>
            </a:solidFill>
          </a:ln>
        </p:spPr>
        <p:txBody>
          <a:bodyPr wrap="square">
            <a:spAutoFit/>
          </a:bodyPr>
          <a:lstStyle/>
          <a:p>
            <a:r>
              <a:rPr lang="vi-VN" sz="2400" i="1" dirty="0"/>
              <a:t>Đại tướng Võ Nguyên Giáp (người thứ 3 từ trái sang) và Hoàng thân Xuphanuvông (người thứ tư từ trái sang) cùng các cán bộ quân đội Việt - Lào bàn kế hoạch mở chiến dịch Thượng Lào năm 1953. Ảnh TLBTHCM</a:t>
            </a:r>
            <a:endParaRPr lang="en-US" sz="2400" dirty="0"/>
          </a:p>
        </p:txBody>
      </p:sp>
    </p:spTree>
    <p:extLst>
      <p:ext uri="{BB962C8B-B14F-4D97-AF65-F5344CB8AC3E}">
        <p14:creationId xmlns:p14="http://schemas.microsoft.com/office/powerpoint/2010/main" val="4047226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200"/>
            <a:ext cx="9036496"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76200"/>
            <a:ext cx="7669087" cy="830997"/>
          </a:xfrm>
          <a:prstGeom prst="rect">
            <a:avLst/>
          </a:prstGeom>
          <a:noFill/>
        </p:spPr>
        <p:txBody>
          <a:bodyPr wrap="none" rtlCol="0">
            <a:spAutoFit/>
          </a:bodyPr>
          <a:lstStyle/>
          <a:p>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Diễn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biến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Kết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quả</a:t>
            </a:r>
            <a:r>
              <a:rPr lang="en-US" sz="4800" dirty="0" smtClean="0">
                <a:latin typeface="Times New Roman" pitchFamily="18" charset="0"/>
                <a:cs typeface="Times New Roman" pitchFamily="18" charset="0"/>
              </a:rPr>
              <a:t>- Ý </a:t>
            </a:r>
            <a:r>
              <a:rPr lang="en-US" sz="4800" dirty="0" err="1" smtClean="0">
                <a:latin typeface="Times New Roman" pitchFamily="18" charset="0"/>
                <a:cs typeface="Times New Roman" pitchFamily="18" charset="0"/>
              </a:rPr>
              <a:t>nghĩa</a:t>
            </a:r>
            <a:endParaRPr lang="en-US" sz="4800" dirty="0">
              <a:latin typeface="Times New Roman" pitchFamily="18" charset="0"/>
              <a:cs typeface="Times New Roman" pitchFamily="18" charset="0"/>
            </a:endParaRPr>
          </a:p>
        </p:txBody>
      </p:sp>
      <p:sp>
        <p:nvSpPr>
          <p:cNvPr id="7" name="Rectangle 6"/>
          <p:cNvSpPr/>
          <p:nvPr/>
        </p:nvSpPr>
        <p:spPr>
          <a:xfrm>
            <a:off x="683568" y="1268760"/>
            <a:ext cx="1728192"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0099"/>
                </a:solidFill>
              </a:rPr>
              <a:t>Thời gian</a:t>
            </a:r>
            <a:endParaRPr lang="en-US" dirty="0">
              <a:solidFill>
                <a:srgbClr val="000099"/>
              </a:solidFill>
            </a:endParaRPr>
          </a:p>
        </p:txBody>
      </p:sp>
      <p:sp>
        <p:nvSpPr>
          <p:cNvPr id="8" name="Rectangle 7"/>
          <p:cNvSpPr/>
          <p:nvPr/>
        </p:nvSpPr>
        <p:spPr>
          <a:xfrm>
            <a:off x="2411760" y="1268760"/>
            <a:ext cx="468052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0099"/>
                </a:solidFill>
              </a:rPr>
              <a:t>Sự kiện</a:t>
            </a:r>
            <a:endParaRPr lang="en-US" dirty="0">
              <a:solidFill>
                <a:srgbClr val="000099"/>
              </a:solidFill>
            </a:endParaRPr>
          </a:p>
        </p:txBody>
      </p:sp>
      <p:sp>
        <p:nvSpPr>
          <p:cNvPr id="9" name="Rectangle 8"/>
          <p:cNvSpPr/>
          <p:nvPr/>
        </p:nvSpPr>
        <p:spPr>
          <a:xfrm>
            <a:off x="683568" y="1916831"/>
            <a:ext cx="1728192" cy="1306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rgbClr val="000099"/>
                </a:solidFill>
                <a:latin typeface="Times New Roman" pitchFamily="18" charset="0"/>
                <a:cs typeface="Times New Roman" pitchFamily="18" charset="0"/>
              </a:rPr>
              <a:t>Tháng </a:t>
            </a:r>
            <a:r>
              <a:rPr lang="en-US" sz="2800" dirty="0" smtClean="0">
                <a:solidFill>
                  <a:srgbClr val="000099"/>
                </a:solidFill>
                <a:latin typeface="Times New Roman" pitchFamily="18" charset="0"/>
                <a:cs typeface="Times New Roman" pitchFamily="18" charset="0"/>
              </a:rPr>
              <a:t>12-1953</a:t>
            </a:r>
            <a:endParaRPr lang="en-US" sz="2800" dirty="0">
              <a:solidFill>
                <a:srgbClr val="000099"/>
              </a:solidFill>
              <a:latin typeface="Times New Roman" pitchFamily="18" charset="0"/>
              <a:cs typeface="Times New Roman" pitchFamily="18" charset="0"/>
            </a:endParaRPr>
          </a:p>
        </p:txBody>
      </p:sp>
      <p:sp>
        <p:nvSpPr>
          <p:cNvPr id="10" name="Rectangle 9"/>
          <p:cNvSpPr/>
          <p:nvPr/>
        </p:nvSpPr>
        <p:spPr>
          <a:xfrm>
            <a:off x="2418456" y="1916832"/>
            <a:ext cx="4673824" cy="13060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99"/>
                </a:solidFill>
                <a:latin typeface="Times New Roman" pitchFamily="18" charset="0"/>
                <a:cs typeface="Times New Roman" pitchFamily="18" charset="0"/>
              </a:rPr>
              <a:t>Ta </a:t>
            </a:r>
            <a:r>
              <a:rPr lang="en-US" sz="2400" dirty="0" err="1">
                <a:solidFill>
                  <a:srgbClr val="000099"/>
                </a:solidFill>
                <a:latin typeface="Times New Roman" pitchFamily="18" charset="0"/>
                <a:cs typeface="Times New Roman" pitchFamily="18" charset="0"/>
              </a:rPr>
              <a:t>bao</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vây</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uy</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hiếp</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địch</a:t>
            </a:r>
            <a:r>
              <a:rPr lang="en-US" sz="2400" dirty="0">
                <a:solidFill>
                  <a:srgbClr val="000099"/>
                </a:solidFill>
                <a:latin typeface="Times New Roman" pitchFamily="18" charset="0"/>
                <a:cs typeface="Times New Roman" pitchFamily="18" charset="0"/>
              </a:rPr>
              <a:t> ở </a:t>
            </a:r>
            <a:r>
              <a:rPr lang="en-US" sz="2400" dirty="0" err="1">
                <a:solidFill>
                  <a:srgbClr val="000099"/>
                </a:solidFill>
                <a:latin typeface="Times New Roman" pitchFamily="18" charset="0"/>
                <a:cs typeface="Times New Roman" pitchFamily="18" charset="0"/>
              </a:rPr>
              <a:t>Điện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Biên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Phủ</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tiến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công</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giải</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phóng</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toàn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tỉnh</a:t>
            </a:r>
            <a:r>
              <a:rPr lang="en-US" sz="2400" dirty="0">
                <a:solidFill>
                  <a:srgbClr val="000099"/>
                </a:solidFill>
                <a:latin typeface="Times New Roman" pitchFamily="18" charset="0"/>
                <a:cs typeface="Times New Roman" pitchFamily="18" charset="0"/>
              </a:rPr>
              <a:t> Lai </a:t>
            </a:r>
            <a:r>
              <a:rPr lang="en-US" sz="2400" dirty="0" err="1">
                <a:solidFill>
                  <a:srgbClr val="000099"/>
                </a:solidFill>
                <a:latin typeface="Times New Roman" pitchFamily="18" charset="0"/>
                <a:cs typeface="Times New Roman" pitchFamily="18" charset="0"/>
              </a:rPr>
              <a:t>Châu</a:t>
            </a:r>
            <a:endParaRPr lang="en-US" sz="2400" dirty="0">
              <a:solidFill>
                <a:srgbClr val="000099"/>
              </a:solidFill>
              <a:latin typeface="Times New Roman" pitchFamily="18" charset="0"/>
              <a:cs typeface="Times New Roman" pitchFamily="18" charset="0"/>
            </a:endParaRPr>
          </a:p>
        </p:txBody>
      </p:sp>
      <p:sp>
        <p:nvSpPr>
          <p:cNvPr id="13" name="Rectangle 12"/>
          <p:cNvSpPr/>
          <p:nvPr/>
        </p:nvSpPr>
        <p:spPr>
          <a:xfrm>
            <a:off x="709753" y="3222886"/>
            <a:ext cx="1728192" cy="11422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rgbClr val="000099"/>
                </a:solidFill>
                <a:latin typeface="Times New Roman" pitchFamily="18" charset="0"/>
                <a:cs typeface="Times New Roman" pitchFamily="18" charset="0"/>
              </a:rPr>
              <a:t>Cuối tháng 1- 1954</a:t>
            </a:r>
            <a:endParaRPr lang="en-US" sz="2400" dirty="0">
              <a:solidFill>
                <a:srgbClr val="000099"/>
              </a:solidFill>
              <a:latin typeface="Times New Roman" pitchFamily="18" charset="0"/>
              <a:cs typeface="Times New Roman" pitchFamily="18" charset="0"/>
            </a:endParaRPr>
          </a:p>
        </p:txBody>
      </p:sp>
      <p:sp>
        <p:nvSpPr>
          <p:cNvPr id="14" name="Rectangle 13"/>
          <p:cNvSpPr/>
          <p:nvPr/>
        </p:nvSpPr>
        <p:spPr>
          <a:xfrm>
            <a:off x="2437945" y="3222887"/>
            <a:ext cx="4654335" cy="1142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000099"/>
                </a:solidFill>
                <a:latin typeface="Times New Roman" pitchFamily="18" charset="0"/>
                <a:cs typeface="Times New Roman" pitchFamily="18" charset="0"/>
              </a:rPr>
              <a:t>Phối hợp với Pa thét Lào  tiến công địch ở Thượng Lào</a:t>
            </a:r>
            <a:endParaRPr lang="en-US" sz="2800" dirty="0">
              <a:solidFill>
                <a:srgbClr val="000099"/>
              </a:solidFill>
              <a:latin typeface="Times New Roman" pitchFamily="18" charset="0"/>
              <a:cs typeface="Times New Roman" pitchFamily="18" charset="0"/>
            </a:endParaRPr>
          </a:p>
        </p:txBody>
      </p:sp>
      <p:sp>
        <p:nvSpPr>
          <p:cNvPr id="15" name="Rectangle 14"/>
          <p:cNvSpPr/>
          <p:nvPr/>
        </p:nvSpPr>
        <p:spPr>
          <a:xfrm>
            <a:off x="654085" y="4365104"/>
            <a:ext cx="1783860" cy="1872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000099"/>
                </a:solidFill>
                <a:latin typeface="Times New Roman" pitchFamily="18" charset="0"/>
                <a:cs typeface="Times New Roman" pitchFamily="18" charset="0"/>
              </a:rPr>
              <a:t>Tháng </a:t>
            </a:r>
            <a:endParaRPr lang="nl-NL" sz="3200" dirty="0" smtClean="0">
              <a:solidFill>
                <a:srgbClr val="000099"/>
              </a:solidFill>
              <a:latin typeface="Times New Roman" pitchFamily="18" charset="0"/>
              <a:cs typeface="Times New Roman" pitchFamily="18" charset="0"/>
            </a:endParaRPr>
          </a:p>
          <a:p>
            <a:pPr algn="ctr"/>
            <a:r>
              <a:rPr lang="nl-NL" sz="3200" dirty="0" smtClean="0">
                <a:solidFill>
                  <a:srgbClr val="000099"/>
                </a:solidFill>
                <a:latin typeface="Times New Roman" pitchFamily="18" charset="0"/>
                <a:cs typeface="Times New Roman" pitchFamily="18" charset="0"/>
              </a:rPr>
              <a:t>2- </a:t>
            </a:r>
            <a:r>
              <a:rPr lang="nl-NL" sz="3200" dirty="0">
                <a:solidFill>
                  <a:srgbClr val="000099"/>
                </a:solidFill>
                <a:latin typeface="Times New Roman" pitchFamily="18" charset="0"/>
                <a:cs typeface="Times New Roman" pitchFamily="18" charset="0"/>
              </a:rPr>
              <a:t>1954</a:t>
            </a:r>
            <a:endParaRPr lang="en-US" sz="3200" dirty="0">
              <a:solidFill>
                <a:srgbClr val="000099"/>
              </a:solidFill>
              <a:latin typeface="Times New Roman" pitchFamily="18" charset="0"/>
              <a:cs typeface="Times New Roman" pitchFamily="18" charset="0"/>
            </a:endParaRPr>
          </a:p>
        </p:txBody>
      </p:sp>
      <p:sp>
        <p:nvSpPr>
          <p:cNvPr id="11" name="Rectangle 10"/>
          <p:cNvSpPr/>
          <p:nvPr/>
        </p:nvSpPr>
        <p:spPr>
          <a:xfrm>
            <a:off x="2460696" y="4365104"/>
            <a:ext cx="4626868" cy="1872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000099"/>
                </a:solidFill>
                <a:latin typeface="Times New Roman" pitchFamily="18" charset="0"/>
                <a:cs typeface="Times New Roman" pitchFamily="18" charset="0"/>
              </a:rPr>
              <a:t>Tiến công địch ở Bắc Tây Nguyên, giải </a:t>
            </a:r>
            <a:r>
              <a:rPr lang="nl-NL" sz="2800" dirty="0" smtClean="0">
                <a:solidFill>
                  <a:srgbClr val="000099"/>
                </a:solidFill>
                <a:latin typeface="Times New Roman" pitchFamily="18" charset="0"/>
                <a:cs typeface="Times New Roman" pitchFamily="18" charset="0"/>
              </a:rPr>
              <a:t>phóng </a:t>
            </a:r>
            <a:r>
              <a:rPr lang="nl-NL" sz="2800" dirty="0">
                <a:solidFill>
                  <a:srgbClr val="000099"/>
                </a:solidFill>
                <a:latin typeface="Times New Roman" pitchFamily="18" charset="0"/>
                <a:cs typeface="Times New Roman" pitchFamily="18" charset="0"/>
              </a:rPr>
              <a:t>Kon Tum, bao vây, uy hiếp Plây -Ku</a:t>
            </a:r>
            <a:endParaRPr lang="en-US" sz="2800" dirty="0">
              <a:solidFill>
                <a:srgbClr val="000099"/>
              </a:solidFill>
              <a:latin typeface="Times New Roman" pitchFamily="18" charset="0"/>
              <a:cs typeface="Times New Roman" pitchFamily="18" charset="0"/>
            </a:endParaRPr>
          </a:p>
        </p:txBody>
      </p:sp>
      <p:sp>
        <p:nvSpPr>
          <p:cNvPr id="12" name="Rectangle 11"/>
          <p:cNvSpPr/>
          <p:nvPr/>
        </p:nvSpPr>
        <p:spPr>
          <a:xfrm>
            <a:off x="7092280" y="1268760"/>
            <a:ext cx="194421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0099"/>
                </a:solidFill>
              </a:rPr>
              <a:t>Kết quả- Ý nghĩa </a:t>
            </a:r>
            <a:endParaRPr lang="en-US" b="1" dirty="0">
              <a:solidFill>
                <a:srgbClr val="000099"/>
              </a:solidFill>
            </a:endParaRPr>
          </a:p>
        </p:txBody>
      </p:sp>
      <p:sp>
        <p:nvSpPr>
          <p:cNvPr id="16" name="Rectangle 15"/>
          <p:cNvSpPr/>
          <p:nvPr/>
        </p:nvSpPr>
        <p:spPr>
          <a:xfrm>
            <a:off x="7092280" y="1916832"/>
            <a:ext cx="1944216" cy="4320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99199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94" name="Picture 86" descr="VietnameseProvincesMapTiengViet1"/>
          <p:cNvPicPr>
            <a:picLocks noChangeAspect="1" noChangeArrowheads="1"/>
          </p:cNvPicPr>
          <p:nvPr/>
        </p:nvPicPr>
        <p:blipFill>
          <a:blip r:embed="rId3">
            <a:lum bright="-20000" contrast="2000"/>
          </a:blip>
          <a:srcRect/>
          <a:stretch>
            <a:fillRect/>
          </a:stretch>
        </p:blipFill>
        <p:spPr bwMode="auto">
          <a:xfrm>
            <a:off x="0" y="0"/>
            <a:ext cx="5844886" cy="6858000"/>
          </a:xfrm>
          <a:prstGeom prst="rect">
            <a:avLst/>
          </a:prstGeom>
          <a:noFill/>
          <a:ln w="9525">
            <a:solidFill>
              <a:schemeClr val="bg2"/>
            </a:solidFill>
            <a:miter lim="800000"/>
            <a:headEnd/>
            <a:tailEnd/>
          </a:ln>
        </p:spPr>
      </p:pic>
      <p:sp>
        <p:nvSpPr>
          <p:cNvPr id="15364" name="Text Box 88"/>
          <p:cNvSpPr txBox="1">
            <a:spLocks noChangeArrowheads="1"/>
          </p:cNvSpPr>
          <p:nvPr/>
        </p:nvSpPr>
        <p:spPr bwMode="auto">
          <a:xfrm>
            <a:off x="1219200" y="4800600"/>
            <a:ext cx="3352800" cy="369332"/>
          </a:xfrm>
          <a:prstGeom prst="rect">
            <a:avLst/>
          </a:prstGeom>
          <a:noFill/>
          <a:ln w="9525">
            <a:noFill/>
            <a:miter lim="800000"/>
            <a:headEnd/>
            <a:tailEnd/>
          </a:ln>
        </p:spPr>
        <p:txBody>
          <a:bodyPr wrap="square">
            <a:spAutoFit/>
          </a:bodyPr>
          <a:lstStyle/>
          <a:p>
            <a:pPr fontAlgn="auto">
              <a:spcBef>
                <a:spcPct val="50000"/>
              </a:spcBef>
              <a:spcAft>
                <a:spcPts val="0"/>
              </a:spcAft>
            </a:pPr>
            <a:r>
              <a:rPr lang="en-US" b="1" dirty="0" smtClean="0">
                <a:solidFill>
                  <a:prstClr val="white"/>
                </a:solidFill>
                <a:latin typeface="Gill Sans MT"/>
                <a:cs typeface="Times New Roman" pitchFamily="18" charset="0"/>
              </a:rPr>
              <a:t>           </a:t>
            </a:r>
            <a:r>
              <a:rPr lang="en-US" sz="1400" b="1" dirty="0" smtClean="0">
                <a:solidFill>
                  <a:prstClr val="black"/>
                </a:solidFill>
                <a:latin typeface="Gill Sans MT"/>
                <a:cs typeface="Times New Roman" pitchFamily="18" charset="0"/>
              </a:rPr>
              <a:t>CAM – PU - CHIA</a:t>
            </a:r>
            <a:endParaRPr lang="en-US" sz="1400" b="1" dirty="0">
              <a:solidFill>
                <a:prstClr val="black"/>
              </a:solidFill>
              <a:latin typeface="Gill Sans MT"/>
              <a:cs typeface="Times New Roman" pitchFamily="18" charset="0"/>
            </a:endParaRPr>
          </a:p>
        </p:txBody>
      </p:sp>
      <p:sp>
        <p:nvSpPr>
          <p:cNvPr id="43105" name="Text Box 97"/>
          <p:cNvSpPr txBox="1">
            <a:spLocks noChangeArrowheads="1"/>
          </p:cNvSpPr>
          <p:nvPr/>
        </p:nvSpPr>
        <p:spPr bwMode="auto">
          <a:xfrm>
            <a:off x="152400" y="2590800"/>
            <a:ext cx="1295400" cy="307777"/>
          </a:xfrm>
          <a:prstGeom prst="rect">
            <a:avLst/>
          </a:prstGeom>
          <a:noFill/>
          <a:ln w="9525">
            <a:noFill/>
            <a:miter lim="800000"/>
            <a:headEnd/>
            <a:tailEnd/>
          </a:ln>
        </p:spPr>
        <p:txBody>
          <a:bodyPr wrap="square">
            <a:spAutoFit/>
          </a:bodyPr>
          <a:lstStyle/>
          <a:p>
            <a:pPr fontAlgn="auto">
              <a:spcBef>
                <a:spcPct val="50000"/>
              </a:spcBef>
              <a:spcAft>
                <a:spcPts val="0"/>
              </a:spcAft>
            </a:pPr>
            <a:r>
              <a:rPr lang="en-US" sz="1400" b="1" dirty="0">
                <a:solidFill>
                  <a:prstClr val="black"/>
                </a:solidFill>
                <a:latin typeface="Gill Sans MT"/>
                <a:cs typeface="Times New Roman" pitchFamily="18" charset="0"/>
              </a:rPr>
              <a:t>THÁI LAN</a:t>
            </a:r>
          </a:p>
        </p:txBody>
      </p:sp>
      <p:sp>
        <p:nvSpPr>
          <p:cNvPr id="43106" name="AutoShape 98"/>
          <p:cNvSpPr>
            <a:spLocks noChangeArrowheads="1"/>
          </p:cNvSpPr>
          <p:nvPr/>
        </p:nvSpPr>
        <p:spPr bwMode="auto">
          <a:xfrm flipH="1">
            <a:off x="2667000" y="914400"/>
            <a:ext cx="109728" cy="228600"/>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sz="2000" b="1">
              <a:solidFill>
                <a:srgbClr val="000099"/>
              </a:solidFill>
              <a:latin typeface="Gill Sans MT"/>
            </a:endParaRPr>
          </a:p>
        </p:txBody>
      </p:sp>
      <p:sp>
        <p:nvSpPr>
          <p:cNvPr id="43107" name="AutoShape 99"/>
          <p:cNvSpPr>
            <a:spLocks noChangeArrowheads="1"/>
          </p:cNvSpPr>
          <p:nvPr/>
        </p:nvSpPr>
        <p:spPr bwMode="auto">
          <a:xfrm>
            <a:off x="2286000" y="5181600"/>
            <a:ext cx="91440" cy="91440"/>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sz="2000" b="1">
              <a:solidFill>
                <a:srgbClr val="000099"/>
              </a:solidFill>
              <a:latin typeface="Gill Sans MT"/>
            </a:endParaRPr>
          </a:p>
        </p:txBody>
      </p:sp>
      <p:sp>
        <p:nvSpPr>
          <p:cNvPr id="43108" name="Text Box 100"/>
          <p:cNvSpPr txBox="1">
            <a:spLocks noChangeArrowheads="1"/>
          </p:cNvSpPr>
          <p:nvPr/>
        </p:nvSpPr>
        <p:spPr bwMode="auto">
          <a:xfrm>
            <a:off x="228600" y="2057400"/>
            <a:ext cx="1143000" cy="276999"/>
          </a:xfrm>
          <a:prstGeom prst="rect">
            <a:avLst/>
          </a:prstGeom>
          <a:noFill/>
          <a:ln w="9525">
            <a:noFill/>
            <a:miter lim="800000"/>
            <a:headEnd/>
            <a:tailEnd/>
          </a:ln>
        </p:spPr>
        <p:txBody>
          <a:bodyPr wrap="square">
            <a:spAutoFit/>
          </a:bodyPr>
          <a:lstStyle/>
          <a:p>
            <a:pPr fontAlgn="auto">
              <a:spcBef>
                <a:spcPct val="50000"/>
              </a:spcBef>
              <a:spcAft>
                <a:spcPts val="0"/>
              </a:spcAft>
            </a:pPr>
            <a:r>
              <a:rPr lang="en-US" sz="1200" b="1" dirty="0" err="1">
                <a:solidFill>
                  <a:prstClr val="black"/>
                </a:solidFill>
                <a:latin typeface="Times New Roman" pitchFamily="18" charset="0"/>
                <a:cs typeface="Times New Roman" pitchFamily="18" charset="0"/>
              </a:rPr>
              <a:t>Viên</a:t>
            </a:r>
            <a:r>
              <a:rPr lang="en-US" sz="1200" b="1" dirty="0">
                <a:solidFill>
                  <a:prstClr val="black"/>
                </a:solidFill>
                <a:latin typeface="Times New Roman" pitchFamily="18" charset="0"/>
                <a:cs typeface="Times New Roman" pitchFamily="18" charset="0"/>
              </a:rPr>
              <a:t> </a:t>
            </a:r>
            <a:r>
              <a:rPr lang="en-US" sz="1200" b="1" dirty="0" err="1" smtClean="0">
                <a:solidFill>
                  <a:prstClr val="black"/>
                </a:solidFill>
                <a:latin typeface="Times New Roman" pitchFamily="18" charset="0"/>
                <a:cs typeface="Times New Roman" pitchFamily="18" charset="0"/>
              </a:rPr>
              <a:t>chăn</a:t>
            </a:r>
            <a:endParaRPr lang="en-US" sz="1200" b="1" dirty="0">
              <a:solidFill>
                <a:prstClr val="black"/>
              </a:solidFill>
              <a:latin typeface="Times New Roman" pitchFamily="18" charset="0"/>
              <a:cs typeface="Times New Roman" pitchFamily="18" charset="0"/>
            </a:endParaRPr>
          </a:p>
        </p:txBody>
      </p:sp>
      <p:sp>
        <p:nvSpPr>
          <p:cNvPr id="43109" name="Text Box 101"/>
          <p:cNvSpPr txBox="1">
            <a:spLocks noChangeArrowheads="1"/>
          </p:cNvSpPr>
          <p:nvPr/>
        </p:nvSpPr>
        <p:spPr bwMode="auto">
          <a:xfrm>
            <a:off x="609600" y="5105400"/>
            <a:ext cx="2514600" cy="276999"/>
          </a:xfrm>
          <a:prstGeom prst="rect">
            <a:avLst/>
          </a:prstGeom>
          <a:noFill/>
          <a:ln w="9525">
            <a:noFill/>
            <a:miter lim="800000"/>
            <a:headEnd/>
            <a:tailEnd/>
          </a:ln>
        </p:spPr>
        <p:txBody>
          <a:bodyPr wrap="square">
            <a:spAutoFit/>
          </a:bodyPr>
          <a:lstStyle/>
          <a:p>
            <a:pPr algn="ctr" fontAlgn="auto">
              <a:spcBef>
                <a:spcPct val="50000"/>
              </a:spcBef>
              <a:spcAft>
                <a:spcPts val="0"/>
              </a:spcAft>
            </a:pPr>
            <a:r>
              <a:rPr lang="en-US" sz="1200" b="1" dirty="0" err="1" smtClean="0">
                <a:solidFill>
                  <a:srgbClr val="FF0000"/>
                </a:solidFill>
                <a:latin typeface="Times New Roman" pitchFamily="18" charset="0"/>
                <a:cs typeface="Times New Roman" pitchFamily="18" charset="0"/>
              </a:rPr>
              <a:t>Phnô</a:t>
            </a:r>
            <a:r>
              <a:rPr lang="vi-VN" sz="1200" b="1" dirty="0">
                <a:solidFill>
                  <a:srgbClr val="FF0000"/>
                </a:solidFill>
                <a:latin typeface="Times New Roman" pitchFamily="18" charset="0"/>
                <a:cs typeface="Times New Roman" pitchFamily="18" charset="0"/>
              </a:rPr>
              <a:t>m</a:t>
            </a:r>
            <a:r>
              <a:rPr lang="en-US" sz="1200" b="1" dirty="0">
                <a:solidFill>
                  <a:srgbClr val="FF0000"/>
                </a:solidFill>
                <a:latin typeface="Times New Roman" pitchFamily="18" charset="0"/>
                <a:cs typeface="Times New Roman" pitchFamily="18" charset="0"/>
              </a:rPr>
              <a:t> </a:t>
            </a:r>
            <a:r>
              <a:rPr lang="en-US" sz="1200" b="1" dirty="0" err="1" smtClean="0">
                <a:solidFill>
                  <a:srgbClr val="FF0000"/>
                </a:solidFill>
                <a:latin typeface="Times New Roman" pitchFamily="18" charset="0"/>
                <a:cs typeface="Times New Roman" pitchFamily="18" charset="0"/>
              </a:rPr>
              <a:t>pênh</a:t>
            </a:r>
            <a:endParaRPr lang="en-US" sz="1200" b="1" dirty="0">
              <a:solidFill>
                <a:srgbClr val="FF0000"/>
              </a:solidFill>
              <a:latin typeface="Times New Roman" pitchFamily="18" charset="0"/>
              <a:cs typeface="Times New Roman" pitchFamily="18" charset="0"/>
            </a:endParaRPr>
          </a:p>
        </p:txBody>
      </p:sp>
      <p:sp>
        <p:nvSpPr>
          <p:cNvPr id="43117" name="Oval 109"/>
          <p:cNvSpPr>
            <a:spLocks noChangeArrowheads="1"/>
          </p:cNvSpPr>
          <p:nvPr/>
        </p:nvSpPr>
        <p:spPr bwMode="auto">
          <a:xfrm flipV="1">
            <a:off x="304800" y="838200"/>
            <a:ext cx="91440" cy="91440"/>
          </a:xfrm>
          <a:prstGeom prst="ellipse">
            <a:avLst/>
          </a:prstGeom>
          <a:solidFill>
            <a:srgbClr val="FF3300"/>
          </a:solidFill>
          <a:ln w="9525">
            <a:solidFill>
              <a:schemeClr val="tx1"/>
            </a:solidFill>
            <a:round/>
            <a:headEnd/>
            <a:tailEnd/>
          </a:ln>
        </p:spPr>
        <p:txBody>
          <a:bodyPr wrap="none" anchor="ctr"/>
          <a:lstStyle/>
          <a:p>
            <a:pPr fontAlgn="auto">
              <a:spcBef>
                <a:spcPts val="0"/>
              </a:spcBef>
              <a:spcAft>
                <a:spcPts val="0"/>
              </a:spcAft>
            </a:pPr>
            <a:endParaRPr lang="en-US" sz="2000" b="1">
              <a:solidFill>
                <a:srgbClr val="000099"/>
              </a:solidFill>
              <a:latin typeface="Gill Sans MT"/>
              <a:cs typeface="Times New Roman" pitchFamily="18" charset="0"/>
            </a:endParaRPr>
          </a:p>
        </p:txBody>
      </p:sp>
      <p:sp>
        <p:nvSpPr>
          <p:cNvPr id="43123" name="Oval 115"/>
          <p:cNvSpPr>
            <a:spLocks noChangeArrowheads="1"/>
          </p:cNvSpPr>
          <p:nvPr/>
        </p:nvSpPr>
        <p:spPr bwMode="auto">
          <a:xfrm flipV="1">
            <a:off x="1752600" y="2514600"/>
            <a:ext cx="73152" cy="73152"/>
          </a:xfrm>
          <a:prstGeom prst="ellipse">
            <a:avLst/>
          </a:prstGeom>
          <a:solidFill>
            <a:srgbClr val="FF3300"/>
          </a:solidFill>
          <a:ln w="9525">
            <a:solidFill>
              <a:schemeClr val="tx1"/>
            </a:solidFill>
            <a:round/>
            <a:headEnd/>
            <a:tailEnd/>
          </a:ln>
        </p:spPr>
        <p:txBody>
          <a:bodyPr wrap="none" anchor="ctr"/>
          <a:lstStyle/>
          <a:p>
            <a:pPr fontAlgn="auto">
              <a:spcBef>
                <a:spcPts val="0"/>
              </a:spcBef>
              <a:spcAft>
                <a:spcPts val="0"/>
              </a:spcAft>
            </a:pPr>
            <a:endParaRPr lang="en-US" sz="2000" b="1">
              <a:solidFill>
                <a:srgbClr val="000099"/>
              </a:solidFill>
              <a:latin typeface="Gill Sans MT"/>
              <a:cs typeface="Times New Roman" pitchFamily="18" charset="0"/>
            </a:endParaRPr>
          </a:p>
        </p:txBody>
      </p:sp>
      <p:sp>
        <p:nvSpPr>
          <p:cNvPr id="43125" name="AutoShape 117"/>
          <p:cNvSpPr>
            <a:spLocks noChangeArrowheads="1"/>
          </p:cNvSpPr>
          <p:nvPr/>
        </p:nvSpPr>
        <p:spPr bwMode="auto">
          <a:xfrm>
            <a:off x="609600" y="2286000"/>
            <a:ext cx="91440" cy="182880"/>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sz="2000" b="1">
              <a:solidFill>
                <a:srgbClr val="000099"/>
              </a:solidFill>
              <a:latin typeface="Gill Sans MT"/>
            </a:endParaRPr>
          </a:p>
        </p:txBody>
      </p:sp>
      <p:sp>
        <p:nvSpPr>
          <p:cNvPr id="43138" name="Text Box 130"/>
          <p:cNvSpPr txBox="1">
            <a:spLocks noChangeArrowheads="1"/>
          </p:cNvSpPr>
          <p:nvPr/>
        </p:nvSpPr>
        <p:spPr bwMode="auto">
          <a:xfrm>
            <a:off x="1981200" y="2667001"/>
            <a:ext cx="990600" cy="261610"/>
          </a:xfrm>
          <a:prstGeom prst="rect">
            <a:avLst/>
          </a:prstGeom>
          <a:noFill/>
          <a:ln w="9525">
            <a:noFill/>
            <a:miter lim="800000"/>
            <a:headEnd/>
            <a:tailEnd/>
          </a:ln>
        </p:spPr>
        <p:txBody>
          <a:bodyPr wrap="square">
            <a:spAutoFit/>
          </a:bodyPr>
          <a:lstStyle/>
          <a:p>
            <a:pPr fontAlgn="auto">
              <a:spcBef>
                <a:spcPct val="50000"/>
              </a:spcBef>
              <a:spcAft>
                <a:spcPts val="0"/>
              </a:spcAft>
            </a:pPr>
            <a:r>
              <a:rPr lang="en-US" sz="1050" b="1" dirty="0" err="1" smtClean="0">
                <a:solidFill>
                  <a:srgbClr val="FFFF00"/>
                </a:solidFill>
                <a:latin typeface="Times New Roman" pitchFamily="18" charset="0"/>
                <a:cs typeface="Times New Roman" pitchFamily="18" charset="0"/>
              </a:rPr>
              <a:t>Xê-nô</a:t>
            </a:r>
            <a:endParaRPr lang="en-US" sz="1050" b="1" dirty="0">
              <a:solidFill>
                <a:srgbClr val="FFFF00"/>
              </a:solidFill>
              <a:latin typeface="Times New Roman" pitchFamily="18" charset="0"/>
              <a:cs typeface="Times New Roman" pitchFamily="18" charset="0"/>
            </a:endParaRPr>
          </a:p>
        </p:txBody>
      </p:sp>
      <p:sp>
        <p:nvSpPr>
          <p:cNvPr id="43142" name="Text Box 134"/>
          <p:cNvSpPr txBox="1">
            <a:spLocks noChangeArrowheads="1"/>
          </p:cNvSpPr>
          <p:nvPr/>
        </p:nvSpPr>
        <p:spPr bwMode="auto">
          <a:xfrm>
            <a:off x="3810000" y="4114800"/>
            <a:ext cx="685800" cy="246221"/>
          </a:xfrm>
          <a:prstGeom prst="rect">
            <a:avLst/>
          </a:prstGeom>
          <a:noFill/>
          <a:ln w="9525">
            <a:noFill/>
            <a:miter lim="800000"/>
            <a:headEnd/>
            <a:tailEnd/>
          </a:ln>
        </p:spPr>
        <p:txBody>
          <a:bodyPr wrap="square">
            <a:spAutoFit/>
          </a:bodyPr>
          <a:lstStyle/>
          <a:p>
            <a:pPr fontAlgn="auto">
              <a:spcBef>
                <a:spcPct val="50000"/>
              </a:spcBef>
              <a:spcAft>
                <a:spcPts val="0"/>
              </a:spcAft>
            </a:pPr>
            <a:r>
              <a:rPr lang="en-US" sz="1000" b="1" dirty="0" err="1" smtClean="0">
                <a:solidFill>
                  <a:srgbClr val="FFFF00"/>
                </a:solidFill>
                <a:latin typeface="Times New Roman" pitchFamily="18" charset="0"/>
                <a:cs typeface="Times New Roman" pitchFamily="18" charset="0"/>
              </a:rPr>
              <a:t>Plâyku</a:t>
            </a:r>
            <a:endParaRPr lang="en-US" sz="1000" b="1" dirty="0">
              <a:solidFill>
                <a:srgbClr val="FFFF00"/>
              </a:solidFill>
              <a:latin typeface="Times New Roman" pitchFamily="18" charset="0"/>
              <a:cs typeface="Times New Roman" pitchFamily="18" charset="0"/>
            </a:endParaRPr>
          </a:p>
        </p:txBody>
      </p:sp>
      <p:sp>
        <p:nvSpPr>
          <p:cNvPr id="43143" name="Text Box 135"/>
          <p:cNvSpPr txBox="1">
            <a:spLocks noChangeArrowheads="1"/>
          </p:cNvSpPr>
          <p:nvPr/>
        </p:nvSpPr>
        <p:spPr bwMode="auto">
          <a:xfrm>
            <a:off x="-76200" y="533400"/>
            <a:ext cx="1066800" cy="276999"/>
          </a:xfrm>
          <a:prstGeom prst="rect">
            <a:avLst/>
          </a:prstGeom>
          <a:noFill/>
          <a:ln w="9525">
            <a:noFill/>
            <a:miter lim="800000"/>
            <a:headEnd/>
            <a:tailEnd/>
          </a:ln>
        </p:spPr>
        <p:txBody>
          <a:bodyPr wrap="square">
            <a:spAutoFit/>
          </a:bodyPr>
          <a:lstStyle/>
          <a:p>
            <a:pPr fontAlgn="auto">
              <a:spcBef>
                <a:spcPct val="50000"/>
              </a:spcBef>
              <a:spcAft>
                <a:spcPts val="0"/>
              </a:spcAft>
            </a:pPr>
            <a:r>
              <a:rPr lang="en-US" sz="1200" b="1" dirty="0" smtClean="0">
                <a:solidFill>
                  <a:prstClr val="white"/>
                </a:solidFill>
                <a:latin typeface="Gill Sans MT"/>
                <a:cs typeface="Times New Roman" pitchFamily="18" charset="0"/>
              </a:rPr>
              <a:t>Phong-</a:t>
            </a:r>
            <a:r>
              <a:rPr lang="en-US" sz="1200" b="1" dirty="0" err="1" smtClean="0">
                <a:solidFill>
                  <a:prstClr val="white"/>
                </a:solidFill>
                <a:latin typeface="Gill Sans MT"/>
                <a:cs typeface="Times New Roman" pitchFamily="18" charset="0"/>
              </a:rPr>
              <a:t>xa</a:t>
            </a:r>
            <a:r>
              <a:rPr lang="en-US" sz="1200" b="1" dirty="0" smtClean="0">
                <a:solidFill>
                  <a:prstClr val="white"/>
                </a:solidFill>
                <a:latin typeface="Gill Sans MT"/>
                <a:cs typeface="Times New Roman" pitchFamily="18" charset="0"/>
              </a:rPr>
              <a:t>- </a:t>
            </a:r>
            <a:r>
              <a:rPr lang="en-US" sz="1200" b="1" dirty="0" err="1" smtClean="0">
                <a:solidFill>
                  <a:prstClr val="white"/>
                </a:solidFill>
                <a:latin typeface="Gill Sans MT"/>
                <a:cs typeface="Times New Roman" pitchFamily="18" charset="0"/>
              </a:rPr>
              <a:t>lì</a:t>
            </a:r>
            <a:endParaRPr lang="en-US" sz="1200" b="1" dirty="0">
              <a:solidFill>
                <a:prstClr val="white"/>
              </a:solidFill>
              <a:latin typeface="Gill Sans MT"/>
              <a:cs typeface="Times New Roman" pitchFamily="18" charset="0"/>
            </a:endParaRPr>
          </a:p>
        </p:txBody>
      </p:sp>
      <p:sp>
        <p:nvSpPr>
          <p:cNvPr id="43149" name="Text Box 141"/>
          <p:cNvSpPr txBox="1">
            <a:spLocks noChangeArrowheads="1"/>
          </p:cNvSpPr>
          <p:nvPr/>
        </p:nvSpPr>
        <p:spPr bwMode="auto">
          <a:xfrm>
            <a:off x="1981200" y="2895601"/>
            <a:ext cx="1371600" cy="261610"/>
          </a:xfrm>
          <a:prstGeom prst="rect">
            <a:avLst/>
          </a:prstGeom>
          <a:noFill/>
          <a:ln w="9525">
            <a:noFill/>
            <a:miter lim="800000"/>
            <a:headEnd/>
            <a:tailEnd/>
          </a:ln>
        </p:spPr>
        <p:txBody>
          <a:bodyPr wrap="square">
            <a:spAutoFit/>
          </a:bodyPr>
          <a:lstStyle/>
          <a:p>
            <a:pPr fontAlgn="auto">
              <a:spcBef>
                <a:spcPct val="50000"/>
              </a:spcBef>
              <a:spcAft>
                <a:spcPts val="0"/>
              </a:spcAft>
            </a:pPr>
            <a:r>
              <a:rPr lang="en-US" sz="1050" b="1" dirty="0" err="1" smtClean="0">
                <a:solidFill>
                  <a:prstClr val="white"/>
                </a:solidFill>
                <a:latin typeface="Gill Sans MT"/>
                <a:cs typeface="Times New Roman" pitchFamily="18" charset="0"/>
              </a:rPr>
              <a:t>Xa</a:t>
            </a:r>
            <a:r>
              <a:rPr lang="en-US" sz="1050" b="1" dirty="0" smtClean="0">
                <a:solidFill>
                  <a:prstClr val="white"/>
                </a:solidFill>
                <a:latin typeface="Gill Sans MT"/>
                <a:cs typeface="Times New Roman" pitchFamily="18" charset="0"/>
              </a:rPr>
              <a:t>-van-</a:t>
            </a:r>
            <a:r>
              <a:rPr lang="en-US" sz="1050" b="1" dirty="0" err="1" smtClean="0">
                <a:solidFill>
                  <a:prstClr val="white"/>
                </a:solidFill>
                <a:latin typeface="Gill Sans MT"/>
                <a:cs typeface="Times New Roman" pitchFamily="18" charset="0"/>
              </a:rPr>
              <a:t>na</a:t>
            </a:r>
            <a:r>
              <a:rPr lang="en-US" sz="1050" b="1" dirty="0" smtClean="0">
                <a:solidFill>
                  <a:prstClr val="white"/>
                </a:solidFill>
                <a:latin typeface="Gill Sans MT"/>
                <a:cs typeface="Times New Roman" pitchFamily="18" charset="0"/>
              </a:rPr>
              <a:t>-</a:t>
            </a:r>
            <a:r>
              <a:rPr lang="en-US" sz="1050" b="1" dirty="0" err="1" smtClean="0">
                <a:solidFill>
                  <a:prstClr val="white"/>
                </a:solidFill>
                <a:latin typeface="Gill Sans MT"/>
                <a:cs typeface="Times New Roman" pitchFamily="18" charset="0"/>
              </a:rPr>
              <a:t>khẹt</a:t>
            </a:r>
            <a:endParaRPr lang="en-US" sz="1050" b="1" dirty="0">
              <a:solidFill>
                <a:prstClr val="white"/>
              </a:solidFill>
              <a:latin typeface="Gill Sans MT"/>
              <a:cs typeface="Times New Roman" pitchFamily="18" charset="0"/>
            </a:endParaRPr>
          </a:p>
        </p:txBody>
      </p:sp>
      <p:sp>
        <p:nvSpPr>
          <p:cNvPr id="43153" name="Oval 145"/>
          <p:cNvSpPr>
            <a:spLocks noChangeArrowheads="1"/>
          </p:cNvSpPr>
          <p:nvPr/>
        </p:nvSpPr>
        <p:spPr bwMode="auto">
          <a:xfrm>
            <a:off x="990600" y="914400"/>
            <a:ext cx="91440" cy="91440"/>
          </a:xfrm>
          <a:prstGeom prst="ellipse">
            <a:avLst/>
          </a:prstGeom>
          <a:solidFill>
            <a:srgbClr val="FF3300"/>
          </a:solidFill>
          <a:ln w="9525">
            <a:solidFill>
              <a:schemeClr val="tx1"/>
            </a:solidFill>
            <a:round/>
            <a:headEnd/>
            <a:tailEnd/>
          </a:ln>
        </p:spPr>
        <p:txBody>
          <a:bodyPr wrap="none" anchor="ctr"/>
          <a:lstStyle/>
          <a:p>
            <a:pPr fontAlgn="auto">
              <a:spcBef>
                <a:spcPts val="0"/>
              </a:spcBef>
              <a:spcAft>
                <a:spcPts val="0"/>
              </a:spcAft>
            </a:pPr>
            <a:endParaRPr lang="en-US" sz="2000" b="1">
              <a:solidFill>
                <a:srgbClr val="000099"/>
              </a:solidFill>
              <a:latin typeface="Gill Sans MT"/>
              <a:cs typeface="Times New Roman" pitchFamily="18" charset="0"/>
            </a:endParaRPr>
          </a:p>
        </p:txBody>
      </p:sp>
      <p:sp>
        <p:nvSpPr>
          <p:cNvPr id="132" name="Text Box 129"/>
          <p:cNvSpPr txBox="1">
            <a:spLocks noChangeArrowheads="1"/>
          </p:cNvSpPr>
          <p:nvPr/>
        </p:nvSpPr>
        <p:spPr bwMode="auto">
          <a:xfrm>
            <a:off x="1828800" y="2438400"/>
            <a:ext cx="838200" cy="261610"/>
          </a:xfrm>
          <a:prstGeom prst="rect">
            <a:avLst/>
          </a:prstGeom>
          <a:noFill/>
          <a:ln w="9525">
            <a:noFill/>
            <a:miter lim="800000"/>
            <a:headEnd/>
            <a:tailEnd/>
          </a:ln>
        </p:spPr>
        <p:txBody>
          <a:bodyPr wrap="square">
            <a:spAutoFit/>
          </a:bodyPr>
          <a:lstStyle/>
          <a:p>
            <a:pPr fontAlgn="auto">
              <a:spcBef>
                <a:spcPct val="50000"/>
              </a:spcBef>
              <a:spcAft>
                <a:spcPts val="0"/>
              </a:spcAft>
            </a:pPr>
            <a:r>
              <a:rPr lang="en-US" sz="1050" b="1" dirty="0" err="1">
                <a:solidFill>
                  <a:prstClr val="white"/>
                </a:solidFill>
                <a:latin typeface="Times New Roman" pitchFamily="18" charset="0"/>
                <a:cs typeface="Times New Roman" pitchFamily="18" charset="0"/>
              </a:rPr>
              <a:t>Thà</a:t>
            </a:r>
            <a:r>
              <a:rPr lang="en-US" sz="1050" b="1" dirty="0">
                <a:solidFill>
                  <a:prstClr val="white"/>
                </a:solidFill>
                <a:latin typeface="Times New Roman" pitchFamily="18" charset="0"/>
                <a:cs typeface="Times New Roman" pitchFamily="18" charset="0"/>
              </a:rPr>
              <a:t> </a:t>
            </a:r>
            <a:r>
              <a:rPr lang="en-US" sz="1050" b="1" dirty="0" err="1" smtClean="0">
                <a:solidFill>
                  <a:prstClr val="white"/>
                </a:solidFill>
                <a:latin typeface="Times New Roman" pitchFamily="18" charset="0"/>
                <a:cs typeface="Times New Roman" pitchFamily="18" charset="0"/>
              </a:rPr>
              <a:t>Khẹt</a:t>
            </a:r>
            <a:endParaRPr lang="en-US" sz="1050" b="1" dirty="0">
              <a:solidFill>
                <a:prstClr val="white"/>
              </a:solidFill>
              <a:latin typeface="Times New Roman" pitchFamily="18" charset="0"/>
              <a:cs typeface="Times New Roman" pitchFamily="18" charset="0"/>
            </a:endParaRPr>
          </a:p>
        </p:txBody>
      </p:sp>
      <p:sp>
        <p:nvSpPr>
          <p:cNvPr id="135" name="AutoShape 150"/>
          <p:cNvSpPr>
            <a:spLocks noChangeArrowheads="1"/>
          </p:cNvSpPr>
          <p:nvPr/>
        </p:nvSpPr>
        <p:spPr bwMode="auto">
          <a:xfrm flipH="1">
            <a:off x="2590800" y="1066800"/>
            <a:ext cx="365760" cy="274320"/>
          </a:xfrm>
          <a:prstGeom prst="star16">
            <a:avLst>
              <a:gd name="adj" fmla="val 37500"/>
            </a:avLst>
          </a:prstGeom>
          <a:ln>
            <a:solidFill>
              <a:srgbClr val="0000FF"/>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fontAlgn="auto">
              <a:spcBef>
                <a:spcPts val="0"/>
              </a:spcBef>
              <a:spcAft>
                <a:spcPts val="0"/>
              </a:spcAft>
            </a:pPr>
            <a:r>
              <a:rPr lang="en-US" sz="1400" b="1" dirty="0" smtClean="0">
                <a:solidFill>
                  <a:srgbClr val="000099"/>
                </a:solidFill>
                <a:cs typeface="Times New Roman" pitchFamily="18" charset="0"/>
              </a:rPr>
              <a:t>1</a:t>
            </a:r>
            <a:endParaRPr lang="en-US" sz="1400" b="1" dirty="0">
              <a:solidFill>
                <a:srgbClr val="000099"/>
              </a:solidFill>
              <a:cs typeface="Times New Roman" pitchFamily="18" charset="0"/>
            </a:endParaRPr>
          </a:p>
        </p:txBody>
      </p:sp>
      <p:cxnSp>
        <p:nvCxnSpPr>
          <p:cNvPr id="93" name="Straight Arrow Connector 92"/>
          <p:cNvCxnSpPr>
            <a:stCxn id="135" idx="2"/>
            <a:endCxn id="100" idx="9"/>
          </p:cNvCxnSpPr>
          <p:nvPr/>
        </p:nvCxnSpPr>
        <p:spPr>
          <a:xfrm rot="10800000">
            <a:off x="1266240" y="1058328"/>
            <a:ext cx="1324561" cy="145632"/>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0" name="AutoShape 150"/>
          <p:cNvSpPr>
            <a:spLocks noChangeArrowheads="1"/>
          </p:cNvSpPr>
          <p:nvPr/>
        </p:nvSpPr>
        <p:spPr bwMode="auto">
          <a:xfrm flipH="1">
            <a:off x="914400" y="868680"/>
            <a:ext cx="365760" cy="274320"/>
          </a:xfrm>
          <a:prstGeom prst="star16">
            <a:avLst>
              <a:gd name="adj" fmla="val 37500"/>
            </a:avLst>
          </a:prstGeom>
          <a:ln>
            <a:solidFill>
              <a:srgbClr val="0000FF"/>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fontAlgn="auto">
              <a:spcBef>
                <a:spcPts val="0"/>
              </a:spcBef>
              <a:spcAft>
                <a:spcPts val="0"/>
              </a:spcAft>
            </a:pPr>
            <a:r>
              <a:rPr lang="en-US" sz="1400" b="1" dirty="0" smtClean="0">
                <a:solidFill>
                  <a:srgbClr val="000099"/>
                </a:solidFill>
                <a:cs typeface="Times New Roman" pitchFamily="18" charset="0"/>
              </a:rPr>
              <a:t>2</a:t>
            </a:r>
            <a:endParaRPr lang="en-US" sz="1400" b="1" dirty="0">
              <a:solidFill>
                <a:srgbClr val="000099"/>
              </a:solidFill>
              <a:cs typeface="Times New Roman" pitchFamily="18" charset="0"/>
            </a:endParaRPr>
          </a:p>
        </p:txBody>
      </p:sp>
      <p:sp>
        <p:nvSpPr>
          <p:cNvPr id="102" name="Oval 115"/>
          <p:cNvSpPr>
            <a:spLocks noChangeArrowheads="1"/>
          </p:cNvSpPr>
          <p:nvPr/>
        </p:nvSpPr>
        <p:spPr bwMode="auto">
          <a:xfrm flipH="1">
            <a:off x="2057399" y="2816351"/>
            <a:ext cx="45719" cy="45719"/>
          </a:xfrm>
          <a:prstGeom prst="ellipse">
            <a:avLst/>
          </a:prstGeom>
          <a:solidFill>
            <a:srgbClr val="FF3300"/>
          </a:solidFill>
          <a:ln w="9525">
            <a:solidFill>
              <a:schemeClr val="tx1"/>
            </a:solidFill>
            <a:round/>
            <a:headEnd/>
            <a:tailEnd/>
          </a:ln>
        </p:spPr>
        <p:txBody>
          <a:bodyPr wrap="none" anchor="ctr"/>
          <a:lstStyle/>
          <a:p>
            <a:pPr fontAlgn="auto">
              <a:spcBef>
                <a:spcPts val="0"/>
              </a:spcBef>
              <a:spcAft>
                <a:spcPts val="0"/>
              </a:spcAft>
            </a:pPr>
            <a:endParaRPr lang="en-US" sz="2000" b="1">
              <a:solidFill>
                <a:srgbClr val="000099"/>
              </a:solidFill>
              <a:latin typeface="Gill Sans MT"/>
              <a:cs typeface="Times New Roman" pitchFamily="18" charset="0"/>
            </a:endParaRPr>
          </a:p>
        </p:txBody>
      </p:sp>
      <p:sp>
        <p:nvSpPr>
          <p:cNvPr id="103" name="Oval 115"/>
          <p:cNvSpPr>
            <a:spLocks noChangeArrowheads="1"/>
          </p:cNvSpPr>
          <p:nvPr/>
        </p:nvSpPr>
        <p:spPr bwMode="auto">
          <a:xfrm flipV="1">
            <a:off x="2057400" y="3048000"/>
            <a:ext cx="73152" cy="73152"/>
          </a:xfrm>
          <a:prstGeom prst="ellipse">
            <a:avLst/>
          </a:prstGeom>
          <a:solidFill>
            <a:srgbClr val="FF3300"/>
          </a:solidFill>
          <a:ln w="9525">
            <a:solidFill>
              <a:schemeClr val="tx1"/>
            </a:solidFill>
            <a:round/>
            <a:headEnd/>
            <a:tailEnd/>
          </a:ln>
        </p:spPr>
        <p:txBody>
          <a:bodyPr wrap="none" anchor="ctr"/>
          <a:lstStyle/>
          <a:p>
            <a:pPr fontAlgn="auto">
              <a:spcBef>
                <a:spcPts val="0"/>
              </a:spcBef>
              <a:spcAft>
                <a:spcPts val="0"/>
              </a:spcAft>
            </a:pPr>
            <a:endParaRPr lang="en-US" sz="2000" b="1">
              <a:solidFill>
                <a:srgbClr val="000099"/>
              </a:solidFill>
              <a:latin typeface="Gill Sans MT"/>
              <a:cs typeface="Times New Roman" pitchFamily="18" charset="0"/>
            </a:endParaRPr>
          </a:p>
        </p:txBody>
      </p:sp>
      <p:sp>
        <p:nvSpPr>
          <p:cNvPr id="142" name="TextBox 141"/>
          <p:cNvSpPr txBox="1"/>
          <p:nvPr/>
        </p:nvSpPr>
        <p:spPr>
          <a:xfrm rot="2387406">
            <a:off x="993783" y="2442857"/>
            <a:ext cx="2412751" cy="369332"/>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Gill Sans MT"/>
              </a:rPr>
              <a:t>L       À                 O</a:t>
            </a:r>
            <a:endParaRPr lang="en-US" b="1" dirty="0">
              <a:solidFill>
                <a:prstClr val="black"/>
              </a:solidFill>
              <a:latin typeface="Gill Sans MT"/>
            </a:endParaRPr>
          </a:p>
        </p:txBody>
      </p:sp>
      <p:cxnSp>
        <p:nvCxnSpPr>
          <p:cNvPr id="143" name="Straight Arrow Connector 142"/>
          <p:cNvCxnSpPr/>
          <p:nvPr/>
        </p:nvCxnSpPr>
        <p:spPr>
          <a:xfrm rot="5400000">
            <a:off x="1674289" y="1713791"/>
            <a:ext cx="1412518" cy="646295"/>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55" name="AutoShape 150"/>
          <p:cNvSpPr>
            <a:spLocks noChangeArrowheads="1"/>
          </p:cNvSpPr>
          <p:nvPr/>
        </p:nvSpPr>
        <p:spPr bwMode="auto">
          <a:xfrm flipH="1">
            <a:off x="1844040" y="2667000"/>
            <a:ext cx="365760" cy="274320"/>
          </a:xfrm>
          <a:prstGeom prst="star16">
            <a:avLst>
              <a:gd name="adj" fmla="val 37500"/>
            </a:avLst>
          </a:prstGeom>
          <a:ln>
            <a:solidFill>
              <a:srgbClr val="0000FF"/>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fontAlgn="auto">
              <a:spcBef>
                <a:spcPts val="0"/>
              </a:spcBef>
              <a:spcAft>
                <a:spcPts val="0"/>
              </a:spcAft>
            </a:pPr>
            <a:r>
              <a:rPr lang="en-US" sz="1400" b="1" dirty="0" smtClean="0">
                <a:solidFill>
                  <a:srgbClr val="000099"/>
                </a:solidFill>
                <a:cs typeface="Times New Roman" pitchFamily="18" charset="0"/>
              </a:rPr>
              <a:t>3</a:t>
            </a:r>
            <a:endParaRPr lang="en-US" sz="1400" b="1" dirty="0">
              <a:solidFill>
                <a:srgbClr val="000099"/>
              </a:solidFill>
              <a:cs typeface="Times New Roman" pitchFamily="18" charset="0"/>
            </a:endParaRPr>
          </a:p>
        </p:txBody>
      </p:sp>
      <p:sp>
        <p:nvSpPr>
          <p:cNvPr id="162" name="TextBox 161"/>
          <p:cNvSpPr txBox="1"/>
          <p:nvPr/>
        </p:nvSpPr>
        <p:spPr>
          <a:xfrm>
            <a:off x="838200" y="1371600"/>
            <a:ext cx="990600" cy="215444"/>
          </a:xfrm>
          <a:prstGeom prst="rect">
            <a:avLst/>
          </a:prstGeom>
          <a:noFill/>
        </p:spPr>
        <p:txBody>
          <a:bodyPr wrap="square" rtlCol="0">
            <a:spAutoFit/>
          </a:bodyPr>
          <a:lstStyle/>
          <a:p>
            <a:pPr fontAlgn="auto">
              <a:spcBef>
                <a:spcPts val="0"/>
              </a:spcBef>
              <a:spcAft>
                <a:spcPts val="0"/>
              </a:spcAft>
            </a:pPr>
            <a:r>
              <a:rPr lang="en-US" sz="800" dirty="0" err="1" smtClean="0">
                <a:solidFill>
                  <a:prstClr val="black"/>
                </a:solidFill>
                <a:latin typeface="Arial" pitchFamily="34" charset="0"/>
                <a:cs typeface="Arial" pitchFamily="34" charset="0"/>
              </a:rPr>
              <a:t>Sầm</a:t>
            </a:r>
            <a:r>
              <a:rPr lang="en-US" sz="800" dirty="0" smtClean="0">
                <a:solidFill>
                  <a:prstClr val="black"/>
                </a:solidFill>
                <a:latin typeface="Arial" pitchFamily="34" charset="0"/>
                <a:cs typeface="Arial" pitchFamily="34" charset="0"/>
              </a:rPr>
              <a:t> </a:t>
            </a:r>
            <a:r>
              <a:rPr lang="en-US" sz="800" dirty="0" err="1" smtClean="0">
                <a:solidFill>
                  <a:prstClr val="black"/>
                </a:solidFill>
                <a:latin typeface="Arial" pitchFamily="34" charset="0"/>
                <a:cs typeface="Arial" pitchFamily="34" charset="0"/>
              </a:rPr>
              <a:t>Nưa</a:t>
            </a:r>
            <a:endParaRPr lang="en-US" sz="800" dirty="0">
              <a:solidFill>
                <a:prstClr val="black"/>
              </a:solidFill>
              <a:latin typeface="Arial" pitchFamily="34" charset="0"/>
              <a:cs typeface="Arial" pitchFamily="34" charset="0"/>
            </a:endParaRPr>
          </a:p>
        </p:txBody>
      </p:sp>
      <p:sp>
        <p:nvSpPr>
          <p:cNvPr id="163" name="Oval 112"/>
          <p:cNvSpPr>
            <a:spLocks noChangeArrowheads="1"/>
          </p:cNvSpPr>
          <p:nvPr/>
        </p:nvSpPr>
        <p:spPr bwMode="auto">
          <a:xfrm flipV="1">
            <a:off x="1524000" y="1371600"/>
            <a:ext cx="91440" cy="91440"/>
          </a:xfrm>
          <a:prstGeom prst="ellipse">
            <a:avLst/>
          </a:prstGeom>
          <a:solidFill>
            <a:srgbClr val="FF3300"/>
          </a:solidFill>
          <a:ln w="9525">
            <a:solidFill>
              <a:schemeClr val="tx1"/>
            </a:solidFill>
            <a:round/>
            <a:headEnd/>
            <a:tailEnd/>
          </a:ln>
        </p:spPr>
        <p:txBody>
          <a:bodyPr wrap="none" anchor="ctr"/>
          <a:lstStyle/>
          <a:p>
            <a:pPr fontAlgn="auto">
              <a:spcBef>
                <a:spcPts val="0"/>
              </a:spcBef>
              <a:spcAft>
                <a:spcPts val="0"/>
              </a:spcAft>
            </a:pPr>
            <a:endParaRPr lang="en-US" sz="2000" b="1">
              <a:solidFill>
                <a:srgbClr val="000099"/>
              </a:solidFill>
              <a:latin typeface="Gill Sans MT"/>
              <a:cs typeface="Times New Roman" pitchFamily="18" charset="0"/>
            </a:endParaRPr>
          </a:p>
        </p:txBody>
      </p:sp>
      <p:sp>
        <p:nvSpPr>
          <p:cNvPr id="164" name="TextBox 163"/>
          <p:cNvSpPr txBox="1"/>
          <p:nvPr/>
        </p:nvSpPr>
        <p:spPr>
          <a:xfrm>
            <a:off x="685800" y="1524000"/>
            <a:ext cx="2057400" cy="215444"/>
          </a:xfrm>
          <a:prstGeom prst="rect">
            <a:avLst/>
          </a:prstGeom>
          <a:noFill/>
        </p:spPr>
        <p:txBody>
          <a:bodyPr wrap="square" rtlCol="0">
            <a:spAutoFit/>
          </a:bodyPr>
          <a:lstStyle/>
          <a:p>
            <a:pPr fontAlgn="auto">
              <a:spcBef>
                <a:spcPts val="0"/>
              </a:spcBef>
              <a:spcAft>
                <a:spcPts val="0"/>
              </a:spcAft>
            </a:pPr>
            <a:r>
              <a:rPr lang="en-US" sz="800" dirty="0" err="1" smtClean="0">
                <a:solidFill>
                  <a:prstClr val="black"/>
                </a:solidFill>
                <a:latin typeface="Arial" pitchFamily="34" charset="0"/>
                <a:cs typeface="Arial" pitchFamily="34" charset="0"/>
              </a:rPr>
              <a:t>Luông</a:t>
            </a:r>
            <a:r>
              <a:rPr lang="en-US" sz="800" dirty="0" smtClean="0">
                <a:solidFill>
                  <a:prstClr val="black"/>
                </a:solidFill>
                <a:latin typeface="Arial" pitchFamily="34" charset="0"/>
                <a:cs typeface="Arial" pitchFamily="34" charset="0"/>
              </a:rPr>
              <a:t> </a:t>
            </a:r>
            <a:r>
              <a:rPr lang="en-US" sz="800" dirty="0" err="1" smtClean="0">
                <a:solidFill>
                  <a:prstClr val="black"/>
                </a:solidFill>
                <a:latin typeface="Arial" pitchFamily="34" charset="0"/>
                <a:cs typeface="Arial" pitchFamily="34" charset="0"/>
              </a:rPr>
              <a:t>Pha</a:t>
            </a:r>
            <a:r>
              <a:rPr lang="en-US" sz="800" dirty="0" smtClean="0">
                <a:solidFill>
                  <a:prstClr val="black"/>
                </a:solidFill>
                <a:latin typeface="Arial" pitchFamily="34" charset="0"/>
                <a:cs typeface="Arial" pitchFamily="34" charset="0"/>
              </a:rPr>
              <a:t> -bang</a:t>
            </a:r>
            <a:endParaRPr lang="en-US" sz="800" dirty="0">
              <a:solidFill>
                <a:prstClr val="black"/>
              </a:solidFill>
              <a:latin typeface="Arial" pitchFamily="34" charset="0"/>
              <a:cs typeface="Arial" pitchFamily="34" charset="0"/>
            </a:endParaRPr>
          </a:p>
        </p:txBody>
      </p:sp>
      <p:sp>
        <p:nvSpPr>
          <p:cNvPr id="165" name="Oval 112"/>
          <p:cNvSpPr>
            <a:spLocks noChangeArrowheads="1"/>
          </p:cNvSpPr>
          <p:nvPr/>
        </p:nvSpPr>
        <p:spPr bwMode="auto">
          <a:xfrm flipV="1">
            <a:off x="624840" y="1600200"/>
            <a:ext cx="60960" cy="76200"/>
          </a:xfrm>
          <a:prstGeom prst="ellipse">
            <a:avLst/>
          </a:prstGeom>
          <a:solidFill>
            <a:srgbClr val="FF3300"/>
          </a:solidFill>
          <a:ln w="9525">
            <a:solidFill>
              <a:schemeClr val="tx1"/>
            </a:solidFill>
            <a:round/>
            <a:headEnd/>
            <a:tailEnd/>
          </a:ln>
        </p:spPr>
        <p:txBody>
          <a:bodyPr wrap="none" anchor="ctr"/>
          <a:lstStyle/>
          <a:p>
            <a:pPr fontAlgn="auto">
              <a:spcBef>
                <a:spcPts val="0"/>
              </a:spcBef>
              <a:spcAft>
                <a:spcPts val="0"/>
              </a:spcAft>
            </a:pPr>
            <a:endParaRPr lang="en-US" sz="2000" b="1">
              <a:solidFill>
                <a:srgbClr val="000099"/>
              </a:solidFill>
              <a:latin typeface="Gill Sans MT"/>
              <a:cs typeface="Times New Roman" pitchFamily="18" charset="0"/>
            </a:endParaRPr>
          </a:p>
        </p:txBody>
      </p:sp>
      <p:sp>
        <p:nvSpPr>
          <p:cNvPr id="239" name="Oval 115"/>
          <p:cNvSpPr>
            <a:spLocks noChangeArrowheads="1"/>
          </p:cNvSpPr>
          <p:nvPr/>
        </p:nvSpPr>
        <p:spPr bwMode="auto">
          <a:xfrm flipV="1">
            <a:off x="3810000" y="3733800"/>
            <a:ext cx="137160" cy="137160"/>
          </a:xfrm>
          <a:prstGeom prst="ellipse">
            <a:avLst/>
          </a:prstGeom>
          <a:solidFill>
            <a:srgbClr val="FF3300"/>
          </a:solidFill>
          <a:ln w="9525">
            <a:solidFill>
              <a:schemeClr val="tx1"/>
            </a:solidFill>
            <a:round/>
            <a:headEnd/>
            <a:tailEnd/>
          </a:ln>
        </p:spPr>
        <p:txBody>
          <a:bodyPr wrap="none" anchor="ctr"/>
          <a:lstStyle/>
          <a:p>
            <a:pPr fontAlgn="auto">
              <a:spcBef>
                <a:spcPts val="0"/>
              </a:spcBef>
              <a:spcAft>
                <a:spcPts val="0"/>
              </a:spcAft>
            </a:pPr>
            <a:endParaRPr lang="en-US" sz="2000" b="1">
              <a:solidFill>
                <a:srgbClr val="000099"/>
              </a:solidFill>
              <a:latin typeface="Gill Sans MT"/>
              <a:cs typeface="Times New Roman" pitchFamily="18" charset="0"/>
            </a:endParaRPr>
          </a:p>
        </p:txBody>
      </p:sp>
      <p:sp>
        <p:nvSpPr>
          <p:cNvPr id="240" name="Oval 115"/>
          <p:cNvSpPr>
            <a:spLocks noChangeArrowheads="1"/>
          </p:cNvSpPr>
          <p:nvPr/>
        </p:nvSpPr>
        <p:spPr bwMode="auto">
          <a:xfrm flipV="1">
            <a:off x="3733800" y="4191000"/>
            <a:ext cx="137160" cy="137160"/>
          </a:xfrm>
          <a:prstGeom prst="ellipse">
            <a:avLst/>
          </a:prstGeom>
          <a:solidFill>
            <a:srgbClr val="FF3300"/>
          </a:solidFill>
          <a:ln w="9525">
            <a:solidFill>
              <a:schemeClr val="tx1"/>
            </a:solidFill>
            <a:round/>
            <a:headEnd/>
            <a:tailEnd/>
          </a:ln>
        </p:spPr>
        <p:txBody>
          <a:bodyPr wrap="none" anchor="ctr"/>
          <a:lstStyle/>
          <a:p>
            <a:pPr fontAlgn="auto">
              <a:spcBef>
                <a:spcPts val="0"/>
              </a:spcBef>
              <a:spcAft>
                <a:spcPts val="0"/>
              </a:spcAft>
            </a:pPr>
            <a:endParaRPr lang="en-US" sz="2000" b="1">
              <a:solidFill>
                <a:srgbClr val="000099"/>
              </a:solidFill>
              <a:latin typeface="Gill Sans MT"/>
              <a:cs typeface="Times New Roman" pitchFamily="18" charset="0"/>
            </a:endParaRPr>
          </a:p>
        </p:txBody>
      </p:sp>
      <p:sp>
        <p:nvSpPr>
          <p:cNvPr id="91" name="Oval 112"/>
          <p:cNvSpPr>
            <a:spLocks noChangeArrowheads="1"/>
          </p:cNvSpPr>
          <p:nvPr/>
        </p:nvSpPr>
        <p:spPr bwMode="auto">
          <a:xfrm flipV="1">
            <a:off x="990600" y="609600"/>
            <a:ext cx="91440" cy="91440"/>
          </a:xfrm>
          <a:prstGeom prst="ellipse">
            <a:avLst/>
          </a:prstGeom>
          <a:solidFill>
            <a:srgbClr val="FF3300"/>
          </a:solidFill>
          <a:ln w="9525">
            <a:solidFill>
              <a:schemeClr val="tx1"/>
            </a:solidFill>
            <a:round/>
            <a:headEnd/>
            <a:tailEnd/>
          </a:ln>
        </p:spPr>
        <p:txBody>
          <a:bodyPr wrap="none" anchor="ctr"/>
          <a:lstStyle/>
          <a:p>
            <a:pPr fontAlgn="auto">
              <a:spcBef>
                <a:spcPts val="0"/>
              </a:spcBef>
              <a:spcAft>
                <a:spcPts val="0"/>
              </a:spcAft>
            </a:pPr>
            <a:endParaRPr lang="en-US" sz="2000" b="1">
              <a:solidFill>
                <a:srgbClr val="000099"/>
              </a:solidFill>
              <a:latin typeface="Gill Sans MT"/>
              <a:cs typeface="Times New Roman" pitchFamily="18" charset="0"/>
            </a:endParaRPr>
          </a:p>
        </p:txBody>
      </p:sp>
      <p:sp>
        <p:nvSpPr>
          <p:cNvPr id="302" name="TextBox 301"/>
          <p:cNvSpPr txBox="1"/>
          <p:nvPr/>
        </p:nvSpPr>
        <p:spPr>
          <a:xfrm>
            <a:off x="4572000" y="3886200"/>
            <a:ext cx="1219200" cy="369332"/>
          </a:xfrm>
          <a:prstGeom prst="rect">
            <a:avLst/>
          </a:prstGeom>
          <a:noFill/>
        </p:spPr>
        <p:txBody>
          <a:bodyPr wrap="square" rtlCol="0">
            <a:spAutoFit/>
          </a:bodyPr>
          <a:lstStyle/>
          <a:p>
            <a:pPr fontAlgn="auto">
              <a:spcBef>
                <a:spcPts val="0"/>
              </a:spcBef>
              <a:spcAft>
                <a:spcPts val="0"/>
              </a:spcAft>
            </a:pPr>
            <a:endParaRPr lang="en-US" dirty="0">
              <a:solidFill>
                <a:prstClr val="black"/>
              </a:solidFill>
              <a:latin typeface="Gill Sans MT"/>
            </a:endParaRPr>
          </a:p>
        </p:txBody>
      </p:sp>
      <p:sp>
        <p:nvSpPr>
          <p:cNvPr id="71" name="AutoShape 150"/>
          <p:cNvSpPr>
            <a:spLocks noChangeArrowheads="1"/>
          </p:cNvSpPr>
          <p:nvPr/>
        </p:nvSpPr>
        <p:spPr bwMode="auto">
          <a:xfrm flipH="1">
            <a:off x="533400" y="1630680"/>
            <a:ext cx="365760" cy="274320"/>
          </a:xfrm>
          <a:prstGeom prst="star16">
            <a:avLst>
              <a:gd name="adj" fmla="val 37500"/>
            </a:avLst>
          </a:prstGeom>
          <a:ln>
            <a:solidFill>
              <a:srgbClr val="0000FF"/>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fontAlgn="auto">
              <a:spcBef>
                <a:spcPts val="0"/>
              </a:spcBef>
              <a:spcAft>
                <a:spcPts val="0"/>
              </a:spcAft>
            </a:pPr>
            <a:r>
              <a:rPr lang="en-US" sz="1400" b="1" dirty="0" smtClean="0">
                <a:solidFill>
                  <a:srgbClr val="000099"/>
                </a:solidFill>
                <a:cs typeface="Times New Roman" pitchFamily="18" charset="0"/>
              </a:rPr>
              <a:t>4</a:t>
            </a:r>
            <a:endParaRPr lang="en-US" sz="1400" b="1" dirty="0">
              <a:solidFill>
                <a:srgbClr val="000099"/>
              </a:solidFill>
              <a:cs typeface="Times New Roman" pitchFamily="18" charset="0"/>
            </a:endParaRPr>
          </a:p>
        </p:txBody>
      </p:sp>
      <p:cxnSp>
        <p:nvCxnSpPr>
          <p:cNvPr id="72" name="Straight Arrow Connector 71"/>
          <p:cNvCxnSpPr>
            <a:endCxn id="71" idx="11"/>
          </p:cNvCxnSpPr>
          <p:nvPr/>
        </p:nvCxnSpPr>
        <p:spPr>
          <a:xfrm rot="10800000" flipV="1">
            <a:off x="885240" y="1253520"/>
            <a:ext cx="1781761" cy="461831"/>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35" idx="7"/>
            <a:endCxn id="66" idx="15"/>
          </p:cNvCxnSpPr>
          <p:nvPr/>
        </p:nvCxnSpPr>
        <p:spPr>
          <a:xfrm rot="16200000" flipH="1">
            <a:off x="1841219" y="2333125"/>
            <a:ext cx="2794562" cy="78967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6" name="AutoShape 150"/>
          <p:cNvSpPr>
            <a:spLocks noChangeArrowheads="1"/>
          </p:cNvSpPr>
          <p:nvPr/>
        </p:nvSpPr>
        <p:spPr bwMode="auto">
          <a:xfrm flipH="1">
            <a:off x="3520440" y="4114800"/>
            <a:ext cx="365760" cy="274320"/>
          </a:xfrm>
          <a:prstGeom prst="star16">
            <a:avLst>
              <a:gd name="adj" fmla="val 37500"/>
            </a:avLst>
          </a:prstGeom>
          <a:ln>
            <a:solidFill>
              <a:srgbClr val="0000FF"/>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fontAlgn="auto">
              <a:spcBef>
                <a:spcPts val="0"/>
              </a:spcBef>
              <a:spcAft>
                <a:spcPts val="0"/>
              </a:spcAft>
            </a:pPr>
            <a:r>
              <a:rPr lang="en-US" sz="1400" b="1" dirty="0" smtClean="0">
                <a:solidFill>
                  <a:srgbClr val="000099"/>
                </a:solidFill>
                <a:cs typeface="Times New Roman" pitchFamily="18" charset="0"/>
              </a:rPr>
              <a:t>5</a:t>
            </a:r>
            <a:endParaRPr lang="en-US" sz="1400" b="1" dirty="0">
              <a:solidFill>
                <a:srgbClr val="000099"/>
              </a:solidFill>
              <a:cs typeface="Times New Roman" pitchFamily="18" charset="0"/>
            </a:endParaRPr>
          </a:p>
        </p:txBody>
      </p:sp>
      <p:sp>
        <p:nvSpPr>
          <p:cNvPr id="49" name="TextBox 48"/>
          <p:cNvSpPr txBox="1"/>
          <p:nvPr/>
        </p:nvSpPr>
        <p:spPr>
          <a:xfrm>
            <a:off x="3352800" y="6477000"/>
            <a:ext cx="4572000" cy="369332"/>
          </a:xfrm>
          <a:prstGeom prst="rect">
            <a:avLst/>
          </a:prstGeom>
          <a:solidFill>
            <a:srgbClr val="99CCFF"/>
          </a:solidFill>
        </p:spPr>
        <p:txBody>
          <a:bodyPr wrap="square" rtlCol="0">
            <a:spAutoFit/>
          </a:bodyPr>
          <a:lstStyle/>
          <a:p>
            <a:pPr fontAlgn="auto">
              <a:spcBef>
                <a:spcPts val="0"/>
              </a:spcBef>
              <a:spcAft>
                <a:spcPts val="0"/>
              </a:spcAft>
            </a:pPr>
            <a:r>
              <a:rPr lang="en-US" b="1" smtClean="0">
                <a:solidFill>
                  <a:prstClr val="black"/>
                </a:solidFill>
                <a:latin typeface="Times New Roman" pitchFamily="18" charset="0"/>
              </a:rPr>
              <a:t>L</a:t>
            </a:r>
            <a:r>
              <a:rPr lang="vi-VN" b="1" smtClean="0">
                <a:solidFill>
                  <a:prstClr val="black"/>
                </a:solidFill>
                <a:latin typeface="Times New Roman" pitchFamily="18" charset="0"/>
              </a:rPr>
              <a:t>ư</a:t>
            </a:r>
            <a:r>
              <a:rPr lang="en-US" b="1" smtClean="0">
                <a:solidFill>
                  <a:prstClr val="black"/>
                </a:solidFill>
                <a:latin typeface="Times New Roman" pitchFamily="18" charset="0"/>
              </a:rPr>
              <a:t>ợc </a:t>
            </a:r>
            <a:r>
              <a:rPr lang="vi-VN" b="1" smtClean="0">
                <a:solidFill>
                  <a:prstClr val="black"/>
                </a:solidFill>
                <a:latin typeface="Times New Roman" pitchFamily="18" charset="0"/>
              </a:rPr>
              <a:t>đ</a:t>
            </a:r>
            <a:r>
              <a:rPr lang="en-US" b="1" smtClean="0">
                <a:solidFill>
                  <a:prstClr val="black"/>
                </a:solidFill>
                <a:latin typeface="Times New Roman" pitchFamily="18" charset="0"/>
              </a:rPr>
              <a:t>ồ chiến cuộc Đông - Xuân 1953-1954</a:t>
            </a:r>
            <a:endParaRPr lang="en-US">
              <a:solidFill>
                <a:prstClr val="black"/>
              </a:solidFill>
              <a:latin typeface="Gill Sans MT"/>
            </a:endParaRPr>
          </a:p>
        </p:txBody>
      </p:sp>
      <p:sp>
        <p:nvSpPr>
          <p:cNvPr id="50" name="Rectangle 49"/>
          <p:cNvSpPr/>
          <p:nvPr/>
        </p:nvSpPr>
        <p:spPr>
          <a:xfrm>
            <a:off x="5791200" y="44470"/>
            <a:ext cx="3276600" cy="6432530"/>
          </a:xfrm>
          <a:prstGeom prst="rect">
            <a:avLst/>
          </a:prstGeom>
          <a:solidFill>
            <a:schemeClr val="bg1"/>
          </a:solidFill>
          <a:ln w="38100">
            <a:solidFill>
              <a:srgbClr val="00CC00"/>
            </a:solidFill>
          </a:ln>
        </p:spPr>
        <p:txBody>
          <a:bodyPr wrap="square">
            <a:spAutoFit/>
          </a:bodyPr>
          <a:lstStyle/>
          <a:p>
            <a:pPr algn="ctr" fontAlgn="auto">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smtClean="0">
                <a:solidFill>
                  <a:srgbClr val="0000FF"/>
                </a:solidFill>
                <a:latin typeface="Times New Roman" pitchFamily="18" charset="0"/>
                <a:ea typeface="Microsoft YaHei" charset="0"/>
                <a:cs typeface="Times New Roman" pitchFamily="18" charset="0"/>
              </a:rPr>
              <a:t>      </a:t>
            </a:r>
            <a:r>
              <a:rPr lang="en-US" sz="2400" b="1" smtClean="0">
                <a:solidFill>
                  <a:srgbClr val="0000FF"/>
                </a:solidFill>
                <a:latin typeface="Times New Roman" pitchFamily="18" charset="0"/>
                <a:ea typeface="Microsoft YaHei" charset="0"/>
                <a:cs typeface="Times New Roman" pitchFamily="18" charset="0"/>
              </a:rPr>
              <a:t>Cuộc </a:t>
            </a:r>
            <a:r>
              <a:rPr lang="en-US" sz="2400" b="1" dirty="0" err="1" smtClean="0">
                <a:solidFill>
                  <a:srgbClr val="0000FF"/>
                </a:solidFill>
                <a:latin typeface="Times New Roman" pitchFamily="18" charset="0"/>
                <a:ea typeface="Microsoft YaHei" charset="0"/>
                <a:cs typeface="Times New Roman" pitchFamily="18" charset="0"/>
              </a:rPr>
              <a:t>tiến</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công</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chiến</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lược</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Đông</a:t>
            </a:r>
            <a:r>
              <a:rPr lang="en-US" sz="2400" b="1" dirty="0" smtClean="0">
                <a:solidFill>
                  <a:srgbClr val="0000FF"/>
                </a:solidFill>
                <a:latin typeface="Times New Roman" pitchFamily="18" charset="0"/>
                <a:ea typeface="Microsoft YaHei" charset="0"/>
                <a:cs typeface="Times New Roman" pitchFamily="18" charset="0"/>
              </a:rPr>
              <a:t> - </a:t>
            </a:r>
            <a:r>
              <a:rPr lang="en-US" sz="2400" b="1" dirty="0" err="1" smtClean="0">
                <a:solidFill>
                  <a:srgbClr val="0000FF"/>
                </a:solidFill>
                <a:latin typeface="Times New Roman" pitchFamily="18" charset="0"/>
                <a:ea typeface="Microsoft YaHei" charset="0"/>
                <a:cs typeface="Times New Roman" pitchFamily="18" charset="0"/>
              </a:rPr>
              <a:t>Xuân</a:t>
            </a:r>
            <a:r>
              <a:rPr lang="en-US" sz="2400" b="1" dirty="0" smtClean="0">
                <a:solidFill>
                  <a:srgbClr val="0000FF"/>
                </a:solidFill>
                <a:latin typeface="Times New Roman" pitchFamily="18" charset="0"/>
                <a:ea typeface="Microsoft YaHei" charset="0"/>
                <a:cs typeface="Times New Roman" pitchFamily="18" charset="0"/>
              </a:rPr>
              <a:t> 1953-1954, </a:t>
            </a:r>
            <a:r>
              <a:rPr lang="en-US" sz="2400" b="1" dirty="0" err="1" smtClean="0">
                <a:solidFill>
                  <a:srgbClr val="0000FF"/>
                </a:solidFill>
                <a:latin typeface="Times New Roman" pitchFamily="18" charset="0"/>
                <a:ea typeface="Microsoft YaHei" charset="0"/>
                <a:cs typeface="Times New Roman" pitchFamily="18" charset="0"/>
              </a:rPr>
              <a:t>đã</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buộc</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địch</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phải</a:t>
            </a:r>
            <a:r>
              <a:rPr lang="en-US" sz="2400" b="1" dirty="0" smtClean="0">
                <a:solidFill>
                  <a:srgbClr val="0000FF"/>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phân</a:t>
            </a:r>
            <a:r>
              <a:rPr lang="en-US" sz="2400" b="1" u="sng" dirty="0" smtClean="0">
                <a:solidFill>
                  <a:srgbClr val="FF0000"/>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tán</a:t>
            </a:r>
            <a:r>
              <a:rPr lang="en-US" sz="2400" b="1" u="sng" dirty="0" smtClean="0">
                <a:solidFill>
                  <a:srgbClr val="FF0000"/>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lực</a:t>
            </a:r>
            <a:r>
              <a:rPr lang="en-US" sz="2400" b="1" u="sng" dirty="0" smtClean="0">
                <a:solidFill>
                  <a:srgbClr val="FF0000"/>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lượng</a:t>
            </a:r>
            <a:r>
              <a:rPr lang="en-US" sz="2400" b="1" u="sng" dirty="0" smtClean="0">
                <a:solidFill>
                  <a:srgbClr val="FF0000"/>
                </a:solidFill>
                <a:latin typeface="Times New Roman" pitchFamily="18" charset="0"/>
                <a:ea typeface="Microsoft YaHei" charset="0"/>
                <a:cs typeface="Times New Roman" pitchFamily="18" charset="0"/>
              </a:rPr>
              <a:t> để </a:t>
            </a:r>
            <a:r>
              <a:rPr lang="en-US" sz="2400" b="1" u="sng" dirty="0" err="1" smtClean="0">
                <a:solidFill>
                  <a:srgbClr val="FF0000"/>
                </a:solidFill>
                <a:latin typeface="Times New Roman" pitchFamily="18" charset="0"/>
                <a:ea typeface="Microsoft YaHei" charset="0"/>
                <a:cs typeface="Times New Roman" pitchFamily="18" charset="0"/>
              </a:rPr>
              <a:t>đối</a:t>
            </a:r>
            <a:r>
              <a:rPr lang="en-US" sz="2400" b="1" u="sng" dirty="0" smtClean="0">
                <a:solidFill>
                  <a:srgbClr val="FF0000"/>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phó</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Điểm</a:t>
            </a:r>
            <a:r>
              <a:rPr lang="en-US" sz="2400" b="1" dirty="0" smtClean="0">
                <a:solidFill>
                  <a:srgbClr val="0000FF"/>
                </a:solidFill>
                <a:latin typeface="Times New Roman" pitchFamily="18" charset="0"/>
                <a:ea typeface="Microsoft YaHei" charset="0"/>
                <a:cs typeface="Times New Roman" pitchFamily="18" charset="0"/>
              </a:rPr>
              <a:t> then </a:t>
            </a:r>
            <a:r>
              <a:rPr lang="en-US" sz="2400" b="1" dirty="0" err="1" smtClean="0">
                <a:solidFill>
                  <a:srgbClr val="0000FF"/>
                </a:solidFill>
                <a:latin typeface="Times New Roman" pitchFamily="18" charset="0"/>
                <a:ea typeface="Microsoft YaHei" charset="0"/>
                <a:cs typeface="Times New Roman" pitchFamily="18" charset="0"/>
              </a:rPr>
              <a:t>chốt</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của</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kế</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hoạch</a:t>
            </a:r>
            <a:r>
              <a:rPr lang="en-US" sz="2400" b="1" dirty="0" smtClean="0">
                <a:solidFill>
                  <a:srgbClr val="0000FF"/>
                </a:solidFill>
                <a:latin typeface="Times New Roman" pitchFamily="18" charset="0"/>
                <a:ea typeface="Microsoft YaHei" charset="0"/>
                <a:cs typeface="Times New Roman" pitchFamily="18" charset="0"/>
              </a:rPr>
              <a:t> Na-</a:t>
            </a:r>
            <a:r>
              <a:rPr lang="en-US" sz="2400" b="1" dirty="0" err="1" smtClean="0">
                <a:solidFill>
                  <a:srgbClr val="0000FF"/>
                </a:solidFill>
                <a:latin typeface="Times New Roman" pitchFamily="18" charset="0"/>
                <a:ea typeface="Microsoft YaHei" charset="0"/>
                <a:cs typeface="Times New Roman" pitchFamily="18" charset="0"/>
              </a:rPr>
              <a:t>va</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là</a:t>
            </a:r>
            <a:r>
              <a:rPr lang="en-US" sz="2400" b="1" dirty="0" smtClean="0">
                <a:solidFill>
                  <a:srgbClr val="0000FF"/>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tập</a:t>
            </a:r>
            <a:r>
              <a:rPr lang="en-US" sz="2400" b="1" u="sng" dirty="0" smtClean="0">
                <a:solidFill>
                  <a:srgbClr val="FF0000"/>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trung</a:t>
            </a:r>
            <a:r>
              <a:rPr lang="en-US" sz="2400" b="1" u="sng" dirty="0" smtClean="0">
                <a:solidFill>
                  <a:srgbClr val="FF0000"/>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quân</a:t>
            </a:r>
            <a:r>
              <a:rPr lang="en-US" sz="2400" b="1" u="sng" dirty="0" smtClean="0">
                <a:solidFill>
                  <a:srgbClr val="FF0000"/>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cơ</a:t>
            </a:r>
            <a:r>
              <a:rPr lang="en-US" sz="2400" b="1" u="sng" dirty="0" smtClean="0">
                <a:solidFill>
                  <a:srgbClr val="FF0000"/>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động</a:t>
            </a:r>
            <a:r>
              <a:rPr lang="en-US" sz="2400" b="1" u="sng" dirty="0" smtClean="0">
                <a:solidFill>
                  <a:srgbClr val="FF0000"/>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chiến</a:t>
            </a:r>
            <a:r>
              <a:rPr lang="en-US" sz="2400" b="1" u="sng" dirty="0" smtClean="0">
                <a:solidFill>
                  <a:srgbClr val="FF0000"/>
                </a:solidFill>
                <a:latin typeface="Times New Roman" pitchFamily="18" charset="0"/>
                <a:ea typeface="Microsoft YaHei" charset="0"/>
                <a:cs typeface="Times New Roman" pitchFamily="18" charset="0"/>
              </a:rPr>
              <a:t> </a:t>
            </a:r>
            <a:r>
              <a:rPr lang="en-US" sz="2400" b="1" u="sng" dirty="0" err="1" smtClean="0">
                <a:solidFill>
                  <a:srgbClr val="FF0000"/>
                </a:solidFill>
                <a:latin typeface="Times New Roman" pitchFamily="18" charset="0"/>
                <a:ea typeface="Microsoft YaHei" charset="0"/>
                <a:cs typeface="Times New Roman" pitchFamily="18" charset="0"/>
              </a:rPr>
              <a:t>lược</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nhưng</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khối</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quân</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cơ</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động</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mà</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địch</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tập</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trung</a:t>
            </a:r>
            <a:r>
              <a:rPr lang="en-US" sz="2400" b="1" dirty="0" smtClean="0">
                <a:solidFill>
                  <a:srgbClr val="0000FF"/>
                </a:solidFill>
                <a:latin typeface="Times New Roman" pitchFamily="18" charset="0"/>
                <a:ea typeface="Microsoft YaHei" charset="0"/>
                <a:cs typeface="Times New Roman" pitchFamily="18" charset="0"/>
              </a:rPr>
              <a:t> ở </a:t>
            </a:r>
            <a:r>
              <a:rPr lang="en-US" sz="2400" b="1" dirty="0" err="1" smtClean="0">
                <a:solidFill>
                  <a:srgbClr val="0000FF"/>
                </a:solidFill>
                <a:latin typeface="Times New Roman" pitchFamily="18" charset="0"/>
                <a:ea typeface="Microsoft YaHei" charset="0"/>
                <a:cs typeface="Times New Roman" pitchFamily="18" charset="0"/>
              </a:rPr>
              <a:t>đồng</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bằng</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Bắc</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Bộ</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đã</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buộc</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phải</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phân</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tán</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để</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đối</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phó</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với</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các</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cuộc</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tiến</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công</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của</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ta</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có</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nghĩa</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là</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kế</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hoạch</a:t>
            </a:r>
            <a:r>
              <a:rPr lang="en-US" sz="2400" b="1" dirty="0" smtClean="0">
                <a:solidFill>
                  <a:srgbClr val="0000FF"/>
                </a:solidFill>
                <a:latin typeface="Times New Roman" pitchFamily="18" charset="0"/>
                <a:ea typeface="Microsoft YaHei" charset="0"/>
                <a:cs typeface="Times New Roman" pitchFamily="18" charset="0"/>
              </a:rPr>
              <a:t> Na-</a:t>
            </a:r>
            <a:r>
              <a:rPr lang="en-US" sz="2400" b="1" dirty="0" err="1" smtClean="0">
                <a:solidFill>
                  <a:srgbClr val="0000FF"/>
                </a:solidFill>
                <a:latin typeface="Times New Roman" pitchFamily="18" charset="0"/>
                <a:ea typeface="Microsoft YaHei" charset="0"/>
                <a:cs typeface="Times New Roman" pitchFamily="18" charset="0"/>
              </a:rPr>
              <a:t>va</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bước</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đầu</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đã</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bị</a:t>
            </a:r>
            <a:r>
              <a:rPr lang="en-US" sz="2400" b="1" dirty="0" smtClean="0">
                <a:solidFill>
                  <a:srgbClr val="0000FF"/>
                </a:solidFill>
                <a:latin typeface="Times New Roman" pitchFamily="18" charset="0"/>
                <a:ea typeface="Microsoft YaHei" charset="0"/>
                <a:cs typeface="Times New Roman" pitchFamily="18" charset="0"/>
              </a:rPr>
              <a:t> </a:t>
            </a:r>
            <a:r>
              <a:rPr lang="en-US" sz="2400" b="1" dirty="0" err="1" smtClean="0">
                <a:solidFill>
                  <a:srgbClr val="0000FF"/>
                </a:solidFill>
                <a:latin typeface="Times New Roman" pitchFamily="18" charset="0"/>
                <a:ea typeface="Microsoft YaHei" charset="0"/>
                <a:cs typeface="Times New Roman" pitchFamily="18" charset="0"/>
              </a:rPr>
              <a:t>phá</a:t>
            </a:r>
            <a:r>
              <a:rPr lang="en-US" sz="2400" b="1" dirty="0" smtClean="0">
                <a:solidFill>
                  <a:srgbClr val="0000FF"/>
                </a:solidFill>
                <a:latin typeface="Times New Roman" pitchFamily="18" charset="0"/>
                <a:ea typeface="Microsoft YaHei" charset="0"/>
                <a:cs typeface="Times New Roman" pitchFamily="18" charset="0"/>
              </a:rPr>
              <a:t> </a:t>
            </a:r>
            <a:r>
              <a:rPr lang="en-US" sz="2400" b="1" err="1" smtClean="0">
                <a:solidFill>
                  <a:srgbClr val="0000FF"/>
                </a:solidFill>
                <a:latin typeface="Times New Roman" pitchFamily="18" charset="0"/>
                <a:ea typeface="Microsoft YaHei" charset="0"/>
                <a:cs typeface="Times New Roman" pitchFamily="18" charset="0"/>
              </a:rPr>
              <a:t>sản</a:t>
            </a:r>
            <a:r>
              <a:rPr lang="en-US" sz="2400" b="1" smtClean="0">
                <a:solidFill>
                  <a:srgbClr val="0000FF"/>
                </a:solidFill>
                <a:latin typeface="Times New Roman" pitchFamily="18" charset="0"/>
                <a:ea typeface="Microsoft YaHei" charset="0"/>
                <a:cs typeface="Times New Roman" pitchFamily="18" charset="0"/>
              </a:rPr>
              <a:t>.</a:t>
            </a:r>
            <a:endParaRPr lang="en-US" sz="2800" b="1" dirty="0">
              <a:solidFill>
                <a:srgbClr val="FF0000"/>
              </a:solidFill>
              <a:latin typeface="Times New Roman" pitchFamily="18" charset="0"/>
              <a:ea typeface="Microsoft YaHei" charset="0"/>
              <a:cs typeface="Times New Roman" pitchFamily="18" charset="0"/>
            </a:endParaRPr>
          </a:p>
        </p:txBody>
      </p:sp>
    </p:spTree>
    <p:extLst>
      <p:ext uri="{BB962C8B-B14F-4D97-AF65-F5344CB8AC3E}">
        <p14:creationId xmlns:p14="http://schemas.microsoft.com/office/powerpoint/2010/main" val="235419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repeatCount="indefinite" fill="hold" grpId="0" nodeType="clickEffect">
                                  <p:stCondLst>
                                    <p:cond delay="0"/>
                                  </p:stCondLst>
                                  <p:iterate type="lt">
                                    <p:tmPct val="0"/>
                                  </p:iterate>
                                  <p:childTnLst>
                                    <p:set>
                                      <p:cBhvr>
                                        <p:cTn id="6" dur="1" fill="hold">
                                          <p:stCondLst>
                                            <p:cond delay="0"/>
                                          </p:stCondLst>
                                        </p:cTn>
                                        <p:tgtEl>
                                          <p:spTgt spid="135"/>
                                        </p:tgtEl>
                                        <p:attrNameLst>
                                          <p:attrName>style.visibility</p:attrName>
                                        </p:attrNameLst>
                                      </p:cBhvr>
                                      <p:to>
                                        <p:strVal val="visible"/>
                                      </p:to>
                                    </p:set>
                                    <p:anim calcmode="lin" valueType="num">
                                      <p:cBhvr>
                                        <p:cTn id="7" dur="500" fill="hold"/>
                                        <p:tgtEl>
                                          <p:spTgt spid="135"/>
                                        </p:tgtEl>
                                        <p:attrNameLst>
                                          <p:attrName>ppt_w</p:attrName>
                                        </p:attrNameLst>
                                      </p:cBhvr>
                                      <p:tavLst>
                                        <p:tav tm="0">
                                          <p:val>
                                            <p:fltVal val="0"/>
                                          </p:val>
                                        </p:tav>
                                        <p:tav tm="100000">
                                          <p:val>
                                            <p:strVal val="#ppt_w"/>
                                          </p:val>
                                        </p:tav>
                                      </p:tavLst>
                                    </p:anim>
                                    <p:anim calcmode="lin" valueType="num">
                                      <p:cBhvr>
                                        <p:cTn id="8" dur="500" fill="hold"/>
                                        <p:tgtEl>
                                          <p:spTgt spid="135"/>
                                        </p:tgtEl>
                                        <p:attrNameLst>
                                          <p:attrName>ppt_h</p:attrName>
                                        </p:attrNameLst>
                                      </p:cBhvr>
                                      <p:tavLst>
                                        <p:tav tm="0">
                                          <p:val>
                                            <p:fltVal val="0"/>
                                          </p:val>
                                        </p:tav>
                                        <p:tav tm="100000">
                                          <p:val>
                                            <p:strVal val="#ppt_h"/>
                                          </p:val>
                                        </p:tav>
                                      </p:tavLst>
                                    </p:anim>
                                    <p:animEffect transition="in" filter="fade">
                                      <p:cBhvr>
                                        <p:cTn id="9" dur="500"/>
                                        <p:tgtEl>
                                          <p:spTgt spid="135"/>
                                        </p:tgtEl>
                                      </p:cBhvr>
                                    </p:animEffect>
                                  </p:childTnLst>
                                </p:cTn>
                              </p:par>
                              <p:par>
                                <p:cTn id="10" presetID="53" presetClass="entr" presetSubtype="0" repeatCount="indefinite" fill="hold" nodeType="withEffect">
                                  <p:stCondLst>
                                    <p:cond delay="0"/>
                                  </p:stCondLst>
                                  <p:iterate type="lt">
                                    <p:tmPct val="0"/>
                                  </p:iterate>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par>
                                <p:cTn id="15" presetID="53" presetClass="entr" presetSubtype="0" repeatCount="indefinite" fill="hold" grpId="0" nodeType="withEffect">
                                  <p:stCondLst>
                                    <p:cond delay="0"/>
                                  </p:stCondLst>
                                  <p:iterate type="lt">
                                    <p:tmPct val="0"/>
                                  </p:iterate>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par>
                                <p:cTn id="20" presetID="53" presetClass="entr" presetSubtype="0" repeatCount="indefinite" fill="hold" nodeType="withEffect">
                                  <p:stCondLst>
                                    <p:cond delay="0"/>
                                  </p:stCondLst>
                                  <p:iterate type="lt">
                                    <p:tmPct val="0"/>
                                  </p:iterate>
                                  <p:childTnLst>
                                    <p:set>
                                      <p:cBhvr>
                                        <p:cTn id="21" dur="1" fill="hold">
                                          <p:stCondLst>
                                            <p:cond delay="0"/>
                                          </p:stCondLst>
                                        </p:cTn>
                                        <p:tgtEl>
                                          <p:spTgt spid="72"/>
                                        </p:tgtEl>
                                        <p:attrNameLst>
                                          <p:attrName>style.visibility</p:attrName>
                                        </p:attrNameLst>
                                      </p:cBhvr>
                                      <p:to>
                                        <p:strVal val="visible"/>
                                      </p:to>
                                    </p:set>
                                    <p:anim calcmode="lin" valueType="num">
                                      <p:cBhvr>
                                        <p:cTn id="22" dur="500" fill="hold"/>
                                        <p:tgtEl>
                                          <p:spTgt spid="72"/>
                                        </p:tgtEl>
                                        <p:attrNameLst>
                                          <p:attrName>ppt_w</p:attrName>
                                        </p:attrNameLst>
                                      </p:cBhvr>
                                      <p:tavLst>
                                        <p:tav tm="0">
                                          <p:val>
                                            <p:fltVal val="0"/>
                                          </p:val>
                                        </p:tav>
                                        <p:tav tm="100000">
                                          <p:val>
                                            <p:strVal val="#ppt_w"/>
                                          </p:val>
                                        </p:tav>
                                      </p:tavLst>
                                    </p:anim>
                                    <p:anim calcmode="lin" valueType="num">
                                      <p:cBhvr>
                                        <p:cTn id="23" dur="500" fill="hold"/>
                                        <p:tgtEl>
                                          <p:spTgt spid="72"/>
                                        </p:tgtEl>
                                        <p:attrNameLst>
                                          <p:attrName>ppt_h</p:attrName>
                                        </p:attrNameLst>
                                      </p:cBhvr>
                                      <p:tavLst>
                                        <p:tav tm="0">
                                          <p:val>
                                            <p:fltVal val="0"/>
                                          </p:val>
                                        </p:tav>
                                        <p:tav tm="100000">
                                          <p:val>
                                            <p:strVal val="#ppt_h"/>
                                          </p:val>
                                        </p:tav>
                                      </p:tavLst>
                                    </p:anim>
                                    <p:animEffect transition="in" filter="fade">
                                      <p:cBhvr>
                                        <p:cTn id="24" dur="500"/>
                                        <p:tgtEl>
                                          <p:spTgt spid="72"/>
                                        </p:tgtEl>
                                      </p:cBhvr>
                                    </p:animEffect>
                                  </p:childTnLst>
                                </p:cTn>
                              </p:par>
                              <p:par>
                                <p:cTn id="25" presetID="53" presetClass="entr" presetSubtype="0" repeatCount="indefinite" fill="hold" grpId="0" nodeType="withEffect">
                                  <p:stCondLst>
                                    <p:cond delay="0"/>
                                  </p:stCondLst>
                                  <p:iterate type="lt">
                                    <p:tmPct val="0"/>
                                  </p:iterate>
                                  <p:childTnLst>
                                    <p:set>
                                      <p:cBhvr>
                                        <p:cTn id="26" dur="1" fill="hold">
                                          <p:stCondLst>
                                            <p:cond delay="0"/>
                                          </p:stCondLst>
                                        </p:cTn>
                                        <p:tgtEl>
                                          <p:spTgt spid="71"/>
                                        </p:tgtEl>
                                        <p:attrNameLst>
                                          <p:attrName>style.visibility</p:attrName>
                                        </p:attrNameLst>
                                      </p:cBhvr>
                                      <p:to>
                                        <p:strVal val="visible"/>
                                      </p:to>
                                    </p:set>
                                    <p:anim calcmode="lin" valueType="num">
                                      <p:cBhvr>
                                        <p:cTn id="27" dur="500" fill="hold"/>
                                        <p:tgtEl>
                                          <p:spTgt spid="71"/>
                                        </p:tgtEl>
                                        <p:attrNameLst>
                                          <p:attrName>ppt_w</p:attrName>
                                        </p:attrNameLst>
                                      </p:cBhvr>
                                      <p:tavLst>
                                        <p:tav tm="0">
                                          <p:val>
                                            <p:fltVal val="0"/>
                                          </p:val>
                                        </p:tav>
                                        <p:tav tm="100000">
                                          <p:val>
                                            <p:strVal val="#ppt_w"/>
                                          </p:val>
                                        </p:tav>
                                      </p:tavLst>
                                    </p:anim>
                                    <p:anim calcmode="lin" valueType="num">
                                      <p:cBhvr>
                                        <p:cTn id="28" dur="500" fill="hold"/>
                                        <p:tgtEl>
                                          <p:spTgt spid="71"/>
                                        </p:tgtEl>
                                        <p:attrNameLst>
                                          <p:attrName>ppt_h</p:attrName>
                                        </p:attrNameLst>
                                      </p:cBhvr>
                                      <p:tavLst>
                                        <p:tav tm="0">
                                          <p:val>
                                            <p:fltVal val="0"/>
                                          </p:val>
                                        </p:tav>
                                        <p:tav tm="100000">
                                          <p:val>
                                            <p:strVal val="#ppt_h"/>
                                          </p:val>
                                        </p:tav>
                                      </p:tavLst>
                                    </p:anim>
                                    <p:animEffect transition="in" filter="fade">
                                      <p:cBhvr>
                                        <p:cTn id="29" dur="500"/>
                                        <p:tgtEl>
                                          <p:spTgt spid="71"/>
                                        </p:tgtEl>
                                      </p:cBhvr>
                                    </p:animEffect>
                                  </p:childTnLst>
                                </p:cTn>
                              </p:par>
                              <p:par>
                                <p:cTn id="30" presetID="53" presetClass="entr" presetSubtype="0" repeatCount="indefinite" fill="hold" nodeType="withEffect">
                                  <p:stCondLst>
                                    <p:cond delay="0"/>
                                  </p:stCondLst>
                                  <p:iterate type="lt">
                                    <p:tmPct val="0"/>
                                  </p:iterate>
                                  <p:childTnLst>
                                    <p:set>
                                      <p:cBhvr>
                                        <p:cTn id="31" dur="1" fill="hold">
                                          <p:stCondLst>
                                            <p:cond delay="0"/>
                                          </p:stCondLst>
                                        </p:cTn>
                                        <p:tgtEl>
                                          <p:spTgt spid="143"/>
                                        </p:tgtEl>
                                        <p:attrNameLst>
                                          <p:attrName>style.visibility</p:attrName>
                                        </p:attrNameLst>
                                      </p:cBhvr>
                                      <p:to>
                                        <p:strVal val="visible"/>
                                      </p:to>
                                    </p:set>
                                    <p:anim calcmode="lin" valueType="num">
                                      <p:cBhvr>
                                        <p:cTn id="32" dur="500" fill="hold"/>
                                        <p:tgtEl>
                                          <p:spTgt spid="143"/>
                                        </p:tgtEl>
                                        <p:attrNameLst>
                                          <p:attrName>ppt_w</p:attrName>
                                        </p:attrNameLst>
                                      </p:cBhvr>
                                      <p:tavLst>
                                        <p:tav tm="0">
                                          <p:val>
                                            <p:fltVal val="0"/>
                                          </p:val>
                                        </p:tav>
                                        <p:tav tm="100000">
                                          <p:val>
                                            <p:strVal val="#ppt_w"/>
                                          </p:val>
                                        </p:tav>
                                      </p:tavLst>
                                    </p:anim>
                                    <p:anim calcmode="lin" valueType="num">
                                      <p:cBhvr>
                                        <p:cTn id="33" dur="500" fill="hold"/>
                                        <p:tgtEl>
                                          <p:spTgt spid="143"/>
                                        </p:tgtEl>
                                        <p:attrNameLst>
                                          <p:attrName>ppt_h</p:attrName>
                                        </p:attrNameLst>
                                      </p:cBhvr>
                                      <p:tavLst>
                                        <p:tav tm="0">
                                          <p:val>
                                            <p:fltVal val="0"/>
                                          </p:val>
                                        </p:tav>
                                        <p:tav tm="100000">
                                          <p:val>
                                            <p:strVal val="#ppt_h"/>
                                          </p:val>
                                        </p:tav>
                                      </p:tavLst>
                                    </p:anim>
                                    <p:animEffect transition="in" filter="fade">
                                      <p:cBhvr>
                                        <p:cTn id="34" dur="500"/>
                                        <p:tgtEl>
                                          <p:spTgt spid="143"/>
                                        </p:tgtEl>
                                      </p:cBhvr>
                                    </p:animEffect>
                                  </p:childTnLst>
                                </p:cTn>
                              </p:par>
                              <p:par>
                                <p:cTn id="35" presetID="53" presetClass="entr" presetSubtype="0" repeatCount="indefinite" fill="hold" grpId="0" nodeType="withEffect">
                                  <p:stCondLst>
                                    <p:cond delay="0"/>
                                  </p:stCondLst>
                                  <p:iterate type="lt">
                                    <p:tmPct val="0"/>
                                  </p:iterate>
                                  <p:childTnLst>
                                    <p:set>
                                      <p:cBhvr>
                                        <p:cTn id="36" dur="1" fill="hold">
                                          <p:stCondLst>
                                            <p:cond delay="0"/>
                                          </p:stCondLst>
                                        </p:cTn>
                                        <p:tgtEl>
                                          <p:spTgt spid="155"/>
                                        </p:tgtEl>
                                        <p:attrNameLst>
                                          <p:attrName>style.visibility</p:attrName>
                                        </p:attrNameLst>
                                      </p:cBhvr>
                                      <p:to>
                                        <p:strVal val="visible"/>
                                      </p:to>
                                    </p:set>
                                    <p:anim calcmode="lin" valueType="num">
                                      <p:cBhvr>
                                        <p:cTn id="37" dur="500" fill="hold"/>
                                        <p:tgtEl>
                                          <p:spTgt spid="155"/>
                                        </p:tgtEl>
                                        <p:attrNameLst>
                                          <p:attrName>ppt_w</p:attrName>
                                        </p:attrNameLst>
                                      </p:cBhvr>
                                      <p:tavLst>
                                        <p:tav tm="0">
                                          <p:val>
                                            <p:fltVal val="0"/>
                                          </p:val>
                                        </p:tav>
                                        <p:tav tm="100000">
                                          <p:val>
                                            <p:strVal val="#ppt_w"/>
                                          </p:val>
                                        </p:tav>
                                      </p:tavLst>
                                    </p:anim>
                                    <p:anim calcmode="lin" valueType="num">
                                      <p:cBhvr>
                                        <p:cTn id="38" dur="500" fill="hold"/>
                                        <p:tgtEl>
                                          <p:spTgt spid="155"/>
                                        </p:tgtEl>
                                        <p:attrNameLst>
                                          <p:attrName>ppt_h</p:attrName>
                                        </p:attrNameLst>
                                      </p:cBhvr>
                                      <p:tavLst>
                                        <p:tav tm="0">
                                          <p:val>
                                            <p:fltVal val="0"/>
                                          </p:val>
                                        </p:tav>
                                        <p:tav tm="100000">
                                          <p:val>
                                            <p:strVal val="#ppt_h"/>
                                          </p:val>
                                        </p:tav>
                                      </p:tavLst>
                                    </p:anim>
                                    <p:animEffect transition="in" filter="fade">
                                      <p:cBhvr>
                                        <p:cTn id="39" dur="500"/>
                                        <p:tgtEl>
                                          <p:spTgt spid="155"/>
                                        </p:tgtEl>
                                      </p:cBhvr>
                                    </p:animEffect>
                                  </p:childTnLst>
                                </p:cTn>
                              </p:par>
                              <p:par>
                                <p:cTn id="40" presetID="53" presetClass="entr" presetSubtype="0" repeatCount="indefinite" fill="hold" nodeType="withEffect">
                                  <p:stCondLst>
                                    <p:cond delay="0"/>
                                  </p:stCondLst>
                                  <p:iterate type="lt">
                                    <p:tmPct val="0"/>
                                  </p:iterate>
                                  <p:childTnLst>
                                    <p:set>
                                      <p:cBhvr>
                                        <p:cTn id="41" dur="1" fill="hold">
                                          <p:stCondLst>
                                            <p:cond delay="0"/>
                                          </p:stCondLst>
                                        </p:cTn>
                                        <p:tgtEl>
                                          <p:spTgt spid="64"/>
                                        </p:tgtEl>
                                        <p:attrNameLst>
                                          <p:attrName>style.visibility</p:attrName>
                                        </p:attrNameLst>
                                      </p:cBhvr>
                                      <p:to>
                                        <p:strVal val="visible"/>
                                      </p:to>
                                    </p:set>
                                    <p:anim calcmode="lin" valueType="num">
                                      <p:cBhvr>
                                        <p:cTn id="42" dur="500" fill="hold"/>
                                        <p:tgtEl>
                                          <p:spTgt spid="64"/>
                                        </p:tgtEl>
                                        <p:attrNameLst>
                                          <p:attrName>ppt_w</p:attrName>
                                        </p:attrNameLst>
                                      </p:cBhvr>
                                      <p:tavLst>
                                        <p:tav tm="0">
                                          <p:val>
                                            <p:fltVal val="0"/>
                                          </p:val>
                                        </p:tav>
                                        <p:tav tm="100000">
                                          <p:val>
                                            <p:strVal val="#ppt_w"/>
                                          </p:val>
                                        </p:tav>
                                      </p:tavLst>
                                    </p:anim>
                                    <p:anim calcmode="lin" valueType="num">
                                      <p:cBhvr>
                                        <p:cTn id="43" dur="500" fill="hold"/>
                                        <p:tgtEl>
                                          <p:spTgt spid="64"/>
                                        </p:tgtEl>
                                        <p:attrNameLst>
                                          <p:attrName>ppt_h</p:attrName>
                                        </p:attrNameLst>
                                      </p:cBhvr>
                                      <p:tavLst>
                                        <p:tav tm="0">
                                          <p:val>
                                            <p:fltVal val="0"/>
                                          </p:val>
                                        </p:tav>
                                        <p:tav tm="100000">
                                          <p:val>
                                            <p:strVal val="#ppt_h"/>
                                          </p:val>
                                        </p:tav>
                                      </p:tavLst>
                                    </p:anim>
                                    <p:animEffect transition="in" filter="fade">
                                      <p:cBhvr>
                                        <p:cTn id="44" dur="500"/>
                                        <p:tgtEl>
                                          <p:spTgt spid="64"/>
                                        </p:tgtEl>
                                      </p:cBhvr>
                                    </p:animEffect>
                                  </p:childTnLst>
                                </p:cTn>
                              </p:par>
                              <p:par>
                                <p:cTn id="45" presetID="53" presetClass="entr" presetSubtype="0" repeatCount="indefinite" fill="hold" grpId="0" nodeType="withEffect">
                                  <p:stCondLst>
                                    <p:cond delay="0"/>
                                  </p:stCondLst>
                                  <p:iterate type="lt">
                                    <p:tmPct val="0"/>
                                  </p:iterate>
                                  <p:childTnLst>
                                    <p:set>
                                      <p:cBhvr>
                                        <p:cTn id="46" dur="1" fill="hold">
                                          <p:stCondLst>
                                            <p:cond delay="0"/>
                                          </p:stCondLst>
                                        </p:cTn>
                                        <p:tgtEl>
                                          <p:spTgt spid="66"/>
                                        </p:tgtEl>
                                        <p:attrNameLst>
                                          <p:attrName>style.visibility</p:attrName>
                                        </p:attrNameLst>
                                      </p:cBhvr>
                                      <p:to>
                                        <p:strVal val="visible"/>
                                      </p:to>
                                    </p:set>
                                    <p:anim calcmode="lin" valueType="num">
                                      <p:cBhvr>
                                        <p:cTn id="47" dur="500" fill="hold"/>
                                        <p:tgtEl>
                                          <p:spTgt spid="66"/>
                                        </p:tgtEl>
                                        <p:attrNameLst>
                                          <p:attrName>ppt_w</p:attrName>
                                        </p:attrNameLst>
                                      </p:cBhvr>
                                      <p:tavLst>
                                        <p:tav tm="0">
                                          <p:val>
                                            <p:fltVal val="0"/>
                                          </p:val>
                                        </p:tav>
                                        <p:tav tm="100000">
                                          <p:val>
                                            <p:strVal val="#ppt_w"/>
                                          </p:val>
                                        </p:tav>
                                      </p:tavLst>
                                    </p:anim>
                                    <p:anim calcmode="lin" valueType="num">
                                      <p:cBhvr>
                                        <p:cTn id="48" dur="500" fill="hold"/>
                                        <p:tgtEl>
                                          <p:spTgt spid="66"/>
                                        </p:tgtEl>
                                        <p:attrNameLst>
                                          <p:attrName>ppt_h</p:attrName>
                                        </p:attrNameLst>
                                      </p:cBhvr>
                                      <p:tavLst>
                                        <p:tav tm="0">
                                          <p:val>
                                            <p:fltVal val="0"/>
                                          </p:val>
                                        </p:tav>
                                        <p:tav tm="100000">
                                          <p:val>
                                            <p:strVal val="#ppt_h"/>
                                          </p:val>
                                        </p:tav>
                                      </p:tavLst>
                                    </p:anim>
                                    <p:animEffect transition="in" filter="fade">
                                      <p:cBhvr>
                                        <p:cTn id="49" dur="500"/>
                                        <p:tgtEl>
                                          <p:spTgt spid="66"/>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p:cTn id="54" dur="500" fill="hold"/>
                                        <p:tgtEl>
                                          <p:spTgt spid="50"/>
                                        </p:tgtEl>
                                        <p:attrNameLst>
                                          <p:attrName>ppt_w</p:attrName>
                                        </p:attrNameLst>
                                      </p:cBhvr>
                                      <p:tavLst>
                                        <p:tav tm="0">
                                          <p:val>
                                            <p:fltVal val="0"/>
                                          </p:val>
                                        </p:tav>
                                        <p:tav tm="100000">
                                          <p:val>
                                            <p:strVal val="#ppt_w"/>
                                          </p:val>
                                        </p:tav>
                                      </p:tavLst>
                                    </p:anim>
                                    <p:anim calcmode="lin" valueType="num">
                                      <p:cBhvr>
                                        <p:cTn id="55" dur="500" fill="hold"/>
                                        <p:tgtEl>
                                          <p:spTgt spid="50"/>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xit" presetSubtype="32" fill="hold" nodeType="clickEffect">
                                  <p:stCondLst>
                                    <p:cond delay="0"/>
                                  </p:stCondLst>
                                  <p:childTnLst>
                                    <p:anim calcmode="lin" valueType="num">
                                      <p:cBhvr>
                                        <p:cTn id="59" dur="500"/>
                                        <p:tgtEl>
                                          <p:spTgt spid="43094"/>
                                        </p:tgtEl>
                                        <p:attrNameLst>
                                          <p:attrName>ppt_w</p:attrName>
                                        </p:attrNameLst>
                                      </p:cBhvr>
                                      <p:tavLst>
                                        <p:tav tm="0">
                                          <p:val>
                                            <p:strVal val="ppt_w"/>
                                          </p:val>
                                        </p:tav>
                                        <p:tav tm="100000">
                                          <p:val>
                                            <p:fltVal val="0"/>
                                          </p:val>
                                        </p:tav>
                                      </p:tavLst>
                                    </p:anim>
                                    <p:anim calcmode="lin" valueType="num">
                                      <p:cBhvr>
                                        <p:cTn id="60" dur="500"/>
                                        <p:tgtEl>
                                          <p:spTgt spid="43094"/>
                                        </p:tgtEl>
                                        <p:attrNameLst>
                                          <p:attrName>ppt_h</p:attrName>
                                        </p:attrNameLst>
                                      </p:cBhvr>
                                      <p:tavLst>
                                        <p:tav tm="0">
                                          <p:val>
                                            <p:strVal val="ppt_h"/>
                                          </p:val>
                                        </p:tav>
                                        <p:tav tm="100000">
                                          <p:val>
                                            <p:fltVal val="0"/>
                                          </p:val>
                                        </p:tav>
                                      </p:tavLst>
                                    </p:anim>
                                    <p:set>
                                      <p:cBhvr>
                                        <p:cTn id="61" dur="1" fill="hold">
                                          <p:stCondLst>
                                            <p:cond delay="499"/>
                                          </p:stCondLst>
                                        </p:cTn>
                                        <p:tgtEl>
                                          <p:spTgt spid="43094"/>
                                        </p:tgtEl>
                                        <p:attrNameLst>
                                          <p:attrName>style.visibility</p:attrName>
                                        </p:attrNameLst>
                                      </p:cBhvr>
                                      <p:to>
                                        <p:strVal val="hidden"/>
                                      </p:to>
                                    </p:set>
                                  </p:childTnLst>
                                </p:cTn>
                              </p:par>
                              <p:par>
                                <p:cTn id="62" presetID="23" presetClass="exit" presetSubtype="32" fill="hold" grpId="0" nodeType="withEffect">
                                  <p:stCondLst>
                                    <p:cond delay="0"/>
                                  </p:stCondLst>
                                  <p:childTnLst>
                                    <p:anim calcmode="lin" valueType="num">
                                      <p:cBhvr>
                                        <p:cTn id="63" dur="500"/>
                                        <p:tgtEl>
                                          <p:spTgt spid="15364"/>
                                        </p:tgtEl>
                                        <p:attrNameLst>
                                          <p:attrName>ppt_w</p:attrName>
                                        </p:attrNameLst>
                                      </p:cBhvr>
                                      <p:tavLst>
                                        <p:tav tm="0">
                                          <p:val>
                                            <p:strVal val="ppt_w"/>
                                          </p:val>
                                        </p:tav>
                                        <p:tav tm="100000">
                                          <p:val>
                                            <p:fltVal val="0"/>
                                          </p:val>
                                        </p:tav>
                                      </p:tavLst>
                                    </p:anim>
                                    <p:anim calcmode="lin" valueType="num">
                                      <p:cBhvr>
                                        <p:cTn id="64" dur="500"/>
                                        <p:tgtEl>
                                          <p:spTgt spid="15364"/>
                                        </p:tgtEl>
                                        <p:attrNameLst>
                                          <p:attrName>ppt_h</p:attrName>
                                        </p:attrNameLst>
                                      </p:cBhvr>
                                      <p:tavLst>
                                        <p:tav tm="0">
                                          <p:val>
                                            <p:strVal val="ppt_h"/>
                                          </p:val>
                                        </p:tav>
                                        <p:tav tm="100000">
                                          <p:val>
                                            <p:fltVal val="0"/>
                                          </p:val>
                                        </p:tav>
                                      </p:tavLst>
                                    </p:anim>
                                    <p:set>
                                      <p:cBhvr>
                                        <p:cTn id="65" dur="1" fill="hold">
                                          <p:stCondLst>
                                            <p:cond delay="499"/>
                                          </p:stCondLst>
                                        </p:cTn>
                                        <p:tgtEl>
                                          <p:spTgt spid="15364"/>
                                        </p:tgtEl>
                                        <p:attrNameLst>
                                          <p:attrName>style.visibility</p:attrName>
                                        </p:attrNameLst>
                                      </p:cBhvr>
                                      <p:to>
                                        <p:strVal val="hidden"/>
                                      </p:to>
                                    </p:set>
                                  </p:childTnLst>
                                </p:cTn>
                              </p:par>
                              <p:par>
                                <p:cTn id="66" presetID="23" presetClass="exit" presetSubtype="32" fill="hold" grpId="0" nodeType="withEffect">
                                  <p:stCondLst>
                                    <p:cond delay="0"/>
                                  </p:stCondLst>
                                  <p:childTnLst>
                                    <p:anim calcmode="lin" valueType="num">
                                      <p:cBhvr>
                                        <p:cTn id="67" dur="500"/>
                                        <p:tgtEl>
                                          <p:spTgt spid="43105"/>
                                        </p:tgtEl>
                                        <p:attrNameLst>
                                          <p:attrName>ppt_w</p:attrName>
                                        </p:attrNameLst>
                                      </p:cBhvr>
                                      <p:tavLst>
                                        <p:tav tm="0">
                                          <p:val>
                                            <p:strVal val="ppt_w"/>
                                          </p:val>
                                        </p:tav>
                                        <p:tav tm="100000">
                                          <p:val>
                                            <p:fltVal val="0"/>
                                          </p:val>
                                        </p:tav>
                                      </p:tavLst>
                                    </p:anim>
                                    <p:anim calcmode="lin" valueType="num">
                                      <p:cBhvr>
                                        <p:cTn id="68" dur="500"/>
                                        <p:tgtEl>
                                          <p:spTgt spid="43105"/>
                                        </p:tgtEl>
                                        <p:attrNameLst>
                                          <p:attrName>ppt_h</p:attrName>
                                        </p:attrNameLst>
                                      </p:cBhvr>
                                      <p:tavLst>
                                        <p:tav tm="0">
                                          <p:val>
                                            <p:strVal val="ppt_h"/>
                                          </p:val>
                                        </p:tav>
                                        <p:tav tm="100000">
                                          <p:val>
                                            <p:fltVal val="0"/>
                                          </p:val>
                                        </p:tav>
                                      </p:tavLst>
                                    </p:anim>
                                    <p:set>
                                      <p:cBhvr>
                                        <p:cTn id="69" dur="1" fill="hold">
                                          <p:stCondLst>
                                            <p:cond delay="499"/>
                                          </p:stCondLst>
                                        </p:cTn>
                                        <p:tgtEl>
                                          <p:spTgt spid="43105"/>
                                        </p:tgtEl>
                                        <p:attrNameLst>
                                          <p:attrName>style.visibility</p:attrName>
                                        </p:attrNameLst>
                                      </p:cBhvr>
                                      <p:to>
                                        <p:strVal val="hidden"/>
                                      </p:to>
                                    </p:set>
                                  </p:childTnLst>
                                </p:cTn>
                              </p:par>
                              <p:par>
                                <p:cTn id="70" presetID="23" presetClass="exit" presetSubtype="32" fill="hold" grpId="0" nodeType="withEffect">
                                  <p:stCondLst>
                                    <p:cond delay="0"/>
                                  </p:stCondLst>
                                  <p:childTnLst>
                                    <p:anim calcmode="lin" valueType="num">
                                      <p:cBhvr>
                                        <p:cTn id="71" dur="500"/>
                                        <p:tgtEl>
                                          <p:spTgt spid="43106"/>
                                        </p:tgtEl>
                                        <p:attrNameLst>
                                          <p:attrName>ppt_w</p:attrName>
                                        </p:attrNameLst>
                                      </p:cBhvr>
                                      <p:tavLst>
                                        <p:tav tm="0">
                                          <p:val>
                                            <p:strVal val="ppt_w"/>
                                          </p:val>
                                        </p:tav>
                                        <p:tav tm="100000">
                                          <p:val>
                                            <p:fltVal val="0"/>
                                          </p:val>
                                        </p:tav>
                                      </p:tavLst>
                                    </p:anim>
                                    <p:anim calcmode="lin" valueType="num">
                                      <p:cBhvr>
                                        <p:cTn id="72" dur="500"/>
                                        <p:tgtEl>
                                          <p:spTgt spid="43106"/>
                                        </p:tgtEl>
                                        <p:attrNameLst>
                                          <p:attrName>ppt_h</p:attrName>
                                        </p:attrNameLst>
                                      </p:cBhvr>
                                      <p:tavLst>
                                        <p:tav tm="0">
                                          <p:val>
                                            <p:strVal val="ppt_h"/>
                                          </p:val>
                                        </p:tav>
                                        <p:tav tm="100000">
                                          <p:val>
                                            <p:fltVal val="0"/>
                                          </p:val>
                                        </p:tav>
                                      </p:tavLst>
                                    </p:anim>
                                    <p:set>
                                      <p:cBhvr>
                                        <p:cTn id="73" dur="1" fill="hold">
                                          <p:stCondLst>
                                            <p:cond delay="499"/>
                                          </p:stCondLst>
                                        </p:cTn>
                                        <p:tgtEl>
                                          <p:spTgt spid="43106"/>
                                        </p:tgtEl>
                                        <p:attrNameLst>
                                          <p:attrName>style.visibility</p:attrName>
                                        </p:attrNameLst>
                                      </p:cBhvr>
                                      <p:to>
                                        <p:strVal val="hidden"/>
                                      </p:to>
                                    </p:set>
                                  </p:childTnLst>
                                </p:cTn>
                              </p:par>
                              <p:par>
                                <p:cTn id="74" presetID="23" presetClass="exit" presetSubtype="32" fill="hold" grpId="0" nodeType="withEffect">
                                  <p:stCondLst>
                                    <p:cond delay="0"/>
                                  </p:stCondLst>
                                  <p:childTnLst>
                                    <p:anim calcmode="lin" valueType="num">
                                      <p:cBhvr>
                                        <p:cTn id="75" dur="500"/>
                                        <p:tgtEl>
                                          <p:spTgt spid="43107"/>
                                        </p:tgtEl>
                                        <p:attrNameLst>
                                          <p:attrName>ppt_w</p:attrName>
                                        </p:attrNameLst>
                                      </p:cBhvr>
                                      <p:tavLst>
                                        <p:tav tm="0">
                                          <p:val>
                                            <p:strVal val="ppt_w"/>
                                          </p:val>
                                        </p:tav>
                                        <p:tav tm="100000">
                                          <p:val>
                                            <p:fltVal val="0"/>
                                          </p:val>
                                        </p:tav>
                                      </p:tavLst>
                                    </p:anim>
                                    <p:anim calcmode="lin" valueType="num">
                                      <p:cBhvr>
                                        <p:cTn id="76" dur="500"/>
                                        <p:tgtEl>
                                          <p:spTgt spid="43107"/>
                                        </p:tgtEl>
                                        <p:attrNameLst>
                                          <p:attrName>ppt_h</p:attrName>
                                        </p:attrNameLst>
                                      </p:cBhvr>
                                      <p:tavLst>
                                        <p:tav tm="0">
                                          <p:val>
                                            <p:strVal val="ppt_h"/>
                                          </p:val>
                                        </p:tav>
                                        <p:tav tm="100000">
                                          <p:val>
                                            <p:fltVal val="0"/>
                                          </p:val>
                                        </p:tav>
                                      </p:tavLst>
                                    </p:anim>
                                    <p:set>
                                      <p:cBhvr>
                                        <p:cTn id="77" dur="1" fill="hold">
                                          <p:stCondLst>
                                            <p:cond delay="499"/>
                                          </p:stCondLst>
                                        </p:cTn>
                                        <p:tgtEl>
                                          <p:spTgt spid="43107"/>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43108"/>
                                        </p:tgtEl>
                                        <p:attrNameLst>
                                          <p:attrName>ppt_w</p:attrName>
                                        </p:attrNameLst>
                                      </p:cBhvr>
                                      <p:tavLst>
                                        <p:tav tm="0">
                                          <p:val>
                                            <p:strVal val="ppt_w"/>
                                          </p:val>
                                        </p:tav>
                                        <p:tav tm="100000">
                                          <p:val>
                                            <p:fltVal val="0"/>
                                          </p:val>
                                        </p:tav>
                                      </p:tavLst>
                                    </p:anim>
                                    <p:anim calcmode="lin" valueType="num">
                                      <p:cBhvr>
                                        <p:cTn id="80" dur="500"/>
                                        <p:tgtEl>
                                          <p:spTgt spid="43108"/>
                                        </p:tgtEl>
                                        <p:attrNameLst>
                                          <p:attrName>ppt_h</p:attrName>
                                        </p:attrNameLst>
                                      </p:cBhvr>
                                      <p:tavLst>
                                        <p:tav tm="0">
                                          <p:val>
                                            <p:strVal val="ppt_h"/>
                                          </p:val>
                                        </p:tav>
                                        <p:tav tm="100000">
                                          <p:val>
                                            <p:fltVal val="0"/>
                                          </p:val>
                                        </p:tav>
                                      </p:tavLst>
                                    </p:anim>
                                    <p:set>
                                      <p:cBhvr>
                                        <p:cTn id="81" dur="1" fill="hold">
                                          <p:stCondLst>
                                            <p:cond delay="499"/>
                                          </p:stCondLst>
                                        </p:cTn>
                                        <p:tgtEl>
                                          <p:spTgt spid="43108"/>
                                        </p:tgtEl>
                                        <p:attrNameLst>
                                          <p:attrName>style.visibility</p:attrName>
                                        </p:attrNameLst>
                                      </p:cBhvr>
                                      <p:to>
                                        <p:strVal val="hidden"/>
                                      </p:to>
                                    </p:set>
                                  </p:childTnLst>
                                </p:cTn>
                              </p:par>
                              <p:par>
                                <p:cTn id="82" presetID="23" presetClass="exit" presetSubtype="32" fill="hold" grpId="0" nodeType="withEffect">
                                  <p:stCondLst>
                                    <p:cond delay="0"/>
                                  </p:stCondLst>
                                  <p:childTnLst>
                                    <p:anim calcmode="lin" valueType="num">
                                      <p:cBhvr>
                                        <p:cTn id="83" dur="500"/>
                                        <p:tgtEl>
                                          <p:spTgt spid="43109"/>
                                        </p:tgtEl>
                                        <p:attrNameLst>
                                          <p:attrName>ppt_w</p:attrName>
                                        </p:attrNameLst>
                                      </p:cBhvr>
                                      <p:tavLst>
                                        <p:tav tm="0">
                                          <p:val>
                                            <p:strVal val="ppt_w"/>
                                          </p:val>
                                        </p:tav>
                                        <p:tav tm="100000">
                                          <p:val>
                                            <p:fltVal val="0"/>
                                          </p:val>
                                        </p:tav>
                                      </p:tavLst>
                                    </p:anim>
                                    <p:anim calcmode="lin" valueType="num">
                                      <p:cBhvr>
                                        <p:cTn id="84" dur="500"/>
                                        <p:tgtEl>
                                          <p:spTgt spid="43109"/>
                                        </p:tgtEl>
                                        <p:attrNameLst>
                                          <p:attrName>ppt_h</p:attrName>
                                        </p:attrNameLst>
                                      </p:cBhvr>
                                      <p:tavLst>
                                        <p:tav tm="0">
                                          <p:val>
                                            <p:strVal val="ppt_h"/>
                                          </p:val>
                                        </p:tav>
                                        <p:tav tm="100000">
                                          <p:val>
                                            <p:fltVal val="0"/>
                                          </p:val>
                                        </p:tav>
                                      </p:tavLst>
                                    </p:anim>
                                    <p:set>
                                      <p:cBhvr>
                                        <p:cTn id="85" dur="1" fill="hold">
                                          <p:stCondLst>
                                            <p:cond delay="499"/>
                                          </p:stCondLst>
                                        </p:cTn>
                                        <p:tgtEl>
                                          <p:spTgt spid="43109"/>
                                        </p:tgtEl>
                                        <p:attrNameLst>
                                          <p:attrName>style.visibility</p:attrName>
                                        </p:attrNameLst>
                                      </p:cBhvr>
                                      <p:to>
                                        <p:strVal val="hidden"/>
                                      </p:to>
                                    </p:set>
                                  </p:childTnLst>
                                </p:cTn>
                              </p:par>
                              <p:par>
                                <p:cTn id="86" presetID="23" presetClass="exit" presetSubtype="32" fill="hold" grpId="0" nodeType="withEffect">
                                  <p:stCondLst>
                                    <p:cond delay="0"/>
                                  </p:stCondLst>
                                  <p:childTnLst>
                                    <p:anim calcmode="lin" valueType="num">
                                      <p:cBhvr>
                                        <p:cTn id="87" dur="500"/>
                                        <p:tgtEl>
                                          <p:spTgt spid="43117"/>
                                        </p:tgtEl>
                                        <p:attrNameLst>
                                          <p:attrName>ppt_w</p:attrName>
                                        </p:attrNameLst>
                                      </p:cBhvr>
                                      <p:tavLst>
                                        <p:tav tm="0">
                                          <p:val>
                                            <p:strVal val="ppt_w"/>
                                          </p:val>
                                        </p:tav>
                                        <p:tav tm="100000">
                                          <p:val>
                                            <p:fltVal val="0"/>
                                          </p:val>
                                        </p:tav>
                                      </p:tavLst>
                                    </p:anim>
                                    <p:anim calcmode="lin" valueType="num">
                                      <p:cBhvr>
                                        <p:cTn id="88" dur="500"/>
                                        <p:tgtEl>
                                          <p:spTgt spid="43117"/>
                                        </p:tgtEl>
                                        <p:attrNameLst>
                                          <p:attrName>ppt_h</p:attrName>
                                        </p:attrNameLst>
                                      </p:cBhvr>
                                      <p:tavLst>
                                        <p:tav tm="0">
                                          <p:val>
                                            <p:strVal val="ppt_h"/>
                                          </p:val>
                                        </p:tav>
                                        <p:tav tm="100000">
                                          <p:val>
                                            <p:fltVal val="0"/>
                                          </p:val>
                                        </p:tav>
                                      </p:tavLst>
                                    </p:anim>
                                    <p:set>
                                      <p:cBhvr>
                                        <p:cTn id="89" dur="1" fill="hold">
                                          <p:stCondLst>
                                            <p:cond delay="499"/>
                                          </p:stCondLst>
                                        </p:cTn>
                                        <p:tgtEl>
                                          <p:spTgt spid="43117"/>
                                        </p:tgtEl>
                                        <p:attrNameLst>
                                          <p:attrName>style.visibility</p:attrName>
                                        </p:attrNameLst>
                                      </p:cBhvr>
                                      <p:to>
                                        <p:strVal val="hidden"/>
                                      </p:to>
                                    </p:set>
                                  </p:childTnLst>
                                </p:cTn>
                              </p:par>
                              <p:par>
                                <p:cTn id="90" presetID="23" presetClass="exit" presetSubtype="32" fill="hold" grpId="0" nodeType="withEffect">
                                  <p:stCondLst>
                                    <p:cond delay="0"/>
                                  </p:stCondLst>
                                  <p:childTnLst>
                                    <p:anim calcmode="lin" valueType="num">
                                      <p:cBhvr>
                                        <p:cTn id="91" dur="500"/>
                                        <p:tgtEl>
                                          <p:spTgt spid="43123"/>
                                        </p:tgtEl>
                                        <p:attrNameLst>
                                          <p:attrName>ppt_w</p:attrName>
                                        </p:attrNameLst>
                                      </p:cBhvr>
                                      <p:tavLst>
                                        <p:tav tm="0">
                                          <p:val>
                                            <p:strVal val="ppt_w"/>
                                          </p:val>
                                        </p:tav>
                                        <p:tav tm="100000">
                                          <p:val>
                                            <p:fltVal val="0"/>
                                          </p:val>
                                        </p:tav>
                                      </p:tavLst>
                                    </p:anim>
                                    <p:anim calcmode="lin" valueType="num">
                                      <p:cBhvr>
                                        <p:cTn id="92" dur="500"/>
                                        <p:tgtEl>
                                          <p:spTgt spid="43123"/>
                                        </p:tgtEl>
                                        <p:attrNameLst>
                                          <p:attrName>ppt_h</p:attrName>
                                        </p:attrNameLst>
                                      </p:cBhvr>
                                      <p:tavLst>
                                        <p:tav tm="0">
                                          <p:val>
                                            <p:strVal val="ppt_h"/>
                                          </p:val>
                                        </p:tav>
                                        <p:tav tm="100000">
                                          <p:val>
                                            <p:fltVal val="0"/>
                                          </p:val>
                                        </p:tav>
                                      </p:tavLst>
                                    </p:anim>
                                    <p:set>
                                      <p:cBhvr>
                                        <p:cTn id="93" dur="1" fill="hold">
                                          <p:stCondLst>
                                            <p:cond delay="499"/>
                                          </p:stCondLst>
                                        </p:cTn>
                                        <p:tgtEl>
                                          <p:spTgt spid="43123"/>
                                        </p:tgtEl>
                                        <p:attrNameLst>
                                          <p:attrName>style.visibility</p:attrName>
                                        </p:attrNameLst>
                                      </p:cBhvr>
                                      <p:to>
                                        <p:strVal val="hidden"/>
                                      </p:to>
                                    </p:set>
                                  </p:childTnLst>
                                </p:cTn>
                              </p:par>
                              <p:par>
                                <p:cTn id="94" presetID="23" presetClass="exit" presetSubtype="32" fill="hold" grpId="0" nodeType="withEffect">
                                  <p:stCondLst>
                                    <p:cond delay="0"/>
                                  </p:stCondLst>
                                  <p:childTnLst>
                                    <p:anim calcmode="lin" valueType="num">
                                      <p:cBhvr>
                                        <p:cTn id="95" dur="500"/>
                                        <p:tgtEl>
                                          <p:spTgt spid="43125"/>
                                        </p:tgtEl>
                                        <p:attrNameLst>
                                          <p:attrName>ppt_w</p:attrName>
                                        </p:attrNameLst>
                                      </p:cBhvr>
                                      <p:tavLst>
                                        <p:tav tm="0">
                                          <p:val>
                                            <p:strVal val="ppt_w"/>
                                          </p:val>
                                        </p:tav>
                                        <p:tav tm="100000">
                                          <p:val>
                                            <p:fltVal val="0"/>
                                          </p:val>
                                        </p:tav>
                                      </p:tavLst>
                                    </p:anim>
                                    <p:anim calcmode="lin" valueType="num">
                                      <p:cBhvr>
                                        <p:cTn id="96" dur="500"/>
                                        <p:tgtEl>
                                          <p:spTgt spid="43125"/>
                                        </p:tgtEl>
                                        <p:attrNameLst>
                                          <p:attrName>ppt_h</p:attrName>
                                        </p:attrNameLst>
                                      </p:cBhvr>
                                      <p:tavLst>
                                        <p:tav tm="0">
                                          <p:val>
                                            <p:strVal val="ppt_h"/>
                                          </p:val>
                                        </p:tav>
                                        <p:tav tm="100000">
                                          <p:val>
                                            <p:fltVal val="0"/>
                                          </p:val>
                                        </p:tav>
                                      </p:tavLst>
                                    </p:anim>
                                    <p:set>
                                      <p:cBhvr>
                                        <p:cTn id="97" dur="1" fill="hold">
                                          <p:stCondLst>
                                            <p:cond delay="499"/>
                                          </p:stCondLst>
                                        </p:cTn>
                                        <p:tgtEl>
                                          <p:spTgt spid="43125"/>
                                        </p:tgtEl>
                                        <p:attrNameLst>
                                          <p:attrName>style.visibility</p:attrName>
                                        </p:attrNameLst>
                                      </p:cBhvr>
                                      <p:to>
                                        <p:strVal val="hidden"/>
                                      </p:to>
                                    </p:set>
                                  </p:childTnLst>
                                </p:cTn>
                              </p:par>
                              <p:par>
                                <p:cTn id="98" presetID="23" presetClass="exit" presetSubtype="32" fill="hold" grpId="0" nodeType="withEffect">
                                  <p:stCondLst>
                                    <p:cond delay="0"/>
                                  </p:stCondLst>
                                  <p:childTnLst>
                                    <p:anim calcmode="lin" valueType="num">
                                      <p:cBhvr>
                                        <p:cTn id="99" dur="500"/>
                                        <p:tgtEl>
                                          <p:spTgt spid="43138"/>
                                        </p:tgtEl>
                                        <p:attrNameLst>
                                          <p:attrName>ppt_w</p:attrName>
                                        </p:attrNameLst>
                                      </p:cBhvr>
                                      <p:tavLst>
                                        <p:tav tm="0">
                                          <p:val>
                                            <p:strVal val="ppt_w"/>
                                          </p:val>
                                        </p:tav>
                                        <p:tav tm="100000">
                                          <p:val>
                                            <p:fltVal val="0"/>
                                          </p:val>
                                        </p:tav>
                                      </p:tavLst>
                                    </p:anim>
                                    <p:anim calcmode="lin" valueType="num">
                                      <p:cBhvr>
                                        <p:cTn id="100" dur="500"/>
                                        <p:tgtEl>
                                          <p:spTgt spid="43138"/>
                                        </p:tgtEl>
                                        <p:attrNameLst>
                                          <p:attrName>ppt_h</p:attrName>
                                        </p:attrNameLst>
                                      </p:cBhvr>
                                      <p:tavLst>
                                        <p:tav tm="0">
                                          <p:val>
                                            <p:strVal val="ppt_h"/>
                                          </p:val>
                                        </p:tav>
                                        <p:tav tm="100000">
                                          <p:val>
                                            <p:fltVal val="0"/>
                                          </p:val>
                                        </p:tav>
                                      </p:tavLst>
                                    </p:anim>
                                    <p:set>
                                      <p:cBhvr>
                                        <p:cTn id="101" dur="1" fill="hold">
                                          <p:stCondLst>
                                            <p:cond delay="499"/>
                                          </p:stCondLst>
                                        </p:cTn>
                                        <p:tgtEl>
                                          <p:spTgt spid="43138"/>
                                        </p:tgtEl>
                                        <p:attrNameLst>
                                          <p:attrName>style.visibility</p:attrName>
                                        </p:attrNameLst>
                                      </p:cBhvr>
                                      <p:to>
                                        <p:strVal val="hidden"/>
                                      </p:to>
                                    </p:set>
                                  </p:childTnLst>
                                </p:cTn>
                              </p:par>
                              <p:par>
                                <p:cTn id="102" presetID="23" presetClass="exit" presetSubtype="32" fill="hold" grpId="0" nodeType="withEffect">
                                  <p:stCondLst>
                                    <p:cond delay="0"/>
                                  </p:stCondLst>
                                  <p:childTnLst>
                                    <p:anim calcmode="lin" valueType="num">
                                      <p:cBhvr>
                                        <p:cTn id="103" dur="500"/>
                                        <p:tgtEl>
                                          <p:spTgt spid="43142"/>
                                        </p:tgtEl>
                                        <p:attrNameLst>
                                          <p:attrName>ppt_w</p:attrName>
                                        </p:attrNameLst>
                                      </p:cBhvr>
                                      <p:tavLst>
                                        <p:tav tm="0">
                                          <p:val>
                                            <p:strVal val="ppt_w"/>
                                          </p:val>
                                        </p:tav>
                                        <p:tav tm="100000">
                                          <p:val>
                                            <p:fltVal val="0"/>
                                          </p:val>
                                        </p:tav>
                                      </p:tavLst>
                                    </p:anim>
                                    <p:anim calcmode="lin" valueType="num">
                                      <p:cBhvr>
                                        <p:cTn id="104" dur="500"/>
                                        <p:tgtEl>
                                          <p:spTgt spid="43142"/>
                                        </p:tgtEl>
                                        <p:attrNameLst>
                                          <p:attrName>ppt_h</p:attrName>
                                        </p:attrNameLst>
                                      </p:cBhvr>
                                      <p:tavLst>
                                        <p:tav tm="0">
                                          <p:val>
                                            <p:strVal val="ppt_h"/>
                                          </p:val>
                                        </p:tav>
                                        <p:tav tm="100000">
                                          <p:val>
                                            <p:fltVal val="0"/>
                                          </p:val>
                                        </p:tav>
                                      </p:tavLst>
                                    </p:anim>
                                    <p:set>
                                      <p:cBhvr>
                                        <p:cTn id="105" dur="1" fill="hold">
                                          <p:stCondLst>
                                            <p:cond delay="499"/>
                                          </p:stCondLst>
                                        </p:cTn>
                                        <p:tgtEl>
                                          <p:spTgt spid="43142"/>
                                        </p:tgtEl>
                                        <p:attrNameLst>
                                          <p:attrName>style.visibility</p:attrName>
                                        </p:attrNameLst>
                                      </p:cBhvr>
                                      <p:to>
                                        <p:strVal val="hidden"/>
                                      </p:to>
                                    </p:set>
                                  </p:childTnLst>
                                </p:cTn>
                              </p:par>
                              <p:par>
                                <p:cTn id="106" presetID="23" presetClass="exit" presetSubtype="32" fill="hold" grpId="0" nodeType="withEffect">
                                  <p:stCondLst>
                                    <p:cond delay="0"/>
                                  </p:stCondLst>
                                  <p:childTnLst>
                                    <p:anim calcmode="lin" valueType="num">
                                      <p:cBhvr>
                                        <p:cTn id="107" dur="500"/>
                                        <p:tgtEl>
                                          <p:spTgt spid="43143"/>
                                        </p:tgtEl>
                                        <p:attrNameLst>
                                          <p:attrName>ppt_w</p:attrName>
                                        </p:attrNameLst>
                                      </p:cBhvr>
                                      <p:tavLst>
                                        <p:tav tm="0">
                                          <p:val>
                                            <p:strVal val="ppt_w"/>
                                          </p:val>
                                        </p:tav>
                                        <p:tav tm="100000">
                                          <p:val>
                                            <p:fltVal val="0"/>
                                          </p:val>
                                        </p:tav>
                                      </p:tavLst>
                                    </p:anim>
                                    <p:anim calcmode="lin" valueType="num">
                                      <p:cBhvr>
                                        <p:cTn id="108" dur="500"/>
                                        <p:tgtEl>
                                          <p:spTgt spid="43143"/>
                                        </p:tgtEl>
                                        <p:attrNameLst>
                                          <p:attrName>ppt_h</p:attrName>
                                        </p:attrNameLst>
                                      </p:cBhvr>
                                      <p:tavLst>
                                        <p:tav tm="0">
                                          <p:val>
                                            <p:strVal val="ppt_h"/>
                                          </p:val>
                                        </p:tav>
                                        <p:tav tm="100000">
                                          <p:val>
                                            <p:fltVal val="0"/>
                                          </p:val>
                                        </p:tav>
                                      </p:tavLst>
                                    </p:anim>
                                    <p:set>
                                      <p:cBhvr>
                                        <p:cTn id="109" dur="1" fill="hold">
                                          <p:stCondLst>
                                            <p:cond delay="499"/>
                                          </p:stCondLst>
                                        </p:cTn>
                                        <p:tgtEl>
                                          <p:spTgt spid="43143"/>
                                        </p:tgtEl>
                                        <p:attrNameLst>
                                          <p:attrName>style.visibility</p:attrName>
                                        </p:attrNameLst>
                                      </p:cBhvr>
                                      <p:to>
                                        <p:strVal val="hidden"/>
                                      </p:to>
                                    </p:set>
                                  </p:childTnLst>
                                </p:cTn>
                              </p:par>
                              <p:par>
                                <p:cTn id="110" presetID="23" presetClass="exit" presetSubtype="32" fill="hold" grpId="0" nodeType="withEffect">
                                  <p:stCondLst>
                                    <p:cond delay="0"/>
                                  </p:stCondLst>
                                  <p:childTnLst>
                                    <p:anim calcmode="lin" valueType="num">
                                      <p:cBhvr>
                                        <p:cTn id="111" dur="500"/>
                                        <p:tgtEl>
                                          <p:spTgt spid="43149"/>
                                        </p:tgtEl>
                                        <p:attrNameLst>
                                          <p:attrName>ppt_w</p:attrName>
                                        </p:attrNameLst>
                                      </p:cBhvr>
                                      <p:tavLst>
                                        <p:tav tm="0">
                                          <p:val>
                                            <p:strVal val="ppt_w"/>
                                          </p:val>
                                        </p:tav>
                                        <p:tav tm="100000">
                                          <p:val>
                                            <p:fltVal val="0"/>
                                          </p:val>
                                        </p:tav>
                                      </p:tavLst>
                                    </p:anim>
                                    <p:anim calcmode="lin" valueType="num">
                                      <p:cBhvr>
                                        <p:cTn id="112" dur="500"/>
                                        <p:tgtEl>
                                          <p:spTgt spid="43149"/>
                                        </p:tgtEl>
                                        <p:attrNameLst>
                                          <p:attrName>ppt_h</p:attrName>
                                        </p:attrNameLst>
                                      </p:cBhvr>
                                      <p:tavLst>
                                        <p:tav tm="0">
                                          <p:val>
                                            <p:strVal val="ppt_h"/>
                                          </p:val>
                                        </p:tav>
                                        <p:tav tm="100000">
                                          <p:val>
                                            <p:fltVal val="0"/>
                                          </p:val>
                                        </p:tav>
                                      </p:tavLst>
                                    </p:anim>
                                    <p:set>
                                      <p:cBhvr>
                                        <p:cTn id="113" dur="1" fill="hold">
                                          <p:stCondLst>
                                            <p:cond delay="499"/>
                                          </p:stCondLst>
                                        </p:cTn>
                                        <p:tgtEl>
                                          <p:spTgt spid="43149"/>
                                        </p:tgtEl>
                                        <p:attrNameLst>
                                          <p:attrName>style.visibility</p:attrName>
                                        </p:attrNameLst>
                                      </p:cBhvr>
                                      <p:to>
                                        <p:strVal val="hidden"/>
                                      </p:to>
                                    </p:set>
                                  </p:childTnLst>
                                </p:cTn>
                              </p:par>
                              <p:par>
                                <p:cTn id="114" presetID="23" presetClass="exit" presetSubtype="32" fill="hold" grpId="0" nodeType="withEffect">
                                  <p:stCondLst>
                                    <p:cond delay="0"/>
                                  </p:stCondLst>
                                  <p:childTnLst>
                                    <p:anim calcmode="lin" valueType="num">
                                      <p:cBhvr>
                                        <p:cTn id="115" dur="500"/>
                                        <p:tgtEl>
                                          <p:spTgt spid="43153"/>
                                        </p:tgtEl>
                                        <p:attrNameLst>
                                          <p:attrName>ppt_w</p:attrName>
                                        </p:attrNameLst>
                                      </p:cBhvr>
                                      <p:tavLst>
                                        <p:tav tm="0">
                                          <p:val>
                                            <p:strVal val="ppt_w"/>
                                          </p:val>
                                        </p:tav>
                                        <p:tav tm="100000">
                                          <p:val>
                                            <p:fltVal val="0"/>
                                          </p:val>
                                        </p:tav>
                                      </p:tavLst>
                                    </p:anim>
                                    <p:anim calcmode="lin" valueType="num">
                                      <p:cBhvr>
                                        <p:cTn id="116" dur="500"/>
                                        <p:tgtEl>
                                          <p:spTgt spid="43153"/>
                                        </p:tgtEl>
                                        <p:attrNameLst>
                                          <p:attrName>ppt_h</p:attrName>
                                        </p:attrNameLst>
                                      </p:cBhvr>
                                      <p:tavLst>
                                        <p:tav tm="0">
                                          <p:val>
                                            <p:strVal val="ppt_h"/>
                                          </p:val>
                                        </p:tav>
                                        <p:tav tm="100000">
                                          <p:val>
                                            <p:fltVal val="0"/>
                                          </p:val>
                                        </p:tav>
                                      </p:tavLst>
                                    </p:anim>
                                    <p:set>
                                      <p:cBhvr>
                                        <p:cTn id="117" dur="1" fill="hold">
                                          <p:stCondLst>
                                            <p:cond delay="499"/>
                                          </p:stCondLst>
                                        </p:cTn>
                                        <p:tgtEl>
                                          <p:spTgt spid="43153"/>
                                        </p:tgtEl>
                                        <p:attrNameLst>
                                          <p:attrName>style.visibility</p:attrName>
                                        </p:attrNameLst>
                                      </p:cBhvr>
                                      <p:to>
                                        <p:strVal val="hidden"/>
                                      </p:to>
                                    </p:set>
                                  </p:childTnLst>
                                </p:cTn>
                              </p:par>
                              <p:par>
                                <p:cTn id="118" presetID="23" presetClass="exit" presetSubtype="32" fill="hold" grpId="0" nodeType="withEffect">
                                  <p:stCondLst>
                                    <p:cond delay="0"/>
                                  </p:stCondLst>
                                  <p:childTnLst>
                                    <p:anim calcmode="lin" valueType="num">
                                      <p:cBhvr>
                                        <p:cTn id="119" dur="500"/>
                                        <p:tgtEl>
                                          <p:spTgt spid="132"/>
                                        </p:tgtEl>
                                        <p:attrNameLst>
                                          <p:attrName>ppt_w</p:attrName>
                                        </p:attrNameLst>
                                      </p:cBhvr>
                                      <p:tavLst>
                                        <p:tav tm="0">
                                          <p:val>
                                            <p:strVal val="ppt_w"/>
                                          </p:val>
                                        </p:tav>
                                        <p:tav tm="100000">
                                          <p:val>
                                            <p:fltVal val="0"/>
                                          </p:val>
                                        </p:tav>
                                      </p:tavLst>
                                    </p:anim>
                                    <p:anim calcmode="lin" valueType="num">
                                      <p:cBhvr>
                                        <p:cTn id="120" dur="500"/>
                                        <p:tgtEl>
                                          <p:spTgt spid="132"/>
                                        </p:tgtEl>
                                        <p:attrNameLst>
                                          <p:attrName>ppt_h</p:attrName>
                                        </p:attrNameLst>
                                      </p:cBhvr>
                                      <p:tavLst>
                                        <p:tav tm="0">
                                          <p:val>
                                            <p:strVal val="ppt_h"/>
                                          </p:val>
                                        </p:tav>
                                        <p:tav tm="100000">
                                          <p:val>
                                            <p:fltVal val="0"/>
                                          </p:val>
                                        </p:tav>
                                      </p:tavLst>
                                    </p:anim>
                                    <p:set>
                                      <p:cBhvr>
                                        <p:cTn id="121" dur="1" fill="hold">
                                          <p:stCondLst>
                                            <p:cond delay="499"/>
                                          </p:stCondLst>
                                        </p:cTn>
                                        <p:tgtEl>
                                          <p:spTgt spid="132"/>
                                        </p:tgtEl>
                                        <p:attrNameLst>
                                          <p:attrName>style.visibility</p:attrName>
                                        </p:attrNameLst>
                                      </p:cBhvr>
                                      <p:to>
                                        <p:strVal val="hidden"/>
                                      </p:to>
                                    </p:set>
                                  </p:childTnLst>
                                </p:cTn>
                              </p:par>
                              <p:par>
                                <p:cTn id="122" presetID="23" presetClass="exit" presetSubtype="32" fill="hold" grpId="1" nodeType="withEffect">
                                  <p:stCondLst>
                                    <p:cond delay="0"/>
                                  </p:stCondLst>
                                  <p:iterate type="lt">
                                    <p:tmPct val="0"/>
                                  </p:iterate>
                                  <p:childTnLst>
                                    <p:anim calcmode="lin" valueType="num">
                                      <p:cBhvr>
                                        <p:cTn id="123" dur="500"/>
                                        <p:tgtEl>
                                          <p:spTgt spid="135"/>
                                        </p:tgtEl>
                                        <p:attrNameLst>
                                          <p:attrName>ppt_w</p:attrName>
                                        </p:attrNameLst>
                                      </p:cBhvr>
                                      <p:tavLst>
                                        <p:tav tm="0">
                                          <p:val>
                                            <p:strVal val="ppt_w"/>
                                          </p:val>
                                        </p:tav>
                                        <p:tav tm="100000">
                                          <p:val>
                                            <p:fltVal val="0"/>
                                          </p:val>
                                        </p:tav>
                                      </p:tavLst>
                                    </p:anim>
                                    <p:anim calcmode="lin" valueType="num">
                                      <p:cBhvr>
                                        <p:cTn id="124" dur="500"/>
                                        <p:tgtEl>
                                          <p:spTgt spid="135"/>
                                        </p:tgtEl>
                                        <p:attrNameLst>
                                          <p:attrName>ppt_h</p:attrName>
                                        </p:attrNameLst>
                                      </p:cBhvr>
                                      <p:tavLst>
                                        <p:tav tm="0">
                                          <p:val>
                                            <p:strVal val="ppt_h"/>
                                          </p:val>
                                        </p:tav>
                                        <p:tav tm="100000">
                                          <p:val>
                                            <p:fltVal val="0"/>
                                          </p:val>
                                        </p:tav>
                                      </p:tavLst>
                                    </p:anim>
                                    <p:set>
                                      <p:cBhvr>
                                        <p:cTn id="125" dur="1" fill="hold">
                                          <p:stCondLst>
                                            <p:cond delay="499"/>
                                          </p:stCondLst>
                                        </p:cTn>
                                        <p:tgtEl>
                                          <p:spTgt spid="135"/>
                                        </p:tgtEl>
                                        <p:attrNameLst>
                                          <p:attrName>style.visibility</p:attrName>
                                        </p:attrNameLst>
                                      </p:cBhvr>
                                      <p:to>
                                        <p:strVal val="hidden"/>
                                      </p:to>
                                    </p:set>
                                  </p:childTnLst>
                                </p:cTn>
                              </p:par>
                              <p:par>
                                <p:cTn id="126" presetID="23" presetClass="exit" presetSubtype="32" fill="hold" nodeType="withEffect">
                                  <p:stCondLst>
                                    <p:cond delay="0"/>
                                  </p:stCondLst>
                                  <p:iterate type="lt">
                                    <p:tmPct val="0"/>
                                  </p:iterate>
                                  <p:childTnLst>
                                    <p:anim calcmode="lin" valueType="num">
                                      <p:cBhvr>
                                        <p:cTn id="127" dur="500"/>
                                        <p:tgtEl>
                                          <p:spTgt spid="93"/>
                                        </p:tgtEl>
                                        <p:attrNameLst>
                                          <p:attrName>ppt_w</p:attrName>
                                        </p:attrNameLst>
                                      </p:cBhvr>
                                      <p:tavLst>
                                        <p:tav tm="0">
                                          <p:val>
                                            <p:strVal val="ppt_w"/>
                                          </p:val>
                                        </p:tav>
                                        <p:tav tm="100000">
                                          <p:val>
                                            <p:fltVal val="0"/>
                                          </p:val>
                                        </p:tav>
                                      </p:tavLst>
                                    </p:anim>
                                    <p:anim calcmode="lin" valueType="num">
                                      <p:cBhvr>
                                        <p:cTn id="128" dur="500"/>
                                        <p:tgtEl>
                                          <p:spTgt spid="93"/>
                                        </p:tgtEl>
                                        <p:attrNameLst>
                                          <p:attrName>ppt_h</p:attrName>
                                        </p:attrNameLst>
                                      </p:cBhvr>
                                      <p:tavLst>
                                        <p:tav tm="0">
                                          <p:val>
                                            <p:strVal val="ppt_h"/>
                                          </p:val>
                                        </p:tav>
                                        <p:tav tm="100000">
                                          <p:val>
                                            <p:fltVal val="0"/>
                                          </p:val>
                                        </p:tav>
                                      </p:tavLst>
                                    </p:anim>
                                    <p:set>
                                      <p:cBhvr>
                                        <p:cTn id="129" dur="1" fill="hold">
                                          <p:stCondLst>
                                            <p:cond delay="499"/>
                                          </p:stCondLst>
                                        </p:cTn>
                                        <p:tgtEl>
                                          <p:spTgt spid="93"/>
                                        </p:tgtEl>
                                        <p:attrNameLst>
                                          <p:attrName>style.visibility</p:attrName>
                                        </p:attrNameLst>
                                      </p:cBhvr>
                                      <p:to>
                                        <p:strVal val="hidden"/>
                                      </p:to>
                                    </p:set>
                                  </p:childTnLst>
                                </p:cTn>
                              </p:par>
                              <p:par>
                                <p:cTn id="130" presetID="23" presetClass="exit" presetSubtype="32" fill="hold" grpId="1" nodeType="withEffect">
                                  <p:stCondLst>
                                    <p:cond delay="0"/>
                                  </p:stCondLst>
                                  <p:iterate type="lt">
                                    <p:tmPct val="0"/>
                                  </p:iterate>
                                  <p:childTnLst>
                                    <p:anim calcmode="lin" valueType="num">
                                      <p:cBhvr>
                                        <p:cTn id="131" dur="500"/>
                                        <p:tgtEl>
                                          <p:spTgt spid="100"/>
                                        </p:tgtEl>
                                        <p:attrNameLst>
                                          <p:attrName>ppt_w</p:attrName>
                                        </p:attrNameLst>
                                      </p:cBhvr>
                                      <p:tavLst>
                                        <p:tav tm="0">
                                          <p:val>
                                            <p:strVal val="ppt_w"/>
                                          </p:val>
                                        </p:tav>
                                        <p:tav tm="100000">
                                          <p:val>
                                            <p:fltVal val="0"/>
                                          </p:val>
                                        </p:tav>
                                      </p:tavLst>
                                    </p:anim>
                                    <p:anim calcmode="lin" valueType="num">
                                      <p:cBhvr>
                                        <p:cTn id="132" dur="500"/>
                                        <p:tgtEl>
                                          <p:spTgt spid="100"/>
                                        </p:tgtEl>
                                        <p:attrNameLst>
                                          <p:attrName>ppt_h</p:attrName>
                                        </p:attrNameLst>
                                      </p:cBhvr>
                                      <p:tavLst>
                                        <p:tav tm="0">
                                          <p:val>
                                            <p:strVal val="ppt_h"/>
                                          </p:val>
                                        </p:tav>
                                        <p:tav tm="100000">
                                          <p:val>
                                            <p:fltVal val="0"/>
                                          </p:val>
                                        </p:tav>
                                      </p:tavLst>
                                    </p:anim>
                                    <p:set>
                                      <p:cBhvr>
                                        <p:cTn id="133" dur="1" fill="hold">
                                          <p:stCondLst>
                                            <p:cond delay="499"/>
                                          </p:stCondLst>
                                        </p:cTn>
                                        <p:tgtEl>
                                          <p:spTgt spid="100"/>
                                        </p:tgtEl>
                                        <p:attrNameLst>
                                          <p:attrName>style.visibility</p:attrName>
                                        </p:attrNameLst>
                                      </p:cBhvr>
                                      <p:to>
                                        <p:strVal val="hidden"/>
                                      </p:to>
                                    </p:set>
                                  </p:childTnLst>
                                </p:cTn>
                              </p:par>
                              <p:par>
                                <p:cTn id="134" presetID="23" presetClass="exit" presetSubtype="32" fill="hold" grpId="0" nodeType="withEffect">
                                  <p:stCondLst>
                                    <p:cond delay="0"/>
                                  </p:stCondLst>
                                  <p:childTnLst>
                                    <p:anim calcmode="lin" valueType="num">
                                      <p:cBhvr>
                                        <p:cTn id="135" dur="500"/>
                                        <p:tgtEl>
                                          <p:spTgt spid="102"/>
                                        </p:tgtEl>
                                        <p:attrNameLst>
                                          <p:attrName>ppt_w</p:attrName>
                                        </p:attrNameLst>
                                      </p:cBhvr>
                                      <p:tavLst>
                                        <p:tav tm="0">
                                          <p:val>
                                            <p:strVal val="ppt_w"/>
                                          </p:val>
                                        </p:tav>
                                        <p:tav tm="100000">
                                          <p:val>
                                            <p:fltVal val="0"/>
                                          </p:val>
                                        </p:tav>
                                      </p:tavLst>
                                    </p:anim>
                                    <p:anim calcmode="lin" valueType="num">
                                      <p:cBhvr>
                                        <p:cTn id="136" dur="500"/>
                                        <p:tgtEl>
                                          <p:spTgt spid="102"/>
                                        </p:tgtEl>
                                        <p:attrNameLst>
                                          <p:attrName>ppt_h</p:attrName>
                                        </p:attrNameLst>
                                      </p:cBhvr>
                                      <p:tavLst>
                                        <p:tav tm="0">
                                          <p:val>
                                            <p:strVal val="ppt_h"/>
                                          </p:val>
                                        </p:tav>
                                        <p:tav tm="100000">
                                          <p:val>
                                            <p:fltVal val="0"/>
                                          </p:val>
                                        </p:tav>
                                      </p:tavLst>
                                    </p:anim>
                                    <p:set>
                                      <p:cBhvr>
                                        <p:cTn id="137" dur="1" fill="hold">
                                          <p:stCondLst>
                                            <p:cond delay="499"/>
                                          </p:stCondLst>
                                        </p:cTn>
                                        <p:tgtEl>
                                          <p:spTgt spid="102"/>
                                        </p:tgtEl>
                                        <p:attrNameLst>
                                          <p:attrName>style.visibility</p:attrName>
                                        </p:attrNameLst>
                                      </p:cBhvr>
                                      <p:to>
                                        <p:strVal val="hidden"/>
                                      </p:to>
                                    </p:set>
                                  </p:childTnLst>
                                </p:cTn>
                              </p:par>
                              <p:par>
                                <p:cTn id="138" presetID="23" presetClass="exit" presetSubtype="32" fill="hold" grpId="0" nodeType="withEffect">
                                  <p:stCondLst>
                                    <p:cond delay="0"/>
                                  </p:stCondLst>
                                  <p:childTnLst>
                                    <p:anim calcmode="lin" valueType="num">
                                      <p:cBhvr>
                                        <p:cTn id="139" dur="500"/>
                                        <p:tgtEl>
                                          <p:spTgt spid="103"/>
                                        </p:tgtEl>
                                        <p:attrNameLst>
                                          <p:attrName>ppt_w</p:attrName>
                                        </p:attrNameLst>
                                      </p:cBhvr>
                                      <p:tavLst>
                                        <p:tav tm="0">
                                          <p:val>
                                            <p:strVal val="ppt_w"/>
                                          </p:val>
                                        </p:tav>
                                        <p:tav tm="100000">
                                          <p:val>
                                            <p:fltVal val="0"/>
                                          </p:val>
                                        </p:tav>
                                      </p:tavLst>
                                    </p:anim>
                                    <p:anim calcmode="lin" valueType="num">
                                      <p:cBhvr>
                                        <p:cTn id="140" dur="500"/>
                                        <p:tgtEl>
                                          <p:spTgt spid="103"/>
                                        </p:tgtEl>
                                        <p:attrNameLst>
                                          <p:attrName>ppt_h</p:attrName>
                                        </p:attrNameLst>
                                      </p:cBhvr>
                                      <p:tavLst>
                                        <p:tav tm="0">
                                          <p:val>
                                            <p:strVal val="ppt_h"/>
                                          </p:val>
                                        </p:tav>
                                        <p:tav tm="100000">
                                          <p:val>
                                            <p:fltVal val="0"/>
                                          </p:val>
                                        </p:tav>
                                      </p:tavLst>
                                    </p:anim>
                                    <p:set>
                                      <p:cBhvr>
                                        <p:cTn id="141" dur="1" fill="hold">
                                          <p:stCondLst>
                                            <p:cond delay="499"/>
                                          </p:stCondLst>
                                        </p:cTn>
                                        <p:tgtEl>
                                          <p:spTgt spid="103"/>
                                        </p:tgtEl>
                                        <p:attrNameLst>
                                          <p:attrName>style.visibility</p:attrName>
                                        </p:attrNameLst>
                                      </p:cBhvr>
                                      <p:to>
                                        <p:strVal val="hidden"/>
                                      </p:to>
                                    </p:set>
                                  </p:childTnLst>
                                </p:cTn>
                              </p:par>
                              <p:par>
                                <p:cTn id="142" presetID="23" presetClass="exit" presetSubtype="32" fill="hold" grpId="0" nodeType="withEffect">
                                  <p:stCondLst>
                                    <p:cond delay="0"/>
                                  </p:stCondLst>
                                  <p:childTnLst>
                                    <p:anim calcmode="lin" valueType="num">
                                      <p:cBhvr>
                                        <p:cTn id="143" dur="500"/>
                                        <p:tgtEl>
                                          <p:spTgt spid="142"/>
                                        </p:tgtEl>
                                        <p:attrNameLst>
                                          <p:attrName>ppt_w</p:attrName>
                                        </p:attrNameLst>
                                      </p:cBhvr>
                                      <p:tavLst>
                                        <p:tav tm="0">
                                          <p:val>
                                            <p:strVal val="ppt_w"/>
                                          </p:val>
                                        </p:tav>
                                        <p:tav tm="100000">
                                          <p:val>
                                            <p:fltVal val="0"/>
                                          </p:val>
                                        </p:tav>
                                      </p:tavLst>
                                    </p:anim>
                                    <p:anim calcmode="lin" valueType="num">
                                      <p:cBhvr>
                                        <p:cTn id="144" dur="500"/>
                                        <p:tgtEl>
                                          <p:spTgt spid="142"/>
                                        </p:tgtEl>
                                        <p:attrNameLst>
                                          <p:attrName>ppt_h</p:attrName>
                                        </p:attrNameLst>
                                      </p:cBhvr>
                                      <p:tavLst>
                                        <p:tav tm="0">
                                          <p:val>
                                            <p:strVal val="ppt_h"/>
                                          </p:val>
                                        </p:tav>
                                        <p:tav tm="100000">
                                          <p:val>
                                            <p:fltVal val="0"/>
                                          </p:val>
                                        </p:tav>
                                      </p:tavLst>
                                    </p:anim>
                                    <p:set>
                                      <p:cBhvr>
                                        <p:cTn id="145" dur="1" fill="hold">
                                          <p:stCondLst>
                                            <p:cond delay="499"/>
                                          </p:stCondLst>
                                        </p:cTn>
                                        <p:tgtEl>
                                          <p:spTgt spid="142"/>
                                        </p:tgtEl>
                                        <p:attrNameLst>
                                          <p:attrName>style.visibility</p:attrName>
                                        </p:attrNameLst>
                                      </p:cBhvr>
                                      <p:to>
                                        <p:strVal val="hidden"/>
                                      </p:to>
                                    </p:set>
                                  </p:childTnLst>
                                </p:cTn>
                              </p:par>
                              <p:par>
                                <p:cTn id="146" presetID="23" presetClass="exit" presetSubtype="32" fill="hold" nodeType="withEffect">
                                  <p:stCondLst>
                                    <p:cond delay="0"/>
                                  </p:stCondLst>
                                  <p:iterate type="lt">
                                    <p:tmPct val="0"/>
                                  </p:iterate>
                                  <p:childTnLst>
                                    <p:anim calcmode="lin" valueType="num">
                                      <p:cBhvr>
                                        <p:cTn id="147" dur="500"/>
                                        <p:tgtEl>
                                          <p:spTgt spid="143"/>
                                        </p:tgtEl>
                                        <p:attrNameLst>
                                          <p:attrName>ppt_w</p:attrName>
                                        </p:attrNameLst>
                                      </p:cBhvr>
                                      <p:tavLst>
                                        <p:tav tm="0">
                                          <p:val>
                                            <p:strVal val="ppt_w"/>
                                          </p:val>
                                        </p:tav>
                                        <p:tav tm="100000">
                                          <p:val>
                                            <p:fltVal val="0"/>
                                          </p:val>
                                        </p:tav>
                                      </p:tavLst>
                                    </p:anim>
                                    <p:anim calcmode="lin" valueType="num">
                                      <p:cBhvr>
                                        <p:cTn id="148" dur="500"/>
                                        <p:tgtEl>
                                          <p:spTgt spid="143"/>
                                        </p:tgtEl>
                                        <p:attrNameLst>
                                          <p:attrName>ppt_h</p:attrName>
                                        </p:attrNameLst>
                                      </p:cBhvr>
                                      <p:tavLst>
                                        <p:tav tm="0">
                                          <p:val>
                                            <p:strVal val="ppt_h"/>
                                          </p:val>
                                        </p:tav>
                                        <p:tav tm="100000">
                                          <p:val>
                                            <p:fltVal val="0"/>
                                          </p:val>
                                        </p:tav>
                                      </p:tavLst>
                                    </p:anim>
                                    <p:set>
                                      <p:cBhvr>
                                        <p:cTn id="149" dur="1" fill="hold">
                                          <p:stCondLst>
                                            <p:cond delay="499"/>
                                          </p:stCondLst>
                                        </p:cTn>
                                        <p:tgtEl>
                                          <p:spTgt spid="143"/>
                                        </p:tgtEl>
                                        <p:attrNameLst>
                                          <p:attrName>style.visibility</p:attrName>
                                        </p:attrNameLst>
                                      </p:cBhvr>
                                      <p:to>
                                        <p:strVal val="hidden"/>
                                      </p:to>
                                    </p:set>
                                  </p:childTnLst>
                                </p:cTn>
                              </p:par>
                              <p:par>
                                <p:cTn id="150" presetID="23" presetClass="exit" presetSubtype="32" fill="hold" grpId="1" nodeType="withEffect">
                                  <p:stCondLst>
                                    <p:cond delay="0"/>
                                  </p:stCondLst>
                                  <p:iterate type="lt">
                                    <p:tmPct val="0"/>
                                  </p:iterate>
                                  <p:childTnLst>
                                    <p:anim calcmode="lin" valueType="num">
                                      <p:cBhvr>
                                        <p:cTn id="151" dur="500"/>
                                        <p:tgtEl>
                                          <p:spTgt spid="155"/>
                                        </p:tgtEl>
                                        <p:attrNameLst>
                                          <p:attrName>ppt_w</p:attrName>
                                        </p:attrNameLst>
                                      </p:cBhvr>
                                      <p:tavLst>
                                        <p:tav tm="0">
                                          <p:val>
                                            <p:strVal val="ppt_w"/>
                                          </p:val>
                                        </p:tav>
                                        <p:tav tm="100000">
                                          <p:val>
                                            <p:fltVal val="0"/>
                                          </p:val>
                                        </p:tav>
                                      </p:tavLst>
                                    </p:anim>
                                    <p:anim calcmode="lin" valueType="num">
                                      <p:cBhvr>
                                        <p:cTn id="152" dur="500"/>
                                        <p:tgtEl>
                                          <p:spTgt spid="155"/>
                                        </p:tgtEl>
                                        <p:attrNameLst>
                                          <p:attrName>ppt_h</p:attrName>
                                        </p:attrNameLst>
                                      </p:cBhvr>
                                      <p:tavLst>
                                        <p:tav tm="0">
                                          <p:val>
                                            <p:strVal val="ppt_h"/>
                                          </p:val>
                                        </p:tav>
                                        <p:tav tm="100000">
                                          <p:val>
                                            <p:fltVal val="0"/>
                                          </p:val>
                                        </p:tav>
                                      </p:tavLst>
                                    </p:anim>
                                    <p:set>
                                      <p:cBhvr>
                                        <p:cTn id="153" dur="1" fill="hold">
                                          <p:stCondLst>
                                            <p:cond delay="499"/>
                                          </p:stCondLst>
                                        </p:cTn>
                                        <p:tgtEl>
                                          <p:spTgt spid="155"/>
                                        </p:tgtEl>
                                        <p:attrNameLst>
                                          <p:attrName>style.visibility</p:attrName>
                                        </p:attrNameLst>
                                      </p:cBhvr>
                                      <p:to>
                                        <p:strVal val="hidden"/>
                                      </p:to>
                                    </p:set>
                                  </p:childTnLst>
                                </p:cTn>
                              </p:par>
                              <p:par>
                                <p:cTn id="154" presetID="23" presetClass="exit" presetSubtype="32" fill="hold" grpId="0" nodeType="withEffect">
                                  <p:stCondLst>
                                    <p:cond delay="0"/>
                                  </p:stCondLst>
                                  <p:childTnLst>
                                    <p:anim calcmode="lin" valueType="num">
                                      <p:cBhvr>
                                        <p:cTn id="155" dur="500"/>
                                        <p:tgtEl>
                                          <p:spTgt spid="162"/>
                                        </p:tgtEl>
                                        <p:attrNameLst>
                                          <p:attrName>ppt_w</p:attrName>
                                        </p:attrNameLst>
                                      </p:cBhvr>
                                      <p:tavLst>
                                        <p:tav tm="0">
                                          <p:val>
                                            <p:strVal val="ppt_w"/>
                                          </p:val>
                                        </p:tav>
                                        <p:tav tm="100000">
                                          <p:val>
                                            <p:fltVal val="0"/>
                                          </p:val>
                                        </p:tav>
                                      </p:tavLst>
                                    </p:anim>
                                    <p:anim calcmode="lin" valueType="num">
                                      <p:cBhvr>
                                        <p:cTn id="156" dur="500"/>
                                        <p:tgtEl>
                                          <p:spTgt spid="162"/>
                                        </p:tgtEl>
                                        <p:attrNameLst>
                                          <p:attrName>ppt_h</p:attrName>
                                        </p:attrNameLst>
                                      </p:cBhvr>
                                      <p:tavLst>
                                        <p:tav tm="0">
                                          <p:val>
                                            <p:strVal val="ppt_h"/>
                                          </p:val>
                                        </p:tav>
                                        <p:tav tm="100000">
                                          <p:val>
                                            <p:fltVal val="0"/>
                                          </p:val>
                                        </p:tav>
                                      </p:tavLst>
                                    </p:anim>
                                    <p:set>
                                      <p:cBhvr>
                                        <p:cTn id="157" dur="1" fill="hold">
                                          <p:stCondLst>
                                            <p:cond delay="499"/>
                                          </p:stCondLst>
                                        </p:cTn>
                                        <p:tgtEl>
                                          <p:spTgt spid="162"/>
                                        </p:tgtEl>
                                        <p:attrNameLst>
                                          <p:attrName>style.visibility</p:attrName>
                                        </p:attrNameLst>
                                      </p:cBhvr>
                                      <p:to>
                                        <p:strVal val="hidden"/>
                                      </p:to>
                                    </p:set>
                                  </p:childTnLst>
                                </p:cTn>
                              </p:par>
                              <p:par>
                                <p:cTn id="158" presetID="23" presetClass="exit" presetSubtype="32" fill="hold" grpId="0" nodeType="withEffect">
                                  <p:stCondLst>
                                    <p:cond delay="0"/>
                                  </p:stCondLst>
                                  <p:childTnLst>
                                    <p:anim calcmode="lin" valueType="num">
                                      <p:cBhvr>
                                        <p:cTn id="159" dur="500"/>
                                        <p:tgtEl>
                                          <p:spTgt spid="163"/>
                                        </p:tgtEl>
                                        <p:attrNameLst>
                                          <p:attrName>ppt_w</p:attrName>
                                        </p:attrNameLst>
                                      </p:cBhvr>
                                      <p:tavLst>
                                        <p:tav tm="0">
                                          <p:val>
                                            <p:strVal val="ppt_w"/>
                                          </p:val>
                                        </p:tav>
                                        <p:tav tm="100000">
                                          <p:val>
                                            <p:fltVal val="0"/>
                                          </p:val>
                                        </p:tav>
                                      </p:tavLst>
                                    </p:anim>
                                    <p:anim calcmode="lin" valueType="num">
                                      <p:cBhvr>
                                        <p:cTn id="160" dur="500"/>
                                        <p:tgtEl>
                                          <p:spTgt spid="163"/>
                                        </p:tgtEl>
                                        <p:attrNameLst>
                                          <p:attrName>ppt_h</p:attrName>
                                        </p:attrNameLst>
                                      </p:cBhvr>
                                      <p:tavLst>
                                        <p:tav tm="0">
                                          <p:val>
                                            <p:strVal val="ppt_h"/>
                                          </p:val>
                                        </p:tav>
                                        <p:tav tm="100000">
                                          <p:val>
                                            <p:fltVal val="0"/>
                                          </p:val>
                                        </p:tav>
                                      </p:tavLst>
                                    </p:anim>
                                    <p:set>
                                      <p:cBhvr>
                                        <p:cTn id="161" dur="1" fill="hold">
                                          <p:stCondLst>
                                            <p:cond delay="499"/>
                                          </p:stCondLst>
                                        </p:cTn>
                                        <p:tgtEl>
                                          <p:spTgt spid="163"/>
                                        </p:tgtEl>
                                        <p:attrNameLst>
                                          <p:attrName>style.visibility</p:attrName>
                                        </p:attrNameLst>
                                      </p:cBhvr>
                                      <p:to>
                                        <p:strVal val="hidden"/>
                                      </p:to>
                                    </p:set>
                                  </p:childTnLst>
                                </p:cTn>
                              </p:par>
                              <p:par>
                                <p:cTn id="162" presetID="23" presetClass="exit" presetSubtype="32" fill="hold" grpId="0" nodeType="withEffect">
                                  <p:stCondLst>
                                    <p:cond delay="0"/>
                                  </p:stCondLst>
                                  <p:childTnLst>
                                    <p:anim calcmode="lin" valueType="num">
                                      <p:cBhvr>
                                        <p:cTn id="163" dur="500"/>
                                        <p:tgtEl>
                                          <p:spTgt spid="164"/>
                                        </p:tgtEl>
                                        <p:attrNameLst>
                                          <p:attrName>ppt_w</p:attrName>
                                        </p:attrNameLst>
                                      </p:cBhvr>
                                      <p:tavLst>
                                        <p:tav tm="0">
                                          <p:val>
                                            <p:strVal val="ppt_w"/>
                                          </p:val>
                                        </p:tav>
                                        <p:tav tm="100000">
                                          <p:val>
                                            <p:fltVal val="0"/>
                                          </p:val>
                                        </p:tav>
                                      </p:tavLst>
                                    </p:anim>
                                    <p:anim calcmode="lin" valueType="num">
                                      <p:cBhvr>
                                        <p:cTn id="164" dur="500"/>
                                        <p:tgtEl>
                                          <p:spTgt spid="164"/>
                                        </p:tgtEl>
                                        <p:attrNameLst>
                                          <p:attrName>ppt_h</p:attrName>
                                        </p:attrNameLst>
                                      </p:cBhvr>
                                      <p:tavLst>
                                        <p:tav tm="0">
                                          <p:val>
                                            <p:strVal val="ppt_h"/>
                                          </p:val>
                                        </p:tav>
                                        <p:tav tm="100000">
                                          <p:val>
                                            <p:fltVal val="0"/>
                                          </p:val>
                                        </p:tav>
                                      </p:tavLst>
                                    </p:anim>
                                    <p:set>
                                      <p:cBhvr>
                                        <p:cTn id="165" dur="1" fill="hold">
                                          <p:stCondLst>
                                            <p:cond delay="499"/>
                                          </p:stCondLst>
                                        </p:cTn>
                                        <p:tgtEl>
                                          <p:spTgt spid="164"/>
                                        </p:tgtEl>
                                        <p:attrNameLst>
                                          <p:attrName>style.visibility</p:attrName>
                                        </p:attrNameLst>
                                      </p:cBhvr>
                                      <p:to>
                                        <p:strVal val="hidden"/>
                                      </p:to>
                                    </p:set>
                                  </p:childTnLst>
                                </p:cTn>
                              </p:par>
                              <p:par>
                                <p:cTn id="166" presetID="23" presetClass="exit" presetSubtype="32" fill="hold" grpId="0" nodeType="withEffect">
                                  <p:stCondLst>
                                    <p:cond delay="0"/>
                                  </p:stCondLst>
                                  <p:childTnLst>
                                    <p:anim calcmode="lin" valueType="num">
                                      <p:cBhvr>
                                        <p:cTn id="167" dur="500"/>
                                        <p:tgtEl>
                                          <p:spTgt spid="165"/>
                                        </p:tgtEl>
                                        <p:attrNameLst>
                                          <p:attrName>ppt_w</p:attrName>
                                        </p:attrNameLst>
                                      </p:cBhvr>
                                      <p:tavLst>
                                        <p:tav tm="0">
                                          <p:val>
                                            <p:strVal val="ppt_w"/>
                                          </p:val>
                                        </p:tav>
                                        <p:tav tm="100000">
                                          <p:val>
                                            <p:fltVal val="0"/>
                                          </p:val>
                                        </p:tav>
                                      </p:tavLst>
                                    </p:anim>
                                    <p:anim calcmode="lin" valueType="num">
                                      <p:cBhvr>
                                        <p:cTn id="168" dur="500"/>
                                        <p:tgtEl>
                                          <p:spTgt spid="165"/>
                                        </p:tgtEl>
                                        <p:attrNameLst>
                                          <p:attrName>ppt_h</p:attrName>
                                        </p:attrNameLst>
                                      </p:cBhvr>
                                      <p:tavLst>
                                        <p:tav tm="0">
                                          <p:val>
                                            <p:strVal val="ppt_h"/>
                                          </p:val>
                                        </p:tav>
                                        <p:tav tm="100000">
                                          <p:val>
                                            <p:fltVal val="0"/>
                                          </p:val>
                                        </p:tav>
                                      </p:tavLst>
                                    </p:anim>
                                    <p:set>
                                      <p:cBhvr>
                                        <p:cTn id="169" dur="1" fill="hold">
                                          <p:stCondLst>
                                            <p:cond delay="499"/>
                                          </p:stCondLst>
                                        </p:cTn>
                                        <p:tgtEl>
                                          <p:spTgt spid="165"/>
                                        </p:tgtEl>
                                        <p:attrNameLst>
                                          <p:attrName>style.visibility</p:attrName>
                                        </p:attrNameLst>
                                      </p:cBhvr>
                                      <p:to>
                                        <p:strVal val="hidden"/>
                                      </p:to>
                                    </p:set>
                                  </p:childTnLst>
                                </p:cTn>
                              </p:par>
                              <p:par>
                                <p:cTn id="170" presetID="23" presetClass="exit" presetSubtype="32" fill="hold" grpId="0" nodeType="withEffect">
                                  <p:stCondLst>
                                    <p:cond delay="0"/>
                                  </p:stCondLst>
                                  <p:childTnLst>
                                    <p:anim calcmode="lin" valueType="num">
                                      <p:cBhvr>
                                        <p:cTn id="171" dur="500"/>
                                        <p:tgtEl>
                                          <p:spTgt spid="239"/>
                                        </p:tgtEl>
                                        <p:attrNameLst>
                                          <p:attrName>ppt_w</p:attrName>
                                        </p:attrNameLst>
                                      </p:cBhvr>
                                      <p:tavLst>
                                        <p:tav tm="0">
                                          <p:val>
                                            <p:strVal val="ppt_w"/>
                                          </p:val>
                                        </p:tav>
                                        <p:tav tm="100000">
                                          <p:val>
                                            <p:fltVal val="0"/>
                                          </p:val>
                                        </p:tav>
                                      </p:tavLst>
                                    </p:anim>
                                    <p:anim calcmode="lin" valueType="num">
                                      <p:cBhvr>
                                        <p:cTn id="172" dur="500"/>
                                        <p:tgtEl>
                                          <p:spTgt spid="239"/>
                                        </p:tgtEl>
                                        <p:attrNameLst>
                                          <p:attrName>ppt_h</p:attrName>
                                        </p:attrNameLst>
                                      </p:cBhvr>
                                      <p:tavLst>
                                        <p:tav tm="0">
                                          <p:val>
                                            <p:strVal val="ppt_h"/>
                                          </p:val>
                                        </p:tav>
                                        <p:tav tm="100000">
                                          <p:val>
                                            <p:fltVal val="0"/>
                                          </p:val>
                                        </p:tav>
                                      </p:tavLst>
                                    </p:anim>
                                    <p:set>
                                      <p:cBhvr>
                                        <p:cTn id="173" dur="1" fill="hold">
                                          <p:stCondLst>
                                            <p:cond delay="499"/>
                                          </p:stCondLst>
                                        </p:cTn>
                                        <p:tgtEl>
                                          <p:spTgt spid="239"/>
                                        </p:tgtEl>
                                        <p:attrNameLst>
                                          <p:attrName>style.visibility</p:attrName>
                                        </p:attrNameLst>
                                      </p:cBhvr>
                                      <p:to>
                                        <p:strVal val="hidden"/>
                                      </p:to>
                                    </p:set>
                                  </p:childTnLst>
                                </p:cTn>
                              </p:par>
                              <p:par>
                                <p:cTn id="174" presetID="23" presetClass="exit" presetSubtype="32" fill="hold" grpId="0" nodeType="withEffect">
                                  <p:stCondLst>
                                    <p:cond delay="0"/>
                                  </p:stCondLst>
                                  <p:childTnLst>
                                    <p:anim calcmode="lin" valueType="num">
                                      <p:cBhvr>
                                        <p:cTn id="175" dur="500"/>
                                        <p:tgtEl>
                                          <p:spTgt spid="240"/>
                                        </p:tgtEl>
                                        <p:attrNameLst>
                                          <p:attrName>ppt_w</p:attrName>
                                        </p:attrNameLst>
                                      </p:cBhvr>
                                      <p:tavLst>
                                        <p:tav tm="0">
                                          <p:val>
                                            <p:strVal val="ppt_w"/>
                                          </p:val>
                                        </p:tav>
                                        <p:tav tm="100000">
                                          <p:val>
                                            <p:fltVal val="0"/>
                                          </p:val>
                                        </p:tav>
                                      </p:tavLst>
                                    </p:anim>
                                    <p:anim calcmode="lin" valueType="num">
                                      <p:cBhvr>
                                        <p:cTn id="176" dur="500"/>
                                        <p:tgtEl>
                                          <p:spTgt spid="240"/>
                                        </p:tgtEl>
                                        <p:attrNameLst>
                                          <p:attrName>ppt_h</p:attrName>
                                        </p:attrNameLst>
                                      </p:cBhvr>
                                      <p:tavLst>
                                        <p:tav tm="0">
                                          <p:val>
                                            <p:strVal val="ppt_h"/>
                                          </p:val>
                                        </p:tav>
                                        <p:tav tm="100000">
                                          <p:val>
                                            <p:fltVal val="0"/>
                                          </p:val>
                                        </p:tav>
                                      </p:tavLst>
                                    </p:anim>
                                    <p:set>
                                      <p:cBhvr>
                                        <p:cTn id="177" dur="1" fill="hold">
                                          <p:stCondLst>
                                            <p:cond delay="499"/>
                                          </p:stCondLst>
                                        </p:cTn>
                                        <p:tgtEl>
                                          <p:spTgt spid="240"/>
                                        </p:tgtEl>
                                        <p:attrNameLst>
                                          <p:attrName>style.visibility</p:attrName>
                                        </p:attrNameLst>
                                      </p:cBhvr>
                                      <p:to>
                                        <p:strVal val="hidden"/>
                                      </p:to>
                                    </p:set>
                                  </p:childTnLst>
                                </p:cTn>
                              </p:par>
                              <p:par>
                                <p:cTn id="178" presetID="23" presetClass="exit" presetSubtype="32" fill="hold" grpId="0" nodeType="withEffect">
                                  <p:stCondLst>
                                    <p:cond delay="0"/>
                                  </p:stCondLst>
                                  <p:childTnLst>
                                    <p:anim calcmode="lin" valueType="num">
                                      <p:cBhvr>
                                        <p:cTn id="179" dur="500"/>
                                        <p:tgtEl>
                                          <p:spTgt spid="91"/>
                                        </p:tgtEl>
                                        <p:attrNameLst>
                                          <p:attrName>ppt_w</p:attrName>
                                        </p:attrNameLst>
                                      </p:cBhvr>
                                      <p:tavLst>
                                        <p:tav tm="0">
                                          <p:val>
                                            <p:strVal val="ppt_w"/>
                                          </p:val>
                                        </p:tav>
                                        <p:tav tm="100000">
                                          <p:val>
                                            <p:fltVal val="0"/>
                                          </p:val>
                                        </p:tav>
                                      </p:tavLst>
                                    </p:anim>
                                    <p:anim calcmode="lin" valueType="num">
                                      <p:cBhvr>
                                        <p:cTn id="180" dur="500"/>
                                        <p:tgtEl>
                                          <p:spTgt spid="91"/>
                                        </p:tgtEl>
                                        <p:attrNameLst>
                                          <p:attrName>ppt_h</p:attrName>
                                        </p:attrNameLst>
                                      </p:cBhvr>
                                      <p:tavLst>
                                        <p:tav tm="0">
                                          <p:val>
                                            <p:strVal val="ppt_h"/>
                                          </p:val>
                                        </p:tav>
                                        <p:tav tm="100000">
                                          <p:val>
                                            <p:fltVal val="0"/>
                                          </p:val>
                                        </p:tav>
                                      </p:tavLst>
                                    </p:anim>
                                    <p:set>
                                      <p:cBhvr>
                                        <p:cTn id="181" dur="1" fill="hold">
                                          <p:stCondLst>
                                            <p:cond delay="499"/>
                                          </p:stCondLst>
                                        </p:cTn>
                                        <p:tgtEl>
                                          <p:spTgt spid="91"/>
                                        </p:tgtEl>
                                        <p:attrNameLst>
                                          <p:attrName>style.visibility</p:attrName>
                                        </p:attrNameLst>
                                      </p:cBhvr>
                                      <p:to>
                                        <p:strVal val="hidden"/>
                                      </p:to>
                                    </p:set>
                                  </p:childTnLst>
                                </p:cTn>
                              </p:par>
                              <p:par>
                                <p:cTn id="182" presetID="23" presetClass="exit" presetSubtype="32" fill="hold" grpId="0" nodeType="withEffect" nodePh="1">
                                  <p:stCondLst>
                                    <p:cond delay="0"/>
                                  </p:stCondLst>
                                  <p:endCondLst>
                                    <p:cond evt="begin" delay="0">
                                      <p:tn val="182"/>
                                    </p:cond>
                                  </p:endCondLst>
                                  <p:childTnLst>
                                    <p:anim calcmode="lin" valueType="num">
                                      <p:cBhvr>
                                        <p:cTn id="183" dur="500"/>
                                        <p:tgtEl>
                                          <p:spTgt spid="302"/>
                                        </p:tgtEl>
                                        <p:attrNameLst>
                                          <p:attrName>ppt_w</p:attrName>
                                        </p:attrNameLst>
                                      </p:cBhvr>
                                      <p:tavLst>
                                        <p:tav tm="0">
                                          <p:val>
                                            <p:strVal val="ppt_w"/>
                                          </p:val>
                                        </p:tav>
                                        <p:tav tm="100000">
                                          <p:val>
                                            <p:fltVal val="0"/>
                                          </p:val>
                                        </p:tav>
                                      </p:tavLst>
                                    </p:anim>
                                    <p:anim calcmode="lin" valueType="num">
                                      <p:cBhvr>
                                        <p:cTn id="184" dur="500"/>
                                        <p:tgtEl>
                                          <p:spTgt spid="302"/>
                                        </p:tgtEl>
                                        <p:attrNameLst>
                                          <p:attrName>ppt_h</p:attrName>
                                        </p:attrNameLst>
                                      </p:cBhvr>
                                      <p:tavLst>
                                        <p:tav tm="0">
                                          <p:val>
                                            <p:strVal val="ppt_h"/>
                                          </p:val>
                                        </p:tav>
                                        <p:tav tm="100000">
                                          <p:val>
                                            <p:fltVal val="0"/>
                                          </p:val>
                                        </p:tav>
                                      </p:tavLst>
                                    </p:anim>
                                    <p:set>
                                      <p:cBhvr>
                                        <p:cTn id="185" dur="1" fill="hold">
                                          <p:stCondLst>
                                            <p:cond delay="499"/>
                                          </p:stCondLst>
                                        </p:cTn>
                                        <p:tgtEl>
                                          <p:spTgt spid="302"/>
                                        </p:tgtEl>
                                        <p:attrNameLst>
                                          <p:attrName>style.visibility</p:attrName>
                                        </p:attrNameLst>
                                      </p:cBhvr>
                                      <p:to>
                                        <p:strVal val="hidden"/>
                                      </p:to>
                                    </p:set>
                                  </p:childTnLst>
                                </p:cTn>
                              </p:par>
                              <p:par>
                                <p:cTn id="186" presetID="23" presetClass="exit" presetSubtype="32" fill="hold" grpId="1" nodeType="withEffect">
                                  <p:stCondLst>
                                    <p:cond delay="0"/>
                                  </p:stCondLst>
                                  <p:iterate type="lt">
                                    <p:tmPct val="0"/>
                                  </p:iterate>
                                  <p:childTnLst>
                                    <p:anim calcmode="lin" valueType="num">
                                      <p:cBhvr>
                                        <p:cTn id="187" dur="500"/>
                                        <p:tgtEl>
                                          <p:spTgt spid="71"/>
                                        </p:tgtEl>
                                        <p:attrNameLst>
                                          <p:attrName>ppt_w</p:attrName>
                                        </p:attrNameLst>
                                      </p:cBhvr>
                                      <p:tavLst>
                                        <p:tav tm="0">
                                          <p:val>
                                            <p:strVal val="ppt_w"/>
                                          </p:val>
                                        </p:tav>
                                        <p:tav tm="100000">
                                          <p:val>
                                            <p:fltVal val="0"/>
                                          </p:val>
                                        </p:tav>
                                      </p:tavLst>
                                    </p:anim>
                                    <p:anim calcmode="lin" valueType="num">
                                      <p:cBhvr>
                                        <p:cTn id="188" dur="500"/>
                                        <p:tgtEl>
                                          <p:spTgt spid="71"/>
                                        </p:tgtEl>
                                        <p:attrNameLst>
                                          <p:attrName>ppt_h</p:attrName>
                                        </p:attrNameLst>
                                      </p:cBhvr>
                                      <p:tavLst>
                                        <p:tav tm="0">
                                          <p:val>
                                            <p:strVal val="ppt_h"/>
                                          </p:val>
                                        </p:tav>
                                        <p:tav tm="100000">
                                          <p:val>
                                            <p:fltVal val="0"/>
                                          </p:val>
                                        </p:tav>
                                      </p:tavLst>
                                    </p:anim>
                                    <p:set>
                                      <p:cBhvr>
                                        <p:cTn id="189" dur="1" fill="hold">
                                          <p:stCondLst>
                                            <p:cond delay="499"/>
                                          </p:stCondLst>
                                        </p:cTn>
                                        <p:tgtEl>
                                          <p:spTgt spid="71"/>
                                        </p:tgtEl>
                                        <p:attrNameLst>
                                          <p:attrName>style.visibility</p:attrName>
                                        </p:attrNameLst>
                                      </p:cBhvr>
                                      <p:to>
                                        <p:strVal val="hidden"/>
                                      </p:to>
                                    </p:set>
                                  </p:childTnLst>
                                </p:cTn>
                              </p:par>
                              <p:par>
                                <p:cTn id="190" presetID="23" presetClass="exit" presetSubtype="32" fill="hold" nodeType="withEffect">
                                  <p:stCondLst>
                                    <p:cond delay="0"/>
                                  </p:stCondLst>
                                  <p:iterate type="lt">
                                    <p:tmPct val="0"/>
                                  </p:iterate>
                                  <p:childTnLst>
                                    <p:anim calcmode="lin" valueType="num">
                                      <p:cBhvr>
                                        <p:cTn id="191" dur="500"/>
                                        <p:tgtEl>
                                          <p:spTgt spid="72"/>
                                        </p:tgtEl>
                                        <p:attrNameLst>
                                          <p:attrName>ppt_w</p:attrName>
                                        </p:attrNameLst>
                                      </p:cBhvr>
                                      <p:tavLst>
                                        <p:tav tm="0">
                                          <p:val>
                                            <p:strVal val="ppt_w"/>
                                          </p:val>
                                        </p:tav>
                                        <p:tav tm="100000">
                                          <p:val>
                                            <p:fltVal val="0"/>
                                          </p:val>
                                        </p:tav>
                                      </p:tavLst>
                                    </p:anim>
                                    <p:anim calcmode="lin" valueType="num">
                                      <p:cBhvr>
                                        <p:cTn id="192" dur="500"/>
                                        <p:tgtEl>
                                          <p:spTgt spid="72"/>
                                        </p:tgtEl>
                                        <p:attrNameLst>
                                          <p:attrName>ppt_h</p:attrName>
                                        </p:attrNameLst>
                                      </p:cBhvr>
                                      <p:tavLst>
                                        <p:tav tm="0">
                                          <p:val>
                                            <p:strVal val="ppt_h"/>
                                          </p:val>
                                        </p:tav>
                                        <p:tav tm="100000">
                                          <p:val>
                                            <p:fltVal val="0"/>
                                          </p:val>
                                        </p:tav>
                                      </p:tavLst>
                                    </p:anim>
                                    <p:set>
                                      <p:cBhvr>
                                        <p:cTn id="193" dur="1" fill="hold">
                                          <p:stCondLst>
                                            <p:cond delay="499"/>
                                          </p:stCondLst>
                                        </p:cTn>
                                        <p:tgtEl>
                                          <p:spTgt spid="72"/>
                                        </p:tgtEl>
                                        <p:attrNameLst>
                                          <p:attrName>style.visibility</p:attrName>
                                        </p:attrNameLst>
                                      </p:cBhvr>
                                      <p:to>
                                        <p:strVal val="hidden"/>
                                      </p:to>
                                    </p:set>
                                  </p:childTnLst>
                                </p:cTn>
                              </p:par>
                              <p:par>
                                <p:cTn id="194" presetID="23" presetClass="exit" presetSubtype="32" fill="hold" nodeType="withEffect">
                                  <p:stCondLst>
                                    <p:cond delay="0"/>
                                  </p:stCondLst>
                                  <p:iterate type="lt">
                                    <p:tmPct val="0"/>
                                  </p:iterate>
                                  <p:childTnLst>
                                    <p:anim calcmode="lin" valueType="num">
                                      <p:cBhvr>
                                        <p:cTn id="195" dur="500"/>
                                        <p:tgtEl>
                                          <p:spTgt spid="64"/>
                                        </p:tgtEl>
                                        <p:attrNameLst>
                                          <p:attrName>ppt_w</p:attrName>
                                        </p:attrNameLst>
                                      </p:cBhvr>
                                      <p:tavLst>
                                        <p:tav tm="0">
                                          <p:val>
                                            <p:strVal val="ppt_w"/>
                                          </p:val>
                                        </p:tav>
                                        <p:tav tm="100000">
                                          <p:val>
                                            <p:fltVal val="0"/>
                                          </p:val>
                                        </p:tav>
                                      </p:tavLst>
                                    </p:anim>
                                    <p:anim calcmode="lin" valueType="num">
                                      <p:cBhvr>
                                        <p:cTn id="196" dur="500"/>
                                        <p:tgtEl>
                                          <p:spTgt spid="64"/>
                                        </p:tgtEl>
                                        <p:attrNameLst>
                                          <p:attrName>ppt_h</p:attrName>
                                        </p:attrNameLst>
                                      </p:cBhvr>
                                      <p:tavLst>
                                        <p:tav tm="0">
                                          <p:val>
                                            <p:strVal val="ppt_h"/>
                                          </p:val>
                                        </p:tav>
                                        <p:tav tm="100000">
                                          <p:val>
                                            <p:fltVal val="0"/>
                                          </p:val>
                                        </p:tav>
                                      </p:tavLst>
                                    </p:anim>
                                    <p:set>
                                      <p:cBhvr>
                                        <p:cTn id="197" dur="1" fill="hold">
                                          <p:stCondLst>
                                            <p:cond delay="499"/>
                                          </p:stCondLst>
                                        </p:cTn>
                                        <p:tgtEl>
                                          <p:spTgt spid="64"/>
                                        </p:tgtEl>
                                        <p:attrNameLst>
                                          <p:attrName>style.visibility</p:attrName>
                                        </p:attrNameLst>
                                      </p:cBhvr>
                                      <p:to>
                                        <p:strVal val="hidden"/>
                                      </p:to>
                                    </p:set>
                                  </p:childTnLst>
                                </p:cTn>
                              </p:par>
                              <p:par>
                                <p:cTn id="198" presetID="23" presetClass="exit" presetSubtype="32" fill="hold" grpId="1" nodeType="withEffect">
                                  <p:stCondLst>
                                    <p:cond delay="0"/>
                                  </p:stCondLst>
                                  <p:iterate type="lt">
                                    <p:tmPct val="0"/>
                                  </p:iterate>
                                  <p:childTnLst>
                                    <p:anim calcmode="lin" valueType="num">
                                      <p:cBhvr>
                                        <p:cTn id="199" dur="500"/>
                                        <p:tgtEl>
                                          <p:spTgt spid="66"/>
                                        </p:tgtEl>
                                        <p:attrNameLst>
                                          <p:attrName>ppt_w</p:attrName>
                                        </p:attrNameLst>
                                      </p:cBhvr>
                                      <p:tavLst>
                                        <p:tav tm="0">
                                          <p:val>
                                            <p:strVal val="ppt_w"/>
                                          </p:val>
                                        </p:tav>
                                        <p:tav tm="100000">
                                          <p:val>
                                            <p:fltVal val="0"/>
                                          </p:val>
                                        </p:tav>
                                      </p:tavLst>
                                    </p:anim>
                                    <p:anim calcmode="lin" valueType="num">
                                      <p:cBhvr>
                                        <p:cTn id="200" dur="500"/>
                                        <p:tgtEl>
                                          <p:spTgt spid="66"/>
                                        </p:tgtEl>
                                        <p:attrNameLst>
                                          <p:attrName>ppt_h</p:attrName>
                                        </p:attrNameLst>
                                      </p:cBhvr>
                                      <p:tavLst>
                                        <p:tav tm="0">
                                          <p:val>
                                            <p:strVal val="ppt_h"/>
                                          </p:val>
                                        </p:tav>
                                        <p:tav tm="100000">
                                          <p:val>
                                            <p:fltVal val="0"/>
                                          </p:val>
                                        </p:tav>
                                      </p:tavLst>
                                    </p:anim>
                                    <p:set>
                                      <p:cBhvr>
                                        <p:cTn id="201" dur="1" fill="hold">
                                          <p:stCondLst>
                                            <p:cond delay="499"/>
                                          </p:stCondLst>
                                        </p:cTn>
                                        <p:tgtEl>
                                          <p:spTgt spid="66"/>
                                        </p:tgtEl>
                                        <p:attrNameLst>
                                          <p:attrName>style.visibility</p:attrName>
                                        </p:attrNameLst>
                                      </p:cBhvr>
                                      <p:to>
                                        <p:strVal val="hidden"/>
                                      </p:to>
                                    </p:set>
                                  </p:childTnLst>
                                </p:cTn>
                              </p:par>
                              <p:par>
                                <p:cTn id="202" presetID="23" presetClass="exit" presetSubtype="32" fill="hold" grpId="0" nodeType="withEffect">
                                  <p:stCondLst>
                                    <p:cond delay="0"/>
                                  </p:stCondLst>
                                  <p:childTnLst>
                                    <p:anim calcmode="lin" valueType="num">
                                      <p:cBhvr>
                                        <p:cTn id="203" dur="500"/>
                                        <p:tgtEl>
                                          <p:spTgt spid="49"/>
                                        </p:tgtEl>
                                        <p:attrNameLst>
                                          <p:attrName>ppt_w</p:attrName>
                                        </p:attrNameLst>
                                      </p:cBhvr>
                                      <p:tavLst>
                                        <p:tav tm="0">
                                          <p:val>
                                            <p:strVal val="ppt_w"/>
                                          </p:val>
                                        </p:tav>
                                        <p:tav tm="100000">
                                          <p:val>
                                            <p:fltVal val="0"/>
                                          </p:val>
                                        </p:tav>
                                      </p:tavLst>
                                    </p:anim>
                                    <p:anim calcmode="lin" valueType="num">
                                      <p:cBhvr>
                                        <p:cTn id="204" dur="500"/>
                                        <p:tgtEl>
                                          <p:spTgt spid="49"/>
                                        </p:tgtEl>
                                        <p:attrNameLst>
                                          <p:attrName>ppt_h</p:attrName>
                                        </p:attrNameLst>
                                      </p:cBhvr>
                                      <p:tavLst>
                                        <p:tav tm="0">
                                          <p:val>
                                            <p:strVal val="ppt_h"/>
                                          </p:val>
                                        </p:tav>
                                        <p:tav tm="100000">
                                          <p:val>
                                            <p:fltVal val="0"/>
                                          </p:val>
                                        </p:tav>
                                      </p:tavLst>
                                    </p:anim>
                                    <p:set>
                                      <p:cBhvr>
                                        <p:cTn id="205" dur="1" fill="hold">
                                          <p:stCondLst>
                                            <p:cond delay="499"/>
                                          </p:stCondLst>
                                        </p:cTn>
                                        <p:tgtEl>
                                          <p:spTgt spid="49"/>
                                        </p:tgtEl>
                                        <p:attrNameLst>
                                          <p:attrName>style.visibility</p:attrName>
                                        </p:attrNameLst>
                                      </p:cBhvr>
                                      <p:to>
                                        <p:strVal val="hidden"/>
                                      </p:to>
                                    </p:set>
                                  </p:childTnLst>
                                </p:cTn>
                              </p:par>
                              <p:par>
                                <p:cTn id="206" presetID="23" presetClass="exit" presetSubtype="32" fill="hold" grpId="1" nodeType="withEffect">
                                  <p:stCondLst>
                                    <p:cond delay="0"/>
                                  </p:stCondLst>
                                  <p:childTnLst>
                                    <p:anim calcmode="lin" valueType="num">
                                      <p:cBhvr>
                                        <p:cTn id="207" dur="500"/>
                                        <p:tgtEl>
                                          <p:spTgt spid="50"/>
                                        </p:tgtEl>
                                        <p:attrNameLst>
                                          <p:attrName>ppt_w</p:attrName>
                                        </p:attrNameLst>
                                      </p:cBhvr>
                                      <p:tavLst>
                                        <p:tav tm="0">
                                          <p:val>
                                            <p:strVal val="ppt_w"/>
                                          </p:val>
                                        </p:tav>
                                        <p:tav tm="100000">
                                          <p:val>
                                            <p:fltVal val="0"/>
                                          </p:val>
                                        </p:tav>
                                      </p:tavLst>
                                    </p:anim>
                                    <p:anim calcmode="lin" valueType="num">
                                      <p:cBhvr>
                                        <p:cTn id="208" dur="500"/>
                                        <p:tgtEl>
                                          <p:spTgt spid="50"/>
                                        </p:tgtEl>
                                        <p:attrNameLst>
                                          <p:attrName>ppt_h</p:attrName>
                                        </p:attrNameLst>
                                      </p:cBhvr>
                                      <p:tavLst>
                                        <p:tav tm="0">
                                          <p:val>
                                            <p:strVal val="ppt_h"/>
                                          </p:val>
                                        </p:tav>
                                        <p:tav tm="100000">
                                          <p:val>
                                            <p:fltVal val="0"/>
                                          </p:val>
                                        </p:tav>
                                      </p:tavLst>
                                    </p:anim>
                                    <p:set>
                                      <p:cBhvr>
                                        <p:cTn id="209"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43105" grpId="0"/>
      <p:bldP spid="43106" grpId="0" animBg="1"/>
      <p:bldP spid="43107" grpId="0" animBg="1"/>
      <p:bldP spid="43108" grpId="0"/>
      <p:bldP spid="43109" grpId="0"/>
      <p:bldP spid="43117" grpId="0" animBg="1"/>
      <p:bldP spid="43123" grpId="0" animBg="1"/>
      <p:bldP spid="43125" grpId="0" animBg="1"/>
      <p:bldP spid="43138" grpId="0"/>
      <p:bldP spid="43142" grpId="0"/>
      <p:bldP spid="43143" grpId="0"/>
      <p:bldP spid="43149" grpId="0"/>
      <p:bldP spid="43153" grpId="0" animBg="1"/>
      <p:bldP spid="132" grpId="0"/>
      <p:bldP spid="135" grpId="0" animBg="1"/>
      <p:bldP spid="135" grpId="1" animBg="1"/>
      <p:bldP spid="100" grpId="0" animBg="1"/>
      <p:bldP spid="100" grpId="1" animBg="1"/>
      <p:bldP spid="102" grpId="0" animBg="1"/>
      <p:bldP spid="103" grpId="0" animBg="1"/>
      <p:bldP spid="142" grpId="0"/>
      <p:bldP spid="155" grpId="0" animBg="1"/>
      <p:bldP spid="155" grpId="1" animBg="1"/>
      <p:bldP spid="162" grpId="0"/>
      <p:bldP spid="163" grpId="0" animBg="1"/>
      <p:bldP spid="164" grpId="0"/>
      <p:bldP spid="165" grpId="0" animBg="1"/>
      <p:bldP spid="239" grpId="0" animBg="1"/>
      <p:bldP spid="240" grpId="0" animBg="1"/>
      <p:bldP spid="91" grpId="0" animBg="1"/>
      <p:bldP spid="302" grpId="0"/>
      <p:bldP spid="71" grpId="0" animBg="1"/>
      <p:bldP spid="71" grpId="1" animBg="1"/>
      <p:bldP spid="66" grpId="0" animBg="1"/>
      <p:bldP spid="66" grpId="1" animBg="1"/>
      <p:bldP spid="49" grpId="0" animBg="1"/>
      <p:bldP spid="50" grpId="0" animBg="1"/>
      <p:bldP spid="5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2520280" cy="262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 y="2924944"/>
            <a:ext cx="2915816" cy="369332"/>
          </a:xfrm>
          <a:prstGeom prst="rect">
            <a:avLst/>
          </a:prstGeom>
        </p:spPr>
        <p:txBody>
          <a:bodyPr wrap="square">
            <a:spAutoFit/>
          </a:bodyPr>
          <a:lstStyle/>
          <a:p>
            <a:r>
              <a:rPr lang="vi-VN" b="1" dirty="0">
                <a:solidFill>
                  <a:schemeClr val="accent2"/>
                </a:solidFill>
                <a:latin typeface="Times New Roman" pitchFamily="18" charset="0"/>
                <a:cs typeface="Times New Roman" pitchFamily="18" charset="0"/>
              </a:rPr>
              <a:t>Henri Navarre (1898- 1983)</a:t>
            </a:r>
            <a:endParaRPr lang="en-US" dirty="0">
              <a:solidFill>
                <a:schemeClr val="accent2"/>
              </a:solidFill>
            </a:endParaRPr>
          </a:p>
        </p:txBody>
      </p:sp>
      <p:sp>
        <p:nvSpPr>
          <p:cNvPr id="8" name="TextBox 7"/>
          <p:cNvSpPr txBox="1"/>
          <p:nvPr/>
        </p:nvSpPr>
        <p:spPr>
          <a:xfrm>
            <a:off x="2946330" y="2732802"/>
            <a:ext cx="3095719" cy="646331"/>
          </a:xfrm>
          <a:prstGeom prst="rect">
            <a:avLst/>
          </a:prstGeom>
          <a:noFill/>
        </p:spPr>
        <p:txBody>
          <a:bodyPr wrap="none" rtlCol="0">
            <a:spAutoFit/>
          </a:bodyPr>
          <a:lstStyle/>
          <a:p>
            <a:r>
              <a:rPr lang="en-US" dirty="0" err="1" smtClean="0"/>
              <a:t>Hoàng</a:t>
            </a:r>
            <a:r>
              <a:rPr lang="en-US" dirty="0" smtClean="0"/>
              <a:t> </a:t>
            </a:r>
            <a:r>
              <a:rPr lang="en-US" dirty="0" err="1" smtClean="0"/>
              <a:t>thân</a:t>
            </a:r>
            <a:r>
              <a:rPr lang="en-US" dirty="0" smtClean="0"/>
              <a:t> </a:t>
            </a:r>
            <a:r>
              <a:rPr lang="en-US" dirty="0" err="1" smtClean="0"/>
              <a:t>Xu</a:t>
            </a:r>
            <a:r>
              <a:rPr lang="en-US" dirty="0" smtClean="0"/>
              <a:t>-</a:t>
            </a:r>
            <a:r>
              <a:rPr lang="en-US" dirty="0" err="1" smtClean="0"/>
              <a:t>pha</a:t>
            </a:r>
            <a:r>
              <a:rPr lang="en-US" dirty="0" smtClean="0"/>
              <a:t>-nu-</a:t>
            </a:r>
            <a:r>
              <a:rPr lang="en-US" dirty="0" err="1" smtClean="0"/>
              <a:t>vông</a:t>
            </a:r>
            <a:endParaRPr lang="en-US" dirty="0" smtClean="0"/>
          </a:p>
          <a:p>
            <a:r>
              <a:rPr lang="en-US" dirty="0" smtClean="0"/>
              <a:t> </a:t>
            </a:r>
            <a:r>
              <a:rPr lang="en-US" dirty="0" err="1" smtClean="0"/>
              <a:t>và</a:t>
            </a:r>
            <a:r>
              <a:rPr lang="en-US" dirty="0" smtClean="0"/>
              <a:t> </a:t>
            </a:r>
            <a:r>
              <a:rPr lang="en-US" dirty="0" err="1" smtClean="0"/>
              <a:t>Chủ</a:t>
            </a:r>
            <a:r>
              <a:rPr lang="en-US" dirty="0" smtClean="0"/>
              <a:t> </a:t>
            </a:r>
            <a:r>
              <a:rPr lang="en-US" dirty="0" err="1" smtClean="0"/>
              <a:t>tịch</a:t>
            </a:r>
            <a:r>
              <a:rPr lang="en-US" dirty="0" smtClean="0"/>
              <a:t> </a:t>
            </a:r>
            <a:r>
              <a:rPr lang="en-US" dirty="0" err="1" smtClean="0"/>
              <a:t>Hồ</a:t>
            </a:r>
            <a:r>
              <a:rPr lang="en-US" dirty="0" smtClean="0"/>
              <a:t> </a:t>
            </a:r>
            <a:r>
              <a:rPr lang="en-US" dirty="0" err="1" smtClean="0"/>
              <a:t>Chí</a:t>
            </a:r>
            <a:r>
              <a:rPr lang="en-US" dirty="0" smtClean="0"/>
              <a:t> Minh</a:t>
            </a:r>
            <a:endParaRPr lang="en-US" dirty="0"/>
          </a:p>
        </p:txBody>
      </p:sp>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5" y="3379133"/>
            <a:ext cx="2703265" cy="2985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8791" y="6364735"/>
            <a:ext cx="1601721" cy="369332"/>
          </a:xfrm>
          <a:prstGeom prst="rect">
            <a:avLst/>
          </a:prstGeom>
          <a:noFill/>
        </p:spPr>
        <p:txBody>
          <a:bodyPr wrap="none" rtlCol="0">
            <a:spAutoFit/>
          </a:bodyPr>
          <a:lstStyle/>
          <a:p>
            <a:r>
              <a:rPr lang="en-US" dirty="0" err="1" smtClean="0"/>
              <a:t>Đờ</a:t>
            </a:r>
            <a:r>
              <a:rPr lang="en-US" dirty="0" smtClean="0"/>
              <a:t> </a:t>
            </a:r>
            <a:r>
              <a:rPr lang="en-US" dirty="0" err="1" smtClean="0"/>
              <a:t>Cát-xtơ</a:t>
            </a:r>
            <a:r>
              <a:rPr lang="en-US" dirty="0" smtClean="0"/>
              <a:t>- </a:t>
            </a:r>
            <a:r>
              <a:rPr lang="en-US" dirty="0" err="1" smtClean="0"/>
              <a:t>ri</a:t>
            </a:r>
            <a:endParaRPr lang="en-US" dirty="0"/>
          </a:p>
        </p:txBody>
      </p:sp>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470689"/>
            <a:ext cx="2880320" cy="276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431313" y="6364735"/>
            <a:ext cx="1877437" cy="369332"/>
          </a:xfrm>
          <a:prstGeom prst="rect">
            <a:avLst/>
          </a:prstGeom>
          <a:noFill/>
        </p:spPr>
        <p:txBody>
          <a:bodyPr wrap="none" rtlCol="0">
            <a:spAutoFit/>
          </a:bodyPr>
          <a:lstStyle/>
          <a:p>
            <a:r>
              <a:rPr lang="en-US" dirty="0" err="1" smtClean="0"/>
              <a:t>Phạm</a:t>
            </a:r>
            <a:r>
              <a:rPr lang="en-US" dirty="0" smtClean="0"/>
              <a:t> </a:t>
            </a:r>
            <a:r>
              <a:rPr lang="en-US" dirty="0" err="1" smtClean="0"/>
              <a:t>Văn</a:t>
            </a:r>
            <a:r>
              <a:rPr lang="en-US" dirty="0" smtClean="0"/>
              <a:t> </a:t>
            </a:r>
            <a:r>
              <a:rPr lang="en-US" dirty="0" err="1" smtClean="0"/>
              <a:t>Đồng</a:t>
            </a:r>
            <a:endParaRPr lang="en-US"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490" y="332656"/>
            <a:ext cx="372074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3470689"/>
            <a:ext cx="2808312" cy="2894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2570628" y="443308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335" y="263476"/>
            <a:ext cx="2914650"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40152" y="908719"/>
            <a:ext cx="1405561" cy="19026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2531" y="2885420"/>
            <a:ext cx="26463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78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200"/>
            <a:ext cx="9036496"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76200"/>
            <a:ext cx="7669087" cy="830997"/>
          </a:xfrm>
          <a:prstGeom prst="rect">
            <a:avLst/>
          </a:prstGeom>
          <a:noFill/>
        </p:spPr>
        <p:txBody>
          <a:bodyPr wrap="none" rtlCol="0">
            <a:spAutoFit/>
          </a:bodyPr>
          <a:lstStyle/>
          <a:p>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Diễn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biến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Kết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quả</a:t>
            </a:r>
            <a:r>
              <a:rPr lang="en-US" sz="4800" dirty="0" smtClean="0">
                <a:latin typeface="Times New Roman" pitchFamily="18" charset="0"/>
                <a:cs typeface="Times New Roman" pitchFamily="18" charset="0"/>
              </a:rPr>
              <a:t>- Ý </a:t>
            </a:r>
            <a:r>
              <a:rPr lang="en-US" sz="4800" dirty="0" err="1" smtClean="0">
                <a:latin typeface="Times New Roman" pitchFamily="18" charset="0"/>
                <a:cs typeface="Times New Roman" pitchFamily="18" charset="0"/>
              </a:rPr>
              <a:t>nghĩa</a:t>
            </a:r>
            <a:endParaRPr lang="en-US" sz="4800" dirty="0">
              <a:latin typeface="Times New Roman" pitchFamily="18" charset="0"/>
              <a:cs typeface="Times New Roman" pitchFamily="18" charset="0"/>
            </a:endParaRPr>
          </a:p>
        </p:txBody>
      </p:sp>
      <p:sp>
        <p:nvSpPr>
          <p:cNvPr id="7" name="Rectangle 6"/>
          <p:cNvSpPr/>
          <p:nvPr/>
        </p:nvSpPr>
        <p:spPr>
          <a:xfrm>
            <a:off x="683568" y="1268760"/>
            <a:ext cx="1728192"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0099"/>
                </a:solidFill>
              </a:rPr>
              <a:t>Thời gian</a:t>
            </a:r>
            <a:endParaRPr lang="en-US" dirty="0">
              <a:solidFill>
                <a:srgbClr val="000099"/>
              </a:solidFill>
            </a:endParaRPr>
          </a:p>
        </p:txBody>
      </p:sp>
      <p:sp>
        <p:nvSpPr>
          <p:cNvPr id="8" name="Rectangle 7"/>
          <p:cNvSpPr/>
          <p:nvPr/>
        </p:nvSpPr>
        <p:spPr>
          <a:xfrm>
            <a:off x="2411760" y="1268760"/>
            <a:ext cx="468052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0099"/>
                </a:solidFill>
              </a:rPr>
              <a:t>Sự kiện</a:t>
            </a:r>
            <a:endParaRPr lang="en-US" dirty="0">
              <a:solidFill>
                <a:srgbClr val="000099"/>
              </a:solidFill>
            </a:endParaRPr>
          </a:p>
        </p:txBody>
      </p:sp>
      <p:sp>
        <p:nvSpPr>
          <p:cNvPr id="9" name="Rectangle 8"/>
          <p:cNvSpPr/>
          <p:nvPr/>
        </p:nvSpPr>
        <p:spPr>
          <a:xfrm>
            <a:off x="683568" y="1916831"/>
            <a:ext cx="1728192" cy="1306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rgbClr val="000099"/>
                </a:solidFill>
                <a:latin typeface="Times New Roman" pitchFamily="18" charset="0"/>
                <a:cs typeface="Times New Roman" pitchFamily="18" charset="0"/>
              </a:rPr>
              <a:t>Tháng </a:t>
            </a:r>
            <a:r>
              <a:rPr lang="en-US" sz="2800" dirty="0" smtClean="0">
                <a:solidFill>
                  <a:srgbClr val="000099"/>
                </a:solidFill>
                <a:latin typeface="Times New Roman" pitchFamily="18" charset="0"/>
                <a:cs typeface="Times New Roman" pitchFamily="18" charset="0"/>
              </a:rPr>
              <a:t>12-1953</a:t>
            </a:r>
            <a:endParaRPr lang="en-US" sz="2800" dirty="0">
              <a:solidFill>
                <a:srgbClr val="000099"/>
              </a:solidFill>
              <a:latin typeface="Times New Roman" pitchFamily="18" charset="0"/>
              <a:cs typeface="Times New Roman" pitchFamily="18" charset="0"/>
            </a:endParaRPr>
          </a:p>
        </p:txBody>
      </p:sp>
      <p:sp>
        <p:nvSpPr>
          <p:cNvPr id="10" name="Rectangle 9"/>
          <p:cNvSpPr/>
          <p:nvPr/>
        </p:nvSpPr>
        <p:spPr>
          <a:xfrm>
            <a:off x="2418456" y="1916832"/>
            <a:ext cx="4673824" cy="13060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99"/>
                </a:solidFill>
                <a:latin typeface="Times New Roman" pitchFamily="18" charset="0"/>
                <a:cs typeface="Times New Roman" pitchFamily="18" charset="0"/>
              </a:rPr>
              <a:t>Ta </a:t>
            </a:r>
            <a:r>
              <a:rPr lang="en-US" sz="2800" dirty="0" err="1">
                <a:solidFill>
                  <a:srgbClr val="000099"/>
                </a:solidFill>
                <a:latin typeface="Times New Roman" pitchFamily="18" charset="0"/>
                <a:cs typeface="Times New Roman" pitchFamily="18" charset="0"/>
              </a:rPr>
              <a:t>bao</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vây</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uy</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hiếp</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địch</a:t>
            </a:r>
            <a:r>
              <a:rPr lang="en-US" sz="2800" dirty="0">
                <a:solidFill>
                  <a:srgbClr val="000099"/>
                </a:solidFill>
                <a:latin typeface="Times New Roman" pitchFamily="18" charset="0"/>
                <a:cs typeface="Times New Roman" pitchFamily="18" charset="0"/>
              </a:rPr>
              <a:t> ở </a:t>
            </a:r>
            <a:r>
              <a:rPr lang="en-US" sz="2800" dirty="0" err="1">
                <a:solidFill>
                  <a:srgbClr val="000099"/>
                </a:solidFill>
                <a:latin typeface="Times New Roman" pitchFamily="18" charset="0"/>
                <a:cs typeface="Times New Roman" pitchFamily="18" charset="0"/>
              </a:rPr>
              <a:t>Điện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Biên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Phủ</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tiến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công</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giải</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phóng</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toàn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tỉnh</a:t>
            </a:r>
            <a:r>
              <a:rPr lang="en-US" sz="2800" dirty="0">
                <a:solidFill>
                  <a:srgbClr val="000099"/>
                </a:solidFill>
                <a:latin typeface="Times New Roman" pitchFamily="18" charset="0"/>
                <a:cs typeface="Times New Roman" pitchFamily="18" charset="0"/>
              </a:rPr>
              <a:t> Lai </a:t>
            </a:r>
            <a:r>
              <a:rPr lang="en-US" sz="2800" dirty="0" err="1">
                <a:solidFill>
                  <a:srgbClr val="000099"/>
                </a:solidFill>
                <a:latin typeface="Times New Roman" pitchFamily="18" charset="0"/>
                <a:cs typeface="Times New Roman" pitchFamily="18" charset="0"/>
              </a:rPr>
              <a:t>Châu</a:t>
            </a:r>
            <a:endParaRPr lang="en-US" sz="2800" dirty="0">
              <a:solidFill>
                <a:srgbClr val="000099"/>
              </a:solidFill>
              <a:latin typeface="Times New Roman" pitchFamily="18" charset="0"/>
              <a:cs typeface="Times New Roman" pitchFamily="18" charset="0"/>
            </a:endParaRPr>
          </a:p>
        </p:txBody>
      </p:sp>
      <p:sp>
        <p:nvSpPr>
          <p:cNvPr id="13" name="Rectangle 12"/>
          <p:cNvSpPr/>
          <p:nvPr/>
        </p:nvSpPr>
        <p:spPr>
          <a:xfrm>
            <a:off x="709753" y="3222886"/>
            <a:ext cx="1728192" cy="11422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rgbClr val="000099"/>
                </a:solidFill>
                <a:latin typeface="Times New Roman" pitchFamily="18" charset="0"/>
                <a:cs typeface="Times New Roman" pitchFamily="18" charset="0"/>
              </a:rPr>
              <a:t>Cuối tháng 1- 1954</a:t>
            </a:r>
            <a:endParaRPr lang="en-US" sz="2400" dirty="0">
              <a:solidFill>
                <a:srgbClr val="000099"/>
              </a:solidFill>
              <a:latin typeface="Times New Roman" pitchFamily="18" charset="0"/>
              <a:cs typeface="Times New Roman" pitchFamily="18" charset="0"/>
            </a:endParaRPr>
          </a:p>
        </p:txBody>
      </p:sp>
      <p:sp>
        <p:nvSpPr>
          <p:cNvPr id="14" name="Rectangle 13"/>
          <p:cNvSpPr/>
          <p:nvPr/>
        </p:nvSpPr>
        <p:spPr>
          <a:xfrm>
            <a:off x="2437945" y="3222887"/>
            <a:ext cx="4654335" cy="1142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000099"/>
                </a:solidFill>
                <a:latin typeface="Times New Roman" pitchFamily="18" charset="0"/>
                <a:cs typeface="Times New Roman" pitchFamily="18" charset="0"/>
              </a:rPr>
              <a:t>Phối hợp với Pa thét Lào  tiến công địch ở Thượng Lào</a:t>
            </a:r>
            <a:endParaRPr lang="en-US" sz="2800" dirty="0">
              <a:solidFill>
                <a:srgbClr val="000099"/>
              </a:solidFill>
              <a:latin typeface="Times New Roman" pitchFamily="18" charset="0"/>
              <a:cs typeface="Times New Roman" pitchFamily="18" charset="0"/>
            </a:endParaRPr>
          </a:p>
        </p:txBody>
      </p:sp>
      <p:sp>
        <p:nvSpPr>
          <p:cNvPr id="15" name="Rectangle 14"/>
          <p:cNvSpPr/>
          <p:nvPr/>
        </p:nvSpPr>
        <p:spPr>
          <a:xfrm>
            <a:off x="654085" y="4365104"/>
            <a:ext cx="1783860" cy="1872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000099"/>
                </a:solidFill>
                <a:latin typeface="Times New Roman" pitchFamily="18" charset="0"/>
                <a:cs typeface="Times New Roman" pitchFamily="18" charset="0"/>
              </a:rPr>
              <a:t>Tháng </a:t>
            </a:r>
            <a:endParaRPr lang="nl-NL" sz="3200" dirty="0" smtClean="0">
              <a:solidFill>
                <a:srgbClr val="000099"/>
              </a:solidFill>
              <a:latin typeface="Times New Roman" pitchFamily="18" charset="0"/>
              <a:cs typeface="Times New Roman" pitchFamily="18" charset="0"/>
            </a:endParaRPr>
          </a:p>
          <a:p>
            <a:pPr algn="ctr"/>
            <a:r>
              <a:rPr lang="nl-NL" sz="3200" dirty="0" smtClean="0">
                <a:solidFill>
                  <a:srgbClr val="000099"/>
                </a:solidFill>
                <a:latin typeface="Times New Roman" pitchFamily="18" charset="0"/>
                <a:cs typeface="Times New Roman" pitchFamily="18" charset="0"/>
              </a:rPr>
              <a:t>2- </a:t>
            </a:r>
            <a:r>
              <a:rPr lang="nl-NL" sz="3200" dirty="0">
                <a:solidFill>
                  <a:srgbClr val="000099"/>
                </a:solidFill>
                <a:latin typeface="Times New Roman" pitchFamily="18" charset="0"/>
                <a:cs typeface="Times New Roman" pitchFamily="18" charset="0"/>
              </a:rPr>
              <a:t>1954</a:t>
            </a:r>
            <a:endParaRPr lang="en-US" sz="3200" dirty="0">
              <a:solidFill>
                <a:srgbClr val="000099"/>
              </a:solidFill>
              <a:latin typeface="Times New Roman" pitchFamily="18" charset="0"/>
              <a:cs typeface="Times New Roman" pitchFamily="18" charset="0"/>
            </a:endParaRPr>
          </a:p>
        </p:txBody>
      </p:sp>
      <p:sp>
        <p:nvSpPr>
          <p:cNvPr id="11" name="Rectangle 10"/>
          <p:cNvSpPr/>
          <p:nvPr/>
        </p:nvSpPr>
        <p:spPr>
          <a:xfrm>
            <a:off x="2460696" y="4365104"/>
            <a:ext cx="4626868" cy="1872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000099"/>
                </a:solidFill>
                <a:latin typeface="Times New Roman" pitchFamily="18" charset="0"/>
                <a:cs typeface="Times New Roman" pitchFamily="18" charset="0"/>
              </a:rPr>
              <a:t>Tiến công địch ở Bắc Tây Nguyên, giải </a:t>
            </a:r>
            <a:r>
              <a:rPr lang="nl-NL" sz="2800" dirty="0" smtClean="0">
                <a:solidFill>
                  <a:srgbClr val="000099"/>
                </a:solidFill>
                <a:latin typeface="Times New Roman" pitchFamily="18" charset="0"/>
                <a:cs typeface="Times New Roman" pitchFamily="18" charset="0"/>
              </a:rPr>
              <a:t>phóng </a:t>
            </a:r>
            <a:r>
              <a:rPr lang="nl-NL" sz="2800" dirty="0">
                <a:solidFill>
                  <a:srgbClr val="000099"/>
                </a:solidFill>
                <a:latin typeface="Times New Roman" pitchFamily="18" charset="0"/>
                <a:cs typeface="Times New Roman" pitchFamily="18" charset="0"/>
              </a:rPr>
              <a:t>Kon Tum, bao vây, uy hiếp Plây -Ku</a:t>
            </a:r>
            <a:endParaRPr lang="en-US" sz="2800" dirty="0">
              <a:solidFill>
                <a:srgbClr val="000099"/>
              </a:solidFill>
              <a:latin typeface="Times New Roman" pitchFamily="18" charset="0"/>
              <a:cs typeface="Times New Roman" pitchFamily="18" charset="0"/>
            </a:endParaRPr>
          </a:p>
        </p:txBody>
      </p:sp>
      <p:sp>
        <p:nvSpPr>
          <p:cNvPr id="12" name="Rectangle 11"/>
          <p:cNvSpPr/>
          <p:nvPr/>
        </p:nvSpPr>
        <p:spPr>
          <a:xfrm>
            <a:off x="7092280" y="1268760"/>
            <a:ext cx="194421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0099"/>
                </a:solidFill>
              </a:rPr>
              <a:t>Kết quả- Ý nghĩa </a:t>
            </a:r>
            <a:endParaRPr lang="en-US" b="1" dirty="0">
              <a:solidFill>
                <a:srgbClr val="000099"/>
              </a:solidFill>
            </a:endParaRPr>
          </a:p>
        </p:txBody>
      </p:sp>
      <p:sp>
        <p:nvSpPr>
          <p:cNvPr id="16" name="Rectangle 15"/>
          <p:cNvSpPr/>
          <p:nvPr/>
        </p:nvSpPr>
        <p:spPr>
          <a:xfrm>
            <a:off x="7092280" y="1916832"/>
            <a:ext cx="1944216" cy="4320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dirty="0" smtClean="0">
                <a:solidFill>
                  <a:srgbClr val="000099"/>
                </a:solidFill>
                <a:latin typeface="Times New Roman" pitchFamily="18" charset="0"/>
                <a:cs typeface="Times New Roman" pitchFamily="18" charset="0"/>
              </a:rPr>
              <a:t>Làm </a:t>
            </a:r>
            <a:r>
              <a:rPr lang="nl-NL" sz="3600" dirty="0">
                <a:solidFill>
                  <a:srgbClr val="000099"/>
                </a:solidFill>
                <a:latin typeface="Times New Roman" pitchFamily="18" charset="0"/>
                <a:cs typeface="Times New Roman" pitchFamily="18" charset="0"/>
              </a:rPr>
              <a:t>phá sản bước đầu kế hoạch Na Va của Pháp- Mĩ</a:t>
            </a:r>
            <a:endParaRPr lang="en-US" sz="3600"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14613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72" y="116632"/>
            <a:ext cx="9010328"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9724" y="116632"/>
            <a:ext cx="8568952" cy="2862322"/>
          </a:xfrm>
          <a:prstGeom prst="rect">
            <a:avLst/>
          </a:prstGeom>
        </p:spPr>
        <p:txBody>
          <a:bodyPr wrap="square">
            <a:spAutoFit/>
          </a:bodyPr>
          <a:lstStyle/>
          <a:p>
            <a:r>
              <a:rPr lang="en-US" sz="3600" b="1" kern="0" dirty="0">
                <a:solidFill>
                  <a:srgbClr val="000099"/>
                </a:solidFill>
                <a:latin typeface="Times New Roman" pitchFamily="18" charset="0"/>
                <a:cs typeface="Times New Roman" pitchFamily="18" charset="0"/>
              </a:rPr>
              <a:t>II. </a:t>
            </a:r>
            <a:r>
              <a:rPr lang="en-US" sz="3600" b="1" kern="0" dirty="0" err="1">
                <a:solidFill>
                  <a:srgbClr val="000099"/>
                </a:solidFill>
                <a:latin typeface="Times New Roman" pitchFamily="18" charset="0"/>
                <a:cs typeface="Times New Roman" pitchFamily="18" charset="0"/>
              </a:rPr>
              <a:t>Cuộc</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tiến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công</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chiến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lược</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Đông</a:t>
            </a:r>
            <a:r>
              <a:rPr lang="en-US" sz="3600" b="1" kern="0" dirty="0">
                <a:solidFill>
                  <a:srgbClr val="000099"/>
                </a:solidFill>
                <a:latin typeface="Times New Roman" pitchFamily="18" charset="0"/>
                <a:cs typeface="Times New Roman" pitchFamily="18" charset="0"/>
              </a:rPr>
              <a:t> – </a:t>
            </a:r>
            <a:r>
              <a:rPr lang="en-US" sz="3600" b="1" kern="0" dirty="0" err="1">
                <a:solidFill>
                  <a:srgbClr val="000099"/>
                </a:solidFill>
                <a:latin typeface="Times New Roman" pitchFamily="18" charset="0"/>
                <a:cs typeface="Times New Roman" pitchFamily="18" charset="0"/>
              </a:rPr>
              <a:t>Xuân</a:t>
            </a:r>
            <a:r>
              <a:rPr lang="en-US" sz="3600" b="1" kern="0" dirty="0">
                <a:solidFill>
                  <a:srgbClr val="000099"/>
                </a:solidFill>
                <a:latin typeface="Times New Roman" pitchFamily="18" charset="0"/>
                <a:cs typeface="Times New Roman" pitchFamily="18" charset="0"/>
              </a:rPr>
              <a:t> 1953 – 1954 </a:t>
            </a:r>
            <a:r>
              <a:rPr lang="en-US" sz="3600" b="1" kern="0" dirty="0" err="1">
                <a:solidFill>
                  <a:srgbClr val="000099"/>
                </a:solidFill>
                <a:latin typeface="Times New Roman" pitchFamily="18" charset="0"/>
                <a:cs typeface="Times New Roman" pitchFamily="18" charset="0"/>
              </a:rPr>
              <a:t>và</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chiến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dịch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lịch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sử</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Điện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Biên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Phủ</a:t>
            </a:r>
            <a:r>
              <a:rPr lang="en-US" sz="3600" b="1" kern="0" dirty="0">
                <a:solidFill>
                  <a:srgbClr val="000099"/>
                </a:solidFill>
                <a:latin typeface="Times New Roman" pitchFamily="18" charset="0"/>
                <a:cs typeface="Times New Roman" pitchFamily="18" charset="0"/>
              </a:rPr>
              <a:t> 1954.</a:t>
            </a:r>
          </a:p>
          <a:p>
            <a:pPr marL="742950" indent="-742950">
              <a:buAutoNum type="arabicPeriod"/>
            </a:pPr>
            <a:r>
              <a:rPr lang="en-US" sz="3600" b="1" kern="0" dirty="0" err="1" smtClean="0">
                <a:latin typeface="Times New Roman" pitchFamily="18" charset="0"/>
                <a:cs typeface="Times New Roman" pitchFamily="18" charset="0"/>
              </a:rPr>
              <a:t>Cuộc</a:t>
            </a:r>
            <a:r>
              <a:rPr lang="en-US" sz="3600" b="1" kern="0" dirty="0" smtClean="0">
                <a:latin typeface="Times New Roman" pitchFamily="18" charset="0"/>
                <a:cs typeface="Times New Roman" pitchFamily="18" charset="0"/>
              </a:rPr>
              <a:t> </a:t>
            </a:r>
            <a:r>
              <a:rPr lang="en-US" sz="3600" b="1" kern="0" dirty="0" err="1">
                <a:latin typeface="Times New Roman" pitchFamily="18" charset="0"/>
                <a:cs typeface="Times New Roman" pitchFamily="18" charset="0"/>
              </a:rPr>
              <a:t>tiến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công</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chiến</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lược</a:t>
            </a:r>
            <a:r>
              <a:rPr lang="en-US" sz="3600" b="1" kern="0" dirty="0">
                <a:latin typeface="Times New Roman" pitchFamily="18" charset="0"/>
                <a:cs typeface="Times New Roman" pitchFamily="18" charset="0"/>
              </a:rPr>
              <a:t> </a:t>
            </a:r>
            <a:r>
              <a:rPr lang="en-US" sz="3600" b="1" kern="0" dirty="0" err="1">
                <a:latin typeface="Times New Roman" pitchFamily="18" charset="0"/>
                <a:cs typeface="Times New Roman" pitchFamily="18" charset="0"/>
              </a:rPr>
              <a:t>Đông</a:t>
            </a:r>
            <a:r>
              <a:rPr lang="en-US" sz="3600" b="1" kern="0" dirty="0">
                <a:latin typeface="Times New Roman" pitchFamily="18" charset="0"/>
                <a:cs typeface="Times New Roman" pitchFamily="18" charset="0"/>
              </a:rPr>
              <a:t> – </a:t>
            </a:r>
            <a:r>
              <a:rPr lang="en-US" sz="3600" b="1" kern="0" dirty="0" err="1" smtClean="0">
                <a:latin typeface="Times New Roman" pitchFamily="18" charset="0"/>
                <a:cs typeface="Times New Roman" pitchFamily="18" charset="0"/>
              </a:rPr>
              <a:t>Xuân</a:t>
            </a:r>
            <a:r>
              <a:rPr lang="en-US" sz="3600" b="1" kern="0" dirty="0">
                <a:latin typeface="Times New Roman" pitchFamily="18" charset="0"/>
                <a:cs typeface="Times New Roman" pitchFamily="18" charset="0"/>
              </a:rPr>
              <a:t> </a:t>
            </a:r>
            <a:r>
              <a:rPr lang="en-US" sz="3600" b="1" kern="0" dirty="0" smtClean="0">
                <a:latin typeface="Times New Roman" pitchFamily="18" charset="0"/>
                <a:cs typeface="Times New Roman" pitchFamily="18" charset="0"/>
              </a:rPr>
              <a:t> 1953-1954 </a:t>
            </a:r>
          </a:p>
        </p:txBody>
      </p:sp>
      <p:sp>
        <p:nvSpPr>
          <p:cNvPr id="4" name="Rectangle 3"/>
          <p:cNvSpPr/>
          <p:nvPr/>
        </p:nvSpPr>
        <p:spPr>
          <a:xfrm>
            <a:off x="1277814" y="2994343"/>
            <a:ext cx="7507228" cy="3539430"/>
          </a:xfrm>
          <a:prstGeom prst="rect">
            <a:avLst/>
          </a:prstGeom>
        </p:spPr>
        <p:txBody>
          <a:bodyPr wrap="square">
            <a:spAutoFit/>
          </a:bodyPr>
          <a:lstStyle/>
          <a:p>
            <a:r>
              <a:rPr lang="en-US" sz="4000" dirty="0" smtClean="0">
                <a:latin typeface="Times New Roman" pitchFamily="18" charset="0"/>
                <a:cs typeface="Times New Roman" pitchFamily="18" charset="0"/>
              </a:rPr>
              <a:t>*</a:t>
            </a:r>
            <a:r>
              <a:rPr lang="en-US" sz="4000" dirty="0" err="1" smtClean="0">
                <a:latin typeface="Times New Roman" pitchFamily="18" charset="0"/>
                <a:cs typeface="Times New Roman" pitchFamily="18" charset="0"/>
              </a:rPr>
              <a:t>Diễn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biến</a:t>
            </a:r>
            <a:r>
              <a:rPr lang="en-US" sz="4000" dirty="0" smtClean="0">
                <a:latin typeface="Times New Roman" pitchFamily="18" charset="0"/>
                <a:cs typeface="Times New Roman" pitchFamily="18" charset="0"/>
              </a:rPr>
              <a:t> : </a:t>
            </a:r>
            <a:r>
              <a:rPr lang="en-US" sz="4000" dirty="0" err="1" smtClean="0">
                <a:latin typeface="Times New Roman" pitchFamily="18" charset="0"/>
                <a:cs typeface="Times New Roman" pitchFamily="18" charset="0"/>
              </a:rPr>
              <a:t>Sgk</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trang</a:t>
            </a:r>
            <a:r>
              <a:rPr lang="en-US" sz="4000" dirty="0" smtClean="0">
                <a:latin typeface="Times New Roman" pitchFamily="18" charset="0"/>
                <a:cs typeface="Times New Roman" pitchFamily="18" charset="0"/>
              </a:rPr>
              <a:t> 120-121</a:t>
            </a:r>
          </a:p>
          <a:p>
            <a:r>
              <a:rPr lang="en-US" sz="4000" dirty="0" smtClean="0">
                <a:latin typeface="Times New Roman" pitchFamily="18" charset="0"/>
                <a:cs typeface="Times New Roman" pitchFamily="18" charset="0"/>
              </a:rPr>
              <a:t>*</a:t>
            </a:r>
            <a:r>
              <a:rPr lang="en-US" sz="4000" dirty="0" err="1" smtClean="0">
                <a:latin typeface="Times New Roman" pitchFamily="18" charset="0"/>
                <a:cs typeface="Times New Roman" pitchFamily="18" charset="0"/>
              </a:rPr>
              <a:t>Kết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quả</a:t>
            </a:r>
            <a:r>
              <a:rPr lang="en-US" sz="4000" dirty="0" smtClean="0">
                <a:latin typeface="Times New Roman" pitchFamily="18" charset="0"/>
                <a:cs typeface="Times New Roman" pitchFamily="18" charset="0"/>
              </a:rPr>
              <a:t>:</a:t>
            </a:r>
          </a:p>
          <a:p>
            <a:r>
              <a:rPr lang="nl-NL" sz="3600" dirty="0">
                <a:latin typeface="Times New Roman" pitchFamily="18" charset="0"/>
                <a:cs typeface="Times New Roman" pitchFamily="18" charset="0"/>
              </a:rPr>
              <a:t>Làm phá sản bước đầu kế hoạch Na Va của Pháp- Mĩ, buộc quân chủ lực của Pháp phải bị động phân tán và giam chân ở vùng rừng núi</a:t>
            </a:r>
            <a:r>
              <a:rPr lang="nl-NL"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3789040"/>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3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762" y="260648"/>
            <a:ext cx="8686709" cy="646331"/>
          </a:xfrm>
          <a:prstGeom prst="rect">
            <a:avLst/>
          </a:prstGeom>
        </p:spPr>
        <p:txBody>
          <a:bodyPr wrap="square">
            <a:spAutoFit/>
          </a:bodyPr>
          <a:lstStyle/>
          <a:p>
            <a:r>
              <a:rPr lang="en-US" sz="3600" b="1" kern="0" dirty="0">
                <a:solidFill>
                  <a:srgbClr val="000099"/>
                </a:solidFill>
                <a:latin typeface="Times New Roman" pitchFamily="18" charset="0"/>
                <a:cs typeface="Times New Roman" pitchFamily="18" charset="0"/>
              </a:rPr>
              <a:t>2. </a:t>
            </a:r>
            <a:r>
              <a:rPr lang="en-US" sz="3600" b="1" kern="0" dirty="0" err="1">
                <a:solidFill>
                  <a:srgbClr val="000099"/>
                </a:solidFill>
                <a:latin typeface="Times New Roman" pitchFamily="18" charset="0"/>
                <a:cs typeface="Times New Roman" pitchFamily="18" charset="0"/>
              </a:rPr>
              <a:t>Chiến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dịch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lịch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sử</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Điện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Biên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Phủ</a:t>
            </a:r>
            <a:r>
              <a:rPr lang="en-US" sz="3600" b="1" kern="0" dirty="0">
                <a:solidFill>
                  <a:srgbClr val="000099"/>
                </a:solidFill>
                <a:latin typeface="Times New Roman" pitchFamily="18" charset="0"/>
                <a:cs typeface="Times New Roman" pitchFamily="18" charset="0"/>
              </a:rPr>
              <a:t> 1954.</a:t>
            </a:r>
            <a:endParaRPr lang="en-US" sz="3600" b="1" dirty="0">
              <a:solidFill>
                <a:srgbClr val="000099"/>
              </a:solidFill>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2" y="179679"/>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24744"/>
            <a:ext cx="6374879"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403648" y="1844824"/>
            <a:ext cx="91440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124744"/>
            <a:ext cx="316835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2318048" y="2024844"/>
            <a:ext cx="3622104" cy="18002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0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arn(inVertical)">
                                      <p:cBhvr>
                                        <p:cTn id="12" dur="500"/>
                                        <p:tgtEl>
                                          <p:spTgt spid="2150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21508"/>
                                        </p:tgtEl>
                                        <p:attrNameLst>
                                          <p:attrName>style.visibility</p:attrName>
                                        </p:attrNameLst>
                                      </p:cBhvr>
                                      <p:to>
                                        <p:strVal val="visible"/>
                                      </p:to>
                                    </p:set>
                                    <p:animEffect transition="in" filter="barn(inVertical)">
                                      <p:cBhvr>
                                        <p:cTn id="23"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762" y="260648"/>
            <a:ext cx="8686709" cy="646331"/>
          </a:xfrm>
          <a:prstGeom prst="rect">
            <a:avLst/>
          </a:prstGeom>
        </p:spPr>
        <p:txBody>
          <a:bodyPr wrap="square">
            <a:spAutoFit/>
          </a:bodyPr>
          <a:lstStyle/>
          <a:p>
            <a:r>
              <a:rPr lang="en-US" sz="3600" b="1" kern="0" dirty="0">
                <a:solidFill>
                  <a:srgbClr val="000099"/>
                </a:solidFill>
                <a:latin typeface="Times New Roman" pitchFamily="18" charset="0"/>
                <a:cs typeface="Times New Roman" pitchFamily="18" charset="0"/>
              </a:rPr>
              <a:t>2. </a:t>
            </a:r>
            <a:r>
              <a:rPr lang="en-US" sz="3600" b="1" kern="0" dirty="0" err="1">
                <a:solidFill>
                  <a:srgbClr val="000099"/>
                </a:solidFill>
                <a:latin typeface="Times New Roman" pitchFamily="18" charset="0"/>
                <a:cs typeface="Times New Roman" pitchFamily="18" charset="0"/>
              </a:rPr>
              <a:t>Chiến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dịch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lịch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sử</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Điện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Biên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Phủ</a:t>
            </a:r>
            <a:r>
              <a:rPr lang="en-US" sz="3600" b="1" kern="0" dirty="0">
                <a:solidFill>
                  <a:srgbClr val="000099"/>
                </a:solidFill>
                <a:latin typeface="Times New Roman" pitchFamily="18" charset="0"/>
                <a:cs typeface="Times New Roman" pitchFamily="18" charset="0"/>
              </a:rPr>
              <a:t> 1954.</a:t>
            </a:r>
            <a:endParaRPr lang="en-US" sz="3600" b="1" dirty="0">
              <a:solidFill>
                <a:srgbClr val="000099"/>
              </a:solidFill>
              <a:latin typeface="Times New Roman" pitchFamily="18" charset="0"/>
              <a:cs typeface="Times New Roman" pitchFamily="18" charset="0"/>
            </a:endParaRPr>
          </a:p>
        </p:txBody>
      </p:sp>
      <p:sp>
        <p:nvSpPr>
          <p:cNvPr id="9" name="TextBox 8"/>
          <p:cNvSpPr txBox="1"/>
          <p:nvPr/>
        </p:nvSpPr>
        <p:spPr>
          <a:xfrm>
            <a:off x="251520" y="977694"/>
            <a:ext cx="8712968" cy="2800767"/>
          </a:xfrm>
          <a:prstGeom prst="rect">
            <a:avLst/>
          </a:prstGeom>
          <a:noFill/>
        </p:spPr>
        <p:txBody>
          <a:bodyPr wrap="square" rtlCol="0">
            <a:spAutoFit/>
          </a:bodyPr>
          <a:lstStyle/>
          <a:p>
            <a:r>
              <a:rPr lang="en-US" sz="4400" dirty="0" smtClean="0">
                <a:latin typeface="Times New Roman" pitchFamily="18" charset="0"/>
                <a:cs typeface="Times New Roman" pitchFamily="18" charset="0"/>
              </a:rPr>
              <a:t>-</a:t>
            </a:r>
            <a:r>
              <a:rPr lang="en-US" sz="4400" dirty="0" err="1" smtClean="0">
                <a:latin typeface="Times New Roman" pitchFamily="18" charset="0"/>
                <a:cs typeface="Times New Roman" pitchFamily="18" charset="0"/>
              </a:rPr>
              <a:t>Được</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Mĩ</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giúp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dựng</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Điện</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Biên</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Phủ</a:t>
            </a:r>
            <a:r>
              <a:rPr lang="en-US" sz="4400" dirty="0">
                <a:latin typeface="Times New Roman" pitchFamily="18" charset="0"/>
                <a:cs typeface="Times New Roman" pitchFamily="18" charset="0"/>
              </a:rPr>
              <a:t> </a:t>
            </a:r>
            <a:r>
              <a:rPr lang="vi-VN" sz="4400" dirty="0" smtClean="0">
                <a:solidFill>
                  <a:srgbClr val="000000"/>
                </a:solidFill>
                <a:latin typeface="Times New Roman" pitchFamily="18" charset="0"/>
                <a:cs typeface="Times New Roman" pitchFamily="18" charset="0"/>
              </a:rPr>
              <a:t>thành </a:t>
            </a:r>
            <a:endParaRPr lang="en-US" sz="4400" dirty="0" smtClean="0">
              <a:solidFill>
                <a:srgbClr val="000000"/>
              </a:solidFill>
              <a:latin typeface="Times New Roman" pitchFamily="18" charset="0"/>
              <a:cs typeface="Times New Roman" pitchFamily="18" charset="0"/>
            </a:endParaRPr>
          </a:p>
          <a:p>
            <a:r>
              <a:rPr lang="vi-VN" sz="4400" dirty="0" smtClean="0">
                <a:solidFill>
                  <a:srgbClr val="000000"/>
                </a:solidFill>
                <a:latin typeface="Times New Roman" pitchFamily="18" charset="0"/>
                <a:cs typeface="Times New Roman" pitchFamily="18" charset="0"/>
              </a:rPr>
              <a:t>tập </a:t>
            </a:r>
            <a:r>
              <a:rPr lang="vi-VN" sz="4400" dirty="0">
                <a:solidFill>
                  <a:srgbClr val="000000"/>
                </a:solidFill>
                <a:latin typeface="Times New Roman" pitchFamily="18" charset="0"/>
                <a:cs typeface="Times New Roman" pitchFamily="18" charset="0"/>
              </a:rPr>
              <a:t>đoàn cứ điểm mạnh nhất ở Đông Dương.</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542" y="629960"/>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251520" y="2996952"/>
            <a:ext cx="6480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51520" y="3933056"/>
            <a:ext cx="8211199" cy="1569660"/>
          </a:xfrm>
          <a:prstGeom prst="rect">
            <a:avLst/>
          </a:prstGeom>
        </p:spPr>
        <p:txBody>
          <a:bodyPr wrap="square">
            <a:spAutoFit/>
          </a:bodyPr>
          <a:lstStyle/>
          <a:p>
            <a:pPr eaLnBrk="1" hangingPunct="1">
              <a:spcBef>
                <a:spcPct val="50000"/>
              </a:spcBef>
            </a:pPr>
            <a:r>
              <a:rPr lang="vi-VN" sz="4800" dirty="0">
                <a:latin typeface="Times New Roman" pitchFamily="18" charset="0"/>
                <a:cs typeface="Times New Roman" pitchFamily="18" charset="0"/>
              </a:rPr>
              <a:t>- Lực lượng 16 200 quân, chia 49 cứ điểm, 3 phân khu.</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38946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530"/>
                                        </p:tgtEl>
                                        <p:attrNameLst>
                                          <p:attrName>style.visibility</p:attrName>
                                        </p:attrNameLst>
                                      </p:cBhvr>
                                      <p:to>
                                        <p:strVal val="visible"/>
                                      </p:to>
                                    </p:set>
                                    <p:animEffect transition="in" filter="barn(inVertical)">
                                      <p:cBhvr>
                                        <p:cTn id="17" dur="500"/>
                                        <p:tgtEl>
                                          <p:spTgt spid="225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681163" y="4154488"/>
            <a:ext cx="17351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endParaRPr lang="vi-VN" sz="1800">
              <a:latin typeface=".VnTime" pitchFamily="34" charset="0"/>
            </a:endParaRPr>
          </a:p>
        </p:txBody>
      </p:sp>
      <p:sp>
        <p:nvSpPr>
          <p:cNvPr id="48131" name="Text Box 3"/>
          <p:cNvSpPr txBox="1">
            <a:spLocks noChangeArrowheads="1"/>
          </p:cNvSpPr>
          <p:nvPr/>
        </p:nvSpPr>
        <p:spPr bwMode="auto">
          <a:xfrm>
            <a:off x="1412875" y="4262438"/>
            <a:ext cx="194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endParaRPr lang="vi-VN" sz="1800">
              <a:latin typeface=".VnTime" pitchFamily="34" charset="0"/>
            </a:endParaRPr>
          </a:p>
        </p:txBody>
      </p:sp>
      <p:sp>
        <p:nvSpPr>
          <p:cNvPr id="48132" name="Text Box 4"/>
          <p:cNvSpPr txBox="1">
            <a:spLocks noChangeArrowheads="1"/>
          </p:cNvSpPr>
          <p:nvPr/>
        </p:nvSpPr>
        <p:spPr bwMode="auto">
          <a:xfrm>
            <a:off x="609600" y="685800"/>
            <a:ext cx="2971800" cy="37877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Times New Roman" pitchFamily="18" charset="0"/>
                <a:cs typeface="Times New Roman" pitchFamily="18" charset="0"/>
              </a:defRPr>
            </a:lvl1pPr>
            <a:lvl2pPr marL="457200">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20000"/>
              </a:spcBef>
            </a:pPr>
            <a:r>
              <a:rPr lang="vi-VN" sz="1800" dirty="0">
                <a:solidFill>
                  <a:srgbClr val="FF0000"/>
                </a:solidFill>
              </a:rPr>
              <a:t>CHÚ GIẢI:</a:t>
            </a:r>
          </a:p>
          <a:p>
            <a:pPr algn="ctr" eaLnBrk="1" hangingPunct="1">
              <a:spcBef>
                <a:spcPct val="20000"/>
              </a:spcBef>
            </a:pPr>
            <a:r>
              <a:rPr lang="vi-VN" sz="1800" dirty="0">
                <a:solidFill>
                  <a:srgbClr val="FF0000"/>
                </a:solidFill>
              </a:rPr>
              <a:t>Sở chỉ huy địch</a:t>
            </a:r>
            <a:endParaRPr lang="en-US" sz="1800" dirty="0">
              <a:solidFill>
                <a:srgbClr val="FF0000"/>
              </a:solidFill>
            </a:endParaRPr>
          </a:p>
          <a:p>
            <a:pPr lvl="1" eaLnBrk="1" hangingPunct="1">
              <a:spcBef>
                <a:spcPct val="20000"/>
              </a:spcBef>
            </a:pPr>
            <a:r>
              <a:rPr lang="vi-VN" sz="1800" dirty="0">
                <a:solidFill>
                  <a:srgbClr val="FF0000"/>
                </a:solidFill>
              </a:rPr>
              <a:t>Cứ điểm và tên cứ điểm của địch</a:t>
            </a:r>
            <a:endParaRPr lang="en-US" sz="1800" dirty="0">
              <a:solidFill>
                <a:srgbClr val="FF0000"/>
              </a:solidFill>
            </a:endParaRPr>
          </a:p>
          <a:p>
            <a:pPr lvl="1" eaLnBrk="1" hangingPunct="1">
              <a:spcBef>
                <a:spcPct val="20000"/>
              </a:spcBef>
            </a:pPr>
            <a:r>
              <a:rPr lang="vi-VN" sz="1800" dirty="0">
                <a:solidFill>
                  <a:srgbClr val="FF0000"/>
                </a:solidFill>
              </a:rPr>
              <a:t>Sân bay</a:t>
            </a:r>
            <a:endParaRPr lang="en-US" sz="1800" dirty="0">
              <a:solidFill>
                <a:srgbClr val="FF0000"/>
              </a:solidFill>
            </a:endParaRPr>
          </a:p>
          <a:p>
            <a:pPr lvl="1" eaLnBrk="1" hangingPunct="1">
              <a:spcBef>
                <a:spcPct val="20000"/>
              </a:spcBef>
            </a:pPr>
            <a:endParaRPr lang="en-US" sz="1800" dirty="0">
              <a:solidFill>
                <a:srgbClr val="FF0000"/>
              </a:solidFill>
            </a:endParaRPr>
          </a:p>
          <a:p>
            <a:pPr lvl="1" eaLnBrk="1" hangingPunct="1">
              <a:spcBef>
                <a:spcPct val="20000"/>
              </a:spcBef>
            </a:pPr>
            <a:r>
              <a:rPr lang="vi-VN" sz="1800" dirty="0">
                <a:solidFill>
                  <a:srgbClr val="FF0000"/>
                </a:solidFill>
              </a:rPr>
              <a:t>Quân ta tấn công đợt 1</a:t>
            </a:r>
          </a:p>
          <a:p>
            <a:pPr lvl="1" eaLnBrk="1" hangingPunct="1">
              <a:spcBef>
                <a:spcPct val="20000"/>
              </a:spcBef>
            </a:pPr>
            <a:r>
              <a:rPr lang="vi-VN" sz="1800" dirty="0">
                <a:solidFill>
                  <a:srgbClr val="FF0000"/>
                </a:solidFill>
              </a:rPr>
              <a:t>Quân ta tấn công đợt 2</a:t>
            </a:r>
          </a:p>
          <a:p>
            <a:pPr lvl="1" eaLnBrk="1" hangingPunct="1">
              <a:spcBef>
                <a:spcPct val="20000"/>
              </a:spcBef>
            </a:pPr>
            <a:r>
              <a:rPr lang="vi-VN" sz="1800" dirty="0">
                <a:solidFill>
                  <a:srgbClr val="FF0000"/>
                </a:solidFill>
              </a:rPr>
              <a:t>Quân ta tấn công đợt 3</a:t>
            </a:r>
          </a:p>
          <a:p>
            <a:pPr lvl="1" eaLnBrk="1" hangingPunct="1">
              <a:spcBef>
                <a:spcPct val="20000"/>
              </a:spcBef>
            </a:pPr>
            <a:endParaRPr lang="en-US" sz="1800" dirty="0">
              <a:solidFill>
                <a:srgbClr val="FF0000"/>
              </a:solidFill>
              <a:latin typeface=".VnTime" pitchFamily="34" charset="0"/>
            </a:endParaRPr>
          </a:p>
        </p:txBody>
      </p:sp>
      <p:grpSp>
        <p:nvGrpSpPr>
          <p:cNvPr id="48133" name="Group 5"/>
          <p:cNvGrpSpPr>
            <a:grpSpLocks/>
          </p:cNvGrpSpPr>
          <p:nvPr/>
        </p:nvGrpSpPr>
        <p:grpSpPr bwMode="auto">
          <a:xfrm>
            <a:off x="762000" y="1143000"/>
            <a:ext cx="190500" cy="190500"/>
            <a:chOff x="1803" y="13659"/>
            <a:chExt cx="300" cy="300"/>
          </a:xfrm>
        </p:grpSpPr>
        <p:sp>
          <p:nvSpPr>
            <p:cNvPr id="48223" name="Oval 6"/>
            <p:cNvSpPr>
              <a:spLocks noChangeArrowheads="1"/>
            </p:cNvSpPr>
            <p:nvPr/>
          </p:nvSpPr>
          <p:spPr bwMode="auto">
            <a:xfrm>
              <a:off x="1803" y="13659"/>
              <a:ext cx="300" cy="300"/>
            </a:xfrm>
            <a:prstGeom prst="ellipse">
              <a:avLst/>
            </a:prstGeom>
            <a:solidFill>
              <a:srgbClr val="FFFFFF"/>
            </a:solidFill>
            <a:ln w="9525">
              <a:solidFill>
                <a:srgbClr val="000000"/>
              </a:solidFill>
              <a:round/>
              <a:headEnd/>
              <a:tailEnd/>
            </a:ln>
          </p:spPr>
          <p:txBody>
            <a:bodyPr/>
            <a:lstStyle/>
            <a:p>
              <a:pPr eaLnBrk="1" hangingPunct="1"/>
              <a:endParaRPr lang="vi-VN"/>
            </a:p>
          </p:txBody>
        </p:sp>
        <p:sp>
          <p:nvSpPr>
            <p:cNvPr id="48224" name="Oval 7"/>
            <p:cNvSpPr>
              <a:spLocks noChangeArrowheads="1"/>
            </p:cNvSpPr>
            <p:nvPr/>
          </p:nvSpPr>
          <p:spPr bwMode="auto">
            <a:xfrm>
              <a:off x="1863" y="13719"/>
              <a:ext cx="180" cy="180"/>
            </a:xfrm>
            <a:prstGeom prst="ellipse">
              <a:avLst/>
            </a:prstGeom>
            <a:solidFill>
              <a:srgbClr val="000000"/>
            </a:solidFill>
            <a:ln w="9525">
              <a:solidFill>
                <a:srgbClr val="000000"/>
              </a:solidFill>
              <a:round/>
              <a:headEnd/>
              <a:tailEnd/>
            </a:ln>
          </p:spPr>
          <p:txBody>
            <a:bodyPr/>
            <a:lstStyle/>
            <a:p>
              <a:pPr eaLnBrk="1" hangingPunct="1"/>
              <a:endParaRPr lang="vi-VN"/>
            </a:p>
          </p:txBody>
        </p:sp>
      </p:grpSp>
      <p:sp>
        <p:nvSpPr>
          <p:cNvPr id="48134" name="Oval 8"/>
          <p:cNvSpPr>
            <a:spLocks noChangeArrowheads="1"/>
          </p:cNvSpPr>
          <p:nvPr/>
        </p:nvSpPr>
        <p:spPr bwMode="auto">
          <a:xfrm>
            <a:off x="838200" y="1600200"/>
            <a:ext cx="76200" cy="76200"/>
          </a:xfrm>
          <a:prstGeom prst="ellipse">
            <a:avLst/>
          </a:prstGeom>
          <a:solidFill>
            <a:srgbClr val="000000"/>
          </a:solidFill>
          <a:ln w="9525">
            <a:solidFill>
              <a:srgbClr val="000000"/>
            </a:solidFill>
            <a:round/>
            <a:headEnd/>
            <a:tailEnd/>
          </a:ln>
        </p:spPr>
        <p:txBody>
          <a:bodyPr/>
          <a:lstStyle/>
          <a:p>
            <a:pPr eaLnBrk="1" hangingPunct="1"/>
            <a:endParaRPr lang="vi-VN"/>
          </a:p>
        </p:txBody>
      </p:sp>
      <p:grpSp>
        <p:nvGrpSpPr>
          <p:cNvPr id="48135" name="Group 9"/>
          <p:cNvGrpSpPr>
            <a:grpSpLocks/>
          </p:cNvGrpSpPr>
          <p:nvPr/>
        </p:nvGrpSpPr>
        <p:grpSpPr bwMode="auto">
          <a:xfrm rot="2632895">
            <a:off x="838200" y="2057400"/>
            <a:ext cx="188913" cy="271463"/>
            <a:chOff x="2415" y="12855"/>
            <a:chExt cx="555" cy="795"/>
          </a:xfrm>
        </p:grpSpPr>
        <p:sp>
          <p:nvSpPr>
            <p:cNvPr id="48220" name="Rectangle 10"/>
            <p:cNvSpPr>
              <a:spLocks noChangeArrowheads="1"/>
            </p:cNvSpPr>
            <p:nvPr/>
          </p:nvSpPr>
          <p:spPr bwMode="auto">
            <a:xfrm>
              <a:off x="2565" y="12855"/>
              <a:ext cx="241" cy="795"/>
            </a:xfrm>
            <a:prstGeom prst="rect">
              <a:avLst/>
            </a:prstGeom>
            <a:solidFill>
              <a:srgbClr val="FFFFFF"/>
            </a:solidFill>
            <a:ln w="19050">
              <a:solidFill>
                <a:srgbClr val="000000"/>
              </a:solidFill>
              <a:miter lim="800000"/>
              <a:headEnd/>
              <a:tailEnd/>
            </a:ln>
          </p:spPr>
          <p:txBody>
            <a:bodyPr/>
            <a:lstStyle/>
            <a:p>
              <a:pPr eaLnBrk="1" hangingPunct="1"/>
              <a:endParaRPr lang="vi-VN"/>
            </a:p>
          </p:txBody>
        </p:sp>
        <p:sp>
          <p:nvSpPr>
            <p:cNvPr id="48221" name="AutoShape 11"/>
            <p:cNvSpPr>
              <a:spLocks noChangeArrowheads="1"/>
            </p:cNvSpPr>
            <p:nvPr/>
          </p:nvSpPr>
          <p:spPr bwMode="auto">
            <a:xfrm rot="10601523">
              <a:off x="2415" y="13027"/>
              <a:ext cx="555" cy="71"/>
            </a:xfrm>
            <a:custGeom>
              <a:avLst/>
              <a:gdLst>
                <a:gd name="T0" fmla="*/ 12 w 21600"/>
                <a:gd name="T1" fmla="*/ 0 h 21600"/>
                <a:gd name="T2" fmla="*/ 7 w 21600"/>
                <a:gd name="T3" fmla="*/ 0 h 21600"/>
                <a:gd name="T4" fmla="*/ 2 w 21600"/>
                <a:gd name="T5" fmla="*/ 0 h 21600"/>
                <a:gd name="T6" fmla="*/ 7 w 21600"/>
                <a:gd name="T7" fmla="*/ 0 h 21600"/>
                <a:gd name="T8" fmla="*/ 0 60000 65536"/>
                <a:gd name="T9" fmla="*/ 0 60000 65536"/>
                <a:gd name="T10" fmla="*/ 0 60000 65536"/>
                <a:gd name="T11" fmla="*/ 0 60000 65536"/>
                <a:gd name="T12" fmla="*/ 4515 w 21600"/>
                <a:gd name="T13" fmla="*/ 4563 h 21600"/>
                <a:gd name="T14" fmla="*/ 17085 w 21600"/>
                <a:gd name="T15" fmla="*/ 1703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solidFill>
                <a:srgbClr val="000000"/>
              </a:solidFill>
              <a:miter lim="800000"/>
              <a:headEnd/>
              <a:tailEnd/>
            </a:ln>
          </p:spPr>
          <p:txBody>
            <a:bodyPr/>
            <a:lstStyle/>
            <a:p>
              <a:endParaRPr lang="en-US"/>
            </a:p>
          </p:txBody>
        </p:sp>
        <p:sp>
          <p:nvSpPr>
            <p:cNvPr id="48222" name="AutoShape 12"/>
            <p:cNvSpPr>
              <a:spLocks noChangeArrowheads="1"/>
            </p:cNvSpPr>
            <p:nvPr/>
          </p:nvSpPr>
          <p:spPr bwMode="auto">
            <a:xfrm rot="-5400000">
              <a:off x="2392" y="13182"/>
              <a:ext cx="584" cy="76"/>
            </a:xfrm>
            <a:prstGeom prst="chevron">
              <a:avLst>
                <a:gd name="adj" fmla="val 192105"/>
              </a:avLst>
            </a:prstGeom>
            <a:solidFill>
              <a:srgbClr val="000000"/>
            </a:solidFill>
            <a:ln w="9525">
              <a:solidFill>
                <a:srgbClr val="000000"/>
              </a:solidFill>
              <a:miter lim="800000"/>
              <a:headEnd/>
              <a:tailEnd/>
            </a:ln>
          </p:spPr>
          <p:txBody>
            <a:bodyPr vert="eaVert"/>
            <a:lstStyle/>
            <a:p>
              <a:pPr eaLnBrk="1" hangingPunct="1"/>
              <a:endParaRPr lang="vi-VN"/>
            </a:p>
          </p:txBody>
        </p:sp>
      </p:grpSp>
      <p:sp>
        <p:nvSpPr>
          <p:cNvPr id="48136" name="AutoShape 13"/>
          <p:cNvSpPr>
            <a:spLocks noChangeArrowheads="1"/>
          </p:cNvSpPr>
          <p:nvPr/>
        </p:nvSpPr>
        <p:spPr bwMode="auto">
          <a:xfrm flipV="1">
            <a:off x="762000" y="2743200"/>
            <a:ext cx="282575" cy="150813"/>
          </a:xfrm>
          <a:custGeom>
            <a:avLst/>
            <a:gdLst>
              <a:gd name="T0" fmla="*/ 2179163 w 21600"/>
              <a:gd name="T1" fmla="*/ 0 h 21600"/>
              <a:gd name="T2" fmla="*/ 2179163 w 21600"/>
              <a:gd name="T3" fmla="*/ 592695 h 21600"/>
              <a:gd name="T4" fmla="*/ 492557 w 21600"/>
              <a:gd name="T5" fmla="*/ 1052989 h 21600"/>
              <a:gd name="T6" fmla="*/ 3696696 w 21600"/>
              <a:gd name="T7" fmla="*/ 296348 h 21600"/>
              <a:gd name="T8" fmla="*/ 17694720 60000 65536"/>
              <a:gd name="T9" fmla="*/ 5898240 60000 65536"/>
              <a:gd name="T10" fmla="*/ 5898240 60000 65536"/>
              <a:gd name="T11" fmla="*/ 0 60000 65536"/>
              <a:gd name="T12" fmla="*/ 12427 w 21600"/>
              <a:gd name="T13" fmla="*/ 3264 h 21600"/>
              <a:gd name="T14" fmla="*/ 17494 w 21600"/>
              <a:gd name="T15" fmla="*/ 8894 h 21600"/>
            </a:gdLst>
            <a:ahLst/>
            <a:cxnLst>
              <a:cxn ang="T8">
                <a:pos x="T0" y="T1"/>
              </a:cxn>
              <a:cxn ang="T9">
                <a:pos x="T2" y="T3"/>
              </a:cxn>
              <a:cxn ang="T10">
                <a:pos x="T4" y="T5"/>
              </a:cxn>
              <a:cxn ang="T11">
                <a:pos x="T6" y="T7"/>
              </a:cxn>
            </a:cxnLst>
            <a:rect l="T12" t="T13" r="T14" b="T15"/>
            <a:pathLst>
              <a:path w="21600" h="21600">
                <a:moveTo>
                  <a:pt x="21600" y="6079"/>
                </a:moveTo>
                <a:lnTo>
                  <a:pt x="12733" y="0"/>
                </a:lnTo>
                <a:lnTo>
                  <a:pt x="12733" y="3264"/>
                </a:lnTo>
                <a:lnTo>
                  <a:pt x="12427" y="3264"/>
                </a:lnTo>
                <a:cubicBezTo>
                  <a:pt x="5564" y="3264"/>
                  <a:pt x="0" y="7246"/>
                  <a:pt x="0" y="12158"/>
                </a:cubicBezTo>
                <a:lnTo>
                  <a:pt x="0" y="21600"/>
                </a:lnTo>
                <a:lnTo>
                  <a:pt x="5755" y="21600"/>
                </a:lnTo>
                <a:lnTo>
                  <a:pt x="5755" y="12158"/>
                </a:lnTo>
                <a:cubicBezTo>
                  <a:pt x="5755" y="10355"/>
                  <a:pt x="8742" y="8894"/>
                  <a:pt x="12427" y="8894"/>
                </a:cubicBezTo>
                <a:lnTo>
                  <a:pt x="12733" y="8894"/>
                </a:lnTo>
                <a:lnTo>
                  <a:pt x="12733" y="12158"/>
                </a:lnTo>
                <a:lnTo>
                  <a:pt x="21600" y="6079"/>
                </a:lnTo>
                <a:close/>
              </a:path>
            </a:pathLst>
          </a:custGeom>
          <a:solidFill>
            <a:schemeClr val="accent1"/>
          </a:solidFill>
          <a:ln w="9525">
            <a:solidFill>
              <a:srgbClr val="000000"/>
            </a:solidFill>
            <a:miter lim="800000"/>
            <a:headEnd/>
            <a:tailEnd/>
          </a:ln>
        </p:spPr>
        <p:txBody>
          <a:bodyPr/>
          <a:lstStyle/>
          <a:p>
            <a:endParaRPr lang="en-US"/>
          </a:p>
        </p:txBody>
      </p:sp>
      <p:sp>
        <p:nvSpPr>
          <p:cNvPr id="48137" name="AutoShape 14"/>
          <p:cNvSpPr>
            <a:spLocks noChangeArrowheads="1"/>
          </p:cNvSpPr>
          <p:nvPr/>
        </p:nvSpPr>
        <p:spPr bwMode="auto">
          <a:xfrm flipV="1">
            <a:off x="762000" y="3429000"/>
            <a:ext cx="282575" cy="149225"/>
          </a:xfrm>
          <a:custGeom>
            <a:avLst/>
            <a:gdLst>
              <a:gd name="T0" fmla="*/ 2179163 w 21600"/>
              <a:gd name="T1" fmla="*/ 0 h 21600"/>
              <a:gd name="T2" fmla="*/ 2179163 w 21600"/>
              <a:gd name="T3" fmla="*/ 580278 h 21600"/>
              <a:gd name="T4" fmla="*/ 492557 w 21600"/>
              <a:gd name="T5" fmla="*/ 1030931 h 21600"/>
              <a:gd name="T6" fmla="*/ 3696696 w 21600"/>
              <a:gd name="T7" fmla="*/ 290139 h 21600"/>
              <a:gd name="T8" fmla="*/ 17694720 60000 65536"/>
              <a:gd name="T9" fmla="*/ 5898240 60000 65536"/>
              <a:gd name="T10" fmla="*/ 5898240 60000 65536"/>
              <a:gd name="T11" fmla="*/ 0 60000 65536"/>
              <a:gd name="T12" fmla="*/ 12427 w 21600"/>
              <a:gd name="T13" fmla="*/ 3264 h 21600"/>
              <a:gd name="T14" fmla="*/ 17494 w 21600"/>
              <a:gd name="T15" fmla="*/ 8894 h 21600"/>
            </a:gdLst>
            <a:ahLst/>
            <a:cxnLst>
              <a:cxn ang="T8">
                <a:pos x="T0" y="T1"/>
              </a:cxn>
              <a:cxn ang="T9">
                <a:pos x="T2" y="T3"/>
              </a:cxn>
              <a:cxn ang="T10">
                <a:pos x="T4" y="T5"/>
              </a:cxn>
              <a:cxn ang="T11">
                <a:pos x="T6" y="T7"/>
              </a:cxn>
            </a:cxnLst>
            <a:rect l="T12" t="T13" r="T14" b="T15"/>
            <a:pathLst>
              <a:path w="21600" h="21600">
                <a:moveTo>
                  <a:pt x="21600" y="6079"/>
                </a:moveTo>
                <a:lnTo>
                  <a:pt x="12733" y="0"/>
                </a:lnTo>
                <a:lnTo>
                  <a:pt x="12733" y="3264"/>
                </a:lnTo>
                <a:lnTo>
                  <a:pt x="12427" y="3264"/>
                </a:lnTo>
                <a:cubicBezTo>
                  <a:pt x="5564" y="3264"/>
                  <a:pt x="0" y="7246"/>
                  <a:pt x="0" y="12158"/>
                </a:cubicBezTo>
                <a:lnTo>
                  <a:pt x="0" y="21600"/>
                </a:lnTo>
                <a:lnTo>
                  <a:pt x="5755" y="21600"/>
                </a:lnTo>
                <a:lnTo>
                  <a:pt x="5755" y="12158"/>
                </a:lnTo>
                <a:cubicBezTo>
                  <a:pt x="5755" y="10355"/>
                  <a:pt x="8742" y="8894"/>
                  <a:pt x="12427" y="8894"/>
                </a:cubicBezTo>
                <a:lnTo>
                  <a:pt x="12733" y="8894"/>
                </a:lnTo>
                <a:lnTo>
                  <a:pt x="12733" y="12158"/>
                </a:lnTo>
                <a:lnTo>
                  <a:pt x="21600" y="6079"/>
                </a:lnTo>
                <a:close/>
              </a:path>
            </a:pathLst>
          </a:custGeom>
          <a:solidFill>
            <a:srgbClr val="FF0000"/>
          </a:solidFill>
          <a:ln w="9525">
            <a:solidFill>
              <a:srgbClr val="000000"/>
            </a:solidFill>
            <a:miter lim="800000"/>
            <a:headEnd/>
            <a:tailEnd/>
          </a:ln>
        </p:spPr>
        <p:txBody>
          <a:bodyPr/>
          <a:lstStyle/>
          <a:p>
            <a:endParaRPr lang="en-US"/>
          </a:p>
        </p:txBody>
      </p:sp>
      <p:sp>
        <p:nvSpPr>
          <p:cNvPr id="48138" name="AutoShape 15"/>
          <p:cNvSpPr>
            <a:spLocks noChangeArrowheads="1"/>
          </p:cNvSpPr>
          <p:nvPr/>
        </p:nvSpPr>
        <p:spPr bwMode="auto">
          <a:xfrm>
            <a:off x="762000" y="3124200"/>
            <a:ext cx="304800" cy="123825"/>
          </a:xfrm>
          <a:prstGeom prst="rightArrow">
            <a:avLst>
              <a:gd name="adj1" fmla="val 50000"/>
              <a:gd name="adj2" fmla="val 61538"/>
            </a:avLst>
          </a:prstGeom>
          <a:solidFill>
            <a:srgbClr val="FF99CC"/>
          </a:solidFill>
          <a:ln w="9525">
            <a:solidFill>
              <a:srgbClr val="000000"/>
            </a:solidFill>
            <a:miter lim="800000"/>
            <a:headEnd/>
            <a:tailEnd/>
          </a:ln>
        </p:spPr>
        <p:txBody>
          <a:bodyPr/>
          <a:lstStyle/>
          <a:p>
            <a:pPr eaLnBrk="1" hangingPunct="1"/>
            <a:endParaRPr lang="vi-VN"/>
          </a:p>
        </p:txBody>
      </p:sp>
      <p:sp>
        <p:nvSpPr>
          <p:cNvPr id="48139" name="Rectangle 16"/>
          <p:cNvSpPr>
            <a:spLocks noChangeArrowheads="1"/>
          </p:cNvSpPr>
          <p:nvPr/>
        </p:nvSpPr>
        <p:spPr bwMode="auto">
          <a:xfrm>
            <a:off x="3962400" y="457200"/>
            <a:ext cx="4992688" cy="64008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vi-VN" sz="1800">
              <a:latin typeface=".VnTimeH" pitchFamily="34" charset="0"/>
            </a:endParaRPr>
          </a:p>
        </p:txBody>
      </p:sp>
      <p:sp>
        <p:nvSpPr>
          <p:cNvPr id="48140" name="Freeform 17"/>
          <p:cNvSpPr>
            <a:spLocks/>
          </p:cNvSpPr>
          <p:nvPr/>
        </p:nvSpPr>
        <p:spPr bwMode="auto">
          <a:xfrm>
            <a:off x="4160838" y="176213"/>
            <a:ext cx="2032000" cy="1735137"/>
          </a:xfrm>
          <a:custGeom>
            <a:avLst/>
            <a:gdLst>
              <a:gd name="T0" fmla="*/ 0 w 3660"/>
              <a:gd name="T1" fmla="*/ 0 h 3122"/>
              <a:gd name="T2" fmla="*/ 27741242 w 3660"/>
              <a:gd name="T3" fmla="*/ 122628946 h 3122"/>
              <a:gd name="T4" fmla="*/ 124835864 w 3660"/>
              <a:gd name="T5" fmla="*/ 168961883 h 3122"/>
              <a:gd name="T6" fmla="*/ 189566168 w 3660"/>
              <a:gd name="T7" fmla="*/ 192128908 h 3122"/>
              <a:gd name="T8" fmla="*/ 263543183 w 3660"/>
              <a:gd name="T9" fmla="*/ 224561853 h 3122"/>
              <a:gd name="T10" fmla="*/ 332896564 w 3660"/>
              <a:gd name="T11" fmla="*/ 335761792 h 3122"/>
              <a:gd name="T12" fmla="*/ 425367554 w 3660"/>
              <a:gd name="T13" fmla="*/ 400628238 h 3122"/>
              <a:gd name="T14" fmla="*/ 522462177 w 3660"/>
              <a:gd name="T15" fmla="*/ 382095286 h 3122"/>
              <a:gd name="T16" fmla="*/ 610310090 w 3660"/>
              <a:gd name="T17" fmla="*/ 405261755 h 3122"/>
              <a:gd name="T18" fmla="*/ 698157447 w 3660"/>
              <a:gd name="T19" fmla="*/ 456228208 h 3122"/>
              <a:gd name="T20" fmla="*/ 721275611 w 3660"/>
              <a:gd name="T21" fmla="*/ 548894639 h 3122"/>
              <a:gd name="T22" fmla="*/ 661168940 w 3660"/>
              <a:gd name="T23" fmla="*/ 669361611 h 3122"/>
              <a:gd name="T24" fmla="*/ 638051331 w 3660"/>
              <a:gd name="T25" fmla="*/ 706428072 h 3122"/>
              <a:gd name="T26" fmla="*/ 739769587 w 3660"/>
              <a:gd name="T27" fmla="*/ 762028042 h 3122"/>
              <a:gd name="T28" fmla="*/ 883099983 w 3660"/>
              <a:gd name="T29" fmla="*/ 812994495 h 3122"/>
              <a:gd name="T30" fmla="*/ 975570973 w 3660"/>
              <a:gd name="T31" fmla="*/ 956627936 h 3122"/>
              <a:gd name="T32" fmla="*/ 1035677644 w 3660"/>
              <a:gd name="T33" fmla="*/ 859327989 h 3122"/>
              <a:gd name="T34" fmla="*/ 1077289228 w 3660"/>
              <a:gd name="T35" fmla="*/ 808360979 h 3122"/>
              <a:gd name="T36" fmla="*/ 1109654658 w 3660"/>
              <a:gd name="T37" fmla="*/ 785194510 h 3122"/>
              <a:gd name="T38" fmla="*/ 1109654658 w 3660"/>
              <a:gd name="T39" fmla="*/ 720328064 h 3122"/>
              <a:gd name="T40" fmla="*/ 1026430378 w 3660"/>
              <a:gd name="T41" fmla="*/ 697161596 h 3122"/>
              <a:gd name="T42" fmla="*/ 1063418885 w 3660"/>
              <a:gd name="T43" fmla="*/ 664728095 h 3122"/>
              <a:gd name="T44" fmla="*/ 1072666151 w 3660"/>
              <a:gd name="T45" fmla="*/ 613761641 h 3122"/>
              <a:gd name="T46" fmla="*/ 1105031025 w 3660"/>
              <a:gd name="T47" fmla="*/ 567428148 h 3122"/>
              <a:gd name="T48" fmla="*/ 1123525001 w 3660"/>
              <a:gd name="T49" fmla="*/ 525728170 h 3122"/>
              <a:gd name="T50" fmla="*/ 1077289228 w 3660"/>
              <a:gd name="T51" fmla="*/ 521094654 h 3122"/>
              <a:gd name="T52" fmla="*/ 1044924354 w 3660"/>
              <a:gd name="T53" fmla="*/ 484028193 h 3122"/>
              <a:gd name="T54" fmla="*/ 1031054011 w 3660"/>
              <a:gd name="T55" fmla="*/ 446961732 h 3122"/>
              <a:gd name="T56" fmla="*/ 1012559480 w 3660"/>
              <a:gd name="T57" fmla="*/ 382095286 h 3122"/>
              <a:gd name="T58" fmla="*/ 1031054011 w 3660"/>
              <a:gd name="T59" fmla="*/ 331128276 h 3122"/>
              <a:gd name="T60" fmla="*/ 1012559480 w 3660"/>
              <a:gd name="T61" fmla="*/ 261628314 h 3122"/>
              <a:gd name="T62" fmla="*/ 947829731 w 3660"/>
              <a:gd name="T63" fmla="*/ 178228915 h 3122"/>
              <a:gd name="T64" fmla="*/ 901593958 w 3660"/>
              <a:gd name="T65" fmla="*/ 117995430 h 3122"/>
              <a:gd name="T66" fmla="*/ 933959388 w 3660"/>
              <a:gd name="T67" fmla="*/ 4633516 h 31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60" h="3122">
                <a:moveTo>
                  <a:pt x="0" y="0"/>
                </a:moveTo>
                <a:cubicBezTo>
                  <a:pt x="15" y="64"/>
                  <a:pt x="22" y="306"/>
                  <a:pt x="90" y="397"/>
                </a:cubicBezTo>
                <a:cubicBezTo>
                  <a:pt x="158" y="488"/>
                  <a:pt x="317" y="509"/>
                  <a:pt x="405" y="547"/>
                </a:cubicBezTo>
                <a:cubicBezTo>
                  <a:pt x="493" y="585"/>
                  <a:pt x="540" y="592"/>
                  <a:pt x="615" y="622"/>
                </a:cubicBezTo>
                <a:cubicBezTo>
                  <a:pt x="690" y="652"/>
                  <a:pt x="778" y="650"/>
                  <a:pt x="855" y="727"/>
                </a:cubicBezTo>
                <a:cubicBezTo>
                  <a:pt x="932" y="804"/>
                  <a:pt x="993" y="992"/>
                  <a:pt x="1080" y="1087"/>
                </a:cubicBezTo>
                <a:cubicBezTo>
                  <a:pt x="1167" y="1182"/>
                  <a:pt x="1277" y="1272"/>
                  <a:pt x="1380" y="1297"/>
                </a:cubicBezTo>
                <a:cubicBezTo>
                  <a:pt x="1483" y="1322"/>
                  <a:pt x="1595" y="1235"/>
                  <a:pt x="1695" y="1237"/>
                </a:cubicBezTo>
                <a:cubicBezTo>
                  <a:pt x="1795" y="1239"/>
                  <a:pt x="1885" y="1272"/>
                  <a:pt x="1980" y="1312"/>
                </a:cubicBezTo>
                <a:cubicBezTo>
                  <a:pt x="2075" y="1352"/>
                  <a:pt x="2205" y="1400"/>
                  <a:pt x="2265" y="1477"/>
                </a:cubicBezTo>
                <a:cubicBezTo>
                  <a:pt x="2325" y="1554"/>
                  <a:pt x="2360" y="1662"/>
                  <a:pt x="2340" y="1777"/>
                </a:cubicBezTo>
                <a:cubicBezTo>
                  <a:pt x="2320" y="1892"/>
                  <a:pt x="2190" y="2082"/>
                  <a:pt x="2145" y="2167"/>
                </a:cubicBezTo>
                <a:cubicBezTo>
                  <a:pt x="2100" y="2252"/>
                  <a:pt x="2028" y="2237"/>
                  <a:pt x="2070" y="2287"/>
                </a:cubicBezTo>
                <a:cubicBezTo>
                  <a:pt x="2112" y="2337"/>
                  <a:pt x="2268" y="2410"/>
                  <a:pt x="2400" y="2467"/>
                </a:cubicBezTo>
                <a:cubicBezTo>
                  <a:pt x="2532" y="2524"/>
                  <a:pt x="2737" y="2527"/>
                  <a:pt x="2865" y="2632"/>
                </a:cubicBezTo>
                <a:cubicBezTo>
                  <a:pt x="2993" y="2737"/>
                  <a:pt x="3082" y="3072"/>
                  <a:pt x="3165" y="3097"/>
                </a:cubicBezTo>
                <a:cubicBezTo>
                  <a:pt x="3248" y="3122"/>
                  <a:pt x="3305" y="2862"/>
                  <a:pt x="3360" y="2782"/>
                </a:cubicBezTo>
                <a:cubicBezTo>
                  <a:pt x="3415" y="2702"/>
                  <a:pt x="3455" y="2657"/>
                  <a:pt x="3495" y="2617"/>
                </a:cubicBezTo>
                <a:cubicBezTo>
                  <a:pt x="3535" y="2577"/>
                  <a:pt x="3583" y="2589"/>
                  <a:pt x="3600" y="2542"/>
                </a:cubicBezTo>
                <a:cubicBezTo>
                  <a:pt x="3617" y="2495"/>
                  <a:pt x="3645" y="2379"/>
                  <a:pt x="3600" y="2332"/>
                </a:cubicBezTo>
                <a:cubicBezTo>
                  <a:pt x="3555" y="2285"/>
                  <a:pt x="3355" y="2287"/>
                  <a:pt x="3330" y="2257"/>
                </a:cubicBezTo>
                <a:cubicBezTo>
                  <a:pt x="3305" y="2227"/>
                  <a:pt x="3425" y="2197"/>
                  <a:pt x="3450" y="2152"/>
                </a:cubicBezTo>
                <a:cubicBezTo>
                  <a:pt x="3475" y="2107"/>
                  <a:pt x="3458" y="2039"/>
                  <a:pt x="3480" y="1987"/>
                </a:cubicBezTo>
                <a:cubicBezTo>
                  <a:pt x="3502" y="1935"/>
                  <a:pt x="3557" y="1885"/>
                  <a:pt x="3585" y="1837"/>
                </a:cubicBezTo>
                <a:cubicBezTo>
                  <a:pt x="3613" y="1789"/>
                  <a:pt x="3660" y="1727"/>
                  <a:pt x="3645" y="1702"/>
                </a:cubicBezTo>
                <a:cubicBezTo>
                  <a:pt x="3630" y="1677"/>
                  <a:pt x="3537" y="1709"/>
                  <a:pt x="3495" y="1687"/>
                </a:cubicBezTo>
                <a:cubicBezTo>
                  <a:pt x="3453" y="1665"/>
                  <a:pt x="3415" y="1607"/>
                  <a:pt x="3390" y="1567"/>
                </a:cubicBezTo>
                <a:cubicBezTo>
                  <a:pt x="3365" y="1527"/>
                  <a:pt x="3363" y="1502"/>
                  <a:pt x="3345" y="1447"/>
                </a:cubicBezTo>
                <a:cubicBezTo>
                  <a:pt x="3327" y="1392"/>
                  <a:pt x="3285" y="1299"/>
                  <a:pt x="3285" y="1237"/>
                </a:cubicBezTo>
                <a:cubicBezTo>
                  <a:pt x="3285" y="1175"/>
                  <a:pt x="3345" y="1137"/>
                  <a:pt x="3345" y="1072"/>
                </a:cubicBezTo>
                <a:cubicBezTo>
                  <a:pt x="3345" y="1007"/>
                  <a:pt x="3330" y="929"/>
                  <a:pt x="3285" y="847"/>
                </a:cubicBezTo>
                <a:cubicBezTo>
                  <a:pt x="3240" y="765"/>
                  <a:pt x="3135" y="654"/>
                  <a:pt x="3075" y="577"/>
                </a:cubicBezTo>
                <a:cubicBezTo>
                  <a:pt x="3015" y="500"/>
                  <a:pt x="2933" y="476"/>
                  <a:pt x="2925" y="382"/>
                </a:cubicBezTo>
                <a:cubicBezTo>
                  <a:pt x="2917" y="288"/>
                  <a:pt x="3008" y="91"/>
                  <a:pt x="3030" y="15"/>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1" name="Freeform 18"/>
          <p:cNvSpPr>
            <a:spLocks/>
          </p:cNvSpPr>
          <p:nvPr/>
        </p:nvSpPr>
        <p:spPr bwMode="auto">
          <a:xfrm>
            <a:off x="6175375" y="1098550"/>
            <a:ext cx="2154238" cy="531813"/>
          </a:xfrm>
          <a:custGeom>
            <a:avLst/>
            <a:gdLst>
              <a:gd name="T0" fmla="*/ 0 w 3877"/>
              <a:gd name="T1" fmla="*/ 244781397 h 956"/>
              <a:gd name="T2" fmla="*/ 69466813 w 3877"/>
              <a:gd name="T3" fmla="*/ 226214114 h 956"/>
              <a:gd name="T4" fmla="*/ 120409513 w 3877"/>
              <a:gd name="T5" fmla="*/ 258706998 h 956"/>
              <a:gd name="T6" fmla="*/ 180614270 w 3877"/>
              <a:gd name="T7" fmla="*/ 263349236 h 956"/>
              <a:gd name="T8" fmla="*/ 213031746 w 3877"/>
              <a:gd name="T9" fmla="*/ 277274837 h 956"/>
              <a:gd name="T10" fmla="*/ 301023228 w 3877"/>
              <a:gd name="T11" fmla="*/ 295842120 h 956"/>
              <a:gd name="T12" fmla="*/ 370490596 w 3877"/>
              <a:gd name="T13" fmla="*/ 277274837 h 956"/>
              <a:gd name="T14" fmla="*/ 412170684 w 3877"/>
              <a:gd name="T15" fmla="*/ 263349236 h 956"/>
              <a:gd name="T16" fmla="*/ 504793472 w 3877"/>
              <a:gd name="T17" fmla="*/ 235497477 h 956"/>
              <a:gd name="T18" fmla="*/ 514055529 w 3877"/>
              <a:gd name="T19" fmla="*/ 203004593 h 956"/>
              <a:gd name="T20" fmla="*/ 583522342 w 3877"/>
              <a:gd name="T21" fmla="*/ 244781397 h 956"/>
              <a:gd name="T22" fmla="*/ 657620461 w 3877"/>
              <a:gd name="T23" fmla="*/ 267990918 h 956"/>
              <a:gd name="T24" fmla="*/ 713193912 w 3877"/>
              <a:gd name="T25" fmla="*/ 258706998 h 956"/>
              <a:gd name="T26" fmla="*/ 768767918 w 3877"/>
              <a:gd name="T27" fmla="*/ 216930194 h 956"/>
              <a:gd name="T28" fmla="*/ 824341369 w 3877"/>
              <a:gd name="T29" fmla="*/ 161227789 h 956"/>
              <a:gd name="T30" fmla="*/ 879914819 w 3877"/>
              <a:gd name="T31" fmla="*/ 151943869 h 956"/>
              <a:gd name="T32" fmla="*/ 944750882 w 3877"/>
              <a:gd name="T33" fmla="*/ 189078992 h 956"/>
              <a:gd name="T34" fmla="*/ 1023479752 w 3877"/>
              <a:gd name="T35" fmla="*/ 226214114 h 956"/>
              <a:gd name="T36" fmla="*/ 1069791146 w 3877"/>
              <a:gd name="T37" fmla="*/ 184437310 h 956"/>
              <a:gd name="T38" fmla="*/ 1074422452 w 3877"/>
              <a:gd name="T39" fmla="*/ 133376586 h 956"/>
              <a:gd name="T40" fmla="*/ 1194831410 w 3877"/>
              <a:gd name="T41" fmla="*/ 1237745 h 956"/>
              <a:gd name="T42" fmla="*/ 1060529089 w 3877"/>
              <a:gd name="T43" fmla="*/ 126568713 h 956"/>
              <a:gd name="T44" fmla="*/ 1074422452 w 3877"/>
              <a:gd name="T45" fmla="*/ 140494314 h 9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877" h="956">
                <a:moveTo>
                  <a:pt x="0" y="791"/>
                </a:moveTo>
                <a:cubicBezTo>
                  <a:pt x="80" y="757"/>
                  <a:pt x="160" y="724"/>
                  <a:pt x="225" y="731"/>
                </a:cubicBezTo>
                <a:cubicBezTo>
                  <a:pt x="290" y="738"/>
                  <a:pt x="330" y="816"/>
                  <a:pt x="390" y="836"/>
                </a:cubicBezTo>
                <a:cubicBezTo>
                  <a:pt x="450" y="856"/>
                  <a:pt x="535" y="841"/>
                  <a:pt x="585" y="851"/>
                </a:cubicBezTo>
                <a:cubicBezTo>
                  <a:pt x="635" y="861"/>
                  <a:pt x="625" y="879"/>
                  <a:pt x="690" y="896"/>
                </a:cubicBezTo>
                <a:cubicBezTo>
                  <a:pt x="755" y="913"/>
                  <a:pt x="890" y="956"/>
                  <a:pt x="975" y="956"/>
                </a:cubicBezTo>
                <a:cubicBezTo>
                  <a:pt x="1060" y="956"/>
                  <a:pt x="1140" y="913"/>
                  <a:pt x="1200" y="896"/>
                </a:cubicBezTo>
                <a:cubicBezTo>
                  <a:pt x="1260" y="879"/>
                  <a:pt x="1263" y="873"/>
                  <a:pt x="1335" y="851"/>
                </a:cubicBezTo>
                <a:cubicBezTo>
                  <a:pt x="1407" y="829"/>
                  <a:pt x="1580" y="793"/>
                  <a:pt x="1635" y="761"/>
                </a:cubicBezTo>
                <a:cubicBezTo>
                  <a:pt x="1690" y="729"/>
                  <a:pt x="1623" y="651"/>
                  <a:pt x="1665" y="656"/>
                </a:cubicBezTo>
                <a:cubicBezTo>
                  <a:pt x="1707" y="661"/>
                  <a:pt x="1813" y="756"/>
                  <a:pt x="1890" y="791"/>
                </a:cubicBezTo>
                <a:cubicBezTo>
                  <a:pt x="1967" y="826"/>
                  <a:pt x="2060" y="858"/>
                  <a:pt x="2130" y="866"/>
                </a:cubicBezTo>
                <a:cubicBezTo>
                  <a:pt x="2200" y="874"/>
                  <a:pt x="2250" y="864"/>
                  <a:pt x="2310" y="836"/>
                </a:cubicBezTo>
                <a:cubicBezTo>
                  <a:pt x="2370" y="808"/>
                  <a:pt x="2430" y="754"/>
                  <a:pt x="2490" y="701"/>
                </a:cubicBezTo>
                <a:cubicBezTo>
                  <a:pt x="2550" y="648"/>
                  <a:pt x="2610" y="556"/>
                  <a:pt x="2670" y="521"/>
                </a:cubicBezTo>
                <a:cubicBezTo>
                  <a:pt x="2730" y="486"/>
                  <a:pt x="2785" y="476"/>
                  <a:pt x="2850" y="491"/>
                </a:cubicBezTo>
                <a:cubicBezTo>
                  <a:pt x="2915" y="506"/>
                  <a:pt x="2983" y="571"/>
                  <a:pt x="3060" y="611"/>
                </a:cubicBezTo>
                <a:cubicBezTo>
                  <a:pt x="3137" y="651"/>
                  <a:pt x="3248" y="733"/>
                  <a:pt x="3315" y="731"/>
                </a:cubicBezTo>
                <a:cubicBezTo>
                  <a:pt x="3382" y="729"/>
                  <a:pt x="3438" y="646"/>
                  <a:pt x="3465" y="596"/>
                </a:cubicBezTo>
                <a:cubicBezTo>
                  <a:pt x="3492" y="546"/>
                  <a:pt x="3413" y="530"/>
                  <a:pt x="3480" y="431"/>
                </a:cubicBezTo>
                <a:cubicBezTo>
                  <a:pt x="3547" y="332"/>
                  <a:pt x="3877" y="8"/>
                  <a:pt x="3870" y="4"/>
                </a:cubicBezTo>
                <a:cubicBezTo>
                  <a:pt x="3863" y="0"/>
                  <a:pt x="3500" y="334"/>
                  <a:pt x="3435" y="409"/>
                </a:cubicBezTo>
                <a:cubicBezTo>
                  <a:pt x="3370" y="484"/>
                  <a:pt x="3471" y="445"/>
                  <a:pt x="3480" y="454"/>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2" name="Freeform 19"/>
          <p:cNvSpPr>
            <a:spLocks/>
          </p:cNvSpPr>
          <p:nvPr/>
        </p:nvSpPr>
        <p:spPr bwMode="auto">
          <a:xfrm>
            <a:off x="5248275" y="209550"/>
            <a:ext cx="706438" cy="3378200"/>
          </a:xfrm>
          <a:custGeom>
            <a:avLst/>
            <a:gdLst>
              <a:gd name="T0" fmla="*/ 182024785 w 1274"/>
              <a:gd name="T1" fmla="*/ 0 h 6082"/>
              <a:gd name="T2" fmla="*/ 205085495 w 1274"/>
              <a:gd name="T3" fmla="*/ 279824049 h 6082"/>
              <a:gd name="T4" fmla="*/ 214309667 w 1274"/>
              <a:gd name="T5" fmla="*/ 464934079 h 6082"/>
              <a:gd name="T6" fmla="*/ 191248958 w 1274"/>
              <a:gd name="T7" fmla="*/ 594510433 h 6082"/>
              <a:gd name="T8" fmla="*/ 182024785 w 1274"/>
              <a:gd name="T9" fmla="*/ 696320783 h 6082"/>
              <a:gd name="T10" fmla="*/ 117455021 w 1274"/>
              <a:gd name="T11" fmla="*/ 858291642 h 6082"/>
              <a:gd name="T12" fmla="*/ 80558330 w 1274"/>
              <a:gd name="T13" fmla="*/ 881430813 h 6082"/>
              <a:gd name="T14" fmla="*/ 20600930 w 1274"/>
              <a:gd name="T15" fmla="*/ 881430813 h 6082"/>
              <a:gd name="T16" fmla="*/ 11376757 w 1274"/>
              <a:gd name="T17" fmla="*/ 955474602 h 6082"/>
              <a:gd name="T18" fmla="*/ 89782503 w 1274"/>
              <a:gd name="T19" fmla="*/ 1122073407 h 6082"/>
              <a:gd name="T20" fmla="*/ 108230849 w 1274"/>
              <a:gd name="T21" fmla="*/ 1242394426 h 6082"/>
              <a:gd name="T22" fmla="*/ 149739903 w 1274"/>
              <a:gd name="T23" fmla="*/ 1297927546 h 6082"/>
              <a:gd name="T24" fmla="*/ 172800613 w 1274"/>
              <a:gd name="T25" fmla="*/ 1348832721 h 6082"/>
              <a:gd name="T26" fmla="*/ 205085495 w 1274"/>
              <a:gd name="T27" fmla="*/ 1385854616 h 6082"/>
              <a:gd name="T28" fmla="*/ 334225023 w 1274"/>
              <a:gd name="T29" fmla="*/ 1441387181 h 6082"/>
              <a:gd name="T30" fmla="*/ 384958250 w 1274"/>
              <a:gd name="T31" fmla="*/ 1436759791 h 6082"/>
              <a:gd name="T32" fmla="*/ 375734077 w 1274"/>
              <a:gd name="T33" fmla="*/ 1520058916 h 6082"/>
              <a:gd name="T34" fmla="*/ 329612659 w 1274"/>
              <a:gd name="T35" fmla="*/ 1598730651 h 6082"/>
              <a:gd name="T36" fmla="*/ 301940141 w 1274"/>
              <a:gd name="T37" fmla="*/ 1677402385 h 6082"/>
              <a:gd name="T38" fmla="*/ 232758013 w 1274"/>
              <a:gd name="T39" fmla="*/ 1714424280 h 6082"/>
              <a:gd name="T40" fmla="*/ 200473685 w 1274"/>
              <a:gd name="T41" fmla="*/ 1760701510 h 6082"/>
              <a:gd name="T42" fmla="*/ 182024785 w 1274"/>
              <a:gd name="T43" fmla="*/ 1820862020 h 6082"/>
              <a:gd name="T44" fmla="*/ 135903921 w 1274"/>
              <a:gd name="T45" fmla="*/ 1876395140 h 60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4" h="6082">
                <a:moveTo>
                  <a:pt x="592" y="0"/>
                </a:moveTo>
                <a:cubicBezTo>
                  <a:pt x="604" y="149"/>
                  <a:pt x="650" y="656"/>
                  <a:pt x="667" y="907"/>
                </a:cubicBezTo>
                <a:cubicBezTo>
                  <a:pt x="684" y="1158"/>
                  <a:pt x="704" y="1337"/>
                  <a:pt x="697" y="1507"/>
                </a:cubicBezTo>
                <a:cubicBezTo>
                  <a:pt x="690" y="1677"/>
                  <a:pt x="639" y="1802"/>
                  <a:pt x="622" y="1927"/>
                </a:cubicBezTo>
                <a:cubicBezTo>
                  <a:pt x="605" y="2052"/>
                  <a:pt x="632" y="2115"/>
                  <a:pt x="592" y="2257"/>
                </a:cubicBezTo>
                <a:cubicBezTo>
                  <a:pt x="552" y="2399"/>
                  <a:pt x="437" y="2682"/>
                  <a:pt x="382" y="2782"/>
                </a:cubicBezTo>
                <a:cubicBezTo>
                  <a:pt x="327" y="2882"/>
                  <a:pt x="314" y="2845"/>
                  <a:pt x="262" y="2857"/>
                </a:cubicBezTo>
                <a:cubicBezTo>
                  <a:pt x="210" y="2869"/>
                  <a:pt x="104" y="2817"/>
                  <a:pt x="67" y="2857"/>
                </a:cubicBezTo>
                <a:cubicBezTo>
                  <a:pt x="30" y="2897"/>
                  <a:pt x="0" y="2967"/>
                  <a:pt x="37" y="3097"/>
                </a:cubicBezTo>
                <a:cubicBezTo>
                  <a:pt x="74" y="3227"/>
                  <a:pt x="240" y="3482"/>
                  <a:pt x="292" y="3637"/>
                </a:cubicBezTo>
                <a:cubicBezTo>
                  <a:pt x="344" y="3792"/>
                  <a:pt x="320" y="3932"/>
                  <a:pt x="352" y="4027"/>
                </a:cubicBezTo>
                <a:cubicBezTo>
                  <a:pt x="384" y="4122"/>
                  <a:pt x="452" y="4149"/>
                  <a:pt x="487" y="4207"/>
                </a:cubicBezTo>
                <a:cubicBezTo>
                  <a:pt x="522" y="4265"/>
                  <a:pt x="532" y="4325"/>
                  <a:pt x="562" y="4372"/>
                </a:cubicBezTo>
                <a:cubicBezTo>
                  <a:pt x="592" y="4419"/>
                  <a:pt x="579" y="4442"/>
                  <a:pt x="667" y="4492"/>
                </a:cubicBezTo>
                <a:cubicBezTo>
                  <a:pt x="755" y="4542"/>
                  <a:pt x="990" y="4645"/>
                  <a:pt x="1087" y="4672"/>
                </a:cubicBezTo>
                <a:cubicBezTo>
                  <a:pt x="1184" y="4699"/>
                  <a:pt x="1230" y="4615"/>
                  <a:pt x="1252" y="4657"/>
                </a:cubicBezTo>
                <a:cubicBezTo>
                  <a:pt x="1274" y="4699"/>
                  <a:pt x="1252" y="4840"/>
                  <a:pt x="1222" y="4927"/>
                </a:cubicBezTo>
                <a:cubicBezTo>
                  <a:pt x="1192" y="5014"/>
                  <a:pt x="1112" y="5097"/>
                  <a:pt x="1072" y="5182"/>
                </a:cubicBezTo>
                <a:cubicBezTo>
                  <a:pt x="1032" y="5267"/>
                  <a:pt x="1035" y="5374"/>
                  <a:pt x="982" y="5437"/>
                </a:cubicBezTo>
                <a:cubicBezTo>
                  <a:pt x="929" y="5500"/>
                  <a:pt x="812" y="5512"/>
                  <a:pt x="757" y="5557"/>
                </a:cubicBezTo>
                <a:cubicBezTo>
                  <a:pt x="702" y="5602"/>
                  <a:pt x="679" y="5650"/>
                  <a:pt x="652" y="5707"/>
                </a:cubicBezTo>
                <a:cubicBezTo>
                  <a:pt x="625" y="5764"/>
                  <a:pt x="627" y="5839"/>
                  <a:pt x="592" y="5902"/>
                </a:cubicBezTo>
                <a:cubicBezTo>
                  <a:pt x="557" y="5965"/>
                  <a:pt x="467" y="6050"/>
                  <a:pt x="442" y="6082"/>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3" name="Freeform 20"/>
          <p:cNvSpPr>
            <a:spLocks/>
          </p:cNvSpPr>
          <p:nvPr/>
        </p:nvSpPr>
        <p:spPr bwMode="auto">
          <a:xfrm>
            <a:off x="5873750" y="1184275"/>
            <a:ext cx="2443163" cy="1628775"/>
          </a:xfrm>
          <a:custGeom>
            <a:avLst/>
            <a:gdLst>
              <a:gd name="T0" fmla="*/ 1356601237 w 4400"/>
              <a:gd name="T1" fmla="*/ 0 h 2932"/>
              <a:gd name="T2" fmla="*/ 1287229845 w 4400"/>
              <a:gd name="T3" fmla="*/ 62336752 h 2932"/>
              <a:gd name="T4" fmla="*/ 1250231473 w 4400"/>
              <a:gd name="T5" fmla="*/ 131771897 h 2932"/>
              <a:gd name="T6" fmla="*/ 1213233101 w 4400"/>
              <a:gd name="T7" fmla="*/ 168803752 h 2932"/>
              <a:gd name="T8" fmla="*/ 1166985136 w 4400"/>
              <a:gd name="T9" fmla="*/ 201206487 h 2932"/>
              <a:gd name="T10" fmla="*/ 1079114558 w 4400"/>
              <a:gd name="T11" fmla="*/ 201206487 h 2932"/>
              <a:gd name="T12" fmla="*/ 1009743165 w 4400"/>
              <a:gd name="T13" fmla="*/ 182690559 h 2932"/>
              <a:gd name="T14" fmla="*/ 954245607 w 4400"/>
              <a:gd name="T15" fmla="*/ 182690559 h 2932"/>
              <a:gd name="T16" fmla="*/ 884874215 w 4400"/>
              <a:gd name="T17" fmla="*/ 228980100 h 2932"/>
              <a:gd name="T18" fmla="*/ 815502267 w 4400"/>
              <a:gd name="T19" fmla="*/ 279899317 h 2932"/>
              <a:gd name="T20" fmla="*/ 736881282 w 4400"/>
              <a:gd name="T21" fmla="*/ 303043810 h 2932"/>
              <a:gd name="T22" fmla="*/ 621261925 w 4400"/>
              <a:gd name="T23" fmla="*/ 367849834 h 2932"/>
              <a:gd name="T24" fmla="*/ 524141198 w 4400"/>
              <a:gd name="T25" fmla="*/ 390994883 h 2932"/>
              <a:gd name="T26" fmla="*/ 436270620 w 4400"/>
              <a:gd name="T27" fmla="*/ 465058593 h 2932"/>
              <a:gd name="T28" fmla="*/ 385397858 w 4400"/>
              <a:gd name="T29" fmla="*/ 502090448 h 2932"/>
              <a:gd name="T30" fmla="*/ 353024838 w 4400"/>
              <a:gd name="T31" fmla="*/ 576154158 h 2932"/>
              <a:gd name="T32" fmla="*/ 306776873 w 4400"/>
              <a:gd name="T33" fmla="*/ 659475554 h 2932"/>
              <a:gd name="T34" fmla="*/ 255904111 w 4400"/>
              <a:gd name="T35" fmla="*/ 677991482 h 2932"/>
              <a:gd name="T36" fmla="*/ 228155887 w 4400"/>
              <a:gd name="T37" fmla="*/ 728910144 h 2932"/>
              <a:gd name="T38" fmla="*/ 214281498 w 4400"/>
              <a:gd name="T39" fmla="*/ 807602974 h 2932"/>
              <a:gd name="T40" fmla="*/ 191157515 w 4400"/>
              <a:gd name="T41" fmla="*/ 890924926 h 2932"/>
              <a:gd name="T42" fmla="*/ 84787751 w 4400"/>
              <a:gd name="T43" fmla="*/ 877037564 h 2932"/>
              <a:gd name="T44" fmla="*/ 29290193 w 4400"/>
              <a:gd name="T45" fmla="*/ 904811733 h 29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00" h="2932">
                <a:moveTo>
                  <a:pt x="4400" y="0"/>
                </a:moveTo>
                <a:cubicBezTo>
                  <a:pt x="4365" y="34"/>
                  <a:pt x="4232" y="131"/>
                  <a:pt x="4175" y="202"/>
                </a:cubicBezTo>
                <a:cubicBezTo>
                  <a:pt x="4118" y="273"/>
                  <a:pt x="4095" y="370"/>
                  <a:pt x="4055" y="427"/>
                </a:cubicBezTo>
                <a:cubicBezTo>
                  <a:pt x="4015" y="484"/>
                  <a:pt x="3980" y="510"/>
                  <a:pt x="3935" y="547"/>
                </a:cubicBezTo>
                <a:cubicBezTo>
                  <a:pt x="3890" y="584"/>
                  <a:pt x="3857" y="635"/>
                  <a:pt x="3785" y="652"/>
                </a:cubicBezTo>
                <a:cubicBezTo>
                  <a:pt x="3713" y="669"/>
                  <a:pt x="3585" y="662"/>
                  <a:pt x="3500" y="652"/>
                </a:cubicBezTo>
                <a:cubicBezTo>
                  <a:pt x="3415" y="642"/>
                  <a:pt x="3342" y="602"/>
                  <a:pt x="3275" y="592"/>
                </a:cubicBezTo>
                <a:cubicBezTo>
                  <a:pt x="3208" y="582"/>
                  <a:pt x="3163" y="567"/>
                  <a:pt x="3095" y="592"/>
                </a:cubicBezTo>
                <a:cubicBezTo>
                  <a:pt x="3027" y="617"/>
                  <a:pt x="2945" y="690"/>
                  <a:pt x="2870" y="742"/>
                </a:cubicBezTo>
                <a:cubicBezTo>
                  <a:pt x="2795" y="794"/>
                  <a:pt x="2725" y="867"/>
                  <a:pt x="2645" y="907"/>
                </a:cubicBezTo>
                <a:cubicBezTo>
                  <a:pt x="2565" y="947"/>
                  <a:pt x="2495" y="934"/>
                  <a:pt x="2390" y="982"/>
                </a:cubicBezTo>
                <a:cubicBezTo>
                  <a:pt x="2285" y="1030"/>
                  <a:pt x="2130" y="1144"/>
                  <a:pt x="2015" y="1192"/>
                </a:cubicBezTo>
                <a:cubicBezTo>
                  <a:pt x="1900" y="1240"/>
                  <a:pt x="1800" y="1214"/>
                  <a:pt x="1700" y="1267"/>
                </a:cubicBezTo>
                <a:cubicBezTo>
                  <a:pt x="1600" y="1320"/>
                  <a:pt x="1490" y="1447"/>
                  <a:pt x="1415" y="1507"/>
                </a:cubicBezTo>
                <a:cubicBezTo>
                  <a:pt x="1340" y="1567"/>
                  <a:pt x="1295" y="1567"/>
                  <a:pt x="1250" y="1627"/>
                </a:cubicBezTo>
                <a:cubicBezTo>
                  <a:pt x="1205" y="1687"/>
                  <a:pt x="1187" y="1782"/>
                  <a:pt x="1145" y="1867"/>
                </a:cubicBezTo>
                <a:cubicBezTo>
                  <a:pt x="1103" y="1952"/>
                  <a:pt x="1047" y="2082"/>
                  <a:pt x="995" y="2137"/>
                </a:cubicBezTo>
                <a:cubicBezTo>
                  <a:pt x="943" y="2192"/>
                  <a:pt x="872" y="2160"/>
                  <a:pt x="830" y="2197"/>
                </a:cubicBezTo>
                <a:cubicBezTo>
                  <a:pt x="788" y="2234"/>
                  <a:pt x="762" y="2292"/>
                  <a:pt x="740" y="2362"/>
                </a:cubicBezTo>
                <a:cubicBezTo>
                  <a:pt x="718" y="2432"/>
                  <a:pt x="715" y="2530"/>
                  <a:pt x="695" y="2617"/>
                </a:cubicBezTo>
                <a:cubicBezTo>
                  <a:pt x="675" y="2704"/>
                  <a:pt x="690" y="2850"/>
                  <a:pt x="620" y="2887"/>
                </a:cubicBezTo>
                <a:cubicBezTo>
                  <a:pt x="550" y="2924"/>
                  <a:pt x="362" y="2835"/>
                  <a:pt x="275" y="2842"/>
                </a:cubicBezTo>
                <a:cubicBezTo>
                  <a:pt x="188" y="2849"/>
                  <a:pt x="0" y="2835"/>
                  <a:pt x="95" y="2932"/>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4" name="Freeform 21"/>
          <p:cNvSpPr>
            <a:spLocks/>
          </p:cNvSpPr>
          <p:nvPr/>
        </p:nvSpPr>
        <p:spPr bwMode="auto">
          <a:xfrm>
            <a:off x="4986338" y="2795588"/>
            <a:ext cx="1300162" cy="3071812"/>
          </a:xfrm>
          <a:custGeom>
            <a:avLst/>
            <a:gdLst>
              <a:gd name="T0" fmla="*/ 680380500 w 2339"/>
              <a:gd name="T1" fmla="*/ 0 h 5530"/>
              <a:gd name="T2" fmla="*/ 717458185 w 2339"/>
              <a:gd name="T3" fmla="*/ 55540916 h 5530"/>
              <a:gd name="T4" fmla="*/ 712823405 w 2339"/>
              <a:gd name="T5" fmla="*/ 199020644 h 5530"/>
              <a:gd name="T6" fmla="*/ 675745720 w 2339"/>
              <a:gd name="T7" fmla="*/ 296217109 h 5530"/>
              <a:gd name="T8" fmla="*/ 615494134 w 2339"/>
              <a:gd name="T9" fmla="*/ 328616115 h 5530"/>
              <a:gd name="T10" fmla="*/ 541338207 w 2339"/>
              <a:gd name="T11" fmla="*/ 435069121 h 5530"/>
              <a:gd name="T12" fmla="*/ 462547501 w 2339"/>
              <a:gd name="T13" fmla="*/ 550778669 h 5530"/>
              <a:gd name="T14" fmla="*/ 411565475 w 2339"/>
              <a:gd name="T15" fmla="*/ 601691314 h 5530"/>
              <a:gd name="T16" fmla="*/ 406930695 w 2339"/>
              <a:gd name="T17" fmla="*/ 731286230 h 5530"/>
              <a:gd name="T18" fmla="*/ 425469260 w 2339"/>
              <a:gd name="T19" fmla="*/ 907164965 h 5530"/>
              <a:gd name="T20" fmla="*/ 425469260 w 2339"/>
              <a:gd name="T21" fmla="*/ 1027503339 h 5530"/>
              <a:gd name="T22" fmla="*/ 448643160 w 2339"/>
              <a:gd name="T23" fmla="*/ 1212639170 h 5530"/>
              <a:gd name="T24" fmla="*/ 485721402 w 2339"/>
              <a:gd name="T25" fmla="*/ 1522741647 h 5530"/>
              <a:gd name="T26" fmla="*/ 513529527 w 2339"/>
              <a:gd name="T27" fmla="*/ 1587539105 h 5530"/>
              <a:gd name="T28" fmla="*/ 518164307 w 2339"/>
              <a:gd name="T29" fmla="*/ 1629194653 h 5530"/>
              <a:gd name="T30" fmla="*/ 406930695 w 2339"/>
              <a:gd name="T31" fmla="*/ 1619937556 h 5530"/>
              <a:gd name="T32" fmla="*/ 230810161 w 2339"/>
              <a:gd name="T33" fmla="*/ 1689363840 h 5530"/>
              <a:gd name="T34" fmla="*/ 161289015 w 2339"/>
              <a:gd name="T35" fmla="*/ 1684735014 h 5530"/>
              <a:gd name="T36" fmla="*/ 175193355 w 2339"/>
              <a:gd name="T37" fmla="*/ 1559768369 h 5530"/>
              <a:gd name="T38" fmla="*/ 133480890 w 2339"/>
              <a:gd name="T39" fmla="*/ 1476457272 h 5530"/>
              <a:gd name="T40" fmla="*/ 152019455 w 2339"/>
              <a:gd name="T41" fmla="*/ 1416288641 h 5530"/>
              <a:gd name="T42" fmla="*/ 128846110 w 2339"/>
              <a:gd name="T43" fmla="*/ 1346862357 h 5530"/>
              <a:gd name="T44" fmla="*/ 36151063 w 2339"/>
              <a:gd name="T45" fmla="*/ 1268179531 h 5530"/>
              <a:gd name="T46" fmla="*/ 17611942 w 2339"/>
              <a:gd name="T47" fmla="*/ 1133956345 h 5530"/>
              <a:gd name="T48" fmla="*/ 8342382 w 2339"/>
              <a:gd name="T49" fmla="*/ 990476061 h 5530"/>
              <a:gd name="T50" fmla="*/ 68593968 w 2339"/>
              <a:gd name="T51" fmla="*/ 740542772 h 5530"/>
              <a:gd name="T52" fmla="*/ 142749894 w 2339"/>
              <a:gd name="T53" fmla="*/ 587805946 h 5530"/>
              <a:gd name="T54" fmla="*/ 286426967 w 2339"/>
              <a:gd name="T55" fmla="*/ 453582760 h 5530"/>
              <a:gd name="T56" fmla="*/ 291061747 w 2339"/>
              <a:gd name="T57" fmla="*/ 435069121 h 55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39" h="5530">
                <a:moveTo>
                  <a:pt x="2202" y="0"/>
                </a:moveTo>
                <a:cubicBezTo>
                  <a:pt x="2253" y="36"/>
                  <a:pt x="2305" y="73"/>
                  <a:pt x="2322" y="180"/>
                </a:cubicBezTo>
                <a:cubicBezTo>
                  <a:pt x="2339" y="287"/>
                  <a:pt x="2329" y="515"/>
                  <a:pt x="2307" y="645"/>
                </a:cubicBezTo>
                <a:cubicBezTo>
                  <a:pt x="2285" y="775"/>
                  <a:pt x="2239" y="890"/>
                  <a:pt x="2187" y="960"/>
                </a:cubicBezTo>
                <a:cubicBezTo>
                  <a:pt x="2135" y="1030"/>
                  <a:pt x="2064" y="990"/>
                  <a:pt x="1992" y="1065"/>
                </a:cubicBezTo>
                <a:cubicBezTo>
                  <a:pt x="1920" y="1140"/>
                  <a:pt x="1834" y="1290"/>
                  <a:pt x="1752" y="1410"/>
                </a:cubicBezTo>
                <a:cubicBezTo>
                  <a:pt x="1670" y="1530"/>
                  <a:pt x="1567" y="1695"/>
                  <a:pt x="1497" y="1785"/>
                </a:cubicBezTo>
                <a:cubicBezTo>
                  <a:pt x="1427" y="1875"/>
                  <a:pt x="1362" y="1853"/>
                  <a:pt x="1332" y="1950"/>
                </a:cubicBezTo>
                <a:cubicBezTo>
                  <a:pt x="1302" y="2047"/>
                  <a:pt x="1310" y="2205"/>
                  <a:pt x="1317" y="2370"/>
                </a:cubicBezTo>
                <a:cubicBezTo>
                  <a:pt x="1324" y="2535"/>
                  <a:pt x="1367" y="2780"/>
                  <a:pt x="1377" y="2940"/>
                </a:cubicBezTo>
                <a:cubicBezTo>
                  <a:pt x="1387" y="3100"/>
                  <a:pt x="1365" y="3165"/>
                  <a:pt x="1377" y="3330"/>
                </a:cubicBezTo>
                <a:cubicBezTo>
                  <a:pt x="1389" y="3495"/>
                  <a:pt x="1419" y="3662"/>
                  <a:pt x="1452" y="3930"/>
                </a:cubicBezTo>
                <a:cubicBezTo>
                  <a:pt x="1485" y="4198"/>
                  <a:pt x="1537" y="4733"/>
                  <a:pt x="1572" y="4935"/>
                </a:cubicBezTo>
                <a:cubicBezTo>
                  <a:pt x="1607" y="5137"/>
                  <a:pt x="1645" y="5088"/>
                  <a:pt x="1662" y="5145"/>
                </a:cubicBezTo>
                <a:cubicBezTo>
                  <a:pt x="1679" y="5202"/>
                  <a:pt x="1735" y="5262"/>
                  <a:pt x="1677" y="5280"/>
                </a:cubicBezTo>
                <a:cubicBezTo>
                  <a:pt x="1619" y="5298"/>
                  <a:pt x="1472" y="5218"/>
                  <a:pt x="1317" y="5250"/>
                </a:cubicBezTo>
                <a:cubicBezTo>
                  <a:pt x="1162" y="5282"/>
                  <a:pt x="880" y="5440"/>
                  <a:pt x="747" y="5475"/>
                </a:cubicBezTo>
                <a:cubicBezTo>
                  <a:pt x="614" y="5510"/>
                  <a:pt x="552" y="5530"/>
                  <a:pt x="522" y="5460"/>
                </a:cubicBezTo>
                <a:cubicBezTo>
                  <a:pt x="492" y="5390"/>
                  <a:pt x="582" y="5167"/>
                  <a:pt x="567" y="5055"/>
                </a:cubicBezTo>
                <a:cubicBezTo>
                  <a:pt x="552" y="4943"/>
                  <a:pt x="444" y="4862"/>
                  <a:pt x="432" y="4785"/>
                </a:cubicBezTo>
                <a:cubicBezTo>
                  <a:pt x="420" y="4708"/>
                  <a:pt x="495" y="4660"/>
                  <a:pt x="492" y="4590"/>
                </a:cubicBezTo>
                <a:cubicBezTo>
                  <a:pt x="489" y="4520"/>
                  <a:pt x="479" y="4445"/>
                  <a:pt x="417" y="4365"/>
                </a:cubicBezTo>
                <a:cubicBezTo>
                  <a:pt x="355" y="4285"/>
                  <a:pt x="177" y="4225"/>
                  <a:pt x="117" y="4110"/>
                </a:cubicBezTo>
                <a:cubicBezTo>
                  <a:pt x="57" y="3995"/>
                  <a:pt x="72" y="3825"/>
                  <a:pt x="57" y="3675"/>
                </a:cubicBezTo>
                <a:cubicBezTo>
                  <a:pt x="42" y="3525"/>
                  <a:pt x="0" y="3422"/>
                  <a:pt x="27" y="3210"/>
                </a:cubicBezTo>
                <a:cubicBezTo>
                  <a:pt x="54" y="2998"/>
                  <a:pt x="149" y="2618"/>
                  <a:pt x="222" y="2400"/>
                </a:cubicBezTo>
                <a:cubicBezTo>
                  <a:pt x="295" y="2182"/>
                  <a:pt x="345" y="2060"/>
                  <a:pt x="462" y="1905"/>
                </a:cubicBezTo>
                <a:cubicBezTo>
                  <a:pt x="579" y="1750"/>
                  <a:pt x="847" y="1552"/>
                  <a:pt x="927" y="1470"/>
                </a:cubicBezTo>
                <a:cubicBezTo>
                  <a:pt x="1007" y="1388"/>
                  <a:pt x="939" y="1422"/>
                  <a:pt x="942" y="1410"/>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5" name="Freeform 22"/>
          <p:cNvSpPr>
            <a:spLocks/>
          </p:cNvSpPr>
          <p:nvPr/>
        </p:nvSpPr>
        <p:spPr bwMode="auto">
          <a:xfrm>
            <a:off x="5835650" y="5721350"/>
            <a:ext cx="82550" cy="615950"/>
          </a:xfrm>
          <a:custGeom>
            <a:avLst/>
            <a:gdLst>
              <a:gd name="T0" fmla="*/ 46043936 w 148"/>
              <a:gd name="T1" fmla="*/ 0 h 1110"/>
              <a:gd name="T2" fmla="*/ 27377596 w 148"/>
              <a:gd name="T3" fmla="*/ 87758447 h 1110"/>
              <a:gd name="T4" fmla="*/ 4044392 w 148"/>
              <a:gd name="T5" fmla="*/ 161660794 h 1110"/>
              <a:gd name="T6" fmla="*/ 4044392 w 148"/>
              <a:gd name="T7" fmla="*/ 281751622 h 1110"/>
              <a:gd name="T8" fmla="*/ 13377562 w 148"/>
              <a:gd name="T9" fmla="*/ 341796759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110">
                <a:moveTo>
                  <a:pt x="148" y="0"/>
                </a:moveTo>
                <a:cubicBezTo>
                  <a:pt x="129" y="99"/>
                  <a:pt x="110" y="198"/>
                  <a:pt x="88" y="285"/>
                </a:cubicBezTo>
                <a:cubicBezTo>
                  <a:pt x="66" y="372"/>
                  <a:pt x="26" y="420"/>
                  <a:pt x="13" y="525"/>
                </a:cubicBezTo>
                <a:cubicBezTo>
                  <a:pt x="0" y="630"/>
                  <a:pt x="8" y="817"/>
                  <a:pt x="13" y="915"/>
                </a:cubicBezTo>
                <a:cubicBezTo>
                  <a:pt x="18" y="1013"/>
                  <a:pt x="58" y="1015"/>
                  <a:pt x="43" y="1110"/>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6" name="Freeform 23"/>
          <p:cNvSpPr>
            <a:spLocks/>
          </p:cNvSpPr>
          <p:nvPr/>
        </p:nvSpPr>
        <p:spPr bwMode="auto">
          <a:xfrm>
            <a:off x="5184775" y="2382838"/>
            <a:ext cx="3132138" cy="3944937"/>
          </a:xfrm>
          <a:custGeom>
            <a:avLst/>
            <a:gdLst>
              <a:gd name="T0" fmla="*/ 60713070 w 5642"/>
              <a:gd name="T1" fmla="*/ 2147483646 h 7102"/>
              <a:gd name="T2" fmla="*/ 83827160 w 5642"/>
              <a:gd name="T3" fmla="*/ 2135750120 h 7102"/>
              <a:gd name="T4" fmla="*/ 88449867 w 5642"/>
              <a:gd name="T5" fmla="*/ 2080211606 h 7102"/>
              <a:gd name="T6" fmla="*/ 134678048 w 5642"/>
              <a:gd name="T7" fmla="*/ 2029301811 h 7102"/>
              <a:gd name="T8" fmla="*/ 171660815 w 5642"/>
              <a:gd name="T9" fmla="*/ 2010789158 h 7102"/>
              <a:gd name="T10" fmla="*/ 204020319 w 5642"/>
              <a:gd name="T11" fmla="*/ 2047814464 h 7102"/>
              <a:gd name="T12" fmla="*/ 227134409 w 5642"/>
              <a:gd name="T13" fmla="*/ 2024673648 h 7102"/>
              <a:gd name="T14" fmla="*/ 254871207 w 5642"/>
              <a:gd name="T15" fmla="*/ 1945994873 h 7102"/>
              <a:gd name="T16" fmla="*/ 324213478 w 5642"/>
              <a:gd name="T17" fmla="*/ 1936738547 h 7102"/>
              <a:gd name="T18" fmla="*/ 375064921 w 5642"/>
              <a:gd name="T19" fmla="*/ 1867315543 h 7102"/>
              <a:gd name="T20" fmla="*/ 361196244 w 5642"/>
              <a:gd name="T21" fmla="*/ 1821033911 h 7102"/>
              <a:gd name="T22" fmla="*/ 273362590 w 5642"/>
              <a:gd name="T23" fmla="*/ 1779380442 h 7102"/>
              <a:gd name="T24" fmla="*/ 222511702 w 5642"/>
              <a:gd name="T25" fmla="*/ 1774752279 h 7102"/>
              <a:gd name="T26" fmla="*/ 199397612 w 5642"/>
              <a:gd name="T27" fmla="*/ 1663675807 h 7102"/>
              <a:gd name="T28" fmla="*/ 180906229 w 5642"/>
              <a:gd name="T29" fmla="*/ 1580368314 h 7102"/>
              <a:gd name="T30" fmla="*/ 167038108 w 5642"/>
              <a:gd name="T31" fmla="*/ 1524830355 h 7102"/>
              <a:gd name="T32" fmla="*/ 162414845 w 5642"/>
              <a:gd name="T33" fmla="*/ 1478548723 h 7102"/>
              <a:gd name="T34" fmla="*/ 208643026 w 5642"/>
              <a:gd name="T35" fmla="*/ 1469292397 h 7102"/>
              <a:gd name="T36" fmla="*/ 204020319 w 5642"/>
              <a:gd name="T37" fmla="*/ 1372100414 h 7102"/>
              <a:gd name="T38" fmla="*/ 171660815 w 5642"/>
              <a:gd name="T39" fmla="*/ 1372100414 h 7102"/>
              <a:gd name="T40" fmla="*/ 171660815 w 5642"/>
              <a:gd name="T41" fmla="*/ 1339703271 h 7102"/>
              <a:gd name="T42" fmla="*/ 125432634 w 5642"/>
              <a:gd name="T43" fmla="*/ 1311934292 h 7102"/>
              <a:gd name="T44" fmla="*/ 69958484 w 5642"/>
              <a:gd name="T45" fmla="*/ 1316562455 h 7102"/>
              <a:gd name="T46" fmla="*/ 5238920 w 5642"/>
              <a:gd name="T47" fmla="*/ 1247140007 h 7102"/>
              <a:gd name="T48" fmla="*/ 37598980 w 5642"/>
              <a:gd name="T49" fmla="*/ 1237883125 h 7102"/>
              <a:gd name="T50" fmla="*/ 69958484 w 5642"/>
              <a:gd name="T51" fmla="*/ 1205485983 h 7102"/>
              <a:gd name="T52" fmla="*/ 111563958 w 5642"/>
              <a:gd name="T53" fmla="*/ 1205485983 h 7102"/>
              <a:gd name="T54" fmla="*/ 139300755 w 5642"/>
              <a:gd name="T55" fmla="*/ 1149948025 h 7102"/>
              <a:gd name="T56" fmla="*/ 97695836 w 5642"/>
              <a:gd name="T57" fmla="*/ 1075897413 h 7102"/>
              <a:gd name="T58" fmla="*/ 83827160 w 5642"/>
              <a:gd name="T59" fmla="*/ 987961757 h 7102"/>
              <a:gd name="T60" fmla="*/ 143924017 w 5642"/>
              <a:gd name="T61" fmla="*/ 946308288 h 7102"/>
              <a:gd name="T62" fmla="*/ 139300755 w 5642"/>
              <a:gd name="T63" fmla="*/ 913911146 h 7102"/>
              <a:gd name="T64" fmla="*/ 199397612 w 5642"/>
              <a:gd name="T65" fmla="*/ 937051962 h 7102"/>
              <a:gd name="T66" fmla="*/ 176283522 w 5642"/>
              <a:gd name="T67" fmla="*/ 881513448 h 7102"/>
              <a:gd name="T68" fmla="*/ 204020319 w 5642"/>
              <a:gd name="T69" fmla="*/ 881513448 h 7102"/>
              <a:gd name="T70" fmla="*/ 204020319 w 5642"/>
              <a:gd name="T71" fmla="*/ 821347326 h 7102"/>
              <a:gd name="T72" fmla="*/ 277985297 w 5642"/>
              <a:gd name="T73" fmla="*/ 691758201 h 7102"/>
              <a:gd name="T74" fmla="*/ 333459447 w 5642"/>
              <a:gd name="T75" fmla="*/ 705642690 h 7102"/>
              <a:gd name="T76" fmla="*/ 384310335 w 5642"/>
              <a:gd name="T77" fmla="*/ 650104732 h 7102"/>
              <a:gd name="T78" fmla="*/ 439783930 w 5642"/>
              <a:gd name="T79" fmla="*/ 608451263 h 7102"/>
              <a:gd name="T80" fmla="*/ 467521282 w 5642"/>
              <a:gd name="T81" fmla="*/ 566797794 h 7102"/>
              <a:gd name="T82" fmla="*/ 522994877 w 5642"/>
              <a:gd name="T83" fmla="*/ 534400096 h 7102"/>
              <a:gd name="T84" fmla="*/ 569223058 w 5642"/>
              <a:gd name="T85" fmla="*/ 460349485 h 7102"/>
              <a:gd name="T86" fmla="*/ 661679419 w 5642"/>
              <a:gd name="T87" fmla="*/ 437208669 h 7102"/>
              <a:gd name="T88" fmla="*/ 860460818 w 5642"/>
              <a:gd name="T89" fmla="*/ 395555200 h 7102"/>
              <a:gd name="T90" fmla="*/ 902066292 w 5642"/>
              <a:gd name="T91" fmla="*/ 312247707 h 7102"/>
              <a:gd name="T92" fmla="*/ 1008390774 w 5642"/>
              <a:gd name="T93" fmla="*/ 219684443 h 7102"/>
              <a:gd name="T94" fmla="*/ 1174812114 w 5642"/>
              <a:gd name="T95" fmla="*/ 182658582 h 7102"/>
              <a:gd name="T96" fmla="*/ 1308873949 w 5642"/>
              <a:gd name="T97" fmla="*/ 191914908 h 7102"/>
              <a:gd name="T98" fmla="*/ 1396707603 w 5642"/>
              <a:gd name="T99" fmla="*/ 136376950 h 7102"/>
              <a:gd name="T100" fmla="*/ 1470672581 w 5642"/>
              <a:gd name="T101" fmla="*/ 43813686 h 7102"/>
              <a:gd name="T102" fmla="*/ 1669453980 w 5642"/>
              <a:gd name="T103" fmla="*/ 48441849 h 7102"/>
              <a:gd name="T104" fmla="*/ 1738796252 w 5642"/>
              <a:gd name="T105" fmla="*/ 0 h 7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42" h="7102">
                <a:moveTo>
                  <a:pt x="197" y="7102"/>
                </a:moveTo>
                <a:cubicBezTo>
                  <a:pt x="227" y="7042"/>
                  <a:pt x="257" y="6982"/>
                  <a:pt x="272" y="6922"/>
                </a:cubicBezTo>
                <a:cubicBezTo>
                  <a:pt x="287" y="6862"/>
                  <a:pt x="260" y="6799"/>
                  <a:pt x="287" y="6742"/>
                </a:cubicBezTo>
                <a:cubicBezTo>
                  <a:pt x="314" y="6685"/>
                  <a:pt x="392" y="6614"/>
                  <a:pt x="437" y="6577"/>
                </a:cubicBezTo>
                <a:cubicBezTo>
                  <a:pt x="482" y="6540"/>
                  <a:pt x="520" y="6507"/>
                  <a:pt x="557" y="6517"/>
                </a:cubicBezTo>
                <a:cubicBezTo>
                  <a:pt x="594" y="6527"/>
                  <a:pt x="632" y="6630"/>
                  <a:pt x="662" y="6637"/>
                </a:cubicBezTo>
                <a:cubicBezTo>
                  <a:pt x="692" y="6644"/>
                  <a:pt x="710" y="6617"/>
                  <a:pt x="737" y="6562"/>
                </a:cubicBezTo>
                <a:cubicBezTo>
                  <a:pt x="764" y="6507"/>
                  <a:pt x="775" y="6354"/>
                  <a:pt x="827" y="6307"/>
                </a:cubicBezTo>
                <a:cubicBezTo>
                  <a:pt x="879" y="6260"/>
                  <a:pt x="987" y="6319"/>
                  <a:pt x="1052" y="6277"/>
                </a:cubicBezTo>
                <a:cubicBezTo>
                  <a:pt x="1117" y="6235"/>
                  <a:pt x="1197" y="6114"/>
                  <a:pt x="1217" y="6052"/>
                </a:cubicBezTo>
                <a:cubicBezTo>
                  <a:pt x="1237" y="5990"/>
                  <a:pt x="1227" y="5949"/>
                  <a:pt x="1172" y="5902"/>
                </a:cubicBezTo>
                <a:cubicBezTo>
                  <a:pt x="1117" y="5855"/>
                  <a:pt x="962" y="5792"/>
                  <a:pt x="887" y="5767"/>
                </a:cubicBezTo>
                <a:cubicBezTo>
                  <a:pt x="812" y="5742"/>
                  <a:pt x="762" y="5815"/>
                  <a:pt x="722" y="5752"/>
                </a:cubicBezTo>
                <a:cubicBezTo>
                  <a:pt x="682" y="5689"/>
                  <a:pt x="670" y="5497"/>
                  <a:pt x="647" y="5392"/>
                </a:cubicBezTo>
                <a:cubicBezTo>
                  <a:pt x="624" y="5287"/>
                  <a:pt x="604" y="5197"/>
                  <a:pt x="587" y="5122"/>
                </a:cubicBezTo>
                <a:cubicBezTo>
                  <a:pt x="570" y="5047"/>
                  <a:pt x="552" y="4997"/>
                  <a:pt x="542" y="4942"/>
                </a:cubicBezTo>
                <a:cubicBezTo>
                  <a:pt x="532" y="4887"/>
                  <a:pt x="505" y="4822"/>
                  <a:pt x="527" y="4792"/>
                </a:cubicBezTo>
                <a:cubicBezTo>
                  <a:pt x="549" y="4762"/>
                  <a:pt x="654" y="4820"/>
                  <a:pt x="677" y="4762"/>
                </a:cubicBezTo>
                <a:cubicBezTo>
                  <a:pt x="700" y="4704"/>
                  <a:pt x="682" y="4499"/>
                  <a:pt x="662" y="4447"/>
                </a:cubicBezTo>
                <a:cubicBezTo>
                  <a:pt x="642" y="4395"/>
                  <a:pt x="574" y="4464"/>
                  <a:pt x="557" y="4447"/>
                </a:cubicBezTo>
                <a:cubicBezTo>
                  <a:pt x="540" y="4430"/>
                  <a:pt x="582" y="4374"/>
                  <a:pt x="557" y="4342"/>
                </a:cubicBezTo>
                <a:cubicBezTo>
                  <a:pt x="532" y="4310"/>
                  <a:pt x="462" y="4265"/>
                  <a:pt x="407" y="4252"/>
                </a:cubicBezTo>
                <a:cubicBezTo>
                  <a:pt x="352" y="4239"/>
                  <a:pt x="292" y="4302"/>
                  <a:pt x="227" y="4267"/>
                </a:cubicBezTo>
                <a:cubicBezTo>
                  <a:pt x="162" y="4232"/>
                  <a:pt x="34" y="4084"/>
                  <a:pt x="17" y="4042"/>
                </a:cubicBezTo>
                <a:cubicBezTo>
                  <a:pt x="0" y="4000"/>
                  <a:pt x="87" y="4034"/>
                  <a:pt x="122" y="4012"/>
                </a:cubicBezTo>
                <a:cubicBezTo>
                  <a:pt x="157" y="3990"/>
                  <a:pt x="187" y="3924"/>
                  <a:pt x="227" y="3907"/>
                </a:cubicBezTo>
                <a:cubicBezTo>
                  <a:pt x="267" y="3890"/>
                  <a:pt x="325" y="3937"/>
                  <a:pt x="362" y="3907"/>
                </a:cubicBezTo>
                <a:cubicBezTo>
                  <a:pt x="399" y="3877"/>
                  <a:pt x="460" y="3797"/>
                  <a:pt x="452" y="3727"/>
                </a:cubicBezTo>
                <a:cubicBezTo>
                  <a:pt x="444" y="3657"/>
                  <a:pt x="347" y="3574"/>
                  <a:pt x="317" y="3487"/>
                </a:cubicBezTo>
                <a:cubicBezTo>
                  <a:pt x="287" y="3400"/>
                  <a:pt x="247" y="3272"/>
                  <a:pt x="272" y="3202"/>
                </a:cubicBezTo>
                <a:cubicBezTo>
                  <a:pt x="297" y="3132"/>
                  <a:pt x="437" y="3107"/>
                  <a:pt x="467" y="3067"/>
                </a:cubicBezTo>
                <a:cubicBezTo>
                  <a:pt x="497" y="3027"/>
                  <a:pt x="422" y="2967"/>
                  <a:pt x="452" y="2962"/>
                </a:cubicBezTo>
                <a:cubicBezTo>
                  <a:pt x="482" y="2957"/>
                  <a:pt x="627" y="3054"/>
                  <a:pt x="647" y="3037"/>
                </a:cubicBezTo>
                <a:cubicBezTo>
                  <a:pt x="667" y="3020"/>
                  <a:pt x="570" y="2887"/>
                  <a:pt x="572" y="2857"/>
                </a:cubicBezTo>
                <a:cubicBezTo>
                  <a:pt x="574" y="2827"/>
                  <a:pt x="647" y="2890"/>
                  <a:pt x="662" y="2857"/>
                </a:cubicBezTo>
                <a:cubicBezTo>
                  <a:pt x="677" y="2824"/>
                  <a:pt x="622" y="2764"/>
                  <a:pt x="662" y="2662"/>
                </a:cubicBezTo>
                <a:cubicBezTo>
                  <a:pt x="702" y="2560"/>
                  <a:pt x="832" y="2304"/>
                  <a:pt x="902" y="2242"/>
                </a:cubicBezTo>
                <a:cubicBezTo>
                  <a:pt x="972" y="2180"/>
                  <a:pt x="1024" y="2310"/>
                  <a:pt x="1082" y="2287"/>
                </a:cubicBezTo>
                <a:cubicBezTo>
                  <a:pt x="1140" y="2264"/>
                  <a:pt x="1190" y="2160"/>
                  <a:pt x="1247" y="2107"/>
                </a:cubicBezTo>
                <a:cubicBezTo>
                  <a:pt x="1304" y="2054"/>
                  <a:pt x="1382" y="2017"/>
                  <a:pt x="1427" y="1972"/>
                </a:cubicBezTo>
                <a:cubicBezTo>
                  <a:pt x="1472" y="1927"/>
                  <a:pt x="1472" y="1877"/>
                  <a:pt x="1517" y="1837"/>
                </a:cubicBezTo>
                <a:cubicBezTo>
                  <a:pt x="1562" y="1797"/>
                  <a:pt x="1642" y="1789"/>
                  <a:pt x="1697" y="1732"/>
                </a:cubicBezTo>
                <a:cubicBezTo>
                  <a:pt x="1752" y="1675"/>
                  <a:pt x="1772" y="1544"/>
                  <a:pt x="1847" y="1492"/>
                </a:cubicBezTo>
                <a:cubicBezTo>
                  <a:pt x="1922" y="1440"/>
                  <a:pt x="1989" y="1452"/>
                  <a:pt x="2147" y="1417"/>
                </a:cubicBezTo>
                <a:cubicBezTo>
                  <a:pt x="2305" y="1382"/>
                  <a:pt x="2662" y="1349"/>
                  <a:pt x="2792" y="1282"/>
                </a:cubicBezTo>
                <a:cubicBezTo>
                  <a:pt x="2922" y="1215"/>
                  <a:pt x="2847" y="1107"/>
                  <a:pt x="2927" y="1012"/>
                </a:cubicBezTo>
                <a:cubicBezTo>
                  <a:pt x="3007" y="917"/>
                  <a:pt x="3125" y="782"/>
                  <a:pt x="3272" y="712"/>
                </a:cubicBezTo>
                <a:cubicBezTo>
                  <a:pt x="3419" y="642"/>
                  <a:pt x="3650" y="607"/>
                  <a:pt x="3812" y="592"/>
                </a:cubicBezTo>
                <a:cubicBezTo>
                  <a:pt x="3974" y="577"/>
                  <a:pt x="4127" y="647"/>
                  <a:pt x="4247" y="622"/>
                </a:cubicBezTo>
                <a:cubicBezTo>
                  <a:pt x="4367" y="597"/>
                  <a:pt x="4445" y="522"/>
                  <a:pt x="4532" y="442"/>
                </a:cubicBezTo>
                <a:cubicBezTo>
                  <a:pt x="4619" y="362"/>
                  <a:pt x="4625" y="189"/>
                  <a:pt x="4772" y="142"/>
                </a:cubicBezTo>
                <a:cubicBezTo>
                  <a:pt x="4919" y="95"/>
                  <a:pt x="5272" y="181"/>
                  <a:pt x="5417" y="157"/>
                </a:cubicBezTo>
                <a:cubicBezTo>
                  <a:pt x="5562" y="133"/>
                  <a:pt x="5595" y="33"/>
                  <a:pt x="5642" y="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7" name="Freeform 24"/>
          <p:cNvSpPr>
            <a:spLocks/>
          </p:cNvSpPr>
          <p:nvPr/>
        </p:nvSpPr>
        <p:spPr bwMode="auto">
          <a:xfrm>
            <a:off x="5919788" y="1881188"/>
            <a:ext cx="234950" cy="1565275"/>
          </a:xfrm>
          <a:custGeom>
            <a:avLst/>
            <a:gdLst>
              <a:gd name="T0" fmla="*/ 17211206 w 420"/>
              <a:gd name="T1" fmla="*/ 0 h 2820"/>
              <a:gd name="T2" fmla="*/ 12517241 w 420"/>
              <a:gd name="T3" fmla="*/ 41592465 h 2820"/>
              <a:gd name="T4" fmla="*/ 92315211 w 420"/>
              <a:gd name="T5" fmla="*/ 64699699 h 2820"/>
              <a:gd name="T6" fmla="*/ 120479563 w 420"/>
              <a:gd name="T7" fmla="*/ 69321145 h 2820"/>
              <a:gd name="T8" fmla="*/ 129867494 w 420"/>
              <a:gd name="T9" fmla="*/ 134020844 h 2820"/>
              <a:gd name="T10" fmla="*/ 111091632 w 420"/>
              <a:gd name="T11" fmla="*/ 170991862 h 2820"/>
              <a:gd name="T12" fmla="*/ 87621246 w 420"/>
              <a:gd name="T13" fmla="*/ 207963436 h 2820"/>
              <a:gd name="T14" fmla="*/ 64151419 w 420"/>
              <a:gd name="T15" fmla="*/ 258798794 h 2820"/>
              <a:gd name="T16" fmla="*/ 115785598 w 420"/>
              <a:gd name="T17" fmla="*/ 309634153 h 2820"/>
              <a:gd name="T18" fmla="*/ 73539350 w 420"/>
              <a:gd name="T19" fmla="*/ 355848619 h 2820"/>
              <a:gd name="T20" fmla="*/ 50069523 w 420"/>
              <a:gd name="T21" fmla="*/ 369712404 h 2820"/>
              <a:gd name="T22" fmla="*/ 50069523 w 420"/>
              <a:gd name="T23" fmla="*/ 448276443 h 2820"/>
              <a:gd name="T24" fmla="*/ 40681593 w 420"/>
              <a:gd name="T25" fmla="*/ 480626570 h 2820"/>
              <a:gd name="T26" fmla="*/ 59457454 w 420"/>
              <a:gd name="T27" fmla="*/ 522219035 h 2820"/>
              <a:gd name="T28" fmla="*/ 40681593 w 420"/>
              <a:gd name="T29" fmla="*/ 573054393 h 2820"/>
              <a:gd name="T30" fmla="*/ 97009177 w 420"/>
              <a:gd name="T31" fmla="*/ 619268860 h 2820"/>
              <a:gd name="T32" fmla="*/ 40681593 w 420"/>
              <a:gd name="T33" fmla="*/ 748668257 h 2820"/>
              <a:gd name="T34" fmla="*/ 45375558 w 420"/>
              <a:gd name="T35" fmla="*/ 822610849 h 2820"/>
              <a:gd name="T36" fmla="*/ 45375558 w 420"/>
              <a:gd name="T37" fmla="*/ 868824761 h 28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0" h="2820">
                <a:moveTo>
                  <a:pt x="55" y="0"/>
                </a:moveTo>
                <a:cubicBezTo>
                  <a:pt x="27" y="50"/>
                  <a:pt x="0" y="100"/>
                  <a:pt x="40" y="135"/>
                </a:cubicBezTo>
                <a:cubicBezTo>
                  <a:pt x="80" y="170"/>
                  <a:pt x="238" y="195"/>
                  <a:pt x="295" y="210"/>
                </a:cubicBezTo>
                <a:cubicBezTo>
                  <a:pt x="352" y="225"/>
                  <a:pt x="365" y="188"/>
                  <a:pt x="385" y="225"/>
                </a:cubicBezTo>
                <a:cubicBezTo>
                  <a:pt x="405" y="262"/>
                  <a:pt x="420" y="380"/>
                  <a:pt x="415" y="435"/>
                </a:cubicBezTo>
                <a:cubicBezTo>
                  <a:pt x="410" y="490"/>
                  <a:pt x="377" y="515"/>
                  <a:pt x="355" y="555"/>
                </a:cubicBezTo>
                <a:cubicBezTo>
                  <a:pt x="333" y="595"/>
                  <a:pt x="305" y="628"/>
                  <a:pt x="280" y="675"/>
                </a:cubicBezTo>
                <a:cubicBezTo>
                  <a:pt x="255" y="722"/>
                  <a:pt x="190" y="785"/>
                  <a:pt x="205" y="840"/>
                </a:cubicBezTo>
                <a:cubicBezTo>
                  <a:pt x="220" y="895"/>
                  <a:pt x="365" y="953"/>
                  <a:pt x="370" y="1005"/>
                </a:cubicBezTo>
                <a:cubicBezTo>
                  <a:pt x="375" y="1057"/>
                  <a:pt x="270" y="1123"/>
                  <a:pt x="235" y="1155"/>
                </a:cubicBezTo>
                <a:cubicBezTo>
                  <a:pt x="200" y="1187"/>
                  <a:pt x="172" y="1150"/>
                  <a:pt x="160" y="1200"/>
                </a:cubicBezTo>
                <a:cubicBezTo>
                  <a:pt x="148" y="1250"/>
                  <a:pt x="165" y="1395"/>
                  <a:pt x="160" y="1455"/>
                </a:cubicBezTo>
                <a:cubicBezTo>
                  <a:pt x="155" y="1515"/>
                  <a:pt x="125" y="1520"/>
                  <a:pt x="130" y="1560"/>
                </a:cubicBezTo>
                <a:cubicBezTo>
                  <a:pt x="135" y="1600"/>
                  <a:pt x="190" y="1645"/>
                  <a:pt x="190" y="1695"/>
                </a:cubicBezTo>
                <a:cubicBezTo>
                  <a:pt x="190" y="1745"/>
                  <a:pt x="110" y="1808"/>
                  <a:pt x="130" y="1860"/>
                </a:cubicBezTo>
                <a:cubicBezTo>
                  <a:pt x="150" y="1912"/>
                  <a:pt x="310" y="1915"/>
                  <a:pt x="310" y="2010"/>
                </a:cubicBezTo>
                <a:cubicBezTo>
                  <a:pt x="310" y="2105"/>
                  <a:pt x="157" y="2320"/>
                  <a:pt x="130" y="2430"/>
                </a:cubicBezTo>
                <a:cubicBezTo>
                  <a:pt x="103" y="2540"/>
                  <a:pt x="143" y="2605"/>
                  <a:pt x="145" y="2670"/>
                </a:cubicBezTo>
                <a:cubicBezTo>
                  <a:pt x="147" y="2735"/>
                  <a:pt x="85" y="2792"/>
                  <a:pt x="145" y="282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8" name="Freeform 25"/>
          <p:cNvSpPr>
            <a:spLocks/>
          </p:cNvSpPr>
          <p:nvPr/>
        </p:nvSpPr>
        <p:spPr bwMode="auto">
          <a:xfrm>
            <a:off x="4043363" y="2320925"/>
            <a:ext cx="1816100" cy="766763"/>
          </a:xfrm>
          <a:custGeom>
            <a:avLst/>
            <a:gdLst>
              <a:gd name="T0" fmla="*/ 0 w 3270"/>
              <a:gd name="T1" fmla="*/ 0 h 1380"/>
              <a:gd name="T2" fmla="*/ 203576479 w 3270"/>
              <a:gd name="T3" fmla="*/ 83354361 h 1380"/>
              <a:gd name="T4" fmla="*/ 212830259 w 3270"/>
              <a:gd name="T5" fmla="*/ 143554702 h 1380"/>
              <a:gd name="T6" fmla="*/ 249844265 w 3270"/>
              <a:gd name="T7" fmla="*/ 199123906 h 1380"/>
              <a:gd name="T8" fmla="*/ 458047634 w 3270"/>
              <a:gd name="T9" fmla="*/ 226909064 h 1380"/>
              <a:gd name="T10" fmla="*/ 619983217 w 3270"/>
              <a:gd name="T11" fmla="*/ 245431946 h 1380"/>
              <a:gd name="T12" fmla="*/ 707891343 w 3270"/>
              <a:gd name="T13" fmla="*/ 328786308 h 1380"/>
              <a:gd name="T14" fmla="*/ 814306472 w 3270"/>
              <a:gd name="T15" fmla="*/ 338048027 h 1380"/>
              <a:gd name="T16" fmla="*/ 911468378 w 3270"/>
              <a:gd name="T17" fmla="*/ 324155726 h 1380"/>
              <a:gd name="T18" fmla="*/ 966988832 w 3270"/>
              <a:gd name="T19" fmla="*/ 393617230 h 1380"/>
              <a:gd name="T20" fmla="*/ 1008629728 w 3270"/>
              <a:gd name="T21" fmla="*/ 426032970 h 13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70" h="1380">
                <a:moveTo>
                  <a:pt x="0" y="0"/>
                </a:moveTo>
                <a:cubicBezTo>
                  <a:pt x="272" y="96"/>
                  <a:pt x="545" y="192"/>
                  <a:pt x="660" y="270"/>
                </a:cubicBezTo>
                <a:cubicBezTo>
                  <a:pt x="775" y="348"/>
                  <a:pt x="665" y="402"/>
                  <a:pt x="690" y="465"/>
                </a:cubicBezTo>
                <a:cubicBezTo>
                  <a:pt x="715" y="528"/>
                  <a:pt x="677" y="600"/>
                  <a:pt x="810" y="645"/>
                </a:cubicBezTo>
                <a:cubicBezTo>
                  <a:pt x="943" y="690"/>
                  <a:pt x="1285" y="710"/>
                  <a:pt x="1485" y="735"/>
                </a:cubicBezTo>
                <a:cubicBezTo>
                  <a:pt x="1685" y="760"/>
                  <a:pt x="1875" y="740"/>
                  <a:pt x="2010" y="795"/>
                </a:cubicBezTo>
                <a:cubicBezTo>
                  <a:pt x="2145" y="850"/>
                  <a:pt x="2190" y="1015"/>
                  <a:pt x="2295" y="1065"/>
                </a:cubicBezTo>
                <a:cubicBezTo>
                  <a:pt x="2400" y="1115"/>
                  <a:pt x="2530" y="1097"/>
                  <a:pt x="2640" y="1095"/>
                </a:cubicBezTo>
                <a:cubicBezTo>
                  <a:pt x="2750" y="1093"/>
                  <a:pt x="2873" y="1020"/>
                  <a:pt x="2955" y="1050"/>
                </a:cubicBezTo>
                <a:cubicBezTo>
                  <a:pt x="3037" y="1080"/>
                  <a:pt x="3083" y="1220"/>
                  <a:pt x="3135" y="1275"/>
                </a:cubicBezTo>
                <a:cubicBezTo>
                  <a:pt x="3187" y="1330"/>
                  <a:pt x="3233" y="1318"/>
                  <a:pt x="3270" y="138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9" name="Freeform 26"/>
          <p:cNvSpPr>
            <a:spLocks/>
          </p:cNvSpPr>
          <p:nvPr/>
        </p:nvSpPr>
        <p:spPr bwMode="auto">
          <a:xfrm>
            <a:off x="4502150" y="2921000"/>
            <a:ext cx="1239838" cy="590550"/>
          </a:xfrm>
          <a:custGeom>
            <a:avLst/>
            <a:gdLst>
              <a:gd name="T0" fmla="*/ 0 w 2235"/>
              <a:gd name="T1" fmla="*/ 18552834 h 1062"/>
              <a:gd name="T2" fmla="*/ 69240098 w 2235"/>
              <a:gd name="T3" fmla="*/ 13914626 h 1062"/>
              <a:gd name="T4" fmla="*/ 203104325 w 2235"/>
              <a:gd name="T5" fmla="*/ 4638209 h 1062"/>
              <a:gd name="T6" fmla="*/ 341583967 w 2235"/>
              <a:gd name="T7" fmla="*/ 41744434 h 1062"/>
              <a:gd name="T8" fmla="*/ 470832225 w 2235"/>
              <a:gd name="T9" fmla="*/ 41744434 h 1062"/>
              <a:gd name="T10" fmla="*/ 553920232 w 2235"/>
              <a:gd name="T11" fmla="*/ 143786135 h 1062"/>
              <a:gd name="T12" fmla="*/ 609312422 w 2235"/>
              <a:gd name="T13" fmla="*/ 273657645 h 1062"/>
              <a:gd name="T14" fmla="*/ 655472672 w 2235"/>
              <a:gd name="T15" fmla="*/ 315402078 h 1062"/>
              <a:gd name="T16" fmla="*/ 687784459 w 2235"/>
              <a:gd name="T17" fmla="*/ 194806986 h 10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35" h="1062">
                <a:moveTo>
                  <a:pt x="0" y="60"/>
                </a:moveTo>
                <a:cubicBezTo>
                  <a:pt x="57" y="56"/>
                  <a:pt x="115" y="52"/>
                  <a:pt x="225" y="45"/>
                </a:cubicBezTo>
                <a:cubicBezTo>
                  <a:pt x="335" y="38"/>
                  <a:pt x="513" y="0"/>
                  <a:pt x="660" y="15"/>
                </a:cubicBezTo>
                <a:cubicBezTo>
                  <a:pt x="807" y="30"/>
                  <a:pt x="965" y="115"/>
                  <a:pt x="1110" y="135"/>
                </a:cubicBezTo>
                <a:cubicBezTo>
                  <a:pt x="1255" y="155"/>
                  <a:pt x="1415" y="80"/>
                  <a:pt x="1530" y="135"/>
                </a:cubicBezTo>
                <a:cubicBezTo>
                  <a:pt x="1645" y="190"/>
                  <a:pt x="1725" y="340"/>
                  <a:pt x="1800" y="465"/>
                </a:cubicBezTo>
                <a:cubicBezTo>
                  <a:pt x="1875" y="590"/>
                  <a:pt x="1925" y="793"/>
                  <a:pt x="1980" y="885"/>
                </a:cubicBezTo>
                <a:cubicBezTo>
                  <a:pt x="2035" y="977"/>
                  <a:pt x="2088" y="1062"/>
                  <a:pt x="2130" y="1020"/>
                </a:cubicBezTo>
                <a:cubicBezTo>
                  <a:pt x="2172" y="978"/>
                  <a:pt x="2218" y="695"/>
                  <a:pt x="2235" y="63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0" name="Freeform 27"/>
          <p:cNvSpPr>
            <a:spLocks/>
          </p:cNvSpPr>
          <p:nvPr/>
        </p:nvSpPr>
        <p:spPr bwMode="auto">
          <a:xfrm>
            <a:off x="5629275" y="3495675"/>
            <a:ext cx="38100" cy="133350"/>
          </a:xfrm>
          <a:custGeom>
            <a:avLst/>
            <a:gdLst>
              <a:gd name="T0" fmla="*/ 20737286 w 70"/>
              <a:gd name="T1" fmla="*/ 0 h 240"/>
              <a:gd name="T2" fmla="*/ 20737286 w 70"/>
              <a:gd name="T3" fmla="*/ 41676876 h 240"/>
              <a:gd name="T4" fmla="*/ 20737286 w 70"/>
              <a:gd name="T5" fmla="*/ 74092594 h 240"/>
              <a:gd name="T6" fmla="*/ 0 60000 65536"/>
              <a:gd name="T7" fmla="*/ 0 60000 65536"/>
              <a:gd name="T8" fmla="*/ 0 60000 65536"/>
            </a:gdLst>
            <a:ahLst/>
            <a:cxnLst>
              <a:cxn ang="T6">
                <a:pos x="T0" y="T1"/>
              </a:cxn>
              <a:cxn ang="T7">
                <a:pos x="T2" y="T3"/>
              </a:cxn>
              <a:cxn ang="T8">
                <a:pos x="T4" y="T5"/>
              </a:cxn>
            </a:cxnLst>
            <a:rect l="0" t="0" r="r" b="b"/>
            <a:pathLst>
              <a:path w="70" h="240">
                <a:moveTo>
                  <a:pt x="70" y="0"/>
                </a:moveTo>
                <a:cubicBezTo>
                  <a:pt x="70" y="47"/>
                  <a:pt x="70" y="95"/>
                  <a:pt x="70" y="135"/>
                </a:cubicBezTo>
                <a:cubicBezTo>
                  <a:pt x="70" y="175"/>
                  <a:pt x="0" y="163"/>
                  <a:pt x="70" y="240"/>
                </a:cubicBezTo>
              </a:path>
            </a:pathLst>
          </a:custGeom>
          <a:solidFill>
            <a:srgbClr val="339966"/>
          </a:solidFill>
          <a:ln w="28575" cmpd="sng">
            <a:solidFill>
              <a:srgbClr val="008000"/>
            </a:solidFill>
            <a:round/>
            <a:headEnd/>
            <a:tailEnd/>
          </a:ln>
        </p:spPr>
        <p:txBody>
          <a:bodyPr/>
          <a:lstStyle/>
          <a:p>
            <a:endParaRPr lang="en-US"/>
          </a:p>
        </p:txBody>
      </p:sp>
      <p:grpSp>
        <p:nvGrpSpPr>
          <p:cNvPr id="48151" name="Group 28"/>
          <p:cNvGrpSpPr>
            <a:grpSpLocks/>
          </p:cNvGrpSpPr>
          <p:nvPr/>
        </p:nvGrpSpPr>
        <p:grpSpPr bwMode="auto">
          <a:xfrm>
            <a:off x="5818188" y="2711450"/>
            <a:ext cx="165100" cy="168275"/>
            <a:chOff x="4185" y="13200"/>
            <a:chExt cx="300" cy="300"/>
          </a:xfrm>
        </p:grpSpPr>
        <p:sp>
          <p:nvSpPr>
            <p:cNvPr id="48218" name="Oval 29"/>
            <p:cNvSpPr>
              <a:spLocks noChangeArrowheads="1"/>
            </p:cNvSpPr>
            <p:nvPr/>
          </p:nvSpPr>
          <p:spPr bwMode="auto">
            <a:xfrm>
              <a:off x="4185" y="13200"/>
              <a:ext cx="300" cy="300"/>
            </a:xfrm>
            <a:prstGeom prst="ellipse">
              <a:avLst/>
            </a:prstGeom>
            <a:solidFill>
              <a:srgbClr val="FFFFFF"/>
            </a:solidFill>
            <a:ln w="9525">
              <a:solidFill>
                <a:srgbClr val="000000"/>
              </a:solidFill>
              <a:round/>
              <a:headEnd/>
              <a:tailEnd/>
            </a:ln>
          </p:spPr>
          <p:txBody>
            <a:bodyPr/>
            <a:lstStyle/>
            <a:p>
              <a:pPr eaLnBrk="1" hangingPunct="1"/>
              <a:endParaRPr lang="vi-VN"/>
            </a:p>
          </p:txBody>
        </p:sp>
        <p:sp>
          <p:nvSpPr>
            <p:cNvPr id="48219" name="Oval 30"/>
            <p:cNvSpPr>
              <a:spLocks noChangeArrowheads="1"/>
            </p:cNvSpPr>
            <p:nvPr/>
          </p:nvSpPr>
          <p:spPr bwMode="auto">
            <a:xfrm>
              <a:off x="4245" y="13260"/>
              <a:ext cx="180" cy="180"/>
            </a:xfrm>
            <a:prstGeom prst="ellipse">
              <a:avLst/>
            </a:prstGeom>
            <a:solidFill>
              <a:srgbClr val="000000"/>
            </a:solidFill>
            <a:ln w="9525">
              <a:solidFill>
                <a:srgbClr val="000000"/>
              </a:solidFill>
              <a:round/>
              <a:headEnd/>
              <a:tailEnd/>
            </a:ln>
          </p:spPr>
          <p:txBody>
            <a:bodyPr/>
            <a:lstStyle/>
            <a:p>
              <a:pPr eaLnBrk="1" hangingPunct="1"/>
              <a:endParaRPr lang="vi-VN"/>
            </a:p>
          </p:txBody>
        </p:sp>
      </p:grpSp>
      <p:sp>
        <p:nvSpPr>
          <p:cNvPr id="48152" name="Oval 31"/>
          <p:cNvSpPr>
            <a:spLocks noChangeArrowheads="1"/>
          </p:cNvSpPr>
          <p:nvPr/>
        </p:nvSpPr>
        <p:spPr bwMode="auto">
          <a:xfrm>
            <a:off x="6459538" y="2838450"/>
            <a:ext cx="100012"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48153" name="Oval 32"/>
          <p:cNvSpPr>
            <a:spLocks noChangeArrowheads="1"/>
          </p:cNvSpPr>
          <p:nvPr/>
        </p:nvSpPr>
        <p:spPr bwMode="auto">
          <a:xfrm>
            <a:off x="5751513" y="781050"/>
            <a:ext cx="98425" cy="98425"/>
          </a:xfrm>
          <a:prstGeom prst="ellipse">
            <a:avLst/>
          </a:prstGeom>
          <a:solidFill>
            <a:srgbClr val="000000"/>
          </a:solidFill>
          <a:ln w="9525">
            <a:solidFill>
              <a:srgbClr val="000000"/>
            </a:solidFill>
            <a:round/>
            <a:headEnd/>
            <a:tailEnd/>
          </a:ln>
        </p:spPr>
        <p:txBody>
          <a:bodyPr/>
          <a:lstStyle/>
          <a:p>
            <a:pPr eaLnBrk="1" hangingPunct="1"/>
            <a:endParaRPr lang="vi-VN" sz="1800">
              <a:latin typeface=".VnTimeH" pitchFamily="34" charset="0"/>
            </a:endParaRPr>
          </a:p>
        </p:txBody>
      </p:sp>
      <p:sp>
        <p:nvSpPr>
          <p:cNvPr id="48154" name="Oval 33"/>
          <p:cNvSpPr>
            <a:spLocks noChangeArrowheads="1"/>
          </p:cNvSpPr>
          <p:nvPr/>
        </p:nvSpPr>
        <p:spPr bwMode="auto">
          <a:xfrm>
            <a:off x="4867275" y="1471613"/>
            <a:ext cx="100013" cy="100012"/>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48155" name="Oval 34"/>
          <p:cNvSpPr>
            <a:spLocks noChangeArrowheads="1"/>
          </p:cNvSpPr>
          <p:nvPr/>
        </p:nvSpPr>
        <p:spPr bwMode="auto">
          <a:xfrm>
            <a:off x="6835775" y="1670050"/>
            <a:ext cx="98425" cy="101600"/>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48156" name="Oval 35"/>
          <p:cNvSpPr>
            <a:spLocks noChangeArrowheads="1"/>
          </p:cNvSpPr>
          <p:nvPr/>
        </p:nvSpPr>
        <p:spPr bwMode="auto">
          <a:xfrm>
            <a:off x="6681788" y="2436813"/>
            <a:ext cx="98425" cy="100012"/>
          </a:xfrm>
          <a:prstGeom prst="ellipse">
            <a:avLst/>
          </a:prstGeom>
          <a:solidFill>
            <a:srgbClr val="000000"/>
          </a:solidFill>
          <a:ln w="9525">
            <a:solidFill>
              <a:srgbClr val="000000"/>
            </a:solidFill>
            <a:round/>
            <a:headEnd/>
            <a:tailEnd/>
          </a:ln>
        </p:spPr>
        <p:txBody>
          <a:bodyPr/>
          <a:lstStyle/>
          <a:p>
            <a:pPr eaLnBrk="1" hangingPunct="1"/>
            <a:endParaRPr lang="vi-VN"/>
          </a:p>
        </p:txBody>
      </p:sp>
      <p:grpSp>
        <p:nvGrpSpPr>
          <p:cNvPr id="48157" name="Group 36"/>
          <p:cNvGrpSpPr>
            <a:grpSpLocks/>
          </p:cNvGrpSpPr>
          <p:nvPr/>
        </p:nvGrpSpPr>
        <p:grpSpPr bwMode="auto">
          <a:xfrm>
            <a:off x="5534025" y="5670550"/>
            <a:ext cx="166688" cy="166688"/>
            <a:chOff x="4185" y="13200"/>
            <a:chExt cx="300" cy="300"/>
          </a:xfrm>
        </p:grpSpPr>
        <p:sp>
          <p:nvSpPr>
            <p:cNvPr id="48216" name="Oval 37"/>
            <p:cNvSpPr>
              <a:spLocks noChangeArrowheads="1"/>
            </p:cNvSpPr>
            <p:nvPr/>
          </p:nvSpPr>
          <p:spPr bwMode="auto">
            <a:xfrm>
              <a:off x="4185" y="13200"/>
              <a:ext cx="300" cy="300"/>
            </a:xfrm>
            <a:prstGeom prst="ellipse">
              <a:avLst/>
            </a:prstGeom>
            <a:solidFill>
              <a:srgbClr val="FFFFFF"/>
            </a:solidFill>
            <a:ln w="9525">
              <a:solidFill>
                <a:srgbClr val="000000"/>
              </a:solidFill>
              <a:round/>
              <a:headEnd/>
              <a:tailEnd/>
            </a:ln>
          </p:spPr>
          <p:txBody>
            <a:bodyPr/>
            <a:lstStyle/>
            <a:p>
              <a:pPr eaLnBrk="1" hangingPunct="1"/>
              <a:endParaRPr lang="vi-VN"/>
            </a:p>
          </p:txBody>
        </p:sp>
        <p:sp>
          <p:nvSpPr>
            <p:cNvPr id="48217" name="Oval 38"/>
            <p:cNvSpPr>
              <a:spLocks noChangeArrowheads="1"/>
            </p:cNvSpPr>
            <p:nvPr/>
          </p:nvSpPr>
          <p:spPr bwMode="auto">
            <a:xfrm>
              <a:off x="4245" y="13260"/>
              <a:ext cx="180" cy="180"/>
            </a:xfrm>
            <a:prstGeom prst="ellipse">
              <a:avLst/>
            </a:prstGeom>
            <a:solidFill>
              <a:srgbClr val="000000"/>
            </a:solidFill>
            <a:ln w="9525">
              <a:solidFill>
                <a:srgbClr val="000000"/>
              </a:solidFill>
              <a:round/>
              <a:headEnd/>
              <a:tailEnd/>
            </a:ln>
          </p:spPr>
          <p:txBody>
            <a:bodyPr/>
            <a:lstStyle/>
            <a:p>
              <a:pPr eaLnBrk="1" hangingPunct="1"/>
              <a:endParaRPr lang="vi-VN"/>
            </a:p>
          </p:txBody>
        </p:sp>
      </p:grpSp>
      <p:grpSp>
        <p:nvGrpSpPr>
          <p:cNvPr id="48158" name="Group 39"/>
          <p:cNvGrpSpPr>
            <a:grpSpLocks/>
          </p:cNvGrpSpPr>
          <p:nvPr/>
        </p:nvGrpSpPr>
        <p:grpSpPr bwMode="auto">
          <a:xfrm rot="-1728032">
            <a:off x="5572125" y="2016125"/>
            <a:ext cx="239713" cy="342900"/>
            <a:chOff x="2415" y="12855"/>
            <a:chExt cx="555" cy="795"/>
          </a:xfrm>
        </p:grpSpPr>
        <p:sp>
          <p:nvSpPr>
            <p:cNvPr id="48213" name="Rectangle 40"/>
            <p:cNvSpPr>
              <a:spLocks noChangeArrowheads="1"/>
            </p:cNvSpPr>
            <p:nvPr/>
          </p:nvSpPr>
          <p:spPr bwMode="auto">
            <a:xfrm>
              <a:off x="2565" y="12855"/>
              <a:ext cx="241" cy="795"/>
            </a:xfrm>
            <a:prstGeom prst="rect">
              <a:avLst/>
            </a:prstGeom>
            <a:solidFill>
              <a:srgbClr val="FFFFFF"/>
            </a:solidFill>
            <a:ln w="19050">
              <a:solidFill>
                <a:srgbClr val="000000"/>
              </a:solidFill>
              <a:miter lim="800000"/>
              <a:headEnd/>
              <a:tailEnd/>
            </a:ln>
          </p:spPr>
          <p:txBody>
            <a:bodyPr/>
            <a:lstStyle/>
            <a:p>
              <a:pPr eaLnBrk="1" hangingPunct="1"/>
              <a:endParaRPr lang="vi-VN"/>
            </a:p>
          </p:txBody>
        </p:sp>
        <p:sp>
          <p:nvSpPr>
            <p:cNvPr id="48214" name="AutoShape 41"/>
            <p:cNvSpPr>
              <a:spLocks noChangeArrowheads="1"/>
            </p:cNvSpPr>
            <p:nvPr/>
          </p:nvSpPr>
          <p:spPr bwMode="auto">
            <a:xfrm rot="10601523">
              <a:off x="2415" y="13027"/>
              <a:ext cx="555" cy="71"/>
            </a:xfrm>
            <a:custGeom>
              <a:avLst/>
              <a:gdLst>
                <a:gd name="T0" fmla="*/ 12 w 21600"/>
                <a:gd name="T1" fmla="*/ 0 h 21600"/>
                <a:gd name="T2" fmla="*/ 7 w 21600"/>
                <a:gd name="T3" fmla="*/ 0 h 21600"/>
                <a:gd name="T4" fmla="*/ 2 w 21600"/>
                <a:gd name="T5" fmla="*/ 0 h 21600"/>
                <a:gd name="T6" fmla="*/ 7 w 21600"/>
                <a:gd name="T7" fmla="*/ 0 h 21600"/>
                <a:gd name="T8" fmla="*/ 0 60000 65536"/>
                <a:gd name="T9" fmla="*/ 0 60000 65536"/>
                <a:gd name="T10" fmla="*/ 0 60000 65536"/>
                <a:gd name="T11" fmla="*/ 0 60000 65536"/>
                <a:gd name="T12" fmla="*/ 4515 w 21600"/>
                <a:gd name="T13" fmla="*/ 4563 h 21600"/>
                <a:gd name="T14" fmla="*/ 17085 w 21600"/>
                <a:gd name="T15" fmla="*/ 1703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solidFill>
                <a:srgbClr val="000000"/>
              </a:solidFill>
              <a:miter lim="800000"/>
              <a:headEnd/>
              <a:tailEnd/>
            </a:ln>
          </p:spPr>
          <p:txBody>
            <a:bodyPr/>
            <a:lstStyle/>
            <a:p>
              <a:endParaRPr lang="en-US"/>
            </a:p>
          </p:txBody>
        </p:sp>
        <p:sp>
          <p:nvSpPr>
            <p:cNvPr id="48215" name="AutoShape 42"/>
            <p:cNvSpPr>
              <a:spLocks noChangeArrowheads="1"/>
            </p:cNvSpPr>
            <p:nvPr/>
          </p:nvSpPr>
          <p:spPr bwMode="auto">
            <a:xfrm rot="-5400000">
              <a:off x="2392" y="13182"/>
              <a:ext cx="584" cy="76"/>
            </a:xfrm>
            <a:prstGeom prst="chevron">
              <a:avLst>
                <a:gd name="adj" fmla="val 192105"/>
              </a:avLst>
            </a:prstGeom>
            <a:solidFill>
              <a:srgbClr val="000000"/>
            </a:solidFill>
            <a:ln w="9525">
              <a:solidFill>
                <a:srgbClr val="000000"/>
              </a:solidFill>
              <a:miter lim="800000"/>
              <a:headEnd/>
              <a:tailEnd/>
            </a:ln>
          </p:spPr>
          <p:txBody>
            <a:bodyPr/>
            <a:lstStyle/>
            <a:p>
              <a:pPr eaLnBrk="1" hangingPunct="1"/>
              <a:endParaRPr lang="vi-VN"/>
            </a:p>
          </p:txBody>
        </p:sp>
      </p:grpSp>
      <p:grpSp>
        <p:nvGrpSpPr>
          <p:cNvPr id="48159" name="Group 43"/>
          <p:cNvGrpSpPr>
            <a:grpSpLocks/>
          </p:cNvGrpSpPr>
          <p:nvPr/>
        </p:nvGrpSpPr>
        <p:grpSpPr bwMode="auto">
          <a:xfrm rot="-376791">
            <a:off x="5862638" y="4910138"/>
            <a:ext cx="307975" cy="396875"/>
            <a:chOff x="2415" y="12855"/>
            <a:chExt cx="555" cy="795"/>
          </a:xfrm>
        </p:grpSpPr>
        <p:sp>
          <p:nvSpPr>
            <p:cNvPr id="48210" name="Rectangle 44"/>
            <p:cNvSpPr>
              <a:spLocks noChangeArrowheads="1"/>
            </p:cNvSpPr>
            <p:nvPr/>
          </p:nvSpPr>
          <p:spPr bwMode="auto">
            <a:xfrm>
              <a:off x="2565" y="12855"/>
              <a:ext cx="241" cy="795"/>
            </a:xfrm>
            <a:prstGeom prst="rect">
              <a:avLst/>
            </a:prstGeom>
            <a:solidFill>
              <a:srgbClr val="FFFFFF"/>
            </a:solidFill>
            <a:ln w="19050">
              <a:solidFill>
                <a:srgbClr val="000000"/>
              </a:solidFill>
              <a:miter lim="800000"/>
              <a:headEnd/>
              <a:tailEnd/>
            </a:ln>
          </p:spPr>
          <p:txBody>
            <a:bodyPr/>
            <a:lstStyle/>
            <a:p>
              <a:pPr eaLnBrk="1" hangingPunct="1"/>
              <a:endParaRPr lang="vi-VN"/>
            </a:p>
          </p:txBody>
        </p:sp>
        <p:sp>
          <p:nvSpPr>
            <p:cNvPr id="48211" name="AutoShape 45"/>
            <p:cNvSpPr>
              <a:spLocks noChangeArrowheads="1"/>
            </p:cNvSpPr>
            <p:nvPr/>
          </p:nvSpPr>
          <p:spPr bwMode="auto">
            <a:xfrm rot="10601523">
              <a:off x="2415" y="13027"/>
              <a:ext cx="555" cy="71"/>
            </a:xfrm>
            <a:custGeom>
              <a:avLst/>
              <a:gdLst>
                <a:gd name="T0" fmla="*/ 12 w 21600"/>
                <a:gd name="T1" fmla="*/ 0 h 21600"/>
                <a:gd name="T2" fmla="*/ 7 w 21600"/>
                <a:gd name="T3" fmla="*/ 0 h 21600"/>
                <a:gd name="T4" fmla="*/ 2 w 21600"/>
                <a:gd name="T5" fmla="*/ 0 h 21600"/>
                <a:gd name="T6" fmla="*/ 7 w 21600"/>
                <a:gd name="T7" fmla="*/ 0 h 21600"/>
                <a:gd name="T8" fmla="*/ 0 60000 65536"/>
                <a:gd name="T9" fmla="*/ 0 60000 65536"/>
                <a:gd name="T10" fmla="*/ 0 60000 65536"/>
                <a:gd name="T11" fmla="*/ 0 60000 65536"/>
                <a:gd name="T12" fmla="*/ 4515 w 21600"/>
                <a:gd name="T13" fmla="*/ 4563 h 21600"/>
                <a:gd name="T14" fmla="*/ 17085 w 21600"/>
                <a:gd name="T15" fmla="*/ 1703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solidFill>
                <a:srgbClr val="000000"/>
              </a:solidFill>
              <a:miter lim="800000"/>
              <a:headEnd/>
              <a:tailEnd/>
            </a:ln>
          </p:spPr>
          <p:txBody>
            <a:bodyPr/>
            <a:lstStyle/>
            <a:p>
              <a:endParaRPr lang="en-US"/>
            </a:p>
          </p:txBody>
        </p:sp>
        <p:sp>
          <p:nvSpPr>
            <p:cNvPr id="48212" name="AutoShape 46"/>
            <p:cNvSpPr>
              <a:spLocks noChangeArrowheads="1"/>
            </p:cNvSpPr>
            <p:nvPr/>
          </p:nvSpPr>
          <p:spPr bwMode="auto">
            <a:xfrm rot="-5400000">
              <a:off x="2392" y="13182"/>
              <a:ext cx="584" cy="76"/>
            </a:xfrm>
            <a:prstGeom prst="chevron">
              <a:avLst>
                <a:gd name="adj" fmla="val 192105"/>
              </a:avLst>
            </a:prstGeom>
            <a:solidFill>
              <a:srgbClr val="000000"/>
            </a:solidFill>
            <a:ln w="9525">
              <a:solidFill>
                <a:srgbClr val="000000"/>
              </a:solidFill>
              <a:miter lim="800000"/>
              <a:headEnd/>
              <a:tailEnd/>
            </a:ln>
          </p:spPr>
          <p:txBody>
            <a:bodyPr/>
            <a:lstStyle/>
            <a:p>
              <a:pPr eaLnBrk="1" hangingPunct="1"/>
              <a:endParaRPr lang="vi-VN"/>
            </a:p>
          </p:txBody>
        </p:sp>
      </p:grpSp>
      <p:sp>
        <p:nvSpPr>
          <p:cNvPr id="48160" name="Text Box 47"/>
          <p:cNvSpPr txBox="1">
            <a:spLocks noChangeArrowheads="1"/>
          </p:cNvSpPr>
          <p:nvPr/>
        </p:nvSpPr>
        <p:spPr bwMode="auto">
          <a:xfrm>
            <a:off x="5794375" y="712788"/>
            <a:ext cx="15351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200" b="1">
                <a:solidFill>
                  <a:srgbClr val="FF0000"/>
                </a:solidFill>
                <a:latin typeface=".VnTimeH" pitchFamily="34" charset="0"/>
              </a:rPr>
              <a:t> </a:t>
            </a:r>
            <a:r>
              <a:rPr lang="en-US" sz="1400" b="1">
                <a:solidFill>
                  <a:srgbClr val="FF0000"/>
                </a:solidFill>
              </a:rPr>
              <a:t>Đồi Độc Lập</a:t>
            </a:r>
            <a:endParaRPr lang="en-US" sz="1400">
              <a:solidFill>
                <a:srgbClr val="FF0000"/>
              </a:solidFill>
            </a:endParaRPr>
          </a:p>
        </p:txBody>
      </p:sp>
      <p:sp>
        <p:nvSpPr>
          <p:cNvPr id="55344" name="Text Box 48"/>
          <p:cNvSpPr txBox="1">
            <a:spLocks noChangeArrowheads="1"/>
          </p:cNvSpPr>
          <p:nvPr/>
        </p:nvSpPr>
        <p:spPr bwMode="auto">
          <a:xfrm>
            <a:off x="6067425" y="1747838"/>
            <a:ext cx="14747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200" b="1" dirty="0">
                <a:solidFill>
                  <a:srgbClr val="FF3300"/>
                </a:solidFill>
                <a:latin typeface=".VnTimeH" pitchFamily="34" charset="0"/>
              </a:rPr>
              <a:t> </a:t>
            </a:r>
            <a:r>
              <a:rPr lang="en-US" sz="1400" b="1" dirty="0" err="1">
                <a:solidFill>
                  <a:srgbClr val="FF3300"/>
                </a:solidFill>
              </a:rPr>
              <a:t>Đồi</a:t>
            </a:r>
            <a:r>
              <a:rPr lang="en-US" sz="1400" b="1" dirty="0">
                <a:solidFill>
                  <a:srgbClr val="FF3300"/>
                </a:solidFill>
              </a:rPr>
              <a:t> Him Lam</a:t>
            </a:r>
            <a:endParaRPr lang="en-US" sz="1400" dirty="0">
              <a:solidFill>
                <a:srgbClr val="FF3300"/>
              </a:solidFill>
            </a:endParaRPr>
          </a:p>
        </p:txBody>
      </p:sp>
      <p:sp>
        <p:nvSpPr>
          <p:cNvPr id="55345" name="Text Box 49"/>
          <p:cNvSpPr txBox="1">
            <a:spLocks noChangeArrowheads="1"/>
          </p:cNvSpPr>
          <p:nvPr/>
        </p:nvSpPr>
        <p:spPr bwMode="auto">
          <a:xfrm>
            <a:off x="4319588" y="1520825"/>
            <a:ext cx="10223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400" b="1" dirty="0" err="1">
                <a:solidFill>
                  <a:srgbClr val="FF3300"/>
                </a:solidFill>
              </a:rPr>
              <a:t>Bản</a:t>
            </a:r>
            <a:r>
              <a:rPr lang="en-US" sz="1400" b="1" dirty="0">
                <a:solidFill>
                  <a:srgbClr val="FF3300"/>
                </a:solidFill>
              </a:rPr>
              <a:t> </a:t>
            </a:r>
            <a:r>
              <a:rPr lang="en-US" sz="1400" b="1" dirty="0" err="1">
                <a:solidFill>
                  <a:srgbClr val="FF3300"/>
                </a:solidFill>
              </a:rPr>
              <a:t>Kéo</a:t>
            </a:r>
            <a:endParaRPr lang="en-US" sz="1400" dirty="0">
              <a:solidFill>
                <a:srgbClr val="FF3300"/>
              </a:solidFill>
            </a:endParaRPr>
          </a:p>
        </p:txBody>
      </p:sp>
      <p:sp>
        <p:nvSpPr>
          <p:cNvPr id="48164" name="Text Box 51"/>
          <p:cNvSpPr txBox="1">
            <a:spLocks noChangeArrowheads="1"/>
          </p:cNvSpPr>
          <p:nvPr/>
        </p:nvSpPr>
        <p:spPr bwMode="auto">
          <a:xfrm>
            <a:off x="6403975" y="2771775"/>
            <a:ext cx="671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en-US" sz="2100" b="1" baseline="-25000">
                <a:solidFill>
                  <a:srgbClr val="FF3300"/>
                </a:solidFill>
                <a:latin typeface=".VnTimeH" pitchFamily="34" charset="0"/>
              </a:rPr>
              <a:t>1</a:t>
            </a:r>
            <a:endParaRPr lang="en-US" sz="1800">
              <a:solidFill>
                <a:srgbClr val="FF3300"/>
              </a:solidFill>
              <a:latin typeface=".VnTimeH" pitchFamily="34" charset="0"/>
            </a:endParaRPr>
          </a:p>
        </p:txBody>
      </p:sp>
      <p:sp>
        <p:nvSpPr>
          <p:cNvPr id="48165" name="Text Box 52"/>
          <p:cNvSpPr txBox="1">
            <a:spLocks noChangeArrowheads="1"/>
          </p:cNvSpPr>
          <p:nvPr/>
        </p:nvSpPr>
        <p:spPr bwMode="auto">
          <a:xfrm>
            <a:off x="5964238" y="5438775"/>
            <a:ext cx="12827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r>
              <a:rPr lang="en-US" sz="1400" b="1">
                <a:solidFill>
                  <a:srgbClr val="FF0000"/>
                </a:solidFill>
              </a:rPr>
              <a:t>Bản Hồng Cúm</a:t>
            </a:r>
            <a:endParaRPr lang="en-US" sz="2000">
              <a:solidFill>
                <a:srgbClr val="FF0000"/>
              </a:solidFill>
            </a:endParaRPr>
          </a:p>
        </p:txBody>
      </p:sp>
      <p:sp>
        <p:nvSpPr>
          <p:cNvPr id="48166" name="Text Box 53"/>
          <p:cNvSpPr txBox="1">
            <a:spLocks noChangeArrowheads="1"/>
          </p:cNvSpPr>
          <p:nvPr/>
        </p:nvSpPr>
        <p:spPr bwMode="auto">
          <a:xfrm>
            <a:off x="6632575" y="2173288"/>
            <a:ext cx="657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t>
            </a:r>
            <a:r>
              <a:rPr lang="en-US" sz="2400" b="1">
                <a:solidFill>
                  <a:srgbClr val="FF3300"/>
                </a:solidFill>
              </a:rPr>
              <a:t>c</a:t>
            </a:r>
            <a:r>
              <a:rPr lang="en-US" sz="2400" b="1" baseline="-25000">
                <a:solidFill>
                  <a:srgbClr val="FF3300"/>
                </a:solidFill>
              </a:rPr>
              <a:t>1</a:t>
            </a:r>
            <a:endParaRPr lang="en-US" sz="2400">
              <a:solidFill>
                <a:srgbClr val="FF3300"/>
              </a:solidFill>
            </a:endParaRPr>
          </a:p>
        </p:txBody>
      </p:sp>
      <p:sp>
        <p:nvSpPr>
          <p:cNvPr id="48167" name="Text Box 54"/>
          <p:cNvSpPr txBox="1">
            <a:spLocks noChangeArrowheads="1"/>
          </p:cNvSpPr>
          <p:nvPr/>
        </p:nvSpPr>
        <p:spPr bwMode="auto">
          <a:xfrm rot="4928199">
            <a:off x="5026026" y="4132262"/>
            <a:ext cx="8572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en-US" sz="1400" b="1" i="1">
                <a:solidFill>
                  <a:srgbClr val="FF0000"/>
                </a:solidFill>
              </a:rPr>
              <a:t>S. Nậm  Rốm</a:t>
            </a:r>
          </a:p>
        </p:txBody>
      </p:sp>
      <p:sp>
        <p:nvSpPr>
          <p:cNvPr id="48183" name="Oval 70"/>
          <p:cNvSpPr>
            <a:spLocks noChangeArrowheads="1"/>
          </p:cNvSpPr>
          <p:nvPr/>
        </p:nvSpPr>
        <p:spPr bwMode="auto">
          <a:xfrm>
            <a:off x="6858000" y="2133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48184" name="Oval 71"/>
          <p:cNvSpPr>
            <a:spLocks noChangeArrowheads="1"/>
          </p:cNvSpPr>
          <p:nvPr/>
        </p:nvSpPr>
        <p:spPr bwMode="auto">
          <a:xfrm>
            <a:off x="6934200" y="22860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48185" name="Oval 72"/>
          <p:cNvSpPr>
            <a:spLocks noChangeArrowheads="1"/>
          </p:cNvSpPr>
          <p:nvPr/>
        </p:nvSpPr>
        <p:spPr bwMode="auto">
          <a:xfrm>
            <a:off x="6400800" y="24384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48186" name="Oval 73"/>
          <p:cNvSpPr>
            <a:spLocks noChangeArrowheads="1"/>
          </p:cNvSpPr>
          <p:nvPr/>
        </p:nvSpPr>
        <p:spPr bwMode="auto">
          <a:xfrm>
            <a:off x="6324600" y="2133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48187" name="Text Box 74"/>
          <p:cNvSpPr txBox="1">
            <a:spLocks noChangeArrowheads="1"/>
          </p:cNvSpPr>
          <p:nvPr/>
        </p:nvSpPr>
        <p:spPr bwMode="auto">
          <a:xfrm>
            <a:off x="6324600" y="22098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vi-VN" sz="1600" b="1">
                <a:solidFill>
                  <a:srgbClr val="FF3300"/>
                </a:solidFill>
              </a:rPr>
              <a:t>D</a:t>
            </a:r>
            <a:r>
              <a:rPr lang="vi-VN" sz="1600" b="1" baseline="-25000">
                <a:solidFill>
                  <a:srgbClr val="FF3300"/>
                </a:solidFill>
              </a:rPr>
              <a:t>2</a:t>
            </a:r>
            <a:endParaRPr lang="en-US" sz="1600" b="1">
              <a:solidFill>
                <a:srgbClr val="FF3300"/>
              </a:solidFill>
            </a:endParaRPr>
          </a:p>
        </p:txBody>
      </p:sp>
      <p:sp>
        <p:nvSpPr>
          <p:cNvPr id="48188" name="Oval 75"/>
          <p:cNvSpPr>
            <a:spLocks noChangeArrowheads="1"/>
          </p:cNvSpPr>
          <p:nvPr/>
        </p:nvSpPr>
        <p:spPr bwMode="auto">
          <a:xfrm>
            <a:off x="5943600" y="31242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48189" name="Oval 76"/>
          <p:cNvSpPr>
            <a:spLocks noChangeArrowheads="1"/>
          </p:cNvSpPr>
          <p:nvPr/>
        </p:nvSpPr>
        <p:spPr bwMode="auto">
          <a:xfrm>
            <a:off x="6096000" y="3276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48190" name="Oval 77"/>
          <p:cNvSpPr>
            <a:spLocks noChangeArrowheads="1"/>
          </p:cNvSpPr>
          <p:nvPr/>
        </p:nvSpPr>
        <p:spPr bwMode="auto">
          <a:xfrm>
            <a:off x="6096000" y="2895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48191" name="Text Box 78"/>
          <p:cNvSpPr txBox="1">
            <a:spLocks noChangeArrowheads="1"/>
          </p:cNvSpPr>
          <p:nvPr/>
        </p:nvSpPr>
        <p:spPr bwMode="auto">
          <a:xfrm>
            <a:off x="5791200" y="2971800"/>
            <a:ext cx="671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vi-VN" sz="2100" b="1" baseline="-25000">
                <a:solidFill>
                  <a:srgbClr val="FF3300"/>
                </a:solidFill>
                <a:latin typeface="Arial" charset="0"/>
              </a:rPr>
              <a:t>3</a:t>
            </a:r>
            <a:endParaRPr lang="en-US" sz="1800">
              <a:solidFill>
                <a:srgbClr val="FF3300"/>
              </a:solidFill>
              <a:latin typeface="Arial" charset="0"/>
            </a:endParaRPr>
          </a:p>
        </p:txBody>
      </p:sp>
      <p:sp>
        <p:nvSpPr>
          <p:cNvPr id="48192" name="Text Box 79"/>
          <p:cNvSpPr txBox="1">
            <a:spLocks noChangeArrowheads="1"/>
          </p:cNvSpPr>
          <p:nvPr/>
        </p:nvSpPr>
        <p:spPr bwMode="auto">
          <a:xfrm>
            <a:off x="5791200" y="3124200"/>
            <a:ext cx="152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vi-VN" sz="2100" b="1" baseline="-25000">
                <a:solidFill>
                  <a:srgbClr val="FF3300"/>
                </a:solidFill>
                <a:latin typeface="Arial" charset="0"/>
              </a:rPr>
              <a:t>2</a:t>
            </a:r>
            <a:endParaRPr lang="en-US" sz="1800">
              <a:solidFill>
                <a:srgbClr val="FF3300"/>
              </a:solidFill>
              <a:latin typeface="Arial" charset="0"/>
            </a:endParaRPr>
          </a:p>
        </p:txBody>
      </p:sp>
      <p:sp>
        <p:nvSpPr>
          <p:cNvPr id="48193" name="Text Box 80"/>
          <p:cNvSpPr txBox="1">
            <a:spLocks noChangeArrowheads="1"/>
          </p:cNvSpPr>
          <p:nvPr/>
        </p:nvSpPr>
        <p:spPr bwMode="auto">
          <a:xfrm>
            <a:off x="6096000" y="2819400"/>
            <a:ext cx="671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vi-VN" sz="2100" b="1" baseline="-25000">
                <a:solidFill>
                  <a:srgbClr val="FF3300"/>
                </a:solidFill>
                <a:latin typeface="Arial" charset="0"/>
              </a:rPr>
              <a:t>3</a:t>
            </a:r>
            <a:endParaRPr lang="en-US" sz="1800">
              <a:solidFill>
                <a:srgbClr val="FF3300"/>
              </a:solidFill>
              <a:latin typeface="Arial" charset="0"/>
            </a:endParaRPr>
          </a:p>
        </p:txBody>
      </p:sp>
      <p:sp>
        <p:nvSpPr>
          <p:cNvPr id="48195" name="Text Box 89"/>
          <p:cNvSpPr txBox="1">
            <a:spLocks noChangeArrowheads="1"/>
          </p:cNvSpPr>
          <p:nvPr/>
        </p:nvSpPr>
        <p:spPr bwMode="auto">
          <a:xfrm>
            <a:off x="4114800" y="6451600"/>
            <a:ext cx="4648200" cy="406400"/>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vi-VN" sz="2000" b="1" dirty="0">
                <a:solidFill>
                  <a:srgbClr val="000099"/>
                </a:solidFill>
              </a:rPr>
              <a:t>Lược đồ </a:t>
            </a:r>
            <a:r>
              <a:rPr lang="vi-VN" sz="2000" b="1" dirty="0" smtClean="0">
                <a:solidFill>
                  <a:srgbClr val="000099"/>
                </a:solidFill>
              </a:rPr>
              <a:t>c</a:t>
            </a:r>
            <a:r>
              <a:rPr lang="en-US" sz="2000" b="1" dirty="0" smtClean="0">
                <a:solidFill>
                  <a:srgbClr val="000099"/>
                </a:solidFill>
              </a:rPr>
              <a:t>ứ </a:t>
            </a:r>
            <a:r>
              <a:rPr lang="en-US" sz="2000" b="1" dirty="0" err="1" smtClean="0">
                <a:solidFill>
                  <a:srgbClr val="000099"/>
                </a:solidFill>
              </a:rPr>
              <a:t>điểm</a:t>
            </a:r>
            <a:r>
              <a:rPr lang="vi-VN" sz="2000" b="1" dirty="0" smtClean="0">
                <a:solidFill>
                  <a:srgbClr val="000099"/>
                </a:solidFill>
              </a:rPr>
              <a:t> </a:t>
            </a:r>
            <a:r>
              <a:rPr lang="vi-VN" sz="2000" b="1" dirty="0">
                <a:solidFill>
                  <a:srgbClr val="000099"/>
                </a:solidFill>
              </a:rPr>
              <a:t>Điện Biên Phủ (1954)</a:t>
            </a:r>
            <a:endParaRPr lang="en-US" sz="2000" b="1" dirty="0">
              <a:solidFill>
                <a:srgbClr val="000099"/>
              </a:solidFill>
            </a:endParaRPr>
          </a:p>
        </p:txBody>
      </p:sp>
      <p:sp>
        <p:nvSpPr>
          <p:cNvPr id="55386" name="Text Box 90"/>
          <p:cNvSpPr txBox="1">
            <a:spLocks noChangeArrowheads="1"/>
          </p:cNvSpPr>
          <p:nvPr/>
        </p:nvSpPr>
        <p:spPr bwMode="auto">
          <a:xfrm>
            <a:off x="5946775" y="865188"/>
            <a:ext cx="15351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200" b="1">
                <a:latin typeface=".VnTimeH" pitchFamily="34" charset="0"/>
              </a:rPr>
              <a:t> </a:t>
            </a:r>
            <a:r>
              <a:rPr lang="en-US" sz="1400" b="1">
                <a:solidFill>
                  <a:schemeClr val="bg1"/>
                </a:solidFill>
              </a:rPr>
              <a:t>Đồi Độc Lập</a:t>
            </a:r>
            <a:endParaRPr lang="en-US" sz="1400">
              <a:solidFill>
                <a:schemeClr val="bg1"/>
              </a:solidFill>
            </a:endParaRPr>
          </a:p>
        </p:txBody>
      </p:sp>
      <p:sp>
        <p:nvSpPr>
          <p:cNvPr id="55389" name="Oval 93"/>
          <p:cNvSpPr>
            <a:spLocks noChangeArrowheads="1"/>
          </p:cNvSpPr>
          <p:nvPr/>
        </p:nvSpPr>
        <p:spPr bwMode="auto">
          <a:xfrm>
            <a:off x="4343400" y="0"/>
            <a:ext cx="3124200" cy="2209800"/>
          </a:xfrm>
          <a:prstGeom prst="ellipse">
            <a:avLst/>
          </a:prstGeom>
          <a:noFill/>
          <a:ln w="9525">
            <a:solidFill>
              <a:srgbClr val="CC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55390" name="Oval 94"/>
          <p:cNvSpPr>
            <a:spLocks noChangeArrowheads="1"/>
          </p:cNvSpPr>
          <p:nvPr/>
        </p:nvSpPr>
        <p:spPr bwMode="auto">
          <a:xfrm>
            <a:off x="4038600" y="1752600"/>
            <a:ext cx="3733800" cy="2514600"/>
          </a:xfrm>
          <a:prstGeom prst="ellipse">
            <a:avLst/>
          </a:prstGeom>
          <a:noFill/>
          <a:ln w="9525">
            <a:solidFill>
              <a:srgbClr val="CC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55391" name="Oval 95"/>
          <p:cNvSpPr>
            <a:spLocks noChangeArrowheads="1"/>
          </p:cNvSpPr>
          <p:nvPr/>
        </p:nvSpPr>
        <p:spPr bwMode="auto">
          <a:xfrm>
            <a:off x="4114800" y="4648200"/>
            <a:ext cx="3124200" cy="1752600"/>
          </a:xfrm>
          <a:prstGeom prst="ellipse">
            <a:avLst/>
          </a:prstGeom>
          <a:noFill/>
          <a:ln w="9525">
            <a:solidFill>
              <a:srgbClr val="CC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48200" name="Text Box 96"/>
          <p:cNvSpPr txBox="1">
            <a:spLocks noChangeArrowheads="1"/>
          </p:cNvSpPr>
          <p:nvPr/>
        </p:nvSpPr>
        <p:spPr bwMode="auto">
          <a:xfrm>
            <a:off x="6681788" y="55245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spcBef>
                <a:spcPct val="50000"/>
              </a:spcBef>
            </a:pPr>
            <a:r>
              <a:rPr lang="en-US" dirty="0"/>
              <a:t> </a:t>
            </a:r>
            <a:r>
              <a:rPr lang="en-US" dirty="0" err="1">
                <a:solidFill>
                  <a:srgbClr val="000099"/>
                </a:solidFill>
              </a:rPr>
              <a:t>Phân</a:t>
            </a:r>
            <a:r>
              <a:rPr lang="en-US" dirty="0">
                <a:solidFill>
                  <a:srgbClr val="000099"/>
                </a:solidFill>
              </a:rPr>
              <a:t> </a:t>
            </a:r>
            <a:r>
              <a:rPr lang="en-US" dirty="0" err="1">
                <a:solidFill>
                  <a:srgbClr val="000099"/>
                </a:solidFill>
              </a:rPr>
              <a:t>khu</a:t>
            </a:r>
            <a:r>
              <a:rPr lang="en-US" dirty="0">
                <a:solidFill>
                  <a:srgbClr val="000099"/>
                </a:solidFill>
              </a:rPr>
              <a:t> </a:t>
            </a:r>
            <a:r>
              <a:rPr lang="en-US" dirty="0" err="1">
                <a:solidFill>
                  <a:srgbClr val="000099"/>
                </a:solidFill>
              </a:rPr>
              <a:t>Bắc</a:t>
            </a:r>
            <a:endParaRPr lang="en-US" dirty="0">
              <a:solidFill>
                <a:srgbClr val="000099"/>
              </a:solidFill>
            </a:endParaRPr>
          </a:p>
        </p:txBody>
      </p:sp>
      <p:sp>
        <p:nvSpPr>
          <p:cNvPr id="48201" name="Text Box 97"/>
          <p:cNvSpPr txBox="1">
            <a:spLocks noChangeArrowheads="1"/>
          </p:cNvSpPr>
          <p:nvPr/>
        </p:nvSpPr>
        <p:spPr bwMode="auto">
          <a:xfrm>
            <a:off x="6029323" y="3389139"/>
            <a:ext cx="2819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spcBef>
                <a:spcPct val="50000"/>
              </a:spcBef>
            </a:pPr>
            <a:r>
              <a:rPr lang="en-US" dirty="0"/>
              <a:t> </a:t>
            </a:r>
            <a:r>
              <a:rPr lang="en-US" dirty="0" err="1">
                <a:solidFill>
                  <a:srgbClr val="000099"/>
                </a:solidFill>
              </a:rPr>
              <a:t>Phân</a:t>
            </a:r>
            <a:r>
              <a:rPr lang="en-US" dirty="0">
                <a:solidFill>
                  <a:srgbClr val="000099"/>
                </a:solidFill>
              </a:rPr>
              <a:t> </a:t>
            </a:r>
            <a:r>
              <a:rPr lang="en-US" dirty="0" err="1">
                <a:solidFill>
                  <a:srgbClr val="000099"/>
                </a:solidFill>
              </a:rPr>
              <a:t>khu</a:t>
            </a:r>
            <a:r>
              <a:rPr lang="en-US" dirty="0">
                <a:solidFill>
                  <a:srgbClr val="000099"/>
                </a:solidFill>
              </a:rPr>
              <a:t> </a:t>
            </a:r>
            <a:r>
              <a:rPr lang="en-US" dirty="0" err="1">
                <a:solidFill>
                  <a:srgbClr val="000099"/>
                </a:solidFill>
              </a:rPr>
              <a:t>trung</a:t>
            </a:r>
            <a:r>
              <a:rPr lang="en-US" dirty="0">
                <a:solidFill>
                  <a:srgbClr val="000099"/>
                </a:solidFill>
              </a:rPr>
              <a:t> </a:t>
            </a:r>
            <a:r>
              <a:rPr lang="en-US" dirty="0" err="1">
                <a:solidFill>
                  <a:srgbClr val="000099"/>
                </a:solidFill>
              </a:rPr>
              <a:t>Tâm</a:t>
            </a:r>
            <a:endParaRPr lang="en-US" dirty="0">
              <a:solidFill>
                <a:srgbClr val="000099"/>
              </a:solidFill>
            </a:endParaRPr>
          </a:p>
        </p:txBody>
      </p:sp>
      <p:sp>
        <p:nvSpPr>
          <p:cNvPr id="48202" name="Text Box 98"/>
          <p:cNvSpPr txBox="1">
            <a:spLocks noChangeArrowheads="1"/>
          </p:cNvSpPr>
          <p:nvPr/>
        </p:nvSpPr>
        <p:spPr bwMode="auto">
          <a:xfrm>
            <a:off x="6781800" y="51816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spcBef>
                <a:spcPct val="50000"/>
              </a:spcBef>
            </a:pPr>
            <a:r>
              <a:rPr lang="en-US" dirty="0"/>
              <a:t> </a:t>
            </a:r>
            <a:r>
              <a:rPr lang="en-US" dirty="0" err="1">
                <a:solidFill>
                  <a:srgbClr val="000099"/>
                </a:solidFill>
              </a:rPr>
              <a:t>Phân</a:t>
            </a:r>
            <a:r>
              <a:rPr lang="en-US" dirty="0">
                <a:solidFill>
                  <a:srgbClr val="000099"/>
                </a:solidFill>
              </a:rPr>
              <a:t> </a:t>
            </a:r>
            <a:r>
              <a:rPr lang="en-US" dirty="0" err="1">
                <a:solidFill>
                  <a:srgbClr val="000099"/>
                </a:solidFill>
              </a:rPr>
              <a:t>khu</a:t>
            </a:r>
            <a:r>
              <a:rPr lang="en-US" dirty="0">
                <a:solidFill>
                  <a:srgbClr val="000099"/>
                </a:solidFill>
              </a:rPr>
              <a:t> Nam</a:t>
            </a:r>
          </a:p>
        </p:txBody>
      </p:sp>
      <p:sp>
        <p:nvSpPr>
          <p:cNvPr id="2" name="Rectangle 1"/>
          <p:cNvSpPr/>
          <p:nvPr/>
        </p:nvSpPr>
        <p:spPr>
          <a:xfrm>
            <a:off x="762001" y="2486819"/>
            <a:ext cx="2600324" cy="1359519"/>
          </a:xfrm>
          <a:prstGeom prst="rect">
            <a:avLst/>
          </a:prstGeom>
          <a:solidFill>
            <a:srgbClr val="E1E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6133125"/>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389"/>
                                        </p:tgtEl>
                                        <p:attrNameLst>
                                          <p:attrName>style.visibility</p:attrName>
                                        </p:attrNameLst>
                                      </p:cBhvr>
                                      <p:to>
                                        <p:strVal val="visible"/>
                                      </p:to>
                                    </p:set>
                                    <p:animEffect transition="in" filter="barn(inVertical)">
                                      <p:cBhvr>
                                        <p:cTn id="7" dur="500"/>
                                        <p:tgtEl>
                                          <p:spTgt spid="5538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mph" presetSubtype="0" fill="hold" grpId="0" nodeType="clickEffect">
                                  <p:stCondLst>
                                    <p:cond delay="0"/>
                                  </p:stCondLst>
                                  <p:childTnLst>
                                    <p:animClr clrSpc="hsl" dir="cw">
                                      <p:cBhvr override="childStyle">
                                        <p:cTn id="11" dur="500" fill="hold"/>
                                        <p:tgtEl>
                                          <p:spTgt spid="55386"/>
                                        </p:tgtEl>
                                        <p:attrNameLst>
                                          <p:attrName>style.color</p:attrName>
                                        </p:attrNameLst>
                                      </p:cBhvr>
                                      <p:by>
                                        <p:hsl h="10842353" s="0" l="0"/>
                                      </p:by>
                                    </p:animClr>
                                    <p:animClr clrSpc="hsl" dir="cw">
                                      <p:cBhvr>
                                        <p:cTn id="12" dur="500" fill="hold"/>
                                        <p:tgtEl>
                                          <p:spTgt spid="55386"/>
                                        </p:tgtEl>
                                        <p:attrNameLst>
                                          <p:attrName>fillcolor</p:attrName>
                                        </p:attrNameLst>
                                      </p:cBhvr>
                                      <p:by>
                                        <p:hsl h="10842353" s="0" l="0"/>
                                      </p:by>
                                    </p:animClr>
                                    <p:animClr clrSpc="hsl" dir="cw">
                                      <p:cBhvr>
                                        <p:cTn id="13" dur="500" fill="hold"/>
                                        <p:tgtEl>
                                          <p:spTgt spid="55386"/>
                                        </p:tgtEl>
                                        <p:attrNameLst>
                                          <p:attrName>stroke.color</p:attrName>
                                        </p:attrNameLst>
                                      </p:cBhvr>
                                      <p:by>
                                        <p:hsl h="10842353" s="0" l="0"/>
                                      </p:by>
                                    </p:animClr>
                                    <p:set>
                                      <p:cBhvr>
                                        <p:cTn id="14" dur="500" fill="hold"/>
                                        <p:tgtEl>
                                          <p:spTgt spid="55386"/>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5390"/>
                                        </p:tgtEl>
                                        <p:attrNameLst>
                                          <p:attrName>style.visibility</p:attrName>
                                        </p:attrNameLst>
                                      </p:cBhvr>
                                      <p:to>
                                        <p:strVal val="visible"/>
                                      </p:to>
                                    </p:set>
                                    <p:animEffect transition="in" filter="barn(inVertical)">
                                      <p:cBhvr>
                                        <p:cTn id="19" dur="500"/>
                                        <p:tgtEl>
                                          <p:spTgt spid="5539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5391"/>
                                        </p:tgtEl>
                                        <p:attrNameLst>
                                          <p:attrName>style.visibility</p:attrName>
                                        </p:attrNameLst>
                                      </p:cBhvr>
                                      <p:to>
                                        <p:strVal val="visible"/>
                                      </p:to>
                                    </p:set>
                                    <p:animEffect transition="in" filter="barn(inVertical)">
                                      <p:cBhvr>
                                        <p:cTn id="24" dur="500"/>
                                        <p:tgtEl>
                                          <p:spTgt spid="5539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8200"/>
                                        </p:tgtEl>
                                        <p:attrNameLst>
                                          <p:attrName>style.visibility</p:attrName>
                                        </p:attrNameLst>
                                      </p:cBhvr>
                                      <p:to>
                                        <p:strVal val="visible"/>
                                      </p:to>
                                    </p:set>
                                    <p:animEffect transition="in" filter="barn(inVertical)">
                                      <p:cBhvr>
                                        <p:cTn id="27" dur="500"/>
                                        <p:tgtEl>
                                          <p:spTgt spid="4820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8201"/>
                                        </p:tgtEl>
                                        <p:attrNameLst>
                                          <p:attrName>style.visibility</p:attrName>
                                        </p:attrNameLst>
                                      </p:cBhvr>
                                      <p:to>
                                        <p:strVal val="visible"/>
                                      </p:to>
                                    </p:set>
                                    <p:animEffect transition="in" filter="barn(inVertical)">
                                      <p:cBhvr>
                                        <p:cTn id="30" dur="500"/>
                                        <p:tgtEl>
                                          <p:spTgt spid="4820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8202"/>
                                        </p:tgtEl>
                                        <p:attrNameLst>
                                          <p:attrName>style.visibility</p:attrName>
                                        </p:attrNameLst>
                                      </p:cBhvr>
                                      <p:to>
                                        <p:strVal val="visible"/>
                                      </p:to>
                                    </p:set>
                                    <p:animEffect transition="in" filter="barn(inVertical)">
                                      <p:cBhvr>
                                        <p:cTn id="33" dur="500"/>
                                        <p:tgtEl>
                                          <p:spTgt spid="4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86" grpId="0"/>
      <p:bldP spid="55389" grpId="0" animBg="1"/>
      <p:bldP spid="55390" grpId="0" animBg="1"/>
      <p:bldP spid="55391" grpId="0" animBg="1"/>
      <p:bldP spid="48200" grpId="0"/>
      <p:bldP spid="48201" grpId="0" animBg="1"/>
      <p:bldP spid="4820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52400" y="216079"/>
            <a:ext cx="8686800" cy="6400800"/>
          </a:xfrm>
          <a:prstGeom prst="rect">
            <a:avLst/>
          </a:prstGeom>
          <a:noFill/>
          <a:ln w="57150">
            <a:solidFill>
              <a:srgbClr val="00FF00"/>
            </a:solidFill>
            <a:miter lim="800000"/>
            <a:headEnd/>
            <a:tailEnd/>
          </a:ln>
        </p:spPr>
        <p:txBody>
          <a:bodyPr wrap="none" anchor="ctr"/>
          <a:lstStyle/>
          <a:p>
            <a:pPr fontAlgn="auto">
              <a:spcBef>
                <a:spcPts val="0"/>
              </a:spcBef>
              <a:spcAft>
                <a:spcPts val="0"/>
              </a:spcAft>
            </a:pPr>
            <a:endParaRPr lang="vi-VN">
              <a:solidFill>
                <a:prstClr val="black"/>
              </a:solidFill>
              <a:latin typeface="Arial"/>
            </a:endParaRPr>
          </a:p>
        </p:txBody>
      </p:sp>
      <p:sp>
        <p:nvSpPr>
          <p:cNvPr id="123908" name="Text Box 4"/>
          <p:cNvSpPr txBox="1">
            <a:spLocks noChangeArrowheads="1"/>
          </p:cNvSpPr>
          <p:nvPr/>
        </p:nvSpPr>
        <p:spPr bwMode="auto">
          <a:xfrm rot="2453555">
            <a:off x="2275268" y="2038171"/>
            <a:ext cx="2362200" cy="457200"/>
          </a:xfrm>
          <a:prstGeom prst="rect">
            <a:avLst/>
          </a:prstGeom>
          <a:noFill/>
          <a:ln w="9525">
            <a:noFill/>
            <a:miter lim="800000"/>
            <a:headEnd/>
            <a:tailEnd/>
          </a:ln>
        </p:spPr>
        <p:txBody>
          <a:bodyPr>
            <a:spAutoFit/>
          </a:bodyPr>
          <a:lstStyle/>
          <a:p>
            <a:pPr fontAlgn="auto">
              <a:spcBef>
                <a:spcPct val="50000"/>
              </a:spcBef>
              <a:spcAft>
                <a:spcPts val="0"/>
              </a:spcAft>
            </a:pPr>
            <a:r>
              <a:rPr lang="en-US" sz="2400" b="1">
                <a:solidFill>
                  <a:prstClr val="white"/>
                </a:solidFill>
                <a:latin typeface="Times New Roman" pitchFamily="18" charset="0"/>
              </a:rPr>
              <a:t>L	À	O</a:t>
            </a:r>
          </a:p>
        </p:txBody>
      </p:sp>
      <p:sp>
        <p:nvSpPr>
          <p:cNvPr id="123909" name="Text Box 5"/>
          <p:cNvSpPr txBox="1">
            <a:spLocks noChangeArrowheads="1"/>
          </p:cNvSpPr>
          <p:nvPr/>
        </p:nvSpPr>
        <p:spPr bwMode="auto">
          <a:xfrm>
            <a:off x="2884868" y="4019371"/>
            <a:ext cx="3352800" cy="366713"/>
          </a:xfrm>
          <a:prstGeom prst="rect">
            <a:avLst/>
          </a:prstGeom>
          <a:noFill/>
          <a:ln w="9525">
            <a:noFill/>
            <a:miter lim="800000"/>
            <a:headEnd/>
            <a:tailEnd/>
          </a:ln>
        </p:spPr>
        <p:txBody>
          <a:bodyPr>
            <a:spAutoFit/>
          </a:bodyPr>
          <a:lstStyle/>
          <a:p>
            <a:pPr fontAlgn="auto">
              <a:spcBef>
                <a:spcPct val="50000"/>
              </a:spcBef>
              <a:spcAft>
                <a:spcPts val="0"/>
              </a:spcAft>
            </a:pPr>
            <a:r>
              <a:rPr lang="en-US" b="1">
                <a:solidFill>
                  <a:prstClr val="white"/>
                </a:solidFill>
                <a:latin typeface="Times New Roman" pitchFamily="18" charset="0"/>
              </a:rPr>
              <a:t>CAM  PU  CHIA</a:t>
            </a:r>
          </a:p>
        </p:txBody>
      </p:sp>
      <p:sp>
        <p:nvSpPr>
          <p:cNvPr id="123910" name="Oval 6"/>
          <p:cNvSpPr>
            <a:spLocks noChangeArrowheads="1"/>
          </p:cNvSpPr>
          <p:nvPr/>
        </p:nvSpPr>
        <p:spPr bwMode="auto">
          <a:xfrm>
            <a:off x="2503868" y="971371"/>
            <a:ext cx="228600" cy="228600"/>
          </a:xfrm>
          <a:prstGeom prst="ellipse">
            <a:avLst/>
          </a:prstGeom>
          <a:solidFill>
            <a:srgbClr val="FFFF00"/>
          </a:solidFill>
          <a:ln w="9525">
            <a:solidFill>
              <a:srgbClr val="00FF00"/>
            </a:solidFill>
            <a:round/>
            <a:headEnd/>
            <a:tailEnd/>
          </a:ln>
        </p:spPr>
        <p:txBody>
          <a:bodyPr wrap="none" anchor="ctr"/>
          <a:lstStyle/>
          <a:p>
            <a:pPr fontAlgn="auto">
              <a:spcBef>
                <a:spcPts val="0"/>
              </a:spcBef>
              <a:spcAft>
                <a:spcPts val="0"/>
              </a:spcAft>
            </a:pPr>
            <a:endParaRPr lang="vi-VN">
              <a:solidFill>
                <a:prstClr val="black"/>
              </a:solidFill>
              <a:latin typeface="Arial"/>
            </a:endParaRPr>
          </a:p>
        </p:txBody>
      </p:sp>
      <p:pic>
        <p:nvPicPr>
          <p:cNvPr id="123914" name="Picture 10" descr="Ban do DBP trong 2"/>
          <p:cNvPicPr>
            <a:picLocks noChangeAspect="1" noChangeArrowheads="1"/>
          </p:cNvPicPr>
          <p:nvPr/>
        </p:nvPicPr>
        <p:blipFill>
          <a:blip r:embed="rId4"/>
          <a:srcRect/>
          <a:stretch>
            <a:fillRect/>
          </a:stretch>
        </p:blipFill>
        <p:spPr bwMode="auto">
          <a:xfrm>
            <a:off x="-1" y="285571"/>
            <a:ext cx="8853901" cy="5867400"/>
          </a:xfrm>
          <a:prstGeom prst="rect">
            <a:avLst/>
          </a:prstGeom>
          <a:solidFill>
            <a:srgbClr val="CCFFCC"/>
          </a:solidFill>
          <a:ln w="9525">
            <a:noFill/>
            <a:miter lim="800000"/>
            <a:headEnd/>
            <a:tailEnd/>
          </a:ln>
        </p:spPr>
      </p:pic>
      <p:sp>
        <p:nvSpPr>
          <p:cNvPr id="123915" name="AutoShape 11"/>
          <p:cNvSpPr>
            <a:spLocks noChangeArrowheads="1"/>
          </p:cNvSpPr>
          <p:nvPr/>
        </p:nvSpPr>
        <p:spPr bwMode="auto">
          <a:xfrm flipV="1">
            <a:off x="457200" y="228600"/>
            <a:ext cx="1752600" cy="381000"/>
          </a:xfrm>
          <a:prstGeom prst="wedgeRectCallout">
            <a:avLst>
              <a:gd name="adj1" fmla="val 98761"/>
              <a:gd name="adj2" fmla="val -182391"/>
            </a:avLst>
          </a:prstGeom>
          <a:ln>
            <a:headEnd/>
            <a:tailEnd/>
          </a:ln>
        </p:spPr>
        <p:style>
          <a:lnRef idx="1">
            <a:schemeClr val="accent2"/>
          </a:lnRef>
          <a:fillRef idx="2">
            <a:schemeClr val="accent2"/>
          </a:fillRef>
          <a:effectRef idx="1">
            <a:schemeClr val="accent2"/>
          </a:effectRef>
          <a:fontRef idx="minor">
            <a:schemeClr val="dk1"/>
          </a:fontRef>
        </p:style>
        <p:txBody>
          <a:bodyPr rot="10800000"/>
          <a:lstStyle/>
          <a:p>
            <a:pPr algn="ctr" fontAlgn="auto">
              <a:spcBef>
                <a:spcPts val="0"/>
              </a:spcBef>
              <a:spcAft>
                <a:spcPts val="0"/>
              </a:spcAft>
            </a:pPr>
            <a:r>
              <a:rPr lang="en-US" sz="1400" b="1">
                <a:solidFill>
                  <a:srgbClr val="FF0000"/>
                </a:solidFill>
                <a:latin typeface="Times New Roman" pitchFamily="18" charset="0"/>
                <a:cs typeface="Times New Roman" pitchFamily="18" charset="0"/>
              </a:rPr>
              <a:t>PHÂN KHU BẮC</a:t>
            </a:r>
          </a:p>
        </p:txBody>
      </p:sp>
      <p:sp>
        <p:nvSpPr>
          <p:cNvPr id="123916" name="AutoShape 12"/>
          <p:cNvSpPr>
            <a:spLocks noChangeArrowheads="1"/>
          </p:cNvSpPr>
          <p:nvPr/>
        </p:nvSpPr>
        <p:spPr bwMode="auto">
          <a:xfrm flipV="1">
            <a:off x="7239000" y="2736850"/>
            <a:ext cx="1371600" cy="463550"/>
          </a:xfrm>
          <a:prstGeom prst="wedgeRectCallout">
            <a:avLst>
              <a:gd name="adj1" fmla="val -129678"/>
              <a:gd name="adj2" fmla="val 52002"/>
            </a:avLst>
          </a:prstGeom>
          <a:ln>
            <a:headEnd/>
            <a:tailEnd/>
          </a:ln>
        </p:spPr>
        <p:style>
          <a:lnRef idx="1">
            <a:schemeClr val="accent2"/>
          </a:lnRef>
          <a:fillRef idx="2">
            <a:schemeClr val="accent2"/>
          </a:fillRef>
          <a:effectRef idx="1">
            <a:schemeClr val="accent2"/>
          </a:effectRef>
          <a:fontRef idx="minor">
            <a:schemeClr val="dk1"/>
          </a:fontRef>
        </p:style>
        <p:txBody>
          <a:bodyPr rot="10800000"/>
          <a:lstStyle/>
          <a:p>
            <a:pPr algn="ctr" fontAlgn="auto">
              <a:spcBef>
                <a:spcPts val="0"/>
              </a:spcBef>
              <a:spcAft>
                <a:spcPts val="0"/>
              </a:spcAft>
            </a:pPr>
            <a:r>
              <a:rPr lang="en-US" sz="1400" b="1">
                <a:solidFill>
                  <a:srgbClr val="FF3300"/>
                </a:solidFill>
                <a:latin typeface="Times New Roman" pitchFamily="18" charset="0"/>
              </a:rPr>
              <a:t>PHÂN KHU TRUNG TÂM</a:t>
            </a:r>
          </a:p>
        </p:txBody>
      </p:sp>
      <p:sp>
        <p:nvSpPr>
          <p:cNvPr id="123917" name="AutoShape 13"/>
          <p:cNvSpPr>
            <a:spLocks noChangeArrowheads="1"/>
          </p:cNvSpPr>
          <p:nvPr/>
        </p:nvSpPr>
        <p:spPr bwMode="auto">
          <a:xfrm>
            <a:off x="6400800" y="3505200"/>
            <a:ext cx="1828800" cy="309562"/>
          </a:xfrm>
          <a:prstGeom prst="wedgeRectCallout">
            <a:avLst>
              <a:gd name="adj1" fmla="val -177783"/>
              <a:gd name="adj2" fmla="val -280674"/>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fontAlgn="auto">
              <a:spcBef>
                <a:spcPts val="0"/>
              </a:spcBef>
              <a:spcAft>
                <a:spcPts val="0"/>
              </a:spcAft>
            </a:pPr>
            <a:r>
              <a:rPr lang="en-US" b="1">
                <a:solidFill>
                  <a:srgbClr val="0000FF"/>
                </a:solidFill>
                <a:latin typeface="Times New Roman" pitchFamily="18" charset="0"/>
              </a:rPr>
              <a:t>Sở chỉ huy địch</a:t>
            </a:r>
          </a:p>
        </p:txBody>
      </p:sp>
      <p:sp>
        <p:nvSpPr>
          <p:cNvPr id="123918" name="AutoShape 14"/>
          <p:cNvSpPr>
            <a:spLocks noChangeArrowheads="1"/>
          </p:cNvSpPr>
          <p:nvPr/>
        </p:nvSpPr>
        <p:spPr bwMode="auto">
          <a:xfrm flipV="1">
            <a:off x="1066800" y="2971800"/>
            <a:ext cx="1066800" cy="309563"/>
          </a:xfrm>
          <a:prstGeom prst="wedgeRectCallout">
            <a:avLst>
              <a:gd name="adj1" fmla="val 227412"/>
              <a:gd name="adj2" fmla="val 275025"/>
            </a:avLst>
          </a:prstGeom>
          <a:ln>
            <a:headEnd/>
            <a:tailEnd/>
          </a:ln>
        </p:spPr>
        <p:style>
          <a:lnRef idx="1">
            <a:schemeClr val="accent2"/>
          </a:lnRef>
          <a:fillRef idx="2">
            <a:schemeClr val="accent2"/>
          </a:fillRef>
          <a:effectRef idx="1">
            <a:schemeClr val="accent2"/>
          </a:effectRef>
          <a:fontRef idx="minor">
            <a:schemeClr val="dk1"/>
          </a:fontRef>
        </p:style>
        <p:txBody>
          <a:bodyPr rot="10800000"/>
          <a:lstStyle/>
          <a:p>
            <a:pPr algn="ctr" fontAlgn="auto">
              <a:spcBef>
                <a:spcPts val="0"/>
              </a:spcBef>
              <a:spcAft>
                <a:spcPts val="0"/>
              </a:spcAft>
            </a:pPr>
            <a:r>
              <a:rPr lang="en-US" b="1">
                <a:solidFill>
                  <a:srgbClr val="0000FF"/>
                </a:solidFill>
                <a:latin typeface="Times New Roman" pitchFamily="18" charset="0"/>
              </a:rPr>
              <a:t>Sân bay</a:t>
            </a:r>
          </a:p>
        </p:txBody>
      </p:sp>
      <p:sp>
        <p:nvSpPr>
          <p:cNvPr id="123919" name="Freeform 15"/>
          <p:cNvSpPr>
            <a:spLocks/>
          </p:cNvSpPr>
          <p:nvPr/>
        </p:nvSpPr>
        <p:spPr bwMode="auto">
          <a:xfrm>
            <a:off x="2275268" y="3866971"/>
            <a:ext cx="3576638" cy="2058988"/>
          </a:xfrm>
          <a:custGeom>
            <a:avLst/>
            <a:gdLst>
              <a:gd name="T0" fmla="*/ 2147483647 w 2253"/>
              <a:gd name="T1" fmla="*/ 2147483647 h 1280"/>
              <a:gd name="T2" fmla="*/ 2147483647 w 2253"/>
              <a:gd name="T3" fmla="*/ 2147483647 h 1280"/>
              <a:gd name="T4" fmla="*/ 2147483647 w 2253"/>
              <a:gd name="T5" fmla="*/ 2147483647 h 1280"/>
              <a:gd name="T6" fmla="*/ 2147483647 w 2253"/>
              <a:gd name="T7" fmla="*/ 2147483647 h 1280"/>
              <a:gd name="T8" fmla="*/ 2147483647 w 2253"/>
              <a:gd name="T9" fmla="*/ 2147483647 h 1280"/>
              <a:gd name="T10" fmla="*/ 2147483647 w 2253"/>
              <a:gd name="T11" fmla="*/ 0 h 1280"/>
              <a:gd name="T12" fmla="*/ 2147483647 w 2253"/>
              <a:gd name="T13" fmla="*/ 2147483647 h 1280"/>
              <a:gd name="T14" fmla="*/ 2147483647 w 2253"/>
              <a:gd name="T15" fmla="*/ 2147483647 h 1280"/>
              <a:gd name="T16" fmla="*/ 0 w 2253"/>
              <a:gd name="T17" fmla="*/ 2147483647 h 1280"/>
              <a:gd name="T18" fmla="*/ 2147483647 w 2253"/>
              <a:gd name="T19" fmla="*/ 2147483647 h 1280"/>
              <a:gd name="T20" fmla="*/ 2147483647 w 2253"/>
              <a:gd name="T21" fmla="*/ 2147483647 h 1280"/>
              <a:gd name="T22" fmla="*/ 2147483647 w 2253"/>
              <a:gd name="T23" fmla="*/ 2147483647 h 1280"/>
              <a:gd name="T24" fmla="*/ 2147483647 w 2253"/>
              <a:gd name="T25" fmla="*/ 2147483647 h 1280"/>
              <a:gd name="T26" fmla="*/ 2147483647 w 2253"/>
              <a:gd name="T27" fmla="*/ 2147483647 h 1280"/>
              <a:gd name="T28" fmla="*/ 2147483647 w 2253"/>
              <a:gd name="T29" fmla="*/ 2147483647 h 1280"/>
              <a:gd name="T30" fmla="*/ 2147483647 w 2253"/>
              <a:gd name="T31" fmla="*/ 2147483647 h 1280"/>
              <a:gd name="T32" fmla="*/ 2147483647 w 2253"/>
              <a:gd name="T33" fmla="*/ 2147483647 h 1280"/>
              <a:gd name="T34" fmla="*/ 2147483647 w 2253"/>
              <a:gd name="T35" fmla="*/ 2147483647 h 1280"/>
              <a:gd name="T36" fmla="*/ 2147483647 w 2253"/>
              <a:gd name="T37" fmla="*/ 2147483647 h 1280"/>
              <a:gd name="T38" fmla="*/ 2147483647 w 2253"/>
              <a:gd name="T39" fmla="*/ 2147483647 h 1280"/>
              <a:gd name="T40" fmla="*/ 2147483647 w 2253"/>
              <a:gd name="T41" fmla="*/ 2147483647 h 1280"/>
              <a:gd name="T42" fmla="*/ 2147483647 w 2253"/>
              <a:gd name="T43" fmla="*/ 2147483647 h 1280"/>
              <a:gd name="T44" fmla="*/ 2147483647 w 2253"/>
              <a:gd name="T45" fmla="*/ 2147483647 h 1280"/>
              <a:gd name="T46" fmla="*/ 2147483647 w 2253"/>
              <a:gd name="T47" fmla="*/ 2147483647 h 1280"/>
              <a:gd name="T48" fmla="*/ 2147483647 w 2253"/>
              <a:gd name="T49" fmla="*/ 2147483647 h 12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53"/>
              <a:gd name="T76" fmla="*/ 0 h 1280"/>
              <a:gd name="T77" fmla="*/ 2253 w 2253"/>
              <a:gd name="T78" fmla="*/ 1280 h 12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53" h="1280">
                <a:moveTo>
                  <a:pt x="2112" y="128"/>
                </a:moveTo>
                <a:cubicBezTo>
                  <a:pt x="1998" y="121"/>
                  <a:pt x="1869" y="93"/>
                  <a:pt x="1754" y="90"/>
                </a:cubicBezTo>
                <a:cubicBezTo>
                  <a:pt x="1408" y="82"/>
                  <a:pt x="1063" y="81"/>
                  <a:pt x="717" y="77"/>
                </a:cubicBezTo>
                <a:cubicBezTo>
                  <a:pt x="661" y="58"/>
                  <a:pt x="606" y="45"/>
                  <a:pt x="550" y="26"/>
                </a:cubicBezTo>
                <a:cubicBezTo>
                  <a:pt x="537" y="22"/>
                  <a:pt x="525" y="17"/>
                  <a:pt x="512" y="13"/>
                </a:cubicBezTo>
                <a:cubicBezTo>
                  <a:pt x="499" y="9"/>
                  <a:pt x="474" y="0"/>
                  <a:pt x="474" y="0"/>
                </a:cubicBezTo>
                <a:cubicBezTo>
                  <a:pt x="384" y="4"/>
                  <a:pt x="294" y="5"/>
                  <a:pt x="205" y="13"/>
                </a:cubicBezTo>
                <a:cubicBezTo>
                  <a:pt x="128" y="20"/>
                  <a:pt x="89" y="150"/>
                  <a:pt x="51" y="205"/>
                </a:cubicBezTo>
                <a:cubicBezTo>
                  <a:pt x="38" y="255"/>
                  <a:pt x="17" y="298"/>
                  <a:pt x="0" y="346"/>
                </a:cubicBezTo>
                <a:cubicBezTo>
                  <a:pt x="4" y="483"/>
                  <a:pt x="6" y="619"/>
                  <a:pt x="13" y="756"/>
                </a:cubicBezTo>
                <a:cubicBezTo>
                  <a:pt x="15" y="787"/>
                  <a:pt x="27" y="860"/>
                  <a:pt x="38" y="896"/>
                </a:cubicBezTo>
                <a:cubicBezTo>
                  <a:pt x="117" y="1161"/>
                  <a:pt x="344" y="1153"/>
                  <a:pt x="576" y="1165"/>
                </a:cubicBezTo>
                <a:cubicBezTo>
                  <a:pt x="760" y="1228"/>
                  <a:pt x="450" y="1118"/>
                  <a:pt x="653" y="1204"/>
                </a:cubicBezTo>
                <a:cubicBezTo>
                  <a:pt x="758" y="1248"/>
                  <a:pt x="1119" y="1238"/>
                  <a:pt x="1203" y="1242"/>
                </a:cubicBezTo>
                <a:cubicBezTo>
                  <a:pt x="1220" y="1246"/>
                  <a:pt x="1237" y="1250"/>
                  <a:pt x="1254" y="1255"/>
                </a:cubicBezTo>
                <a:cubicBezTo>
                  <a:pt x="1280" y="1263"/>
                  <a:pt x="1331" y="1280"/>
                  <a:pt x="1331" y="1280"/>
                </a:cubicBezTo>
                <a:cubicBezTo>
                  <a:pt x="1468" y="1276"/>
                  <a:pt x="1604" y="1276"/>
                  <a:pt x="1741" y="1268"/>
                </a:cubicBezTo>
                <a:cubicBezTo>
                  <a:pt x="1791" y="1265"/>
                  <a:pt x="1910" y="1173"/>
                  <a:pt x="1971" y="1152"/>
                </a:cubicBezTo>
                <a:cubicBezTo>
                  <a:pt x="1998" y="1073"/>
                  <a:pt x="2051" y="1023"/>
                  <a:pt x="2099" y="960"/>
                </a:cubicBezTo>
                <a:cubicBezTo>
                  <a:pt x="2105" y="953"/>
                  <a:pt x="2161" y="867"/>
                  <a:pt x="2176" y="845"/>
                </a:cubicBezTo>
                <a:cubicBezTo>
                  <a:pt x="2185" y="832"/>
                  <a:pt x="2202" y="807"/>
                  <a:pt x="2202" y="807"/>
                </a:cubicBezTo>
                <a:cubicBezTo>
                  <a:pt x="2217" y="760"/>
                  <a:pt x="2241" y="728"/>
                  <a:pt x="2253" y="679"/>
                </a:cubicBezTo>
                <a:cubicBezTo>
                  <a:pt x="2249" y="559"/>
                  <a:pt x="2251" y="439"/>
                  <a:pt x="2240" y="320"/>
                </a:cubicBezTo>
                <a:cubicBezTo>
                  <a:pt x="2237" y="288"/>
                  <a:pt x="2212" y="233"/>
                  <a:pt x="2189" y="205"/>
                </a:cubicBezTo>
                <a:cubicBezTo>
                  <a:pt x="2173" y="185"/>
                  <a:pt x="2112" y="153"/>
                  <a:pt x="2112" y="128"/>
                </a:cubicBezTo>
                <a:close/>
              </a:path>
            </a:pathLst>
          </a:custGeom>
          <a:noFill/>
          <a:ln w="38100">
            <a:solidFill>
              <a:srgbClr val="FF00FF"/>
            </a:solidFill>
            <a:prstDash val="lgDashDot"/>
            <a:round/>
            <a:headEnd/>
            <a:tailEnd/>
          </a:ln>
        </p:spPr>
        <p:txBody>
          <a:bodyPr/>
          <a:lstStyle/>
          <a:p>
            <a:pPr fontAlgn="auto">
              <a:spcBef>
                <a:spcPts val="0"/>
              </a:spcBef>
              <a:spcAft>
                <a:spcPts val="0"/>
              </a:spcAft>
            </a:pPr>
            <a:endParaRPr lang="vi-VN">
              <a:solidFill>
                <a:prstClr val="black"/>
              </a:solidFill>
              <a:latin typeface="Arial"/>
            </a:endParaRPr>
          </a:p>
        </p:txBody>
      </p:sp>
      <p:sp>
        <p:nvSpPr>
          <p:cNvPr id="123920" name="AutoShape 16"/>
          <p:cNvSpPr>
            <a:spLocks noChangeArrowheads="1"/>
          </p:cNvSpPr>
          <p:nvPr/>
        </p:nvSpPr>
        <p:spPr bwMode="auto">
          <a:xfrm>
            <a:off x="6705600" y="5410200"/>
            <a:ext cx="1905000" cy="304800"/>
          </a:xfrm>
          <a:prstGeom prst="wedgeRectCallout">
            <a:avLst>
              <a:gd name="adj1" fmla="val -146326"/>
              <a:gd name="adj2" fmla="val -252011"/>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fontAlgn="auto">
              <a:spcBef>
                <a:spcPts val="0"/>
              </a:spcBef>
              <a:spcAft>
                <a:spcPts val="0"/>
              </a:spcAft>
            </a:pPr>
            <a:r>
              <a:rPr lang="en-US" sz="1400" b="1">
                <a:solidFill>
                  <a:srgbClr val="FF0000"/>
                </a:solidFill>
                <a:latin typeface="Times New Roman" pitchFamily="18" charset="0"/>
              </a:rPr>
              <a:t>PHÂN </a:t>
            </a:r>
            <a:r>
              <a:rPr lang="en-US" sz="1400" b="1" smtClean="0">
                <a:solidFill>
                  <a:srgbClr val="FF0000"/>
                </a:solidFill>
                <a:latin typeface="Times New Roman" pitchFamily="18" charset="0"/>
              </a:rPr>
              <a:t>KHU NAM</a:t>
            </a:r>
            <a:endParaRPr lang="en-US" sz="1400" b="1">
              <a:solidFill>
                <a:srgbClr val="FF0000"/>
              </a:solidFill>
              <a:latin typeface="Times New Roman" pitchFamily="18" charset="0"/>
            </a:endParaRPr>
          </a:p>
        </p:txBody>
      </p:sp>
      <p:sp>
        <p:nvSpPr>
          <p:cNvPr id="123923" name="Freeform 19"/>
          <p:cNvSpPr>
            <a:spLocks/>
          </p:cNvSpPr>
          <p:nvPr/>
        </p:nvSpPr>
        <p:spPr bwMode="auto">
          <a:xfrm>
            <a:off x="2275268" y="1809571"/>
            <a:ext cx="4281488" cy="2163763"/>
          </a:xfrm>
          <a:custGeom>
            <a:avLst/>
            <a:gdLst>
              <a:gd name="T0" fmla="*/ 2147483647 w 2697"/>
              <a:gd name="T1" fmla="*/ 2147483647 h 1345"/>
              <a:gd name="T2" fmla="*/ 2147483647 w 2697"/>
              <a:gd name="T3" fmla="*/ 2147483647 h 1345"/>
              <a:gd name="T4" fmla="*/ 2147483647 w 2697"/>
              <a:gd name="T5" fmla="*/ 2147483647 h 1345"/>
              <a:gd name="T6" fmla="*/ 2147483647 w 2697"/>
              <a:gd name="T7" fmla="*/ 2147483647 h 1345"/>
              <a:gd name="T8" fmla="*/ 2147483647 w 2697"/>
              <a:gd name="T9" fmla="*/ 2147483647 h 1345"/>
              <a:gd name="T10" fmla="*/ 2147483647 w 2697"/>
              <a:gd name="T11" fmla="*/ 2147483647 h 1345"/>
              <a:gd name="T12" fmla="*/ 2147483647 w 2697"/>
              <a:gd name="T13" fmla="*/ 2147483647 h 1345"/>
              <a:gd name="T14" fmla="*/ 2147483647 w 2697"/>
              <a:gd name="T15" fmla="*/ 2147483647 h 1345"/>
              <a:gd name="T16" fmla="*/ 2147483647 w 2697"/>
              <a:gd name="T17" fmla="*/ 2147483647 h 1345"/>
              <a:gd name="T18" fmla="*/ 2147483647 w 2697"/>
              <a:gd name="T19" fmla="*/ 2147483647 h 1345"/>
              <a:gd name="T20" fmla="*/ 2147483647 w 2697"/>
              <a:gd name="T21" fmla="*/ 2147483647 h 1345"/>
              <a:gd name="T22" fmla="*/ 2147483647 w 2697"/>
              <a:gd name="T23" fmla="*/ 2147483647 h 1345"/>
              <a:gd name="T24" fmla="*/ 2147483647 w 2697"/>
              <a:gd name="T25" fmla="*/ 2147483647 h 1345"/>
              <a:gd name="T26" fmla="*/ 2147483647 w 2697"/>
              <a:gd name="T27" fmla="*/ 2147483647 h 1345"/>
              <a:gd name="T28" fmla="*/ 2147483647 w 2697"/>
              <a:gd name="T29" fmla="*/ 2147483647 h 1345"/>
              <a:gd name="T30" fmla="*/ 2147483647 w 2697"/>
              <a:gd name="T31" fmla="*/ 2147483647 h 1345"/>
              <a:gd name="T32" fmla="*/ 2147483647 w 2697"/>
              <a:gd name="T33" fmla="*/ 2147483647 h 1345"/>
              <a:gd name="T34" fmla="*/ 2147483647 w 2697"/>
              <a:gd name="T35" fmla="*/ 2147483647 h 1345"/>
              <a:gd name="T36" fmla="*/ 2147483647 w 2697"/>
              <a:gd name="T37" fmla="*/ 2147483647 h 1345"/>
              <a:gd name="T38" fmla="*/ 2147483647 w 2697"/>
              <a:gd name="T39" fmla="*/ 2147483647 h 1345"/>
              <a:gd name="T40" fmla="*/ 2147483647 w 2697"/>
              <a:gd name="T41" fmla="*/ 2147483647 h 1345"/>
              <a:gd name="T42" fmla="*/ 2147483647 w 2697"/>
              <a:gd name="T43" fmla="*/ 2147483647 h 1345"/>
              <a:gd name="T44" fmla="*/ 2147483647 w 2697"/>
              <a:gd name="T45" fmla="*/ 2147483647 h 1345"/>
              <a:gd name="T46" fmla="*/ 2147483647 w 2697"/>
              <a:gd name="T47" fmla="*/ 2147483647 h 1345"/>
              <a:gd name="T48" fmla="*/ 2147483647 w 2697"/>
              <a:gd name="T49" fmla="*/ 2147483647 h 1345"/>
              <a:gd name="T50" fmla="*/ 2147483647 w 2697"/>
              <a:gd name="T51" fmla="*/ 2147483647 h 1345"/>
              <a:gd name="T52" fmla="*/ 2147483647 w 2697"/>
              <a:gd name="T53" fmla="*/ 2147483647 h 1345"/>
              <a:gd name="T54" fmla="*/ 2147483647 w 2697"/>
              <a:gd name="T55" fmla="*/ 2147483647 h 1345"/>
              <a:gd name="T56" fmla="*/ 2147483647 w 2697"/>
              <a:gd name="T57" fmla="*/ 2147483647 h 13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97"/>
              <a:gd name="T88" fmla="*/ 0 h 1345"/>
              <a:gd name="T89" fmla="*/ 2697 w 2697"/>
              <a:gd name="T90" fmla="*/ 1345 h 13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97" h="1345">
                <a:moveTo>
                  <a:pt x="863" y="1"/>
                </a:moveTo>
                <a:cubicBezTo>
                  <a:pt x="978" y="5"/>
                  <a:pt x="1094" y="3"/>
                  <a:pt x="1209" y="14"/>
                </a:cubicBezTo>
                <a:cubicBezTo>
                  <a:pt x="1224" y="15"/>
                  <a:pt x="1233" y="34"/>
                  <a:pt x="1247" y="39"/>
                </a:cubicBezTo>
                <a:cubicBezTo>
                  <a:pt x="1293" y="56"/>
                  <a:pt x="1342" y="62"/>
                  <a:pt x="1388" y="78"/>
                </a:cubicBezTo>
                <a:cubicBezTo>
                  <a:pt x="1430" y="92"/>
                  <a:pt x="1418" y="115"/>
                  <a:pt x="1465" y="116"/>
                </a:cubicBezTo>
                <a:cubicBezTo>
                  <a:pt x="1755" y="124"/>
                  <a:pt x="2045" y="125"/>
                  <a:pt x="2335" y="129"/>
                </a:cubicBezTo>
                <a:cubicBezTo>
                  <a:pt x="2415" y="156"/>
                  <a:pt x="2473" y="194"/>
                  <a:pt x="2540" y="244"/>
                </a:cubicBezTo>
                <a:cubicBezTo>
                  <a:pt x="2577" y="300"/>
                  <a:pt x="2562" y="347"/>
                  <a:pt x="2604" y="398"/>
                </a:cubicBezTo>
                <a:cubicBezTo>
                  <a:pt x="2615" y="412"/>
                  <a:pt x="2631" y="422"/>
                  <a:pt x="2642" y="436"/>
                </a:cubicBezTo>
                <a:cubicBezTo>
                  <a:pt x="2661" y="460"/>
                  <a:pt x="2694" y="513"/>
                  <a:pt x="2694" y="513"/>
                </a:cubicBezTo>
                <a:cubicBezTo>
                  <a:pt x="2682" y="710"/>
                  <a:pt x="2697" y="733"/>
                  <a:pt x="2604" y="871"/>
                </a:cubicBezTo>
                <a:cubicBezTo>
                  <a:pt x="2573" y="917"/>
                  <a:pt x="2559" y="944"/>
                  <a:pt x="2514" y="974"/>
                </a:cubicBezTo>
                <a:cubicBezTo>
                  <a:pt x="2455" y="1064"/>
                  <a:pt x="2377" y="1144"/>
                  <a:pt x="2271" y="1179"/>
                </a:cubicBezTo>
                <a:cubicBezTo>
                  <a:pt x="2190" y="1260"/>
                  <a:pt x="2085" y="1258"/>
                  <a:pt x="1977" y="1268"/>
                </a:cubicBezTo>
                <a:cubicBezTo>
                  <a:pt x="1732" y="1318"/>
                  <a:pt x="2009" y="1265"/>
                  <a:pt x="1388" y="1294"/>
                </a:cubicBezTo>
                <a:cubicBezTo>
                  <a:pt x="1346" y="1296"/>
                  <a:pt x="1301" y="1325"/>
                  <a:pt x="1260" y="1332"/>
                </a:cubicBezTo>
                <a:cubicBezTo>
                  <a:pt x="1222" y="1338"/>
                  <a:pt x="1183" y="1341"/>
                  <a:pt x="1145" y="1345"/>
                </a:cubicBezTo>
                <a:cubicBezTo>
                  <a:pt x="983" y="1341"/>
                  <a:pt x="820" y="1342"/>
                  <a:pt x="658" y="1332"/>
                </a:cubicBezTo>
                <a:cubicBezTo>
                  <a:pt x="549" y="1325"/>
                  <a:pt x="417" y="1266"/>
                  <a:pt x="313" y="1230"/>
                </a:cubicBezTo>
                <a:cubicBezTo>
                  <a:pt x="263" y="1180"/>
                  <a:pt x="223" y="1127"/>
                  <a:pt x="172" y="1076"/>
                </a:cubicBezTo>
                <a:cubicBezTo>
                  <a:pt x="159" y="1063"/>
                  <a:pt x="134" y="1038"/>
                  <a:pt x="134" y="1038"/>
                </a:cubicBezTo>
                <a:cubicBezTo>
                  <a:pt x="90" y="906"/>
                  <a:pt x="164" y="1109"/>
                  <a:pt x="82" y="961"/>
                </a:cubicBezTo>
                <a:cubicBezTo>
                  <a:pt x="69" y="937"/>
                  <a:pt x="65" y="910"/>
                  <a:pt x="57" y="884"/>
                </a:cubicBezTo>
                <a:cubicBezTo>
                  <a:pt x="53" y="871"/>
                  <a:pt x="44" y="846"/>
                  <a:pt x="44" y="846"/>
                </a:cubicBezTo>
                <a:cubicBezTo>
                  <a:pt x="48" y="742"/>
                  <a:pt x="0" y="319"/>
                  <a:pt x="185" y="257"/>
                </a:cubicBezTo>
                <a:cubicBezTo>
                  <a:pt x="225" y="196"/>
                  <a:pt x="196" y="224"/>
                  <a:pt x="287" y="193"/>
                </a:cubicBezTo>
                <a:cubicBezTo>
                  <a:pt x="385" y="160"/>
                  <a:pt x="464" y="141"/>
                  <a:pt x="569" y="129"/>
                </a:cubicBezTo>
                <a:cubicBezTo>
                  <a:pt x="670" y="62"/>
                  <a:pt x="667" y="59"/>
                  <a:pt x="774" y="27"/>
                </a:cubicBezTo>
                <a:cubicBezTo>
                  <a:pt x="866" y="0"/>
                  <a:pt x="821" y="1"/>
                  <a:pt x="863" y="1"/>
                </a:cubicBezTo>
                <a:close/>
              </a:path>
            </a:pathLst>
          </a:custGeom>
          <a:noFill/>
          <a:ln w="38100">
            <a:solidFill>
              <a:srgbClr val="FF0000"/>
            </a:solidFill>
            <a:prstDash val="lgDash"/>
            <a:round/>
            <a:headEnd/>
            <a:tailEnd/>
          </a:ln>
        </p:spPr>
        <p:txBody>
          <a:bodyPr/>
          <a:lstStyle/>
          <a:p>
            <a:pPr fontAlgn="auto">
              <a:spcBef>
                <a:spcPts val="0"/>
              </a:spcBef>
              <a:spcAft>
                <a:spcPts val="0"/>
              </a:spcAft>
            </a:pPr>
            <a:endParaRPr lang="vi-VN">
              <a:solidFill>
                <a:prstClr val="black"/>
              </a:solidFill>
              <a:latin typeface="Arial"/>
            </a:endParaRPr>
          </a:p>
        </p:txBody>
      </p:sp>
      <p:sp>
        <p:nvSpPr>
          <p:cNvPr id="123922" name="Freeform 18"/>
          <p:cNvSpPr>
            <a:spLocks/>
          </p:cNvSpPr>
          <p:nvPr/>
        </p:nvSpPr>
        <p:spPr bwMode="auto">
          <a:xfrm>
            <a:off x="2351468" y="361771"/>
            <a:ext cx="3473450" cy="1641475"/>
          </a:xfrm>
          <a:custGeom>
            <a:avLst/>
            <a:gdLst>
              <a:gd name="T0" fmla="*/ 2147483647 w 2188"/>
              <a:gd name="T1" fmla="*/ 2147483647 h 1020"/>
              <a:gd name="T2" fmla="*/ 2147483647 w 2188"/>
              <a:gd name="T3" fmla="*/ 2147483647 h 1020"/>
              <a:gd name="T4" fmla="*/ 2147483647 w 2188"/>
              <a:gd name="T5" fmla="*/ 2147483647 h 1020"/>
              <a:gd name="T6" fmla="*/ 2147483647 w 2188"/>
              <a:gd name="T7" fmla="*/ 2147483647 h 1020"/>
              <a:gd name="T8" fmla="*/ 2147483647 w 2188"/>
              <a:gd name="T9" fmla="*/ 2147483647 h 1020"/>
              <a:gd name="T10" fmla="*/ 2147483647 w 2188"/>
              <a:gd name="T11" fmla="*/ 2147483647 h 1020"/>
              <a:gd name="T12" fmla="*/ 2147483647 w 2188"/>
              <a:gd name="T13" fmla="*/ 2147483647 h 1020"/>
              <a:gd name="T14" fmla="*/ 2147483647 w 2188"/>
              <a:gd name="T15" fmla="*/ 2147483647 h 1020"/>
              <a:gd name="T16" fmla="*/ 2147483647 w 2188"/>
              <a:gd name="T17" fmla="*/ 2147483647 h 1020"/>
              <a:gd name="T18" fmla="*/ 2147483647 w 2188"/>
              <a:gd name="T19" fmla="*/ 2147483647 h 1020"/>
              <a:gd name="T20" fmla="*/ 2147483647 w 2188"/>
              <a:gd name="T21" fmla="*/ 2147483647 h 1020"/>
              <a:gd name="T22" fmla="*/ 2147483647 w 2188"/>
              <a:gd name="T23" fmla="*/ 2147483647 h 1020"/>
              <a:gd name="T24" fmla="*/ 2147483647 w 2188"/>
              <a:gd name="T25" fmla="*/ 2147483647 h 1020"/>
              <a:gd name="T26" fmla="*/ 2147483647 w 2188"/>
              <a:gd name="T27" fmla="*/ 2147483647 h 1020"/>
              <a:gd name="T28" fmla="*/ 2147483647 w 2188"/>
              <a:gd name="T29" fmla="*/ 2147483647 h 1020"/>
              <a:gd name="T30" fmla="*/ 2147483647 w 2188"/>
              <a:gd name="T31" fmla="*/ 2147483647 h 1020"/>
              <a:gd name="T32" fmla="*/ 2147483647 w 2188"/>
              <a:gd name="T33" fmla="*/ 2147483647 h 1020"/>
              <a:gd name="T34" fmla="*/ 2147483647 w 2188"/>
              <a:gd name="T35" fmla="*/ 2147483647 h 1020"/>
              <a:gd name="T36" fmla="*/ 2147483647 w 2188"/>
              <a:gd name="T37" fmla="*/ 2147483647 h 1020"/>
              <a:gd name="T38" fmla="*/ 2147483647 w 2188"/>
              <a:gd name="T39" fmla="*/ 2147483647 h 1020"/>
              <a:gd name="T40" fmla="*/ 2147483647 w 2188"/>
              <a:gd name="T41" fmla="*/ 2147483647 h 1020"/>
              <a:gd name="T42" fmla="*/ 2147483647 w 2188"/>
              <a:gd name="T43" fmla="*/ 2147483647 h 1020"/>
              <a:gd name="T44" fmla="*/ 2147483647 w 2188"/>
              <a:gd name="T45" fmla="*/ 2147483647 h 10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88"/>
              <a:gd name="T70" fmla="*/ 0 h 1020"/>
              <a:gd name="T71" fmla="*/ 2188 w 2188"/>
              <a:gd name="T72" fmla="*/ 1020 h 10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88" h="1020">
                <a:moveTo>
                  <a:pt x="1816" y="202"/>
                </a:moveTo>
                <a:cubicBezTo>
                  <a:pt x="1511" y="0"/>
                  <a:pt x="1770" y="151"/>
                  <a:pt x="920" y="138"/>
                </a:cubicBezTo>
                <a:cubicBezTo>
                  <a:pt x="809" y="142"/>
                  <a:pt x="696" y="132"/>
                  <a:pt x="587" y="151"/>
                </a:cubicBezTo>
                <a:cubicBezTo>
                  <a:pt x="544" y="159"/>
                  <a:pt x="447" y="240"/>
                  <a:pt x="395" y="266"/>
                </a:cubicBezTo>
                <a:cubicBezTo>
                  <a:pt x="325" y="371"/>
                  <a:pt x="415" y="253"/>
                  <a:pt x="331" y="318"/>
                </a:cubicBezTo>
                <a:cubicBezTo>
                  <a:pt x="302" y="340"/>
                  <a:pt x="284" y="374"/>
                  <a:pt x="254" y="394"/>
                </a:cubicBezTo>
                <a:cubicBezTo>
                  <a:pt x="241" y="403"/>
                  <a:pt x="229" y="411"/>
                  <a:pt x="216" y="420"/>
                </a:cubicBezTo>
                <a:cubicBezTo>
                  <a:pt x="199" y="446"/>
                  <a:pt x="182" y="471"/>
                  <a:pt x="165" y="497"/>
                </a:cubicBezTo>
                <a:cubicBezTo>
                  <a:pt x="156" y="510"/>
                  <a:pt x="139" y="535"/>
                  <a:pt x="139" y="535"/>
                </a:cubicBezTo>
                <a:cubicBezTo>
                  <a:pt x="108" y="627"/>
                  <a:pt x="151" y="518"/>
                  <a:pt x="88" y="612"/>
                </a:cubicBezTo>
                <a:cubicBezTo>
                  <a:pt x="72" y="636"/>
                  <a:pt x="65" y="665"/>
                  <a:pt x="49" y="689"/>
                </a:cubicBezTo>
                <a:cubicBezTo>
                  <a:pt x="57" y="849"/>
                  <a:pt x="0" y="948"/>
                  <a:pt x="139" y="996"/>
                </a:cubicBezTo>
                <a:cubicBezTo>
                  <a:pt x="512" y="985"/>
                  <a:pt x="476" y="1020"/>
                  <a:pt x="677" y="958"/>
                </a:cubicBezTo>
                <a:cubicBezTo>
                  <a:pt x="685" y="945"/>
                  <a:pt x="689" y="927"/>
                  <a:pt x="702" y="919"/>
                </a:cubicBezTo>
                <a:cubicBezTo>
                  <a:pt x="725" y="905"/>
                  <a:pt x="779" y="894"/>
                  <a:pt x="779" y="894"/>
                </a:cubicBezTo>
                <a:cubicBezTo>
                  <a:pt x="1027" y="906"/>
                  <a:pt x="1260" y="935"/>
                  <a:pt x="1509" y="945"/>
                </a:cubicBezTo>
                <a:cubicBezTo>
                  <a:pt x="1713" y="938"/>
                  <a:pt x="1807" y="982"/>
                  <a:pt x="1944" y="894"/>
                </a:cubicBezTo>
                <a:cubicBezTo>
                  <a:pt x="2003" y="804"/>
                  <a:pt x="1970" y="834"/>
                  <a:pt x="2033" y="791"/>
                </a:cubicBezTo>
                <a:cubicBezTo>
                  <a:pt x="2042" y="778"/>
                  <a:pt x="2048" y="764"/>
                  <a:pt x="2059" y="753"/>
                </a:cubicBezTo>
                <a:cubicBezTo>
                  <a:pt x="2070" y="742"/>
                  <a:pt x="2089" y="740"/>
                  <a:pt x="2097" y="727"/>
                </a:cubicBezTo>
                <a:cubicBezTo>
                  <a:pt x="2127" y="679"/>
                  <a:pt x="2150" y="570"/>
                  <a:pt x="2161" y="510"/>
                </a:cubicBezTo>
                <a:cubicBezTo>
                  <a:pt x="2149" y="271"/>
                  <a:pt x="2188" y="265"/>
                  <a:pt x="2021" y="151"/>
                </a:cubicBezTo>
                <a:cubicBezTo>
                  <a:pt x="1954" y="168"/>
                  <a:pt x="1887" y="202"/>
                  <a:pt x="1816" y="202"/>
                </a:cubicBezTo>
                <a:close/>
              </a:path>
            </a:pathLst>
          </a:custGeom>
          <a:noFill/>
          <a:ln w="38100">
            <a:solidFill>
              <a:srgbClr val="800080"/>
            </a:solidFill>
            <a:prstDash val="sysDot"/>
            <a:round/>
            <a:headEnd/>
            <a:tailEnd/>
          </a:ln>
        </p:spPr>
        <p:txBody>
          <a:bodyPr/>
          <a:lstStyle/>
          <a:p>
            <a:pPr fontAlgn="auto">
              <a:spcBef>
                <a:spcPts val="0"/>
              </a:spcBef>
              <a:spcAft>
                <a:spcPts val="0"/>
              </a:spcAft>
            </a:pPr>
            <a:endParaRPr lang="vi-VN">
              <a:solidFill>
                <a:prstClr val="black"/>
              </a:solidFill>
              <a:latin typeface="Arial"/>
            </a:endParaRPr>
          </a:p>
        </p:txBody>
      </p:sp>
      <p:pic>
        <p:nvPicPr>
          <p:cNvPr id="33813" name="Picture 26" descr="buom"/>
          <p:cNvPicPr>
            <a:picLocks noChangeAspect="1" noChangeArrowheads="1" noCrop="1"/>
          </p:cNvPicPr>
          <p:nvPr/>
        </p:nvPicPr>
        <p:blipFill>
          <a:blip r:embed="rId5"/>
          <a:srcRect/>
          <a:stretch>
            <a:fillRect/>
          </a:stretch>
        </p:blipFill>
        <p:spPr bwMode="auto">
          <a:xfrm rot="1598828">
            <a:off x="47245" y="-56971"/>
            <a:ext cx="601662" cy="869950"/>
          </a:xfrm>
          <a:prstGeom prst="rect">
            <a:avLst/>
          </a:prstGeom>
          <a:noFill/>
          <a:ln w="9525">
            <a:noFill/>
            <a:miter lim="800000"/>
            <a:headEnd/>
            <a:tailEnd/>
          </a:ln>
        </p:spPr>
      </p:pic>
      <p:pic>
        <p:nvPicPr>
          <p:cNvPr id="33814" name="Picture 27" descr="buom"/>
          <p:cNvPicPr>
            <a:picLocks noChangeAspect="1" noChangeArrowheads="1" noCrop="1"/>
          </p:cNvPicPr>
          <p:nvPr/>
        </p:nvPicPr>
        <p:blipFill>
          <a:blip r:embed="rId5"/>
          <a:srcRect/>
          <a:stretch>
            <a:fillRect/>
          </a:stretch>
        </p:blipFill>
        <p:spPr bwMode="auto">
          <a:xfrm rot="1598828">
            <a:off x="8553070" y="5975529"/>
            <a:ext cx="601662" cy="869950"/>
          </a:xfrm>
          <a:prstGeom prst="rect">
            <a:avLst/>
          </a:prstGeom>
          <a:noFill/>
          <a:ln w="9525">
            <a:noFill/>
            <a:miter lim="800000"/>
            <a:headEnd/>
            <a:tailEnd/>
          </a:ln>
        </p:spPr>
      </p:pic>
      <p:pic>
        <p:nvPicPr>
          <p:cNvPr id="33815" name="Picture 28" descr="buom"/>
          <p:cNvPicPr>
            <a:picLocks noChangeAspect="1" noChangeArrowheads="1" noCrop="1"/>
          </p:cNvPicPr>
          <p:nvPr/>
        </p:nvPicPr>
        <p:blipFill>
          <a:blip r:embed="rId5"/>
          <a:srcRect/>
          <a:stretch>
            <a:fillRect/>
          </a:stretch>
        </p:blipFill>
        <p:spPr bwMode="auto">
          <a:xfrm rot="1598828">
            <a:off x="10732" y="5975529"/>
            <a:ext cx="601663" cy="869950"/>
          </a:xfrm>
          <a:prstGeom prst="rect">
            <a:avLst/>
          </a:prstGeom>
          <a:noFill/>
          <a:ln w="9525">
            <a:noFill/>
            <a:miter lim="800000"/>
            <a:headEnd/>
            <a:tailEnd/>
          </a:ln>
        </p:spPr>
      </p:pic>
      <p:pic>
        <p:nvPicPr>
          <p:cNvPr id="33816" name="Picture 29" descr="buom"/>
          <p:cNvPicPr>
            <a:picLocks noChangeAspect="1" noChangeArrowheads="1" noCrop="1"/>
          </p:cNvPicPr>
          <p:nvPr/>
        </p:nvPicPr>
        <p:blipFill>
          <a:blip r:embed="rId5"/>
          <a:srcRect/>
          <a:stretch>
            <a:fillRect/>
          </a:stretch>
        </p:blipFill>
        <p:spPr bwMode="auto">
          <a:xfrm rot="1598828">
            <a:off x="8553070" y="-12521"/>
            <a:ext cx="601662" cy="869950"/>
          </a:xfrm>
          <a:prstGeom prst="rect">
            <a:avLst/>
          </a:prstGeom>
          <a:noFill/>
          <a:ln w="9525">
            <a:noFill/>
            <a:miter lim="800000"/>
            <a:headEnd/>
            <a:tailEnd/>
          </a:ln>
        </p:spPr>
      </p:pic>
      <p:sp>
        <p:nvSpPr>
          <p:cNvPr id="123934" name="Text Box 30"/>
          <p:cNvSpPr txBox="1">
            <a:spLocks noChangeArrowheads="1"/>
          </p:cNvSpPr>
          <p:nvPr/>
        </p:nvSpPr>
        <p:spPr bwMode="auto">
          <a:xfrm>
            <a:off x="2362200" y="6172200"/>
            <a:ext cx="4114800" cy="346075"/>
          </a:xfrm>
          <a:prstGeom prst="rect">
            <a:avLst/>
          </a:prstGeom>
          <a:solidFill>
            <a:schemeClr val="hlink"/>
          </a:solidFill>
          <a:ln w="9525">
            <a:solidFill>
              <a:srgbClr val="FF3300"/>
            </a:solidFill>
            <a:miter lim="800000"/>
            <a:headEnd/>
            <a:tailEnd/>
          </a:ln>
        </p:spPr>
        <p:txBody>
          <a:bodyPr>
            <a:spAutoFit/>
          </a:bodyPr>
          <a:lstStyle/>
          <a:p>
            <a:pPr algn="ctr" fontAlgn="auto">
              <a:spcBef>
                <a:spcPct val="50000"/>
              </a:spcBef>
              <a:spcAft>
                <a:spcPts val="0"/>
              </a:spcAft>
            </a:pPr>
            <a:r>
              <a:rPr lang="en-US" sz="1600" b="1">
                <a:solidFill>
                  <a:srgbClr val="FF0000"/>
                </a:solidFill>
                <a:latin typeface="Times New Roman" pitchFamily="18" charset="0"/>
                <a:cs typeface="Times New Roman" pitchFamily="18" charset="0"/>
              </a:rPr>
              <a:t>LƯỢC ĐỒ CỨ ĐIỂM ĐIÊN BIÊN PHỦ</a:t>
            </a:r>
          </a:p>
        </p:txBody>
      </p:sp>
      <p:pic>
        <p:nvPicPr>
          <p:cNvPr id="26" name="Picture 20" descr="May bay 2"/>
          <p:cNvPicPr>
            <a:picLocks noChangeAspect="1" noChangeArrowheads="1"/>
          </p:cNvPicPr>
          <p:nvPr/>
        </p:nvPicPr>
        <p:blipFill>
          <a:blip r:embed="rId6"/>
          <a:srcRect/>
          <a:stretch>
            <a:fillRect/>
          </a:stretch>
        </p:blipFill>
        <p:spPr bwMode="auto">
          <a:xfrm rot="-392337">
            <a:off x="3776401" y="434877"/>
            <a:ext cx="992188" cy="804863"/>
          </a:xfrm>
          <a:prstGeom prst="rect">
            <a:avLst/>
          </a:prstGeom>
          <a:noFill/>
          <a:ln w="9525">
            <a:noFill/>
            <a:miter lim="800000"/>
            <a:headEnd/>
            <a:tailEnd/>
          </a:ln>
        </p:spPr>
      </p:pic>
      <p:pic>
        <p:nvPicPr>
          <p:cNvPr id="27" name="Picture 21" descr="May bay trang 2"/>
          <p:cNvPicPr>
            <a:picLocks noChangeAspect="1" noChangeArrowheads="1"/>
          </p:cNvPicPr>
          <p:nvPr/>
        </p:nvPicPr>
        <p:blipFill>
          <a:blip r:embed="rId7"/>
          <a:srcRect/>
          <a:stretch>
            <a:fillRect/>
          </a:stretch>
        </p:blipFill>
        <p:spPr bwMode="auto">
          <a:xfrm rot="-1157921">
            <a:off x="3881684" y="1809163"/>
            <a:ext cx="903288" cy="587375"/>
          </a:xfrm>
          <a:prstGeom prst="rect">
            <a:avLst/>
          </a:prstGeom>
          <a:noFill/>
          <a:ln w="9525">
            <a:noFill/>
            <a:miter lim="800000"/>
            <a:headEnd/>
            <a:tailEnd/>
          </a:ln>
        </p:spPr>
      </p:pic>
      <p:pic>
        <p:nvPicPr>
          <p:cNvPr id="28" name="Picture 22" descr="Du trong"/>
          <p:cNvPicPr>
            <a:picLocks noChangeAspect="1" noChangeArrowheads="1"/>
          </p:cNvPicPr>
          <p:nvPr/>
        </p:nvPicPr>
        <p:blipFill>
          <a:blip r:embed="rId8"/>
          <a:srcRect/>
          <a:stretch>
            <a:fillRect/>
          </a:stretch>
        </p:blipFill>
        <p:spPr bwMode="auto">
          <a:xfrm>
            <a:off x="3886200" y="1158240"/>
            <a:ext cx="365760" cy="365760"/>
          </a:xfrm>
          <a:prstGeom prst="rect">
            <a:avLst/>
          </a:prstGeom>
          <a:noFill/>
          <a:ln w="9525">
            <a:noFill/>
            <a:miter lim="800000"/>
            <a:headEnd/>
            <a:tailEnd/>
          </a:ln>
        </p:spPr>
      </p:pic>
      <p:pic>
        <p:nvPicPr>
          <p:cNvPr id="29" name="Picture 23" descr="May bay Vang 1"/>
          <p:cNvPicPr>
            <a:picLocks noChangeAspect="1" noChangeArrowheads="1"/>
          </p:cNvPicPr>
          <p:nvPr/>
        </p:nvPicPr>
        <p:blipFill>
          <a:blip r:embed="rId9"/>
          <a:srcRect/>
          <a:stretch>
            <a:fillRect/>
          </a:stretch>
        </p:blipFill>
        <p:spPr bwMode="auto">
          <a:xfrm>
            <a:off x="4038600" y="762000"/>
            <a:ext cx="990600" cy="765175"/>
          </a:xfrm>
          <a:prstGeom prst="rect">
            <a:avLst/>
          </a:prstGeom>
          <a:noFill/>
          <a:ln w="9525">
            <a:noFill/>
            <a:miter lim="800000"/>
            <a:headEnd/>
            <a:tailEnd/>
          </a:ln>
        </p:spPr>
      </p:pic>
      <p:pic>
        <p:nvPicPr>
          <p:cNvPr id="30" name="Picture 24" descr="Du trong"/>
          <p:cNvPicPr>
            <a:picLocks noChangeAspect="1" noChangeArrowheads="1"/>
          </p:cNvPicPr>
          <p:nvPr/>
        </p:nvPicPr>
        <p:blipFill>
          <a:blip r:embed="rId10"/>
          <a:srcRect/>
          <a:stretch>
            <a:fillRect/>
          </a:stretch>
        </p:blipFill>
        <p:spPr bwMode="auto">
          <a:xfrm>
            <a:off x="4191000" y="1158240"/>
            <a:ext cx="365760" cy="365760"/>
          </a:xfrm>
          <a:prstGeom prst="rect">
            <a:avLst/>
          </a:prstGeom>
          <a:noFill/>
          <a:ln w="9525">
            <a:noFill/>
            <a:miter lim="800000"/>
            <a:headEnd/>
            <a:tailEnd/>
          </a:ln>
        </p:spPr>
      </p:pic>
      <p:pic>
        <p:nvPicPr>
          <p:cNvPr id="31" name="Picture 23" descr="May bay Vang 1"/>
          <p:cNvPicPr>
            <a:picLocks noChangeAspect="1" noChangeArrowheads="1"/>
          </p:cNvPicPr>
          <p:nvPr/>
        </p:nvPicPr>
        <p:blipFill>
          <a:blip r:embed="rId9"/>
          <a:srcRect/>
          <a:stretch>
            <a:fillRect/>
          </a:stretch>
        </p:blipFill>
        <p:spPr bwMode="auto">
          <a:xfrm>
            <a:off x="3810000" y="4648200"/>
            <a:ext cx="990600" cy="765175"/>
          </a:xfrm>
          <a:prstGeom prst="rect">
            <a:avLst/>
          </a:prstGeom>
          <a:noFill/>
          <a:ln w="9525">
            <a:noFill/>
            <a:miter lim="800000"/>
            <a:headEnd/>
            <a:tailEnd/>
          </a:ln>
        </p:spPr>
      </p:pic>
      <p:pic>
        <p:nvPicPr>
          <p:cNvPr id="32" name="Picture 21" descr="May bay trang 2"/>
          <p:cNvPicPr>
            <a:picLocks noChangeAspect="1" noChangeArrowheads="1"/>
          </p:cNvPicPr>
          <p:nvPr/>
        </p:nvPicPr>
        <p:blipFill>
          <a:blip r:embed="rId7"/>
          <a:srcRect/>
          <a:stretch>
            <a:fillRect/>
          </a:stretch>
        </p:blipFill>
        <p:spPr bwMode="auto">
          <a:xfrm rot="-1157921">
            <a:off x="3957883" y="4552362"/>
            <a:ext cx="903288" cy="587375"/>
          </a:xfrm>
          <a:prstGeom prst="rect">
            <a:avLst/>
          </a:prstGeom>
          <a:noFill/>
          <a:ln w="9525">
            <a:noFill/>
            <a:miter lim="800000"/>
            <a:headEnd/>
            <a:tailEnd/>
          </a:ln>
        </p:spPr>
      </p:pic>
    </p:spTree>
    <p:extLst>
      <p:ext uri="{BB962C8B-B14F-4D97-AF65-F5344CB8AC3E}">
        <p14:creationId xmlns:p14="http://schemas.microsoft.com/office/powerpoint/2010/main" val="545270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3923"/>
                                        </p:tgtEl>
                                        <p:attrNameLst>
                                          <p:attrName>style.visibility</p:attrName>
                                        </p:attrNameLst>
                                      </p:cBhvr>
                                      <p:to>
                                        <p:strVal val="visible"/>
                                      </p:to>
                                    </p:set>
                                    <p:animEffect transition="in" filter="wedge">
                                      <p:cBhvr>
                                        <p:cTn id="7" dur="2000"/>
                                        <p:tgtEl>
                                          <p:spTgt spid="12392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3916"/>
                                        </p:tgtEl>
                                        <p:attrNameLst>
                                          <p:attrName>style.visibility</p:attrName>
                                        </p:attrNameLst>
                                      </p:cBhvr>
                                      <p:to>
                                        <p:strVal val="visible"/>
                                      </p:to>
                                    </p:set>
                                    <p:animEffect transition="in" filter="wedge">
                                      <p:cBhvr>
                                        <p:cTn id="10" dur="2000"/>
                                        <p:tgtEl>
                                          <p:spTgt spid="1239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23917"/>
                                        </p:tgtEl>
                                        <p:attrNameLst>
                                          <p:attrName>style.visibility</p:attrName>
                                        </p:attrNameLst>
                                      </p:cBhvr>
                                      <p:to>
                                        <p:strVal val="visible"/>
                                      </p:to>
                                    </p:set>
                                    <p:anim calcmode="lin" valueType="num">
                                      <p:cBhvr>
                                        <p:cTn id="15" dur="500" fill="hold"/>
                                        <p:tgtEl>
                                          <p:spTgt spid="123917"/>
                                        </p:tgtEl>
                                        <p:attrNameLst>
                                          <p:attrName>ppt_w</p:attrName>
                                        </p:attrNameLst>
                                      </p:cBhvr>
                                      <p:tavLst>
                                        <p:tav tm="0">
                                          <p:val>
                                            <p:fltVal val="0"/>
                                          </p:val>
                                        </p:tav>
                                        <p:tav tm="100000">
                                          <p:val>
                                            <p:strVal val="#ppt_w"/>
                                          </p:val>
                                        </p:tav>
                                      </p:tavLst>
                                    </p:anim>
                                    <p:anim calcmode="lin" valueType="num">
                                      <p:cBhvr>
                                        <p:cTn id="16" dur="500" fill="hold"/>
                                        <p:tgtEl>
                                          <p:spTgt spid="123917"/>
                                        </p:tgtEl>
                                        <p:attrNameLst>
                                          <p:attrName>ppt_h</p:attrName>
                                        </p:attrNameLst>
                                      </p:cBhvr>
                                      <p:tavLst>
                                        <p:tav tm="0">
                                          <p:val>
                                            <p:fltVal val="0"/>
                                          </p:val>
                                        </p:tav>
                                        <p:tav tm="100000">
                                          <p:val>
                                            <p:strVal val="#ppt_h"/>
                                          </p:val>
                                        </p:tav>
                                      </p:tavLst>
                                    </p:anim>
                                    <p:animEffect transition="in" filter="fade">
                                      <p:cBhvr>
                                        <p:cTn id="17" dur="500"/>
                                        <p:tgtEl>
                                          <p:spTgt spid="123917"/>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23918"/>
                                        </p:tgtEl>
                                        <p:attrNameLst>
                                          <p:attrName>style.visibility</p:attrName>
                                        </p:attrNameLst>
                                      </p:cBhvr>
                                      <p:to>
                                        <p:strVal val="visible"/>
                                      </p:to>
                                    </p:set>
                                    <p:anim calcmode="lin" valueType="num">
                                      <p:cBhvr>
                                        <p:cTn id="20" dur="500" fill="hold"/>
                                        <p:tgtEl>
                                          <p:spTgt spid="123918"/>
                                        </p:tgtEl>
                                        <p:attrNameLst>
                                          <p:attrName>ppt_w</p:attrName>
                                        </p:attrNameLst>
                                      </p:cBhvr>
                                      <p:tavLst>
                                        <p:tav tm="0">
                                          <p:val>
                                            <p:fltVal val="0"/>
                                          </p:val>
                                        </p:tav>
                                        <p:tav tm="100000">
                                          <p:val>
                                            <p:strVal val="#ppt_w"/>
                                          </p:val>
                                        </p:tav>
                                      </p:tavLst>
                                    </p:anim>
                                    <p:anim calcmode="lin" valueType="num">
                                      <p:cBhvr>
                                        <p:cTn id="21" dur="500" fill="hold"/>
                                        <p:tgtEl>
                                          <p:spTgt spid="123918"/>
                                        </p:tgtEl>
                                        <p:attrNameLst>
                                          <p:attrName>ppt_h</p:attrName>
                                        </p:attrNameLst>
                                      </p:cBhvr>
                                      <p:tavLst>
                                        <p:tav tm="0">
                                          <p:val>
                                            <p:fltVal val="0"/>
                                          </p:val>
                                        </p:tav>
                                        <p:tav tm="100000">
                                          <p:val>
                                            <p:strVal val="#ppt_h"/>
                                          </p:val>
                                        </p:tav>
                                      </p:tavLst>
                                    </p:anim>
                                    <p:animEffect transition="in" filter="fade">
                                      <p:cBhvr>
                                        <p:cTn id="22" dur="500"/>
                                        <p:tgtEl>
                                          <p:spTgt spid="123918"/>
                                        </p:tgtEl>
                                      </p:cBhvr>
                                    </p:animEffect>
                                  </p:childTnLst>
                                </p:cTn>
                              </p:par>
                              <p:par>
                                <p:cTn id="23" presetID="2" presetClass="entr" presetSubtype="2" repeatCount="300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3000" fill="hold"/>
                                        <p:tgtEl>
                                          <p:spTgt spid="26"/>
                                        </p:tgtEl>
                                        <p:attrNameLst>
                                          <p:attrName>ppt_x</p:attrName>
                                        </p:attrNameLst>
                                      </p:cBhvr>
                                      <p:tavLst>
                                        <p:tav tm="0">
                                          <p:val>
                                            <p:strVal val="1+#ppt_w/2"/>
                                          </p:val>
                                        </p:tav>
                                        <p:tav tm="100000">
                                          <p:val>
                                            <p:strVal val="#ppt_x"/>
                                          </p:val>
                                        </p:tav>
                                      </p:tavLst>
                                    </p:anim>
                                    <p:anim calcmode="lin" valueType="num">
                                      <p:cBhvr additive="base">
                                        <p:cTn id="26" dur="30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push.wav"/>
                                        </p:tgtEl>
                                      </p:cMediaNode>
                                    </p:audio>
                                  </p:subTnLst>
                                </p:cTn>
                              </p:par>
                              <p:par>
                                <p:cTn id="27" presetID="2" presetClass="entr" presetSubtype="3" repeatCount="300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2000" fill="hold"/>
                                        <p:tgtEl>
                                          <p:spTgt spid="27"/>
                                        </p:tgtEl>
                                        <p:attrNameLst>
                                          <p:attrName>ppt_x</p:attrName>
                                        </p:attrNameLst>
                                      </p:cBhvr>
                                      <p:tavLst>
                                        <p:tav tm="0">
                                          <p:val>
                                            <p:strVal val="1+#ppt_w/2"/>
                                          </p:val>
                                        </p:tav>
                                        <p:tav tm="100000">
                                          <p:val>
                                            <p:strVal val="#ppt_x"/>
                                          </p:val>
                                        </p:tav>
                                      </p:tavLst>
                                    </p:anim>
                                    <p:anim calcmode="lin" valueType="num">
                                      <p:cBhvr additive="base">
                                        <p:cTn id="30" dur="2000" fill="hold"/>
                                        <p:tgtEl>
                                          <p:spTgt spid="2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push.wav"/>
                                        </p:tgtEl>
                                      </p:cMediaNode>
                                    </p:audio>
                                  </p:subTnLst>
                                </p:cTn>
                              </p:par>
                              <p:par>
                                <p:cTn id="31" presetID="2" presetClass="exit" presetSubtype="9" fill="hold" nodeType="withEffect">
                                  <p:stCondLst>
                                    <p:cond delay="0"/>
                                  </p:stCondLst>
                                  <p:childTnLst>
                                    <p:anim calcmode="lin" valueType="num">
                                      <p:cBhvr additive="base">
                                        <p:cTn id="32" dur="3000"/>
                                        <p:tgtEl>
                                          <p:spTgt spid="27"/>
                                        </p:tgtEl>
                                        <p:attrNameLst>
                                          <p:attrName>ppt_x</p:attrName>
                                        </p:attrNameLst>
                                      </p:cBhvr>
                                      <p:tavLst>
                                        <p:tav tm="0">
                                          <p:val>
                                            <p:strVal val="ppt_x"/>
                                          </p:val>
                                        </p:tav>
                                        <p:tav tm="100000">
                                          <p:val>
                                            <p:strVal val="0-ppt_w/2"/>
                                          </p:val>
                                        </p:tav>
                                      </p:tavLst>
                                    </p:anim>
                                    <p:anim calcmode="lin" valueType="num">
                                      <p:cBhvr additive="base">
                                        <p:cTn id="33" dur="3000"/>
                                        <p:tgtEl>
                                          <p:spTgt spid="27"/>
                                        </p:tgtEl>
                                        <p:attrNameLst>
                                          <p:attrName>ppt_y</p:attrName>
                                        </p:attrNameLst>
                                      </p:cBhvr>
                                      <p:tavLst>
                                        <p:tav tm="0">
                                          <p:val>
                                            <p:strVal val="ppt_y"/>
                                          </p:val>
                                        </p:tav>
                                        <p:tav tm="100000">
                                          <p:val>
                                            <p:strVal val="0-ppt_h/2"/>
                                          </p:val>
                                        </p:tav>
                                      </p:tavLst>
                                    </p:anim>
                                    <p:set>
                                      <p:cBhvr>
                                        <p:cTn id="34" dur="1" fill="hold">
                                          <p:stCondLst>
                                            <p:cond delay="2999"/>
                                          </p:stCondLst>
                                        </p:cTn>
                                        <p:tgtEl>
                                          <p:spTgt spid="27"/>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par>
                          <p:cTn id="35" fill="hold">
                            <p:stCondLst>
                              <p:cond delay="9000"/>
                            </p:stCondLst>
                            <p:childTnLst>
                              <p:par>
                                <p:cTn id="36" presetID="20" presetClass="entr" presetSubtype="0" fill="hold" nodeType="afterEffect">
                                  <p:stCondLst>
                                    <p:cond delay="0"/>
                                  </p:stCondLst>
                                  <p:iterate type="lt">
                                    <p:tmPct val="0"/>
                                  </p:iterate>
                                  <p:childTnLst>
                                    <p:set>
                                      <p:cBhvr>
                                        <p:cTn id="37" dur="1" fill="hold">
                                          <p:stCondLst>
                                            <p:cond delay="0"/>
                                          </p:stCondLst>
                                        </p:cTn>
                                        <p:tgtEl>
                                          <p:spTgt spid="28"/>
                                        </p:tgtEl>
                                        <p:attrNameLst>
                                          <p:attrName>style.visibility</p:attrName>
                                        </p:attrNameLst>
                                      </p:cBhvr>
                                      <p:to>
                                        <p:strVal val="visible"/>
                                      </p:to>
                                    </p:set>
                                    <p:animEffect transition="in" filter="wedge">
                                      <p:cBhvr>
                                        <p:cTn id="38" dur="1000"/>
                                        <p:tgtEl>
                                          <p:spTgt spid="28"/>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par>
                          <p:cTn id="39" fill="hold">
                            <p:stCondLst>
                              <p:cond delay="10000"/>
                            </p:stCondLst>
                            <p:childTnLst>
                              <p:par>
                                <p:cTn id="40" presetID="42" presetClass="path" presetSubtype="0" repeatCount="3000" accel="50000" decel="50000" fill="hold" nodeType="afterEffect">
                                  <p:stCondLst>
                                    <p:cond delay="0"/>
                                  </p:stCondLst>
                                  <p:iterate type="lt">
                                    <p:tmPct val="0"/>
                                  </p:iterate>
                                  <p:childTnLst>
                                    <p:animMotion origin="layout" path="M -1.66667E-6 -9.25069E-8 L -0.01666 0.09667 " pathEditMode="relative" rAng="0" ptsTypes="AA">
                                      <p:cBhvr>
                                        <p:cTn id="41" dur="2000" fill="hold"/>
                                        <p:tgtEl>
                                          <p:spTgt spid="28"/>
                                        </p:tgtEl>
                                        <p:attrNameLst>
                                          <p:attrName>ppt_x</p:attrName>
                                          <p:attrName>ppt_y</p:attrName>
                                        </p:attrNameLst>
                                      </p:cBhvr>
                                      <p:rCtr x="-800" y="4800"/>
                                    </p:animMotion>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par>
                          <p:cTn id="42" fill="hold">
                            <p:stCondLst>
                              <p:cond delay="16000"/>
                            </p:stCondLst>
                            <p:childTnLst>
                              <p:par>
                                <p:cTn id="43" presetID="31" presetClass="exit" presetSubtype="0" fill="hold" nodeType="afterEffect">
                                  <p:stCondLst>
                                    <p:cond delay="0"/>
                                  </p:stCondLst>
                                  <p:iterate type="lt">
                                    <p:tmPct val="5000"/>
                                  </p:iterate>
                                  <p:childTnLst>
                                    <p:anim calcmode="lin" valueType="num">
                                      <p:cBhvr>
                                        <p:cTn id="44" dur="500"/>
                                        <p:tgtEl>
                                          <p:spTgt spid="28"/>
                                        </p:tgtEl>
                                        <p:attrNameLst>
                                          <p:attrName>ppt_w</p:attrName>
                                        </p:attrNameLst>
                                      </p:cBhvr>
                                      <p:tavLst>
                                        <p:tav tm="0">
                                          <p:val>
                                            <p:strVal val="ppt_w"/>
                                          </p:val>
                                        </p:tav>
                                        <p:tav tm="100000">
                                          <p:val>
                                            <p:fltVal val="0"/>
                                          </p:val>
                                        </p:tav>
                                      </p:tavLst>
                                    </p:anim>
                                    <p:anim calcmode="lin" valueType="num">
                                      <p:cBhvr>
                                        <p:cTn id="45" dur="500"/>
                                        <p:tgtEl>
                                          <p:spTgt spid="28"/>
                                        </p:tgtEl>
                                        <p:attrNameLst>
                                          <p:attrName>ppt_h</p:attrName>
                                        </p:attrNameLst>
                                      </p:cBhvr>
                                      <p:tavLst>
                                        <p:tav tm="0">
                                          <p:val>
                                            <p:strVal val="ppt_h"/>
                                          </p:val>
                                        </p:tav>
                                        <p:tav tm="100000">
                                          <p:val>
                                            <p:fltVal val="0"/>
                                          </p:val>
                                        </p:tav>
                                      </p:tavLst>
                                    </p:anim>
                                    <p:anim calcmode="lin" valueType="num">
                                      <p:cBhvr>
                                        <p:cTn id="46" dur="500"/>
                                        <p:tgtEl>
                                          <p:spTgt spid="28"/>
                                        </p:tgtEl>
                                        <p:attrNameLst>
                                          <p:attrName>style.rotation</p:attrName>
                                        </p:attrNameLst>
                                      </p:cBhvr>
                                      <p:tavLst>
                                        <p:tav tm="0">
                                          <p:val>
                                            <p:fltVal val="0"/>
                                          </p:val>
                                        </p:tav>
                                        <p:tav tm="100000">
                                          <p:val>
                                            <p:fltVal val="90"/>
                                          </p:val>
                                        </p:tav>
                                      </p:tavLst>
                                    </p:anim>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9" fill="hold">
                            <p:stCondLst>
                              <p:cond delay="16500"/>
                            </p:stCondLst>
                            <p:childTnLst>
                              <p:par>
                                <p:cTn id="50" presetID="2" presetClass="exit" presetSubtype="8" fill="hold" nodeType="afterEffect">
                                  <p:stCondLst>
                                    <p:cond delay="0"/>
                                  </p:stCondLst>
                                  <p:childTnLst>
                                    <p:anim calcmode="lin" valueType="num">
                                      <p:cBhvr additive="base">
                                        <p:cTn id="51" dur="2000"/>
                                        <p:tgtEl>
                                          <p:spTgt spid="26"/>
                                        </p:tgtEl>
                                        <p:attrNameLst>
                                          <p:attrName>ppt_x</p:attrName>
                                        </p:attrNameLst>
                                      </p:cBhvr>
                                      <p:tavLst>
                                        <p:tav tm="0">
                                          <p:val>
                                            <p:strVal val="ppt_x"/>
                                          </p:val>
                                        </p:tav>
                                        <p:tav tm="100000">
                                          <p:val>
                                            <p:strVal val="0-ppt_w/2"/>
                                          </p:val>
                                        </p:tav>
                                      </p:tavLst>
                                    </p:anim>
                                    <p:anim calcmode="lin" valueType="num">
                                      <p:cBhvr additive="base">
                                        <p:cTn id="52" dur="2000"/>
                                        <p:tgtEl>
                                          <p:spTgt spid="26"/>
                                        </p:tgtEl>
                                        <p:attrNameLst>
                                          <p:attrName>ppt_y</p:attrName>
                                        </p:attrNameLst>
                                      </p:cBhvr>
                                      <p:tavLst>
                                        <p:tav tm="0">
                                          <p:val>
                                            <p:strVal val="ppt_y"/>
                                          </p:val>
                                        </p:tav>
                                        <p:tav tm="100000">
                                          <p:val>
                                            <p:strVal val="ppt_y"/>
                                          </p:val>
                                        </p:tav>
                                      </p:tavLst>
                                    </p:anim>
                                    <p:set>
                                      <p:cBhvr>
                                        <p:cTn id="53" dur="1" fill="hold">
                                          <p:stCondLst>
                                            <p:cond delay="1999"/>
                                          </p:stCondLst>
                                        </p:cTn>
                                        <p:tgtEl>
                                          <p:spTgt spid="2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push.wav"/>
                                        </p:tgtEl>
                                      </p:cMediaNode>
                                    </p:audio>
                                  </p:subTnLst>
                                </p:cTn>
                              </p:par>
                              <p:par>
                                <p:cTn id="54" presetID="2" presetClass="entr" presetSubtype="6" repeatCount="200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3000" fill="hold"/>
                                        <p:tgtEl>
                                          <p:spTgt spid="29"/>
                                        </p:tgtEl>
                                        <p:attrNameLst>
                                          <p:attrName>ppt_x</p:attrName>
                                        </p:attrNameLst>
                                      </p:cBhvr>
                                      <p:tavLst>
                                        <p:tav tm="0">
                                          <p:val>
                                            <p:strVal val="1+#ppt_w/2"/>
                                          </p:val>
                                        </p:tav>
                                        <p:tav tm="100000">
                                          <p:val>
                                            <p:strVal val="#ppt_x"/>
                                          </p:val>
                                        </p:tav>
                                      </p:tavLst>
                                    </p:anim>
                                    <p:anim calcmode="lin" valueType="num">
                                      <p:cBhvr additive="base">
                                        <p:cTn id="57" dur="3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push.wav"/>
                                        </p:tgtEl>
                                      </p:cMediaNode>
                                    </p:audio>
                                  </p:subTnLst>
                                </p:cTn>
                              </p:par>
                            </p:childTnLst>
                          </p:cTn>
                        </p:par>
                        <p:par>
                          <p:cTn id="58" fill="hold">
                            <p:stCondLst>
                              <p:cond delay="22500"/>
                            </p:stCondLst>
                            <p:childTnLst>
                              <p:par>
                                <p:cTn id="59" presetID="53" presetClass="entr" presetSubtype="0" fill="hold" nodeType="afterEffect">
                                  <p:stCondLst>
                                    <p:cond delay="0"/>
                                  </p:stCondLst>
                                  <p:iterate type="lt">
                                    <p:tmPct val="0"/>
                                  </p:iterate>
                                  <p:childTnLst>
                                    <p:set>
                                      <p:cBhvr>
                                        <p:cTn id="60" dur="1" fill="hold">
                                          <p:stCondLst>
                                            <p:cond delay="0"/>
                                          </p:stCondLst>
                                        </p:cTn>
                                        <p:tgtEl>
                                          <p:spTgt spid="30"/>
                                        </p:tgtEl>
                                        <p:attrNameLst>
                                          <p:attrName>style.visibility</p:attrName>
                                        </p:attrNameLst>
                                      </p:cBhvr>
                                      <p:to>
                                        <p:strVal val="visible"/>
                                      </p:to>
                                    </p:set>
                                    <p:anim calcmode="lin" valueType="num">
                                      <p:cBhvr>
                                        <p:cTn id="61" dur="2000" fill="hold"/>
                                        <p:tgtEl>
                                          <p:spTgt spid="30"/>
                                        </p:tgtEl>
                                        <p:attrNameLst>
                                          <p:attrName>ppt_w</p:attrName>
                                        </p:attrNameLst>
                                      </p:cBhvr>
                                      <p:tavLst>
                                        <p:tav tm="0">
                                          <p:val>
                                            <p:fltVal val="0"/>
                                          </p:val>
                                        </p:tav>
                                        <p:tav tm="100000">
                                          <p:val>
                                            <p:strVal val="#ppt_w"/>
                                          </p:val>
                                        </p:tav>
                                      </p:tavLst>
                                    </p:anim>
                                    <p:anim calcmode="lin" valueType="num">
                                      <p:cBhvr>
                                        <p:cTn id="62" dur="2000" fill="hold"/>
                                        <p:tgtEl>
                                          <p:spTgt spid="30"/>
                                        </p:tgtEl>
                                        <p:attrNameLst>
                                          <p:attrName>ppt_h</p:attrName>
                                        </p:attrNameLst>
                                      </p:cBhvr>
                                      <p:tavLst>
                                        <p:tav tm="0">
                                          <p:val>
                                            <p:fltVal val="0"/>
                                          </p:val>
                                        </p:tav>
                                        <p:tav tm="100000">
                                          <p:val>
                                            <p:strVal val="#ppt_h"/>
                                          </p:val>
                                        </p:tav>
                                      </p:tavLst>
                                    </p:anim>
                                    <p:animEffect transition="in" filter="fade">
                                      <p:cBhvr>
                                        <p:cTn id="63" dur="2000"/>
                                        <p:tgtEl>
                                          <p:spTgt spid="30"/>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42" presetClass="path" presetSubtype="0" repeatCount="3000" accel="50000" decel="50000" fill="hold" nodeType="withEffect">
                                  <p:stCondLst>
                                    <p:cond delay="0"/>
                                  </p:stCondLst>
                                  <p:iterate type="lt">
                                    <p:tmPct val="0"/>
                                  </p:iterate>
                                  <p:childTnLst>
                                    <p:animMotion origin="layout" path="M 4.44444E-6 -4.07031E-6 L -0.0257 0.11864 " pathEditMode="relative" rAng="0" ptsTypes="AA">
                                      <p:cBhvr>
                                        <p:cTn id="65" dur="3000" fill="hold"/>
                                        <p:tgtEl>
                                          <p:spTgt spid="30"/>
                                        </p:tgtEl>
                                        <p:attrNameLst>
                                          <p:attrName>ppt_x</p:attrName>
                                          <p:attrName>ppt_y</p:attrName>
                                        </p:attrNameLst>
                                      </p:cBhvr>
                                      <p:rCtr x="-1300" y="5900"/>
                                    </p:animMotion>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par>
                          <p:cTn id="66" fill="hold">
                            <p:stCondLst>
                              <p:cond delay="31500"/>
                            </p:stCondLst>
                            <p:childTnLst>
                              <p:par>
                                <p:cTn id="67" presetID="31" presetClass="exit" presetSubtype="0" fill="hold" nodeType="afterEffect">
                                  <p:stCondLst>
                                    <p:cond delay="0"/>
                                  </p:stCondLst>
                                  <p:iterate type="lt">
                                    <p:tmPct val="5000"/>
                                  </p:iterate>
                                  <p:childTnLst>
                                    <p:anim calcmode="lin" valueType="num">
                                      <p:cBhvr>
                                        <p:cTn id="68" dur="500"/>
                                        <p:tgtEl>
                                          <p:spTgt spid="30"/>
                                        </p:tgtEl>
                                        <p:attrNameLst>
                                          <p:attrName>ppt_w</p:attrName>
                                        </p:attrNameLst>
                                      </p:cBhvr>
                                      <p:tavLst>
                                        <p:tav tm="0">
                                          <p:val>
                                            <p:strVal val="ppt_w"/>
                                          </p:val>
                                        </p:tav>
                                        <p:tav tm="100000">
                                          <p:val>
                                            <p:fltVal val="0"/>
                                          </p:val>
                                        </p:tav>
                                      </p:tavLst>
                                    </p:anim>
                                    <p:anim calcmode="lin" valueType="num">
                                      <p:cBhvr>
                                        <p:cTn id="69" dur="500"/>
                                        <p:tgtEl>
                                          <p:spTgt spid="30"/>
                                        </p:tgtEl>
                                        <p:attrNameLst>
                                          <p:attrName>ppt_h</p:attrName>
                                        </p:attrNameLst>
                                      </p:cBhvr>
                                      <p:tavLst>
                                        <p:tav tm="0">
                                          <p:val>
                                            <p:strVal val="ppt_h"/>
                                          </p:val>
                                        </p:tav>
                                        <p:tav tm="100000">
                                          <p:val>
                                            <p:fltVal val="0"/>
                                          </p:val>
                                        </p:tav>
                                      </p:tavLst>
                                    </p:anim>
                                    <p:anim calcmode="lin" valueType="num">
                                      <p:cBhvr>
                                        <p:cTn id="70" dur="500"/>
                                        <p:tgtEl>
                                          <p:spTgt spid="30"/>
                                        </p:tgtEl>
                                        <p:attrNameLst>
                                          <p:attrName>style.rotation</p:attrName>
                                        </p:attrNameLst>
                                      </p:cBhvr>
                                      <p:tavLst>
                                        <p:tav tm="0">
                                          <p:val>
                                            <p:fltVal val="0"/>
                                          </p:val>
                                        </p:tav>
                                        <p:tav tm="100000">
                                          <p:val>
                                            <p:fltVal val="90"/>
                                          </p:val>
                                        </p:tav>
                                      </p:tavLst>
                                    </p:anim>
                                    <p:animEffect transition="out" filter="fade">
                                      <p:cBhvr>
                                        <p:cTn id="71" dur="500"/>
                                        <p:tgtEl>
                                          <p:spTgt spid="30"/>
                                        </p:tgtEl>
                                      </p:cBhvr>
                                    </p:animEffect>
                                    <p:set>
                                      <p:cBhvr>
                                        <p:cTn id="72"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himes.wav"/>
                                        </p:tgtEl>
                                      </p:cMediaNode>
                                    </p:audio>
                                  </p:subTnLst>
                                </p:cTn>
                              </p:par>
                            </p:childTnLst>
                          </p:cTn>
                        </p:par>
                        <p:par>
                          <p:cTn id="73" fill="hold">
                            <p:stCondLst>
                              <p:cond delay="32000"/>
                            </p:stCondLst>
                            <p:childTnLst>
                              <p:par>
                                <p:cTn id="74" presetID="2" presetClass="exit" presetSubtype="8" fill="hold" nodeType="afterEffect">
                                  <p:stCondLst>
                                    <p:cond delay="0"/>
                                  </p:stCondLst>
                                  <p:childTnLst>
                                    <p:anim calcmode="lin" valueType="num">
                                      <p:cBhvr additive="base">
                                        <p:cTn id="75" dur="1000"/>
                                        <p:tgtEl>
                                          <p:spTgt spid="29"/>
                                        </p:tgtEl>
                                        <p:attrNameLst>
                                          <p:attrName>ppt_x</p:attrName>
                                        </p:attrNameLst>
                                      </p:cBhvr>
                                      <p:tavLst>
                                        <p:tav tm="0">
                                          <p:val>
                                            <p:strVal val="ppt_x"/>
                                          </p:val>
                                        </p:tav>
                                        <p:tav tm="100000">
                                          <p:val>
                                            <p:strVal val="0-ppt_w/2"/>
                                          </p:val>
                                        </p:tav>
                                      </p:tavLst>
                                    </p:anim>
                                    <p:anim calcmode="lin" valueType="num">
                                      <p:cBhvr additive="base">
                                        <p:cTn id="76" dur="1000"/>
                                        <p:tgtEl>
                                          <p:spTgt spid="29"/>
                                        </p:tgtEl>
                                        <p:attrNameLst>
                                          <p:attrName>ppt_y</p:attrName>
                                        </p:attrNameLst>
                                      </p:cBhvr>
                                      <p:tavLst>
                                        <p:tav tm="0">
                                          <p:val>
                                            <p:strVal val="ppt_y"/>
                                          </p:val>
                                        </p:tav>
                                        <p:tav tm="100000">
                                          <p:val>
                                            <p:strVal val="ppt_y"/>
                                          </p:val>
                                        </p:tav>
                                      </p:tavLst>
                                    </p:anim>
                                    <p:set>
                                      <p:cBhvr>
                                        <p:cTn id="77"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push.wav"/>
                                        </p:tgtEl>
                                      </p:cMediaNode>
                                    </p:audio>
                                  </p:sub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123922"/>
                                        </p:tgtEl>
                                        <p:attrNameLst>
                                          <p:attrName>style.visibility</p:attrName>
                                        </p:attrNameLst>
                                      </p:cBhvr>
                                      <p:to>
                                        <p:strVal val="visible"/>
                                      </p:to>
                                    </p:set>
                                    <p:animEffect transition="in" filter="wedge">
                                      <p:cBhvr>
                                        <p:cTn id="82" dur="2000"/>
                                        <p:tgtEl>
                                          <p:spTgt spid="123922"/>
                                        </p:tgtEl>
                                      </p:cBhvr>
                                    </p:animEffect>
                                  </p:childTnLst>
                                </p:cTn>
                              </p:par>
                              <p:par>
                                <p:cTn id="83" presetID="20" presetClass="entr" presetSubtype="0" fill="hold" grpId="0" nodeType="withEffect">
                                  <p:stCondLst>
                                    <p:cond delay="0"/>
                                  </p:stCondLst>
                                  <p:childTnLst>
                                    <p:set>
                                      <p:cBhvr>
                                        <p:cTn id="84" dur="1" fill="hold">
                                          <p:stCondLst>
                                            <p:cond delay="0"/>
                                          </p:stCondLst>
                                        </p:cTn>
                                        <p:tgtEl>
                                          <p:spTgt spid="123915"/>
                                        </p:tgtEl>
                                        <p:attrNameLst>
                                          <p:attrName>style.visibility</p:attrName>
                                        </p:attrNameLst>
                                      </p:cBhvr>
                                      <p:to>
                                        <p:strVal val="visible"/>
                                      </p:to>
                                    </p:set>
                                    <p:animEffect transition="in" filter="wedge">
                                      <p:cBhvr>
                                        <p:cTn id="85" dur="2000"/>
                                        <p:tgtEl>
                                          <p:spTgt spid="123915"/>
                                        </p:tgtEl>
                                      </p:cBhvr>
                                    </p:animEffect>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123919"/>
                                        </p:tgtEl>
                                        <p:attrNameLst>
                                          <p:attrName>style.visibility</p:attrName>
                                        </p:attrNameLst>
                                      </p:cBhvr>
                                      <p:to>
                                        <p:strVal val="visible"/>
                                      </p:to>
                                    </p:set>
                                    <p:animEffect transition="in" filter="wedge">
                                      <p:cBhvr>
                                        <p:cTn id="90" dur="2000"/>
                                        <p:tgtEl>
                                          <p:spTgt spid="123919"/>
                                        </p:tgtEl>
                                      </p:cBhvr>
                                    </p:animEffect>
                                  </p:childTnLst>
                                </p:cTn>
                              </p:par>
                              <p:par>
                                <p:cTn id="91" presetID="20" presetClass="entr" presetSubtype="0" fill="hold" grpId="0" nodeType="withEffect">
                                  <p:stCondLst>
                                    <p:cond delay="0"/>
                                  </p:stCondLst>
                                  <p:childTnLst>
                                    <p:set>
                                      <p:cBhvr>
                                        <p:cTn id="92" dur="1" fill="hold">
                                          <p:stCondLst>
                                            <p:cond delay="0"/>
                                          </p:stCondLst>
                                        </p:cTn>
                                        <p:tgtEl>
                                          <p:spTgt spid="123920"/>
                                        </p:tgtEl>
                                        <p:attrNameLst>
                                          <p:attrName>style.visibility</p:attrName>
                                        </p:attrNameLst>
                                      </p:cBhvr>
                                      <p:to>
                                        <p:strVal val="visible"/>
                                      </p:to>
                                    </p:set>
                                    <p:animEffect transition="in" filter="wedge">
                                      <p:cBhvr>
                                        <p:cTn id="93" dur="2000"/>
                                        <p:tgtEl>
                                          <p:spTgt spid="123920"/>
                                        </p:tgtEl>
                                      </p:cBhvr>
                                    </p:animEffect>
                                  </p:childTnLst>
                                </p:cTn>
                              </p:par>
                              <p:par>
                                <p:cTn id="94" presetID="2" presetClass="entr" presetSubtype="6" repeatCount="2000" fill="hold" nodeType="with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additive="base">
                                        <p:cTn id="96" dur="3000" fill="hold"/>
                                        <p:tgtEl>
                                          <p:spTgt spid="31"/>
                                        </p:tgtEl>
                                        <p:attrNameLst>
                                          <p:attrName>ppt_x</p:attrName>
                                        </p:attrNameLst>
                                      </p:cBhvr>
                                      <p:tavLst>
                                        <p:tav tm="0">
                                          <p:val>
                                            <p:strVal val="1+#ppt_w/2"/>
                                          </p:val>
                                        </p:tav>
                                        <p:tav tm="100000">
                                          <p:val>
                                            <p:strVal val="#ppt_x"/>
                                          </p:val>
                                        </p:tav>
                                      </p:tavLst>
                                    </p:anim>
                                    <p:anim calcmode="lin" valueType="num">
                                      <p:cBhvr additive="base">
                                        <p:cTn id="97" dur="30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4"/>
                                            </p:cond>
                                          </p:stCondLst>
                                          <p:endCondLst>
                                            <p:cond evt="onStopAudio" delay="0">
                                              <p:tgtEl>
                                                <p:sldTgt/>
                                              </p:tgtEl>
                                            </p:cond>
                                          </p:endCondLst>
                                        </p:cTn>
                                        <p:tgtEl>
                                          <p:sndTgt r:embed="rId2" name="push.wav"/>
                                        </p:tgtEl>
                                      </p:cMediaNode>
                                    </p:audio>
                                  </p:subTnLst>
                                </p:cTn>
                              </p:par>
                            </p:childTnLst>
                          </p:cTn>
                        </p:par>
                        <p:par>
                          <p:cTn id="98" fill="hold">
                            <p:stCondLst>
                              <p:cond delay="6000"/>
                            </p:stCondLst>
                            <p:childTnLst>
                              <p:par>
                                <p:cTn id="99" presetID="2" presetClass="exit" presetSubtype="8" fill="hold" nodeType="afterEffect">
                                  <p:stCondLst>
                                    <p:cond delay="0"/>
                                  </p:stCondLst>
                                  <p:childTnLst>
                                    <p:anim calcmode="lin" valueType="num">
                                      <p:cBhvr additive="base">
                                        <p:cTn id="100" dur="1000"/>
                                        <p:tgtEl>
                                          <p:spTgt spid="31"/>
                                        </p:tgtEl>
                                        <p:attrNameLst>
                                          <p:attrName>ppt_x</p:attrName>
                                        </p:attrNameLst>
                                      </p:cBhvr>
                                      <p:tavLst>
                                        <p:tav tm="0">
                                          <p:val>
                                            <p:strVal val="ppt_x"/>
                                          </p:val>
                                        </p:tav>
                                        <p:tav tm="100000">
                                          <p:val>
                                            <p:strVal val="0-ppt_w/2"/>
                                          </p:val>
                                        </p:tav>
                                      </p:tavLst>
                                    </p:anim>
                                    <p:anim calcmode="lin" valueType="num">
                                      <p:cBhvr additive="base">
                                        <p:cTn id="101" dur="1000"/>
                                        <p:tgtEl>
                                          <p:spTgt spid="31"/>
                                        </p:tgtEl>
                                        <p:attrNameLst>
                                          <p:attrName>ppt_y</p:attrName>
                                        </p:attrNameLst>
                                      </p:cBhvr>
                                      <p:tavLst>
                                        <p:tav tm="0">
                                          <p:val>
                                            <p:strVal val="ppt_y"/>
                                          </p:val>
                                        </p:tav>
                                        <p:tav tm="100000">
                                          <p:val>
                                            <p:strVal val="ppt_y"/>
                                          </p:val>
                                        </p:tav>
                                      </p:tavLst>
                                    </p:anim>
                                    <p:set>
                                      <p:cBhvr>
                                        <p:cTn id="102"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2" name="push.wav"/>
                                        </p:tgtEl>
                                      </p:cMediaNode>
                                    </p:audio>
                                  </p:subTnLst>
                                </p:cTn>
                              </p:par>
                              <p:par>
                                <p:cTn id="103" presetID="2" presetClass="entr" presetSubtype="3" repeatCount="3000"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2000" fill="hold"/>
                                        <p:tgtEl>
                                          <p:spTgt spid="32"/>
                                        </p:tgtEl>
                                        <p:attrNameLst>
                                          <p:attrName>ppt_x</p:attrName>
                                        </p:attrNameLst>
                                      </p:cBhvr>
                                      <p:tavLst>
                                        <p:tav tm="0">
                                          <p:val>
                                            <p:strVal val="1+#ppt_w/2"/>
                                          </p:val>
                                        </p:tav>
                                        <p:tav tm="100000">
                                          <p:val>
                                            <p:strVal val="#ppt_x"/>
                                          </p:val>
                                        </p:tav>
                                      </p:tavLst>
                                    </p:anim>
                                    <p:anim calcmode="lin" valueType="num">
                                      <p:cBhvr additive="base">
                                        <p:cTn id="106" dur="2000" fill="hold"/>
                                        <p:tgtEl>
                                          <p:spTgt spid="3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2" name="push.wav"/>
                                        </p:tgtEl>
                                      </p:cMediaNode>
                                    </p:audio>
                                  </p:subTnLst>
                                </p:cTn>
                              </p:par>
                              <p:par>
                                <p:cTn id="107" presetID="2" presetClass="exit" presetSubtype="9" fill="hold" nodeType="withEffect">
                                  <p:stCondLst>
                                    <p:cond delay="0"/>
                                  </p:stCondLst>
                                  <p:childTnLst>
                                    <p:anim calcmode="lin" valueType="num">
                                      <p:cBhvr additive="base">
                                        <p:cTn id="108" dur="3000"/>
                                        <p:tgtEl>
                                          <p:spTgt spid="32"/>
                                        </p:tgtEl>
                                        <p:attrNameLst>
                                          <p:attrName>ppt_x</p:attrName>
                                        </p:attrNameLst>
                                      </p:cBhvr>
                                      <p:tavLst>
                                        <p:tav tm="0">
                                          <p:val>
                                            <p:strVal val="ppt_x"/>
                                          </p:val>
                                        </p:tav>
                                        <p:tav tm="100000">
                                          <p:val>
                                            <p:strVal val="0-ppt_w/2"/>
                                          </p:val>
                                        </p:tav>
                                      </p:tavLst>
                                    </p:anim>
                                    <p:anim calcmode="lin" valueType="num">
                                      <p:cBhvr additive="base">
                                        <p:cTn id="109" dur="3000"/>
                                        <p:tgtEl>
                                          <p:spTgt spid="32"/>
                                        </p:tgtEl>
                                        <p:attrNameLst>
                                          <p:attrName>ppt_y</p:attrName>
                                        </p:attrNameLst>
                                      </p:cBhvr>
                                      <p:tavLst>
                                        <p:tav tm="0">
                                          <p:val>
                                            <p:strVal val="ppt_y"/>
                                          </p:val>
                                        </p:tav>
                                        <p:tav tm="100000">
                                          <p:val>
                                            <p:strVal val="0-ppt_h/2"/>
                                          </p:val>
                                        </p:tav>
                                      </p:tavLst>
                                    </p:anim>
                                    <p:set>
                                      <p:cBhvr>
                                        <p:cTn id="110" dur="1" fill="hold">
                                          <p:stCondLst>
                                            <p:cond delay="2999"/>
                                          </p:stCondLst>
                                        </p:cTn>
                                        <p:tgtEl>
                                          <p:spTgt spid="32"/>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 name="push.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3794"/>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123908"/>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123909"/>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123910"/>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2391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12391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123916"/>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123917"/>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123918"/>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123919"/>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123920"/>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123923"/>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12392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33813"/>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814"/>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3815"/>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33816"/>
                                        </p:tgtEl>
                                        <p:attrNameLst>
                                          <p:attrName>style.visibility</p:attrName>
                                        </p:attrNameLst>
                                      </p:cBhvr>
                                      <p:to>
                                        <p:strVal val="hidden"/>
                                      </p:to>
                                    </p:set>
                                  </p:childTnLst>
                                </p:cTn>
                              </p:par>
                              <p:par>
                                <p:cTn id="147" presetID="1" presetClass="exit" presetSubtype="0" fill="hold" grpId="0" nodeType="withEffect">
                                  <p:stCondLst>
                                    <p:cond delay="0"/>
                                  </p:stCondLst>
                                  <p:childTnLst>
                                    <p:set>
                                      <p:cBhvr>
                                        <p:cTn id="148" dur="1" fill="hold">
                                          <p:stCondLst>
                                            <p:cond delay="0"/>
                                          </p:stCondLst>
                                        </p:cTn>
                                        <p:tgtEl>
                                          <p:spTgt spid="12393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6"/>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27"/>
                                        </p:tgtEl>
                                        <p:attrNameLst>
                                          <p:attrName>style.visibility</p:attrName>
                                        </p:attrNameLst>
                                      </p:cBhvr>
                                      <p:to>
                                        <p:strVal val="hidden"/>
                                      </p:to>
                                    </p:set>
                                  </p:childTnLst>
                                </p:cTn>
                              </p:par>
                              <p:par>
                                <p:cTn id="153" presetID="1" presetClass="exit" presetSubtype="0" fill="hold" nodeType="withEffect">
                                  <p:stCondLst>
                                    <p:cond delay="0"/>
                                  </p:stCondLst>
                                  <p:iterate type="lt">
                                    <p:tmAbs val="0"/>
                                  </p:iterate>
                                  <p:childTnLst>
                                    <p:set>
                                      <p:cBhvr>
                                        <p:cTn id="154" dur="1" fill="hold">
                                          <p:stCondLst>
                                            <p:cond delay="0"/>
                                          </p:stCondLst>
                                        </p:cTn>
                                        <p:tgtEl>
                                          <p:spTgt spid="28"/>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29"/>
                                        </p:tgtEl>
                                        <p:attrNameLst>
                                          <p:attrName>style.visibility</p:attrName>
                                        </p:attrNameLst>
                                      </p:cBhvr>
                                      <p:to>
                                        <p:strVal val="hidden"/>
                                      </p:to>
                                    </p:set>
                                  </p:childTnLst>
                                </p:cTn>
                              </p:par>
                              <p:par>
                                <p:cTn id="157" presetID="1" presetClass="exit" presetSubtype="0" fill="hold" nodeType="withEffect">
                                  <p:stCondLst>
                                    <p:cond delay="0"/>
                                  </p:stCondLst>
                                  <p:iterate type="lt">
                                    <p:tmAbs val="0"/>
                                  </p:iterate>
                                  <p:childTnLst>
                                    <p:set>
                                      <p:cBhvr>
                                        <p:cTn id="158" dur="1" fill="hold">
                                          <p:stCondLst>
                                            <p:cond delay="0"/>
                                          </p:stCondLst>
                                        </p:cTn>
                                        <p:tgtEl>
                                          <p:spTgt spid="30"/>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31"/>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123908" grpId="0"/>
      <p:bldP spid="123909" grpId="0"/>
      <p:bldP spid="123910" grpId="0" animBg="1"/>
      <p:bldP spid="123915" grpId="0" animBg="1"/>
      <p:bldP spid="123915" grpId="1" animBg="1"/>
      <p:bldP spid="123916" grpId="0" animBg="1"/>
      <p:bldP spid="123916" grpId="1" animBg="1"/>
      <p:bldP spid="123917" grpId="0" animBg="1"/>
      <p:bldP spid="123917" grpId="1" animBg="1"/>
      <p:bldP spid="123918" grpId="0" animBg="1"/>
      <p:bldP spid="123918" grpId="1" animBg="1"/>
      <p:bldP spid="123919" grpId="0" animBg="1"/>
      <p:bldP spid="123919" grpId="1" animBg="1"/>
      <p:bldP spid="123920" grpId="0" animBg="1"/>
      <p:bldP spid="123920" grpId="1" animBg="1"/>
      <p:bldP spid="123923" grpId="0" animBg="1"/>
      <p:bldP spid="123923" grpId="1" animBg="1"/>
      <p:bldP spid="123922" grpId="0" animBg="1"/>
      <p:bldP spid="123922" grpId="1" animBg="1"/>
      <p:bldP spid="1239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89870531564255827_574_0.jpg"/>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3419872" y="188640"/>
            <a:ext cx="5410944" cy="5170646"/>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auto">
              <a:spcBef>
                <a:spcPts val="0"/>
              </a:spcBef>
              <a:spcAft>
                <a:spcPts val="0"/>
              </a:spcAft>
            </a:pPr>
            <a:endParaRPr lang="en-US" sz="2400" b="1" dirty="0" smtClean="0">
              <a:solidFill>
                <a:prstClr val="black"/>
              </a:solidFill>
              <a:latin typeface="Times New Roman" pitchFamily="18" charset="0"/>
              <a:cs typeface="Times New Roman" pitchFamily="18" charset="0"/>
            </a:endParaRPr>
          </a:p>
          <a:p>
            <a:pPr algn="just" fontAlgn="auto">
              <a:lnSpc>
                <a:spcPct val="150000"/>
              </a:lnSpc>
              <a:spcBef>
                <a:spcPts val="0"/>
              </a:spcBef>
              <a:spcAft>
                <a:spcPts val="0"/>
              </a:spcAft>
            </a:pPr>
            <a:r>
              <a:rPr lang="en-US" sz="3200" b="1" dirty="0" smtClean="0">
                <a:solidFill>
                  <a:prstClr val="black"/>
                </a:solidFill>
                <a:latin typeface="Times New Roman" pitchFamily="18" charset="0"/>
                <a:cs typeface="Times New Roman" pitchFamily="18" charset="0"/>
              </a:rPr>
              <a:t>    </a:t>
            </a:r>
            <a:r>
              <a:rPr lang="en-US" sz="3200" dirty="0" smtClean="0">
                <a:solidFill>
                  <a:prstClr val="black"/>
                </a:solidFill>
                <a:latin typeface="Times New Roman" pitchFamily="18" charset="0"/>
                <a:cs typeface="Times New Roman" pitchFamily="18" charset="0"/>
              </a:rPr>
              <a:t>? </a:t>
            </a:r>
            <a:r>
              <a:rPr lang="nl-NL" sz="3200" dirty="0" smtClean="0">
                <a:solidFill>
                  <a:prstClr val="black"/>
                </a:solidFill>
                <a:latin typeface="Times New Roman" pitchFamily="18" charset="0"/>
                <a:cs typeface="Times New Roman" pitchFamily="18" charset="0"/>
              </a:rPr>
              <a:t>Tại sao thực dân Pháp chọn Điện Biên Phủ để xây dựng thành tập đoàn cứ điểm quân sự mạnh nhất Đông Dương ? Pháp - Mĩ đã xây dựng cứ điểm Điện Biên Phủ như thế nào ?</a:t>
            </a:r>
            <a:endParaRPr lang="en-US" sz="2400" dirty="0" smtClean="0">
              <a:solidFill>
                <a:srgbClr val="0000FF"/>
              </a:solidFill>
              <a:latin typeface="Times New Roman" pitchFamily="18" charset="0"/>
              <a:cs typeface="Times New Roman" pitchFamily="18" charset="0"/>
            </a:endParaRPr>
          </a:p>
          <a:p>
            <a:pPr fontAlgn="auto">
              <a:spcBef>
                <a:spcPts val="0"/>
              </a:spcBef>
              <a:spcAft>
                <a:spcPts val="0"/>
              </a:spcAft>
            </a:pPr>
            <a:endParaRPr lang="en-US" dirty="0">
              <a:solidFill>
                <a:prstClr val="black"/>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268760"/>
            <a:ext cx="16700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81" y="4286136"/>
            <a:ext cx="21463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56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76672"/>
            <a:ext cx="734481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15616" y="5229200"/>
            <a:ext cx="7632848" cy="646331"/>
          </a:xfrm>
          <a:prstGeom prst="rect">
            <a:avLst/>
          </a:prstGeom>
        </p:spPr>
        <p:txBody>
          <a:bodyPr wrap="square">
            <a:spAutoFit/>
          </a:bodyPr>
          <a:lstStyle/>
          <a:p>
            <a:r>
              <a:rPr lang="vi-VN" b="1" i="1" dirty="0"/>
              <a:t>Phó Tổng thống Mỹ Richard Nixon cùng các tướng lĩnh Pháp đi thị sát chiến trường miền Bắc Việt Nam năm 1953. </a:t>
            </a:r>
            <a:endParaRPr lang="en-US" dirty="0"/>
          </a:p>
        </p:txBody>
      </p:sp>
      <p:sp>
        <p:nvSpPr>
          <p:cNvPr id="3" name="Right Arrow 2"/>
          <p:cNvSpPr/>
          <p:nvPr/>
        </p:nvSpPr>
        <p:spPr>
          <a:xfrm rot="16364260">
            <a:off x="3065314" y="4486664"/>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40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arn(inVertical)">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136904"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17232" y="5810911"/>
            <a:ext cx="8352928" cy="830997"/>
          </a:xfrm>
          <a:prstGeom prst="rect">
            <a:avLst/>
          </a:prstGeom>
        </p:spPr>
        <p:txBody>
          <a:bodyPr wrap="square">
            <a:spAutoFit/>
          </a:bodyPr>
          <a:lstStyle/>
          <a:p>
            <a:r>
              <a:rPr lang="vi-VN" sz="2400" i="1" dirty="0">
                <a:latin typeface="Times New Roman" pitchFamily="18" charset="0"/>
                <a:cs typeface="Times New Roman" pitchFamily="18" charset="0"/>
              </a:rPr>
              <a:t>Ngày 20/11/1953, quân Pháp nhảy dù xuống Điện Biên Phủ, mở đầu giai đoạn chiếm đóng vùng đất xứ Thái, Tây Bắc Việt Nam.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5612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arn(inVertical)">
                                      <p:cBhvr>
                                        <p:cTn id="7" dur="500"/>
                                        <p:tgtEl>
                                          <p:spTgt spid="276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76"/>
            <a:ext cx="6096000" cy="66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88224" y="188640"/>
            <a:ext cx="2304256" cy="507831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vi-VN" sz="3200" dirty="0">
                <a:latin typeface="Times New Roman" pitchFamily="18" charset="0"/>
                <a:cs typeface="Times New Roman" pitchFamily="18" charset="0"/>
              </a:rPr>
              <a:t>Lính dù Binh đoàn không vận số 1 đang tiếp đất tại Điện Biên Phủ (20/11/1953).</a:t>
            </a:r>
          </a:p>
          <a:p>
            <a:r>
              <a:rPr lang="vi-VN" dirty="0"/>
              <a:t/>
            </a:r>
            <a:br>
              <a:rPr lang="vi-VN" dirty="0"/>
            </a:br>
            <a:endParaRPr lang="en-US" dirty="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08" y="12676"/>
            <a:ext cx="6096000" cy="66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44208" y="188640"/>
            <a:ext cx="2448272" cy="618630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3600" i="1" dirty="0">
                <a:latin typeface="+mj-lt"/>
              </a:rPr>
              <a:t>Quân Pháp vận chuyển vũ khí bằng máy bay vận tải Bristol 170 Freighter (Sân bay Mường Thanh, 27/11/1953</a:t>
            </a:r>
            <a:r>
              <a:rPr lang="vi-VN" sz="3600" i="1" dirty="0" smtClean="0">
                <a:latin typeface="+mj-lt"/>
              </a:rPr>
              <a:t>)</a:t>
            </a:r>
            <a:endParaRPr lang="en-US" sz="3600" dirty="0">
              <a:latin typeface="+mj-lt"/>
            </a:endParaRPr>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08" y="166818"/>
            <a:ext cx="6096000" cy="649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44208" y="120463"/>
            <a:ext cx="2497377" cy="618630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vi-VN" sz="3600" i="1" dirty="0">
                <a:latin typeface="Times New Roman" pitchFamily="18" charset="0"/>
                <a:cs typeface="Times New Roman" pitchFamily="18" charset="0"/>
              </a:rPr>
              <a:t>Binh sĩ Trung đoàn 1 thiết giáp đang lắp ráp xe tăng M-24 Chafee do máy bay vận chuyển tới (1/1954</a:t>
            </a:r>
            <a:r>
              <a:rPr lang="vi-VN" sz="3600" i="1" dirty="0" smtClean="0">
                <a:latin typeface="Times New Roman" pitchFamily="18" charset="0"/>
                <a:cs typeface="Times New Roman" pitchFamily="18" charset="0"/>
              </a:rPr>
              <a:t>).</a:t>
            </a:r>
            <a:endParaRPr lang="en-US" sz="3600" i="1" dirty="0" smtClean="0">
              <a:latin typeface="Times New Roman" pitchFamily="18" charset="0"/>
              <a:cs typeface="Times New Roman" pitchFamily="18" charset="0"/>
            </a:endParaRPr>
          </a:p>
          <a:p>
            <a:endParaRPr lang="en-US" sz="3600" dirty="0">
              <a:latin typeface="Times New Roman" pitchFamily="18" charset="0"/>
              <a:cs typeface="Times New Roman" pitchFamily="18" charset="0"/>
            </a:endParaRPr>
          </a:p>
        </p:txBody>
      </p:sp>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4134"/>
            <a:ext cx="9116201" cy="675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p:cNvSpPr/>
          <p:nvPr/>
        </p:nvSpPr>
        <p:spPr>
          <a:xfrm rot="284769">
            <a:off x="6048163" y="987631"/>
            <a:ext cx="3384376" cy="3256903"/>
          </a:xfrm>
          <a:prstGeom prst="wedgeEllipseCallout">
            <a:avLst>
              <a:gd name="adj1" fmla="val -77385"/>
              <a:gd name="adj2" fmla="val 1538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99"/>
                </a:solidFill>
                <a:latin typeface="Times New Roman" pitchFamily="18" charset="0"/>
                <a:cs typeface="Times New Roman" pitchFamily="18" charset="0"/>
              </a:rPr>
              <a:t>Điện Biên Phủ là “pháo đài bất khả xâm phạm”, là “cỗ máy nghiền nát mọi cuộc tấn công của Việt Minh”.</a:t>
            </a:r>
            <a:endParaRPr lang="en-US" sz="2400" dirty="0">
              <a:solidFill>
                <a:srgbClr val="000099"/>
              </a:solidFill>
              <a:latin typeface="Times New Roman" pitchFamily="18" charset="0"/>
              <a:cs typeface="Times New Roman" pitchFamily="18" charset="0"/>
            </a:endParaRPr>
          </a:p>
        </p:txBody>
      </p:sp>
      <p:sp>
        <p:nvSpPr>
          <p:cNvPr id="7" name="Oval Callout 6"/>
          <p:cNvSpPr/>
          <p:nvPr/>
        </p:nvSpPr>
        <p:spPr>
          <a:xfrm rot="18985429">
            <a:off x="753404" y="507124"/>
            <a:ext cx="1452824" cy="612648"/>
          </a:xfrm>
          <a:prstGeom prst="wedgeEllipse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Cô</a:t>
            </a:r>
            <a:r>
              <a:rPr lang="en-US" dirty="0" smtClean="0">
                <a:solidFill>
                  <a:schemeClr val="tx1"/>
                </a:solidFill>
              </a:rPr>
              <a:t> -</a:t>
            </a:r>
            <a:r>
              <a:rPr lang="en-US" dirty="0" err="1" smtClean="0">
                <a:solidFill>
                  <a:schemeClr val="tx1"/>
                </a:solidFill>
              </a:rPr>
              <a:t>nhi</a:t>
            </a:r>
            <a:endParaRPr lang="en-US" dirty="0">
              <a:solidFill>
                <a:schemeClr val="tx1"/>
              </a:solidFill>
            </a:endParaRPr>
          </a:p>
        </p:txBody>
      </p:sp>
      <p:sp>
        <p:nvSpPr>
          <p:cNvPr id="8" name="Oval Callout 7"/>
          <p:cNvSpPr/>
          <p:nvPr/>
        </p:nvSpPr>
        <p:spPr>
          <a:xfrm>
            <a:off x="2627784" y="188640"/>
            <a:ext cx="1537320" cy="1116704"/>
          </a:xfrm>
          <a:prstGeom prst="wedgeEllipseCallout">
            <a:avLst>
              <a:gd name="adj1" fmla="val 4233"/>
              <a:gd name="adj2" fmla="val 64743"/>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Đờ</a:t>
            </a:r>
            <a:r>
              <a:rPr lang="en-US" dirty="0" smtClean="0">
                <a:solidFill>
                  <a:schemeClr val="tx1"/>
                </a:solidFill>
              </a:rPr>
              <a:t> </a:t>
            </a:r>
            <a:r>
              <a:rPr lang="en-US" dirty="0" err="1" smtClean="0">
                <a:solidFill>
                  <a:schemeClr val="tx1"/>
                </a:solidFill>
              </a:rPr>
              <a:t>Cát</a:t>
            </a:r>
            <a:r>
              <a:rPr lang="en-US" dirty="0" smtClean="0">
                <a:solidFill>
                  <a:schemeClr val="tx1"/>
                </a:solidFill>
              </a:rPr>
              <a:t>-x-</a:t>
            </a:r>
            <a:r>
              <a:rPr lang="en-US" dirty="0" err="1" smtClean="0">
                <a:solidFill>
                  <a:schemeClr val="tx1"/>
                </a:solidFill>
              </a:rPr>
              <a:t>tơ</a:t>
            </a:r>
            <a:r>
              <a:rPr lang="en-US" dirty="0" smtClean="0">
                <a:solidFill>
                  <a:schemeClr val="tx1"/>
                </a:solidFill>
              </a:rPr>
              <a:t>-</a:t>
            </a:r>
            <a:r>
              <a:rPr lang="en-US" dirty="0" err="1" smtClean="0">
                <a:solidFill>
                  <a:schemeClr val="tx1"/>
                </a:solidFill>
              </a:rPr>
              <a:t>ri</a:t>
            </a:r>
            <a:endParaRPr lang="en-US" dirty="0">
              <a:solidFill>
                <a:schemeClr val="tx1"/>
              </a:solidFill>
            </a:endParaRPr>
          </a:p>
        </p:txBody>
      </p:sp>
      <p:sp>
        <p:nvSpPr>
          <p:cNvPr id="9" name="Oval Callout 8"/>
          <p:cNvSpPr/>
          <p:nvPr/>
        </p:nvSpPr>
        <p:spPr>
          <a:xfrm>
            <a:off x="4165104" y="1052736"/>
            <a:ext cx="1307396" cy="865256"/>
          </a:xfrm>
          <a:prstGeom prst="wedgeEllipse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Na-</a:t>
            </a:r>
            <a:r>
              <a:rPr lang="en-US" dirty="0" err="1" smtClean="0">
                <a:solidFill>
                  <a:schemeClr val="tx1"/>
                </a:solidFill>
              </a:rPr>
              <a:t>va</a:t>
            </a:r>
            <a:endParaRPr lang="en-US" dirty="0">
              <a:solidFill>
                <a:schemeClr val="tx1"/>
              </a:solidFill>
            </a:endParaRPr>
          </a:p>
        </p:txBody>
      </p:sp>
    </p:spTree>
    <p:extLst>
      <p:ext uri="{BB962C8B-B14F-4D97-AF65-F5344CB8AC3E}">
        <p14:creationId xmlns:p14="http://schemas.microsoft.com/office/powerpoint/2010/main" val="352206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arn(inVertical)">
                                      <p:cBhvr>
                                        <p:cTn id="7" dur="500"/>
                                        <p:tgtEl>
                                          <p:spTgt spid="245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579"/>
                                        </p:tgtEl>
                                        <p:attrNameLst>
                                          <p:attrName>style.visibility</p:attrName>
                                        </p:attrNameLst>
                                      </p:cBhvr>
                                      <p:to>
                                        <p:strVal val="visible"/>
                                      </p:to>
                                    </p:set>
                                    <p:animEffect transition="in" filter="barn(inVertical)">
                                      <p:cBhvr>
                                        <p:cTn id="15" dur="500"/>
                                        <p:tgtEl>
                                          <p:spTgt spid="2457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580"/>
                                        </p:tgtEl>
                                        <p:attrNameLst>
                                          <p:attrName>style.visibility</p:attrName>
                                        </p:attrNameLst>
                                      </p:cBhvr>
                                      <p:to>
                                        <p:strVal val="visible"/>
                                      </p:to>
                                    </p:set>
                                    <p:animEffect transition="in" filter="barn(inVertical)">
                                      <p:cBhvr>
                                        <p:cTn id="25" dur="500"/>
                                        <p:tgtEl>
                                          <p:spTgt spid="2458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4581"/>
                                        </p:tgtEl>
                                        <p:attrNameLst>
                                          <p:attrName>style.visibility</p:attrName>
                                        </p:attrNameLst>
                                      </p:cBhvr>
                                      <p:to>
                                        <p:strVal val="visible"/>
                                      </p:to>
                                    </p:set>
                                    <p:animEffect transition="in" filter="barn(inVertical)">
                                      <p:cBhvr>
                                        <p:cTn id="38" dur="500"/>
                                        <p:tgtEl>
                                          <p:spTgt spid="2458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712968"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1520" y="836712"/>
            <a:ext cx="8568952" cy="48235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652120" y="3810744"/>
            <a:ext cx="914400" cy="554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844824"/>
            <a:ext cx="355761" cy="32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515" y="2718678"/>
            <a:ext cx="480855" cy="20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4979" y="4725144"/>
            <a:ext cx="283754" cy="54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3752" y="2000773"/>
            <a:ext cx="1642244" cy="143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4979" y="980728"/>
            <a:ext cx="6045333"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398368" y="2572591"/>
            <a:ext cx="127808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3333CC"/>
                </a:solidFill>
              </a:rPr>
              <a:t>1951</a:t>
            </a:r>
            <a:endParaRPr lang="en-US" sz="3200" b="1" dirty="0">
              <a:solidFill>
                <a:srgbClr val="3333CC"/>
              </a:solidFill>
            </a:endParaRPr>
          </a:p>
        </p:txBody>
      </p:sp>
      <p:sp>
        <p:nvSpPr>
          <p:cNvPr id="8" name="Rectangle 7"/>
          <p:cNvSpPr/>
          <p:nvPr/>
        </p:nvSpPr>
        <p:spPr>
          <a:xfrm>
            <a:off x="1334979" y="5992086"/>
            <a:ext cx="6063389" cy="545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3333CC"/>
                </a:solidFill>
              </a:rPr>
              <a:t>Lễ</a:t>
            </a:r>
            <a:r>
              <a:rPr lang="en-US" b="1" dirty="0" smtClean="0">
                <a:solidFill>
                  <a:srgbClr val="3333CC"/>
                </a:solidFill>
              </a:rPr>
              <a:t> </a:t>
            </a:r>
            <a:r>
              <a:rPr lang="en-US" b="1" dirty="0" err="1" smtClean="0">
                <a:solidFill>
                  <a:srgbClr val="3333CC"/>
                </a:solidFill>
              </a:rPr>
              <a:t>thành</a:t>
            </a:r>
            <a:r>
              <a:rPr lang="en-US" b="1" dirty="0" smtClean="0">
                <a:solidFill>
                  <a:srgbClr val="3333CC"/>
                </a:solidFill>
              </a:rPr>
              <a:t> </a:t>
            </a:r>
            <a:r>
              <a:rPr lang="en-US" b="1" dirty="0" err="1" smtClean="0">
                <a:solidFill>
                  <a:srgbClr val="3333CC"/>
                </a:solidFill>
              </a:rPr>
              <a:t>lập</a:t>
            </a:r>
            <a:r>
              <a:rPr lang="en-US" b="1" dirty="0" smtClean="0">
                <a:solidFill>
                  <a:srgbClr val="3333CC"/>
                </a:solidFill>
              </a:rPr>
              <a:t> </a:t>
            </a:r>
            <a:r>
              <a:rPr lang="en-US" b="1" dirty="0" err="1" smtClean="0">
                <a:solidFill>
                  <a:srgbClr val="3333CC"/>
                </a:solidFill>
              </a:rPr>
              <a:t>Liên</a:t>
            </a:r>
            <a:r>
              <a:rPr lang="en-US" b="1" dirty="0" smtClean="0">
                <a:solidFill>
                  <a:srgbClr val="3333CC"/>
                </a:solidFill>
              </a:rPr>
              <a:t> minh </a:t>
            </a:r>
            <a:r>
              <a:rPr lang="en-US" b="1" dirty="0" err="1" smtClean="0">
                <a:solidFill>
                  <a:srgbClr val="3333CC"/>
                </a:solidFill>
              </a:rPr>
              <a:t>chiến</a:t>
            </a:r>
            <a:r>
              <a:rPr lang="en-US" b="1" dirty="0" smtClean="0">
                <a:solidFill>
                  <a:srgbClr val="3333CC"/>
                </a:solidFill>
              </a:rPr>
              <a:t> </a:t>
            </a:r>
            <a:r>
              <a:rPr lang="en-US" b="1" dirty="0" err="1" smtClean="0">
                <a:solidFill>
                  <a:srgbClr val="3333CC"/>
                </a:solidFill>
              </a:rPr>
              <a:t>đấu</a:t>
            </a:r>
            <a:r>
              <a:rPr lang="en-US" b="1" dirty="0" smtClean="0">
                <a:solidFill>
                  <a:srgbClr val="3333CC"/>
                </a:solidFill>
              </a:rPr>
              <a:t> </a:t>
            </a:r>
            <a:r>
              <a:rPr lang="en-US" b="1" dirty="0" err="1" smtClean="0">
                <a:solidFill>
                  <a:srgbClr val="3333CC"/>
                </a:solidFill>
              </a:rPr>
              <a:t>Việt</a:t>
            </a:r>
            <a:r>
              <a:rPr lang="en-US" b="1" dirty="0" smtClean="0">
                <a:solidFill>
                  <a:srgbClr val="3333CC"/>
                </a:solidFill>
              </a:rPr>
              <a:t>- </a:t>
            </a:r>
            <a:r>
              <a:rPr lang="en-US" b="1" dirty="0" err="1" smtClean="0">
                <a:solidFill>
                  <a:srgbClr val="3333CC"/>
                </a:solidFill>
              </a:rPr>
              <a:t>Miên-Lào</a:t>
            </a:r>
            <a:endParaRPr lang="en-US" b="1" dirty="0">
              <a:solidFill>
                <a:srgbClr val="3333CC"/>
              </a:solidFill>
            </a:endParaRPr>
          </a:p>
        </p:txBody>
      </p:sp>
    </p:spTree>
    <p:extLst>
      <p:ext uri="{BB962C8B-B14F-4D97-AF65-F5344CB8AC3E}">
        <p14:creationId xmlns:p14="http://schemas.microsoft.com/office/powerpoint/2010/main" val="114123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1"/>
                                        </p:tgtEl>
                                        <p:attrNameLst>
                                          <p:attrName>style.visibility</p:attrName>
                                        </p:attrNameLst>
                                      </p:cBhvr>
                                      <p:to>
                                        <p:strVal val="visible"/>
                                      </p:to>
                                    </p:set>
                                    <p:animEffect transition="in" filter="barn(inVertical)">
                                      <p:cBhvr>
                                        <p:cTn id="12" dur="500"/>
                                        <p:tgtEl>
                                          <p:spTgt spid="615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32656"/>
            <a:ext cx="367240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9552" y="777478"/>
            <a:ext cx="4572000" cy="353943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Piroth,chỉ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ở Him </a:t>
            </a:r>
            <a:r>
              <a:rPr lang="en-US" sz="3200" dirty="0" smtClean="0">
                <a:latin typeface="Times New Roman" pitchFamily="18" charset="0"/>
                <a:cs typeface="Times New Roman" pitchFamily="18" charset="0"/>
              </a:rPr>
              <a:t>lam</a:t>
            </a:r>
            <a:r>
              <a:rPr lang="en-US" sz="3200" dirty="0">
                <a:latin typeface="Times New Roman" pitchFamily="18" charset="0"/>
                <a:cs typeface="Times New Roman" pitchFamily="18" charset="0"/>
              </a:rPr>
              <a:t>-</a:t>
            </a:r>
            <a:r>
              <a:rPr lang="vi-VN" sz="3200" dirty="0" smtClean="0">
                <a:latin typeface="Times New Roman" pitchFamily="18" charset="0"/>
                <a:cs typeface="Times New Roman" pitchFamily="18" charset="0"/>
              </a:rPr>
              <a:t> Điện </a:t>
            </a:r>
            <a:r>
              <a:rPr lang="vi-VN" sz="3200" dirty="0">
                <a:latin typeface="Times New Roman" pitchFamily="18" charset="0"/>
                <a:cs typeface="Times New Roman" pitchFamily="18" charset="0"/>
              </a:rPr>
              <a:t>Biên Phủ</a:t>
            </a:r>
          </a:p>
          <a:p>
            <a:r>
              <a:rPr lang="vi-VN" sz="3200" dirty="0">
                <a:latin typeface="Times New Roman" pitchFamily="18" charset="0"/>
                <a:cs typeface="Times New Roman" pitchFamily="18" charset="0"/>
              </a:rPr>
              <a:t>Kẻ đã tuyên bố sẽ cho pháo binh Việt Minh im họng ngay từ loạt đạn đầu tiên</a:t>
            </a:r>
            <a:r>
              <a:rPr lang="vi-VN" dirty="0"/>
              <a:t> </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4316908"/>
            <a:ext cx="229235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92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arn(inVertical)">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barn(inVertical)">
                                      <p:cBhvr>
                                        <p:cTn id="12"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236" y="188640"/>
            <a:ext cx="8843251" cy="646331"/>
          </a:xfrm>
          <a:prstGeom prst="rect">
            <a:avLst/>
          </a:prstGeom>
        </p:spPr>
        <p:txBody>
          <a:bodyPr wrap="square">
            <a:spAutoFit/>
          </a:bodyPr>
          <a:lstStyle/>
          <a:p>
            <a:r>
              <a:rPr lang="en-US" sz="3600" b="1" kern="0" dirty="0">
                <a:solidFill>
                  <a:srgbClr val="000099"/>
                </a:solidFill>
                <a:latin typeface="Times New Roman" pitchFamily="18" charset="0"/>
                <a:cs typeface="Times New Roman" pitchFamily="18" charset="0"/>
              </a:rPr>
              <a:t>2. </a:t>
            </a:r>
            <a:r>
              <a:rPr lang="en-US" sz="3600" b="1" kern="0" dirty="0" err="1">
                <a:solidFill>
                  <a:srgbClr val="000099"/>
                </a:solidFill>
                <a:latin typeface="Times New Roman" pitchFamily="18" charset="0"/>
                <a:cs typeface="Times New Roman" pitchFamily="18" charset="0"/>
              </a:rPr>
              <a:t>Chiến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dịch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lịch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sử</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Điện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Biên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Phủ</a:t>
            </a:r>
            <a:r>
              <a:rPr lang="en-US" sz="3600" b="1" kern="0" dirty="0">
                <a:solidFill>
                  <a:srgbClr val="000099"/>
                </a:solidFill>
                <a:latin typeface="Times New Roman" pitchFamily="18" charset="0"/>
                <a:cs typeface="Times New Roman" pitchFamily="18" charset="0"/>
              </a:rPr>
              <a:t> 1954</a:t>
            </a:r>
            <a:r>
              <a:rPr lang="en-US" sz="2400" b="1" kern="0" dirty="0">
                <a:solidFill>
                  <a:srgbClr val="000099"/>
                </a:solidFill>
                <a:latin typeface="Arial"/>
                <a:cs typeface="Times New Roman" pitchFamily="18" charset="0"/>
              </a:rPr>
              <a:t>.</a:t>
            </a:r>
            <a:endParaRPr lang="en-US" sz="2400" b="1" dirty="0">
              <a:solidFill>
                <a:srgbClr val="000099"/>
              </a:solidFill>
              <a:latin typeface="Arial"/>
            </a:endParaRPr>
          </a:p>
        </p:txBody>
      </p:sp>
      <p:sp>
        <p:nvSpPr>
          <p:cNvPr id="9" name="TextBox 8"/>
          <p:cNvSpPr txBox="1"/>
          <p:nvPr/>
        </p:nvSpPr>
        <p:spPr>
          <a:xfrm>
            <a:off x="121236" y="1053955"/>
            <a:ext cx="8843251" cy="3416320"/>
          </a:xfrm>
          <a:prstGeom prst="rect">
            <a:avLst/>
          </a:prstGeom>
          <a:noFill/>
        </p:spPr>
        <p:txBody>
          <a:bodyPr wrap="square" rtlCol="0">
            <a:spAutoFit/>
          </a:bodyPr>
          <a:lstStyle/>
          <a:p>
            <a:pPr marL="685800" indent="-685800" algn="ctr">
              <a:buFontTx/>
              <a:buChar char="-"/>
            </a:pPr>
            <a:r>
              <a:rPr lang="en-US" sz="5400" i="1" dirty="0" err="1" smtClean="0">
                <a:latin typeface="Times New Roman" pitchFamily="18" charset="0"/>
                <a:cs typeface="Times New Roman" pitchFamily="18" charset="0"/>
              </a:rPr>
              <a:t>Thời</a:t>
            </a:r>
            <a:r>
              <a:rPr lang="en-US" sz="5400" i="1" dirty="0" smtClean="0">
                <a:latin typeface="Times New Roman" pitchFamily="18" charset="0"/>
                <a:cs typeface="Times New Roman" pitchFamily="18" charset="0"/>
              </a:rPr>
              <a:t> </a:t>
            </a:r>
            <a:r>
              <a:rPr lang="en-US" sz="5400" i="1" dirty="0" err="1" smtClean="0">
                <a:latin typeface="Times New Roman" pitchFamily="18" charset="0"/>
                <a:cs typeface="Times New Roman" pitchFamily="18" charset="0"/>
              </a:rPr>
              <a:t>gian</a:t>
            </a:r>
            <a:r>
              <a:rPr lang="en-US" sz="5400" i="1" dirty="0" smtClean="0">
                <a:latin typeface="Times New Roman" pitchFamily="18" charset="0"/>
                <a:cs typeface="Times New Roman" pitchFamily="18" charset="0"/>
              </a:rPr>
              <a:t> ta </a:t>
            </a:r>
            <a:r>
              <a:rPr lang="en-US" sz="5400" i="1" dirty="0" err="1" smtClean="0">
                <a:latin typeface="Times New Roman" pitchFamily="18" charset="0"/>
                <a:cs typeface="Times New Roman" pitchFamily="18" charset="0"/>
              </a:rPr>
              <a:t>mở</a:t>
            </a:r>
            <a:r>
              <a:rPr lang="en-US" sz="5400" i="1" dirty="0" smtClean="0">
                <a:latin typeface="Times New Roman" pitchFamily="18" charset="0"/>
                <a:cs typeface="Times New Roman" pitchFamily="18" charset="0"/>
              </a:rPr>
              <a:t> </a:t>
            </a:r>
            <a:r>
              <a:rPr lang="en-US" sz="5400" i="1" dirty="0" err="1" smtClean="0">
                <a:latin typeface="Times New Roman" pitchFamily="18" charset="0"/>
                <a:cs typeface="Times New Roman" pitchFamily="18" charset="0"/>
              </a:rPr>
              <a:t>chiến</a:t>
            </a:r>
            <a:r>
              <a:rPr lang="en-US" sz="5400" i="1" dirty="0" smtClean="0">
                <a:latin typeface="Times New Roman" pitchFamily="18" charset="0"/>
                <a:cs typeface="Times New Roman" pitchFamily="18" charset="0"/>
              </a:rPr>
              <a:t> </a:t>
            </a:r>
            <a:r>
              <a:rPr lang="en-US" sz="5400" i="1" dirty="0" err="1" smtClean="0">
                <a:latin typeface="Times New Roman" pitchFamily="18" charset="0"/>
                <a:cs typeface="Times New Roman" pitchFamily="18" charset="0"/>
              </a:rPr>
              <a:t>dịch</a:t>
            </a:r>
            <a:r>
              <a:rPr lang="en-US" sz="5400" i="1" dirty="0" smtClean="0">
                <a:latin typeface="Times New Roman" pitchFamily="18" charset="0"/>
                <a:cs typeface="Times New Roman" pitchFamily="18" charset="0"/>
              </a:rPr>
              <a:t> </a:t>
            </a:r>
            <a:r>
              <a:rPr lang="en-US" sz="5400" i="1" dirty="0" err="1" smtClean="0">
                <a:latin typeface="Times New Roman" pitchFamily="18" charset="0"/>
                <a:cs typeface="Times New Roman" pitchFamily="18" charset="0"/>
              </a:rPr>
              <a:t>Điện</a:t>
            </a:r>
            <a:r>
              <a:rPr lang="en-US" sz="5400" i="1" dirty="0" smtClean="0">
                <a:latin typeface="Times New Roman" pitchFamily="18" charset="0"/>
                <a:cs typeface="Times New Roman" pitchFamily="18" charset="0"/>
              </a:rPr>
              <a:t> </a:t>
            </a:r>
            <a:r>
              <a:rPr lang="en-US" sz="5400" i="1" dirty="0" err="1" smtClean="0">
                <a:latin typeface="Times New Roman" pitchFamily="18" charset="0"/>
                <a:cs typeface="Times New Roman" pitchFamily="18" charset="0"/>
              </a:rPr>
              <a:t>Biên</a:t>
            </a:r>
            <a:r>
              <a:rPr lang="en-US" sz="5400" i="1" dirty="0" smtClean="0">
                <a:latin typeface="Times New Roman" pitchFamily="18" charset="0"/>
                <a:cs typeface="Times New Roman" pitchFamily="18" charset="0"/>
              </a:rPr>
              <a:t> </a:t>
            </a:r>
            <a:r>
              <a:rPr lang="en-US" sz="5400" i="1" dirty="0" err="1" smtClean="0">
                <a:latin typeface="Times New Roman" pitchFamily="18" charset="0"/>
                <a:cs typeface="Times New Roman" pitchFamily="18" charset="0"/>
              </a:rPr>
              <a:t>Phủ</a:t>
            </a:r>
            <a:r>
              <a:rPr lang="en-US" sz="5400" i="1" dirty="0" smtClean="0">
                <a:latin typeface="Times New Roman" pitchFamily="18" charset="0"/>
                <a:cs typeface="Times New Roman" pitchFamily="18" charset="0"/>
              </a:rPr>
              <a:t> ?</a:t>
            </a:r>
          </a:p>
          <a:p>
            <a:pPr marL="685800" indent="-685800" algn="ctr">
              <a:buFontTx/>
              <a:buChar char="-"/>
            </a:pPr>
            <a:r>
              <a:rPr lang="en-US" sz="5400" i="1" dirty="0" err="1" smtClean="0">
                <a:solidFill>
                  <a:srgbClr val="000099"/>
                </a:solidFill>
                <a:latin typeface="Times New Roman" pitchFamily="18" charset="0"/>
                <a:cs typeface="Times New Roman" pitchFamily="18" charset="0"/>
              </a:rPr>
              <a:t>Mục</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đích</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của</a:t>
            </a:r>
            <a:r>
              <a:rPr lang="en-US" sz="5400" i="1" dirty="0" smtClean="0">
                <a:solidFill>
                  <a:srgbClr val="000099"/>
                </a:solidFill>
                <a:latin typeface="Times New Roman" pitchFamily="18" charset="0"/>
                <a:cs typeface="Times New Roman" pitchFamily="18" charset="0"/>
              </a:rPr>
              <a:t> ta </a:t>
            </a:r>
            <a:r>
              <a:rPr lang="en-US" sz="5400" i="1" dirty="0" err="1" smtClean="0">
                <a:solidFill>
                  <a:srgbClr val="000099"/>
                </a:solidFill>
                <a:latin typeface="Times New Roman" pitchFamily="18" charset="0"/>
                <a:cs typeface="Times New Roman" pitchFamily="18" charset="0"/>
              </a:rPr>
              <a:t>khi</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mở</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chiến</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dịch</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này</a:t>
            </a:r>
            <a:r>
              <a:rPr lang="en-US" sz="5400" i="1" dirty="0" smtClean="0">
                <a:solidFill>
                  <a:srgbClr val="000099"/>
                </a:solidFill>
                <a:latin typeface="Times New Roman" pitchFamily="18" charset="0"/>
                <a:cs typeface="Times New Roman" pitchFamily="18" charset="0"/>
              </a:rPr>
              <a:t>?</a:t>
            </a:r>
            <a:endParaRPr lang="vi-VN" sz="5400" i="1"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11188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236" y="188640"/>
            <a:ext cx="8843251" cy="646331"/>
          </a:xfrm>
          <a:prstGeom prst="rect">
            <a:avLst/>
          </a:prstGeom>
        </p:spPr>
        <p:txBody>
          <a:bodyPr wrap="square">
            <a:spAutoFit/>
          </a:bodyPr>
          <a:lstStyle/>
          <a:p>
            <a:r>
              <a:rPr lang="en-US" sz="3600" b="1" kern="0" dirty="0">
                <a:solidFill>
                  <a:srgbClr val="000099"/>
                </a:solidFill>
                <a:latin typeface="Times New Roman" pitchFamily="18" charset="0"/>
                <a:cs typeface="Times New Roman" pitchFamily="18" charset="0"/>
              </a:rPr>
              <a:t>2. </a:t>
            </a:r>
            <a:r>
              <a:rPr lang="en-US" sz="3600" b="1" kern="0" dirty="0" err="1">
                <a:solidFill>
                  <a:srgbClr val="000099"/>
                </a:solidFill>
                <a:latin typeface="Times New Roman" pitchFamily="18" charset="0"/>
                <a:cs typeface="Times New Roman" pitchFamily="18" charset="0"/>
              </a:rPr>
              <a:t>Chiến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dịch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lịch</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sử</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Điện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Biên</a:t>
            </a:r>
            <a:r>
              <a:rPr lang="en-US" sz="3600" b="1" kern="0" dirty="0">
                <a:solidFill>
                  <a:srgbClr val="000099"/>
                </a:solidFill>
                <a:latin typeface="Times New Roman" pitchFamily="18" charset="0"/>
                <a:cs typeface="Times New Roman" pitchFamily="18" charset="0"/>
              </a:rPr>
              <a:t> </a:t>
            </a:r>
            <a:r>
              <a:rPr lang="en-US" sz="3600" b="1" kern="0" dirty="0" err="1">
                <a:solidFill>
                  <a:srgbClr val="000099"/>
                </a:solidFill>
                <a:latin typeface="Times New Roman" pitchFamily="18" charset="0"/>
                <a:cs typeface="Times New Roman" pitchFamily="18" charset="0"/>
              </a:rPr>
              <a:t>Phủ</a:t>
            </a:r>
            <a:r>
              <a:rPr lang="en-US" sz="3600" b="1" kern="0" dirty="0">
                <a:solidFill>
                  <a:srgbClr val="000099"/>
                </a:solidFill>
                <a:latin typeface="Times New Roman" pitchFamily="18" charset="0"/>
                <a:cs typeface="Times New Roman" pitchFamily="18" charset="0"/>
              </a:rPr>
              <a:t> 1954</a:t>
            </a:r>
            <a:r>
              <a:rPr lang="en-US" sz="2400" b="1" kern="0" dirty="0">
                <a:solidFill>
                  <a:srgbClr val="000099"/>
                </a:solidFill>
                <a:latin typeface="Arial"/>
                <a:cs typeface="Times New Roman" pitchFamily="18" charset="0"/>
              </a:rPr>
              <a:t>.</a:t>
            </a:r>
            <a:endParaRPr lang="en-US" sz="2400" b="1" dirty="0">
              <a:solidFill>
                <a:srgbClr val="000099"/>
              </a:solidFill>
              <a:latin typeface="Arial"/>
            </a:endParaRPr>
          </a:p>
        </p:txBody>
      </p:sp>
      <p:sp>
        <p:nvSpPr>
          <p:cNvPr id="9" name="TextBox 8"/>
          <p:cNvSpPr txBox="1"/>
          <p:nvPr/>
        </p:nvSpPr>
        <p:spPr>
          <a:xfrm>
            <a:off x="121236" y="1053955"/>
            <a:ext cx="8843251" cy="5909310"/>
          </a:xfrm>
          <a:prstGeom prst="rect">
            <a:avLst/>
          </a:prstGeom>
          <a:noFill/>
        </p:spPr>
        <p:txBody>
          <a:bodyPr wrap="square" rtlCol="0">
            <a:spAutoFit/>
          </a:bodyPr>
          <a:lstStyle/>
          <a:p>
            <a:pPr algn="ctr"/>
            <a:r>
              <a:rPr lang="en-US" sz="5400" dirty="0" smtClean="0">
                <a:latin typeface="Times New Roman" pitchFamily="18" charset="0"/>
                <a:cs typeface="Times New Roman" pitchFamily="18" charset="0"/>
              </a:rPr>
              <a:t>-</a:t>
            </a:r>
            <a:r>
              <a:rPr lang="en-US" sz="5400" dirty="0" err="1" smtClean="0">
                <a:latin typeface="Times New Roman" pitchFamily="18" charset="0"/>
                <a:cs typeface="Times New Roman" pitchFamily="18" charset="0"/>
              </a:rPr>
              <a:t>Tháng</a:t>
            </a:r>
            <a:r>
              <a:rPr lang="en-US" sz="5400" dirty="0" smtClean="0">
                <a:latin typeface="Times New Roman" pitchFamily="18" charset="0"/>
                <a:cs typeface="Times New Roman" pitchFamily="18" charset="0"/>
              </a:rPr>
              <a:t> 12-1953 ta </a:t>
            </a:r>
            <a:r>
              <a:rPr lang="en-US" sz="5400" dirty="0" err="1" smtClean="0">
                <a:latin typeface="Times New Roman" pitchFamily="18" charset="0"/>
                <a:cs typeface="Times New Roman" pitchFamily="18" charset="0"/>
              </a:rPr>
              <a:t>mở</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chiến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dịch</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Điện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Biên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Phủ</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nhằm</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tiêu</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diệt</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lực</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lượng</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địch</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giải</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phóng</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vùng</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Tây</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Bắc</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tạo</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điều</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kiện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giải</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phóng</a:t>
            </a:r>
            <a:r>
              <a:rPr lang="en-US" sz="5400" dirty="0" smtClean="0">
                <a:latin typeface="Times New Roman" pitchFamily="18" charset="0"/>
                <a:cs typeface="Times New Roman" pitchFamily="18" charset="0"/>
              </a:rPr>
              <a:t> </a:t>
            </a:r>
            <a:r>
              <a:rPr lang="en-US" sz="5400" dirty="0" err="1">
                <a:latin typeface="Times New Roman" pitchFamily="18" charset="0"/>
                <a:cs typeface="Times New Roman" pitchFamily="18" charset="0"/>
              </a:rPr>
              <a:t>L</a:t>
            </a:r>
            <a:r>
              <a:rPr lang="en-US" sz="5400" dirty="0" err="1" smtClean="0">
                <a:latin typeface="Times New Roman" pitchFamily="18" charset="0"/>
                <a:cs typeface="Times New Roman" pitchFamily="18" charset="0"/>
              </a:rPr>
              <a:t>ào</a:t>
            </a:r>
            <a:r>
              <a:rPr lang="en-US" sz="5400" dirty="0" smtClean="0">
                <a:latin typeface="Times New Roman" pitchFamily="18" charset="0"/>
                <a:cs typeface="Times New Roman" pitchFamily="18" charset="0"/>
              </a:rPr>
              <a:t>.</a:t>
            </a:r>
          </a:p>
          <a:p>
            <a:r>
              <a:rPr lang="en-US" sz="5400" i="1" dirty="0" smtClean="0">
                <a:solidFill>
                  <a:srgbClr val="000099"/>
                </a:solidFill>
                <a:latin typeface="Times New Roman" pitchFamily="18" charset="0"/>
                <a:cs typeface="Times New Roman" pitchFamily="18" charset="0"/>
              </a:rPr>
              <a:t>*</a:t>
            </a:r>
            <a:r>
              <a:rPr lang="en-US" sz="5400" i="1" dirty="0" err="1" smtClean="0">
                <a:solidFill>
                  <a:srgbClr val="000099"/>
                </a:solidFill>
                <a:latin typeface="Times New Roman" pitchFamily="18" charset="0"/>
                <a:cs typeface="Times New Roman" pitchFamily="18" charset="0"/>
              </a:rPr>
              <a:t>Sự</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chuẩn</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bị</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của</a:t>
            </a:r>
            <a:r>
              <a:rPr lang="en-US" sz="5400" i="1" dirty="0" smtClean="0">
                <a:solidFill>
                  <a:srgbClr val="000099"/>
                </a:solidFill>
                <a:latin typeface="Times New Roman" pitchFamily="18" charset="0"/>
                <a:cs typeface="Times New Roman" pitchFamily="18" charset="0"/>
              </a:rPr>
              <a:t> ta </a:t>
            </a:r>
            <a:r>
              <a:rPr lang="en-US" sz="5400" i="1" dirty="0" err="1" smtClean="0">
                <a:solidFill>
                  <a:srgbClr val="000099"/>
                </a:solidFill>
                <a:latin typeface="Times New Roman" pitchFamily="18" charset="0"/>
                <a:cs typeface="Times New Roman" pitchFamily="18" charset="0"/>
              </a:rPr>
              <a:t>cho</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chiến</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dịch</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Điện</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Biên</a:t>
            </a:r>
            <a:r>
              <a:rPr lang="en-US" sz="5400" i="1" dirty="0" smtClean="0">
                <a:solidFill>
                  <a:srgbClr val="000099"/>
                </a:solidFill>
                <a:latin typeface="Times New Roman" pitchFamily="18" charset="0"/>
                <a:cs typeface="Times New Roman" pitchFamily="18" charset="0"/>
              </a:rPr>
              <a:t> </a:t>
            </a:r>
            <a:r>
              <a:rPr lang="en-US" sz="5400" i="1" dirty="0" err="1" smtClean="0">
                <a:solidFill>
                  <a:srgbClr val="000099"/>
                </a:solidFill>
                <a:latin typeface="Times New Roman" pitchFamily="18" charset="0"/>
                <a:cs typeface="Times New Roman" pitchFamily="18" charset="0"/>
              </a:rPr>
              <a:t>Phủ</a:t>
            </a:r>
            <a:endParaRPr lang="vi-VN" sz="5400" i="1" dirty="0">
              <a:solidFill>
                <a:srgbClr val="000099"/>
              </a:solidFill>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4100" y="499918"/>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07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58.jpg"/>
          <p:cNvPicPr>
            <a:picLocks noChangeAspect="1"/>
          </p:cNvPicPr>
          <p:nvPr/>
        </p:nvPicPr>
        <p:blipFill>
          <a:blip r:embed="rId2"/>
          <a:stretch>
            <a:fillRect/>
          </a:stretch>
        </p:blipFill>
        <p:spPr>
          <a:xfrm>
            <a:off x="0" y="1"/>
            <a:ext cx="9144000" cy="6858000"/>
          </a:xfrm>
          <a:prstGeom prst="rect">
            <a:avLst/>
          </a:prstGeom>
        </p:spPr>
      </p:pic>
      <p:pic>
        <p:nvPicPr>
          <p:cNvPr id="3" name="Picture 2" descr="p36-1398483278.jpg"/>
          <p:cNvPicPr>
            <a:picLocks noChangeAspect="1"/>
          </p:cNvPicPr>
          <p:nvPr/>
        </p:nvPicPr>
        <p:blipFill>
          <a:blip r:embed="rId3"/>
          <a:stretch>
            <a:fillRect/>
          </a:stretch>
        </p:blipFill>
        <p:spPr>
          <a:xfrm>
            <a:off x="0" y="1"/>
            <a:ext cx="9252520" cy="6858000"/>
          </a:xfrm>
          <a:prstGeom prst="rect">
            <a:avLst/>
          </a:prstGeom>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60648"/>
            <a:ext cx="8856984"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674" y="5590857"/>
            <a:ext cx="9127326" cy="1200329"/>
          </a:xfrm>
          <a:prstGeom prst="rect">
            <a:avLst/>
          </a:prstGeom>
          <a:solidFill>
            <a:schemeClr val="accent4">
              <a:lumMod val="60000"/>
              <a:lumOff val="40000"/>
            </a:schemeClr>
          </a:solidFill>
        </p:spPr>
        <p:txBody>
          <a:bodyPr wrap="square">
            <a:spAutoFit/>
          </a:bodyPr>
          <a:lstStyle/>
          <a:p>
            <a:r>
              <a:rPr lang="vi-VN" sz="2400" i="1" dirty="0"/>
              <a:t>Ngày 6/12/1953, tại </a:t>
            </a:r>
            <a:r>
              <a:rPr lang="vi-VN" sz="2400" i="1" dirty="0" smtClean="0"/>
              <a:t>Chiến </a:t>
            </a:r>
            <a:r>
              <a:rPr lang="vi-VN" sz="2400" i="1" dirty="0"/>
              <a:t>khu Việt Bắc, Chủ tịch Hồ Chí Minh cùng với các đồng chí trong Bộ Chính trị </a:t>
            </a:r>
            <a:r>
              <a:rPr lang="vi-VN" sz="2400" i="1" dirty="0" smtClean="0"/>
              <a:t>quyết </a:t>
            </a:r>
            <a:r>
              <a:rPr lang="vi-VN" sz="2400" i="1" dirty="0"/>
              <a:t>định mở Chiến dịch Điện Biên Phủ.  </a:t>
            </a:r>
            <a:endParaRPr lang="en-US" sz="2400" dirty="0"/>
          </a:p>
        </p:txBody>
      </p:sp>
    </p:spTree>
    <p:extLst>
      <p:ext uri="{BB962C8B-B14F-4D97-AF65-F5344CB8AC3E}">
        <p14:creationId xmlns:p14="http://schemas.microsoft.com/office/powerpoint/2010/main" val="1493085876"/>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arn(inVertical)">
                                      <p:cBhvr>
                                        <p:cTn id="7" dur="500"/>
                                        <p:tgtEl>
                                          <p:spTgt spid="286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8856984"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9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arn(inVertical)">
                                      <p:cBhvr>
                                        <p:cTn id="7"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8640"/>
            <a:ext cx="7920880"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9552" y="5896111"/>
            <a:ext cx="8136904" cy="830997"/>
          </a:xfrm>
          <a:prstGeom prst="rect">
            <a:avLst/>
          </a:prstGeom>
        </p:spPr>
        <p:txBody>
          <a:bodyPr wrap="square">
            <a:spAutoFit/>
          </a:bodyPr>
          <a:lstStyle/>
          <a:p>
            <a:r>
              <a:rPr lang="vi-VN" sz="2400" i="1" dirty="0"/>
              <a:t>Dân công, thanh niên xung phong mở đường vào Điện Biên Phủ. </a:t>
            </a:r>
            <a:endParaRPr lang="en-US" sz="2400" dirty="0"/>
          </a:p>
        </p:txBody>
      </p:sp>
    </p:spTree>
    <p:extLst>
      <p:ext uri="{BB962C8B-B14F-4D97-AF65-F5344CB8AC3E}">
        <p14:creationId xmlns:p14="http://schemas.microsoft.com/office/powerpoint/2010/main" val="26189435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568952"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9512" y="5918479"/>
            <a:ext cx="8964488" cy="923330"/>
          </a:xfrm>
          <a:prstGeom prst="rect">
            <a:avLst/>
          </a:prstGeom>
        </p:spPr>
        <p:txBody>
          <a:bodyPr wrap="square">
            <a:spAutoFit/>
          </a:bodyPr>
          <a:lstStyle/>
          <a:p>
            <a:r>
              <a:rPr lang="vi-VN" i="1" dirty="0"/>
              <a:t>Sử dụng xe đạp thồ vượt qua những đường đèo hiểm trở, nơi xe cơ giới không thể đi qua, để vận chuyển vũ khí lương thực và nhu yếu phẩm tiếp tế cho các chiến sĩ ở mặt trận.  </a:t>
            </a:r>
            <a:endParaRPr lang="en-US" dirty="0"/>
          </a:p>
        </p:txBody>
      </p:sp>
    </p:spTree>
    <p:extLst>
      <p:ext uri="{BB962C8B-B14F-4D97-AF65-F5344CB8AC3E}">
        <p14:creationId xmlns:p14="http://schemas.microsoft.com/office/powerpoint/2010/main" val="23830585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424936"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5536" y="6271099"/>
            <a:ext cx="8431199" cy="369332"/>
          </a:xfrm>
          <a:prstGeom prst="rect">
            <a:avLst/>
          </a:prstGeom>
        </p:spPr>
        <p:txBody>
          <a:bodyPr wrap="square">
            <a:spAutoFit/>
          </a:bodyPr>
          <a:lstStyle/>
          <a:p>
            <a:r>
              <a:rPr lang="vi-VN" i="1" dirty="0"/>
              <a:t>Quân dân kéo pháo vượt núi tiếp cận chiến trường Điện Biên Phủ. </a:t>
            </a:r>
            <a:endParaRPr lang="en-US" dirty="0"/>
          </a:p>
        </p:txBody>
      </p:sp>
      <p:sp>
        <p:nvSpPr>
          <p:cNvPr id="3" name="TextBox 2"/>
          <p:cNvSpPr txBox="1"/>
          <p:nvPr/>
        </p:nvSpPr>
        <p:spPr>
          <a:xfrm>
            <a:off x="395536" y="372220"/>
            <a:ext cx="3183885" cy="52322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dirty="0" err="1" smtClean="0"/>
              <a:t>Bài</a:t>
            </a:r>
            <a:r>
              <a:rPr lang="en-US" sz="2800" dirty="0" smtClean="0"/>
              <a:t> </a:t>
            </a:r>
            <a:r>
              <a:rPr lang="en-US" sz="2800" dirty="0" err="1" smtClean="0"/>
              <a:t>hát</a:t>
            </a:r>
            <a:r>
              <a:rPr lang="en-US" sz="2800" dirty="0" smtClean="0"/>
              <a:t> </a:t>
            </a:r>
            <a:r>
              <a:rPr lang="en-US" sz="2800" dirty="0" err="1" smtClean="0"/>
              <a:t>Hò</a:t>
            </a:r>
            <a:r>
              <a:rPr lang="en-US" sz="2800" dirty="0" smtClean="0"/>
              <a:t> </a:t>
            </a:r>
            <a:r>
              <a:rPr lang="en-US" sz="2800" dirty="0" err="1" smtClean="0"/>
              <a:t>kéo</a:t>
            </a:r>
            <a:r>
              <a:rPr lang="en-US" sz="2800" dirty="0" smtClean="0"/>
              <a:t> </a:t>
            </a:r>
            <a:r>
              <a:rPr lang="en-US" sz="2800" dirty="0" err="1" smtClean="0"/>
              <a:t>pháo</a:t>
            </a:r>
            <a:endParaRPr lang="en-US" sz="2800" dirty="0"/>
          </a:p>
        </p:txBody>
      </p:sp>
    </p:spTree>
    <p:extLst>
      <p:ext uri="{BB962C8B-B14F-4D97-AF65-F5344CB8AC3E}">
        <p14:creationId xmlns:p14="http://schemas.microsoft.com/office/powerpoint/2010/main" val="19957666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5.19-thanh-son.png"/>
          <p:cNvPicPr>
            <a:picLocks noChangeAspect="1"/>
          </p:cNvPicPr>
          <p:nvPr/>
        </p:nvPicPr>
        <p:blipFill>
          <a:blip r:embed="rId2"/>
          <a:stretch>
            <a:fillRect/>
          </a:stretch>
        </p:blipFill>
        <p:spPr>
          <a:xfrm>
            <a:off x="1" y="0"/>
            <a:ext cx="4572000" cy="2956560"/>
          </a:xfrm>
          <a:prstGeom prst="rect">
            <a:avLst/>
          </a:prstGeom>
        </p:spPr>
      </p:pic>
      <p:sp>
        <p:nvSpPr>
          <p:cNvPr id="3" name="TextBox 2"/>
          <p:cNvSpPr txBox="1"/>
          <p:nvPr/>
        </p:nvSpPr>
        <p:spPr>
          <a:xfrm>
            <a:off x="609600" y="2971800"/>
            <a:ext cx="37338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vi-VN" sz="1400" b="1" smtClean="0">
                <a:solidFill>
                  <a:srgbClr val="0000CC"/>
                </a:solidFill>
                <a:latin typeface="Times New Roman"/>
              </a:rPr>
              <a:t>Đồng bào các dân tộc Lai Châu tiếp lương, tải đạn phục vụ chiến dịch Điện Biên Phủ 1954</a:t>
            </a:r>
            <a:endParaRPr lang="en-US" sz="1400" b="1">
              <a:solidFill>
                <a:srgbClr val="0000CC"/>
              </a:solidFill>
              <a:latin typeface="Bookman Old Style"/>
            </a:endParaRPr>
          </a:p>
        </p:txBody>
      </p:sp>
      <p:pic>
        <p:nvPicPr>
          <p:cNvPr id="4" name="Picture 3" descr="145a414d3cddaa92094e367f0cbc78df.jpg"/>
          <p:cNvPicPr>
            <a:picLocks noChangeAspect="1"/>
          </p:cNvPicPr>
          <p:nvPr/>
        </p:nvPicPr>
        <p:blipFill>
          <a:blip r:embed="rId3"/>
          <a:stretch>
            <a:fillRect/>
          </a:stretch>
        </p:blipFill>
        <p:spPr>
          <a:xfrm>
            <a:off x="2" y="3581400"/>
            <a:ext cx="4648198" cy="2651760"/>
          </a:xfrm>
          <a:prstGeom prst="rect">
            <a:avLst/>
          </a:prstGeom>
        </p:spPr>
      </p:pic>
      <p:sp>
        <p:nvSpPr>
          <p:cNvPr id="5" name="TextBox 4"/>
          <p:cNvSpPr txBox="1"/>
          <p:nvPr/>
        </p:nvSpPr>
        <p:spPr>
          <a:xfrm>
            <a:off x="685800" y="6334780"/>
            <a:ext cx="33528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auto">
              <a:spcBef>
                <a:spcPts val="0"/>
              </a:spcBef>
              <a:spcAft>
                <a:spcPts val="0"/>
              </a:spcAft>
            </a:pPr>
            <a:r>
              <a:rPr lang="en-US" sz="1400" b="1" smtClean="0">
                <a:solidFill>
                  <a:srgbClr val="0000CC"/>
                </a:solidFill>
                <a:latin typeface="Times New Roman" pitchFamily="18" charset="0"/>
                <a:cs typeface="Times New Roman" pitchFamily="18" charset="0"/>
              </a:rPr>
              <a:t>Dân công hỏa tuyến vận chuyển hàng hóa trong chiến dịch Điện Biên Phủ 1954</a:t>
            </a:r>
            <a:endParaRPr lang="en-US" sz="1400" b="1">
              <a:solidFill>
                <a:srgbClr val="0000CC"/>
              </a:solidFill>
              <a:latin typeface="Times New Roman" pitchFamily="18" charset="0"/>
              <a:cs typeface="Times New Roman" pitchFamily="18" charset="0"/>
            </a:endParaRPr>
          </a:p>
        </p:txBody>
      </p:sp>
      <p:pic>
        <p:nvPicPr>
          <p:cNvPr id="8" name="Picture 7" descr="1.jpg"/>
          <p:cNvPicPr>
            <a:picLocks noChangeAspect="1"/>
          </p:cNvPicPr>
          <p:nvPr/>
        </p:nvPicPr>
        <p:blipFill>
          <a:blip r:embed="rId4"/>
          <a:stretch>
            <a:fillRect/>
          </a:stretch>
        </p:blipFill>
        <p:spPr>
          <a:xfrm>
            <a:off x="4648200" y="0"/>
            <a:ext cx="4495800" cy="2956560"/>
          </a:xfrm>
          <a:prstGeom prst="rect">
            <a:avLst/>
          </a:prstGeom>
        </p:spPr>
      </p:pic>
      <p:sp>
        <p:nvSpPr>
          <p:cNvPr id="9" name="TextBox 8"/>
          <p:cNvSpPr txBox="1"/>
          <p:nvPr/>
        </p:nvSpPr>
        <p:spPr>
          <a:xfrm>
            <a:off x="4800600" y="2971800"/>
            <a:ext cx="38100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auto">
              <a:spcBef>
                <a:spcPts val="0"/>
              </a:spcBef>
              <a:spcAft>
                <a:spcPts val="0"/>
              </a:spcAft>
            </a:pPr>
            <a:r>
              <a:rPr lang="vi-VN" sz="1400" b="1" smtClean="0">
                <a:solidFill>
                  <a:srgbClr val="0000CC"/>
                </a:solidFill>
                <a:latin typeface="Times New Roman" pitchFamily="18" charset="0"/>
                <a:cs typeface="Times New Roman" pitchFamily="18" charset="0"/>
              </a:rPr>
              <a:t>Bộ đội và dân công mở đường từ</a:t>
            </a:r>
          </a:p>
          <a:p>
            <a:pPr algn="ctr" fontAlgn="auto">
              <a:spcBef>
                <a:spcPts val="0"/>
              </a:spcBef>
              <a:spcAft>
                <a:spcPts val="0"/>
              </a:spcAft>
            </a:pPr>
            <a:r>
              <a:rPr lang="vi-VN" sz="1400" b="1" smtClean="0">
                <a:solidFill>
                  <a:srgbClr val="0000CC"/>
                </a:solidFill>
                <a:latin typeface="Times New Roman" pitchFamily="18" charset="0"/>
                <a:cs typeface="Times New Roman" pitchFamily="18" charset="0"/>
              </a:rPr>
              <a:t> Tuần Giáo vào Điện Biên Phủ</a:t>
            </a:r>
            <a:endParaRPr lang="en-US" b="1">
              <a:solidFill>
                <a:srgbClr val="0000CC"/>
              </a:solidFill>
              <a:latin typeface="Times New Roman" pitchFamily="18" charset="0"/>
              <a:cs typeface="Times New Roman" pitchFamily="18" charset="0"/>
            </a:endParaRPr>
          </a:p>
        </p:txBody>
      </p:sp>
      <p:pic>
        <p:nvPicPr>
          <p:cNvPr id="12" name="Picture 3" descr="chbi7"/>
          <p:cNvPicPr>
            <a:picLocks noChangeAspect="1" noChangeArrowheads="1"/>
          </p:cNvPicPr>
          <p:nvPr/>
        </p:nvPicPr>
        <p:blipFill>
          <a:blip r:embed="rId5">
            <a:lum contrast="24000"/>
          </a:blip>
          <a:srcRect/>
          <a:stretch>
            <a:fillRect/>
          </a:stretch>
        </p:blipFill>
        <p:spPr bwMode="auto">
          <a:xfrm>
            <a:off x="4648200" y="3581400"/>
            <a:ext cx="4495800" cy="2667000"/>
          </a:xfrm>
          <a:prstGeom prst="rect">
            <a:avLst/>
          </a:prstGeom>
          <a:noFill/>
          <a:ln w="9525">
            <a:solidFill>
              <a:srgbClr val="800000"/>
            </a:solidFill>
            <a:miter lim="800000"/>
            <a:headEnd/>
            <a:tailEnd/>
          </a:ln>
        </p:spPr>
      </p:pic>
      <p:sp>
        <p:nvSpPr>
          <p:cNvPr id="14" name="Text Box 4"/>
          <p:cNvSpPr txBox="1">
            <a:spLocks noChangeArrowheads="1"/>
          </p:cNvSpPr>
          <p:nvPr/>
        </p:nvSpPr>
        <p:spPr bwMode="auto">
          <a:xfrm>
            <a:off x="4800600" y="6397823"/>
            <a:ext cx="3733800" cy="30777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ct val="50000"/>
              </a:spcBef>
              <a:spcAft>
                <a:spcPts val="0"/>
              </a:spcAft>
            </a:pPr>
            <a:r>
              <a:rPr lang="en-US" sz="1400" b="1" smtClean="0">
                <a:solidFill>
                  <a:srgbClr val="0000FF"/>
                </a:solidFill>
                <a:latin typeface="Times New Roman" pitchFamily="18" charset="0"/>
              </a:rPr>
              <a:t>Đoàn </a:t>
            </a:r>
            <a:r>
              <a:rPr lang="en-US" sz="1400" b="1">
                <a:solidFill>
                  <a:srgbClr val="0000FF"/>
                </a:solidFill>
                <a:latin typeface="Times New Roman" pitchFamily="18" charset="0"/>
              </a:rPr>
              <a:t>thuyền lương phục vụ chiến </a:t>
            </a:r>
            <a:r>
              <a:rPr lang="en-US" sz="1400" b="1" smtClean="0">
                <a:solidFill>
                  <a:srgbClr val="0000FF"/>
                </a:solidFill>
                <a:latin typeface="Times New Roman" pitchFamily="18" charset="0"/>
              </a:rPr>
              <a:t>dịch </a:t>
            </a:r>
            <a:endParaRPr lang="en-US" sz="1400" b="1">
              <a:solidFill>
                <a:srgbClr val="0000FF"/>
              </a:solidFill>
              <a:latin typeface="Times New Roman" pitchFamily="18" charset="0"/>
            </a:endParaRPr>
          </a:p>
        </p:txBody>
      </p:sp>
    </p:spTree>
    <p:extLst>
      <p:ext uri="{BB962C8B-B14F-4D97-AF65-F5344CB8AC3E}">
        <p14:creationId xmlns:p14="http://schemas.microsoft.com/office/powerpoint/2010/main" val="3237930322"/>
      </p:ext>
    </p:extLst>
  </p:cSld>
  <p:clrMapOvr>
    <a:masterClrMapping/>
  </p:clrMapOvr>
  <p:transition>
    <p:wheel spokes="3"/>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95536" y="332656"/>
            <a:ext cx="8748464" cy="5472608"/>
          </a:xfrm>
          <a:prstGeom prst="rect">
            <a:avLst/>
          </a:prstGeom>
          <a:noFill/>
          <a:ln w="9525">
            <a:noFill/>
            <a:miter lim="800000"/>
            <a:headEnd/>
            <a:tailEnd/>
          </a:ln>
        </p:spPr>
      </p:pic>
      <p:sp>
        <p:nvSpPr>
          <p:cNvPr id="3" name="TextBox 2"/>
          <p:cNvSpPr txBox="1"/>
          <p:nvPr/>
        </p:nvSpPr>
        <p:spPr>
          <a:xfrm>
            <a:off x="899592" y="5877272"/>
            <a:ext cx="770485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lnSpc>
                <a:spcPct val="150000"/>
              </a:lnSpc>
              <a:spcBef>
                <a:spcPts val="0"/>
              </a:spcBef>
              <a:spcAft>
                <a:spcPts val="0"/>
              </a:spcAft>
            </a:pPr>
            <a:r>
              <a:rPr lang="en-US" sz="2400" b="1" dirty="0" err="1" smtClean="0">
                <a:solidFill>
                  <a:srgbClr val="0000CC"/>
                </a:solidFill>
                <a:latin typeface="Times New Roman" pitchFamily="18" charset="0"/>
                <a:cs typeface="Times New Roman" pitchFamily="18" charset="0"/>
              </a:rPr>
              <a:t>Tô</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Vĩnh</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Diên</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lấy</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thân</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mình</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chèn</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pháo</a:t>
            </a:r>
            <a:endParaRPr lang="en-US" sz="2400" dirty="0">
              <a:solidFill>
                <a:srgbClr val="0000CC"/>
              </a:solidFill>
            </a:endParaRPr>
          </a:p>
        </p:txBody>
      </p:sp>
    </p:spTree>
    <p:extLst>
      <p:ext uri="{BB962C8B-B14F-4D97-AF65-F5344CB8AC3E}">
        <p14:creationId xmlns:p14="http://schemas.microsoft.com/office/powerpoint/2010/main" val="12225626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53" presetClass="exit" presetSubtype="0" fill="hold" grpId="0" nodeType="with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207502952"/>
              </p:ext>
            </p:extLst>
          </p:nvPr>
        </p:nvGraphicFramePr>
        <p:xfrm>
          <a:off x="395536" y="692696"/>
          <a:ext cx="8352928" cy="5760640"/>
        </p:xfrm>
        <a:graphic>
          <a:graphicData uri="http://schemas.openxmlformats.org/presentationml/2006/ole">
            <mc:AlternateContent xmlns:mc="http://schemas.openxmlformats.org/markup-compatibility/2006">
              <mc:Choice xmlns:v="urn:schemas-microsoft-com:vml" Requires="v">
                <p:oleObj spid="_x0000_s12307" name="Document" r:id="rId4" imgW="6739384" imgH="1866348" progId="Word.Document.12">
                  <p:embed/>
                </p:oleObj>
              </mc:Choice>
              <mc:Fallback>
                <p:oleObj name="Document" r:id="rId4" imgW="6739384" imgH="1866348" progId="Word.Document.12">
                  <p:embed/>
                  <p:pic>
                    <p:nvPicPr>
                      <p:cNvPr id="0" name=""/>
                      <p:cNvPicPr/>
                      <p:nvPr/>
                    </p:nvPicPr>
                    <p:blipFill>
                      <a:blip r:embed="rId5"/>
                      <a:stretch>
                        <a:fillRect/>
                      </a:stretch>
                    </p:blipFill>
                    <p:spPr>
                      <a:xfrm>
                        <a:off x="395536" y="692696"/>
                        <a:ext cx="8352928" cy="5760640"/>
                      </a:xfrm>
                      <a:prstGeom prst="rect">
                        <a:avLst/>
                      </a:prstGeom>
                    </p:spPr>
                  </p:pic>
                </p:oleObj>
              </mc:Fallback>
            </mc:AlternateContent>
          </a:graphicData>
        </a:graphic>
      </p:graphicFrame>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0"/>
            <a:ext cx="70421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0352" y="28217"/>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75856" y="908720"/>
            <a:ext cx="1293944" cy="369332"/>
          </a:xfrm>
          <a:prstGeom prst="rect">
            <a:avLst/>
          </a:prstGeom>
          <a:noFill/>
        </p:spPr>
        <p:txBody>
          <a:bodyPr wrap="none" rtlCol="0">
            <a:spAutoFit/>
          </a:bodyPr>
          <a:lstStyle/>
          <a:p>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Hoàn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cảnh</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04965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7"/>
                                        </p:tgtEl>
                                        <p:attrNameLst>
                                          <p:attrName>style.visibility</p:attrName>
                                        </p:attrNameLst>
                                      </p:cBhvr>
                                      <p:to>
                                        <p:strVal val="visible"/>
                                      </p:to>
                                    </p:set>
                                    <p:animEffect transition="in" filter="wipe(down)">
                                      <p:cBhvr>
                                        <p:cTn id="12" dur="500"/>
                                        <p:tgtEl>
                                          <p:spTgt spid="1229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892480" cy="303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068" y="1517249"/>
            <a:ext cx="8964488" cy="205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51520" y="692696"/>
            <a:ext cx="47525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23528" y="980728"/>
            <a:ext cx="331236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3635896" y="980728"/>
            <a:ext cx="1061864" cy="1440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52" y="66328"/>
            <a:ext cx="541064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436096" y="188640"/>
            <a:ext cx="1296144" cy="334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452" y="103923"/>
            <a:ext cx="6965368" cy="523220"/>
          </a:xfrm>
          <a:prstGeom prst="rect">
            <a:avLst/>
          </a:prstGeom>
          <a:noFill/>
        </p:spPr>
        <p:txBody>
          <a:bodyPr wrap="none" rtlCol="0">
            <a:spAutoFit/>
          </a:bodyPr>
          <a:lstStyle/>
          <a:p>
            <a:r>
              <a:rPr lang="en-US" sz="2800" b="1" dirty="0" err="1" smtClean="0">
                <a:solidFill>
                  <a:srgbClr val="3333CC"/>
                </a:solidFill>
              </a:rPr>
              <a:t>DIỄN</a:t>
            </a:r>
            <a:r>
              <a:rPr lang="en-US" sz="2800" b="1" dirty="0" smtClean="0">
                <a:solidFill>
                  <a:srgbClr val="3333CC"/>
                </a:solidFill>
              </a:rPr>
              <a:t> </a:t>
            </a:r>
            <a:r>
              <a:rPr lang="en-US" sz="2800" b="1" dirty="0" err="1" smtClean="0">
                <a:solidFill>
                  <a:srgbClr val="3333CC"/>
                </a:solidFill>
              </a:rPr>
              <a:t>BIẾN</a:t>
            </a:r>
            <a:r>
              <a:rPr lang="en-US" sz="2800" b="1" dirty="0" smtClean="0">
                <a:solidFill>
                  <a:srgbClr val="3333CC"/>
                </a:solidFill>
              </a:rPr>
              <a:t> </a:t>
            </a:r>
            <a:r>
              <a:rPr lang="en-US" sz="2800" b="1" dirty="0" err="1" smtClean="0">
                <a:solidFill>
                  <a:srgbClr val="3333CC"/>
                </a:solidFill>
              </a:rPr>
              <a:t>CHIẾN</a:t>
            </a:r>
            <a:r>
              <a:rPr lang="en-US" sz="2800" b="1" dirty="0" smtClean="0">
                <a:solidFill>
                  <a:srgbClr val="3333CC"/>
                </a:solidFill>
              </a:rPr>
              <a:t> </a:t>
            </a:r>
            <a:r>
              <a:rPr lang="en-US" sz="2800" b="1" dirty="0" err="1" smtClean="0">
                <a:solidFill>
                  <a:srgbClr val="3333CC"/>
                </a:solidFill>
              </a:rPr>
              <a:t>DỊCH</a:t>
            </a:r>
            <a:r>
              <a:rPr lang="en-US" sz="2800" b="1" dirty="0" smtClean="0">
                <a:solidFill>
                  <a:srgbClr val="3333CC"/>
                </a:solidFill>
              </a:rPr>
              <a:t> </a:t>
            </a:r>
            <a:r>
              <a:rPr lang="en-US" sz="2800" b="1" dirty="0" err="1" smtClean="0">
                <a:solidFill>
                  <a:srgbClr val="3333CC"/>
                </a:solidFill>
              </a:rPr>
              <a:t>ĐIỆN</a:t>
            </a:r>
            <a:r>
              <a:rPr lang="en-US" sz="2800" b="1" dirty="0" smtClean="0">
                <a:solidFill>
                  <a:srgbClr val="3333CC"/>
                </a:solidFill>
              </a:rPr>
              <a:t> </a:t>
            </a:r>
            <a:r>
              <a:rPr lang="en-US" sz="2800" b="1" dirty="0" err="1" smtClean="0">
                <a:solidFill>
                  <a:srgbClr val="3333CC"/>
                </a:solidFill>
              </a:rPr>
              <a:t>BIÊN</a:t>
            </a:r>
            <a:r>
              <a:rPr lang="en-US" sz="2800" b="1" dirty="0" smtClean="0">
                <a:solidFill>
                  <a:srgbClr val="3333CC"/>
                </a:solidFill>
              </a:rPr>
              <a:t> </a:t>
            </a:r>
            <a:r>
              <a:rPr lang="en-US" sz="2800" b="1" dirty="0" err="1" smtClean="0">
                <a:solidFill>
                  <a:srgbClr val="3333CC"/>
                </a:solidFill>
              </a:rPr>
              <a:t>PHỦ</a:t>
            </a:r>
            <a:endParaRPr lang="en-US" sz="2800" b="1" dirty="0">
              <a:solidFill>
                <a:srgbClr val="3333CC"/>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615344"/>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4774" y="1252470"/>
            <a:ext cx="3722054" cy="5509200"/>
          </a:xfrm>
          <a:prstGeom prst="rect">
            <a:avLst/>
          </a:prstGeom>
        </p:spPr>
        <p:txBody>
          <a:bodyPr wrap="square">
            <a:spAutoFit/>
          </a:bodyPr>
          <a:lstStyle/>
          <a:p>
            <a:r>
              <a:rPr lang="en-US" sz="2200" dirty="0" err="1">
                <a:solidFill>
                  <a:srgbClr val="000099"/>
                </a:solidFill>
                <a:latin typeface="Times New Roman" pitchFamily="18" charset="0"/>
                <a:cs typeface="Times New Roman" pitchFamily="18" charset="0"/>
              </a:rPr>
              <a:t>Năm</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mươi</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sáu</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ngày</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đêm</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khoét</a:t>
            </a:r>
            <a:r>
              <a:rPr lang="en-US" sz="2200" dirty="0">
                <a:solidFill>
                  <a:srgbClr val="000099"/>
                </a:solidFill>
                <a:latin typeface="Times New Roman" pitchFamily="18" charset="0"/>
                <a:cs typeface="Times New Roman" pitchFamily="18" charset="0"/>
              </a:rPr>
              <a:t> </a:t>
            </a:r>
            <a:r>
              <a:rPr lang="en-US" sz="2200" dirty="0" err="1" smtClean="0">
                <a:solidFill>
                  <a:srgbClr val="000099"/>
                </a:solidFill>
                <a:latin typeface="Times New Roman" pitchFamily="18" charset="0"/>
                <a:cs typeface="Times New Roman" pitchFamily="18" charset="0"/>
              </a:rPr>
              <a:t>núi</a:t>
            </a:r>
            <a:r>
              <a:rPr lang="en-US" sz="2200" dirty="0" smtClean="0">
                <a:solidFill>
                  <a:srgbClr val="000099"/>
                </a:solidFill>
                <a:latin typeface="Times New Roman" pitchFamily="18" charset="0"/>
                <a:cs typeface="Times New Roman" pitchFamily="18" charset="0"/>
              </a:rPr>
              <a:t>, </a:t>
            </a:r>
            <a:r>
              <a:rPr lang="en-US" sz="2200" dirty="0" err="1" smtClean="0">
                <a:solidFill>
                  <a:srgbClr val="000099"/>
                </a:solidFill>
                <a:latin typeface="Times New Roman" pitchFamily="18" charset="0"/>
                <a:cs typeface="Times New Roman" pitchFamily="18" charset="0"/>
              </a:rPr>
              <a:t>ngủ</a:t>
            </a:r>
            <a:r>
              <a:rPr lang="en-US" sz="2200" dirty="0" smtClean="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hầm</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mưa</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dầm</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cơm</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vắt</a:t>
            </a:r>
            <a:r>
              <a:rPr lang="en-US" sz="2200" dirty="0">
                <a:solidFill>
                  <a:srgbClr val="000099"/>
                </a:solidFill>
                <a:latin typeface="Times New Roman" pitchFamily="18" charset="0"/>
                <a:cs typeface="Times New Roman" pitchFamily="18" charset="0"/>
              </a:rPr>
              <a:t/>
            </a:r>
            <a:br>
              <a:rPr lang="en-US" sz="2200" dirty="0">
                <a:solidFill>
                  <a:srgbClr val="000099"/>
                </a:solidFill>
                <a:latin typeface="Times New Roman" pitchFamily="18" charset="0"/>
                <a:cs typeface="Times New Roman" pitchFamily="18" charset="0"/>
              </a:rPr>
            </a:b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Máu</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trộn</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bùn</a:t>
            </a:r>
            <a:r>
              <a:rPr lang="en-US" sz="2200" dirty="0">
                <a:solidFill>
                  <a:srgbClr val="000099"/>
                </a:solidFill>
                <a:latin typeface="Times New Roman" pitchFamily="18" charset="0"/>
                <a:cs typeface="Times New Roman" pitchFamily="18" charset="0"/>
              </a:rPr>
              <a:t> non</a:t>
            </a:r>
            <a:br>
              <a:rPr lang="en-US" sz="2200" dirty="0">
                <a:solidFill>
                  <a:srgbClr val="000099"/>
                </a:solidFill>
                <a:latin typeface="Times New Roman" pitchFamily="18" charset="0"/>
                <a:cs typeface="Times New Roman" pitchFamily="18" charset="0"/>
              </a:rPr>
            </a:b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Gan</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không</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núng</a:t>
            </a:r>
            <a:r>
              <a:rPr lang="en-US" sz="2200" dirty="0">
                <a:solidFill>
                  <a:srgbClr val="000099"/>
                </a:solidFill>
                <a:latin typeface="Times New Roman" pitchFamily="18" charset="0"/>
                <a:cs typeface="Times New Roman" pitchFamily="18" charset="0"/>
              </a:rPr>
              <a:t/>
            </a:r>
            <a:br>
              <a:rPr lang="en-US" sz="2200" dirty="0">
                <a:solidFill>
                  <a:srgbClr val="000099"/>
                </a:solidFill>
                <a:latin typeface="Times New Roman" pitchFamily="18" charset="0"/>
                <a:cs typeface="Times New Roman" pitchFamily="18" charset="0"/>
              </a:rPr>
            </a:b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Chí</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không</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mòn</a:t>
            </a:r>
            <a:r>
              <a:rPr lang="en-US" sz="2200" dirty="0">
                <a:solidFill>
                  <a:srgbClr val="000099"/>
                </a:solidFill>
                <a:latin typeface="Times New Roman" pitchFamily="18" charset="0"/>
                <a:cs typeface="Times New Roman" pitchFamily="18" charset="0"/>
              </a:rPr>
              <a:t>!</a:t>
            </a:r>
            <a:br>
              <a:rPr lang="en-US" sz="2200" dirty="0">
                <a:solidFill>
                  <a:srgbClr val="000099"/>
                </a:solidFill>
                <a:latin typeface="Times New Roman" pitchFamily="18" charset="0"/>
                <a:cs typeface="Times New Roman" pitchFamily="18" charset="0"/>
              </a:rPr>
            </a:b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Những</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đồng</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chí</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thân</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chôn</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làm</a:t>
            </a:r>
            <a:r>
              <a:rPr lang="en-US" sz="2200" dirty="0">
                <a:solidFill>
                  <a:srgbClr val="000099"/>
                </a:solidFill>
                <a:latin typeface="Times New Roman" pitchFamily="18" charset="0"/>
                <a:cs typeface="Times New Roman" pitchFamily="18" charset="0"/>
              </a:rPr>
              <a:t/>
            </a:r>
            <a:br>
              <a:rPr lang="en-US" sz="2200" dirty="0">
                <a:solidFill>
                  <a:srgbClr val="000099"/>
                </a:solidFill>
                <a:latin typeface="Times New Roman" pitchFamily="18" charset="0"/>
                <a:cs typeface="Times New Roman" pitchFamily="18" charset="0"/>
              </a:rPr>
            </a:b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giá</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súng</a:t>
            </a:r>
            <a:r>
              <a:rPr lang="en-US" sz="2200" dirty="0">
                <a:solidFill>
                  <a:srgbClr val="000099"/>
                </a:solidFill>
                <a:latin typeface="Times New Roman" pitchFamily="18" charset="0"/>
                <a:cs typeface="Times New Roman" pitchFamily="18" charset="0"/>
              </a:rPr>
              <a:t/>
            </a:r>
            <a:br>
              <a:rPr lang="en-US" sz="2200" dirty="0">
                <a:solidFill>
                  <a:srgbClr val="000099"/>
                </a:solidFill>
                <a:latin typeface="Times New Roman" pitchFamily="18" charset="0"/>
                <a:cs typeface="Times New Roman" pitchFamily="18" charset="0"/>
              </a:rPr>
            </a:b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Đầu</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bịt</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lỗ</a:t>
            </a:r>
            <a:r>
              <a:rPr lang="en-US" sz="2200" dirty="0">
                <a:solidFill>
                  <a:srgbClr val="000099"/>
                </a:solidFill>
                <a:latin typeface="Times New Roman" pitchFamily="18" charset="0"/>
                <a:cs typeface="Times New Roman" pitchFamily="18" charset="0"/>
              </a:rPr>
              <a:t> </a:t>
            </a:r>
            <a:r>
              <a:rPr lang="en-US" sz="2200" dirty="0" err="1">
                <a:solidFill>
                  <a:srgbClr val="000099"/>
                </a:solidFill>
                <a:latin typeface="Times New Roman" pitchFamily="18" charset="0"/>
                <a:cs typeface="Times New Roman" pitchFamily="18" charset="0"/>
              </a:rPr>
              <a:t>châu</a:t>
            </a:r>
            <a:r>
              <a:rPr lang="en-US" sz="2200" dirty="0">
                <a:solidFill>
                  <a:srgbClr val="000099"/>
                </a:solidFill>
                <a:latin typeface="Times New Roman" pitchFamily="18" charset="0"/>
                <a:cs typeface="Times New Roman" pitchFamily="18" charset="0"/>
              </a:rPr>
              <a:t> </a:t>
            </a:r>
            <a:r>
              <a:rPr lang="en-US" sz="2200" dirty="0" err="1">
                <a:latin typeface="Times New Roman" pitchFamily="18" charset="0"/>
                <a:cs typeface="Times New Roman" pitchFamily="18" charset="0"/>
              </a:rPr>
              <a:t>mai</a:t>
            </a:r>
            <a:r>
              <a:rPr lang="en-US" sz="2200" dirty="0">
                <a:latin typeface="Times New Roman" pitchFamily="18" charset="0"/>
                <a:cs typeface="Times New Roman" pitchFamily="18" charset="0"/>
              </a:rPr>
              <a:t/>
            </a:r>
            <a:br>
              <a:rPr lang="en-US" sz="2200" dirty="0">
                <a:latin typeface="Times New Roman" pitchFamily="18" charset="0"/>
                <a:cs typeface="Times New Roman" pitchFamily="18" charset="0"/>
              </a:rPr>
            </a:b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mình</a:t>
            </a:r>
            <a:r>
              <a:rPr lang="en-US" sz="2200" dirty="0">
                <a:latin typeface="Times New Roman" pitchFamily="18" charset="0"/>
                <a:cs typeface="Times New Roman" pitchFamily="18" charset="0"/>
              </a:rPr>
              <a:t> qua </a:t>
            </a:r>
            <a:r>
              <a:rPr lang="en-US" sz="2200" dirty="0" err="1">
                <a:latin typeface="Times New Roman" pitchFamily="18" charset="0"/>
                <a:cs typeface="Times New Roman" pitchFamily="18" charset="0"/>
              </a:rPr>
              <a:t>núi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thép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gai</a:t>
            </a:r>
            <a:r>
              <a:rPr lang="en-US" sz="2200" dirty="0">
                <a:latin typeface="Times New Roman" pitchFamily="18" charset="0"/>
                <a:cs typeface="Times New Roman" pitchFamily="18" charset="0"/>
              </a:rPr>
              <a:t/>
            </a:r>
            <a:br>
              <a:rPr lang="en-US" sz="2200" dirty="0">
                <a:latin typeface="Times New Roman" pitchFamily="18" charset="0"/>
                <a:cs typeface="Times New Roman" pitchFamily="18" charset="0"/>
              </a:rPr>
            </a:b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vũ</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bão</a:t>
            </a:r>
            <a:r>
              <a:rPr lang="en-US" sz="2200" dirty="0">
                <a:latin typeface="Times New Roman" pitchFamily="18" charset="0"/>
                <a:cs typeface="Times New Roman" pitchFamily="18" charset="0"/>
              </a:rPr>
              <a:t>,</a:t>
            </a:r>
            <a:br>
              <a:rPr lang="en-US" sz="2200" dirty="0">
                <a:latin typeface="Times New Roman" pitchFamily="18" charset="0"/>
                <a:cs typeface="Times New Roman" pitchFamily="18" charset="0"/>
              </a:rPr>
            </a:b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chèn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lưng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pháo</a:t>
            </a:r>
            <a:r>
              <a:rPr lang="en-US" sz="2200" dirty="0">
                <a:latin typeface="Times New Roman" pitchFamily="18" charset="0"/>
                <a:cs typeface="Times New Roman" pitchFamily="18" charset="0"/>
              </a:rPr>
              <a:t/>
            </a:r>
            <a:br>
              <a:rPr lang="en-US" sz="2200" dirty="0">
                <a:latin typeface="Times New Roman" pitchFamily="18" charset="0"/>
                <a:cs typeface="Times New Roman" pitchFamily="18" charset="0"/>
              </a:rPr>
            </a:b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nhắm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mắt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còn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ôm</a:t>
            </a:r>
            <a:r>
              <a:rPr lang="en-US" sz="2200" dirty="0">
                <a:latin typeface="Times New Roman" pitchFamily="18" charset="0"/>
                <a:cs typeface="Times New Roman" pitchFamily="18" charset="0"/>
              </a:rPr>
              <a:t>...</a:t>
            </a:r>
            <a:br>
              <a:rPr lang="en-US" sz="2200" dirty="0">
                <a:latin typeface="Times New Roman" pitchFamily="18" charset="0"/>
                <a:cs typeface="Times New Roman" pitchFamily="18" charset="0"/>
              </a:rPr>
            </a:br>
            <a:r>
              <a:rPr lang="en-US" sz="2200" dirty="0">
                <a:latin typeface="Times New Roman" pitchFamily="18" charset="0"/>
                <a:cs typeface="Times New Roman" pitchFamily="18" charset="0"/>
              </a:rPr>
              <a:t> </a:t>
            </a:r>
          </a:p>
        </p:txBody>
      </p:sp>
      <p:sp>
        <p:nvSpPr>
          <p:cNvPr id="5" name="TextBox 4"/>
          <p:cNvSpPr txBox="1"/>
          <p:nvPr/>
        </p:nvSpPr>
        <p:spPr>
          <a:xfrm>
            <a:off x="4427984" y="1445934"/>
            <a:ext cx="4491241" cy="4524315"/>
          </a:xfrm>
          <a:prstGeom prst="rect">
            <a:avLst/>
          </a:prstGeom>
          <a:noFill/>
        </p:spPr>
        <p:txBody>
          <a:bodyPr wrap="square" rtlCol="0">
            <a:spAutoFit/>
          </a:bodyPr>
          <a:lstStyle/>
          <a:p>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núi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bom</a:t>
            </a:r>
            <a:r>
              <a:rPr lang="en-US" sz="2400" dirty="0">
                <a:latin typeface="Times New Roman" pitchFamily="18" charset="0"/>
                <a:cs typeface="Times New Roman" pitchFamily="18" charset="0"/>
              </a:rPr>
              <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a:t>
            </a:r>
            <a:r>
              <a:rPr lang="en-US" sz="2400" dirty="0">
                <a:latin typeface="Times New Roman" pitchFamily="18" charset="0"/>
                <a:cs typeface="Times New Roman" pitchFamily="18" charset="0"/>
              </a:rPr>
              <a:t> ta</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viện</a:t>
            </a:r>
            <a:endParaRPr lang="en-US" sz="2400" dirty="0">
              <a:latin typeface="Times New Roman" pitchFamily="18" charset="0"/>
              <a:cs typeface="Times New Roman" pitchFamily="18" charset="0"/>
            </a:endParaRPr>
          </a:p>
          <a:p>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tuyến</a:t>
            </a:r>
            <a:endParaRPr lang="en-US" sz="2400" dirty="0">
              <a:latin typeface="Times New Roman" pitchFamily="18" charset="0"/>
              <a:cs typeface="Times New Roman" pitchFamily="18" charset="0"/>
            </a:endParaRPr>
          </a:p>
          <a:p>
            <a:r>
              <a:rPr lang="en-US" sz="2400" dirty="0" err="1" smtClean="0">
                <a:solidFill>
                  <a:srgbClr val="000099"/>
                </a:solidFill>
                <a:latin typeface="Times New Roman" pitchFamily="18" charset="0"/>
                <a:cs typeface="Times New Roman" pitchFamily="18" charset="0"/>
              </a:rPr>
              <a:t>Mấy</a:t>
            </a:r>
            <a:r>
              <a:rPr lang="en-US" sz="2400" dirty="0" smtClean="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tầng</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mây</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gió</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lớn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mưa</a:t>
            </a:r>
            <a:r>
              <a:rPr lang="en-US" sz="2400" dirty="0">
                <a:solidFill>
                  <a:srgbClr val="000099"/>
                </a:solidFill>
                <a:latin typeface="Times New Roman" pitchFamily="18" charset="0"/>
                <a:cs typeface="Times New Roman" pitchFamily="18" charset="0"/>
              </a:rPr>
              <a:t> to</a:t>
            </a:r>
            <a:br>
              <a:rPr lang="en-US" sz="2400" dirty="0">
                <a:solidFill>
                  <a:srgbClr val="000099"/>
                </a:solidFill>
                <a:latin typeface="Times New Roman" pitchFamily="18" charset="0"/>
                <a:cs typeface="Times New Roman" pitchFamily="18" charset="0"/>
              </a:rPr>
            </a:b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Dốc</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Pha</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Đin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chị</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gánh</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anh</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thồ</a:t>
            </a:r>
            <a:r>
              <a:rPr lang="en-US" sz="2400" dirty="0">
                <a:solidFill>
                  <a:srgbClr val="000099"/>
                </a:solidFill>
                <a:latin typeface="Times New Roman" pitchFamily="18" charset="0"/>
                <a:cs typeface="Times New Roman" pitchFamily="18" charset="0"/>
              </a:rPr>
              <a:t/>
            </a:r>
            <a:br>
              <a:rPr lang="en-US" sz="2400" dirty="0">
                <a:solidFill>
                  <a:srgbClr val="000099"/>
                </a:solidFill>
                <a:latin typeface="Times New Roman" pitchFamily="18" charset="0"/>
                <a:cs typeface="Times New Roman" pitchFamily="18" charset="0"/>
              </a:rPr>
            </a:b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Đèo</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Lũng</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Lô</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anh</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hò</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chị</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hát</a:t>
            </a:r>
            <a:r>
              <a:rPr lang="en-US" sz="2400" dirty="0">
                <a:solidFill>
                  <a:srgbClr val="000099"/>
                </a:solidFill>
                <a:latin typeface="Times New Roman" pitchFamily="18" charset="0"/>
                <a:cs typeface="Times New Roman" pitchFamily="18" charset="0"/>
              </a:rPr>
              <a:t/>
            </a:r>
            <a:br>
              <a:rPr lang="en-US" sz="2400" dirty="0">
                <a:solidFill>
                  <a:srgbClr val="000099"/>
                </a:solidFill>
                <a:latin typeface="Times New Roman" pitchFamily="18" charset="0"/>
                <a:cs typeface="Times New Roman" pitchFamily="18" charset="0"/>
              </a:rPr>
            </a:b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Dù</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bom</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đạn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xương</a:t>
            </a:r>
            <a:r>
              <a:rPr lang="en-US" sz="2400" dirty="0">
                <a:solidFill>
                  <a:srgbClr val="000099"/>
                </a:solidFill>
                <a:latin typeface="Times New Roman" pitchFamily="18" charset="0"/>
                <a:cs typeface="Times New Roman" pitchFamily="18" charset="0"/>
              </a:rPr>
              <a:t> tan, </a:t>
            </a:r>
            <a:r>
              <a:rPr lang="en-US" sz="2400" dirty="0" err="1">
                <a:solidFill>
                  <a:srgbClr val="000099"/>
                </a:solidFill>
                <a:latin typeface="Times New Roman" pitchFamily="18" charset="0"/>
                <a:cs typeface="Times New Roman" pitchFamily="18" charset="0"/>
              </a:rPr>
              <a:t>thịt</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nát</a:t>
            </a:r>
            <a:r>
              <a:rPr lang="en-US" sz="2400" dirty="0">
                <a:solidFill>
                  <a:srgbClr val="000099"/>
                </a:solidFill>
                <a:latin typeface="Times New Roman" pitchFamily="18" charset="0"/>
                <a:cs typeface="Times New Roman" pitchFamily="18" charset="0"/>
              </a:rPr>
              <a:t/>
            </a:r>
            <a:br>
              <a:rPr lang="en-US" sz="2400" dirty="0">
                <a:solidFill>
                  <a:srgbClr val="000099"/>
                </a:solidFill>
                <a:latin typeface="Times New Roman" pitchFamily="18" charset="0"/>
                <a:cs typeface="Times New Roman" pitchFamily="18" charset="0"/>
              </a:rPr>
            </a:b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Không</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sờn</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lòng</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không</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tiếc</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tuổi</a:t>
            </a:r>
            <a:r>
              <a:rPr lang="en-US" sz="2400" dirty="0">
                <a:solidFill>
                  <a:srgbClr val="000099"/>
                </a:solidFill>
                <a:latin typeface="Times New Roman" pitchFamily="18" charset="0"/>
                <a:cs typeface="Times New Roman" pitchFamily="18" charset="0"/>
              </a:rPr>
              <a:t> </a:t>
            </a:r>
            <a:r>
              <a:rPr lang="en-US" sz="2400" dirty="0" err="1">
                <a:solidFill>
                  <a:srgbClr val="000099"/>
                </a:solidFill>
                <a:latin typeface="Times New Roman" pitchFamily="18" charset="0"/>
                <a:cs typeface="Times New Roman" pitchFamily="18" charset="0"/>
              </a:rPr>
              <a:t>xanh</a:t>
            </a:r>
            <a:endParaRPr lang="en-US" sz="2400"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135237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590800"/>
            <a:ext cx="2438400" cy="11430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Box 2"/>
          <p:cNvSpPr txBox="1"/>
          <p:nvPr/>
        </p:nvSpPr>
        <p:spPr>
          <a:xfrm>
            <a:off x="4267200" y="2895600"/>
            <a:ext cx="838200" cy="584775"/>
          </a:xfrm>
          <a:prstGeom prst="rect">
            <a:avLst/>
          </a:prstGeom>
          <a:noFill/>
        </p:spPr>
        <p:txBody>
          <a:bodyPr wrap="square" rtlCol="0">
            <a:spAutoFit/>
          </a:bodyPr>
          <a:lstStyle/>
          <a:p>
            <a:pPr algn="ctr" fontAlgn="auto">
              <a:spcBef>
                <a:spcPts val="0"/>
              </a:spcBef>
              <a:spcAft>
                <a:spcPts val="0"/>
              </a:spcAft>
            </a:pPr>
            <a:r>
              <a:rPr lang="en-US" sz="3200" b="1" smtClean="0">
                <a:solidFill>
                  <a:srgbClr val="FF0000"/>
                </a:solidFill>
                <a:latin typeface="Times New Roman" pitchFamily="18" charset="0"/>
                <a:cs typeface="Times New Roman" pitchFamily="18" charset="0"/>
              </a:rPr>
              <a:t>?</a:t>
            </a:r>
            <a:endParaRPr lang="en-US" sz="3200" b="1">
              <a:solidFill>
                <a:srgbClr val="FF0000"/>
              </a:solidFill>
              <a:latin typeface="Times New Roman" pitchFamily="18" charset="0"/>
              <a:cs typeface="Times New Roman" pitchFamily="18" charset="0"/>
            </a:endParaRPr>
          </a:p>
        </p:txBody>
      </p:sp>
      <p:cxnSp>
        <p:nvCxnSpPr>
          <p:cNvPr id="5" name="Straight Connector 4"/>
          <p:cNvCxnSpPr/>
          <p:nvPr/>
        </p:nvCxnSpPr>
        <p:spPr>
          <a:xfrm flipV="1">
            <a:off x="5943600" y="0"/>
            <a:ext cx="3200400" cy="2590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0" y="3733800"/>
            <a:ext cx="3505200" cy="3124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0"/>
            <a:ext cx="3505200" cy="2590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3600" y="3733800"/>
            <a:ext cx="3200400" cy="3124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00200" y="76200"/>
            <a:ext cx="685800" cy="523220"/>
          </a:xfrm>
          <a:prstGeom prst="rect">
            <a:avLst/>
          </a:prstGeom>
          <a:noFill/>
        </p:spPr>
        <p:txBody>
          <a:bodyPr wrap="square" rtlCol="0">
            <a:spAutoFit/>
          </a:bodyPr>
          <a:lstStyle/>
          <a:p>
            <a:pPr algn="ctr" fontAlgn="auto">
              <a:spcBef>
                <a:spcPts val="0"/>
              </a:spcBef>
              <a:spcAft>
                <a:spcPts val="0"/>
              </a:spcAft>
            </a:pPr>
            <a:r>
              <a:rPr lang="en-US" sz="2800" b="1" smtClean="0">
                <a:solidFill>
                  <a:srgbClr val="FF0000"/>
                </a:solidFill>
                <a:latin typeface="Times New Roman" pitchFamily="18" charset="0"/>
                <a:cs typeface="Times New Roman" pitchFamily="18" charset="0"/>
              </a:rPr>
              <a:t>1)</a:t>
            </a:r>
            <a:r>
              <a:rPr lang="en-US" sz="2800" b="1" smtClean="0">
                <a:solidFill>
                  <a:prstClr val="black"/>
                </a:solidFill>
                <a:latin typeface="Times New Roman" pitchFamily="18" charset="0"/>
                <a:cs typeface="Times New Roman" pitchFamily="18" charset="0"/>
              </a:rPr>
              <a:t>  </a:t>
            </a:r>
            <a:endParaRPr lang="en-US" sz="2800" b="1">
              <a:solidFill>
                <a:prstClr val="black"/>
              </a:solidFill>
              <a:latin typeface="Times New Roman" pitchFamily="18" charset="0"/>
              <a:cs typeface="Times New Roman" pitchFamily="18" charset="0"/>
            </a:endParaRPr>
          </a:p>
        </p:txBody>
      </p:sp>
      <p:sp>
        <p:nvSpPr>
          <p:cNvPr id="17" name="TextBox 16"/>
          <p:cNvSpPr txBox="1"/>
          <p:nvPr/>
        </p:nvSpPr>
        <p:spPr>
          <a:xfrm>
            <a:off x="5943600" y="2064603"/>
            <a:ext cx="3429000" cy="892552"/>
          </a:xfrm>
          <a:prstGeom prst="rect">
            <a:avLst/>
          </a:prstGeom>
          <a:noFill/>
        </p:spPr>
        <p:txBody>
          <a:bodyPr wrap="square" rtlCol="0">
            <a:spAutoFit/>
          </a:bodyPr>
          <a:lstStyle/>
          <a:p>
            <a:pPr fontAlgn="auto">
              <a:spcBef>
                <a:spcPts val="0"/>
              </a:spcBef>
              <a:spcAft>
                <a:spcPts val="0"/>
              </a:spcAft>
            </a:pPr>
            <a:r>
              <a:rPr lang="it-IT" sz="2800" b="1" smtClean="0">
                <a:solidFill>
                  <a:prstClr val="black"/>
                </a:solidFill>
                <a:latin typeface="Times New Roman" pitchFamily="18" charset="0"/>
                <a:cs typeface="Times New Roman" pitchFamily="18" charset="0"/>
              </a:rPr>
              <a:t> </a:t>
            </a:r>
            <a:r>
              <a:rPr lang="it-IT" sz="2800" b="1" smtClean="0">
                <a:solidFill>
                  <a:srgbClr val="FF0000"/>
                </a:solidFill>
                <a:latin typeface="Times New Roman" pitchFamily="18" charset="0"/>
                <a:cs typeface="Times New Roman" pitchFamily="18" charset="0"/>
              </a:rPr>
              <a:t>    </a:t>
            </a:r>
            <a:r>
              <a:rPr lang="it-IT" sz="2000" b="1" smtClean="0">
                <a:solidFill>
                  <a:srgbClr val="FF0000"/>
                </a:solidFill>
                <a:latin typeface="Times New Roman" pitchFamily="18" charset="0"/>
                <a:cs typeface="Times New Roman" pitchFamily="18" charset="0"/>
              </a:rPr>
              <a:t>    </a:t>
            </a:r>
            <a:r>
              <a:rPr lang="it-IT" sz="2400" b="1" smtClean="0">
                <a:solidFill>
                  <a:srgbClr val="FF0000"/>
                </a:solidFill>
                <a:latin typeface="Times New Roman" pitchFamily="18" charset="0"/>
                <a:cs typeface="Times New Roman" pitchFamily="18" charset="0"/>
              </a:rPr>
              <a:t>Đợt ......:</a:t>
            </a:r>
          </a:p>
          <a:p>
            <a:pPr fontAlgn="auto">
              <a:spcBef>
                <a:spcPts val="0"/>
              </a:spcBef>
              <a:spcAft>
                <a:spcPts val="0"/>
              </a:spcAft>
            </a:pPr>
            <a:r>
              <a:rPr lang="it-IT" sz="2400" b="1" smtClean="0">
                <a:solidFill>
                  <a:srgbClr val="FF0000"/>
                </a:solidFill>
                <a:latin typeface="Times New Roman" pitchFamily="18" charset="0"/>
                <a:cs typeface="Times New Roman" pitchFamily="18" charset="0"/>
              </a:rPr>
              <a:t> </a:t>
            </a:r>
            <a:r>
              <a:rPr lang="nl-NL" sz="2400" b="1" smtClean="0">
                <a:solidFill>
                  <a:srgbClr val="FF0000"/>
                </a:solidFill>
                <a:latin typeface="Times New Roman" pitchFamily="18" charset="0"/>
                <a:cs typeface="Times New Roman" pitchFamily="18" charset="0"/>
              </a:rPr>
              <a:t>(13 </a:t>
            </a:r>
            <a:r>
              <a:rPr lang="nl-NL" sz="2400" b="1" smtClean="0">
                <a:solidFill>
                  <a:srgbClr val="FF0000"/>
                </a:solidFill>
                <a:latin typeface="Times New Roman" pitchFamily="18" charset="0"/>
                <a:cs typeface="Times New Roman" pitchFamily="18" charset="0"/>
                <a:sym typeface="Wingdings"/>
              </a:rPr>
              <a:t></a:t>
            </a:r>
            <a:r>
              <a:rPr lang="nl-NL" sz="2400" b="1" smtClean="0">
                <a:solidFill>
                  <a:srgbClr val="FF0000"/>
                </a:solidFill>
                <a:latin typeface="Times New Roman" pitchFamily="18" charset="0"/>
                <a:cs typeface="Times New Roman" pitchFamily="18" charset="0"/>
              </a:rPr>
              <a:t> 17/3/1954),.......</a:t>
            </a:r>
            <a:endParaRPr lang="en-US" sz="2400" b="1">
              <a:solidFill>
                <a:srgbClr val="FF0000"/>
              </a:solidFill>
              <a:latin typeface="Times New Roman" pitchFamily="18" charset="0"/>
              <a:cs typeface="Times New Roman" pitchFamily="18" charset="0"/>
            </a:endParaRPr>
          </a:p>
        </p:txBody>
      </p:sp>
      <p:sp>
        <p:nvSpPr>
          <p:cNvPr id="18" name="TextBox 17"/>
          <p:cNvSpPr txBox="1"/>
          <p:nvPr/>
        </p:nvSpPr>
        <p:spPr>
          <a:xfrm>
            <a:off x="2895600" y="4191000"/>
            <a:ext cx="4038600" cy="830997"/>
          </a:xfrm>
          <a:prstGeom prst="rect">
            <a:avLst/>
          </a:prstGeom>
          <a:noFill/>
        </p:spPr>
        <p:txBody>
          <a:bodyPr wrap="square" rtlCol="0">
            <a:spAutoFit/>
          </a:bodyPr>
          <a:lstStyle/>
          <a:p>
            <a:pPr fontAlgn="auto">
              <a:spcBef>
                <a:spcPts val="0"/>
              </a:spcBef>
              <a:spcAft>
                <a:spcPts val="0"/>
              </a:spcAft>
            </a:pPr>
            <a:r>
              <a:rPr lang="it-IT" sz="2000" b="1" smtClean="0">
                <a:solidFill>
                  <a:prstClr val="black"/>
                </a:solidFill>
                <a:latin typeface="Times New Roman" pitchFamily="18" charset="0"/>
                <a:cs typeface="Times New Roman" pitchFamily="18" charset="0"/>
              </a:rPr>
              <a:t>           </a:t>
            </a:r>
            <a:r>
              <a:rPr lang="it-IT" sz="2400" b="1" smtClean="0">
                <a:solidFill>
                  <a:srgbClr val="FF0000"/>
                </a:solidFill>
                <a:latin typeface="Times New Roman" pitchFamily="18" charset="0"/>
                <a:cs typeface="Times New Roman" pitchFamily="18" charset="0"/>
              </a:rPr>
              <a:t>Đợt ...... :</a:t>
            </a:r>
          </a:p>
          <a:p>
            <a:pPr fontAlgn="auto">
              <a:spcBef>
                <a:spcPts val="0"/>
              </a:spcBef>
              <a:spcAft>
                <a:spcPts val="0"/>
              </a:spcAft>
            </a:pPr>
            <a:r>
              <a:rPr lang="it-IT" sz="2400" b="1" smtClean="0">
                <a:solidFill>
                  <a:srgbClr val="FF0000"/>
                </a:solidFill>
                <a:latin typeface="Times New Roman" pitchFamily="18" charset="0"/>
                <a:cs typeface="Times New Roman" pitchFamily="18" charset="0"/>
              </a:rPr>
              <a:t> </a:t>
            </a:r>
            <a:r>
              <a:rPr lang="nl-NL" sz="2400" b="1" smtClean="0">
                <a:solidFill>
                  <a:srgbClr val="FF0000"/>
                </a:solidFill>
                <a:latin typeface="Times New Roman" pitchFamily="18" charset="0"/>
                <a:cs typeface="Times New Roman" pitchFamily="18" charset="0"/>
              </a:rPr>
              <a:t>(30/3 </a:t>
            </a:r>
            <a:r>
              <a:rPr lang="nl-NL" sz="2400" b="1" smtClean="0">
                <a:solidFill>
                  <a:srgbClr val="FF0000"/>
                </a:solidFill>
                <a:latin typeface="Times New Roman" pitchFamily="18" charset="0"/>
                <a:cs typeface="Times New Roman" pitchFamily="18" charset="0"/>
                <a:sym typeface="Wingdings"/>
              </a:rPr>
              <a:t></a:t>
            </a:r>
            <a:r>
              <a:rPr lang="nl-NL" sz="2400" b="1" smtClean="0">
                <a:solidFill>
                  <a:srgbClr val="FF0000"/>
                </a:solidFill>
                <a:latin typeface="Times New Roman" pitchFamily="18" charset="0"/>
                <a:cs typeface="Times New Roman" pitchFamily="18" charset="0"/>
              </a:rPr>
              <a:t> 30/4/1954),..............</a:t>
            </a:r>
            <a:endParaRPr lang="en-US" sz="2400" b="1">
              <a:solidFill>
                <a:srgbClr val="FF0000"/>
              </a:solidFill>
              <a:latin typeface="Times New Roman" pitchFamily="18" charset="0"/>
              <a:cs typeface="Times New Roman" pitchFamily="18" charset="0"/>
            </a:endParaRPr>
          </a:p>
        </p:txBody>
      </p:sp>
      <p:sp>
        <p:nvSpPr>
          <p:cNvPr id="19" name="TextBox 18"/>
          <p:cNvSpPr txBox="1"/>
          <p:nvPr/>
        </p:nvSpPr>
        <p:spPr>
          <a:xfrm>
            <a:off x="0" y="1371600"/>
            <a:ext cx="3352800" cy="830997"/>
          </a:xfrm>
          <a:prstGeom prst="rect">
            <a:avLst/>
          </a:prstGeom>
          <a:noFill/>
        </p:spPr>
        <p:txBody>
          <a:bodyPr wrap="square" rtlCol="0">
            <a:spAutoFit/>
          </a:bodyPr>
          <a:lstStyle/>
          <a:p>
            <a:pPr fontAlgn="auto">
              <a:spcBef>
                <a:spcPts val="0"/>
              </a:spcBef>
              <a:spcAft>
                <a:spcPts val="0"/>
              </a:spcAft>
            </a:pPr>
            <a:r>
              <a:rPr lang="it-IT" sz="2400" b="1" smtClean="0">
                <a:solidFill>
                  <a:prstClr val="black"/>
                </a:solidFill>
                <a:latin typeface="Times New Roman" pitchFamily="18" charset="0"/>
                <a:cs typeface="Times New Roman" pitchFamily="18" charset="0"/>
              </a:rPr>
              <a:t>        </a:t>
            </a:r>
            <a:r>
              <a:rPr lang="it-IT" sz="2400" b="1" smtClean="0">
                <a:solidFill>
                  <a:srgbClr val="FF0000"/>
                </a:solidFill>
                <a:latin typeface="Times New Roman" pitchFamily="18" charset="0"/>
                <a:cs typeface="Times New Roman" pitchFamily="18" charset="0"/>
              </a:rPr>
              <a:t>Đợt ...... : </a:t>
            </a:r>
          </a:p>
          <a:p>
            <a:pPr fontAlgn="auto">
              <a:spcBef>
                <a:spcPts val="0"/>
              </a:spcBef>
              <a:spcAft>
                <a:spcPts val="0"/>
              </a:spcAft>
            </a:pPr>
            <a:r>
              <a:rPr lang="it-IT" sz="2400" b="1" smtClean="0">
                <a:solidFill>
                  <a:srgbClr val="FF0000"/>
                </a:solidFill>
                <a:latin typeface="Times New Roman" pitchFamily="18" charset="0"/>
                <a:cs typeface="Times New Roman" pitchFamily="18" charset="0"/>
              </a:rPr>
              <a:t>(</a:t>
            </a:r>
            <a:r>
              <a:rPr lang="nl-NL" sz="2400" b="1" smtClean="0">
                <a:solidFill>
                  <a:srgbClr val="FF0000"/>
                </a:solidFill>
                <a:latin typeface="Times New Roman" pitchFamily="18" charset="0"/>
                <a:cs typeface="Times New Roman" pitchFamily="18" charset="0"/>
              </a:rPr>
              <a:t>1/5 </a:t>
            </a:r>
            <a:r>
              <a:rPr lang="nl-NL" sz="2400" b="1" smtClean="0">
                <a:solidFill>
                  <a:srgbClr val="FF0000"/>
                </a:solidFill>
                <a:latin typeface="Times New Roman" pitchFamily="18" charset="0"/>
                <a:cs typeface="Times New Roman" pitchFamily="18" charset="0"/>
                <a:sym typeface="Wingdings"/>
              </a:rPr>
              <a:t></a:t>
            </a:r>
            <a:r>
              <a:rPr lang="nl-NL" sz="2400" b="1" smtClean="0">
                <a:solidFill>
                  <a:srgbClr val="FF0000"/>
                </a:solidFill>
                <a:latin typeface="Times New Roman" pitchFamily="18" charset="0"/>
                <a:cs typeface="Times New Roman" pitchFamily="18" charset="0"/>
              </a:rPr>
              <a:t> 7/5/1954) ,....</a:t>
            </a:r>
            <a:endParaRPr lang="en-US" sz="2400" b="1">
              <a:solidFill>
                <a:srgbClr val="FF0000"/>
              </a:solidFill>
              <a:latin typeface="Times New Roman" pitchFamily="18" charset="0"/>
              <a:cs typeface="Times New Roman" pitchFamily="18" charset="0"/>
            </a:endParaRPr>
          </a:p>
        </p:txBody>
      </p:sp>
      <p:sp>
        <p:nvSpPr>
          <p:cNvPr id="21" name="TextBox 20"/>
          <p:cNvSpPr txBox="1"/>
          <p:nvPr/>
        </p:nvSpPr>
        <p:spPr>
          <a:xfrm>
            <a:off x="3657600" y="2768025"/>
            <a:ext cx="2133600" cy="584775"/>
          </a:xfrm>
          <a:prstGeom prst="rect">
            <a:avLst/>
          </a:prstGeom>
          <a:noFill/>
        </p:spPr>
        <p:txBody>
          <a:bodyPr wrap="square" rtlCol="0">
            <a:spAutoFit/>
          </a:bodyPr>
          <a:lstStyle/>
          <a:p>
            <a:pPr algn="ctr" fontAlgn="auto">
              <a:spcBef>
                <a:spcPts val="0"/>
              </a:spcBef>
              <a:spcAft>
                <a:spcPts val="0"/>
              </a:spcAft>
            </a:pPr>
            <a:r>
              <a:rPr lang="en-US" sz="3200" b="1" smtClean="0">
                <a:solidFill>
                  <a:srgbClr val="FF0000"/>
                </a:solidFill>
                <a:latin typeface="Times New Roman" pitchFamily="18" charset="0"/>
                <a:cs typeface="Times New Roman" pitchFamily="18" charset="0"/>
              </a:rPr>
              <a:t>Diễn biến</a:t>
            </a:r>
            <a:endParaRPr lang="en-US" sz="3200" b="1">
              <a:solidFill>
                <a:srgbClr val="FF0000"/>
              </a:solidFill>
              <a:latin typeface="Times New Roman" pitchFamily="18" charset="0"/>
              <a:cs typeface="Times New Roman" pitchFamily="18" charset="0"/>
            </a:endParaRPr>
          </a:p>
        </p:txBody>
      </p:sp>
      <p:sp>
        <p:nvSpPr>
          <p:cNvPr id="22" name="Rectangle 21"/>
          <p:cNvSpPr/>
          <p:nvPr/>
        </p:nvSpPr>
        <p:spPr>
          <a:xfrm>
            <a:off x="2133600" y="152400"/>
            <a:ext cx="5410200" cy="830997"/>
          </a:xfrm>
          <a:prstGeom prst="rect">
            <a:avLst/>
          </a:prstGeom>
        </p:spPr>
        <p:txBody>
          <a:bodyPr wrap="square">
            <a:spAutoFit/>
          </a:bodyPr>
          <a:lstStyle/>
          <a:p>
            <a:pPr algn="ctr" fontAlgn="auto">
              <a:spcBef>
                <a:spcPts val="0"/>
              </a:spcBef>
              <a:spcAft>
                <a:spcPts val="0"/>
              </a:spcAft>
            </a:pPr>
            <a:r>
              <a:rPr lang="vi-VN" sz="2400" b="1" dirty="0" smtClean="0">
                <a:solidFill>
                  <a:srgbClr val="FF0000"/>
                </a:solidFill>
                <a:latin typeface="Times New Roman" pitchFamily="18" charset="0"/>
                <a:cs typeface="Times New Roman" pitchFamily="18" charset="0"/>
              </a:rPr>
              <a:t>C</a:t>
            </a:r>
            <a:r>
              <a:rPr lang="it-IT" sz="2400" b="1" dirty="0" smtClean="0">
                <a:solidFill>
                  <a:srgbClr val="FF0000"/>
                </a:solidFill>
                <a:latin typeface="Times New Roman" pitchFamily="18" charset="0"/>
                <a:cs typeface="Times New Roman" pitchFamily="18" charset="0"/>
              </a:rPr>
              <a:t>hiến dịch</a:t>
            </a:r>
            <a:r>
              <a:rPr lang="vi-VN" sz="2400" b="1" dirty="0" smtClean="0">
                <a:solidFill>
                  <a:srgbClr val="FF0000"/>
                </a:solidFill>
                <a:latin typeface="Times New Roman" pitchFamily="18" charset="0"/>
                <a:cs typeface="Times New Roman" pitchFamily="18" charset="0"/>
              </a:rPr>
              <a:t> </a:t>
            </a:r>
            <a:r>
              <a:rPr lang="it-IT" sz="2400" b="1" dirty="0" smtClean="0">
                <a:solidFill>
                  <a:srgbClr val="FF0000"/>
                </a:solidFill>
                <a:latin typeface="Times New Roman" pitchFamily="18" charset="0"/>
                <a:cs typeface="Times New Roman" pitchFamily="18" charset="0"/>
              </a:rPr>
              <a:t>Điện Biên Phủ</a:t>
            </a:r>
            <a:r>
              <a:rPr lang="vi-VN" sz="2400" b="1" dirty="0" smtClean="0">
                <a:solidFill>
                  <a:srgbClr val="FF0000"/>
                </a:solidFill>
                <a:latin typeface="Times New Roman" pitchFamily="18" charset="0"/>
                <a:cs typeface="Times New Roman" pitchFamily="18" charset="0"/>
              </a:rPr>
              <a:t> được bắt đầu </a:t>
            </a:r>
            <a:r>
              <a:rPr lang="it-IT" sz="2400" b="1" dirty="0" smtClean="0">
                <a:solidFill>
                  <a:srgbClr val="FF0000"/>
                </a:solidFill>
                <a:latin typeface="Times New Roman" pitchFamily="18" charset="0"/>
                <a:cs typeface="Times New Roman" pitchFamily="18" charset="0"/>
              </a:rPr>
              <a:t>và kết thúc</a:t>
            </a:r>
            <a:r>
              <a:rPr lang="vi-VN" sz="2400" b="1" dirty="0" smtClean="0">
                <a:solidFill>
                  <a:srgbClr val="FF0000"/>
                </a:solidFill>
                <a:latin typeface="Times New Roman" pitchFamily="18" charset="0"/>
                <a:cs typeface="Times New Roman" pitchFamily="18" charset="0"/>
              </a:rPr>
              <a:t> ngày, tháng, năm nào </a:t>
            </a:r>
            <a:r>
              <a:rPr lang="it-IT"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24" name="TextBox 23"/>
          <p:cNvSpPr txBox="1"/>
          <p:nvPr/>
        </p:nvSpPr>
        <p:spPr>
          <a:xfrm>
            <a:off x="2133600" y="986135"/>
            <a:ext cx="5181600" cy="461665"/>
          </a:xfrm>
          <a:prstGeom prst="rect">
            <a:avLst/>
          </a:prstGeom>
          <a:noFill/>
        </p:spPr>
        <p:txBody>
          <a:bodyPr wrap="square" rtlCol="0">
            <a:spAutoFit/>
          </a:bodyPr>
          <a:lstStyle/>
          <a:p>
            <a:pPr algn="just" fontAlgn="auto">
              <a:spcBef>
                <a:spcPts val="0"/>
              </a:spcBef>
              <a:spcAft>
                <a:spcPts val="0"/>
              </a:spcAft>
            </a:pPr>
            <a:r>
              <a:rPr lang="it-IT" sz="2400" b="1" smtClean="0">
                <a:solidFill>
                  <a:prstClr val="black"/>
                </a:solidFill>
                <a:latin typeface="Times New Roman" pitchFamily="18" charset="0"/>
                <a:cs typeface="Times New Roman" pitchFamily="18" charset="0"/>
              </a:rPr>
              <a:t>13 - 3 - 1954 đến hết ngày 7 - 5 - 1954</a:t>
            </a:r>
            <a:endParaRPr lang="en-US" sz="2400" b="1">
              <a:solidFill>
                <a:prstClr val="black"/>
              </a:solidFill>
              <a:latin typeface="Times New Roman" pitchFamily="18" charset="0"/>
              <a:cs typeface="Times New Roman" pitchFamily="18" charset="0"/>
            </a:endParaRPr>
          </a:p>
        </p:txBody>
      </p:sp>
      <p:sp>
        <p:nvSpPr>
          <p:cNvPr id="25" name="TextBox 24"/>
          <p:cNvSpPr txBox="1"/>
          <p:nvPr/>
        </p:nvSpPr>
        <p:spPr>
          <a:xfrm>
            <a:off x="6019800" y="2819400"/>
            <a:ext cx="3048000" cy="1569660"/>
          </a:xfrm>
          <a:prstGeom prst="rect">
            <a:avLst/>
          </a:prstGeom>
          <a:noFill/>
        </p:spPr>
        <p:txBody>
          <a:bodyPr wrap="square" rtlCol="0">
            <a:spAutoFit/>
          </a:bodyPr>
          <a:lstStyle/>
          <a:p>
            <a:pPr algn="ctr" fontAlgn="auto">
              <a:spcBef>
                <a:spcPts val="0"/>
              </a:spcBef>
              <a:spcAft>
                <a:spcPts val="0"/>
              </a:spcAft>
            </a:pPr>
            <a:r>
              <a:rPr lang="it-IT" b="1" i="1" smtClean="0">
                <a:solidFill>
                  <a:prstClr val="black"/>
                </a:solidFill>
                <a:latin typeface="Times New Roman" pitchFamily="18" charset="0"/>
                <a:cs typeface="Times New Roman" pitchFamily="18" charset="0"/>
              </a:rPr>
              <a:t> </a:t>
            </a:r>
            <a:r>
              <a:rPr lang="it-IT" sz="2400" b="1" smtClean="0">
                <a:solidFill>
                  <a:prstClr val="black"/>
                </a:solidFill>
                <a:latin typeface="Times New Roman" pitchFamily="18" charset="0"/>
                <a:cs typeface="Times New Roman" pitchFamily="18" charset="0"/>
              </a:rPr>
              <a:t>quân ta tiến công tiêu diệt cụm cứ điểm Him Lam và toàn bộ phân khu Bắc</a:t>
            </a:r>
            <a:endParaRPr lang="en-US" sz="2400" b="1">
              <a:solidFill>
                <a:prstClr val="black"/>
              </a:solidFill>
              <a:latin typeface="Times New Roman" pitchFamily="18" charset="0"/>
              <a:cs typeface="Times New Roman" pitchFamily="18" charset="0"/>
            </a:endParaRPr>
          </a:p>
        </p:txBody>
      </p:sp>
      <p:sp>
        <p:nvSpPr>
          <p:cNvPr id="26" name="TextBox 25"/>
          <p:cNvSpPr txBox="1"/>
          <p:nvPr/>
        </p:nvSpPr>
        <p:spPr>
          <a:xfrm>
            <a:off x="2057400" y="5029200"/>
            <a:ext cx="5029200" cy="1107996"/>
          </a:xfrm>
          <a:prstGeom prst="rect">
            <a:avLst/>
          </a:prstGeom>
          <a:noFill/>
        </p:spPr>
        <p:txBody>
          <a:bodyPr wrap="square" rtlCol="0">
            <a:spAutoFit/>
          </a:bodyPr>
          <a:lstStyle/>
          <a:p>
            <a:pPr algn="just" fontAlgn="auto">
              <a:spcBef>
                <a:spcPts val="0"/>
              </a:spcBef>
              <a:spcAft>
                <a:spcPts val="0"/>
              </a:spcAft>
            </a:pPr>
            <a:r>
              <a:rPr lang="it-IT" b="1" i="1" smtClean="0">
                <a:solidFill>
                  <a:prstClr val="black"/>
                </a:solidFill>
                <a:latin typeface="Times New Roman" pitchFamily="18" charset="0"/>
                <a:cs typeface="Times New Roman" pitchFamily="18" charset="0"/>
              </a:rPr>
              <a:t>  </a:t>
            </a:r>
            <a:r>
              <a:rPr lang="it-IT" sz="2400" b="1" smtClean="0">
                <a:solidFill>
                  <a:prstClr val="black"/>
                </a:solidFill>
                <a:latin typeface="Times New Roman" pitchFamily="18" charset="0"/>
                <a:cs typeface="Times New Roman" pitchFamily="18" charset="0"/>
              </a:rPr>
              <a:t>quân ta tiến công tiêu diệt các cứ điểm phía đông phân khu Trung tâm</a:t>
            </a:r>
            <a:r>
              <a:rPr lang="it-IT" b="1" smtClean="0">
                <a:solidFill>
                  <a:prstClr val="black"/>
                </a:solidFill>
                <a:latin typeface="Times New Roman" pitchFamily="18" charset="0"/>
                <a:cs typeface="Times New Roman" pitchFamily="18" charset="0"/>
              </a:rPr>
              <a:t> </a:t>
            </a:r>
            <a:endParaRPr lang="en-US" b="1" smtClean="0">
              <a:solidFill>
                <a:prstClr val="black"/>
              </a:solidFill>
              <a:latin typeface="Times New Roman" pitchFamily="18" charset="0"/>
              <a:cs typeface="Times New Roman" pitchFamily="18" charset="0"/>
            </a:endParaRPr>
          </a:p>
          <a:p>
            <a:pPr fontAlgn="auto">
              <a:spcBef>
                <a:spcPts val="0"/>
              </a:spcBef>
              <a:spcAft>
                <a:spcPts val="0"/>
              </a:spcAft>
            </a:pPr>
            <a:endParaRPr lang="en-US">
              <a:solidFill>
                <a:prstClr val="black"/>
              </a:solidFill>
              <a:latin typeface="Gill Sans MT"/>
            </a:endParaRPr>
          </a:p>
        </p:txBody>
      </p:sp>
      <p:sp>
        <p:nvSpPr>
          <p:cNvPr id="27" name="TextBox 26"/>
          <p:cNvSpPr txBox="1"/>
          <p:nvPr/>
        </p:nvSpPr>
        <p:spPr>
          <a:xfrm>
            <a:off x="0" y="2057400"/>
            <a:ext cx="3352800" cy="2677656"/>
          </a:xfrm>
          <a:prstGeom prst="rect">
            <a:avLst/>
          </a:prstGeom>
          <a:noFill/>
        </p:spPr>
        <p:txBody>
          <a:bodyPr wrap="square" rtlCol="0">
            <a:spAutoFit/>
          </a:bodyPr>
          <a:lstStyle/>
          <a:p>
            <a:pPr fontAlgn="auto">
              <a:spcBef>
                <a:spcPts val="0"/>
              </a:spcBef>
              <a:spcAft>
                <a:spcPts val="0"/>
              </a:spcAft>
            </a:pPr>
            <a:r>
              <a:rPr lang="it-IT" i="1" smtClean="0">
                <a:solidFill>
                  <a:prstClr val="black"/>
                </a:solidFill>
                <a:latin typeface="Gill Sans MT"/>
              </a:rPr>
              <a:t> </a:t>
            </a:r>
            <a:r>
              <a:rPr lang="it-IT" sz="2400" b="1" smtClean="0">
                <a:solidFill>
                  <a:prstClr val="black"/>
                </a:solidFill>
                <a:latin typeface="Times New Roman" pitchFamily="18" charset="0"/>
                <a:cs typeface="Times New Roman" pitchFamily="18" charset="0"/>
              </a:rPr>
              <a:t>tiến công các cứ điểm còn lại ở phân khu Trung tâm và phân khu Nam. Chiều 7 - 5, tướng Đờ Ca-xtơ-ri cùng toàn bộ Ban tham mưu của địch đầu hàng.</a:t>
            </a:r>
            <a:endParaRPr lang="en-US" sz="2400" b="1">
              <a:solidFill>
                <a:prstClr val="black"/>
              </a:solidFill>
              <a:latin typeface="Times New Roman" pitchFamily="18" charset="0"/>
              <a:cs typeface="Times New Roman" pitchFamily="18" charset="0"/>
            </a:endParaRPr>
          </a:p>
        </p:txBody>
      </p:sp>
      <p:sp>
        <p:nvSpPr>
          <p:cNvPr id="31" name="TextBox 30"/>
          <p:cNvSpPr txBox="1"/>
          <p:nvPr/>
        </p:nvSpPr>
        <p:spPr>
          <a:xfrm>
            <a:off x="6172200" y="2057400"/>
            <a:ext cx="685800" cy="523220"/>
          </a:xfrm>
          <a:prstGeom prst="rect">
            <a:avLst/>
          </a:prstGeom>
          <a:noFill/>
        </p:spPr>
        <p:txBody>
          <a:bodyPr wrap="square" rtlCol="0">
            <a:spAutoFit/>
          </a:bodyPr>
          <a:lstStyle/>
          <a:p>
            <a:pPr algn="ctr" fontAlgn="auto">
              <a:spcBef>
                <a:spcPts val="0"/>
              </a:spcBef>
              <a:spcAft>
                <a:spcPts val="0"/>
              </a:spcAft>
            </a:pPr>
            <a:r>
              <a:rPr lang="en-US" sz="2800" b="1" smtClean="0">
                <a:solidFill>
                  <a:srgbClr val="FF0000"/>
                </a:solidFill>
                <a:latin typeface="Times New Roman" pitchFamily="18" charset="0"/>
                <a:cs typeface="Times New Roman" pitchFamily="18" charset="0"/>
              </a:rPr>
              <a:t>2)</a:t>
            </a:r>
            <a:r>
              <a:rPr lang="en-US" sz="2800" b="1" smtClean="0">
                <a:solidFill>
                  <a:prstClr val="black"/>
                </a:solidFill>
                <a:latin typeface="Times New Roman" pitchFamily="18" charset="0"/>
                <a:cs typeface="Times New Roman" pitchFamily="18" charset="0"/>
              </a:rPr>
              <a:t>  </a:t>
            </a:r>
            <a:endParaRPr lang="en-US" sz="2800" b="1">
              <a:solidFill>
                <a:prstClr val="black"/>
              </a:solidFill>
              <a:latin typeface="Times New Roman" pitchFamily="18" charset="0"/>
              <a:cs typeface="Times New Roman" pitchFamily="18" charset="0"/>
            </a:endParaRPr>
          </a:p>
        </p:txBody>
      </p:sp>
      <p:sp>
        <p:nvSpPr>
          <p:cNvPr id="32" name="TextBox 31"/>
          <p:cNvSpPr txBox="1"/>
          <p:nvPr/>
        </p:nvSpPr>
        <p:spPr>
          <a:xfrm>
            <a:off x="3048000" y="4114800"/>
            <a:ext cx="685800" cy="523220"/>
          </a:xfrm>
          <a:prstGeom prst="rect">
            <a:avLst/>
          </a:prstGeom>
          <a:noFill/>
        </p:spPr>
        <p:txBody>
          <a:bodyPr wrap="square" rtlCol="0">
            <a:spAutoFit/>
          </a:bodyPr>
          <a:lstStyle/>
          <a:p>
            <a:pPr algn="ctr" fontAlgn="auto">
              <a:spcBef>
                <a:spcPts val="0"/>
              </a:spcBef>
              <a:spcAft>
                <a:spcPts val="0"/>
              </a:spcAft>
            </a:pPr>
            <a:r>
              <a:rPr lang="en-US" sz="2800" b="1" smtClean="0">
                <a:solidFill>
                  <a:srgbClr val="FF0000"/>
                </a:solidFill>
                <a:latin typeface="Times New Roman" pitchFamily="18" charset="0"/>
                <a:cs typeface="Times New Roman" pitchFamily="18" charset="0"/>
              </a:rPr>
              <a:t>3)</a:t>
            </a:r>
            <a:r>
              <a:rPr lang="en-US" sz="2800" b="1" smtClean="0">
                <a:solidFill>
                  <a:prstClr val="black"/>
                </a:solidFill>
                <a:latin typeface="Times New Roman" pitchFamily="18" charset="0"/>
                <a:cs typeface="Times New Roman" pitchFamily="18" charset="0"/>
              </a:rPr>
              <a:t>  </a:t>
            </a:r>
            <a:endParaRPr lang="en-US" sz="2800" b="1">
              <a:solidFill>
                <a:prstClr val="black"/>
              </a:solidFill>
              <a:latin typeface="Times New Roman" pitchFamily="18" charset="0"/>
              <a:cs typeface="Times New Roman" pitchFamily="18" charset="0"/>
            </a:endParaRPr>
          </a:p>
        </p:txBody>
      </p:sp>
      <p:sp>
        <p:nvSpPr>
          <p:cNvPr id="33" name="TextBox 32"/>
          <p:cNvSpPr txBox="1"/>
          <p:nvPr/>
        </p:nvSpPr>
        <p:spPr>
          <a:xfrm>
            <a:off x="0" y="1295400"/>
            <a:ext cx="685800" cy="523220"/>
          </a:xfrm>
          <a:prstGeom prst="rect">
            <a:avLst/>
          </a:prstGeom>
          <a:noFill/>
        </p:spPr>
        <p:txBody>
          <a:bodyPr wrap="square" rtlCol="0">
            <a:spAutoFit/>
          </a:bodyPr>
          <a:lstStyle/>
          <a:p>
            <a:pPr algn="ctr" fontAlgn="auto">
              <a:spcBef>
                <a:spcPts val="0"/>
              </a:spcBef>
              <a:spcAft>
                <a:spcPts val="0"/>
              </a:spcAft>
            </a:pPr>
            <a:r>
              <a:rPr lang="en-US" sz="2800" b="1" smtClean="0">
                <a:solidFill>
                  <a:srgbClr val="FF0000"/>
                </a:solidFill>
                <a:latin typeface="Times New Roman" pitchFamily="18" charset="0"/>
                <a:cs typeface="Times New Roman" pitchFamily="18" charset="0"/>
              </a:rPr>
              <a:t>4)</a:t>
            </a:r>
            <a:r>
              <a:rPr lang="en-US" sz="2800" b="1" smtClean="0">
                <a:solidFill>
                  <a:prstClr val="black"/>
                </a:solidFill>
                <a:latin typeface="Times New Roman" pitchFamily="18" charset="0"/>
                <a:cs typeface="Times New Roman" pitchFamily="18" charset="0"/>
              </a:rPr>
              <a:t>  </a:t>
            </a:r>
            <a:endParaRPr lang="en-US" sz="2800" b="1">
              <a:solidFill>
                <a:prstClr val="black"/>
              </a:solidFill>
              <a:latin typeface="Times New Roman" pitchFamily="18" charset="0"/>
              <a:cs typeface="Times New Roman" pitchFamily="18" charset="0"/>
            </a:endParaRPr>
          </a:p>
        </p:txBody>
      </p:sp>
      <p:sp>
        <p:nvSpPr>
          <p:cNvPr id="23" name="TextBox 22"/>
          <p:cNvSpPr txBox="1"/>
          <p:nvPr/>
        </p:nvSpPr>
        <p:spPr>
          <a:xfrm>
            <a:off x="7315200" y="2057400"/>
            <a:ext cx="533400" cy="523220"/>
          </a:xfrm>
          <a:prstGeom prst="rect">
            <a:avLst/>
          </a:prstGeom>
          <a:noFill/>
        </p:spPr>
        <p:txBody>
          <a:bodyPr wrap="square" rtlCol="0">
            <a:spAutoFit/>
          </a:bodyPr>
          <a:lstStyle/>
          <a:p>
            <a:pPr fontAlgn="auto">
              <a:spcBef>
                <a:spcPts val="0"/>
              </a:spcBef>
              <a:spcAft>
                <a:spcPts val="0"/>
              </a:spcAft>
            </a:pPr>
            <a:r>
              <a:rPr lang="en-US" sz="2800" b="1" smtClean="0">
                <a:solidFill>
                  <a:prstClr val="black"/>
                </a:solidFill>
                <a:latin typeface="Times New Roman" pitchFamily="18" charset="0"/>
                <a:cs typeface="Times New Roman" pitchFamily="18" charset="0"/>
              </a:rPr>
              <a:t>1</a:t>
            </a:r>
            <a:endParaRPr lang="en-US" sz="2800" b="1">
              <a:solidFill>
                <a:prstClr val="black"/>
              </a:solidFill>
              <a:latin typeface="Times New Roman" pitchFamily="18" charset="0"/>
              <a:cs typeface="Times New Roman" pitchFamily="18" charset="0"/>
            </a:endParaRPr>
          </a:p>
        </p:txBody>
      </p:sp>
      <p:sp>
        <p:nvSpPr>
          <p:cNvPr id="28" name="TextBox 27"/>
          <p:cNvSpPr txBox="1"/>
          <p:nvPr/>
        </p:nvSpPr>
        <p:spPr>
          <a:xfrm>
            <a:off x="4267200" y="4124980"/>
            <a:ext cx="533400" cy="523220"/>
          </a:xfrm>
          <a:prstGeom prst="rect">
            <a:avLst/>
          </a:prstGeom>
          <a:noFill/>
        </p:spPr>
        <p:txBody>
          <a:bodyPr wrap="square" rtlCol="0">
            <a:spAutoFit/>
          </a:bodyPr>
          <a:lstStyle/>
          <a:p>
            <a:pPr fontAlgn="auto">
              <a:spcBef>
                <a:spcPts val="0"/>
              </a:spcBef>
              <a:spcAft>
                <a:spcPts val="0"/>
              </a:spcAft>
            </a:pPr>
            <a:r>
              <a:rPr lang="en-US" sz="2800" b="1" smtClean="0">
                <a:solidFill>
                  <a:prstClr val="black"/>
                </a:solidFill>
                <a:latin typeface="Times New Roman" pitchFamily="18" charset="0"/>
                <a:cs typeface="Times New Roman" pitchFamily="18" charset="0"/>
              </a:rPr>
              <a:t>2</a:t>
            </a:r>
            <a:endParaRPr lang="en-US" sz="2800" b="1">
              <a:solidFill>
                <a:prstClr val="black"/>
              </a:solidFill>
              <a:latin typeface="Times New Roman" pitchFamily="18" charset="0"/>
              <a:cs typeface="Times New Roman" pitchFamily="18" charset="0"/>
            </a:endParaRPr>
          </a:p>
        </p:txBody>
      </p:sp>
      <p:sp>
        <p:nvSpPr>
          <p:cNvPr id="29" name="TextBox 28"/>
          <p:cNvSpPr txBox="1"/>
          <p:nvPr/>
        </p:nvSpPr>
        <p:spPr>
          <a:xfrm>
            <a:off x="1295400" y="1295400"/>
            <a:ext cx="533400" cy="523220"/>
          </a:xfrm>
          <a:prstGeom prst="rect">
            <a:avLst/>
          </a:prstGeom>
          <a:noFill/>
        </p:spPr>
        <p:txBody>
          <a:bodyPr wrap="square" rtlCol="0">
            <a:spAutoFit/>
          </a:bodyPr>
          <a:lstStyle/>
          <a:p>
            <a:pPr fontAlgn="auto">
              <a:spcBef>
                <a:spcPts val="0"/>
              </a:spcBef>
              <a:spcAft>
                <a:spcPts val="0"/>
              </a:spcAft>
            </a:pPr>
            <a:r>
              <a:rPr lang="en-US" sz="2800" b="1" smtClean="0">
                <a:solidFill>
                  <a:prstClr val="black"/>
                </a:solidFill>
                <a:latin typeface="Times New Roman" pitchFamily="18" charset="0"/>
                <a:cs typeface="Times New Roman" pitchFamily="18" charset="0"/>
              </a:rPr>
              <a:t>3</a:t>
            </a:r>
            <a:endParaRPr lang="en-US" sz="2800" b="1">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16464630"/>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iterate type="lt">
                                    <p:tmPct val="0"/>
                                  </p:iterate>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ntr" presetSubtype="0" fill="hold" grpId="0" nodeType="withEffect">
                                  <p:stCondLst>
                                    <p:cond delay="0"/>
                                  </p:stCondLst>
                                  <p:iterate type="lt">
                                    <p:tmPct val="0"/>
                                  </p:iterate>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iterate type="lt">
                                    <p:tmPct val="0"/>
                                  </p:iterate>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0" fill="hold" grpId="0" nodeType="withEffect">
                                  <p:stCondLst>
                                    <p:cond delay="0"/>
                                  </p:stCondLst>
                                  <p:iterate type="lt">
                                    <p:tmPct val="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iterate type="lt">
                                    <p:tmPct val="0"/>
                                  </p:iterate>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animEffect transition="in" filter="fade">
                                      <p:cBhvr>
                                        <p:cTn id="40" dur="500"/>
                                        <p:tgtEl>
                                          <p:spTgt spid="29"/>
                                        </p:tgtEl>
                                      </p:cBhvr>
                                    </p:animEffect>
                                  </p:childTnLst>
                                </p:cTn>
                              </p:par>
                              <p:par>
                                <p:cTn id="41" presetID="53" presetClass="entr" presetSubtype="0" fill="hold" grpId="0" nodeType="withEffect">
                                  <p:stCondLst>
                                    <p:cond delay="0"/>
                                  </p:stCondLst>
                                  <p:iterate type="lt">
                                    <p:tmPct val="0"/>
                                  </p:iterate>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xit" presetSubtype="16" fill="hold" grpId="0" nodeType="clickEffect">
                                  <p:stCondLst>
                                    <p:cond delay="0"/>
                                  </p:stCondLst>
                                  <p:iterate type="lt">
                                    <p:tmPct val="0"/>
                                  </p:iterate>
                                  <p:childTnLst>
                                    <p:animEffect transition="out" filter="box(in)">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iterate type="lt">
                                    <p:tmPct val="0"/>
                                  </p:iterate>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0" fill="hold" grpId="0" nodeType="clickEffect">
                                  <p:stCondLst>
                                    <p:cond delay="0"/>
                                  </p:stCondLst>
                                  <p:childTnLst>
                                    <p:anim calcmode="lin" valueType="num">
                                      <p:cBhvr>
                                        <p:cTn id="61" dur="500"/>
                                        <p:tgtEl>
                                          <p:spTgt spid="2"/>
                                        </p:tgtEl>
                                        <p:attrNameLst>
                                          <p:attrName>ppt_w</p:attrName>
                                        </p:attrNameLst>
                                      </p:cBhvr>
                                      <p:tavLst>
                                        <p:tav tm="0">
                                          <p:val>
                                            <p:strVal val="ppt_w"/>
                                          </p:val>
                                        </p:tav>
                                        <p:tav tm="100000">
                                          <p:val>
                                            <p:fltVal val="0"/>
                                          </p:val>
                                        </p:tav>
                                      </p:tavLst>
                                    </p:anim>
                                    <p:anim calcmode="lin" valueType="num">
                                      <p:cBhvr>
                                        <p:cTn id="62" dur="500"/>
                                        <p:tgtEl>
                                          <p:spTgt spid="2"/>
                                        </p:tgtEl>
                                        <p:attrNameLst>
                                          <p:attrName>ppt_h</p:attrName>
                                        </p:attrNameLst>
                                      </p:cBhvr>
                                      <p:tavLst>
                                        <p:tav tm="0">
                                          <p:val>
                                            <p:strVal val="ppt_h"/>
                                          </p:val>
                                        </p:tav>
                                        <p:tav tm="100000">
                                          <p:val>
                                            <p:fltVal val="0"/>
                                          </p:val>
                                        </p:tav>
                                      </p:tavLst>
                                    </p:anim>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par>
                                <p:cTn id="65" presetID="53" presetClass="exit" presetSubtype="0" fill="hold" grpId="1" nodeType="withEffect">
                                  <p:stCondLst>
                                    <p:cond delay="0"/>
                                  </p:stCondLst>
                                  <p:iterate type="lt">
                                    <p:tmPct val="0"/>
                                  </p:iterate>
                                  <p:childTnLst>
                                    <p:anim calcmode="lin" valueType="num">
                                      <p:cBhvr>
                                        <p:cTn id="66" dur="500"/>
                                        <p:tgtEl>
                                          <p:spTgt spid="3"/>
                                        </p:tgtEl>
                                        <p:attrNameLst>
                                          <p:attrName>ppt_w</p:attrName>
                                        </p:attrNameLst>
                                      </p:cBhvr>
                                      <p:tavLst>
                                        <p:tav tm="0">
                                          <p:val>
                                            <p:strVal val="ppt_w"/>
                                          </p:val>
                                        </p:tav>
                                        <p:tav tm="100000">
                                          <p:val>
                                            <p:fltVal val="0"/>
                                          </p:val>
                                        </p:tav>
                                      </p:tavLst>
                                    </p:anim>
                                    <p:anim calcmode="lin" valueType="num">
                                      <p:cBhvr>
                                        <p:cTn id="67" dur="500"/>
                                        <p:tgtEl>
                                          <p:spTgt spid="3"/>
                                        </p:tgtEl>
                                        <p:attrNameLst>
                                          <p:attrName>ppt_h</p:attrName>
                                        </p:attrNameLst>
                                      </p:cBhvr>
                                      <p:tavLst>
                                        <p:tav tm="0">
                                          <p:val>
                                            <p:strVal val="ppt_h"/>
                                          </p:val>
                                        </p:tav>
                                        <p:tav tm="100000">
                                          <p:val>
                                            <p:fltVal val="0"/>
                                          </p:val>
                                        </p:tav>
                                      </p:tavLst>
                                    </p:anim>
                                    <p:animEffect transition="out" filter="fade">
                                      <p:cBhvr>
                                        <p:cTn id="68" dur="500"/>
                                        <p:tgtEl>
                                          <p:spTgt spid="3"/>
                                        </p:tgtEl>
                                      </p:cBhvr>
                                    </p:animEffect>
                                    <p:set>
                                      <p:cBhvr>
                                        <p:cTn id="69" dur="1" fill="hold">
                                          <p:stCondLst>
                                            <p:cond delay="499"/>
                                          </p:stCondLst>
                                        </p:cTn>
                                        <p:tgtEl>
                                          <p:spTgt spid="3"/>
                                        </p:tgtEl>
                                        <p:attrNameLst>
                                          <p:attrName>style.visibility</p:attrName>
                                        </p:attrNameLst>
                                      </p:cBhvr>
                                      <p:to>
                                        <p:strVal val="hidden"/>
                                      </p:to>
                                    </p:set>
                                  </p:childTnLst>
                                </p:cTn>
                              </p:par>
                              <p:par>
                                <p:cTn id="70" presetID="53" presetClass="exit" presetSubtype="0" fill="hold" nodeType="withEffect">
                                  <p:stCondLst>
                                    <p:cond delay="0"/>
                                  </p:stCondLst>
                                  <p:childTnLst>
                                    <p:anim calcmode="lin" valueType="num">
                                      <p:cBhvr>
                                        <p:cTn id="71" dur="500"/>
                                        <p:tgtEl>
                                          <p:spTgt spid="5"/>
                                        </p:tgtEl>
                                        <p:attrNameLst>
                                          <p:attrName>ppt_w</p:attrName>
                                        </p:attrNameLst>
                                      </p:cBhvr>
                                      <p:tavLst>
                                        <p:tav tm="0">
                                          <p:val>
                                            <p:strVal val="ppt_w"/>
                                          </p:val>
                                        </p:tav>
                                        <p:tav tm="100000">
                                          <p:val>
                                            <p:fltVal val="0"/>
                                          </p:val>
                                        </p:tav>
                                      </p:tavLst>
                                    </p:anim>
                                    <p:anim calcmode="lin" valueType="num">
                                      <p:cBhvr>
                                        <p:cTn id="72" dur="500"/>
                                        <p:tgtEl>
                                          <p:spTgt spid="5"/>
                                        </p:tgtEl>
                                        <p:attrNameLst>
                                          <p:attrName>ppt_h</p:attrName>
                                        </p:attrNameLst>
                                      </p:cBhvr>
                                      <p:tavLst>
                                        <p:tav tm="0">
                                          <p:val>
                                            <p:strVal val="ppt_h"/>
                                          </p:val>
                                        </p:tav>
                                        <p:tav tm="100000">
                                          <p:val>
                                            <p:fltVal val="0"/>
                                          </p:val>
                                        </p:tav>
                                      </p:tavLst>
                                    </p:anim>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par>
                                <p:cTn id="75" presetID="53" presetClass="exit" presetSubtype="0" fill="hold" nodeType="withEffect">
                                  <p:stCondLst>
                                    <p:cond delay="0"/>
                                  </p:stCondLst>
                                  <p:childTnLst>
                                    <p:anim calcmode="lin" valueType="num">
                                      <p:cBhvr>
                                        <p:cTn id="76" dur="500"/>
                                        <p:tgtEl>
                                          <p:spTgt spid="6"/>
                                        </p:tgtEl>
                                        <p:attrNameLst>
                                          <p:attrName>ppt_w</p:attrName>
                                        </p:attrNameLst>
                                      </p:cBhvr>
                                      <p:tavLst>
                                        <p:tav tm="0">
                                          <p:val>
                                            <p:strVal val="ppt_w"/>
                                          </p:val>
                                        </p:tav>
                                        <p:tav tm="100000">
                                          <p:val>
                                            <p:fltVal val="0"/>
                                          </p:val>
                                        </p:tav>
                                      </p:tavLst>
                                    </p:anim>
                                    <p:anim calcmode="lin" valueType="num">
                                      <p:cBhvr>
                                        <p:cTn id="77" dur="500"/>
                                        <p:tgtEl>
                                          <p:spTgt spid="6"/>
                                        </p:tgtEl>
                                        <p:attrNameLst>
                                          <p:attrName>ppt_h</p:attrName>
                                        </p:attrNameLst>
                                      </p:cBhvr>
                                      <p:tavLst>
                                        <p:tav tm="0">
                                          <p:val>
                                            <p:strVal val="ppt_h"/>
                                          </p:val>
                                        </p:tav>
                                        <p:tav tm="100000">
                                          <p:val>
                                            <p:fltVal val="0"/>
                                          </p:val>
                                        </p:tav>
                                      </p:tavLst>
                                    </p:anim>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53" presetClass="exit" presetSubtype="0" fill="hold" nodeType="withEffect">
                                  <p:stCondLst>
                                    <p:cond delay="0"/>
                                  </p:stCondLst>
                                  <p:childTnLst>
                                    <p:anim calcmode="lin" valueType="num">
                                      <p:cBhvr>
                                        <p:cTn id="81" dur="500"/>
                                        <p:tgtEl>
                                          <p:spTgt spid="7"/>
                                        </p:tgtEl>
                                        <p:attrNameLst>
                                          <p:attrName>ppt_w</p:attrName>
                                        </p:attrNameLst>
                                      </p:cBhvr>
                                      <p:tavLst>
                                        <p:tav tm="0">
                                          <p:val>
                                            <p:strVal val="ppt_w"/>
                                          </p:val>
                                        </p:tav>
                                        <p:tav tm="100000">
                                          <p:val>
                                            <p:fltVal val="0"/>
                                          </p:val>
                                        </p:tav>
                                      </p:tavLst>
                                    </p:anim>
                                    <p:anim calcmode="lin" valueType="num">
                                      <p:cBhvr>
                                        <p:cTn id="82" dur="500"/>
                                        <p:tgtEl>
                                          <p:spTgt spid="7"/>
                                        </p:tgtEl>
                                        <p:attrNameLst>
                                          <p:attrName>ppt_h</p:attrName>
                                        </p:attrNameLst>
                                      </p:cBhvr>
                                      <p:tavLst>
                                        <p:tav tm="0">
                                          <p:val>
                                            <p:strVal val="ppt_h"/>
                                          </p:val>
                                        </p:tav>
                                        <p:tav tm="100000">
                                          <p:val>
                                            <p:fltVal val="0"/>
                                          </p:val>
                                        </p:tav>
                                      </p:tavLst>
                                    </p:anim>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53" presetClass="exit" presetSubtype="0" fill="hold" nodeType="withEffect">
                                  <p:stCondLst>
                                    <p:cond delay="0"/>
                                  </p:stCondLst>
                                  <p:childTnLst>
                                    <p:anim calcmode="lin" valueType="num">
                                      <p:cBhvr>
                                        <p:cTn id="86" dur="500"/>
                                        <p:tgtEl>
                                          <p:spTgt spid="9"/>
                                        </p:tgtEl>
                                        <p:attrNameLst>
                                          <p:attrName>ppt_w</p:attrName>
                                        </p:attrNameLst>
                                      </p:cBhvr>
                                      <p:tavLst>
                                        <p:tav tm="0">
                                          <p:val>
                                            <p:strVal val="ppt_w"/>
                                          </p:val>
                                        </p:tav>
                                        <p:tav tm="100000">
                                          <p:val>
                                            <p:fltVal val="0"/>
                                          </p:val>
                                        </p:tav>
                                      </p:tavLst>
                                    </p:anim>
                                    <p:anim calcmode="lin" valueType="num">
                                      <p:cBhvr>
                                        <p:cTn id="87" dur="500"/>
                                        <p:tgtEl>
                                          <p:spTgt spid="9"/>
                                        </p:tgtEl>
                                        <p:attrNameLst>
                                          <p:attrName>ppt_h</p:attrName>
                                        </p:attrNameLst>
                                      </p:cBhvr>
                                      <p:tavLst>
                                        <p:tav tm="0">
                                          <p:val>
                                            <p:strVal val="ppt_h"/>
                                          </p:val>
                                        </p:tav>
                                        <p:tav tm="100000">
                                          <p:val>
                                            <p:fltVal val="0"/>
                                          </p:val>
                                        </p:tav>
                                      </p:tavLst>
                                    </p:anim>
                                    <p:animEffect transition="out" filter="fade">
                                      <p:cBhvr>
                                        <p:cTn id="88" dur="500"/>
                                        <p:tgtEl>
                                          <p:spTgt spid="9"/>
                                        </p:tgtEl>
                                      </p:cBhvr>
                                    </p:animEffect>
                                    <p:set>
                                      <p:cBhvr>
                                        <p:cTn id="89" dur="1" fill="hold">
                                          <p:stCondLst>
                                            <p:cond delay="499"/>
                                          </p:stCondLst>
                                        </p:cTn>
                                        <p:tgtEl>
                                          <p:spTgt spid="9"/>
                                        </p:tgtEl>
                                        <p:attrNameLst>
                                          <p:attrName>style.visibility</p:attrName>
                                        </p:attrNameLst>
                                      </p:cBhvr>
                                      <p:to>
                                        <p:strVal val="hidden"/>
                                      </p:to>
                                    </p:set>
                                  </p:childTnLst>
                                </p:cTn>
                              </p:par>
                              <p:par>
                                <p:cTn id="90" presetID="53" presetClass="exit" presetSubtype="0" fill="hold" grpId="0" nodeType="withEffect">
                                  <p:stCondLst>
                                    <p:cond delay="0"/>
                                  </p:stCondLst>
                                  <p:childTnLst>
                                    <p:anim calcmode="lin" valueType="num">
                                      <p:cBhvr>
                                        <p:cTn id="91" dur="500"/>
                                        <p:tgtEl>
                                          <p:spTgt spid="11"/>
                                        </p:tgtEl>
                                        <p:attrNameLst>
                                          <p:attrName>ppt_w</p:attrName>
                                        </p:attrNameLst>
                                      </p:cBhvr>
                                      <p:tavLst>
                                        <p:tav tm="0">
                                          <p:val>
                                            <p:strVal val="ppt_w"/>
                                          </p:val>
                                        </p:tav>
                                        <p:tav tm="100000">
                                          <p:val>
                                            <p:fltVal val="0"/>
                                          </p:val>
                                        </p:tav>
                                      </p:tavLst>
                                    </p:anim>
                                    <p:anim calcmode="lin" valueType="num">
                                      <p:cBhvr>
                                        <p:cTn id="92" dur="500"/>
                                        <p:tgtEl>
                                          <p:spTgt spid="11"/>
                                        </p:tgtEl>
                                        <p:attrNameLst>
                                          <p:attrName>ppt_h</p:attrName>
                                        </p:attrNameLst>
                                      </p:cBhvr>
                                      <p:tavLst>
                                        <p:tav tm="0">
                                          <p:val>
                                            <p:strVal val="ppt_h"/>
                                          </p:val>
                                        </p:tav>
                                        <p:tav tm="100000">
                                          <p:val>
                                            <p:fltVal val="0"/>
                                          </p:val>
                                        </p:tav>
                                      </p:tavLst>
                                    </p:anim>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53" presetClass="exit" presetSubtype="0" fill="hold" grpId="0" nodeType="withEffect">
                                  <p:stCondLst>
                                    <p:cond delay="0"/>
                                  </p:stCondLst>
                                  <p:childTnLst>
                                    <p:anim calcmode="lin" valueType="num">
                                      <p:cBhvr>
                                        <p:cTn id="96" dur="500"/>
                                        <p:tgtEl>
                                          <p:spTgt spid="17"/>
                                        </p:tgtEl>
                                        <p:attrNameLst>
                                          <p:attrName>ppt_w</p:attrName>
                                        </p:attrNameLst>
                                      </p:cBhvr>
                                      <p:tavLst>
                                        <p:tav tm="0">
                                          <p:val>
                                            <p:strVal val="ppt_w"/>
                                          </p:val>
                                        </p:tav>
                                        <p:tav tm="100000">
                                          <p:val>
                                            <p:fltVal val="0"/>
                                          </p:val>
                                        </p:tav>
                                      </p:tavLst>
                                    </p:anim>
                                    <p:anim calcmode="lin" valueType="num">
                                      <p:cBhvr>
                                        <p:cTn id="97" dur="500"/>
                                        <p:tgtEl>
                                          <p:spTgt spid="17"/>
                                        </p:tgtEl>
                                        <p:attrNameLst>
                                          <p:attrName>ppt_h</p:attrName>
                                        </p:attrNameLst>
                                      </p:cBhvr>
                                      <p:tavLst>
                                        <p:tav tm="0">
                                          <p:val>
                                            <p:strVal val="ppt_h"/>
                                          </p:val>
                                        </p:tav>
                                        <p:tav tm="100000">
                                          <p:val>
                                            <p:fltVal val="0"/>
                                          </p:val>
                                        </p:tav>
                                      </p:tavLst>
                                    </p:anim>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par>
                                <p:cTn id="100" presetID="53" presetClass="exit" presetSubtype="0" fill="hold" grpId="0" nodeType="withEffect">
                                  <p:stCondLst>
                                    <p:cond delay="0"/>
                                  </p:stCondLst>
                                  <p:childTnLst>
                                    <p:anim calcmode="lin" valueType="num">
                                      <p:cBhvr>
                                        <p:cTn id="101" dur="500"/>
                                        <p:tgtEl>
                                          <p:spTgt spid="18"/>
                                        </p:tgtEl>
                                        <p:attrNameLst>
                                          <p:attrName>ppt_w</p:attrName>
                                        </p:attrNameLst>
                                      </p:cBhvr>
                                      <p:tavLst>
                                        <p:tav tm="0">
                                          <p:val>
                                            <p:strVal val="ppt_w"/>
                                          </p:val>
                                        </p:tav>
                                        <p:tav tm="100000">
                                          <p:val>
                                            <p:fltVal val="0"/>
                                          </p:val>
                                        </p:tav>
                                      </p:tavLst>
                                    </p:anim>
                                    <p:anim calcmode="lin" valueType="num">
                                      <p:cBhvr>
                                        <p:cTn id="102" dur="500"/>
                                        <p:tgtEl>
                                          <p:spTgt spid="18"/>
                                        </p:tgtEl>
                                        <p:attrNameLst>
                                          <p:attrName>ppt_h</p:attrName>
                                        </p:attrNameLst>
                                      </p:cBhvr>
                                      <p:tavLst>
                                        <p:tav tm="0">
                                          <p:val>
                                            <p:strVal val="ppt_h"/>
                                          </p:val>
                                        </p:tav>
                                        <p:tav tm="100000">
                                          <p:val>
                                            <p:fltVal val="0"/>
                                          </p:val>
                                        </p:tav>
                                      </p:tavLst>
                                    </p:anim>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53" presetClass="exit" presetSubtype="0" fill="hold" grpId="0" nodeType="withEffect">
                                  <p:stCondLst>
                                    <p:cond delay="0"/>
                                  </p:stCondLst>
                                  <p:childTnLst>
                                    <p:anim calcmode="lin" valueType="num">
                                      <p:cBhvr>
                                        <p:cTn id="106" dur="500"/>
                                        <p:tgtEl>
                                          <p:spTgt spid="19"/>
                                        </p:tgtEl>
                                        <p:attrNameLst>
                                          <p:attrName>ppt_w</p:attrName>
                                        </p:attrNameLst>
                                      </p:cBhvr>
                                      <p:tavLst>
                                        <p:tav tm="0">
                                          <p:val>
                                            <p:strVal val="ppt_w"/>
                                          </p:val>
                                        </p:tav>
                                        <p:tav tm="100000">
                                          <p:val>
                                            <p:fltVal val="0"/>
                                          </p:val>
                                        </p:tav>
                                      </p:tavLst>
                                    </p:anim>
                                    <p:anim calcmode="lin" valueType="num">
                                      <p:cBhvr>
                                        <p:cTn id="107" dur="500"/>
                                        <p:tgtEl>
                                          <p:spTgt spid="19"/>
                                        </p:tgtEl>
                                        <p:attrNameLst>
                                          <p:attrName>ppt_h</p:attrName>
                                        </p:attrNameLst>
                                      </p:cBhvr>
                                      <p:tavLst>
                                        <p:tav tm="0">
                                          <p:val>
                                            <p:strVal val="ppt_h"/>
                                          </p:val>
                                        </p:tav>
                                        <p:tav tm="100000">
                                          <p:val>
                                            <p:fltVal val="0"/>
                                          </p:val>
                                        </p:tav>
                                      </p:tavLst>
                                    </p:anim>
                                    <p:animEffect transition="out" filter="fade">
                                      <p:cBhvr>
                                        <p:cTn id="108" dur="500"/>
                                        <p:tgtEl>
                                          <p:spTgt spid="19"/>
                                        </p:tgtEl>
                                      </p:cBhvr>
                                    </p:animEffect>
                                    <p:set>
                                      <p:cBhvr>
                                        <p:cTn id="109" dur="1" fill="hold">
                                          <p:stCondLst>
                                            <p:cond delay="499"/>
                                          </p:stCondLst>
                                        </p:cTn>
                                        <p:tgtEl>
                                          <p:spTgt spid="19"/>
                                        </p:tgtEl>
                                        <p:attrNameLst>
                                          <p:attrName>style.visibility</p:attrName>
                                        </p:attrNameLst>
                                      </p:cBhvr>
                                      <p:to>
                                        <p:strVal val="hidden"/>
                                      </p:to>
                                    </p:set>
                                  </p:childTnLst>
                                </p:cTn>
                              </p:par>
                              <p:par>
                                <p:cTn id="110" presetID="53" presetClass="exit" presetSubtype="0" fill="hold" grpId="1" nodeType="withEffect">
                                  <p:stCondLst>
                                    <p:cond delay="0"/>
                                  </p:stCondLst>
                                  <p:iterate type="lt">
                                    <p:tmPct val="0"/>
                                  </p:iterate>
                                  <p:childTnLst>
                                    <p:anim calcmode="lin" valueType="num">
                                      <p:cBhvr>
                                        <p:cTn id="111" dur="500"/>
                                        <p:tgtEl>
                                          <p:spTgt spid="21"/>
                                        </p:tgtEl>
                                        <p:attrNameLst>
                                          <p:attrName>ppt_w</p:attrName>
                                        </p:attrNameLst>
                                      </p:cBhvr>
                                      <p:tavLst>
                                        <p:tav tm="0">
                                          <p:val>
                                            <p:strVal val="ppt_w"/>
                                          </p:val>
                                        </p:tav>
                                        <p:tav tm="100000">
                                          <p:val>
                                            <p:fltVal val="0"/>
                                          </p:val>
                                        </p:tav>
                                      </p:tavLst>
                                    </p:anim>
                                    <p:anim calcmode="lin" valueType="num">
                                      <p:cBhvr>
                                        <p:cTn id="112" dur="500"/>
                                        <p:tgtEl>
                                          <p:spTgt spid="21"/>
                                        </p:tgtEl>
                                        <p:attrNameLst>
                                          <p:attrName>ppt_h</p:attrName>
                                        </p:attrNameLst>
                                      </p:cBhvr>
                                      <p:tavLst>
                                        <p:tav tm="0">
                                          <p:val>
                                            <p:strVal val="ppt_h"/>
                                          </p:val>
                                        </p:tav>
                                        <p:tav tm="100000">
                                          <p:val>
                                            <p:fltVal val="0"/>
                                          </p:val>
                                        </p:tav>
                                      </p:tavLst>
                                    </p:anim>
                                    <p:animEffect transition="out" filter="fade">
                                      <p:cBhvr>
                                        <p:cTn id="113" dur="500"/>
                                        <p:tgtEl>
                                          <p:spTgt spid="21"/>
                                        </p:tgtEl>
                                      </p:cBhvr>
                                    </p:animEffect>
                                    <p:set>
                                      <p:cBhvr>
                                        <p:cTn id="114" dur="1" fill="hold">
                                          <p:stCondLst>
                                            <p:cond delay="499"/>
                                          </p:stCondLst>
                                        </p:cTn>
                                        <p:tgtEl>
                                          <p:spTgt spid="21"/>
                                        </p:tgtEl>
                                        <p:attrNameLst>
                                          <p:attrName>style.visibility</p:attrName>
                                        </p:attrNameLst>
                                      </p:cBhvr>
                                      <p:to>
                                        <p:strVal val="hidden"/>
                                      </p:to>
                                    </p:set>
                                  </p:childTnLst>
                                </p:cTn>
                              </p:par>
                              <p:par>
                                <p:cTn id="115" presetID="53" presetClass="exit" presetSubtype="0" fill="hold" grpId="0" nodeType="withEffect">
                                  <p:stCondLst>
                                    <p:cond delay="0"/>
                                  </p:stCondLst>
                                  <p:childTnLst>
                                    <p:anim calcmode="lin" valueType="num">
                                      <p:cBhvr>
                                        <p:cTn id="116" dur="500"/>
                                        <p:tgtEl>
                                          <p:spTgt spid="22"/>
                                        </p:tgtEl>
                                        <p:attrNameLst>
                                          <p:attrName>ppt_w</p:attrName>
                                        </p:attrNameLst>
                                      </p:cBhvr>
                                      <p:tavLst>
                                        <p:tav tm="0">
                                          <p:val>
                                            <p:strVal val="ppt_w"/>
                                          </p:val>
                                        </p:tav>
                                        <p:tav tm="100000">
                                          <p:val>
                                            <p:fltVal val="0"/>
                                          </p:val>
                                        </p:tav>
                                      </p:tavLst>
                                    </p:anim>
                                    <p:anim calcmode="lin" valueType="num">
                                      <p:cBhvr>
                                        <p:cTn id="117" dur="500"/>
                                        <p:tgtEl>
                                          <p:spTgt spid="22"/>
                                        </p:tgtEl>
                                        <p:attrNameLst>
                                          <p:attrName>ppt_h</p:attrName>
                                        </p:attrNameLst>
                                      </p:cBhvr>
                                      <p:tavLst>
                                        <p:tav tm="0">
                                          <p:val>
                                            <p:strVal val="ppt_h"/>
                                          </p:val>
                                        </p:tav>
                                        <p:tav tm="100000">
                                          <p:val>
                                            <p:fltVal val="0"/>
                                          </p:val>
                                        </p:tav>
                                      </p:tavLst>
                                    </p:anim>
                                    <p:animEffect transition="out" filter="fade">
                                      <p:cBhvr>
                                        <p:cTn id="118" dur="500"/>
                                        <p:tgtEl>
                                          <p:spTgt spid="22"/>
                                        </p:tgtEl>
                                      </p:cBhvr>
                                    </p:animEffect>
                                    <p:set>
                                      <p:cBhvr>
                                        <p:cTn id="119" dur="1" fill="hold">
                                          <p:stCondLst>
                                            <p:cond delay="499"/>
                                          </p:stCondLst>
                                        </p:cTn>
                                        <p:tgtEl>
                                          <p:spTgt spid="22"/>
                                        </p:tgtEl>
                                        <p:attrNameLst>
                                          <p:attrName>style.visibility</p:attrName>
                                        </p:attrNameLst>
                                      </p:cBhvr>
                                      <p:to>
                                        <p:strVal val="hidden"/>
                                      </p:to>
                                    </p:set>
                                  </p:childTnLst>
                                </p:cTn>
                              </p:par>
                              <p:par>
                                <p:cTn id="120" presetID="53" presetClass="exit" presetSubtype="0" fill="hold" grpId="1" nodeType="withEffect">
                                  <p:stCondLst>
                                    <p:cond delay="0"/>
                                  </p:stCondLst>
                                  <p:iterate type="lt">
                                    <p:tmPct val="0"/>
                                  </p:iterate>
                                  <p:childTnLst>
                                    <p:anim calcmode="lin" valueType="num">
                                      <p:cBhvr>
                                        <p:cTn id="121" dur="500"/>
                                        <p:tgtEl>
                                          <p:spTgt spid="24"/>
                                        </p:tgtEl>
                                        <p:attrNameLst>
                                          <p:attrName>ppt_w</p:attrName>
                                        </p:attrNameLst>
                                      </p:cBhvr>
                                      <p:tavLst>
                                        <p:tav tm="0">
                                          <p:val>
                                            <p:strVal val="ppt_w"/>
                                          </p:val>
                                        </p:tav>
                                        <p:tav tm="100000">
                                          <p:val>
                                            <p:fltVal val="0"/>
                                          </p:val>
                                        </p:tav>
                                      </p:tavLst>
                                    </p:anim>
                                    <p:anim calcmode="lin" valueType="num">
                                      <p:cBhvr>
                                        <p:cTn id="122" dur="500"/>
                                        <p:tgtEl>
                                          <p:spTgt spid="24"/>
                                        </p:tgtEl>
                                        <p:attrNameLst>
                                          <p:attrName>ppt_h</p:attrName>
                                        </p:attrNameLst>
                                      </p:cBhvr>
                                      <p:tavLst>
                                        <p:tav tm="0">
                                          <p:val>
                                            <p:strVal val="ppt_h"/>
                                          </p:val>
                                        </p:tav>
                                        <p:tav tm="100000">
                                          <p:val>
                                            <p:fltVal val="0"/>
                                          </p:val>
                                        </p:tav>
                                      </p:tavLst>
                                    </p:anim>
                                    <p:animEffect transition="out" filter="fade">
                                      <p:cBhvr>
                                        <p:cTn id="123" dur="500"/>
                                        <p:tgtEl>
                                          <p:spTgt spid="24"/>
                                        </p:tgtEl>
                                      </p:cBhvr>
                                    </p:animEffect>
                                    <p:set>
                                      <p:cBhvr>
                                        <p:cTn id="124" dur="1" fill="hold">
                                          <p:stCondLst>
                                            <p:cond delay="499"/>
                                          </p:stCondLst>
                                        </p:cTn>
                                        <p:tgtEl>
                                          <p:spTgt spid="24"/>
                                        </p:tgtEl>
                                        <p:attrNameLst>
                                          <p:attrName>style.visibility</p:attrName>
                                        </p:attrNameLst>
                                      </p:cBhvr>
                                      <p:to>
                                        <p:strVal val="hidden"/>
                                      </p:to>
                                    </p:set>
                                  </p:childTnLst>
                                </p:cTn>
                              </p:par>
                              <p:par>
                                <p:cTn id="125" presetID="53" presetClass="exit" presetSubtype="0" fill="hold" grpId="1" nodeType="withEffect">
                                  <p:stCondLst>
                                    <p:cond delay="0"/>
                                  </p:stCondLst>
                                  <p:iterate type="lt">
                                    <p:tmPct val="0"/>
                                  </p:iterate>
                                  <p:childTnLst>
                                    <p:anim calcmode="lin" valueType="num">
                                      <p:cBhvr>
                                        <p:cTn id="126" dur="500"/>
                                        <p:tgtEl>
                                          <p:spTgt spid="25"/>
                                        </p:tgtEl>
                                        <p:attrNameLst>
                                          <p:attrName>ppt_w</p:attrName>
                                        </p:attrNameLst>
                                      </p:cBhvr>
                                      <p:tavLst>
                                        <p:tav tm="0">
                                          <p:val>
                                            <p:strVal val="ppt_w"/>
                                          </p:val>
                                        </p:tav>
                                        <p:tav tm="100000">
                                          <p:val>
                                            <p:fltVal val="0"/>
                                          </p:val>
                                        </p:tav>
                                      </p:tavLst>
                                    </p:anim>
                                    <p:anim calcmode="lin" valueType="num">
                                      <p:cBhvr>
                                        <p:cTn id="127" dur="500"/>
                                        <p:tgtEl>
                                          <p:spTgt spid="25"/>
                                        </p:tgtEl>
                                        <p:attrNameLst>
                                          <p:attrName>ppt_h</p:attrName>
                                        </p:attrNameLst>
                                      </p:cBhvr>
                                      <p:tavLst>
                                        <p:tav tm="0">
                                          <p:val>
                                            <p:strVal val="ppt_h"/>
                                          </p:val>
                                        </p:tav>
                                        <p:tav tm="100000">
                                          <p:val>
                                            <p:fltVal val="0"/>
                                          </p:val>
                                        </p:tav>
                                      </p:tavLst>
                                    </p:anim>
                                    <p:animEffect transition="out" filter="fade">
                                      <p:cBhvr>
                                        <p:cTn id="128" dur="500"/>
                                        <p:tgtEl>
                                          <p:spTgt spid="25"/>
                                        </p:tgtEl>
                                      </p:cBhvr>
                                    </p:animEffect>
                                    <p:set>
                                      <p:cBhvr>
                                        <p:cTn id="129" dur="1" fill="hold">
                                          <p:stCondLst>
                                            <p:cond delay="499"/>
                                          </p:stCondLst>
                                        </p:cTn>
                                        <p:tgtEl>
                                          <p:spTgt spid="25"/>
                                        </p:tgtEl>
                                        <p:attrNameLst>
                                          <p:attrName>style.visibility</p:attrName>
                                        </p:attrNameLst>
                                      </p:cBhvr>
                                      <p:to>
                                        <p:strVal val="hidden"/>
                                      </p:to>
                                    </p:set>
                                  </p:childTnLst>
                                </p:cTn>
                              </p:par>
                              <p:par>
                                <p:cTn id="130" presetID="53" presetClass="exit" presetSubtype="0" fill="hold" grpId="1" nodeType="withEffect">
                                  <p:stCondLst>
                                    <p:cond delay="0"/>
                                  </p:stCondLst>
                                  <p:iterate type="lt">
                                    <p:tmPct val="0"/>
                                  </p:iterate>
                                  <p:childTnLst>
                                    <p:anim calcmode="lin" valueType="num">
                                      <p:cBhvr>
                                        <p:cTn id="131" dur="500"/>
                                        <p:tgtEl>
                                          <p:spTgt spid="26"/>
                                        </p:tgtEl>
                                        <p:attrNameLst>
                                          <p:attrName>ppt_w</p:attrName>
                                        </p:attrNameLst>
                                      </p:cBhvr>
                                      <p:tavLst>
                                        <p:tav tm="0">
                                          <p:val>
                                            <p:strVal val="ppt_w"/>
                                          </p:val>
                                        </p:tav>
                                        <p:tav tm="100000">
                                          <p:val>
                                            <p:fltVal val="0"/>
                                          </p:val>
                                        </p:tav>
                                      </p:tavLst>
                                    </p:anim>
                                    <p:anim calcmode="lin" valueType="num">
                                      <p:cBhvr>
                                        <p:cTn id="132" dur="500"/>
                                        <p:tgtEl>
                                          <p:spTgt spid="26"/>
                                        </p:tgtEl>
                                        <p:attrNameLst>
                                          <p:attrName>ppt_h</p:attrName>
                                        </p:attrNameLst>
                                      </p:cBhvr>
                                      <p:tavLst>
                                        <p:tav tm="0">
                                          <p:val>
                                            <p:strVal val="ppt_h"/>
                                          </p:val>
                                        </p:tav>
                                        <p:tav tm="100000">
                                          <p:val>
                                            <p:fltVal val="0"/>
                                          </p:val>
                                        </p:tav>
                                      </p:tavLst>
                                    </p:anim>
                                    <p:animEffect transition="out" filter="fade">
                                      <p:cBhvr>
                                        <p:cTn id="133" dur="500"/>
                                        <p:tgtEl>
                                          <p:spTgt spid="26"/>
                                        </p:tgtEl>
                                      </p:cBhvr>
                                    </p:animEffect>
                                    <p:set>
                                      <p:cBhvr>
                                        <p:cTn id="134" dur="1" fill="hold">
                                          <p:stCondLst>
                                            <p:cond delay="499"/>
                                          </p:stCondLst>
                                        </p:cTn>
                                        <p:tgtEl>
                                          <p:spTgt spid="26"/>
                                        </p:tgtEl>
                                        <p:attrNameLst>
                                          <p:attrName>style.visibility</p:attrName>
                                        </p:attrNameLst>
                                      </p:cBhvr>
                                      <p:to>
                                        <p:strVal val="hidden"/>
                                      </p:to>
                                    </p:set>
                                  </p:childTnLst>
                                </p:cTn>
                              </p:par>
                              <p:par>
                                <p:cTn id="135" presetID="53" presetClass="exit" presetSubtype="0" fill="hold" grpId="1" nodeType="withEffect">
                                  <p:stCondLst>
                                    <p:cond delay="0"/>
                                  </p:stCondLst>
                                  <p:iterate type="lt">
                                    <p:tmPct val="0"/>
                                  </p:iterate>
                                  <p:childTnLst>
                                    <p:anim calcmode="lin" valueType="num">
                                      <p:cBhvr>
                                        <p:cTn id="136" dur="500"/>
                                        <p:tgtEl>
                                          <p:spTgt spid="27"/>
                                        </p:tgtEl>
                                        <p:attrNameLst>
                                          <p:attrName>ppt_w</p:attrName>
                                        </p:attrNameLst>
                                      </p:cBhvr>
                                      <p:tavLst>
                                        <p:tav tm="0">
                                          <p:val>
                                            <p:strVal val="ppt_w"/>
                                          </p:val>
                                        </p:tav>
                                        <p:tav tm="100000">
                                          <p:val>
                                            <p:fltVal val="0"/>
                                          </p:val>
                                        </p:tav>
                                      </p:tavLst>
                                    </p:anim>
                                    <p:anim calcmode="lin" valueType="num">
                                      <p:cBhvr>
                                        <p:cTn id="137" dur="500"/>
                                        <p:tgtEl>
                                          <p:spTgt spid="27"/>
                                        </p:tgtEl>
                                        <p:attrNameLst>
                                          <p:attrName>ppt_h</p:attrName>
                                        </p:attrNameLst>
                                      </p:cBhvr>
                                      <p:tavLst>
                                        <p:tav tm="0">
                                          <p:val>
                                            <p:strVal val="ppt_h"/>
                                          </p:val>
                                        </p:tav>
                                        <p:tav tm="100000">
                                          <p:val>
                                            <p:fltVal val="0"/>
                                          </p:val>
                                        </p:tav>
                                      </p:tavLst>
                                    </p:anim>
                                    <p:animEffect transition="out" filter="fade">
                                      <p:cBhvr>
                                        <p:cTn id="138" dur="500"/>
                                        <p:tgtEl>
                                          <p:spTgt spid="27"/>
                                        </p:tgtEl>
                                      </p:cBhvr>
                                    </p:animEffect>
                                    <p:set>
                                      <p:cBhvr>
                                        <p:cTn id="139" dur="1" fill="hold">
                                          <p:stCondLst>
                                            <p:cond delay="499"/>
                                          </p:stCondLst>
                                        </p:cTn>
                                        <p:tgtEl>
                                          <p:spTgt spid="27"/>
                                        </p:tgtEl>
                                        <p:attrNameLst>
                                          <p:attrName>style.visibility</p:attrName>
                                        </p:attrNameLst>
                                      </p:cBhvr>
                                      <p:to>
                                        <p:strVal val="hidden"/>
                                      </p:to>
                                    </p:set>
                                  </p:childTnLst>
                                </p:cTn>
                              </p:par>
                              <p:par>
                                <p:cTn id="140" presetID="53" presetClass="exit" presetSubtype="0" fill="hold" grpId="0" nodeType="withEffect">
                                  <p:stCondLst>
                                    <p:cond delay="0"/>
                                  </p:stCondLst>
                                  <p:childTnLst>
                                    <p:anim calcmode="lin" valueType="num">
                                      <p:cBhvr>
                                        <p:cTn id="141" dur="500"/>
                                        <p:tgtEl>
                                          <p:spTgt spid="31"/>
                                        </p:tgtEl>
                                        <p:attrNameLst>
                                          <p:attrName>ppt_w</p:attrName>
                                        </p:attrNameLst>
                                      </p:cBhvr>
                                      <p:tavLst>
                                        <p:tav tm="0">
                                          <p:val>
                                            <p:strVal val="ppt_w"/>
                                          </p:val>
                                        </p:tav>
                                        <p:tav tm="100000">
                                          <p:val>
                                            <p:fltVal val="0"/>
                                          </p:val>
                                        </p:tav>
                                      </p:tavLst>
                                    </p:anim>
                                    <p:anim calcmode="lin" valueType="num">
                                      <p:cBhvr>
                                        <p:cTn id="142" dur="500"/>
                                        <p:tgtEl>
                                          <p:spTgt spid="31"/>
                                        </p:tgtEl>
                                        <p:attrNameLst>
                                          <p:attrName>ppt_h</p:attrName>
                                        </p:attrNameLst>
                                      </p:cBhvr>
                                      <p:tavLst>
                                        <p:tav tm="0">
                                          <p:val>
                                            <p:strVal val="ppt_h"/>
                                          </p:val>
                                        </p:tav>
                                        <p:tav tm="100000">
                                          <p:val>
                                            <p:fltVal val="0"/>
                                          </p:val>
                                        </p:tav>
                                      </p:tavLst>
                                    </p:anim>
                                    <p:animEffect transition="out" filter="fade">
                                      <p:cBhvr>
                                        <p:cTn id="143" dur="500"/>
                                        <p:tgtEl>
                                          <p:spTgt spid="31"/>
                                        </p:tgtEl>
                                      </p:cBhvr>
                                    </p:animEffect>
                                    <p:set>
                                      <p:cBhvr>
                                        <p:cTn id="144" dur="1" fill="hold">
                                          <p:stCondLst>
                                            <p:cond delay="499"/>
                                          </p:stCondLst>
                                        </p:cTn>
                                        <p:tgtEl>
                                          <p:spTgt spid="31"/>
                                        </p:tgtEl>
                                        <p:attrNameLst>
                                          <p:attrName>style.visibility</p:attrName>
                                        </p:attrNameLst>
                                      </p:cBhvr>
                                      <p:to>
                                        <p:strVal val="hidden"/>
                                      </p:to>
                                    </p:set>
                                  </p:childTnLst>
                                </p:cTn>
                              </p:par>
                              <p:par>
                                <p:cTn id="145" presetID="53" presetClass="exit" presetSubtype="0" fill="hold" grpId="0" nodeType="withEffect">
                                  <p:stCondLst>
                                    <p:cond delay="0"/>
                                  </p:stCondLst>
                                  <p:childTnLst>
                                    <p:anim calcmode="lin" valueType="num">
                                      <p:cBhvr>
                                        <p:cTn id="146" dur="500"/>
                                        <p:tgtEl>
                                          <p:spTgt spid="32"/>
                                        </p:tgtEl>
                                        <p:attrNameLst>
                                          <p:attrName>ppt_w</p:attrName>
                                        </p:attrNameLst>
                                      </p:cBhvr>
                                      <p:tavLst>
                                        <p:tav tm="0">
                                          <p:val>
                                            <p:strVal val="ppt_w"/>
                                          </p:val>
                                        </p:tav>
                                        <p:tav tm="100000">
                                          <p:val>
                                            <p:fltVal val="0"/>
                                          </p:val>
                                        </p:tav>
                                      </p:tavLst>
                                    </p:anim>
                                    <p:anim calcmode="lin" valueType="num">
                                      <p:cBhvr>
                                        <p:cTn id="147" dur="500"/>
                                        <p:tgtEl>
                                          <p:spTgt spid="32"/>
                                        </p:tgtEl>
                                        <p:attrNameLst>
                                          <p:attrName>ppt_h</p:attrName>
                                        </p:attrNameLst>
                                      </p:cBhvr>
                                      <p:tavLst>
                                        <p:tav tm="0">
                                          <p:val>
                                            <p:strVal val="ppt_h"/>
                                          </p:val>
                                        </p:tav>
                                        <p:tav tm="100000">
                                          <p:val>
                                            <p:fltVal val="0"/>
                                          </p:val>
                                        </p:tav>
                                      </p:tavLst>
                                    </p:anim>
                                    <p:animEffect transition="out" filter="fade">
                                      <p:cBhvr>
                                        <p:cTn id="148" dur="500"/>
                                        <p:tgtEl>
                                          <p:spTgt spid="32"/>
                                        </p:tgtEl>
                                      </p:cBhvr>
                                    </p:animEffect>
                                    <p:set>
                                      <p:cBhvr>
                                        <p:cTn id="149" dur="1" fill="hold">
                                          <p:stCondLst>
                                            <p:cond delay="499"/>
                                          </p:stCondLst>
                                        </p:cTn>
                                        <p:tgtEl>
                                          <p:spTgt spid="32"/>
                                        </p:tgtEl>
                                        <p:attrNameLst>
                                          <p:attrName>style.visibility</p:attrName>
                                        </p:attrNameLst>
                                      </p:cBhvr>
                                      <p:to>
                                        <p:strVal val="hidden"/>
                                      </p:to>
                                    </p:set>
                                  </p:childTnLst>
                                </p:cTn>
                              </p:par>
                              <p:par>
                                <p:cTn id="150" presetID="53" presetClass="exit" presetSubtype="0" fill="hold" grpId="0" nodeType="withEffect">
                                  <p:stCondLst>
                                    <p:cond delay="0"/>
                                  </p:stCondLst>
                                  <p:childTnLst>
                                    <p:anim calcmode="lin" valueType="num">
                                      <p:cBhvr>
                                        <p:cTn id="151" dur="500"/>
                                        <p:tgtEl>
                                          <p:spTgt spid="33"/>
                                        </p:tgtEl>
                                        <p:attrNameLst>
                                          <p:attrName>ppt_w</p:attrName>
                                        </p:attrNameLst>
                                      </p:cBhvr>
                                      <p:tavLst>
                                        <p:tav tm="0">
                                          <p:val>
                                            <p:strVal val="ppt_w"/>
                                          </p:val>
                                        </p:tav>
                                        <p:tav tm="100000">
                                          <p:val>
                                            <p:fltVal val="0"/>
                                          </p:val>
                                        </p:tav>
                                      </p:tavLst>
                                    </p:anim>
                                    <p:anim calcmode="lin" valueType="num">
                                      <p:cBhvr>
                                        <p:cTn id="152" dur="500"/>
                                        <p:tgtEl>
                                          <p:spTgt spid="33"/>
                                        </p:tgtEl>
                                        <p:attrNameLst>
                                          <p:attrName>ppt_h</p:attrName>
                                        </p:attrNameLst>
                                      </p:cBhvr>
                                      <p:tavLst>
                                        <p:tav tm="0">
                                          <p:val>
                                            <p:strVal val="ppt_h"/>
                                          </p:val>
                                        </p:tav>
                                        <p:tav tm="100000">
                                          <p:val>
                                            <p:fltVal val="0"/>
                                          </p:val>
                                        </p:tav>
                                      </p:tavLst>
                                    </p:anim>
                                    <p:animEffect transition="out" filter="fade">
                                      <p:cBhvr>
                                        <p:cTn id="153" dur="500"/>
                                        <p:tgtEl>
                                          <p:spTgt spid="33"/>
                                        </p:tgtEl>
                                      </p:cBhvr>
                                    </p:animEffect>
                                    <p:set>
                                      <p:cBhvr>
                                        <p:cTn id="154" dur="1" fill="hold">
                                          <p:stCondLst>
                                            <p:cond delay="499"/>
                                          </p:stCondLst>
                                        </p:cTn>
                                        <p:tgtEl>
                                          <p:spTgt spid="33"/>
                                        </p:tgtEl>
                                        <p:attrNameLst>
                                          <p:attrName>style.visibility</p:attrName>
                                        </p:attrNameLst>
                                      </p:cBhvr>
                                      <p:to>
                                        <p:strVal val="hidden"/>
                                      </p:to>
                                    </p:set>
                                  </p:childTnLst>
                                </p:cTn>
                              </p:par>
                              <p:par>
                                <p:cTn id="155" presetID="53" presetClass="exit" presetSubtype="0" fill="hold" grpId="1" nodeType="withEffect">
                                  <p:stCondLst>
                                    <p:cond delay="0"/>
                                  </p:stCondLst>
                                  <p:iterate type="lt">
                                    <p:tmPct val="0"/>
                                  </p:iterate>
                                  <p:childTnLst>
                                    <p:anim calcmode="lin" valueType="num">
                                      <p:cBhvr>
                                        <p:cTn id="156" dur="500"/>
                                        <p:tgtEl>
                                          <p:spTgt spid="23"/>
                                        </p:tgtEl>
                                        <p:attrNameLst>
                                          <p:attrName>ppt_w</p:attrName>
                                        </p:attrNameLst>
                                      </p:cBhvr>
                                      <p:tavLst>
                                        <p:tav tm="0">
                                          <p:val>
                                            <p:strVal val="ppt_w"/>
                                          </p:val>
                                        </p:tav>
                                        <p:tav tm="100000">
                                          <p:val>
                                            <p:fltVal val="0"/>
                                          </p:val>
                                        </p:tav>
                                      </p:tavLst>
                                    </p:anim>
                                    <p:anim calcmode="lin" valueType="num">
                                      <p:cBhvr>
                                        <p:cTn id="157" dur="500"/>
                                        <p:tgtEl>
                                          <p:spTgt spid="23"/>
                                        </p:tgtEl>
                                        <p:attrNameLst>
                                          <p:attrName>ppt_h</p:attrName>
                                        </p:attrNameLst>
                                      </p:cBhvr>
                                      <p:tavLst>
                                        <p:tav tm="0">
                                          <p:val>
                                            <p:strVal val="ppt_h"/>
                                          </p:val>
                                        </p:tav>
                                        <p:tav tm="100000">
                                          <p:val>
                                            <p:fltVal val="0"/>
                                          </p:val>
                                        </p:tav>
                                      </p:tavLst>
                                    </p:anim>
                                    <p:animEffect transition="out" filter="fade">
                                      <p:cBhvr>
                                        <p:cTn id="158" dur="500"/>
                                        <p:tgtEl>
                                          <p:spTgt spid="23"/>
                                        </p:tgtEl>
                                      </p:cBhvr>
                                    </p:animEffect>
                                    <p:set>
                                      <p:cBhvr>
                                        <p:cTn id="159" dur="1" fill="hold">
                                          <p:stCondLst>
                                            <p:cond delay="499"/>
                                          </p:stCondLst>
                                        </p:cTn>
                                        <p:tgtEl>
                                          <p:spTgt spid="23"/>
                                        </p:tgtEl>
                                        <p:attrNameLst>
                                          <p:attrName>style.visibility</p:attrName>
                                        </p:attrNameLst>
                                      </p:cBhvr>
                                      <p:to>
                                        <p:strVal val="hidden"/>
                                      </p:to>
                                    </p:set>
                                  </p:childTnLst>
                                </p:cTn>
                              </p:par>
                              <p:par>
                                <p:cTn id="160" presetID="53" presetClass="exit" presetSubtype="0" fill="hold" grpId="1" nodeType="withEffect">
                                  <p:stCondLst>
                                    <p:cond delay="0"/>
                                  </p:stCondLst>
                                  <p:iterate type="lt">
                                    <p:tmPct val="0"/>
                                  </p:iterate>
                                  <p:childTnLst>
                                    <p:anim calcmode="lin" valueType="num">
                                      <p:cBhvr>
                                        <p:cTn id="161" dur="500"/>
                                        <p:tgtEl>
                                          <p:spTgt spid="28"/>
                                        </p:tgtEl>
                                        <p:attrNameLst>
                                          <p:attrName>ppt_w</p:attrName>
                                        </p:attrNameLst>
                                      </p:cBhvr>
                                      <p:tavLst>
                                        <p:tav tm="0">
                                          <p:val>
                                            <p:strVal val="ppt_w"/>
                                          </p:val>
                                        </p:tav>
                                        <p:tav tm="100000">
                                          <p:val>
                                            <p:fltVal val="0"/>
                                          </p:val>
                                        </p:tav>
                                      </p:tavLst>
                                    </p:anim>
                                    <p:anim calcmode="lin" valueType="num">
                                      <p:cBhvr>
                                        <p:cTn id="162" dur="500"/>
                                        <p:tgtEl>
                                          <p:spTgt spid="28"/>
                                        </p:tgtEl>
                                        <p:attrNameLst>
                                          <p:attrName>ppt_h</p:attrName>
                                        </p:attrNameLst>
                                      </p:cBhvr>
                                      <p:tavLst>
                                        <p:tav tm="0">
                                          <p:val>
                                            <p:strVal val="ppt_h"/>
                                          </p:val>
                                        </p:tav>
                                        <p:tav tm="100000">
                                          <p:val>
                                            <p:fltVal val="0"/>
                                          </p:val>
                                        </p:tav>
                                      </p:tavLst>
                                    </p:anim>
                                    <p:animEffect transition="out" filter="fade">
                                      <p:cBhvr>
                                        <p:cTn id="163" dur="500"/>
                                        <p:tgtEl>
                                          <p:spTgt spid="28"/>
                                        </p:tgtEl>
                                      </p:cBhvr>
                                    </p:animEffect>
                                    <p:set>
                                      <p:cBhvr>
                                        <p:cTn id="164" dur="1" fill="hold">
                                          <p:stCondLst>
                                            <p:cond delay="499"/>
                                          </p:stCondLst>
                                        </p:cTn>
                                        <p:tgtEl>
                                          <p:spTgt spid="28"/>
                                        </p:tgtEl>
                                        <p:attrNameLst>
                                          <p:attrName>style.visibility</p:attrName>
                                        </p:attrNameLst>
                                      </p:cBhvr>
                                      <p:to>
                                        <p:strVal val="hidden"/>
                                      </p:to>
                                    </p:set>
                                  </p:childTnLst>
                                </p:cTn>
                              </p:par>
                              <p:par>
                                <p:cTn id="165" presetID="53" presetClass="exit" presetSubtype="0" fill="hold" grpId="1" nodeType="withEffect">
                                  <p:stCondLst>
                                    <p:cond delay="0"/>
                                  </p:stCondLst>
                                  <p:iterate type="lt">
                                    <p:tmPct val="0"/>
                                  </p:iterate>
                                  <p:childTnLst>
                                    <p:anim calcmode="lin" valueType="num">
                                      <p:cBhvr>
                                        <p:cTn id="166" dur="500"/>
                                        <p:tgtEl>
                                          <p:spTgt spid="29"/>
                                        </p:tgtEl>
                                        <p:attrNameLst>
                                          <p:attrName>ppt_w</p:attrName>
                                        </p:attrNameLst>
                                      </p:cBhvr>
                                      <p:tavLst>
                                        <p:tav tm="0">
                                          <p:val>
                                            <p:strVal val="ppt_w"/>
                                          </p:val>
                                        </p:tav>
                                        <p:tav tm="100000">
                                          <p:val>
                                            <p:fltVal val="0"/>
                                          </p:val>
                                        </p:tav>
                                      </p:tavLst>
                                    </p:anim>
                                    <p:anim calcmode="lin" valueType="num">
                                      <p:cBhvr>
                                        <p:cTn id="167" dur="500"/>
                                        <p:tgtEl>
                                          <p:spTgt spid="29"/>
                                        </p:tgtEl>
                                        <p:attrNameLst>
                                          <p:attrName>ppt_h</p:attrName>
                                        </p:attrNameLst>
                                      </p:cBhvr>
                                      <p:tavLst>
                                        <p:tav tm="0">
                                          <p:val>
                                            <p:strVal val="ppt_h"/>
                                          </p:val>
                                        </p:tav>
                                        <p:tav tm="100000">
                                          <p:val>
                                            <p:fltVal val="0"/>
                                          </p:val>
                                        </p:tav>
                                      </p:tavLst>
                                    </p:anim>
                                    <p:animEffect transition="out" filter="fade">
                                      <p:cBhvr>
                                        <p:cTn id="168" dur="500"/>
                                        <p:tgtEl>
                                          <p:spTgt spid="29"/>
                                        </p:tgtEl>
                                      </p:cBhvr>
                                    </p:animEffect>
                                    <p:set>
                                      <p:cBhvr>
                                        <p:cTn id="16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11" grpId="0"/>
      <p:bldP spid="17" grpId="0"/>
      <p:bldP spid="18" grpId="0"/>
      <p:bldP spid="19" grpId="0"/>
      <p:bldP spid="21" grpId="0"/>
      <p:bldP spid="21" grpId="1"/>
      <p:bldP spid="22" grpId="0"/>
      <p:bldP spid="24" grpId="0"/>
      <p:bldP spid="24" grpId="1"/>
      <p:bldP spid="25" grpId="0"/>
      <p:bldP spid="25" grpId="1"/>
      <p:bldP spid="26" grpId="0"/>
      <p:bldP spid="26" grpId="1"/>
      <p:bldP spid="27" grpId="0"/>
      <p:bldP spid="27" grpId="1"/>
      <p:bldP spid="31" grpId="0"/>
      <p:bldP spid="32" grpId="0"/>
      <p:bldP spid="33" grpId="0"/>
      <p:bldP spid="23" grpId="0"/>
      <p:bldP spid="23" grpId="1"/>
      <p:bldP spid="28" grpId="0"/>
      <p:bldP spid="28" grpId="1"/>
      <p:bldP spid="29" grpId="0"/>
      <p:bldP spid="29"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892480" cy="303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068" y="1517249"/>
            <a:ext cx="8964488" cy="205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1520" y="692696"/>
            <a:ext cx="47525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23528" y="980727"/>
            <a:ext cx="3312368" cy="5472609"/>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nl-NL" sz="4400" dirty="0">
                <a:solidFill>
                  <a:srgbClr val="3333CC"/>
                </a:solidFill>
                <a:latin typeface="Times New Roman" pitchFamily="18" charset="0"/>
                <a:cs typeface="Times New Roman" pitchFamily="18" charset="0"/>
              </a:rPr>
              <a:t>Chiến dịch Điện Biên Phủ bắt đầu từ ngày 13-3-1954 đến hết ngày 7-5-1954, chia làm 3 đợt:</a:t>
            </a:r>
            <a:endParaRPr lang="en-US" sz="4400" dirty="0">
              <a:solidFill>
                <a:srgbClr val="3333CC"/>
              </a:solidFill>
              <a:latin typeface="Times New Roman" pitchFamily="18" charset="0"/>
              <a:cs typeface="Times New Roman" pitchFamily="18" charset="0"/>
            </a:endParaRPr>
          </a:p>
        </p:txBody>
      </p:sp>
      <p:sp>
        <p:nvSpPr>
          <p:cNvPr id="9" name="Rounded Rectangle 8"/>
          <p:cNvSpPr/>
          <p:nvPr/>
        </p:nvSpPr>
        <p:spPr>
          <a:xfrm>
            <a:off x="3635896" y="980728"/>
            <a:ext cx="1061864" cy="1440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52" y="66328"/>
            <a:ext cx="541064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436096" y="188640"/>
            <a:ext cx="1296144" cy="334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452" y="103923"/>
            <a:ext cx="6965368" cy="523220"/>
          </a:xfrm>
          <a:prstGeom prst="rect">
            <a:avLst/>
          </a:prstGeom>
          <a:noFill/>
        </p:spPr>
        <p:txBody>
          <a:bodyPr wrap="none" rtlCol="0">
            <a:spAutoFit/>
          </a:bodyPr>
          <a:lstStyle/>
          <a:p>
            <a:r>
              <a:rPr lang="en-US" sz="2800" b="1" dirty="0" err="1" smtClean="0">
                <a:solidFill>
                  <a:srgbClr val="3333CC"/>
                </a:solidFill>
              </a:rPr>
              <a:t>DIỄN</a:t>
            </a:r>
            <a:r>
              <a:rPr lang="en-US" sz="2800" b="1" dirty="0" smtClean="0">
                <a:solidFill>
                  <a:srgbClr val="3333CC"/>
                </a:solidFill>
              </a:rPr>
              <a:t> </a:t>
            </a:r>
            <a:r>
              <a:rPr lang="en-US" sz="2800" b="1" dirty="0" err="1" smtClean="0">
                <a:solidFill>
                  <a:srgbClr val="3333CC"/>
                </a:solidFill>
              </a:rPr>
              <a:t>BIẾN</a:t>
            </a:r>
            <a:r>
              <a:rPr lang="en-US" sz="2800" b="1" dirty="0" smtClean="0">
                <a:solidFill>
                  <a:srgbClr val="3333CC"/>
                </a:solidFill>
              </a:rPr>
              <a:t> </a:t>
            </a:r>
            <a:r>
              <a:rPr lang="en-US" sz="2800" b="1" dirty="0" err="1" smtClean="0">
                <a:solidFill>
                  <a:srgbClr val="3333CC"/>
                </a:solidFill>
              </a:rPr>
              <a:t>CHIẾN</a:t>
            </a:r>
            <a:r>
              <a:rPr lang="en-US" sz="2800" b="1" dirty="0" smtClean="0">
                <a:solidFill>
                  <a:srgbClr val="3333CC"/>
                </a:solidFill>
              </a:rPr>
              <a:t> </a:t>
            </a:r>
            <a:r>
              <a:rPr lang="en-US" sz="2800" b="1" dirty="0" err="1" smtClean="0">
                <a:solidFill>
                  <a:srgbClr val="3333CC"/>
                </a:solidFill>
              </a:rPr>
              <a:t>DỊCH</a:t>
            </a:r>
            <a:r>
              <a:rPr lang="en-US" sz="2800" b="1" dirty="0" smtClean="0">
                <a:solidFill>
                  <a:srgbClr val="3333CC"/>
                </a:solidFill>
              </a:rPr>
              <a:t> </a:t>
            </a:r>
            <a:r>
              <a:rPr lang="en-US" sz="2800" b="1" dirty="0" err="1" smtClean="0">
                <a:solidFill>
                  <a:srgbClr val="3333CC"/>
                </a:solidFill>
              </a:rPr>
              <a:t>ĐIỆN</a:t>
            </a:r>
            <a:r>
              <a:rPr lang="en-US" sz="2800" b="1" dirty="0" smtClean="0">
                <a:solidFill>
                  <a:srgbClr val="3333CC"/>
                </a:solidFill>
              </a:rPr>
              <a:t> </a:t>
            </a:r>
            <a:r>
              <a:rPr lang="en-US" sz="2800" b="1" dirty="0" err="1" smtClean="0">
                <a:solidFill>
                  <a:srgbClr val="3333CC"/>
                </a:solidFill>
              </a:rPr>
              <a:t>BIÊN</a:t>
            </a:r>
            <a:r>
              <a:rPr lang="en-US" sz="2800" b="1" dirty="0" smtClean="0">
                <a:solidFill>
                  <a:srgbClr val="3333CC"/>
                </a:solidFill>
              </a:rPr>
              <a:t> </a:t>
            </a:r>
            <a:r>
              <a:rPr lang="en-US" sz="2800" b="1" dirty="0" err="1" smtClean="0">
                <a:solidFill>
                  <a:srgbClr val="3333CC"/>
                </a:solidFill>
              </a:rPr>
              <a:t>PHỦ</a:t>
            </a:r>
            <a:endParaRPr lang="en-US" sz="2800" b="1" dirty="0">
              <a:solidFill>
                <a:srgbClr val="3333CC"/>
              </a:solidFill>
            </a:endParaRPr>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3" y="1725166"/>
            <a:ext cx="4968552" cy="400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48597" y="5711403"/>
            <a:ext cx="4999867" cy="923330"/>
          </a:xfrm>
          <a:prstGeom prst="rect">
            <a:avLst/>
          </a:prstGeom>
        </p:spPr>
        <p:txBody>
          <a:bodyPr wrap="square">
            <a:spAutoFit/>
          </a:bodyPr>
          <a:lstStyle/>
          <a:p>
            <a:r>
              <a:rPr lang="vi-VN" b="1" dirty="0">
                <a:latin typeface="Times New Roman" pitchFamily="18" charset="0"/>
                <a:cs typeface="Times New Roman" pitchFamily="18" charset="0"/>
              </a:rPr>
              <a:t>Đúng 8 giờ sáng ngày 13/3/1954, những viên đạn sơn pháo của bộ đội ta bắn vào sân bay Mường Thanh </a:t>
            </a:r>
            <a:endParaRPr lang="en-US" dirty="0">
              <a:latin typeface="Times New Roman" pitchFamily="18" charset="0"/>
              <a:cs typeface="Times New Roman" pitchFamily="18" charset="0"/>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5905" y="1052736"/>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06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fade">
                                      <p:cBhvr>
                                        <p:cTn id="12" dur="1000"/>
                                        <p:tgtEl>
                                          <p:spTgt spid="24578"/>
                                        </p:tgtEl>
                                      </p:cBhvr>
                                    </p:animEffect>
                                    <p:anim calcmode="lin" valueType="num">
                                      <p:cBhvr>
                                        <p:cTn id="13" dur="1000" fill="hold"/>
                                        <p:tgtEl>
                                          <p:spTgt spid="24578"/>
                                        </p:tgtEl>
                                        <p:attrNameLst>
                                          <p:attrName>ppt_x</p:attrName>
                                        </p:attrNameLst>
                                      </p:cBhvr>
                                      <p:tavLst>
                                        <p:tav tm="0">
                                          <p:val>
                                            <p:strVal val="#ppt_x"/>
                                          </p:val>
                                        </p:tav>
                                        <p:tav tm="100000">
                                          <p:val>
                                            <p:strVal val="#ppt_x"/>
                                          </p:val>
                                        </p:tav>
                                      </p:tavLst>
                                    </p:anim>
                                    <p:anim calcmode="lin" valueType="num">
                                      <p:cBhvr>
                                        <p:cTn id="14"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060"/>
                                        </p:tgtEl>
                                        <p:attrNameLst>
                                          <p:attrName>style.visibility</p:attrName>
                                        </p:attrNameLst>
                                      </p:cBhvr>
                                      <p:to>
                                        <p:strVal val="visible"/>
                                      </p:to>
                                    </p:set>
                                    <p:animEffect transition="in" filter="barn(inVertical)">
                                      <p:cBhvr>
                                        <p:cTn id="19" dur="500"/>
                                        <p:tgtEl>
                                          <p:spTgt spid="4506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892480" cy="303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068" y="1517249"/>
            <a:ext cx="8964488" cy="205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1520" y="692696"/>
            <a:ext cx="47525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23528" y="692697"/>
            <a:ext cx="3312368" cy="576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333CC"/>
              </a:solidFill>
              <a:latin typeface="Times New Roman" pitchFamily="18" charset="0"/>
              <a:cs typeface="Times New Roman" pitchFamily="18" charset="0"/>
            </a:endParaRPr>
          </a:p>
        </p:txBody>
      </p:sp>
      <p:sp>
        <p:nvSpPr>
          <p:cNvPr id="9" name="Rounded Rectangle 8"/>
          <p:cNvSpPr/>
          <p:nvPr/>
        </p:nvSpPr>
        <p:spPr>
          <a:xfrm>
            <a:off x="3635896" y="980728"/>
            <a:ext cx="1061864" cy="1440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52" y="66328"/>
            <a:ext cx="541064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436096" y="188640"/>
            <a:ext cx="1296144" cy="334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452" y="103923"/>
            <a:ext cx="6965368" cy="523220"/>
          </a:xfrm>
          <a:prstGeom prst="rect">
            <a:avLst/>
          </a:prstGeom>
          <a:noFill/>
        </p:spPr>
        <p:txBody>
          <a:bodyPr wrap="none" rtlCol="0">
            <a:spAutoFit/>
          </a:bodyPr>
          <a:lstStyle/>
          <a:p>
            <a:r>
              <a:rPr lang="en-US" sz="2800" b="1" dirty="0" err="1" smtClean="0">
                <a:solidFill>
                  <a:srgbClr val="3333CC"/>
                </a:solidFill>
              </a:rPr>
              <a:t>DIỄN</a:t>
            </a:r>
            <a:r>
              <a:rPr lang="en-US" sz="2800" b="1" dirty="0" smtClean="0">
                <a:solidFill>
                  <a:srgbClr val="3333CC"/>
                </a:solidFill>
              </a:rPr>
              <a:t> </a:t>
            </a:r>
            <a:r>
              <a:rPr lang="en-US" sz="2800" b="1" dirty="0" err="1" smtClean="0">
                <a:solidFill>
                  <a:srgbClr val="3333CC"/>
                </a:solidFill>
              </a:rPr>
              <a:t>BIẾN</a:t>
            </a:r>
            <a:r>
              <a:rPr lang="en-US" sz="2800" b="1" dirty="0" smtClean="0">
                <a:solidFill>
                  <a:srgbClr val="3333CC"/>
                </a:solidFill>
              </a:rPr>
              <a:t> </a:t>
            </a:r>
            <a:r>
              <a:rPr lang="en-US" sz="2800" b="1" dirty="0" err="1" smtClean="0">
                <a:solidFill>
                  <a:srgbClr val="3333CC"/>
                </a:solidFill>
              </a:rPr>
              <a:t>CHIẾN</a:t>
            </a:r>
            <a:r>
              <a:rPr lang="en-US" sz="2800" b="1" dirty="0" smtClean="0">
                <a:solidFill>
                  <a:srgbClr val="3333CC"/>
                </a:solidFill>
              </a:rPr>
              <a:t> </a:t>
            </a:r>
            <a:r>
              <a:rPr lang="en-US" sz="2800" b="1" dirty="0" err="1" smtClean="0">
                <a:solidFill>
                  <a:srgbClr val="3333CC"/>
                </a:solidFill>
              </a:rPr>
              <a:t>DỊCH</a:t>
            </a:r>
            <a:r>
              <a:rPr lang="en-US" sz="2800" b="1" dirty="0" smtClean="0">
                <a:solidFill>
                  <a:srgbClr val="3333CC"/>
                </a:solidFill>
              </a:rPr>
              <a:t> </a:t>
            </a:r>
            <a:r>
              <a:rPr lang="en-US" sz="2800" b="1" dirty="0" err="1" smtClean="0">
                <a:solidFill>
                  <a:srgbClr val="3333CC"/>
                </a:solidFill>
              </a:rPr>
              <a:t>ĐIỆN</a:t>
            </a:r>
            <a:r>
              <a:rPr lang="en-US" sz="2800" b="1" dirty="0" smtClean="0">
                <a:solidFill>
                  <a:srgbClr val="3333CC"/>
                </a:solidFill>
              </a:rPr>
              <a:t> </a:t>
            </a:r>
            <a:r>
              <a:rPr lang="en-US" sz="2800" b="1" dirty="0" err="1" smtClean="0">
                <a:solidFill>
                  <a:srgbClr val="3333CC"/>
                </a:solidFill>
              </a:rPr>
              <a:t>BIÊN</a:t>
            </a:r>
            <a:r>
              <a:rPr lang="en-US" sz="2800" b="1" dirty="0" smtClean="0">
                <a:solidFill>
                  <a:srgbClr val="3333CC"/>
                </a:solidFill>
              </a:rPr>
              <a:t> </a:t>
            </a:r>
            <a:r>
              <a:rPr lang="en-US" sz="2800" b="1" dirty="0" err="1" smtClean="0">
                <a:solidFill>
                  <a:srgbClr val="3333CC"/>
                </a:solidFill>
              </a:rPr>
              <a:t>PHỦ</a:t>
            </a:r>
            <a:endParaRPr lang="en-US" sz="2800" b="1" dirty="0">
              <a:solidFill>
                <a:srgbClr val="3333CC"/>
              </a:solidFill>
            </a:endParaRPr>
          </a:p>
        </p:txBody>
      </p:sp>
      <p:sp>
        <p:nvSpPr>
          <p:cNvPr id="2" name="TextBox 1"/>
          <p:cNvSpPr txBox="1"/>
          <p:nvPr/>
        </p:nvSpPr>
        <p:spPr>
          <a:xfrm>
            <a:off x="198068" y="1340768"/>
            <a:ext cx="3647269" cy="529375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571500" indent="-571500">
              <a:buFontTx/>
              <a:buChar char="-"/>
            </a:pPr>
            <a:r>
              <a:rPr lang="nl-NL" sz="4000" b="1" dirty="0" smtClean="0">
                <a:solidFill>
                  <a:srgbClr val="3333CC"/>
                </a:solidFill>
                <a:latin typeface="Times New Roman" pitchFamily="18" charset="0"/>
                <a:cs typeface="Times New Roman" pitchFamily="18" charset="0"/>
              </a:rPr>
              <a:t>Đợt 1</a:t>
            </a:r>
          </a:p>
          <a:p>
            <a:r>
              <a:rPr lang="nl-NL" sz="3200" dirty="0" smtClean="0">
                <a:solidFill>
                  <a:srgbClr val="3333CC"/>
                </a:solidFill>
                <a:latin typeface="Times New Roman" pitchFamily="18" charset="0"/>
                <a:cs typeface="Times New Roman" pitchFamily="18" charset="0"/>
              </a:rPr>
              <a:t>(13</a:t>
            </a:r>
            <a:r>
              <a:rPr lang="nl-NL" sz="3200" dirty="0">
                <a:solidFill>
                  <a:srgbClr val="3333CC"/>
                </a:solidFill>
                <a:latin typeface="Times New Roman" pitchFamily="18" charset="0"/>
                <a:cs typeface="Times New Roman" pitchFamily="18" charset="0"/>
                <a:sym typeface="Wingdings 3"/>
              </a:rPr>
              <a:t></a:t>
            </a:r>
            <a:r>
              <a:rPr lang="nl-NL" sz="3200" dirty="0">
                <a:solidFill>
                  <a:srgbClr val="3333CC"/>
                </a:solidFill>
                <a:latin typeface="Times New Roman" pitchFamily="18" charset="0"/>
                <a:cs typeface="Times New Roman" pitchFamily="18" charset="0"/>
              </a:rPr>
              <a:t>17/3/1954): </a:t>
            </a:r>
            <a:r>
              <a:rPr lang="nl-NL" sz="4000" dirty="0">
                <a:solidFill>
                  <a:srgbClr val="3333CC"/>
                </a:solidFill>
                <a:latin typeface="Times New Roman" pitchFamily="18" charset="0"/>
                <a:cs typeface="Times New Roman" pitchFamily="18" charset="0"/>
              </a:rPr>
              <a:t>quân ta tiến công tiêu diệt cụm cứ điểm Him Lam và toàn bộ phân khu Bắc</a:t>
            </a:r>
            <a:endParaRPr lang="en-US" sz="4000" dirty="0">
              <a:solidFill>
                <a:srgbClr val="3333CC"/>
              </a:solidFill>
              <a:latin typeface="Times New Roman" pitchFamily="18" charset="0"/>
              <a:cs typeface="Times New Roman" pitchFamily="18" charset="0"/>
            </a:endParaRPr>
          </a:p>
          <a:p>
            <a:endParaRPr lang="en-US" dirty="0"/>
          </a:p>
        </p:txBody>
      </p:sp>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483088"/>
            <a:ext cx="4340225"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6022032" y="2546166"/>
            <a:ext cx="914400" cy="228600"/>
          </a:xfrm>
          <a:prstGeom prst="ellipse">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626968" y="1844824"/>
            <a:ext cx="914400" cy="228600"/>
          </a:xfrm>
          <a:prstGeom prst="ellipse">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45338" y="1483088"/>
            <a:ext cx="5025466" cy="525828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3333CC"/>
                </a:solidFill>
                <a:latin typeface="Times New Roman" pitchFamily="18" charset="0"/>
                <a:cs typeface="Times New Roman" pitchFamily="18" charset="0"/>
              </a:rPr>
              <a:t>Trận đánh cứ điểm Him Lam </a:t>
            </a:r>
            <a:r>
              <a:rPr lang="vi-VN" sz="3200" dirty="0" smtClean="0">
                <a:solidFill>
                  <a:srgbClr val="3333CC"/>
                </a:solidFill>
                <a:latin typeface="Times New Roman" pitchFamily="18" charset="0"/>
                <a:cs typeface="Times New Roman" pitchFamily="18" charset="0"/>
              </a:rPr>
              <a:t>tiêu diệt</a:t>
            </a:r>
            <a:r>
              <a:rPr lang="en-US" sz="3200" dirty="0" smtClean="0">
                <a:solidFill>
                  <a:srgbClr val="3333CC"/>
                </a:solidFill>
                <a:latin typeface="Times New Roman" pitchFamily="18" charset="0"/>
                <a:cs typeface="Times New Roman" pitchFamily="18" charset="0"/>
              </a:rPr>
              <a:t> 2 </a:t>
            </a:r>
            <a:r>
              <a:rPr lang="en-US" sz="3200" dirty="0" err="1" smtClean="0">
                <a:solidFill>
                  <a:srgbClr val="3333CC"/>
                </a:solidFill>
                <a:latin typeface="Times New Roman" pitchFamily="18" charset="0"/>
                <a:cs typeface="Times New Roman" pitchFamily="18" charset="0"/>
              </a:rPr>
              <a:t>cứ</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điểm</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được</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tổ</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chức</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phòng</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ngự</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tốt</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nhất</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là</a:t>
            </a:r>
            <a:r>
              <a:rPr lang="en-US" sz="3200" dirty="0" smtClean="0">
                <a:solidFill>
                  <a:srgbClr val="3333CC"/>
                </a:solidFill>
                <a:latin typeface="Times New Roman" pitchFamily="18" charset="0"/>
                <a:cs typeface="Times New Roman" pitchFamily="18" charset="0"/>
              </a:rPr>
              <a:t> </a:t>
            </a:r>
            <a:r>
              <a:rPr lang="vi-VN" sz="3200" dirty="0" smtClean="0">
                <a:solidFill>
                  <a:srgbClr val="3333CC"/>
                </a:solidFill>
                <a:latin typeface="Times New Roman" pitchFamily="18" charset="0"/>
                <a:cs typeface="Times New Roman" pitchFamily="18" charset="0"/>
              </a:rPr>
              <a:t>Him Lam</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và</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Độc</a:t>
            </a:r>
            <a:r>
              <a:rPr lang="en-US" sz="3200" dirty="0" smtClean="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L</a:t>
            </a:r>
            <a:r>
              <a:rPr lang="en-US" sz="3200" dirty="0" err="1" smtClean="0">
                <a:solidFill>
                  <a:srgbClr val="3333CC"/>
                </a:solidFill>
                <a:latin typeface="Times New Roman" pitchFamily="18" charset="0"/>
                <a:cs typeface="Times New Roman" pitchFamily="18" charset="0"/>
              </a:rPr>
              <a:t>ập</a:t>
            </a:r>
            <a:r>
              <a:rPr lang="en-US" sz="3200" dirty="0" smtClean="0">
                <a:solidFill>
                  <a:srgbClr val="3333CC"/>
                </a:solidFill>
                <a:latin typeface="Times New Roman" pitchFamily="18" charset="0"/>
                <a:cs typeface="Times New Roman" pitchFamily="18" charset="0"/>
              </a:rPr>
              <a:t> </a:t>
            </a:r>
            <a:r>
              <a:rPr lang="vi-VN" sz="3200" dirty="0" smtClean="0">
                <a:solidFill>
                  <a:srgbClr val="3333CC"/>
                </a:solidFill>
                <a:latin typeface="Times New Roman" pitchFamily="18" charset="0"/>
                <a:cs typeface="Times New Roman" pitchFamily="18" charset="0"/>
              </a:rPr>
              <a:t>, </a:t>
            </a:r>
            <a:r>
              <a:rPr lang="en-US" sz="3200" dirty="0" smtClean="0">
                <a:solidFill>
                  <a:srgbClr val="3333CC"/>
                </a:solidFill>
                <a:latin typeface="Times New Roman" pitchFamily="18" charset="0"/>
                <a:cs typeface="Times New Roman" pitchFamily="18" charset="0"/>
              </a:rPr>
              <a:t> ta </a:t>
            </a:r>
            <a:r>
              <a:rPr lang="vi-VN" sz="3200" dirty="0" smtClean="0">
                <a:solidFill>
                  <a:srgbClr val="3333CC"/>
                </a:solidFill>
                <a:latin typeface="Times New Roman" pitchFamily="18" charset="0"/>
                <a:cs typeface="Times New Roman" pitchFamily="18" charset="0"/>
              </a:rPr>
              <a:t>diệt </a:t>
            </a:r>
            <a:r>
              <a:rPr lang="vi-VN" sz="3200" dirty="0">
                <a:solidFill>
                  <a:srgbClr val="3333CC"/>
                </a:solidFill>
                <a:latin typeface="Times New Roman" pitchFamily="18" charset="0"/>
                <a:cs typeface="Times New Roman" pitchFamily="18" charset="0"/>
              </a:rPr>
              <a:t>300 tên địch, bắt 200 tên, thu toàn bộ vũ khí, trang bị</a:t>
            </a:r>
            <a:r>
              <a:rPr lang="vi-VN" sz="3200" dirty="0" smtClean="0">
                <a:solidFill>
                  <a:srgbClr val="3333CC"/>
                </a:solidFill>
                <a:latin typeface="Times New Roman" pitchFamily="18" charset="0"/>
                <a:cs typeface="Times New Roman" pitchFamily="18" charset="0"/>
              </a:rPr>
              <a:t>…</a:t>
            </a:r>
            <a:endParaRPr lang="en-US" sz="3200" dirty="0" smtClean="0">
              <a:solidFill>
                <a:srgbClr val="3333CC"/>
              </a:solidFill>
              <a:latin typeface="Times New Roman" pitchFamily="18" charset="0"/>
              <a:cs typeface="Times New Roman" pitchFamily="18" charset="0"/>
            </a:endParaRPr>
          </a:p>
          <a:p>
            <a:pPr algn="ctr"/>
            <a:r>
              <a:rPr lang="en-US" sz="3200" dirty="0" err="1" smtClean="0">
                <a:solidFill>
                  <a:srgbClr val="3333CC"/>
                </a:solidFill>
                <a:latin typeface="Times New Roman" pitchFamily="18" charset="0"/>
                <a:cs typeface="Times New Roman" pitchFamily="18" charset="0"/>
              </a:rPr>
              <a:t>Mở</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toang</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cánh</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cửa</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phía</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Bắc</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và</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Đông</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Bắc</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cho</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quân</a:t>
            </a:r>
            <a:r>
              <a:rPr lang="en-US" sz="3200" dirty="0" smtClean="0">
                <a:solidFill>
                  <a:srgbClr val="3333CC"/>
                </a:solidFill>
                <a:latin typeface="Times New Roman" pitchFamily="18" charset="0"/>
                <a:cs typeface="Times New Roman" pitchFamily="18" charset="0"/>
              </a:rPr>
              <a:t> ta </a:t>
            </a:r>
            <a:r>
              <a:rPr lang="en-US" sz="3200" dirty="0" err="1" smtClean="0">
                <a:solidFill>
                  <a:srgbClr val="3333CC"/>
                </a:solidFill>
                <a:latin typeface="Times New Roman" pitchFamily="18" charset="0"/>
                <a:cs typeface="Times New Roman" pitchFamily="18" charset="0"/>
              </a:rPr>
              <a:t>tiến</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xuống</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vùng</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lòng</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chảo</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và</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khu</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trung</a:t>
            </a:r>
            <a:r>
              <a:rPr lang="en-US" sz="3200" dirty="0" smtClean="0">
                <a:solidFill>
                  <a:srgbClr val="3333CC"/>
                </a:solidFill>
                <a:latin typeface="Times New Roman" pitchFamily="18" charset="0"/>
                <a:cs typeface="Times New Roman" pitchFamily="18" charset="0"/>
              </a:rPr>
              <a:t> </a:t>
            </a:r>
            <a:r>
              <a:rPr lang="en-US" sz="3200" dirty="0" err="1" smtClean="0">
                <a:solidFill>
                  <a:srgbClr val="3333CC"/>
                </a:solidFill>
                <a:latin typeface="Times New Roman" pitchFamily="18" charset="0"/>
                <a:cs typeface="Times New Roman" pitchFamily="18" charset="0"/>
              </a:rPr>
              <a:t>tâm</a:t>
            </a:r>
            <a:endParaRPr lang="en-US" sz="3200" dirty="0">
              <a:solidFill>
                <a:srgbClr val="3333CC"/>
              </a:solidFill>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967" y="734431"/>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81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arn(inVertical)">
                                      <p:cBhvr>
                                        <p:cTn id="12" dur="500"/>
                                        <p:tgtEl>
                                          <p:spTgt spid="2560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105"/>
                                        </p:tgtEl>
                                        <p:attrNameLst>
                                          <p:attrName>style.visibility</p:attrName>
                                        </p:attrNameLst>
                                      </p:cBhvr>
                                      <p:to>
                                        <p:strVal val="visible"/>
                                      </p:to>
                                    </p:set>
                                    <p:animEffect transition="in" filter="barn(inVertical)">
                                      <p:cBhvr>
                                        <p:cTn id="17" dur="500"/>
                                        <p:tgtEl>
                                          <p:spTgt spid="4710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barn(inVertical)">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barn(inVertical)">
                                      <p:cBhvr>
                                        <p:cTn id="3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681163" y="4154488"/>
            <a:ext cx="17351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endParaRPr lang="vi-VN" sz="1800">
              <a:latin typeface=".VnTime" pitchFamily="34" charset="0"/>
            </a:endParaRPr>
          </a:p>
        </p:txBody>
      </p:sp>
      <p:sp>
        <p:nvSpPr>
          <p:cNvPr id="56323" name="Text Box 3"/>
          <p:cNvSpPr txBox="1">
            <a:spLocks noChangeArrowheads="1"/>
          </p:cNvSpPr>
          <p:nvPr/>
        </p:nvSpPr>
        <p:spPr bwMode="auto">
          <a:xfrm>
            <a:off x="1412875" y="4262438"/>
            <a:ext cx="194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endParaRPr lang="vi-VN" sz="1800">
              <a:latin typeface=".VnTime" pitchFamily="34" charset="0"/>
            </a:endParaRPr>
          </a:p>
        </p:txBody>
      </p:sp>
      <p:sp>
        <p:nvSpPr>
          <p:cNvPr id="56324" name="Text Box 4"/>
          <p:cNvSpPr txBox="1">
            <a:spLocks noChangeArrowheads="1"/>
          </p:cNvSpPr>
          <p:nvPr/>
        </p:nvSpPr>
        <p:spPr bwMode="auto">
          <a:xfrm>
            <a:off x="228600" y="457200"/>
            <a:ext cx="3733800" cy="37877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Times New Roman" pitchFamily="18" charset="0"/>
                <a:cs typeface="Times New Roman" pitchFamily="18" charset="0"/>
              </a:defRPr>
            </a:lvl1pPr>
            <a:lvl2pPr marL="457200">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20000"/>
              </a:spcBef>
            </a:pPr>
            <a:r>
              <a:rPr lang="vi-VN" sz="1800">
                <a:solidFill>
                  <a:srgbClr val="FF0000"/>
                </a:solidFill>
              </a:rPr>
              <a:t>CHÚ GIẢI:</a:t>
            </a:r>
          </a:p>
          <a:p>
            <a:pPr algn="ctr" eaLnBrk="1" hangingPunct="1">
              <a:spcBef>
                <a:spcPct val="20000"/>
              </a:spcBef>
            </a:pPr>
            <a:r>
              <a:rPr lang="vi-VN" sz="1800">
                <a:solidFill>
                  <a:srgbClr val="FF0000"/>
                </a:solidFill>
              </a:rPr>
              <a:t>Sở chỉ huy địch</a:t>
            </a:r>
            <a:endParaRPr lang="en-US" sz="1800">
              <a:solidFill>
                <a:srgbClr val="FF0000"/>
              </a:solidFill>
            </a:endParaRPr>
          </a:p>
          <a:p>
            <a:pPr lvl="1" eaLnBrk="1" hangingPunct="1">
              <a:spcBef>
                <a:spcPct val="20000"/>
              </a:spcBef>
            </a:pPr>
            <a:r>
              <a:rPr lang="vi-VN" sz="1800">
                <a:solidFill>
                  <a:srgbClr val="FF0000"/>
                </a:solidFill>
              </a:rPr>
              <a:t>Cứ điểm và tên cứ điểm của địch</a:t>
            </a:r>
            <a:endParaRPr lang="en-US" sz="1800">
              <a:solidFill>
                <a:srgbClr val="FF0000"/>
              </a:solidFill>
            </a:endParaRPr>
          </a:p>
          <a:p>
            <a:pPr lvl="1" eaLnBrk="1" hangingPunct="1">
              <a:spcBef>
                <a:spcPct val="20000"/>
              </a:spcBef>
            </a:pPr>
            <a:r>
              <a:rPr lang="vi-VN" sz="1800">
                <a:solidFill>
                  <a:srgbClr val="FF0000"/>
                </a:solidFill>
              </a:rPr>
              <a:t>Sân bay</a:t>
            </a:r>
            <a:endParaRPr lang="en-US" sz="1800">
              <a:solidFill>
                <a:srgbClr val="FF0000"/>
              </a:solidFill>
            </a:endParaRPr>
          </a:p>
          <a:p>
            <a:pPr lvl="1" eaLnBrk="1" hangingPunct="1">
              <a:spcBef>
                <a:spcPct val="20000"/>
              </a:spcBef>
            </a:pPr>
            <a:endParaRPr lang="en-US" sz="1800">
              <a:solidFill>
                <a:srgbClr val="FF0000"/>
              </a:solidFill>
            </a:endParaRPr>
          </a:p>
          <a:p>
            <a:pPr lvl="1" eaLnBrk="1" hangingPunct="1">
              <a:spcBef>
                <a:spcPct val="20000"/>
              </a:spcBef>
            </a:pPr>
            <a:r>
              <a:rPr lang="vi-VN" sz="1800">
                <a:solidFill>
                  <a:srgbClr val="FF0000"/>
                </a:solidFill>
              </a:rPr>
              <a:t>Quân ta tấn công đợt 1</a:t>
            </a:r>
          </a:p>
          <a:p>
            <a:pPr lvl="1" eaLnBrk="1" hangingPunct="1">
              <a:spcBef>
                <a:spcPct val="20000"/>
              </a:spcBef>
            </a:pPr>
            <a:r>
              <a:rPr lang="vi-VN" sz="1800">
                <a:solidFill>
                  <a:srgbClr val="FF0000"/>
                </a:solidFill>
              </a:rPr>
              <a:t>Quân ta tấn công đợt 2</a:t>
            </a:r>
          </a:p>
          <a:p>
            <a:pPr lvl="1" eaLnBrk="1" hangingPunct="1">
              <a:spcBef>
                <a:spcPct val="20000"/>
              </a:spcBef>
            </a:pPr>
            <a:r>
              <a:rPr lang="vi-VN" sz="1800">
                <a:solidFill>
                  <a:srgbClr val="FF0000"/>
                </a:solidFill>
              </a:rPr>
              <a:t>Quân ta tấn công đợt 3</a:t>
            </a:r>
          </a:p>
          <a:p>
            <a:pPr lvl="1" eaLnBrk="1" hangingPunct="1">
              <a:spcBef>
                <a:spcPct val="20000"/>
              </a:spcBef>
            </a:pPr>
            <a:endParaRPr lang="en-US" sz="1800">
              <a:solidFill>
                <a:srgbClr val="FF0000"/>
              </a:solidFill>
              <a:latin typeface=".VnTime" pitchFamily="34" charset="0"/>
            </a:endParaRPr>
          </a:p>
        </p:txBody>
      </p:sp>
      <p:grpSp>
        <p:nvGrpSpPr>
          <p:cNvPr id="56325" name="Group 5"/>
          <p:cNvGrpSpPr>
            <a:grpSpLocks/>
          </p:cNvGrpSpPr>
          <p:nvPr/>
        </p:nvGrpSpPr>
        <p:grpSpPr bwMode="auto">
          <a:xfrm>
            <a:off x="304800" y="838200"/>
            <a:ext cx="190500" cy="190500"/>
            <a:chOff x="1803" y="13659"/>
            <a:chExt cx="300" cy="300"/>
          </a:xfrm>
        </p:grpSpPr>
        <p:sp>
          <p:nvSpPr>
            <p:cNvPr id="56395" name="Oval 6"/>
            <p:cNvSpPr>
              <a:spLocks noChangeArrowheads="1"/>
            </p:cNvSpPr>
            <p:nvPr/>
          </p:nvSpPr>
          <p:spPr bwMode="auto">
            <a:xfrm>
              <a:off x="1803" y="13659"/>
              <a:ext cx="300" cy="300"/>
            </a:xfrm>
            <a:prstGeom prst="ellipse">
              <a:avLst/>
            </a:prstGeom>
            <a:solidFill>
              <a:srgbClr val="FFFFFF"/>
            </a:solidFill>
            <a:ln w="9525">
              <a:solidFill>
                <a:srgbClr val="000000"/>
              </a:solidFill>
              <a:round/>
              <a:headEnd/>
              <a:tailEnd/>
            </a:ln>
          </p:spPr>
          <p:txBody>
            <a:bodyPr/>
            <a:lstStyle/>
            <a:p>
              <a:pPr eaLnBrk="1" hangingPunct="1"/>
              <a:endParaRPr lang="vi-VN"/>
            </a:p>
          </p:txBody>
        </p:sp>
        <p:sp>
          <p:nvSpPr>
            <p:cNvPr id="56396" name="Oval 7"/>
            <p:cNvSpPr>
              <a:spLocks noChangeArrowheads="1"/>
            </p:cNvSpPr>
            <p:nvPr/>
          </p:nvSpPr>
          <p:spPr bwMode="auto">
            <a:xfrm>
              <a:off x="1863" y="13719"/>
              <a:ext cx="180" cy="180"/>
            </a:xfrm>
            <a:prstGeom prst="ellipse">
              <a:avLst/>
            </a:prstGeom>
            <a:solidFill>
              <a:srgbClr val="000000"/>
            </a:solidFill>
            <a:ln w="9525">
              <a:solidFill>
                <a:srgbClr val="000000"/>
              </a:solidFill>
              <a:round/>
              <a:headEnd/>
              <a:tailEnd/>
            </a:ln>
          </p:spPr>
          <p:txBody>
            <a:bodyPr/>
            <a:lstStyle/>
            <a:p>
              <a:pPr eaLnBrk="1" hangingPunct="1"/>
              <a:endParaRPr lang="vi-VN"/>
            </a:p>
          </p:txBody>
        </p:sp>
      </p:grpSp>
      <p:sp>
        <p:nvSpPr>
          <p:cNvPr id="56326" name="Oval 8"/>
          <p:cNvSpPr>
            <a:spLocks noChangeArrowheads="1"/>
          </p:cNvSpPr>
          <p:nvPr/>
        </p:nvSpPr>
        <p:spPr bwMode="auto">
          <a:xfrm>
            <a:off x="304800" y="1219200"/>
            <a:ext cx="76200" cy="152400"/>
          </a:xfrm>
          <a:prstGeom prst="ellipse">
            <a:avLst/>
          </a:prstGeom>
          <a:solidFill>
            <a:srgbClr val="000000"/>
          </a:solidFill>
          <a:ln w="9525">
            <a:solidFill>
              <a:srgbClr val="000000"/>
            </a:solidFill>
            <a:round/>
            <a:headEnd/>
            <a:tailEnd/>
          </a:ln>
        </p:spPr>
        <p:txBody>
          <a:bodyPr/>
          <a:lstStyle/>
          <a:p>
            <a:pPr eaLnBrk="1" hangingPunct="1"/>
            <a:endParaRPr lang="vi-VN"/>
          </a:p>
        </p:txBody>
      </p:sp>
      <p:grpSp>
        <p:nvGrpSpPr>
          <p:cNvPr id="56327" name="Group 9"/>
          <p:cNvGrpSpPr>
            <a:grpSpLocks/>
          </p:cNvGrpSpPr>
          <p:nvPr/>
        </p:nvGrpSpPr>
        <p:grpSpPr bwMode="auto">
          <a:xfrm rot="2632895">
            <a:off x="304800" y="1600200"/>
            <a:ext cx="188913" cy="271463"/>
            <a:chOff x="2415" y="12855"/>
            <a:chExt cx="555" cy="795"/>
          </a:xfrm>
        </p:grpSpPr>
        <p:sp>
          <p:nvSpPr>
            <p:cNvPr id="56392" name="Rectangle 10"/>
            <p:cNvSpPr>
              <a:spLocks noChangeArrowheads="1"/>
            </p:cNvSpPr>
            <p:nvPr/>
          </p:nvSpPr>
          <p:spPr bwMode="auto">
            <a:xfrm>
              <a:off x="2565" y="12855"/>
              <a:ext cx="241" cy="795"/>
            </a:xfrm>
            <a:prstGeom prst="rect">
              <a:avLst/>
            </a:prstGeom>
            <a:solidFill>
              <a:srgbClr val="FFFFFF"/>
            </a:solidFill>
            <a:ln w="19050">
              <a:solidFill>
                <a:srgbClr val="000000"/>
              </a:solidFill>
              <a:miter lim="800000"/>
              <a:headEnd/>
              <a:tailEnd/>
            </a:ln>
          </p:spPr>
          <p:txBody>
            <a:bodyPr/>
            <a:lstStyle/>
            <a:p>
              <a:pPr eaLnBrk="1" hangingPunct="1"/>
              <a:endParaRPr lang="vi-VN"/>
            </a:p>
          </p:txBody>
        </p:sp>
        <p:sp>
          <p:nvSpPr>
            <p:cNvPr id="56393" name="AutoShape 11"/>
            <p:cNvSpPr>
              <a:spLocks noChangeArrowheads="1"/>
            </p:cNvSpPr>
            <p:nvPr/>
          </p:nvSpPr>
          <p:spPr bwMode="auto">
            <a:xfrm rot="10601523">
              <a:off x="2415" y="13027"/>
              <a:ext cx="555" cy="71"/>
            </a:xfrm>
            <a:custGeom>
              <a:avLst/>
              <a:gdLst>
                <a:gd name="T0" fmla="*/ 12 w 21600"/>
                <a:gd name="T1" fmla="*/ 0 h 21600"/>
                <a:gd name="T2" fmla="*/ 7 w 21600"/>
                <a:gd name="T3" fmla="*/ 0 h 21600"/>
                <a:gd name="T4" fmla="*/ 2 w 21600"/>
                <a:gd name="T5" fmla="*/ 0 h 21600"/>
                <a:gd name="T6" fmla="*/ 7 w 21600"/>
                <a:gd name="T7" fmla="*/ 0 h 21600"/>
                <a:gd name="T8" fmla="*/ 0 60000 65536"/>
                <a:gd name="T9" fmla="*/ 0 60000 65536"/>
                <a:gd name="T10" fmla="*/ 0 60000 65536"/>
                <a:gd name="T11" fmla="*/ 0 60000 65536"/>
                <a:gd name="T12" fmla="*/ 4515 w 21600"/>
                <a:gd name="T13" fmla="*/ 4563 h 21600"/>
                <a:gd name="T14" fmla="*/ 17085 w 21600"/>
                <a:gd name="T15" fmla="*/ 1703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solidFill>
                <a:srgbClr val="000000"/>
              </a:solidFill>
              <a:miter lim="800000"/>
              <a:headEnd/>
              <a:tailEnd/>
            </a:ln>
          </p:spPr>
          <p:txBody>
            <a:bodyPr/>
            <a:lstStyle/>
            <a:p>
              <a:endParaRPr lang="en-US"/>
            </a:p>
          </p:txBody>
        </p:sp>
        <p:sp>
          <p:nvSpPr>
            <p:cNvPr id="56394" name="AutoShape 12"/>
            <p:cNvSpPr>
              <a:spLocks noChangeArrowheads="1"/>
            </p:cNvSpPr>
            <p:nvPr/>
          </p:nvSpPr>
          <p:spPr bwMode="auto">
            <a:xfrm rot="-5400000">
              <a:off x="2392" y="13182"/>
              <a:ext cx="584" cy="76"/>
            </a:xfrm>
            <a:prstGeom prst="chevron">
              <a:avLst>
                <a:gd name="adj" fmla="val 192105"/>
              </a:avLst>
            </a:prstGeom>
            <a:solidFill>
              <a:srgbClr val="000000"/>
            </a:solidFill>
            <a:ln w="9525">
              <a:solidFill>
                <a:srgbClr val="000000"/>
              </a:solidFill>
              <a:miter lim="800000"/>
              <a:headEnd/>
              <a:tailEnd/>
            </a:ln>
          </p:spPr>
          <p:txBody>
            <a:bodyPr vert="eaVert"/>
            <a:lstStyle/>
            <a:p>
              <a:pPr eaLnBrk="1" hangingPunct="1"/>
              <a:endParaRPr lang="vi-VN"/>
            </a:p>
          </p:txBody>
        </p:sp>
      </p:grpSp>
      <p:sp>
        <p:nvSpPr>
          <p:cNvPr id="56328" name="AutoShape 13"/>
          <p:cNvSpPr>
            <a:spLocks noChangeArrowheads="1"/>
          </p:cNvSpPr>
          <p:nvPr/>
        </p:nvSpPr>
        <p:spPr bwMode="auto">
          <a:xfrm flipV="1">
            <a:off x="381000" y="2209800"/>
            <a:ext cx="282575" cy="150813"/>
          </a:xfrm>
          <a:custGeom>
            <a:avLst/>
            <a:gdLst>
              <a:gd name="T0" fmla="*/ 2179163 w 21600"/>
              <a:gd name="T1" fmla="*/ 0 h 21600"/>
              <a:gd name="T2" fmla="*/ 2179163 w 21600"/>
              <a:gd name="T3" fmla="*/ 592695 h 21600"/>
              <a:gd name="T4" fmla="*/ 492557 w 21600"/>
              <a:gd name="T5" fmla="*/ 1052989 h 21600"/>
              <a:gd name="T6" fmla="*/ 3696696 w 21600"/>
              <a:gd name="T7" fmla="*/ 296348 h 21600"/>
              <a:gd name="T8" fmla="*/ 17694720 60000 65536"/>
              <a:gd name="T9" fmla="*/ 5898240 60000 65536"/>
              <a:gd name="T10" fmla="*/ 5898240 60000 65536"/>
              <a:gd name="T11" fmla="*/ 0 60000 65536"/>
              <a:gd name="T12" fmla="*/ 12427 w 21600"/>
              <a:gd name="T13" fmla="*/ 3264 h 21600"/>
              <a:gd name="T14" fmla="*/ 17494 w 21600"/>
              <a:gd name="T15" fmla="*/ 8894 h 21600"/>
            </a:gdLst>
            <a:ahLst/>
            <a:cxnLst>
              <a:cxn ang="T8">
                <a:pos x="T0" y="T1"/>
              </a:cxn>
              <a:cxn ang="T9">
                <a:pos x="T2" y="T3"/>
              </a:cxn>
              <a:cxn ang="T10">
                <a:pos x="T4" y="T5"/>
              </a:cxn>
              <a:cxn ang="T11">
                <a:pos x="T6" y="T7"/>
              </a:cxn>
            </a:cxnLst>
            <a:rect l="T12" t="T13" r="T14" b="T15"/>
            <a:pathLst>
              <a:path w="21600" h="21600">
                <a:moveTo>
                  <a:pt x="21600" y="6079"/>
                </a:moveTo>
                <a:lnTo>
                  <a:pt x="12733" y="0"/>
                </a:lnTo>
                <a:lnTo>
                  <a:pt x="12733" y="3264"/>
                </a:lnTo>
                <a:lnTo>
                  <a:pt x="12427" y="3264"/>
                </a:lnTo>
                <a:cubicBezTo>
                  <a:pt x="5564" y="3264"/>
                  <a:pt x="0" y="7246"/>
                  <a:pt x="0" y="12158"/>
                </a:cubicBezTo>
                <a:lnTo>
                  <a:pt x="0" y="21600"/>
                </a:lnTo>
                <a:lnTo>
                  <a:pt x="5755" y="21600"/>
                </a:lnTo>
                <a:lnTo>
                  <a:pt x="5755" y="12158"/>
                </a:lnTo>
                <a:cubicBezTo>
                  <a:pt x="5755" y="10355"/>
                  <a:pt x="8742" y="8894"/>
                  <a:pt x="12427" y="8894"/>
                </a:cubicBezTo>
                <a:lnTo>
                  <a:pt x="12733" y="8894"/>
                </a:lnTo>
                <a:lnTo>
                  <a:pt x="12733" y="12158"/>
                </a:lnTo>
                <a:lnTo>
                  <a:pt x="21600" y="6079"/>
                </a:lnTo>
                <a:close/>
              </a:path>
            </a:pathLst>
          </a:custGeom>
          <a:solidFill>
            <a:schemeClr val="accent1"/>
          </a:solidFill>
          <a:ln w="9525">
            <a:solidFill>
              <a:srgbClr val="000000"/>
            </a:solidFill>
            <a:miter lim="800000"/>
            <a:headEnd/>
            <a:tailEnd/>
          </a:ln>
        </p:spPr>
        <p:txBody>
          <a:bodyPr/>
          <a:lstStyle/>
          <a:p>
            <a:endParaRPr lang="en-US"/>
          </a:p>
        </p:txBody>
      </p:sp>
      <p:sp>
        <p:nvSpPr>
          <p:cNvPr id="56329" name="AutoShape 14"/>
          <p:cNvSpPr>
            <a:spLocks noChangeArrowheads="1"/>
          </p:cNvSpPr>
          <p:nvPr/>
        </p:nvSpPr>
        <p:spPr bwMode="auto">
          <a:xfrm flipV="1">
            <a:off x="304800" y="2895600"/>
            <a:ext cx="282575" cy="149225"/>
          </a:xfrm>
          <a:custGeom>
            <a:avLst/>
            <a:gdLst>
              <a:gd name="T0" fmla="*/ 2179163 w 21600"/>
              <a:gd name="T1" fmla="*/ 0 h 21600"/>
              <a:gd name="T2" fmla="*/ 2179163 w 21600"/>
              <a:gd name="T3" fmla="*/ 580278 h 21600"/>
              <a:gd name="T4" fmla="*/ 492557 w 21600"/>
              <a:gd name="T5" fmla="*/ 1030931 h 21600"/>
              <a:gd name="T6" fmla="*/ 3696696 w 21600"/>
              <a:gd name="T7" fmla="*/ 290139 h 21600"/>
              <a:gd name="T8" fmla="*/ 17694720 60000 65536"/>
              <a:gd name="T9" fmla="*/ 5898240 60000 65536"/>
              <a:gd name="T10" fmla="*/ 5898240 60000 65536"/>
              <a:gd name="T11" fmla="*/ 0 60000 65536"/>
              <a:gd name="T12" fmla="*/ 12427 w 21600"/>
              <a:gd name="T13" fmla="*/ 3264 h 21600"/>
              <a:gd name="T14" fmla="*/ 17494 w 21600"/>
              <a:gd name="T15" fmla="*/ 8894 h 21600"/>
            </a:gdLst>
            <a:ahLst/>
            <a:cxnLst>
              <a:cxn ang="T8">
                <a:pos x="T0" y="T1"/>
              </a:cxn>
              <a:cxn ang="T9">
                <a:pos x="T2" y="T3"/>
              </a:cxn>
              <a:cxn ang="T10">
                <a:pos x="T4" y="T5"/>
              </a:cxn>
              <a:cxn ang="T11">
                <a:pos x="T6" y="T7"/>
              </a:cxn>
            </a:cxnLst>
            <a:rect l="T12" t="T13" r="T14" b="T15"/>
            <a:pathLst>
              <a:path w="21600" h="21600">
                <a:moveTo>
                  <a:pt x="21600" y="6079"/>
                </a:moveTo>
                <a:lnTo>
                  <a:pt x="12733" y="0"/>
                </a:lnTo>
                <a:lnTo>
                  <a:pt x="12733" y="3264"/>
                </a:lnTo>
                <a:lnTo>
                  <a:pt x="12427" y="3264"/>
                </a:lnTo>
                <a:cubicBezTo>
                  <a:pt x="5564" y="3264"/>
                  <a:pt x="0" y="7246"/>
                  <a:pt x="0" y="12158"/>
                </a:cubicBezTo>
                <a:lnTo>
                  <a:pt x="0" y="21600"/>
                </a:lnTo>
                <a:lnTo>
                  <a:pt x="5755" y="21600"/>
                </a:lnTo>
                <a:lnTo>
                  <a:pt x="5755" y="12158"/>
                </a:lnTo>
                <a:cubicBezTo>
                  <a:pt x="5755" y="10355"/>
                  <a:pt x="8742" y="8894"/>
                  <a:pt x="12427" y="8894"/>
                </a:cubicBezTo>
                <a:lnTo>
                  <a:pt x="12733" y="8894"/>
                </a:lnTo>
                <a:lnTo>
                  <a:pt x="12733" y="12158"/>
                </a:lnTo>
                <a:lnTo>
                  <a:pt x="21600" y="6079"/>
                </a:lnTo>
                <a:close/>
              </a:path>
            </a:pathLst>
          </a:custGeom>
          <a:solidFill>
            <a:srgbClr val="FF0000"/>
          </a:solidFill>
          <a:ln w="9525">
            <a:solidFill>
              <a:srgbClr val="000000"/>
            </a:solidFill>
            <a:miter lim="800000"/>
            <a:headEnd/>
            <a:tailEnd/>
          </a:ln>
        </p:spPr>
        <p:txBody>
          <a:bodyPr/>
          <a:lstStyle/>
          <a:p>
            <a:endParaRPr lang="en-US"/>
          </a:p>
        </p:txBody>
      </p:sp>
      <p:sp>
        <p:nvSpPr>
          <p:cNvPr id="56330" name="AutoShape 15"/>
          <p:cNvSpPr>
            <a:spLocks noChangeArrowheads="1"/>
          </p:cNvSpPr>
          <p:nvPr/>
        </p:nvSpPr>
        <p:spPr bwMode="auto">
          <a:xfrm>
            <a:off x="304800" y="2590800"/>
            <a:ext cx="304800" cy="200025"/>
          </a:xfrm>
          <a:prstGeom prst="rightArrow">
            <a:avLst>
              <a:gd name="adj1" fmla="val 50000"/>
              <a:gd name="adj2" fmla="val 38095"/>
            </a:avLst>
          </a:prstGeom>
          <a:solidFill>
            <a:srgbClr val="FF99CC"/>
          </a:solidFill>
          <a:ln w="9525">
            <a:solidFill>
              <a:srgbClr val="000000"/>
            </a:solidFill>
            <a:miter lim="800000"/>
            <a:headEnd/>
            <a:tailEnd/>
          </a:ln>
        </p:spPr>
        <p:txBody>
          <a:bodyPr/>
          <a:lstStyle/>
          <a:p>
            <a:pPr eaLnBrk="1" hangingPunct="1"/>
            <a:endParaRPr lang="vi-VN"/>
          </a:p>
        </p:txBody>
      </p:sp>
      <p:sp>
        <p:nvSpPr>
          <p:cNvPr id="56331" name="Rectangle 16"/>
          <p:cNvSpPr>
            <a:spLocks noChangeArrowheads="1"/>
          </p:cNvSpPr>
          <p:nvPr/>
        </p:nvSpPr>
        <p:spPr bwMode="auto">
          <a:xfrm>
            <a:off x="4151313" y="457200"/>
            <a:ext cx="4992687" cy="64008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vi-VN" sz="1800">
              <a:latin typeface=".VnTimeH" pitchFamily="34" charset="0"/>
            </a:endParaRPr>
          </a:p>
        </p:txBody>
      </p:sp>
      <p:sp>
        <p:nvSpPr>
          <p:cNvPr id="56332" name="Freeform 17"/>
          <p:cNvSpPr>
            <a:spLocks/>
          </p:cNvSpPr>
          <p:nvPr/>
        </p:nvSpPr>
        <p:spPr bwMode="auto">
          <a:xfrm>
            <a:off x="4160838" y="176213"/>
            <a:ext cx="2032000" cy="1735137"/>
          </a:xfrm>
          <a:custGeom>
            <a:avLst/>
            <a:gdLst>
              <a:gd name="T0" fmla="*/ 0 w 3660"/>
              <a:gd name="T1" fmla="*/ 0 h 3122"/>
              <a:gd name="T2" fmla="*/ 27741242 w 3660"/>
              <a:gd name="T3" fmla="*/ 122628946 h 3122"/>
              <a:gd name="T4" fmla="*/ 124835864 w 3660"/>
              <a:gd name="T5" fmla="*/ 168961883 h 3122"/>
              <a:gd name="T6" fmla="*/ 189566168 w 3660"/>
              <a:gd name="T7" fmla="*/ 192128908 h 3122"/>
              <a:gd name="T8" fmla="*/ 263543183 w 3660"/>
              <a:gd name="T9" fmla="*/ 224561853 h 3122"/>
              <a:gd name="T10" fmla="*/ 332896564 w 3660"/>
              <a:gd name="T11" fmla="*/ 335761792 h 3122"/>
              <a:gd name="T12" fmla="*/ 425367554 w 3660"/>
              <a:gd name="T13" fmla="*/ 400628238 h 3122"/>
              <a:gd name="T14" fmla="*/ 522462177 w 3660"/>
              <a:gd name="T15" fmla="*/ 382095286 h 3122"/>
              <a:gd name="T16" fmla="*/ 610310090 w 3660"/>
              <a:gd name="T17" fmla="*/ 405261755 h 3122"/>
              <a:gd name="T18" fmla="*/ 698157447 w 3660"/>
              <a:gd name="T19" fmla="*/ 456228208 h 3122"/>
              <a:gd name="T20" fmla="*/ 721275611 w 3660"/>
              <a:gd name="T21" fmla="*/ 548894639 h 3122"/>
              <a:gd name="T22" fmla="*/ 661168940 w 3660"/>
              <a:gd name="T23" fmla="*/ 669361611 h 3122"/>
              <a:gd name="T24" fmla="*/ 638051331 w 3660"/>
              <a:gd name="T25" fmla="*/ 706428072 h 3122"/>
              <a:gd name="T26" fmla="*/ 739769587 w 3660"/>
              <a:gd name="T27" fmla="*/ 762028042 h 3122"/>
              <a:gd name="T28" fmla="*/ 883099983 w 3660"/>
              <a:gd name="T29" fmla="*/ 812994495 h 3122"/>
              <a:gd name="T30" fmla="*/ 975570973 w 3660"/>
              <a:gd name="T31" fmla="*/ 956627936 h 3122"/>
              <a:gd name="T32" fmla="*/ 1035677644 w 3660"/>
              <a:gd name="T33" fmla="*/ 859327989 h 3122"/>
              <a:gd name="T34" fmla="*/ 1077289228 w 3660"/>
              <a:gd name="T35" fmla="*/ 808360979 h 3122"/>
              <a:gd name="T36" fmla="*/ 1109654658 w 3660"/>
              <a:gd name="T37" fmla="*/ 785194510 h 3122"/>
              <a:gd name="T38" fmla="*/ 1109654658 w 3660"/>
              <a:gd name="T39" fmla="*/ 720328064 h 3122"/>
              <a:gd name="T40" fmla="*/ 1026430378 w 3660"/>
              <a:gd name="T41" fmla="*/ 697161596 h 3122"/>
              <a:gd name="T42" fmla="*/ 1063418885 w 3660"/>
              <a:gd name="T43" fmla="*/ 664728095 h 3122"/>
              <a:gd name="T44" fmla="*/ 1072666151 w 3660"/>
              <a:gd name="T45" fmla="*/ 613761641 h 3122"/>
              <a:gd name="T46" fmla="*/ 1105031025 w 3660"/>
              <a:gd name="T47" fmla="*/ 567428148 h 3122"/>
              <a:gd name="T48" fmla="*/ 1123525001 w 3660"/>
              <a:gd name="T49" fmla="*/ 525728170 h 3122"/>
              <a:gd name="T50" fmla="*/ 1077289228 w 3660"/>
              <a:gd name="T51" fmla="*/ 521094654 h 3122"/>
              <a:gd name="T52" fmla="*/ 1044924354 w 3660"/>
              <a:gd name="T53" fmla="*/ 484028193 h 3122"/>
              <a:gd name="T54" fmla="*/ 1031054011 w 3660"/>
              <a:gd name="T55" fmla="*/ 446961732 h 3122"/>
              <a:gd name="T56" fmla="*/ 1012559480 w 3660"/>
              <a:gd name="T57" fmla="*/ 382095286 h 3122"/>
              <a:gd name="T58" fmla="*/ 1031054011 w 3660"/>
              <a:gd name="T59" fmla="*/ 331128276 h 3122"/>
              <a:gd name="T60" fmla="*/ 1012559480 w 3660"/>
              <a:gd name="T61" fmla="*/ 261628314 h 3122"/>
              <a:gd name="T62" fmla="*/ 947829731 w 3660"/>
              <a:gd name="T63" fmla="*/ 178228915 h 3122"/>
              <a:gd name="T64" fmla="*/ 901593958 w 3660"/>
              <a:gd name="T65" fmla="*/ 117995430 h 3122"/>
              <a:gd name="T66" fmla="*/ 933959388 w 3660"/>
              <a:gd name="T67" fmla="*/ 4633516 h 31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60" h="3122">
                <a:moveTo>
                  <a:pt x="0" y="0"/>
                </a:moveTo>
                <a:cubicBezTo>
                  <a:pt x="15" y="64"/>
                  <a:pt x="22" y="306"/>
                  <a:pt x="90" y="397"/>
                </a:cubicBezTo>
                <a:cubicBezTo>
                  <a:pt x="158" y="488"/>
                  <a:pt x="317" y="509"/>
                  <a:pt x="405" y="547"/>
                </a:cubicBezTo>
                <a:cubicBezTo>
                  <a:pt x="493" y="585"/>
                  <a:pt x="540" y="592"/>
                  <a:pt x="615" y="622"/>
                </a:cubicBezTo>
                <a:cubicBezTo>
                  <a:pt x="690" y="652"/>
                  <a:pt x="778" y="650"/>
                  <a:pt x="855" y="727"/>
                </a:cubicBezTo>
                <a:cubicBezTo>
                  <a:pt x="932" y="804"/>
                  <a:pt x="993" y="992"/>
                  <a:pt x="1080" y="1087"/>
                </a:cubicBezTo>
                <a:cubicBezTo>
                  <a:pt x="1167" y="1182"/>
                  <a:pt x="1277" y="1272"/>
                  <a:pt x="1380" y="1297"/>
                </a:cubicBezTo>
                <a:cubicBezTo>
                  <a:pt x="1483" y="1322"/>
                  <a:pt x="1595" y="1235"/>
                  <a:pt x="1695" y="1237"/>
                </a:cubicBezTo>
                <a:cubicBezTo>
                  <a:pt x="1795" y="1239"/>
                  <a:pt x="1885" y="1272"/>
                  <a:pt x="1980" y="1312"/>
                </a:cubicBezTo>
                <a:cubicBezTo>
                  <a:pt x="2075" y="1352"/>
                  <a:pt x="2205" y="1400"/>
                  <a:pt x="2265" y="1477"/>
                </a:cubicBezTo>
                <a:cubicBezTo>
                  <a:pt x="2325" y="1554"/>
                  <a:pt x="2360" y="1662"/>
                  <a:pt x="2340" y="1777"/>
                </a:cubicBezTo>
                <a:cubicBezTo>
                  <a:pt x="2320" y="1892"/>
                  <a:pt x="2190" y="2082"/>
                  <a:pt x="2145" y="2167"/>
                </a:cubicBezTo>
                <a:cubicBezTo>
                  <a:pt x="2100" y="2252"/>
                  <a:pt x="2028" y="2237"/>
                  <a:pt x="2070" y="2287"/>
                </a:cubicBezTo>
                <a:cubicBezTo>
                  <a:pt x="2112" y="2337"/>
                  <a:pt x="2268" y="2410"/>
                  <a:pt x="2400" y="2467"/>
                </a:cubicBezTo>
                <a:cubicBezTo>
                  <a:pt x="2532" y="2524"/>
                  <a:pt x="2737" y="2527"/>
                  <a:pt x="2865" y="2632"/>
                </a:cubicBezTo>
                <a:cubicBezTo>
                  <a:pt x="2993" y="2737"/>
                  <a:pt x="3082" y="3072"/>
                  <a:pt x="3165" y="3097"/>
                </a:cubicBezTo>
                <a:cubicBezTo>
                  <a:pt x="3248" y="3122"/>
                  <a:pt x="3305" y="2862"/>
                  <a:pt x="3360" y="2782"/>
                </a:cubicBezTo>
                <a:cubicBezTo>
                  <a:pt x="3415" y="2702"/>
                  <a:pt x="3455" y="2657"/>
                  <a:pt x="3495" y="2617"/>
                </a:cubicBezTo>
                <a:cubicBezTo>
                  <a:pt x="3535" y="2577"/>
                  <a:pt x="3583" y="2589"/>
                  <a:pt x="3600" y="2542"/>
                </a:cubicBezTo>
                <a:cubicBezTo>
                  <a:pt x="3617" y="2495"/>
                  <a:pt x="3645" y="2379"/>
                  <a:pt x="3600" y="2332"/>
                </a:cubicBezTo>
                <a:cubicBezTo>
                  <a:pt x="3555" y="2285"/>
                  <a:pt x="3355" y="2287"/>
                  <a:pt x="3330" y="2257"/>
                </a:cubicBezTo>
                <a:cubicBezTo>
                  <a:pt x="3305" y="2227"/>
                  <a:pt x="3425" y="2197"/>
                  <a:pt x="3450" y="2152"/>
                </a:cubicBezTo>
                <a:cubicBezTo>
                  <a:pt x="3475" y="2107"/>
                  <a:pt x="3458" y="2039"/>
                  <a:pt x="3480" y="1987"/>
                </a:cubicBezTo>
                <a:cubicBezTo>
                  <a:pt x="3502" y="1935"/>
                  <a:pt x="3557" y="1885"/>
                  <a:pt x="3585" y="1837"/>
                </a:cubicBezTo>
                <a:cubicBezTo>
                  <a:pt x="3613" y="1789"/>
                  <a:pt x="3660" y="1727"/>
                  <a:pt x="3645" y="1702"/>
                </a:cubicBezTo>
                <a:cubicBezTo>
                  <a:pt x="3630" y="1677"/>
                  <a:pt x="3537" y="1709"/>
                  <a:pt x="3495" y="1687"/>
                </a:cubicBezTo>
                <a:cubicBezTo>
                  <a:pt x="3453" y="1665"/>
                  <a:pt x="3415" y="1607"/>
                  <a:pt x="3390" y="1567"/>
                </a:cubicBezTo>
                <a:cubicBezTo>
                  <a:pt x="3365" y="1527"/>
                  <a:pt x="3363" y="1502"/>
                  <a:pt x="3345" y="1447"/>
                </a:cubicBezTo>
                <a:cubicBezTo>
                  <a:pt x="3327" y="1392"/>
                  <a:pt x="3285" y="1299"/>
                  <a:pt x="3285" y="1237"/>
                </a:cubicBezTo>
                <a:cubicBezTo>
                  <a:pt x="3285" y="1175"/>
                  <a:pt x="3345" y="1137"/>
                  <a:pt x="3345" y="1072"/>
                </a:cubicBezTo>
                <a:cubicBezTo>
                  <a:pt x="3345" y="1007"/>
                  <a:pt x="3330" y="929"/>
                  <a:pt x="3285" y="847"/>
                </a:cubicBezTo>
                <a:cubicBezTo>
                  <a:pt x="3240" y="765"/>
                  <a:pt x="3135" y="654"/>
                  <a:pt x="3075" y="577"/>
                </a:cubicBezTo>
                <a:cubicBezTo>
                  <a:pt x="3015" y="500"/>
                  <a:pt x="2933" y="476"/>
                  <a:pt x="2925" y="382"/>
                </a:cubicBezTo>
                <a:cubicBezTo>
                  <a:pt x="2917" y="288"/>
                  <a:pt x="3008" y="91"/>
                  <a:pt x="3030" y="15"/>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3" name="Freeform 18"/>
          <p:cNvSpPr>
            <a:spLocks/>
          </p:cNvSpPr>
          <p:nvPr/>
        </p:nvSpPr>
        <p:spPr bwMode="auto">
          <a:xfrm>
            <a:off x="6175375" y="1098550"/>
            <a:ext cx="2154238" cy="531813"/>
          </a:xfrm>
          <a:custGeom>
            <a:avLst/>
            <a:gdLst>
              <a:gd name="T0" fmla="*/ 0 w 3877"/>
              <a:gd name="T1" fmla="*/ 244781397 h 956"/>
              <a:gd name="T2" fmla="*/ 69466813 w 3877"/>
              <a:gd name="T3" fmla="*/ 226214114 h 956"/>
              <a:gd name="T4" fmla="*/ 120409513 w 3877"/>
              <a:gd name="T5" fmla="*/ 258706998 h 956"/>
              <a:gd name="T6" fmla="*/ 180614270 w 3877"/>
              <a:gd name="T7" fmla="*/ 263349236 h 956"/>
              <a:gd name="T8" fmla="*/ 213031746 w 3877"/>
              <a:gd name="T9" fmla="*/ 277274837 h 956"/>
              <a:gd name="T10" fmla="*/ 301023228 w 3877"/>
              <a:gd name="T11" fmla="*/ 295842120 h 956"/>
              <a:gd name="T12" fmla="*/ 370490596 w 3877"/>
              <a:gd name="T13" fmla="*/ 277274837 h 956"/>
              <a:gd name="T14" fmla="*/ 412170684 w 3877"/>
              <a:gd name="T15" fmla="*/ 263349236 h 956"/>
              <a:gd name="T16" fmla="*/ 504793472 w 3877"/>
              <a:gd name="T17" fmla="*/ 235497477 h 956"/>
              <a:gd name="T18" fmla="*/ 514055529 w 3877"/>
              <a:gd name="T19" fmla="*/ 203004593 h 956"/>
              <a:gd name="T20" fmla="*/ 583522342 w 3877"/>
              <a:gd name="T21" fmla="*/ 244781397 h 956"/>
              <a:gd name="T22" fmla="*/ 657620461 w 3877"/>
              <a:gd name="T23" fmla="*/ 267990918 h 956"/>
              <a:gd name="T24" fmla="*/ 713193912 w 3877"/>
              <a:gd name="T25" fmla="*/ 258706998 h 956"/>
              <a:gd name="T26" fmla="*/ 768767918 w 3877"/>
              <a:gd name="T27" fmla="*/ 216930194 h 956"/>
              <a:gd name="T28" fmla="*/ 824341369 w 3877"/>
              <a:gd name="T29" fmla="*/ 161227789 h 956"/>
              <a:gd name="T30" fmla="*/ 879914819 w 3877"/>
              <a:gd name="T31" fmla="*/ 151943869 h 956"/>
              <a:gd name="T32" fmla="*/ 944750882 w 3877"/>
              <a:gd name="T33" fmla="*/ 189078992 h 956"/>
              <a:gd name="T34" fmla="*/ 1023479752 w 3877"/>
              <a:gd name="T35" fmla="*/ 226214114 h 956"/>
              <a:gd name="T36" fmla="*/ 1069791146 w 3877"/>
              <a:gd name="T37" fmla="*/ 184437310 h 956"/>
              <a:gd name="T38" fmla="*/ 1074422452 w 3877"/>
              <a:gd name="T39" fmla="*/ 133376586 h 956"/>
              <a:gd name="T40" fmla="*/ 1194831410 w 3877"/>
              <a:gd name="T41" fmla="*/ 1237745 h 956"/>
              <a:gd name="T42" fmla="*/ 1060529089 w 3877"/>
              <a:gd name="T43" fmla="*/ 126568713 h 956"/>
              <a:gd name="T44" fmla="*/ 1074422452 w 3877"/>
              <a:gd name="T45" fmla="*/ 140494314 h 9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877" h="956">
                <a:moveTo>
                  <a:pt x="0" y="791"/>
                </a:moveTo>
                <a:cubicBezTo>
                  <a:pt x="80" y="757"/>
                  <a:pt x="160" y="724"/>
                  <a:pt x="225" y="731"/>
                </a:cubicBezTo>
                <a:cubicBezTo>
                  <a:pt x="290" y="738"/>
                  <a:pt x="330" y="816"/>
                  <a:pt x="390" y="836"/>
                </a:cubicBezTo>
                <a:cubicBezTo>
                  <a:pt x="450" y="856"/>
                  <a:pt x="535" y="841"/>
                  <a:pt x="585" y="851"/>
                </a:cubicBezTo>
                <a:cubicBezTo>
                  <a:pt x="635" y="861"/>
                  <a:pt x="625" y="879"/>
                  <a:pt x="690" y="896"/>
                </a:cubicBezTo>
                <a:cubicBezTo>
                  <a:pt x="755" y="913"/>
                  <a:pt x="890" y="956"/>
                  <a:pt x="975" y="956"/>
                </a:cubicBezTo>
                <a:cubicBezTo>
                  <a:pt x="1060" y="956"/>
                  <a:pt x="1140" y="913"/>
                  <a:pt x="1200" y="896"/>
                </a:cubicBezTo>
                <a:cubicBezTo>
                  <a:pt x="1260" y="879"/>
                  <a:pt x="1263" y="873"/>
                  <a:pt x="1335" y="851"/>
                </a:cubicBezTo>
                <a:cubicBezTo>
                  <a:pt x="1407" y="829"/>
                  <a:pt x="1580" y="793"/>
                  <a:pt x="1635" y="761"/>
                </a:cubicBezTo>
                <a:cubicBezTo>
                  <a:pt x="1690" y="729"/>
                  <a:pt x="1623" y="651"/>
                  <a:pt x="1665" y="656"/>
                </a:cubicBezTo>
                <a:cubicBezTo>
                  <a:pt x="1707" y="661"/>
                  <a:pt x="1813" y="756"/>
                  <a:pt x="1890" y="791"/>
                </a:cubicBezTo>
                <a:cubicBezTo>
                  <a:pt x="1967" y="826"/>
                  <a:pt x="2060" y="858"/>
                  <a:pt x="2130" y="866"/>
                </a:cubicBezTo>
                <a:cubicBezTo>
                  <a:pt x="2200" y="874"/>
                  <a:pt x="2250" y="864"/>
                  <a:pt x="2310" y="836"/>
                </a:cubicBezTo>
                <a:cubicBezTo>
                  <a:pt x="2370" y="808"/>
                  <a:pt x="2430" y="754"/>
                  <a:pt x="2490" y="701"/>
                </a:cubicBezTo>
                <a:cubicBezTo>
                  <a:pt x="2550" y="648"/>
                  <a:pt x="2610" y="556"/>
                  <a:pt x="2670" y="521"/>
                </a:cubicBezTo>
                <a:cubicBezTo>
                  <a:pt x="2730" y="486"/>
                  <a:pt x="2785" y="476"/>
                  <a:pt x="2850" y="491"/>
                </a:cubicBezTo>
                <a:cubicBezTo>
                  <a:pt x="2915" y="506"/>
                  <a:pt x="2983" y="571"/>
                  <a:pt x="3060" y="611"/>
                </a:cubicBezTo>
                <a:cubicBezTo>
                  <a:pt x="3137" y="651"/>
                  <a:pt x="3248" y="733"/>
                  <a:pt x="3315" y="731"/>
                </a:cubicBezTo>
                <a:cubicBezTo>
                  <a:pt x="3382" y="729"/>
                  <a:pt x="3438" y="646"/>
                  <a:pt x="3465" y="596"/>
                </a:cubicBezTo>
                <a:cubicBezTo>
                  <a:pt x="3492" y="546"/>
                  <a:pt x="3413" y="530"/>
                  <a:pt x="3480" y="431"/>
                </a:cubicBezTo>
                <a:cubicBezTo>
                  <a:pt x="3547" y="332"/>
                  <a:pt x="3877" y="8"/>
                  <a:pt x="3870" y="4"/>
                </a:cubicBezTo>
                <a:cubicBezTo>
                  <a:pt x="3863" y="0"/>
                  <a:pt x="3500" y="334"/>
                  <a:pt x="3435" y="409"/>
                </a:cubicBezTo>
                <a:cubicBezTo>
                  <a:pt x="3370" y="484"/>
                  <a:pt x="3471" y="445"/>
                  <a:pt x="3480" y="454"/>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4" name="Freeform 19"/>
          <p:cNvSpPr>
            <a:spLocks/>
          </p:cNvSpPr>
          <p:nvPr/>
        </p:nvSpPr>
        <p:spPr bwMode="auto">
          <a:xfrm>
            <a:off x="5248275" y="209550"/>
            <a:ext cx="706438" cy="3378200"/>
          </a:xfrm>
          <a:custGeom>
            <a:avLst/>
            <a:gdLst>
              <a:gd name="T0" fmla="*/ 182024785 w 1274"/>
              <a:gd name="T1" fmla="*/ 0 h 6082"/>
              <a:gd name="T2" fmla="*/ 205085495 w 1274"/>
              <a:gd name="T3" fmla="*/ 279824049 h 6082"/>
              <a:gd name="T4" fmla="*/ 214309667 w 1274"/>
              <a:gd name="T5" fmla="*/ 464934079 h 6082"/>
              <a:gd name="T6" fmla="*/ 191248958 w 1274"/>
              <a:gd name="T7" fmla="*/ 594510433 h 6082"/>
              <a:gd name="T8" fmla="*/ 182024785 w 1274"/>
              <a:gd name="T9" fmla="*/ 696320783 h 6082"/>
              <a:gd name="T10" fmla="*/ 117455021 w 1274"/>
              <a:gd name="T11" fmla="*/ 858291642 h 6082"/>
              <a:gd name="T12" fmla="*/ 80558330 w 1274"/>
              <a:gd name="T13" fmla="*/ 881430813 h 6082"/>
              <a:gd name="T14" fmla="*/ 20600930 w 1274"/>
              <a:gd name="T15" fmla="*/ 881430813 h 6082"/>
              <a:gd name="T16" fmla="*/ 11376757 w 1274"/>
              <a:gd name="T17" fmla="*/ 955474602 h 6082"/>
              <a:gd name="T18" fmla="*/ 89782503 w 1274"/>
              <a:gd name="T19" fmla="*/ 1122073407 h 6082"/>
              <a:gd name="T20" fmla="*/ 108230849 w 1274"/>
              <a:gd name="T21" fmla="*/ 1242394426 h 6082"/>
              <a:gd name="T22" fmla="*/ 149739903 w 1274"/>
              <a:gd name="T23" fmla="*/ 1297927546 h 6082"/>
              <a:gd name="T24" fmla="*/ 172800613 w 1274"/>
              <a:gd name="T25" fmla="*/ 1348832721 h 6082"/>
              <a:gd name="T26" fmla="*/ 205085495 w 1274"/>
              <a:gd name="T27" fmla="*/ 1385854616 h 6082"/>
              <a:gd name="T28" fmla="*/ 334225023 w 1274"/>
              <a:gd name="T29" fmla="*/ 1441387181 h 6082"/>
              <a:gd name="T30" fmla="*/ 384958250 w 1274"/>
              <a:gd name="T31" fmla="*/ 1436759791 h 6082"/>
              <a:gd name="T32" fmla="*/ 375734077 w 1274"/>
              <a:gd name="T33" fmla="*/ 1520058916 h 6082"/>
              <a:gd name="T34" fmla="*/ 329612659 w 1274"/>
              <a:gd name="T35" fmla="*/ 1598730651 h 6082"/>
              <a:gd name="T36" fmla="*/ 301940141 w 1274"/>
              <a:gd name="T37" fmla="*/ 1677402385 h 6082"/>
              <a:gd name="T38" fmla="*/ 232758013 w 1274"/>
              <a:gd name="T39" fmla="*/ 1714424280 h 6082"/>
              <a:gd name="T40" fmla="*/ 200473685 w 1274"/>
              <a:gd name="T41" fmla="*/ 1760701510 h 6082"/>
              <a:gd name="T42" fmla="*/ 182024785 w 1274"/>
              <a:gd name="T43" fmla="*/ 1820862020 h 6082"/>
              <a:gd name="T44" fmla="*/ 135903921 w 1274"/>
              <a:gd name="T45" fmla="*/ 1876395140 h 60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4" h="6082">
                <a:moveTo>
                  <a:pt x="592" y="0"/>
                </a:moveTo>
                <a:cubicBezTo>
                  <a:pt x="604" y="149"/>
                  <a:pt x="650" y="656"/>
                  <a:pt x="667" y="907"/>
                </a:cubicBezTo>
                <a:cubicBezTo>
                  <a:pt x="684" y="1158"/>
                  <a:pt x="704" y="1337"/>
                  <a:pt x="697" y="1507"/>
                </a:cubicBezTo>
                <a:cubicBezTo>
                  <a:pt x="690" y="1677"/>
                  <a:pt x="639" y="1802"/>
                  <a:pt x="622" y="1927"/>
                </a:cubicBezTo>
                <a:cubicBezTo>
                  <a:pt x="605" y="2052"/>
                  <a:pt x="632" y="2115"/>
                  <a:pt x="592" y="2257"/>
                </a:cubicBezTo>
                <a:cubicBezTo>
                  <a:pt x="552" y="2399"/>
                  <a:pt x="437" y="2682"/>
                  <a:pt x="382" y="2782"/>
                </a:cubicBezTo>
                <a:cubicBezTo>
                  <a:pt x="327" y="2882"/>
                  <a:pt x="314" y="2845"/>
                  <a:pt x="262" y="2857"/>
                </a:cubicBezTo>
                <a:cubicBezTo>
                  <a:pt x="210" y="2869"/>
                  <a:pt x="104" y="2817"/>
                  <a:pt x="67" y="2857"/>
                </a:cubicBezTo>
                <a:cubicBezTo>
                  <a:pt x="30" y="2897"/>
                  <a:pt x="0" y="2967"/>
                  <a:pt x="37" y="3097"/>
                </a:cubicBezTo>
                <a:cubicBezTo>
                  <a:pt x="74" y="3227"/>
                  <a:pt x="240" y="3482"/>
                  <a:pt x="292" y="3637"/>
                </a:cubicBezTo>
                <a:cubicBezTo>
                  <a:pt x="344" y="3792"/>
                  <a:pt x="320" y="3932"/>
                  <a:pt x="352" y="4027"/>
                </a:cubicBezTo>
                <a:cubicBezTo>
                  <a:pt x="384" y="4122"/>
                  <a:pt x="452" y="4149"/>
                  <a:pt x="487" y="4207"/>
                </a:cubicBezTo>
                <a:cubicBezTo>
                  <a:pt x="522" y="4265"/>
                  <a:pt x="532" y="4325"/>
                  <a:pt x="562" y="4372"/>
                </a:cubicBezTo>
                <a:cubicBezTo>
                  <a:pt x="592" y="4419"/>
                  <a:pt x="579" y="4442"/>
                  <a:pt x="667" y="4492"/>
                </a:cubicBezTo>
                <a:cubicBezTo>
                  <a:pt x="755" y="4542"/>
                  <a:pt x="990" y="4645"/>
                  <a:pt x="1087" y="4672"/>
                </a:cubicBezTo>
                <a:cubicBezTo>
                  <a:pt x="1184" y="4699"/>
                  <a:pt x="1230" y="4615"/>
                  <a:pt x="1252" y="4657"/>
                </a:cubicBezTo>
                <a:cubicBezTo>
                  <a:pt x="1274" y="4699"/>
                  <a:pt x="1252" y="4840"/>
                  <a:pt x="1222" y="4927"/>
                </a:cubicBezTo>
                <a:cubicBezTo>
                  <a:pt x="1192" y="5014"/>
                  <a:pt x="1112" y="5097"/>
                  <a:pt x="1072" y="5182"/>
                </a:cubicBezTo>
                <a:cubicBezTo>
                  <a:pt x="1032" y="5267"/>
                  <a:pt x="1035" y="5374"/>
                  <a:pt x="982" y="5437"/>
                </a:cubicBezTo>
                <a:cubicBezTo>
                  <a:pt x="929" y="5500"/>
                  <a:pt x="812" y="5512"/>
                  <a:pt x="757" y="5557"/>
                </a:cubicBezTo>
                <a:cubicBezTo>
                  <a:pt x="702" y="5602"/>
                  <a:pt x="679" y="5650"/>
                  <a:pt x="652" y="5707"/>
                </a:cubicBezTo>
                <a:cubicBezTo>
                  <a:pt x="625" y="5764"/>
                  <a:pt x="627" y="5839"/>
                  <a:pt x="592" y="5902"/>
                </a:cubicBezTo>
                <a:cubicBezTo>
                  <a:pt x="557" y="5965"/>
                  <a:pt x="467" y="6050"/>
                  <a:pt x="442" y="6082"/>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5" name="Freeform 20"/>
          <p:cNvSpPr>
            <a:spLocks/>
          </p:cNvSpPr>
          <p:nvPr/>
        </p:nvSpPr>
        <p:spPr bwMode="auto">
          <a:xfrm>
            <a:off x="5873750" y="1184275"/>
            <a:ext cx="2443163" cy="1628775"/>
          </a:xfrm>
          <a:custGeom>
            <a:avLst/>
            <a:gdLst>
              <a:gd name="T0" fmla="*/ 1356601237 w 4400"/>
              <a:gd name="T1" fmla="*/ 0 h 2932"/>
              <a:gd name="T2" fmla="*/ 1287229845 w 4400"/>
              <a:gd name="T3" fmla="*/ 62336752 h 2932"/>
              <a:gd name="T4" fmla="*/ 1250231473 w 4400"/>
              <a:gd name="T5" fmla="*/ 131771897 h 2932"/>
              <a:gd name="T6" fmla="*/ 1213233101 w 4400"/>
              <a:gd name="T7" fmla="*/ 168803752 h 2932"/>
              <a:gd name="T8" fmla="*/ 1166985136 w 4400"/>
              <a:gd name="T9" fmla="*/ 201206487 h 2932"/>
              <a:gd name="T10" fmla="*/ 1079114558 w 4400"/>
              <a:gd name="T11" fmla="*/ 201206487 h 2932"/>
              <a:gd name="T12" fmla="*/ 1009743165 w 4400"/>
              <a:gd name="T13" fmla="*/ 182690559 h 2932"/>
              <a:gd name="T14" fmla="*/ 954245607 w 4400"/>
              <a:gd name="T15" fmla="*/ 182690559 h 2932"/>
              <a:gd name="T16" fmla="*/ 884874215 w 4400"/>
              <a:gd name="T17" fmla="*/ 228980100 h 2932"/>
              <a:gd name="T18" fmla="*/ 815502267 w 4400"/>
              <a:gd name="T19" fmla="*/ 279899317 h 2932"/>
              <a:gd name="T20" fmla="*/ 736881282 w 4400"/>
              <a:gd name="T21" fmla="*/ 303043810 h 2932"/>
              <a:gd name="T22" fmla="*/ 621261925 w 4400"/>
              <a:gd name="T23" fmla="*/ 367849834 h 2932"/>
              <a:gd name="T24" fmla="*/ 524141198 w 4400"/>
              <a:gd name="T25" fmla="*/ 390994883 h 2932"/>
              <a:gd name="T26" fmla="*/ 436270620 w 4400"/>
              <a:gd name="T27" fmla="*/ 465058593 h 2932"/>
              <a:gd name="T28" fmla="*/ 385397858 w 4400"/>
              <a:gd name="T29" fmla="*/ 502090448 h 2932"/>
              <a:gd name="T30" fmla="*/ 353024838 w 4400"/>
              <a:gd name="T31" fmla="*/ 576154158 h 2932"/>
              <a:gd name="T32" fmla="*/ 306776873 w 4400"/>
              <a:gd name="T33" fmla="*/ 659475554 h 2932"/>
              <a:gd name="T34" fmla="*/ 255904111 w 4400"/>
              <a:gd name="T35" fmla="*/ 677991482 h 2932"/>
              <a:gd name="T36" fmla="*/ 228155887 w 4400"/>
              <a:gd name="T37" fmla="*/ 728910144 h 2932"/>
              <a:gd name="T38" fmla="*/ 214281498 w 4400"/>
              <a:gd name="T39" fmla="*/ 807602974 h 2932"/>
              <a:gd name="T40" fmla="*/ 191157515 w 4400"/>
              <a:gd name="T41" fmla="*/ 890924926 h 2932"/>
              <a:gd name="T42" fmla="*/ 84787751 w 4400"/>
              <a:gd name="T43" fmla="*/ 877037564 h 2932"/>
              <a:gd name="T44" fmla="*/ 29290193 w 4400"/>
              <a:gd name="T45" fmla="*/ 904811733 h 29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00" h="2932">
                <a:moveTo>
                  <a:pt x="4400" y="0"/>
                </a:moveTo>
                <a:cubicBezTo>
                  <a:pt x="4365" y="34"/>
                  <a:pt x="4232" y="131"/>
                  <a:pt x="4175" y="202"/>
                </a:cubicBezTo>
                <a:cubicBezTo>
                  <a:pt x="4118" y="273"/>
                  <a:pt x="4095" y="370"/>
                  <a:pt x="4055" y="427"/>
                </a:cubicBezTo>
                <a:cubicBezTo>
                  <a:pt x="4015" y="484"/>
                  <a:pt x="3980" y="510"/>
                  <a:pt x="3935" y="547"/>
                </a:cubicBezTo>
                <a:cubicBezTo>
                  <a:pt x="3890" y="584"/>
                  <a:pt x="3857" y="635"/>
                  <a:pt x="3785" y="652"/>
                </a:cubicBezTo>
                <a:cubicBezTo>
                  <a:pt x="3713" y="669"/>
                  <a:pt x="3585" y="662"/>
                  <a:pt x="3500" y="652"/>
                </a:cubicBezTo>
                <a:cubicBezTo>
                  <a:pt x="3415" y="642"/>
                  <a:pt x="3342" y="602"/>
                  <a:pt x="3275" y="592"/>
                </a:cubicBezTo>
                <a:cubicBezTo>
                  <a:pt x="3208" y="582"/>
                  <a:pt x="3163" y="567"/>
                  <a:pt x="3095" y="592"/>
                </a:cubicBezTo>
                <a:cubicBezTo>
                  <a:pt x="3027" y="617"/>
                  <a:pt x="2945" y="690"/>
                  <a:pt x="2870" y="742"/>
                </a:cubicBezTo>
                <a:cubicBezTo>
                  <a:pt x="2795" y="794"/>
                  <a:pt x="2725" y="867"/>
                  <a:pt x="2645" y="907"/>
                </a:cubicBezTo>
                <a:cubicBezTo>
                  <a:pt x="2565" y="947"/>
                  <a:pt x="2495" y="934"/>
                  <a:pt x="2390" y="982"/>
                </a:cubicBezTo>
                <a:cubicBezTo>
                  <a:pt x="2285" y="1030"/>
                  <a:pt x="2130" y="1144"/>
                  <a:pt x="2015" y="1192"/>
                </a:cubicBezTo>
                <a:cubicBezTo>
                  <a:pt x="1900" y="1240"/>
                  <a:pt x="1800" y="1214"/>
                  <a:pt x="1700" y="1267"/>
                </a:cubicBezTo>
                <a:cubicBezTo>
                  <a:pt x="1600" y="1320"/>
                  <a:pt x="1490" y="1447"/>
                  <a:pt x="1415" y="1507"/>
                </a:cubicBezTo>
                <a:cubicBezTo>
                  <a:pt x="1340" y="1567"/>
                  <a:pt x="1295" y="1567"/>
                  <a:pt x="1250" y="1627"/>
                </a:cubicBezTo>
                <a:cubicBezTo>
                  <a:pt x="1205" y="1687"/>
                  <a:pt x="1187" y="1782"/>
                  <a:pt x="1145" y="1867"/>
                </a:cubicBezTo>
                <a:cubicBezTo>
                  <a:pt x="1103" y="1952"/>
                  <a:pt x="1047" y="2082"/>
                  <a:pt x="995" y="2137"/>
                </a:cubicBezTo>
                <a:cubicBezTo>
                  <a:pt x="943" y="2192"/>
                  <a:pt x="872" y="2160"/>
                  <a:pt x="830" y="2197"/>
                </a:cubicBezTo>
                <a:cubicBezTo>
                  <a:pt x="788" y="2234"/>
                  <a:pt x="762" y="2292"/>
                  <a:pt x="740" y="2362"/>
                </a:cubicBezTo>
                <a:cubicBezTo>
                  <a:pt x="718" y="2432"/>
                  <a:pt x="715" y="2530"/>
                  <a:pt x="695" y="2617"/>
                </a:cubicBezTo>
                <a:cubicBezTo>
                  <a:pt x="675" y="2704"/>
                  <a:pt x="690" y="2850"/>
                  <a:pt x="620" y="2887"/>
                </a:cubicBezTo>
                <a:cubicBezTo>
                  <a:pt x="550" y="2924"/>
                  <a:pt x="362" y="2835"/>
                  <a:pt x="275" y="2842"/>
                </a:cubicBezTo>
                <a:cubicBezTo>
                  <a:pt x="188" y="2849"/>
                  <a:pt x="0" y="2835"/>
                  <a:pt x="95" y="2932"/>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6" name="Freeform 21"/>
          <p:cNvSpPr>
            <a:spLocks/>
          </p:cNvSpPr>
          <p:nvPr/>
        </p:nvSpPr>
        <p:spPr bwMode="auto">
          <a:xfrm>
            <a:off x="4986338" y="2795588"/>
            <a:ext cx="1300162" cy="3071812"/>
          </a:xfrm>
          <a:custGeom>
            <a:avLst/>
            <a:gdLst>
              <a:gd name="T0" fmla="*/ 680380500 w 2339"/>
              <a:gd name="T1" fmla="*/ 0 h 5530"/>
              <a:gd name="T2" fmla="*/ 717458185 w 2339"/>
              <a:gd name="T3" fmla="*/ 55540916 h 5530"/>
              <a:gd name="T4" fmla="*/ 712823405 w 2339"/>
              <a:gd name="T5" fmla="*/ 199020644 h 5530"/>
              <a:gd name="T6" fmla="*/ 675745720 w 2339"/>
              <a:gd name="T7" fmla="*/ 296217109 h 5530"/>
              <a:gd name="T8" fmla="*/ 615494134 w 2339"/>
              <a:gd name="T9" fmla="*/ 328616115 h 5530"/>
              <a:gd name="T10" fmla="*/ 541338207 w 2339"/>
              <a:gd name="T11" fmla="*/ 435069121 h 5530"/>
              <a:gd name="T12" fmla="*/ 462547501 w 2339"/>
              <a:gd name="T13" fmla="*/ 550778669 h 5530"/>
              <a:gd name="T14" fmla="*/ 411565475 w 2339"/>
              <a:gd name="T15" fmla="*/ 601691314 h 5530"/>
              <a:gd name="T16" fmla="*/ 406930695 w 2339"/>
              <a:gd name="T17" fmla="*/ 731286230 h 5530"/>
              <a:gd name="T18" fmla="*/ 425469260 w 2339"/>
              <a:gd name="T19" fmla="*/ 907164965 h 5530"/>
              <a:gd name="T20" fmla="*/ 425469260 w 2339"/>
              <a:gd name="T21" fmla="*/ 1027503339 h 5530"/>
              <a:gd name="T22" fmla="*/ 448643160 w 2339"/>
              <a:gd name="T23" fmla="*/ 1212639170 h 5530"/>
              <a:gd name="T24" fmla="*/ 485721402 w 2339"/>
              <a:gd name="T25" fmla="*/ 1522741647 h 5530"/>
              <a:gd name="T26" fmla="*/ 513529527 w 2339"/>
              <a:gd name="T27" fmla="*/ 1587539105 h 5530"/>
              <a:gd name="T28" fmla="*/ 518164307 w 2339"/>
              <a:gd name="T29" fmla="*/ 1629194653 h 5530"/>
              <a:gd name="T30" fmla="*/ 406930695 w 2339"/>
              <a:gd name="T31" fmla="*/ 1619937556 h 5530"/>
              <a:gd name="T32" fmla="*/ 230810161 w 2339"/>
              <a:gd name="T33" fmla="*/ 1689363840 h 5530"/>
              <a:gd name="T34" fmla="*/ 161289015 w 2339"/>
              <a:gd name="T35" fmla="*/ 1684735014 h 5530"/>
              <a:gd name="T36" fmla="*/ 175193355 w 2339"/>
              <a:gd name="T37" fmla="*/ 1559768369 h 5530"/>
              <a:gd name="T38" fmla="*/ 133480890 w 2339"/>
              <a:gd name="T39" fmla="*/ 1476457272 h 5530"/>
              <a:gd name="T40" fmla="*/ 152019455 w 2339"/>
              <a:gd name="T41" fmla="*/ 1416288641 h 5530"/>
              <a:gd name="T42" fmla="*/ 128846110 w 2339"/>
              <a:gd name="T43" fmla="*/ 1346862357 h 5530"/>
              <a:gd name="T44" fmla="*/ 36151063 w 2339"/>
              <a:gd name="T45" fmla="*/ 1268179531 h 5530"/>
              <a:gd name="T46" fmla="*/ 17611942 w 2339"/>
              <a:gd name="T47" fmla="*/ 1133956345 h 5530"/>
              <a:gd name="T48" fmla="*/ 8342382 w 2339"/>
              <a:gd name="T49" fmla="*/ 990476061 h 5530"/>
              <a:gd name="T50" fmla="*/ 68593968 w 2339"/>
              <a:gd name="T51" fmla="*/ 740542772 h 5530"/>
              <a:gd name="T52" fmla="*/ 142749894 w 2339"/>
              <a:gd name="T53" fmla="*/ 587805946 h 5530"/>
              <a:gd name="T54" fmla="*/ 286426967 w 2339"/>
              <a:gd name="T55" fmla="*/ 453582760 h 5530"/>
              <a:gd name="T56" fmla="*/ 291061747 w 2339"/>
              <a:gd name="T57" fmla="*/ 435069121 h 55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39" h="5530">
                <a:moveTo>
                  <a:pt x="2202" y="0"/>
                </a:moveTo>
                <a:cubicBezTo>
                  <a:pt x="2253" y="36"/>
                  <a:pt x="2305" y="73"/>
                  <a:pt x="2322" y="180"/>
                </a:cubicBezTo>
                <a:cubicBezTo>
                  <a:pt x="2339" y="287"/>
                  <a:pt x="2329" y="515"/>
                  <a:pt x="2307" y="645"/>
                </a:cubicBezTo>
                <a:cubicBezTo>
                  <a:pt x="2285" y="775"/>
                  <a:pt x="2239" y="890"/>
                  <a:pt x="2187" y="960"/>
                </a:cubicBezTo>
                <a:cubicBezTo>
                  <a:pt x="2135" y="1030"/>
                  <a:pt x="2064" y="990"/>
                  <a:pt x="1992" y="1065"/>
                </a:cubicBezTo>
                <a:cubicBezTo>
                  <a:pt x="1920" y="1140"/>
                  <a:pt x="1834" y="1290"/>
                  <a:pt x="1752" y="1410"/>
                </a:cubicBezTo>
                <a:cubicBezTo>
                  <a:pt x="1670" y="1530"/>
                  <a:pt x="1567" y="1695"/>
                  <a:pt x="1497" y="1785"/>
                </a:cubicBezTo>
                <a:cubicBezTo>
                  <a:pt x="1427" y="1875"/>
                  <a:pt x="1362" y="1853"/>
                  <a:pt x="1332" y="1950"/>
                </a:cubicBezTo>
                <a:cubicBezTo>
                  <a:pt x="1302" y="2047"/>
                  <a:pt x="1310" y="2205"/>
                  <a:pt x="1317" y="2370"/>
                </a:cubicBezTo>
                <a:cubicBezTo>
                  <a:pt x="1324" y="2535"/>
                  <a:pt x="1367" y="2780"/>
                  <a:pt x="1377" y="2940"/>
                </a:cubicBezTo>
                <a:cubicBezTo>
                  <a:pt x="1387" y="3100"/>
                  <a:pt x="1365" y="3165"/>
                  <a:pt x="1377" y="3330"/>
                </a:cubicBezTo>
                <a:cubicBezTo>
                  <a:pt x="1389" y="3495"/>
                  <a:pt x="1419" y="3662"/>
                  <a:pt x="1452" y="3930"/>
                </a:cubicBezTo>
                <a:cubicBezTo>
                  <a:pt x="1485" y="4198"/>
                  <a:pt x="1537" y="4733"/>
                  <a:pt x="1572" y="4935"/>
                </a:cubicBezTo>
                <a:cubicBezTo>
                  <a:pt x="1607" y="5137"/>
                  <a:pt x="1645" y="5088"/>
                  <a:pt x="1662" y="5145"/>
                </a:cubicBezTo>
                <a:cubicBezTo>
                  <a:pt x="1679" y="5202"/>
                  <a:pt x="1735" y="5262"/>
                  <a:pt x="1677" y="5280"/>
                </a:cubicBezTo>
                <a:cubicBezTo>
                  <a:pt x="1619" y="5298"/>
                  <a:pt x="1472" y="5218"/>
                  <a:pt x="1317" y="5250"/>
                </a:cubicBezTo>
                <a:cubicBezTo>
                  <a:pt x="1162" y="5282"/>
                  <a:pt x="880" y="5440"/>
                  <a:pt x="747" y="5475"/>
                </a:cubicBezTo>
                <a:cubicBezTo>
                  <a:pt x="614" y="5510"/>
                  <a:pt x="552" y="5530"/>
                  <a:pt x="522" y="5460"/>
                </a:cubicBezTo>
                <a:cubicBezTo>
                  <a:pt x="492" y="5390"/>
                  <a:pt x="582" y="5167"/>
                  <a:pt x="567" y="5055"/>
                </a:cubicBezTo>
                <a:cubicBezTo>
                  <a:pt x="552" y="4943"/>
                  <a:pt x="444" y="4862"/>
                  <a:pt x="432" y="4785"/>
                </a:cubicBezTo>
                <a:cubicBezTo>
                  <a:pt x="420" y="4708"/>
                  <a:pt x="495" y="4660"/>
                  <a:pt x="492" y="4590"/>
                </a:cubicBezTo>
                <a:cubicBezTo>
                  <a:pt x="489" y="4520"/>
                  <a:pt x="479" y="4445"/>
                  <a:pt x="417" y="4365"/>
                </a:cubicBezTo>
                <a:cubicBezTo>
                  <a:pt x="355" y="4285"/>
                  <a:pt x="177" y="4225"/>
                  <a:pt x="117" y="4110"/>
                </a:cubicBezTo>
                <a:cubicBezTo>
                  <a:pt x="57" y="3995"/>
                  <a:pt x="72" y="3825"/>
                  <a:pt x="57" y="3675"/>
                </a:cubicBezTo>
                <a:cubicBezTo>
                  <a:pt x="42" y="3525"/>
                  <a:pt x="0" y="3422"/>
                  <a:pt x="27" y="3210"/>
                </a:cubicBezTo>
                <a:cubicBezTo>
                  <a:pt x="54" y="2998"/>
                  <a:pt x="149" y="2618"/>
                  <a:pt x="222" y="2400"/>
                </a:cubicBezTo>
                <a:cubicBezTo>
                  <a:pt x="295" y="2182"/>
                  <a:pt x="345" y="2060"/>
                  <a:pt x="462" y="1905"/>
                </a:cubicBezTo>
                <a:cubicBezTo>
                  <a:pt x="579" y="1750"/>
                  <a:pt x="847" y="1552"/>
                  <a:pt x="927" y="1470"/>
                </a:cubicBezTo>
                <a:cubicBezTo>
                  <a:pt x="1007" y="1388"/>
                  <a:pt x="939" y="1422"/>
                  <a:pt x="942" y="1410"/>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7" name="Freeform 22"/>
          <p:cNvSpPr>
            <a:spLocks/>
          </p:cNvSpPr>
          <p:nvPr/>
        </p:nvSpPr>
        <p:spPr bwMode="auto">
          <a:xfrm>
            <a:off x="5835650" y="5721350"/>
            <a:ext cx="82550" cy="615950"/>
          </a:xfrm>
          <a:custGeom>
            <a:avLst/>
            <a:gdLst>
              <a:gd name="T0" fmla="*/ 46043936 w 148"/>
              <a:gd name="T1" fmla="*/ 0 h 1110"/>
              <a:gd name="T2" fmla="*/ 27377596 w 148"/>
              <a:gd name="T3" fmla="*/ 87758447 h 1110"/>
              <a:gd name="T4" fmla="*/ 4044392 w 148"/>
              <a:gd name="T5" fmla="*/ 161660794 h 1110"/>
              <a:gd name="T6" fmla="*/ 4044392 w 148"/>
              <a:gd name="T7" fmla="*/ 281751622 h 1110"/>
              <a:gd name="T8" fmla="*/ 13377562 w 148"/>
              <a:gd name="T9" fmla="*/ 341796759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110">
                <a:moveTo>
                  <a:pt x="148" y="0"/>
                </a:moveTo>
                <a:cubicBezTo>
                  <a:pt x="129" y="99"/>
                  <a:pt x="110" y="198"/>
                  <a:pt x="88" y="285"/>
                </a:cubicBezTo>
                <a:cubicBezTo>
                  <a:pt x="66" y="372"/>
                  <a:pt x="26" y="420"/>
                  <a:pt x="13" y="525"/>
                </a:cubicBezTo>
                <a:cubicBezTo>
                  <a:pt x="0" y="630"/>
                  <a:pt x="8" y="817"/>
                  <a:pt x="13" y="915"/>
                </a:cubicBezTo>
                <a:cubicBezTo>
                  <a:pt x="18" y="1013"/>
                  <a:pt x="58" y="1015"/>
                  <a:pt x="43" y="1110"/>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8" name="Freeform 23"/>
          <p:cNvSpPr>
            <a:spLocks/>
          </p:cNvSpPr>
          <p:nvPr/>
        </p:nvSpPr>
        <p:spPr bwMode="auto">
          <a:xfrm>
            <a:off x="5184775" y="2382838"/>
            <a:ext cx="3132138" cy="3944937"/>
          </a:xfrm>
          <a:custGeom>
            <a:avLst/>
            <a:gdLst>
              <a:gd name="T0" fmla="*/ 60713070 w 5642"/>
              <a:gd name="T1" fmla="*/ 2147483646 h 7102"/>
              <a:gd name="T2" fmla="*/ 83827160 w 5642"/>
              <a:gd name="T3" fmla="*/ 2135750120 h 7102"/>
              <a:gd name="T4" fmla="*/ 88449867 w 5642"/>
              <a:gd name="T5" fmla="*/ 2080211606 h 7102"/>
              <a:gd name="T6" fmla="*/ 134678048 w 5642"/>
              <a:gd name="T7" fmla="*/ 2029301811 h 7102"/>
              <a:gd name="T8" fmla="*/ 171660815 w 5642"/>
              <a:gd name="T9" fmla="*/ 2010789158 h 7102"/>
              <a:gd name="T10" fmla="*/ 204020319 w 5642"/>
              <a:gd name="T11" fmla="*/ 2047814464 h 7102"/>
              <a:gd name="T12" fmla="*/ 227134409 w 5642"/>
              <a:gd name="T13" fmla="*/ 2024673648 h 7102"/>
              <a:gd name="T14" fmla="*/ 254871207 w 5642"/>
              <a:gd name="T15" fmla="*/ 1945994873 h 7102"/>
              <a:gd name="T16" fmla="*/ 324213478 w 5642"/>
              <a:gd name="T17" fmla="*/ 1936738547 h 7102"/>
              <a:gd name="T18" fmla="*/ 375064921 w 5642"/>
              <a:gd name="T19" fmla="*/ 1867315543 h 7102"/>
              <a:gd name="T20" fmla="*/ 361196244 w 5642"/>
              <a:gd name="T21" fmla="*/ 1821033911 h 7102"/>
              <a:gd name="T22" fmla="*/ 273362590 w 5642"/>
              <a:gd name="T23" fmla="*/ 1779380442 h 7102"/>
              <a:gd name="T24" fmla="*/ 222511702 w 5642"/>
              <a:gd name="T25" fmla="*/ 1774752279 h 7102"/>
              <a:gd name="T26" fmla="*/ 199397612 w 5642"/>
              <a:gd name="T27" fmla="*/ 1663675807 h 7102"/>
              <a:gd name="T28" fmla="*/ 180906229 w 5642"/>
              <a:gd name="T29" fmla="*/ 1580368314 h 7102"/>
              <a:gd name="T30" fmla="*/ 167038108 w 5642"/>
              <a:gd name="T31" fmla="*/ 1524830355 h 7102"/>
              <a:gd name="T32" fmla="*/ 162414845 w 5642"/>
              <a:gd name="T33" fmla="*/ 1478548723 h 7102"/>
              <a:gd name="T34" fmla="*/ 208643026 w 5642"/>
              <a:gd name="T35" fmla="*/ 1469292397 h 7102"/>
              <a:gd name="T36" fmla="*/ 204020319 w 5642"/>
              <a:gd name="T37" fmla="*/ 1372100414 h 7102"/>
              <a:gd name="T38" fmla="*/ 171660815 w 5642"/>
              <a:gd name="T39" fmla="*/ 1372100414 h 7102"/>
              <a:gd name="T40" fmla="*/ 171660815 w 5642"/>
              <a:gd name="T41" fmla="*/ 1339703271 h 7102"/>
              <a:gd name="T42" fmla="*/ 125432634 w 5642"/>
              <a:gd name="T43" fmla="*/ 1311934292 h 7102"/>
              <a:gd name="T44" fmla="*/ 69958484 w 5642"/>
              <a:gd name="T45" fmla="*/ 1316562455 h 7102"/>
              <a:gd name="T46" fmla="*/ 5238920 w 5642"/>
              <a:gd name="T47" fmla="*/ 1247140007 h 7102"/>
              <a:gd name="T48" fmla="*/ 37598980 w 5642"/>
              <a:gd name="T49" fmla="*/ 1237883125 h 7102"/>
              <a:gd name="T50" fmla="*/ 69958484 w 5642"/>
              <a:gd name="T51" fmla="*/ 1205485983 h 7102"/>
              <a:gd name="T52" fmla="*/ 111563958 w 5642"/>
              <a:gd name="T53" fmla="*/ 1205485983 h 7102"/>
              <a:gd name="T54" fmla="*/ 139300755 w 5642"/>
              <a:gd name="T55" fmla="*/ 1149948025 h 7102"/>
              <a:gd name="T56" fmla="*/ 97695836 w 5642"/>
              <a:gd name="T57" fmla="*/ 1075897413 h 7102"/>
              <a:gd name="T58" fmla="*/ 83827160 w 5642"/>
              <a:gd name="T59" fmla="*/ 987961757 h 7102"/>
              <a:gd name="T60" fmla="*/ 143924017 w 5642"/>
              <a:gd name="T61" fmla="*/ 946308288 h 7102"/>
              <a:gd name="T62" fmla="*/ 139300755 w 5642"/>
              <a:gd name="T63" fmla="*/ 913911146 h 7102"/>
              <a:gd name="T64" fmla="*/ 199397612 w 5642"/>
              <a:gd name="T65" fmla="*/ 937051962 h 7102"/>
              <a:gd name="T66" fmla="*/ 176283522 w 5642"/>
              <a:gd name="T67" fmla="*/ 881513448 h 7102"/>
              <a:gd name="T68" fmla="*/ 204020319 w 5642"/>
              <a:gd name="T69" fmla="*/ 881513448 h 7102"/>
              <a:gd name="T70" fmla="*/ 204020319 w 5642"/>
              <a:gd name="T71" fmla="*/ 821347326 h 7102"/>
              <a:gd name="T72" fmla="*/ 277985297 w 5642"/>
              <a:gd name="T73" fmla="*/ 691758201 h 7102"/>
              <a:gd name="T74" fmla="*/ 333459447 w 5642"/>
              <a:gd name="T75" fmla="*/ 705642690 h 7102"/>
              <a:gd name="T76" fmla="*/ 384310335 w 5642"/>
              <a:gd name="T77" fmla="*/ 650104732 h 7102"/>
              <a:gd name="T78" fmla="*/ 439783930 w 5642"/>
              <a:gd name="T79" fmla="*/ 608451263 h 7102"/>
              <a:gd name="T80" fmla="*/ 467521282 w 5642"/>
              <a:gd name="T81" fmla="*/ 566797794 h 7102"/>
              <a:gd name="T82" fmla="*/ 522994877 w 5642"/>
              <a:gd name="T83" fmla="*/ 534400096 h 7102"/>
              <a:gd name="T84" fmla="*/ 569223058 w 5642"/>
              <a:gd name="T85" fmla="*/ 460349485 h 7102"/>
              <a:gd name="T86" fmla="*/ 661679419 w 5642"/>
              <a:gd name="T87" fmla="*/ 437208669 h 7102"/>
              <a:gd name="T88" fmla="*/ 860460818 w 5642"/>
              <a:gd name="T89" fmla="*/ 395555200 h 7102"/>
              <a:gd name="T90" fmla="*/ 902066292 w 5642"/>
              <a:gd name="T91" fmla="*/ 312247707 h 7102"/>
              <a:gd name="T92" fmla="*/ 1008390774 w 5642"/>
              <a:gd name="T93" fmla="*/ 219684443 h 7102"/>
              <a:gd name="T94" fmla="*/ 1174812114 w 5642"/>
              <a:gd name="T95" fmla="*/ 182658582 h 7102"/>
              <a:gd name="T96" fmla="*/ 1308873949 w 5642"/>
              <a:gd name="T97" fmla="*/ 191914908 h 7102"/>
              <a:gd name="T98" fmla="*/ 1396707603 w 5642"/>
              <a:gd name="T99" fmla="*/ 136376950 h 7102"/>
              <a:gd name="T100" fmla="*/ 1470672581 w 5642"/>
              <a:gd name="T101" fmla="*/ 43813686 h 7102"/>
              <a:gd name="T102" fmla="*/ 1669453980 w 5642"/>
              <a:gd name="T103" fmla="*/ 48441849 h 7102"/>
              <a:gd name="T104" fmla="*/ 1738796252 w 5642"/>
              <a:gd name="T105" fmla="*/ 0 h 7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42" h="7102">
                <a:moveTo>
                  <a:pt x="197" y="7102"/>
                </a:moveTo>
                <a:cubicBezTo>
                  <a:pt x="227" y="7042"/>
                  <a:pt x="257" y="6982"/>
                  <a:pt x="272" y="6922"/>
                </a:cubicBezTo>
                <a:cubicBezTo>
                  <a:pt x="287" y="6862"/>
                  <a:pt x="260" y="6799"/>
                  <a:pt x="287" y="6742"/>
                </a:cubicBezTo>
                <a:cubicBezTo>
                  <a:pt x="314" y="6685"/>
                  <a:pt x="392" y="6614"/>
                  <a:pt x="437" y="6577"/>
                </a:cubicBezTo>
                <a:cubicBezTo>
                  <a:pt x="482" y="6540"/>
                  <a:pt x="520" y="6507"/>
                  <a:pt x="557" y="6517"/>
                </a:cubicBezTo>
                <a:cubicBezTo>
                  <a:pt x="594" y="6527"/>
                  <a:pt x="632" y="6630"/>
                  <a:pt x="662" y="6637"/>
                </a:cubicBezTo>
                <a:cubicBezTo>
                  <a:pt x="692" y="6644"/>
                  <a:pt x="710" y="6617"/>
                  <a:pt x="737" y="6562"/>
                </a:cubicBezTo>
                <a:cubicBezTo>
                  <a:pt x="764" y="6507"/>
                  <a:pt x="775" y="6354"/>
                  <a:pt x="827" y="6307"/>
                </a:cubicBezTo>
                <a:cubicBezTo>
                  <a:pt x="879" y="6260"/>
                  <a:pt x="987" y="6319"/>
                  <a:pt x="1052" y="6277"/>
                </a:cubicBezTo>
                <a:cubicBezTo>
                  <a:pt x="1117" y="6235"/>
                  <a:pt x="1197" y="6114"/>
                  <a:pt x="1217" y="6052"/>
                </a:cubicBezTo>
                <a:cubicBezTo>
                  <a:pt x="1237" y="5990"/>
                  <a:pt x="1227" y="5949"/>
                  <a:pt x="1172" y="5902"/>
                </a:cubicBezTo>
                <a:cubicBezTo>
                  <a:pt x="1117" y="5855"/>
                  <a:pt x="962" y="5792"/>
                  <a:pt x="887" y="5767"/>
                </a:cubicBezTo>
                <a:cubicBezTo>
                  <a:pt x="812" y="5742"/>
                  <a:pt x="762" y="5815"/>
                  <a:pt x="722" y="5752"/>
                </a:cubicBezTo>
                <a:cubicBezTo>
                  <a:pt x="682" y="5689"/>
                  <a:pt x="670" y="5497"/>
                  <a:pt x="647" y="5392"/>
                </a:cubicBezTo>
                <a:cubicBezTo>
                  <a:pt x="624" y="5287"/>
                  <a:pt x="604" y="5197"/>
                  <a:pt x="587" y="5122"/>
                </a:cubicBezTo>
                <a:cubicBezTo>
                  <a:pt x="570" y="5047"/>
                  <a:pt x="552" y="4997"/>
                  <a:pt x="542" y="4942"/>
                </a:cubicBezTo>
                <a:cubicBezTo>
                  <a:pt x="532" y="4887"/>
                  <a:pt x="505" y="4822"/>
                  <a:pt x="527" y="4792"/>
                </a:cubicBezTo>
                <a:cubicBezTo>
                  <a:pt x="549" y="4762"/>
                  <a:pt x="654" y="4820"/>
                  <a:pt x="677" y="4762"/>
                </a:cubicBezTo>
                <a:cubicBezTo>
                  <a:pt x="700" y="4704"/>
                  <a:pt x="682" y="4499"/>
                  <a:pt x="662" y="4447"/>
                </a:cubicBezTo>
                <a:cubicBezTo>
                  <a:pt x="642" y="4395"/>
                  <a:pt x="574" y="4464"/>
                  <a:pt x="557" y="4447"/>
                </a:cubicBezTo>
                <a:cubicBezTo>
                  <a:pt x="540" y="4430"/>
                  <a:pt x="582" y="4374"/>
                  <a:pt x="557" y="4342"/>
                </a:cubicBezTo>
                <a:cubicBezTo>
                  <a:pt x="532" y="4310"/>
                  <a:pt x="462" y="4265"/>
                  <a:pt x="407" y="4252"/>
                </a:cubicBezTo>
                <a:cubicBezTo>
                  <a:pt x="352" y="4239"/>
                  <a:pt x="292" y="4302"/>
                  <a:pt x="227" y="4267"/>
                </a:cubicBezTo>
                <a:cubicBezTo>
                  <a:pt x="162" y="4232"/>
                  <a:pt x="34" y="4084"/>
                  <a:pt x="17" y="4042"/>
                </a:cubicBezTo>
                <a:cubicBezTo>
                  <a:pt x="0" y="4000"/>
                  <a:pt x="87" y="4034"/>
                  <a:pt x="122" y="4012"/>
                </a:cubicBezTo>
                <a:cubicBezTo>
                  <a:pt x="157" y="3990"/>
                  <a:pt x="187" y="3924"/>
                  <a:pt x="227" y="3907"/>
                </a:cubicBezTo>
                <a:cubicBezTo>
                  <a:pt x="267" y="3890"/>
                  <a:pt x="325" y="3937"/>
                  <a:pt x="362" y="3907"/>
                </a:cubicBezTo>
                <a:cubicBezTo>
                  <a:pt x="399" y="3877"/>
                  <a:pt x="460" y="3797"/>
                  <a:pt x="452" y="3727"/>
                </a:cubicBezTo>
                <a:cubicBezTo>
                  <a:pt x="444" y="3657"/>
                  <a:pt x="347" y="3574"/>
                  <a:pt x="317" y="3487"/>
                </a:cubicBezTo>
                <a:cubicBezTo>
                  <a:pt x="287" y="3400"/>
                  <a:pt x="247" y="3272"/>
                  <a:pt x="272" y="3202"/>
                </a:cubicBezTo>
                <a:cubicBezTo>
                  <a:pt x="297" y="3132"/>
                  <a:pt x="437" y="3107"/>
                  <a:pt x="467" y="3067"/>
                </a:cubicBezTo>
                <a:cubicBezTo>
                  <a:pt x="497" y="3027"/>
                  <a:pt x="422" y="2967"/>
                  <a:pt x="452" y="2962"/>
                </a:cubicBezTo>
                <a:cubicBezTo>
                  <a:pt x="482" y="2957"/>
                  <a:pt x="627" y="3054"/>
                  <a:pt x="647" y="3037"/>
                </a:cubicBezTo>
                <a:cubicBezTo>
                  <a:pt x="667" y="3020"/>
                  <a:pt x="570" y="2887"/>
                  <a:pt x="572" y="2857"/>
                </a:cubicBezTo>
                <a:cubicBezTo>
                  <a:pt x="574" y="2827"/>
                  <a:pt x="647" y="2890"/>
                  <a:pt x="662" y="2857"/>
                </a:cubicBezTo>
                <a:cubicBezTo>
                  <a:pt x="677" y="2824"/>
                  <a:pt x="622" y="2764"/>
                  <a:pt x="662" y="2662"/>
                </a:cubicBezTo>
                <a:cubicBezTo>
                  <a:pt x="702" y="2560"/>
                  <a:pt x="832" y="2304"/>
                  <a:pt x="902" y="2242"/>
                </a:cubicBezTo>
                <a:cubicBezTo>
                  <a:pt x="972" y="2180"/>
                  <a:pt x="1024" y="2310"/>
                  <a:pt x="1082" y="2287"/>
                </a:cubicBezTo>
                <a:cubicBezTo>
                  <a:pt x="1140" y="2264"/>
                  <a:pt x="1190" y="2160"/>
                  <a:pt x="1247" y="2107"/>
                </a:cubicBezTo>
                <a:cubicBezTo>
                  <a:pt x="1304" y="2054"/>
                  <a:pt x="1382" y="2017"/>
                  <a:pt x="1427" y="1972"/>
                </a:cubicBezTo>
                <a:cubicBezTo>
                  <a:pt x="1472" y="1927"/>
                  <a:pt x="1472" y="1877"/>
                  <a:pt x="1517" y="1837"/>
                </a:cubicBezTo>
                <a:cubicBezTo>
                  <a:pt x="1562" y="1797"/>
                  <a:pt x="1642" y="1789"/>
                  <a:pt x="1697" y="1732"/>
                </a:cubicBezTo>
                <a:cubicBezTo>
                  <a:pt x="1752" y="1675"/>
                  <a:pt x="1772" y="1544"/>
                  <a:pt x="1847" y="1492"/>
                </a:cubicBezTo>
                <a:cubicBezTo>
                  <a:pt x="1922" y="1440"/>
                  <a:pt x="1989" y="1452"/>
                  <a:pt x="2147" y="1417"/>
                </a:cubicBezTo>
                <a:cubicBezTo>
                  <a:pt x="2305" y="1382"/>
                  <a:pt x="2662" y="1349"/>
                  <a:pt x="2792" y="1282"/>
                </a:cubicBezTo>
                <a:cubicBezTo>
                  <a:pt x="2922" y="1215"/>
                  <a:pt x="2847" y="1107"/>
                  <a:pt x="2927" y="1012"/>
                </a:cubicBezTo>
                <a:cubicBezTo>
                  <a:pt x="3007" y="917"/>
                  <a:pt x="3125" y="782"/>
                  <a:pt x="3272" y="712"/>
                </a:cubicBezTo>
                <a:cubicBezTo>
                  <a:pt x="3419" y="642"/>
                  <a:pt x="3650" y="607"/>
                  <a:pt x="3812" y="592"/>
                </a:cubicBezTo>
                <a:cubicBezTo>
                  <a:pt x="3974" y="577"/>
                  <a:pt x="4127" y="647"/>
                  <a:pt x="4247" y="622"/>
                </a:cubicBezTo>
                <a:cubicBezTo>
                  <a:pt x="4367" y="597"/>
                  <a:pt x="4445" y="522"/>
                  <a:pt x="4532" y="442"/>
                </a:cubicBezTo>
                <a:cubicBezTo>
                  <a:pt x="4619" y="362"/>
                  <a:pt x="4625" y="189"/>
                  <a:pt x="4772" y="142"/>
                </a:cubicBezTo>
                <a:cubicBezTo>
                  <a:pt x="4919" y="95"/>
                  <a:pt x="5272" y="181"/>
                  <a:pt x="5417" y="157"/>
                </a:cubicBezTo>
                <a:cubicBezTo>
                  <a:pt x="5562" y="133"/>
                  <a:pt x="5595" y="33"/>
                  <a:pt x="5642" y="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9" name="Freeform 24"/>
          <p:cNvSpPr>
            <a:spLocks/>
          </p:cNvSpPr>
          <p:nvPr/>
        </p:nvSpPr>
        <p:spPr bwMode="auto">
          <a:xfrm>
            <a:off x="5919788" y="1881188"/>
            <a:ext cx="234950" cy="1565275"/>
          </a:xfrm>
          <a:custGeom>
            <a:avLst/>
            <a:gdLst>
              <a:gd name="T0" fmla="*/ 17211206 w 420"/>
              <a:gd name="T1" fmla="*/ 0 h 2820"/>
              <a:gd name="T2" fmla="*/ 12517241 w 420"/>
              <a:gd name="T3" fmla="*/ 41592465 h 2820"/>
              <a:gd name="T4" fmla="*/ 92315211 w 420"/>
              <a:gd name="T5" fmla="*/ 64699699 h 2820"/>
              <a:gd name="T6" fmla="*/ 120479563 w 420"/>
              <a:gd name="T7" fmla="*/ 69321145 h 2820"/>
              <a:gd name="T8" fmla="*/ 129867494 w 420"/>
              <a:gd name="T9" fmla="*/ 134020844 h 2820"/>
              <a:gd name="T10" fmla="*/ 111091632 w 420"/>
              <a:gd name="T11" fmla="*/ 170991862 h 2820"/>
              <a:gd name="T12" fmla="*/ 87621246 w 420"/>
              <a:gd name="T13" fmla="*/ 207963436 h 2820"/>
              <a:gd name="T14" fmla="*/ 64151419 w 420"/>
              <a:gd name="T15" fmla="*/ 258798794 h 2820"/>
              <a:gd name="T16" fmla="*/ 115785598 w 420"/>
              <a:gd name="T17" fmla="*/ 309634153 h 2820"/>
              <a:gd name="T18" fmla="*/ 73539350 w 420"/>
              <a:gd name="T19" fmla="*/ 355848619 h 2820"/>
              <a:gd name="T20" fmla="*/ 50069523 w 420"/>
              <a:gd name="T21" fmla="*/ 369712404 h 2820"/>
              <a:gd name="T22" fmla="*/ 50069523 w 420"/>
              <a:gd name="T23" fmla="*/ 448276443 h 2820"/>
              <a:gd name="T24" fmla="*/ 40681593 w 420"/>
              <a:gd name="T25" fmla="*/ 480626570 h 2820"/>
              <a:gd name="T26" fmla="*/ 59457454 w 420"/>
              <a:gd name="T27" fmla="*/ 522219035 h 2820"/>
              <a:gd name="T28" fmla="*/ 40681593 w 420"/>
              <a:gd name="T29" fmla="*/ 573054393 h 2820"/>
              <a:gd name="T30" fmla="*/ 97009177 w 420"/>
              <a:gd name="T31" fmla="*/ 619268860 h 2820"/>
              <a:gd name="T32" fmla="*/ 40681593 w 420"/>
              <a:gd name="T33" fmla="*/ 748668257 h 2820"/>
              <a:gd name="T34" fmla="*/ 45375558 w 420"/>
              <a:gd name="T35" fmla="*/ 822610849 h 2820"/>
              <a:gd name="T36" fmla="*/ 45375558 w 420"/>
              <a:gd name="T37" fmla="*/ 868824761 h 28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0" h="2820">
                <a:moveTo>
                  <a:pt x="55" y="0"/>
                </a:moveTo>
                <a:cubicBezTo>
                  <a:pt x="27" y="50"/>
                  <a:pt x="0" y="100"/>
                  <a:pt x="40" y="135"/>
                </a:cubicBezTo>
                <a:cubicBezTo>
                  <a:pt x="80" y="170"/>
                  <a:pt x="238" y="195"/>
                  <a:pt x="295" y="210"/>
                </a:cubicBezTo>
                <a:cubicBezTo>
                  <a:pt x="352" y="225"/>
                  <a:pt x="365" y="188"/>
                  <a:pt x="385" y="225"/>
                </a:cubicBezTo>
                <a:cubicBezTo>
                  <a:pt x="405" y="262"/>
                  <a:pt x="420" y="380"/>
                  <a:pt x="415" y="435"/>
                </a:cubicBezTo>
                <a:cubicBezTo>
                  <a:pt x="410" y="490"/>
                  <a:pt x="377" y="515"/>
                  <a:pt x="355" y="555"/>
                </a:cubicBezTo>
                <a:cubicBezTo>
                  <a:pt x="333" y="595"/>
                  <a:pt x="305" y="628"/>
                  <a:pt x="280" y="675"/>
                </a:cubicBezTo>
                <a:cubicBezTo>
                  <a:pt x="255" y="722"/>
                  <a:pt x="190" y="785"/>
                  <a:pt x="205" y="840"/>
                </a:cubicBezTo>
                <a:cubicBezTo>
                  <a:pt x="220" y="895"/>
                  <a:pt x="365" y="953"/>
                  <a:pt x="370" y="1005"/>
                </a:cubicBezTo>
                <a:cubicBezTo>
                  <a:pt x="375" y="1057"/>
                  <a:pt x="270" y="1123"/>
                  <a:pt x="235" y="1155"/>
                </a:cubicBezTo>
                <a:cubicBezTo>
                  <a:pt x="200" y="1187"/>
                  <a:pt x="172" y="1150"/>
                  <a:pt x="160" y="1200"/>
                </a:cubicBezTo>
                <a:cubicBezTo>
                  <a:pt x="148" y="1250"/>
                  <a:pt x="165" y="1395"/>
                  <a:pt x="160" y="1455"/>
                </a:cubicBezTo>
                <a:cubicBezTo>
                  <a:pt x="155" y="1515"/>
                  <a:pt x="125" y="1520"/>
                  <a:pt x="130" y="1560"/>
                </a:cubicBezTo>
                <a:cubicBezTo>
                  <a:pt x="135" y="1600"/>
                  <a:pt x="190" y="1645"/>
                  <a:pt x="190" y="1695"/>
                </a:cubicBezTo>
                <a:cubicBezTo>
                  <a:pt x="190" y="1745"/>
                  <a:pt x="110" y="1808"/>
                  <a:pt x="130" y="1860"/>
                </a:cubicBezTo>
                <a:cubicBezTo>
                  <a:pt x="150" y="1912"/>
                  <a:pt x="310" y="1915"/>
                  <a:pt x="310" y="2010"/>
                </a:cubicBezTo>
                <a:cubicBezTo>
                  <a:pt x="310" y="2105"/>
                  <a:pt x="157" y="2320"/>
                  <a:pt x="130" y="2430"/>
                </a:cubicBezTo>
                <a:cubicBezTo>
                  <a:pt x="103" y="2540"/>
                  <a:pt x="143" y="2605"/>
                  <a:pt x="145" y="2670"/>
                </a:cubicBezTo>
                <a:cubicBezTo>
                  <a:pt x="147" y="2735"/>
                  <a:pt x="85" y="2792"/>
                  <a:pt x="145" y="282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0" name="Freeform 25"/>
          <p:cNvSpPr>
            <a:spLocks/>
          </p:cNvSpPr>
          <p:nvPr/>
        </p:nvSpPr>
        <p:spPr bwMode="auto">
          <a:xfrm>
            <a:off x="4043363" y="2320925"/>
            <a:ext cx="1816100" cy="766763"/>
          </a:xfrm>
          <a:custGeom>
            <a:avLst/>
            <a:gdLst>
              <a:gd name="T0" fmla="*/ 0 w 3270"/>
              <a:gd name="T1" fmla="*/ 0 h 1380"/>
              <a:gd name="T2" fmla="*/ 203576479 w 3270"/>
              <a:gd name="T3" fmla="*/ 83354361 h 1380"/>
              <a:gd name="T4" fmla="*/ 212830259 w 3270"/>
              <a:gd name="T5" fmla="*/ 143554702 h 1380"/>
              <a:gd name="T6" fmla="*/ 249844265 w 3270"/>
              <a:gd name="T7" fmla="*/ 199123906 h 1380"/>
              <a:gd name="T8" fmla="*/ 458047634 w 3270"/>
              <a:gd name="T9" fmla="*/ 226909064 h 1380"/>
              <a:gd name="T10" fmla="*/ 619983217 w 3270"/>
              <a:gd name="T11" fmla="*/ 245431946 h 1380"/>
              <a:gd name="T12" fmla="*/ 707891343 w 3270"/>
              <a:gd name="T13" fmla="*/ 328786308 h 1380"/>
              <a:gd name="T14" fmla="*/ 814306472 w 3270"/>
              <a:gd name="T15" fmla="*/ 338048027 h 1380"/>
              <a:gd name="T16" fmla="*/ 911468378 w 3270"/>
              <a:gd name="T17" fmla="*/ 324155726 h 1380"/>
              <a:gd name="T18" fmla="*/ 966988832 w 3270"/>
              <a:gd name="T19" fmla="*/ 393617230 h 1380"/>
              <a:gd name="T20" fmla="*/ 1008629728 w 3270"/>
              <a:gd name="T21" fmla="*/ 426032970 h 13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70" h="1380">
                <a:moveTo>
                  <a:pt x="0" y="0"/>
                </a:moveTo>
                <a:cubicBezTo>
                  <a:pt x="272" y="96"/>
                  <a:pt x="545" y="192"/>
                  <a:pt x="660" y="270"/>
                </a:cubicBezTo>
                <a:cubicBezTo>
                  <a:pt x="775" y="348"/>
                  <a:pt x="665" y="402"/>
                  <a:pt x="690" y="465"/>
                </a:cubicBezTo>
                <a:cubicBezTo>
                  <a:pt x="715" y="528"/>
                  <a:pt x="677" y="600"/>
                  <a:pt x="810" y="645"/>
                </a:cubicBezTo>
                <a:cubicBezTo>
                  <a:pt x="943" y="690"/>
                  <a:pt x="1285" y="710"/>
                  <a:pt x="1485" y="735"/>
                </a:cubicBezTo>
                <a:cubicBezTo>
                  <a:pt x="1685" y="760"/>
                  <a:pt x="1875" y="740"/>
                  <a:pt x="2010" y="795"/>
                </a:cubicBezTo>
                <a:cubicBezTo>
                  <a:pt x="2145" y="850"/>
                  <a:pt x="2190" y="1015"/>
                  <a:pt x="2295" y="1065"/>
                </a:cubicBezTo>
                <a:cubicBezTo>
                  <a:pt x="2400" y="1115"/>
                  <a:pt x="2530" y="1097"/>
                  <a:pt x="2640" y="1095"/>
                </a:cubicBezTo>
                <a:cubicBezTo>
                  <a:pt x="2750" y="1093"/>
                  <a:pt x="2873" y="1020"/>
                  <a:pt x="2955" y="1050"/>
                </a:cubicBezTo>
                <a:cubicBezTo>
                  <a:pt x="3037" y="1080"/>
                  <a:pt x="3083" y="1220"/>
                  <a:pt x="3135" y="1275"/>
                </a:cubicBezTo>
                <a:cubicBezTo>
                  <a:pt x="3187" y="1330"/>
                  <a:pt x="3233" y="1318"/>
                  <a:pt x="3270" y="138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1" name="Freeform 26"/>
          <p:cNvSpPr>
            <a:spLocks/>
          </p:cNvSpPr>
          <p:nvPr/>
        </p:nvSpPr>
        <p:spPr bwMode="auto">
          <a:xfrm>
            <a:off x="4876800" y="2971800"/>
            <a:ext cx="865188" cy="539750"/>
          </a:xfrm>
          <a:custGeom>
            <a:avLst/>
            <a:gdLst>
              <a:gd name="T0" fmla="*/ 0 w 2235"/>
              <a:gd name="T1" fmla="*/ 15498245 h 1062"/>
              <a:gd name="T2" fmla="*/ 33716783 w 2235"/>
              <a:gd name="T3" fmla="*/ 11623938 h 1062"/>
              <a:gd name="T4" fmla="*/ 98903182 w 2235"/>
              <a:gd name="T5" fmla="*/ 3874815 h 1062"/>
              <a:gd name="T6" fmla="*/ 166337135 w 2235"/>
              <a:gd name="T7" fmla="*/ 34871306 h 1062"/>
              <a:gd name="T8" fmla="*/ 229275207 w 2235"/>
              <a:gd name="T9" fmla="*/ 34871306 h 1062"/>
              <a:gd name="T10" fmla="*/ 269735811 w 2235"/>
              <a:gd name="T11" fmla="*/ 120112672 h 1062"/>
              <a:gd name="T12" fmla="*/ 296709160 w 2235"/>
              <a:gd name="T13" fmla="*/ 228601913 h 1062"/>
              <a:gd name="T14" fmla="*/ 319187402 w 2235"/>
              <a:gd name="T15" fmla="*/ 263473219 h 1062"/>
              <a:gd name="T16" fmla="*/ 334921823 w 2235"/>
              <a:gd name="T17" fmla="*/ 162733609 h 10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35" h="1062">
                <a:moveTo>
                  <a:pt x="0" y="60"/>
                </a:moveTo>
                <a:cubicBezTo>
                  <a:pt x="57" y="56"/>
                  <a:pt x="115" y="52"/>
                  <a:pt x="225" y="45"/>
                </a:cubicBezTo>
                <a:cubicBezTo>
                  <a:pt x="335" y="38"/>
                  <a:pt x="513" y="0"/>
                  <a:pt x="660" y="15"/>
                </a:cubicBezTo>
                <a:cubicBezTo>
                  <a:pt x="807" y="30"/>
                  <a:pt x="965" y="115"/>
                  <a:pt x="1110" y="135"/>
                </a:cubicBezTo>
                <a:cubicBezTo>
                  <a:pt x="1255" y="155"/>
                  <a:pt x="1415" y="80"/>
                  <a:pt x="1530" y="135"/>
                </a:cubicBezTo>
                <a:cubicBezTo>
                  <a:pt x="1645" y="190"/>
                  <a:pt x="1725" y="340"/>
                  <a:pt x="1800" y="465"/>
                </a:cubicBezTo>
                <a:cubicBezTo>
                  <a:pt x="1875" y="590"/>
                  <a:pt x="1925" y="793"/>
                  <a:pt x="1980" y="885"/>
                </a:cubicBezTo>
                <a:cubicBezTo>
                  <a:pt x="2035" y="977"/>
                  <a:pt x="2088" y="1062"/>
                  <a:pt x="2130" y="1020"/>
                </a:cubicBezTo>
                <a:cubicBezTo>
                  <a:pt x="2172" y="978"/>
                  <a:pt x="2218" y="695"/>
                  <a:pt x="2235" y="63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2" name="Freeform 27"/>
          <p:cNvSpPr>
            <a:spLocks/>
          </p:cNvSpPr>
          <p:nvPr/>
        </p:nvSpPr>
        <p:spPr bwMode="auto">
          <a:xfrm>
            <a:off x="5629275" y="3495675"/>
            <a:ext cx="38100" cy="133350"/>
          </a:xfrm>
          <a:custGeom>
            <a:avLst/>
            <a:gdLst>
              <a:gd name="T0" fmla="*/ 20737286 w 70"/>
              <a:gd name="T1" fmla="*/ 0 h 240"/>
              <a:gd name="T2" fmla="*/ 20737286 w 70"/>
              <a:gd name="T3" fmla="*/ 41676876 h 240"/>
              <a:gd name="T4" fmla="*/ 20737286 w 70"/>
              <a:gd name="T5" fmla="*/ 74092594 h 240"/>
              <a:gd name="T6" fmla="*/ 0 60000 65536"/>
              <a:gd name="T7" fmla="*/ 0 60000 65536"/>
              <a:gd name="T8" fmla="*/ 0 60000 65536"/>
            </a:gdLst>
            <a:ahLst/>
            <a:cxnLst>
              <a:cxn ang="T6">
                <a:pos x="T0" y="T1"/>
              </a:cxn>
              <a:cxn ang="T7">
                <a:pos x="T2" y="T3"/>
              </a:cxn>
              <a:cxn ang="T8">
                <a:pos x="T4" y="T5"/>
              </a:cxn>
            </a:cxnLst>
            <a:rect l="0" t="0" r="r" b="b"/>
            <a:pathLst>
              <a:path w="70" h="240">
                <a:moveTo>
                  <a:pt x="70" y="0"/>
                </a:moveTo>
                <a:cubicBezTo>
                  <a:pt x="70" y="47"/>
                  <a:pt x="70" y="95"/>
                  <a:pt x="70" y="135"/>
                </a:cubicBezTo>
                <a:cubicBezTo>
                  <a:pt x="70" y="175"/>
                  <a:pt x="0" y="163"/>
                  <a:pt x="70" y="240"/>
                </a:cubicBezTo>
              </a:path>
            </a:pathLst>
          </a:custGeom>
          <a:solidFill>
            <a:srgbClr val="339966"/>
          </a:solidFill>
          <a:ln w="28575" cmpd="sng">
            <a:solidFill>
              <a:srgbClr val="008000"/>
            </a:solidFill>
            <a:round/>
            <a:headEnd/>
            <a:tailEnd/>
          </a:ln>
        </p:spPr>
        <p:txBody>
          <a:bodyPr/>
          <a:lstStyle/>
          <a:p>
            <a:endParaRPr lang="en-US"/>
          </a:p>
        </p:txBody>
      </p:sp>
      <p:grpSp>
        <p:nvGrpSpPr>
          <p:cNvPr id="56343" name="Group 28"/>
          <p:cNvGrpSpPr>
            <a:grpSpLocks/>
          </p:cNvGrpSpPr>
          <p:nvPr/>
        </p:nvGrpSpPr>
        <p:grpSpPr bwMode="auto">
          <a:xfrm>
            <a:off x="5818188" y="2711450"/>
            <a:ext cx="165100" cy="168275"/>
            <a:chOff x="4185" y="13200"/>
            <a:chExt cx="300" cy="300"/>
          </a:xfrm>
        </p:grpSpPr>
        <p:sp>
          <p:nvSpPr>
            <p:cNvPr id="56390" name="Oval 29"/>
            <p:cNvSpPr>
              <a:spLocks noChangeArrowheads="1"/>
            </p:cNvSpPr>
            <p:nvPr/>
          </p:nvSpPr>
          <p:spPr bwMode="auto">
            <a:xfrm>
              <a:off x="4185" y="13200"/>
              <a:ext cx="300" cy="300"/>
            </a:xfrm>
            <a:prstGeom prst="ellipse">
              <a:avLst/>
            </a:prstGeom>
            <a:solidFill>
              <a:srgbClr val="FFFFFF"/>
            </a:solidFill>
            <a:ln w="9525">
              <a:solidFill>
                <a:srgbClr val="000000"/>
              </a:solidFill>
              <a:round/>
              <a:headEnd/>
              <a:tailEnd/>
            </a:ln>
          </p:spPr>
          <p:txBody>
            <a:bodyPr/>
            <a:lstStyle/>
            <a:p>
              <a:pPr eaLnBrk="1" hangingPunct="1"/>
              <a:endParaRPr lang="vi-VN"/>
            </a:p>
          </p:txBody>
        </p:sp>
        <p:sp>
          <p:nvSpPr>
            <p:cNvPr id="56391" name="Oval 30"/>
            <p:cNvSpPr>
              <a:spLocks noChangeArrowheads="1"/>
            </p:cNvSpPr>
            <p:nvPr/>
          </p:nvSpPr>
          <p:spPr bwMode="auto">
            <a:xfrm>
              <a:off x="4245" y="13260"/>
              <a:ext cx="180" cy="180"/>
            </a:xfrm>
            <a:prstGeom prst="ellipse">
              <a:avLst/>
            </a:prstGeom>
            <a:solidFill>
              <a:srgbClr val="000000"/>
            </a:solidFill>
            <a:ln w="9525">
              <a:solidFill>
                <a:srgbClr val="000000"/>
              </a:solidFill>
              <a:round/>
              <a:headEnd/>
              <a:tailEnd/>
            </a:ln>
          </p:spPr>
          <p:txBody>
            <a:bodyPr/>
            <a:lstStyle/>
            <a:p>
              <a:pPr eaLnBrk="1" hangingPunct="1"/>
              <a:endParaRPr lang="vi-VN"/>
            </a:p>
          </p:txBody>
        </p:sp>
      </p:grpSp>
      <p:sp>
        <p:nvSpPr>
          <p:cNvPr id="56344" name="Oval 31"/>
          <p:cNvSpPr>
            <a:spLocks noChangeArrowheads="1"/>
          </p:cNvSpPr>
          <p:nvPr/>
        </p:nvSpPr>
        <p:spPr bwMode="auto">
          <a:xfrm>
            <a:off x="6459538" y="2838450"/>
            <a:ext cx="100012"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56345" name="Oval 32"/>
          <p:cNvSpPr>
            <a:spLocks noChangeArrowheads="1"/>
          </p:cNvSpPr>
          <p:nvPr/>
        </p:nvSpPr>
        <p:spPr bwMode="auto">
          <a:xfrm>
            <a:off x="5751513" y="781050"/>
            <a:ext cx="98425" cy="98425"/>
          </a:xfrm>
          <a:prstGeom prst="ellipse">
            <a:avLst/>
          </a:prstGeom>
          <a:solidFill>
            <a:srgbClr val="000000"/>
          </a:solidFill>
          <a:ln w="9525">
            <a:solidFill>
              <a:srgbClr val="000000"/>
            </a:solidFill>
            <a:round/>
            <a:headEnd/>
            <a:tailEnd/>
          </a:ln>
        </p:spPr>
        <p:txBody>
          <a:bodyPr/>
          <a:lstStyle/>
          <a:p>
            <a:pPr eaLnBrk="1" hangingPunct="1"/>
            <a:endParaRPr lang="vi-VN" sz="1800">
              <a:latin typeface=".VnTimeH" pitchFamily="34" charset="0"/>
            </a:endParaRPr>
          </a:p>
        </p:txBody>
      </p:sp>
      <p:sp>
        <p:nvSpPr>
          <p:cNvPr id="56346" name="Oval 33"/>
          <p:cNvSpPr>
            <a:spLocks noChangeArrowheads="1"/>
          </p:cNvSpPr>
          <p:nvPr/>
        </p:nvSpPr>
        <p:spPr bwMode="auto">
          <a:xfrm>
            <a:off x="4867275" y="1471613"/>
            <a:ext cx="100013" cy="100012"/>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56347" name="Oval 34"/>
          <p:cNvSpPr>
            <a:spLocks noChangeArrowheads="1"/>
          </p:cNvSpPr>
          <p:nvPr/>
        </p:nvSpPr>
        <p:spPr bwMode="auto">
          <a:xfrm>
            <a:off x="6835775" y="1670050"/>
            <a:ext cx="98425" cy="101600"/>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56348" name="Oval 35"/>
          <p:cNvSpPr>
            <a:spLocks noChangeArrowheads="1"/>
          </p:cNvSpPr>
          <p:nvPr/>
        </p:nvSpPr>
        <p:spPr bwMode="auto">
          <a:xfrm>
            <a:off x="6681788" y="2436813"/>
            <a:ext cx="98425" cy="100012"/>
          </a:xfrm>
          <a:prstGeom prst="ellipse">
            <a:avLst/>
          </a:prstGeom>
          <a:solidFill>
            <a:srgbClr val="000000"/>
          </a:solidFill>
          <a:ln w="9525">
            <a:solidFill>
              <a:srgbClr val="000000"/>
            </a:solidFill>
            <a:round/>
            <a:headEnd/>
            <a:tailEnd/>
          </a:ln>
        </p:spPr>
        <p:txBody>
          <a:bodyPr/>
          <a:lstStyle/>
          <a:p>
            <a:pPr eaLnBrk="1" hangingPunct="1"/>
            <a:endParaRPr lang="vi-VN"/>
          </a:p>
        </p:txBody>
      </p:sp>
      <p:grpSp>
        <p:nvGrpSpPr>
          <p:cNvPr id="56349" name="Group 36"/>
          <p:cNvGrpSpPr>
            <a:grpSpLocks/>
          </p:cNvGrpSpPr>
          <p:nvPr/>
        </p:nvGrpSpPr>
        <p:grpSpPr bwMode="auto">
          <a:xfrm>
            <a:off x="5534025" y="5670550"/>
            <a:ext cx="166688" cy="166688"/>
            <a:chOff x="4185" y="13200"/>
            <a:chExt cx="300" cy="300"/>
          </a:xfrm>
        </p:grpSpPr>
        <p:sp>
          <p:nvSpPr>
            <p:cNvPr id="56388" name="Oval 37"/>
            <p:cNvSpPr>
              <a:spLocks noChangeArrowheads="1"/>
            </p:cNvSpPr>
            <p:nvPr/>
          </p:nvSpPr>
          <p:spPr bwMode="auto">
            <a:xfrm>
              <a:off x="4185" y="13200"/>
              <a:ext cx="300" cy="300"/>
            </a:xfrm>
            <a:prstGeom prst="ellipse">
              <a:avLst/>
            </a:prstGeom>
            <a:solidFill>
              <a:srgbClr val="FFFFFF"/>
            </a:solidFill>
            <a:ln w="9525">
              <a:solidFill>
                <a:srgbClr val="000000"/>
              </a:solidFill>
              <a:round/>
              <a:headEnd/>
              <a:tailEnd/>
            </a:ln>
          </p:spPr>
          <p:txBody>
            <a:bodyPr/>
            <a:lstStyle/>
            <a:p>
              <a:pPr eaLnBrk="1" hangingPunct="1"/>
              <a:endParaRPr lang="vi-VN"/>
            </a:p>
          </p:txBody>
        </p:sp>
        <p:sp>
          <p:nvSpPr>
            <p:cNvPr id="56389" name="Oval 38"/>
            <p:cNvSpPr>
              <a:spLocks noChangeArrowheads="1"/>
            </p:cNvSpPr>
            <p:nvPr/>
          </p:nvSpPr>
          <p:spPr bwMode="auto">
            <a:xfrm>
              <a:off x="4245" y="13260"/>
              <a:ext cx="180" cy="180"/>
            </a:xfrm>
            <a:prstGeom prst="ellipse">
              <a:avLst/>
            </a:prstGeom>
            <a:solidFill>
              <a:srgbClr val="000000"/>
            </a:solidFill>
            <a:ln w="9525">
              <a:solidFill>
                <a:srgbClr val="000000"/>
              </a:solidFill>
              <a:round/>
              <a:headEnd/>
              <a:tailEnd/>
            </a:ln>
          </p:spPr>
          <p:txBody>
            <a:bodyPr/>
            <a:lstStyle/>
            <a:p>
              <a:pPr eaLnBrk="1" hangingPunct="1"/>
              <a:endParaRPr lang="vi-VN"/>
            </a:p>
          </p:txBody>
        </p:sp>
      </p:grpSp>
      <p:grpSp>
        <p:nvGrpSpPr>
          <p:cNvPr id="56350" name="Group 39"/>
          <p:cNvGrpSpPr>
            <a:grpSpLocks/>
          </p:cNvGrpSpPr>
          <p:nvPr/>
        </p:nvGrpSpPr>
        <p:grpSpPr bwMode="auto">
          <a:xfrm rot="-1728032">
            <a:off x="5572125" y="2016125"/>
            <a:ext cx="239713" cy="342900"/>
            <a:chOff x="2415" y="12855"/>
            <a:chExt cx="555" cy="795"/>
          </a:xfrm>
        </p:grpSpPr>
        <p:sp>
          <p:nvSpPr>
            <p:cNvPr id="56385" name="Rectangle 40"/>
            <p:cNvSpPr>
              <a:spLocks noChangeArrowheads="1"/>
            </p:cNvSpPr>
            <p:nvPr/>
          </p:nvSpPr>
          <p:spPr bwMode="auto">
            <a:xfrm>
              <a:off x="2565" y="12855"/>
              <a:ext cx="241" cy="795"/>
            </a:xfrm>
            <a:prstGeom prst="rect">
              <a:avLst/>
            </a:prstGeom>
            <a:solidFill>
              <a:srgbClr val="FFFFFF"/>
            </a:solidFill>
            <a:ln w="19050">
              <a:solidFill>
                <a:srgbClr val="000000"/>
              </a:solidFill>
              <a:miter lim="800000"/>
              <a:headEnd/>
              <a:tailEnd/>
            </a:ln>
          </p:spPr>
          <p:txBody>
            <a:bodyPr/>
            <a:lstStyle/>
            <a:p>
              <a:pPr eaLnBrk="1" hangingPunct="1"/>
              <a:endParaRPr lang="vi-VN"/>
            </a:p>
          </p:txBody>
        </p:sp>
        <p:sp>
          <p:nvSpPr>
            <p:cNvPr id="56386" name="AutoShape 41"/>
            <p:cNvSpPr>
              <a:spLocks noChangeArrowheads="1"/>
            </p:cNvSpPr>
            <p:nvPr/>
          </p:nvSpPr>
          <p:spPr bwMode="auto">
            <a:xfrm rot="10601523">
              <a:off x="2415" y="13027"/>
              <a:ext cx="555" cy="71"/>
            </a:xfrm>
            <a:custGeom>
              <a:avLst/>
              <a:gdLst>
                <a:gd name="T0" fmla="*/ 12 w 21600"/>
                <a:gd name="T1" fmla="*/ 0 h 21600"/>
                <a:gd name="T2" fmla="*/ 7 w 21600"/>
                <a:gd name="T3" fmla="*/ 0 h 21600"/>
                <a:gd name="T4" fmla="*/ 2 w 21600"/>
                <a:gd name="T5" fmla="*/ 0 h 21600"/>
                <a:gd name="T6" fmla="*/ 7 w 21600"/>
                <a:gd name="T7" fmla="*/ 0 h 21600"/>
                <a:gd name="T8" fmla="*/ 0 60000 65536"/>
                <a:gd name="T9" fmla="*/ 0 60000 65536"/>
                <a:gd name="T10" fmla="*/ 0 60000 65536"/>
                <a:gd name="T11" fmla="*/ 0 60000 65536"/>
                <a:gd name="T12" fmla="*/ 4515 w 21600"/>
                <a:gd name="T13" fmla="*/ 4563 h 21600"/>
                <a:gd name="T14" fmla="*/ 17085 w 21600"/>
                <a:gd name="T15" fmla="*/ 1703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solidFill>
                <a:srgbClr val="000000"/>
              </a:solidFill>
              <a:miter lim="800000"/>
              <a:headEnd/>
              <a:tailEnd/>
            </a:ln>
          </p:spPr>
          <p:txBody>
            <a:bodyPr/>
            <a:lstStyle/>
            <a:p>
              <a:endParaRPr lang="en-US"/>
            </a:p>
          </p:txBody>
        </p:sp>
        <p:sp>
          <p:nvSpPr>
            <p:cNvPr id="56387" name="AutoShape 42"/>
            <p:cNvSpPr>
              <a:spLocks noChangeArrowheads="1"/>
            </p:cNvSpPr>
            <p:nvPr/>
          </p:nvSpPr>
          <p:spPr bwMode="auto">
            <a:xfrm rot="-5400000">
              <a:off x="2392" y="13182"/>
              <a:ext cx="584" cy="76"/>
            </a:xfrm>
            <a:prstGeom prst="chevron">
              <a:avLst>
                <a:gd name="adj" fmla="val 192105"/>
              </a:avLst>
            </a:prstGeom>
            <a:solidFill>
              <a:srgbClr val="000000"/>
            </a:solidFill>
            <a:ln w="9525">
              <a:solidFill>
                <a:srgbClr val="000000"/>
              </a:solidFill>
              <a:miter lim="800000"/>
              <a:headEnd/>
              <a:tailEnd/>
            </a:ln>
          </p:spPr>
          <p:txBody>
            <a:bodyPr/>
            <a:lstStyle/>
            <a:p>
              <a:pPr eaLnBrk="1" hangingPunct="1"/>
              <a:endParaRPr lang="vi-VN"/>
            </a:p>
          </p:txBody>
        </p:sp>
      </p:grpSp>
      <p:grpSp>
        <p:nvGrpSpPr>
          <p:cNvPr id="56351" name="Group 43"/>
          <p:cNvGrpSpPr>
            <a:grpSpLocks/>
          </p:cNvGrpSpPr>
          <p:nvPr/>
        </p:nvGrpSpPr>
        <p:grpSpPr bwMode="auto">
          <a:xfrm rot="-376791">
            <a:off x="5862638" y="4910138"/>
            <a:ext cx="307975" cy="396875"/>
            <a:chOff x="2415" y="12855"/>
            <a:chExt cx="555" cy="795"/>
          </a:xfrm>
        </p:grpSpPr>
        <p:sp>
          <p:nvSpPr>
            <p:cNvPr id="56382" name="Rectangle 44"/>
            <p:cNvSpPr>
              <a:spLocks noChangeArrowheads="1"/>
            </p:cNvSpPr>
            <p:nvPr/>
          </p:nvSpPr>
          <p:spPr bwMode="auto">
            <a:xfrm>
              <a:off x="2565" y="12855"/>
              <a:ext cx="241" cy="795"/>
            </a:xfrm>
            <a:prstGeom prst="rect">
              <a:avLst/>
            </a:prstGeom>
            <a:solidFill>
              <a:srgbClr val="FFFFFF"/>
            </a:solidFill>
            <a:ln w="19050">
              <a:solidFill>
                <a:srgbClr val="000000"/>
              </a:solidFill>
              <a:miter lim="800000"/>
              <a:headEnd/>
              <a:tailEnd/>
            </a:ln>
          </p:spPr>
          <p:txBody>
            <a:bodyPr/>
            <a:lstStyle/>
            <a:p>
              <a:pPr eaLnBrk="1" hangingPunct="1"/>
              <a:endParaRPr lang="vi-VN"/>
            </a:p>
          </p:txBody>
        </p:sp>
        <p:sp>
          <p:nvSpPr>
            <p:cNvPr id="56383" name="AutoShape 45"/>
            <p:cNvSpPr>
              <a:spLocks noChangeArrowheads="1"/>
            </p:cNvSpPr>
            <p:nvPr/>
          </p:nvSpPr>
          <p:spPr bwMode="auto">
            <a:xfrm rot="10601523">
              <a:off x="2415" y="13027"/>
              <a:ext cx="555" cy="71"/>
            </a:xfrm>
            <a:custGeom>
              <a:avLst/>
              <a:gdLst>
                <a:gd name="T0" fmla="*/ 12 w 21600"/>
                <a:gd name="T1" fmla="*/ 0 h 21600"/>
                <a:gd name="T2" fmla="*/ 7 w 21600"/>
                <a:gd name="T3" fmla="*/ 0 h 21600"/>
                <a:gd name="T4" fmla="*/ 2 w 21600"/>
                <a:gd name="T5" fmla="*/ 0 h 21600"/>
                <a:gd name="T6" fmla="*/ 7 w 21600"/>
                <a:gd name="T7" fmla="*/ 0 h 21600"/>
                <a:gd name="T8" fmla="*/ 0 60000 65536"/>
                <a:gd name="T9" fmla="*/ 0 60000 65536"/>
                <a:gd name="T10" fmla="*/ 0 60000 65536"/>
                <a:gd name="T11" fmla="*/ 0 60000 65536"/>
                <a:gd name="T12" fmla="*/ 4515 w 21600"/>
                <a:gd name="T13" fmla="*/ 4563 h 21600"/>
                <a:gd name="T14" fmla="*/ 17085 w 21600"/>
                <a:gd name="T15" fmla="*/ 1703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solidFill>
                <a:srgbClr val="000000"/>
              </a:solidFill>
              <a:miter lim="800000"/>
              <a:headEnd/>
              <a:tailEnd/>
            </a:ln>
          </p:spPr>
          <p:txBody>
            <a:bodyPr/>
            <a:lstStyle/>
            <a:p>
              <a:endParaRPr lang="en-US"/>
            </a:p>
          </p:txBody>
        </p:sp>
        <p:sp>
          <p:nvSpPr>
            <p:cNvPr id="56384" name="AutoShape 46"/>
            <p:cNvSpPr>
              <a:spLocks noChangeArrowheads="1"/>
            </p:cNvSpPr>
            <p:nvPr/>
          </p:nvSpPr>
          <p:spPr bwMode="auto">
            <a:xfrm rot="-5400000">
              <a:off x="2392" y="13182"/>
              <a:ext cx="584" cy="76"/>
            </a:xfrm>
            <a:prstGeom prst="chevron">
              <a:avLst>
                <a:gd name="adj" fmla="val 192105"/>
              </a:avLst>
            </a:prstGeom>
            <a:solidFill>
              <a:srgbClr val="000000"/>
            </a:solidFill>
            <a:ln w="9525">
              <a:solidFill>
                <a:srgbClr val="000000"/>
              </a:solidFill>
              <a:miter lim="800000"/>
              <a:headEnd/>
              <a:tailEnd/>
            </a:ln>
          </p:spPr>
          <p:txBody>
            <a:bodyPr/>
            <a:lstStyle/>
            <a:p>
              <a:pPr eaLnBrk="1" hangingPunct="1"/>
              <a:endParaRPr lang="vi-VN"/>
            </a:p>
          </p:txBody>
        </p:sp>
      </p:grpSp>
      <p:sp>
        <p:nvSpPr>
          <p:cNvPr id="56352" name="Text Box 47"/>
          <p:cNvSpPr txBox="1">
            <a:spLocks noChangeArrowheads="1"/>
          </p:cNvSpPr>
          <p:nvPr/>
        </p:nvSpPr>
        <p:spPr bwMode="auto">
          <a:xfrm>
            <a:off x="5794375" y="712788"/>
            <a:ext cx="15351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200" b="1">
                <a:solidFill>
                  <a:srgbClr val="FF0000"/>
                </a:solidFill>
                <a:latin typeface=".VnTimeH" pitchFamily="34" charset="0"/>
              </a:rPr>
              <a:t> </a:t>
            </a:r>
            <a:r>
              <a:rPr lang="en-US" sz="1400" b="1">
                <a:solidFill>
                  <a:srgbClr val="FF0000"/>
                </a:solidFill>
              </a:rPr>
              <a:t>Đồi Độc Lập</a:t>
            </a:r>
            <a:endParaRPr lang="en-US" sz="1400">
              <a:solidFill>
                <a:srgbClr val="FF0000"/>
              </a:solidFill>
            </a:endParaRPr>
          </a:p>
        </p:txBody>
      </p:sp>
      <p:sp>
        <p:nvSpPr>
          <p:cNvPr id="56353" name="Text Box 48"/>
          <p:cNvSpPr txBox="1">
            <a:spLocks noChangeArrowheads="1"/>
          </p:cNvSpPr>
          <p:nvPr/>
        </p:nvSpPr>
        <p:spPr bwMode="auto">
          <a:xfrm>
            <a:off x="6067425" y="1747838"/>
            <a:ext cx="14747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200" b="1">
                <a:solidFill>
                  <a:srgbClr val="FF3300"/>
                </a:solidFill>
                <a:latin typeface=".VnTimeH" pitchFamily="34" charset="0"/>
              </a:rPr>
              <a:t> </a:t>
            </a:r>
            <a:r>
              <a:rPr lang="en-US" sz="1400" b="1">
                <a:solidFill>
                  <a:srgbClr val="FF3300"/>
                </a:solidFill>
              </a:rPr>
              <a:t>Đồi Him Lam</a:t>
            </a:r>
            <a:endParaRPr lang="en-US" sz="1400">
              <a:solidFill>
                <a:srgbClr val="FF3300"/>
              </a:solidFill>
            </a:endParaRPr>
          </a:p>
        </p:txBody>
      </p:sp>
      <p:sp>
        <p:nvSpPr>
          <p:cNvPr id="56354" name="Text Box 49"/>
          <p:cNvSpPr txBox="1">
            <a:spLocks noChangeArrowheads="1"/>
          </p:cNvSpPr>
          <p:nvPr/>
        </p:nvSpPr>
        <p:spPr bwMode="auto">
          <a:xfrm>
            <a:off x="4319588" y="1520825"/>
            <a:ext cx="10223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400" b="1">
                <a:solidFill>
                  <a:srgbClr val="FF3300"/>
                </a:solidFill>
              </a:rPr>
              <a:t>Bản Kéo</a:t>
            </a:r>
            <a:endParaRPr lang="en-US" sz="1400">
              <a:solidFill>
                <a:srgbClr val="FF3300"/>
              </a:solidFill>
            </a:endParaRPr>
          </a:p>
        </p:txBody>
      </p:sp>
      <p:sp>
        <p:nvSpPr>
          <p:cNvPr id="56355" name="Text Box 50"/>
          <p:cNvSpPr txBox="1">
            <a:spLocks noChangeArrowheads="1"/>
          </p:cNvSpPr>
          <p:nvPr/>
        </p:nvSpPr>
        <p:spPr bwMode="auto">
          <a:xfrm>
            <a:off x="4621213" y="2063750"/>
            <a:ext cx="8826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400" b="1">
                <a:solidFill>
                  <a:srgbClr val="FF3300"/>
                </a:solidFill>
              </a:rPr>
              <a:t>Mường Thanh</a:t>
            </a:r>
            <a:endParaRPr lang="en-US" sz="1400">
              <a:solidFill>
                <a:srgbClr val="FF3300"/>
              </a:solidFill>
            </a:endParaRPr>
          </a:p>
        </p:txBody>
      </p:sp>
      <p:sp>
        <p:nvSpPr>
          <p:cNvPr id="56356" name="Text Box 51"/>
          <p:cNvSpPr txBox="1">
            <a:spLocks noChangeArrowheads="1"/>
          </p:cNvSpPr>
          <p:nvPr/>
        </p:nvSpPr>
        <p:spPr bwMode="auto">
          <a:xfrm>
            <a:off x="6403975" y="2771775"/>
            <a:ext cx="671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en-US" sz="2100" b="1" baseline="-25000">
                <a:solidFill>
                  <a:srgbClr val="FF3300"/>
                </a:solidFill>
                <a:latin typeface=".VnTimeH" pitchFamily="34" charset="0"/>
              </a:rPr>
              <a:t>1</a:t>
            </a:r>
            <a:endParaRPr lang="en-US" sz="1800">
              <a:solidFill>
                <a:srgbClr val="FF3300"/>
              </a:solidFill>
              <a:latin typeface=".VnTimeH" pitchFamily="34" charset="0"/>
            </a:endParaRPr>
          </a:p>
        </p:txBody>
      </p:sp>
      <p:sp>
        <p:nvSpPr>
          <p:cNvPr id="56357" name="Text Box 52"/>
          <p:cNvSpPr txBox="1">
            <a:spLocks noChangeArrowheads="1"/>
          </p:cNvSpPr>
          <p:nvPr/>
        </p:nvSpPr>
        <p:spPr bwMode="auto">
          <a:xfrm>
            <a:off x="5964238" y="5438775"/>
            <a:ext cx="12827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r>
              <a:rPr lang="en-US" sz="1400" b="1">
                <a:solidFill>
                  <a:srgbClr val="FF0000"/>
                </a:solidFill>
              </a:rPr>
              <a:t>Bản Hồng Cúm</a:t>
            </a:r>
            <a:endParaRPr lang="en-US" sz="2000">
              <a:solidFill>
                <a:srgbClr val="FF0000"/>
              </a:solidFill>
            </a:endParaRPr>
          </a:p>
        </p:txBody>
      </p:sp>
      <p:sp>
        <p:nvSpPr>
          <p:cNvPr id="56358" name="Text Box 53"/>
          <p:cNvSpPr txBox="1">
            <a:spLocks noChangeArrowheads="1"/>
          </p:cNvSpPr>
          <p:nvPr/>
        </p:nvSpPr>
        <p:spPr bwMode="auto">
          <a:xfrm>
            <a:off x="6632575" y="2173288"/>
            <a:ext cx="657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t>
            </a:r>
            <a:r>
              <a:rPr lang="en-US" sz="2400" b="1">
                <a:solidFill>
                  <a:srgbClr val="FF3300"/>
                </a:solidFill>
              </a:rPr>
              <a:t>c</a:t>
            </a:r>
            <a:r>
              <a:rPr lang="en-US" sz="2400" b="1" baseline="-25000">
                <a:solidFill>
                  <a:srgbClr val="FF3300"/>
                </a:solidFill>
              </a:rPr>
              <a:t>1</a:t>
            </a:r>
            <a:endParaRPr lang="en-US" sz="2400">
              <a:solidFill>
                <a:srgbClr val="FF3300"/>
              </a:solidFill>
            </a:endParaRPr>
          </a:p>
        </p:txBody>
      </p:sp>
      <p:sp>
        <p:nvSpPr>
          <p:cNvPr id="56359" name="Text Box 54"/>
          <p:cNvSpPr txBox="1">
            <a:spLocks noChangeArrowheads="1"/>
          </p:cNvSpPr>
          <p:nvPr/>
        </p:nvSpPr>
        <p:spPr bwMode="auto">
          <a:xfrm rot="4928199">
            <a:off x="5026026" y="4132262"/>
            <a:ext cx="8572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en-US" sz="1400" b="1" i="1">
                <a:solidFill>
                  <a:srgbClr val="FF0000"/>
                </a:solidFill>
              </a:rPr>
              <a:t>S. Nậm  Rốm</a:t>
            </a:r>
          </a:p>
        </p:txBody>
      </p:sp>
      <p:sp>
        <p:nvSpPr>
          <p:cNvPr id="56360" name="Oval 70"/>
          <p:cNvSpPr>
            <a:spLocks noChangeArrowheads="1"/>
          </p:cNvSpPr>
          <p:nvPr/>
        </p:nvSpPr>
        <p:spPr bwMode="auto">
          <a:xfrm>
            <a:off x="6858000" y="2133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56361" name="Oval 71"/>
          <p:cNvSpPr>
            <a:spLocks noChangeArrowheads="1"/>
          </p:cNvSpPr>
          <p:nvPr/>
        </p:nvSpPr>
        <p:spPr bwMode="auto">
          <a:xfrm>
            <a:off x="6934200" y="22860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56362" name="Oval 72"/>
          <p:cNvSpPr>
            <a:spLocks noChangeArrowheads="1"/>
          </p:cNvSpPr>
          <p:nvPr/>
        </p:nvSpPr>
        <p:spPr bwMode="auto">
          <a:xfrm>
            <a:off x="6400800" y="24384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56363" name="Oval 73"/>
          <p:cNvSpPr>
            <a:spLocks noChangeArrowheads="1"/>
          </p:cNvSpPr>
          <p:nvPr/>
        </p:nvSpPr>
        <p:spPr bwMode="auto">
          <a:xfrm>
            <a:off x="6324600" y="2133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56364" name="Text Box 74"/>
          <p:cNvSpPr txBox="1">
            <a:spLocks noChangeArrowheads="1"/>
          </p:cNvSpPr>
          <p:nvPr/>
        </p:nvSpPr>
        <p:spPr bwMode="auto">
          <a:xfrm>
            <a:off x="6324600" y="22098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vi-VN" sz="1600" b="1">
                <a:solidFill>
                  <a:srgbClr val="FF3300"/>
                </a:solidFill>
              </a:rPr>
              <a:t>D</a:t>
            </a:r>
            <a:r>
              <a:rPr lang="vi-VN" sz="1600" b="1" baseline="-25000">
                <a:solidFill>
                  <a:srgbClr val="FF3300"/>
                </a:solidFill>
              </a:rPr>
              <a:t>2</a:t>
            </a:r>
            <a:endParaRPr lang="en-US" sz="1600" b="1">
              <a:solidFill>
                <a:srgbClr val="FF3300"/>
              </a:solidFill>
            </a:endParaRPr>
          </a:p>
        </p:txBody>
      </p:sp>
      <p:sp>
        <p:nvSpPr>
          <p:cNvPr id="56365" name="Oval 75"/>
          <p:cNvSpPr>
            <a:spLocks noChangeArrowheads="1"/>
          </p:cNvSpPr>
          <p:nvPr/>
        </p:nvSpPr>
        <p:spPr bwMode="auto">
          <a:xfrm>
            <a:off x="5943600" y="31242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56366" name="Oval 76"/>
          <p:cNvSpPr>
            <a:spLocks noChangeArrowheads="1"/>
          </p:cNvSpPr>
          <p:nvPr/>
        </p:nvSpPr>
        <p:spPr bwMode="auto">
          <a:xfrm>
            <a:off x="6096000" y="3276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56367" name="Oval 77"/>
          <p:cNvSpPr>
            <a:spLocks noChangeArrowheads="1"/>
          </p:cNvSpPr>
          <p:nvPr/>
        </p:nvSpPr>
        <p:spPr bwMode="auto">
          <a:xfrm>
            <a:off x="6096000" y="2895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56368" name="Text Box 78"/>
          <p:cNvSpPr txBox="1">
            <a:spLocks noChangeArrowheads="1"/>
          </p:cNvSpPr>
          <p:nvPr/>
        </p:nvSpPr>
        <p:spPr bwMode="auto">
          <a:xfrm>
            <a:off x="5943600" y="2971800"/>
            <a:ext cx="6096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vi-VN" sz="2100" b="1" baseline="-25000">
                <a:solidFill>
                  <a:srgbClr val="FF3300"/>
                </a:solidFill>
                <a:latin typeface="Arial" charset="0"/>
              </a:rPr>
              <a:t>3</a:t>
            </a:r>
            <a:endParaRPr lang="en-US" sz="1800">
              <a:solidFill>
                <a:srgbClr val="FF3300"/>
              </a:solidFill>
              <a:latin typeface="Arial" charset="0"/>
            </a:endParaRPr>
          </a:p>
        </p:txBody>
      </p:sp>
      <p:sp>
        <p:nvSpPr>
          <p:cNvPr id="56369" name="Text Box 79"/>
          <p:cNvSpPr txBox="1">
            <a:spLocks noChangeArrowheads="1"/>
          </p:cNvSpPr>
          <p:nvPr/>
        </p:nvSpPr>
        <p:spPr bwMode="auto">
          <a:xfrm>
            <a:off x="5791200" y="3124200"/>
            <a:ext cx="152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vi-VN" sz="2100" b="1" baseline="-25000">
                <a:solidFill>
                  <a:srgbClr val="FF3300"/>
                </a:solidFill>
                <a:latin typeface="Arial" charset="0"/>
              </a:rPr>
              <a:t>2</a:t>
            </a:r>
            <a:endParaRPr lang="en-US" sz="1800">
              <a:solidFill>
                <a:srgbClr val="FF3300"/>
              </a:solidFill>
              <a:latin typeface="Arial" charset="0"/>
            </a:endParaRPr>
          </a:p>
        </p:txBody>
      </p:sp>
      <p:sp>
        <p:nvSpPr>
          <p:cNvPr id="56370" name="Text Box 80"/>
          <p:cNvSpPr txBox="1">
            <a:spLocks noChangeArrowheads="1"/>
          </p:cNvSpPr>
          <p:nvPr/>
        </p:nvSpPr>
        <p:spPr bwMode="auto">
          <a:xfrm>
            <a:off x="5943600" y="2590800"/>
            <a:ext cx="671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vi-VN" sz="2100" b="1" baseline="-25000">
                <a:solidFill>
                  <a:srgbClr val="FF3300"/>
                </a:solidFill>
                <a:latin typeface="Arial" charset="0"/>
              </a:rPr>
              <a:t>3</a:t>
            </a:r>
            <a:endParaRPr lang="en-US" sz="1800">
              <a:solidFill>
                <a:srgbClr val="FF3300"/>
              </a:solidFill>
              <a:latin typeface="Arial" charset="0"/>
            </a:endParaRPr>
          </a:p>
        </p:txBody>
      </p:sp>
      <p:sp>
        <p:nvSpPr>
          <p:cNvPr id="56371" name="Text Box 89"/>
          <p:cNvSpPr txBox="1">
            <a:spLocks noChangeArrowheads="1"/>
          </p:cNvSpPr>
          <p:nvPr/>
        </p:nvSpPr>
        <p:spPr bwMode="auto">
          <a:xfrm>
            <a:off x="4267200" y="6451600"/>
            <a:ext cx="4648200" cy="406400"/>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vi-VN" sz="2000" b="1">
                <a:solidFill>
                  <a:srgbClr val="000099"/>
                </a:solidFill>
              </a:rPr>
              <a:t>Lược đồ chiến dịch Điện Biên Phủ (1954)</a:t>
            </a:r>
            <a:endParaRPr lang="en-US" sz="2000" b="1">
              <a:solidFill>
                <a:srgbClr val="000099"/>
              </a:solidFill>
            </a:endParaRPr>
          </a:p>
        </p:txBody>
      </p:sp>
      <p:sp>
        <p:nvSpPr>
          <p:cNvPr id="56372" name="Text Box 90"/>
          <p:cNvSpPr txBox="1">
            <a:spLocks noChangeArrowheads="1"/>
          </p:cNvSpPr>
          <p:nvPr/>
        </p:nvSpPr>
        <p:spPr bwMode="auto">
          <a:xfrm>
            <a:off x="6172200" y="1295400"/>
            <a:ext cx="15351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200" b="1">
                <a:latin typeface=".VnTimeH" pitchFamily="34" charset="0"/>
              </a:rPr>
              <a:t> </a:t>
            </a:r>
            <a:r>
              <a:rPr lang="en-US" sz="1400" b="1">
                <a:solidFill>
                  <a:schemeClr val="bg1"/>
                </a:solidFill>
              </a:rPr>
              <a:t>Đồi Độc Lập</a:t>
            </a:r>
            <a:endParaRPr lang="en-US" sz="1400">
              <a:solidFill>
                <a:schemeClr val="bg1"/>
              </a:solidFill>
            </a:endParaRPr>
          </a:p>
        </p:txBody>
      </p:sp>
      <p:sp>
        <p:nvSpPr>
          <p:cNvPr id="42075" name="AutoShape 91"/>
          <p:cNvSpPr>
            <a:spLocks noChangeArrowheads="1"/>
          </p:cNvSpPr>
          <p:nvPr/>
        </p:nvSpPr>
        <p:spPr bwMode="auto">
          <a:xfrm rot="8521165">
            <a:off x="8918575" y="-315913"/>
            <a:ext cx="449263" cy="315913"/>
          </a:xfrm>
          <a:prstGeom prst="rightArrow">
            <a:avLst>
              <a:gd name="adj1" fmla="val 50000"/>
              <a:gd name="adj2" fmla="val 3555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r>
              <a:rPr lang="en-US" sz="1800">
                <a:latin typeface=".VnTime" pitchFamily="34" charset="0"/>
              </a:rPr>
              <a:t>      </a:t>
            </a:r>
          </a:p>
        </p:txBody>
      </p:sp>
      <p:sp>
        <p:nvSpPr>
          <p:cNvPr id="42076" name="AutoShape 92"/>
          <p:cNvSpPr>
            <a:spLocks noChangeArrowheads="1"/>
          </p:cNvSpPr>
          <p:nvPr/>
        </p:nvSpPr>
        <p:spPr bwMode="auto">
          <a:xfrm rot="-9065205">
            <a:off x="9144000" y="2895600"/>
            <a:ext cx="452438" cy="317500"/>
          </a:xfrm>
          <a:prstGeom prst="rightArrow">
            <a:avLst>
              <a:gd name="adj1" fmla="val 50000"/>
              <a:gd name="adj2" fmla="val 356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42077" name="AutoShape 93"/>
          <p:cNvSpPr>
            <a:spLocks noChangeArrowheads="1"/>
          </p:cNvSpPr>
          <p:nvPr/>
        </p:nvSpPr>
        <p:spPr bwMode="auto">
          <a:xfrm rot="7248086">
            <a:off x="5967413" y="-450851"/>
            <a:ext cx="579438" cy="322263"/>
          </a:xfrm>
          <a:prstGeom prst="rightArrow">
            <a:avLst>
              <a:gd name="adj1" fmla="val 50000"/>
              <a:gd name="adj2" fmla="val 449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42078" name="AutoShape 94"/>
          <p:cNvSpPr>
            <a:spLocks noChangeArrowheads="1"/>
          </p:cNvSpPr>
          <p:nvPr/>
        </p:nvSpPr>
        <p:spPr bwMode="auto">
          <a:xfrm rot="3317055">
            <a:off x="4868863" y="-454026"/>
            <a:ext cx="558800" cy="231775"/>
          </a:xfrm>
          <a:prstGeom prst="rightArrow">
            <a:avLst>
              <a:gd name="adj1" fmla="val 50000"/>
              <a:gd name="adj2" fmla="val 6027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42079" name="AutoShape 95"/>
          <p:cNvSpPr>
            <a:spLocks noChangeArrowheads="1"/>
          </p:cNvSpPr>
          <p:nvPr/>
        </p:nvSpPr>
        <p:spPr bwMode="auto">
          <a:xfrm rot="2954183">
            <a:off x="2281237" y="-635000"/>
            <a:ext cx="1096963" cy="173038"/>
          </a:xfrm>
          <a:prstGeom prst="rightArrow">
            <a:avLst>
              <a:gd name="adj1" fmla="val 50000"/>
              <a:gd name="adj2" fmla="val 1584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pic>
        <p:nvPicPr>
          <p:cNvPr id="42080" name="Picture 96" descr="280806ngochungcodoquockhanh"/>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1117600"/>
            <a:ext cx="5334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1" name="Picture 97" descr="280806ngochungcodoquockhanh"/>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04800"/>
            <a:ext cx="5334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2" name="Picture 98" descr="280806ngochungcodoquockhanh"/>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965200"/>
            <a:ext cx="5334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5" name="Freeform 65"/>
          <p:cNvSpPr>
            <a:spLocks/>
          </p:cNvSpPr>
          <p:nvPr/>
        </p:nvSpPr>
        <p:spPr bwMode="auto">
          <a:xfrm>
            <a:off x="4724400" y="1981200"/>
            <a:ext cx="2667000" cy="1752600"/>
          </a:xfrm>
          <a:custGeom>
            <a:avLst/>
            <a:gdLst>
              <a:gd name="T0" fmla="*/ 2147483646 w 1912"/>
              <a:gd name="T1" fmla="*/ 2147483646 h 1752"/>
              <a:gd name="T2" fmla="*/ 2147483646 w 1912"/>
              <a:gd name="T3" fmla="*/ 2147483646 h 1752"/>
              <a:gd name="T4" fmla="*/ 2147483646 w 1912"/>
              <a:gd name="T5" fmla="*/ 2147483646 h 1752"/>
              <a:gd name="T6" fmla="*/ 2147483646 w 1912"/>
              <a:gd name="T7" fmla="*/ 2147483646 h 1752"/>
              <a:gd name="T8" fmla="*/ 2147483646 w 1912"/>
              <a:gd name="T9" fmla="*/ 2147483646 h 1752"/>
              <a:gd name="T10" fmla="*/ 2147483646 w 1912"/>
              <a:gd name="T11" fmla="*/ 2147483646 h 1752"/>
              <a:gd name="T12" fmla="*/ 2147483646 w 1912"/>
              <a:gd name="T13" fmla="*/ 2147483646 h 1752"/>
              <a:gd name="T14" fmla="*/ 2147483646 w 1912"/>
              <a:gd name="T15" fmla="*/ 2147483646 h 1752"/>
              <a:gd name="T16" fmla="*/ 2147483646 w 1912"/>
              <a:gd name="T17" fmla="*/ 2147483646 h 1752"/>
              <a:gd name="T18" fmla="*/ 2147483646 w 1912"/>
              <a:gd name="T19" fmla="*/ 2147483646 h 1752"/>
              <a:gd name="T20" fmla="*/ 2147483646 w 1912"/>
              <a:gd name="T21" fmla="*/ 2147483646 h 1752"/>
              <a:gd name="T22" fmla="*/ 2147483646 w 1912"/>
              <a:gd name="T23" fmla="*/ 2147483646 h 1752"/>
              <a:gd name="T24" fmla="*/ 2147483646 w 1912"/>
              <a:gd name="T25" fmla="*/ 2147483646 h 1752"/>
              <a:gd name="T26" fmla="*/ 2147483646 w 1912"/>
              <a:gd name="T27" fmla="*/ 2147483646 h 17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2"/>
              <a:gd name="T43" fmla="*/ 0 h 1752"/>
              <a:gd name="T44" fmla="*/ 1912 w 1912"/>
              <a:gd name="T45" fmla="*/ 1752 h 17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2" h="1752">
                <a:moveTo>
                  <a:pt x="1072" y="8"/>
                </a:moveTo>
                <a:cubicBezTo>
                  <a:pt x="864" y="0"/>
                  <a:pt x="616" y="0"/>
                  <a:pt x="448" y="56"/>
                </a:cubicBezTo>
                <a:cubicBezTo>
                  <a:pt x="280" y="112"/>
                  <a:pt x="128" y="208"/>
                  <a:pt x="64" y="344"/>
                </a:cubicBezTo>
                <a:cubicBezTo>
                  <a:pt x="0" y="480"/>
                  <a:pt x="56" y="712"/>
                  <a:pt x="64" y="872"/>
                </a:cubicBezTo>
                <a:cubicBezTo>
                  <a:pt x="72" y="1032"/>
                  <a:pt x="64" y="1176"/>
                  <a:pt x="112" y="1304"/>
                </a:cubicBezTo>
                <a:cubicBezTo>
                  <a:pt x="160" y="1432"/>
                  <a:pt x="192" y="1568"/>
                  <a:pt x="352" y="1640"/>
                </a:cubicBezTo>
                <a:cubicBezTo>
                  <a:pt x="512" y="1712"/>
                  <a:pt x="864" y="1728"/>
                  <a:pt x="1072" y="1736"/>
                </a:cubicBezTo>
                <a:cubicBezTo>
                  <a:pt x="1280" y="1744"/>
                  <a:pt x="1472" y="1752"/>
                  <a:pt x="1600" y="1688"/>
                </a:cubicBezTo>
                <a:cubicBezTo>
                  <a:pt x="1728" y="1624"/>
                  <a:pt x="1792" y="1464"/>
                  <a:pt x="1840" y="1352"/>
                </a:cubicBezTo>
                <a:cubicBezTo>
                  <a:pt x="1888" y="1240"/>
                  <a:pt x="1888" y="1136"/>
                  <a:pt x="1888" y="1016"/>
                </a:cubicBezTo>
                <a:cubicBezTo>
                  <a:pt x="1888" y="896"/>
                  <a:pt x="1840" y="752"/>
                  <a:pt x="1840" y="632"/>
                </a:cubicBezTo>
                <a:cubicBezTo>
                  <a:pt x="1840" y="512"/>
                  <a:pt x="1912" y="384"/>
                  <a:pt x="1888" y="296"/>
                </a:cubicBezTo>
                <a:cubicBezTo>
                  <a:pt x="1864" y="208"/>
                  <a:pt x="1824" y="152"/>
                  <a:pt x="1696" y="104"/>
                </a:cubicBezTo>
                <a:cubicBezTo>
                  <a:pt x="1568" y="56"/>
                  <a:pt x="1280" y="16"/>
                  <a:pt x="1072" y="8"/>
                </a:cubicBezTo>
                <a:close/>
              </a:path>
            </a:pathLst>
          </a:custGeom>
          <a:noFill/>
          <a:ln w="57150">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ustDataLst>
      <p:tags r:id="rId1"/>
    </p:custDataLst>
    <p:extLst>
      <p:ext uri="{BB962C8B-B14F-4D97-AF65-F5344CB8AC3E}">
        <p14:creationId xmlns:p14="http://schemas.microsoft.com/office/powerpoint/2010/main" val="306667150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0.05382 0.05549 L -0.2415 0.25595 " pathEditMode="relative" rAng="0" ptsTypes="AA">
                                      <p:cBhvr>
                                        <p:cTn id="6" dur="2000" fill="hold"/>
                                        <p:tgtEl>
                                          <p:spTgt spid="42075"/>
                                        </p:tgtEl>
                                        <p:attrNameLst>
                                          <p:attrName>ppt_x</p:attrName>
                                          <p:attrName>ppt_y</p:attrName>
                                        </p:attrNameLst>
                                      </p:cBhvr>
                                      <p:rCtr x="-9392" y="10012"/>
                                    </p:animMotion>
                                  </p:childTnLst>
                                </p:cTn>
                              </p:par>
                              <p:par>
                                <p:cTn id="7" presetID="55" presetClass="entr" presetSubtype="0" repeatCount="indefinite" fill="hold" grpId="0" nodeType="withEffect">
                                  <p:stCondLst>
                                    <p:cond delay="0"/>
                                  </p:stCondLst>
                                  <p:childTnLst>
                                    <p:set>
                                      <p:cBhvr>
                                        <p:cTn id="8" dur="1" fill="hold">
                                          <p:stCondLst>
                                            <p:cond delay="0"/>
                                          </p:stCondLst>
                                        </p:cTn>
                                        <p:tgtEl>
                                          <p:spTgt spid="42075"/>
                                        </p:tgtEl>
                                        <p:attrNameLst>
                                          <p:attrName>style.visibility</p:attrName>
                                        </p:attrNameLst>
                                      </p:cBhvr>
                                      <p:to>
                                        <p:strVal val="visible"/>
                                      </p:to>
                                    </p:set>
                                    <p:anim calcmode="lin" valueType="num">
                                      <p:cBhvr>
                                        <p:cTn id="9" dur="1000" fill="hold"/>
                                        <p:tgtEl>
                                          <p:spTgt spid="42075"/>
                                        </p:tgtEl>
                                        <p:attrNameLst>
                                          <p:attrName>ppt_w</p:attrName>
                                        </p:attrNameLst>
                                      </p:cBhvr>
                                      <p:tavLst>
                                        <p:tav tm="0">
                                          <p:val>
                                            <p:strVal val="#ppt_w*0.70"/>
                                          </p:val>
                                        </p:tav>
                                        <p:tav tm="100000">
                                          <p:val>
                                            <p:strVal val="#ppt_w"/>
                                          </p:val>
                                        </p:tav>
                                      </p:tavLst>
                                    </p:anim>
                                    <p:anim calcmode="lin" valueType="num">
                                      <p:cBhvr>
                                        <p:cTn id="10" dur="1000" fill="hold"/>
                                        <p:tgtEl>
                                          <p:spTgt spid="42075"/>
                                        </p:tgtEl>
                                        <p:attrNameLst>
                                          <p:attrName>ppt_h</p:attrName>
                                        </p:attrNameLst>
                                      </p:cBhvr>
                                      <p:tavLst>
                                        <p:tav tm="0">
                                          <p:val>
                                            <p:strVal val="#ppt_h"/>
                                          </p:val>
                                        </p:tav>
                                        <p:tav tm="100000">
                                          <p:val>
                                            <p:strVal val="#ppt_h"/>
                                          </p:val>
                                        </p:tav>
                                      </p:tavLst>
                                    </p:anim>
                                    <p:animEffect transition="in" filter="fade">
                                      <p:cBhvr>
                                        <p:cTn id="11" dur="1000"/>
                                        <p:tgtEl>
                                          <p:spTgt spid="42075"/>
                                        </p:tgtEl>
                                      </p:cBhvr>
                                    </p:animEffect>
                                  </p:childTnLst>
                                  <p:subTnLst>
                                    <p:audio>
                                      <p:cMediaNode>
                                        <p:cTn display="0" masterRel="sameClick">
                                          <p:stCondLst>
                                            <p:cond evt="begin" delay="0">
                                              <p:tn val="7"/>
                                            </p:cond>
                                          </p:stCondLst>
                                          <p:endCondLst>
                                            <p:cond evt="onStopAudio" delay="0">
                                              <p:tgtEl>
                                                <p:sldTgt/>
                                              </p:tgtEl>
                                            </p:cond>
                                          </p:endCondLst>
                                        </p:cTn>
                                        <p:tgtEl>
                                          <p:sndTgt r:embed="rId4" name="chimes.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49" presetClass="path" presetSubtype="0" accel="50000" decel="50000" fill="hold" grpId="0" nodeType="clickEffect">
                                  <p:stCondLst>
                                    <p:cond delay="0"/>
                                  </p:stCondLst>
                                  <p:childTnLst>
                                    <p:animMotion origin="layout" path="M 0.06198 0.04931 L 0.17934 0.27454 " pathEditMode="relative" rAng="0" ptsTypes="AA">
                                      <p:cBhvr>
                                        <p:cTn id="15" dur="2000" fill="hold"/>
                                        <p:tgtEl>
                                          <p:spTgt spid="42078"/>
                                        </p:tgtEl>
                                        <p:attrNameLst>
                                          <p:attrName>ppt_x</p:attrName>
                                          <p:attrName>ppt_y</p:attrName>
                                        </p:attrNameLst>
                                      </p:cBhvr>
                                      <p:rCtr x="5868" y="11250"/>
                                    </p:animMotion>
                                  </p:childTnLst>
                                </p:cTn>
                              </p:par>
                              <p:par>
                                <p:cTn id="16" presetID="55" presetClass="entr" presetSubtype="0" repeatCount="indefinite" fill="hold" grpId="1" nodeType="withEffect">
                                  <p:stCondLst>
                                    <p:cond delay="0"/>
                                  </p:stCondLst>
                                  <p:childTnLst>
                                    <p:set>
                                      <p:cBhvr>
                                        <p:cTn id="17" dur="1" fill="hold">
                                          <p:stCondLst>
                                            <p:cond delay="0"/>
                                          </p:stCondLst>
                                        </p:cTn>
                                        <p:tgtEl>
                                          <p:spTgt spid="42078"/>
                                        </p:tgtEl>
                                        <p:attrNameLst>
                                          <p:attrName>style.visibility</p:attrName>
                                        </p:attrNameLst>
                                      </p:cBhvr>
                                      <p:to>
                                        <p:strVal val="visible"/>
                                      </p:to>
                                    </p:set>
                                    <p:anim calcmode="lin" valueType="num">
                                      <p:cBhvr>
                                        <p:cTn id="18" dur="1000" fill="hold"/>
                                        <p:tgtEl>
                                          <p:spTgt spid="42078"/>
                                        </p:tgtEl>
                                        <p:attrNameLst>
                                          <p:attrName>ppt_w</p:attrName>
                                        </p:attrNameLst>
                                      </p:cBhvr>
                                      <p:tavLst>
                                        <p:tav tm="0">
                                          <p:val>
                                            <p:strVal val="#ppt_w*0.70"/>
                                          </p:val>
                                        </p:tav>
                                        <p:tav tm="100000">
                                          <p:val>
                                            <p:strVal val="#ppt_w"/>
                                          </p:val>
                                        </p:tav>
                                      </p:tavLst>
                                    </p:anim>
                                    <p:anim calcmode="lin" valueType="num">
                                      <p:cBhvr>
                                        <p:cTn id="19" dur="1000" fill="hold"/>
                                        <p:tgtEl>
                                          <p:spTgt spid="42078"/>
                                        </p:tgtEl>
                                        <p:attrNameLst>
                                          <p:attrName>ppt_h</p:attrName>
                                        </p:attrNameLst>
                                      </p:cBhvr>
                                      <p:tavLst>
                                        <p:tav tm="0">
                                          <p:val>
                                            <p:strVal val="#ppt_h"/>
                                          </p:val>
                                        </p:tav>
                                        <p:tav tm="100000">
                                          <p:val>
                                            <p:strVal val="#ppt_h"/>
                                          </p:val>
                                        </p:tav>
                                      </p:tavLst>
                                    </p:anim>
                                    <p:animEffect transition="in" filter="fade">
                                      <p:cBhvr>
                                        <p:cTn id="20" dur="1000"/>
                                        <p:tgtEl>
                                          <p:spTgt spid="42078"/>
                                        </p:tgtEl>
                                      </p:cBhvr>
                                    </p:animEffec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6" presetClass="path" presetSubtype="0" accel="50000" decel="50000" fill="hold" grpId="0" nodeType="clickEffect">
                                  <p:stCondLst>
                                    <p:cond delay="0"/>
                                  </p:stCondLst>
                                  <p:childTnLst>
                                    <p:animMotion origin="layout" path="M 0.01667 -0.02245 L -0.37465 -0.30093 " pathEditMode="relative" rAng="0" ptsTypes="AA">
                                      <p:cBhvr>
                                        <p:cTn id="24" dur="2000" fill="hold"/>
                                        <p:tgtEl>
                                          <p:spTgt spid="42076"/>
                                        </p:tgtEl>
                                        <p:attrNameLst>
                                          <p:attrName>ppt_x</p:attrName>
                                          <p:attrName>ppt_y</p:attrName>
                                        </p:attrNameLst>
                                      </p:cBhvr>
                                      <p:rCtr x="-19566" y="-13935"/>
                                    </p:animMotion>
                                  </p:childTnLst>
                                </p:cTn>
                              </p:par>
                              <p:par>
                                <p:cTn id="25" presetID="55" presetClass="entr" presetSubtype="0" repeatCount="indefinite" fill="hold" grpId="1" nodeType="withEffect">
                                  <p:stCondLst>
                                    <p:cond delay="0"/>
                                  </p:stCondLst>
                                  <p:childTnLst>
                                    <p:set>
                                      <p:cBhvr>
                                        <p:cTn id="26" dur="1" fill="hold">
                                          <p:stCondLst>
                                            <p:cond delay="0"/>
                                          </p:stCondLst>
                                        </p:cTn>
                                        <p:tgtEl>
                                          <p:spTgt spid="42076"/>
                                        </p:tgtEl>
                                        <p:attrNameLst>
                                          <p:attrName>style.visibility</p:attrName>
                                        </p:attrNameLst>
                                      </p:cBhvr>
                                      <p:to>
                                        <p:strVal val="visible"/>
                                      </p:to>
                                    </p:set>
                                    <p:anim calcmode="lin" valueType="num">
                                      <p:cBhvr>
                                        <p:cTn id="27" dur="1000" fill="hold"/>
                                        <p:tgtEl>
                                          <p:spTgt spid="42076"/>
                                        </p:tgtEl>
                                        <p:attrNameLst>
                                          <p:attrName>ppt_w</p:attrName>
                                        </p:attrNameLst>
                                      </p:cBhvr>
                                      <p:tavLst>
                                        <p:tav tm="0">
                                          <p:val>
                                            <p:strVal val="#ppt_w*0.70"/>
                                          </p:val>
                                        </p:tav>
                                        <p:tav tm="100000">
                                          <p:val>
                                            <p:strVal val="#ppt_w"/>
                                          </p:val>
                                        </p:tav>
                                      </p:tavLst>
                                    </p:anim>
                                    <p:anim calcmode="lin" valueType="num">
                                      <p:cBhvr>
                                        <p:cTn id="28" dur="1000" fill="hold"/>
                                        <p:tgtEl>
                                          <p:spTgt spid="42076"/>
                                        </p:tgtEl>
                                        <p:attrNameLst>
                                          <p:attrName>ppt_h</p:attrName>
                                        </p:attrNameLst>
                                      </p:cBhvr>
                                      <p:tavLst>
                                        <p:tav tm="0">
                                          <p:val>
                                            <p:strVal val="#ppt_h"/>
                                          </p:val>
                                        </p:tav>
                                        <p:tav tm="100000">
                                          <p:val>
                                            <p:strVal val="#ppt_h"/>
                                          </p:val>
                                        </p:tav>
                                      </p:tavLst>
                                    </p:anim>
                                    <p:animEffect transition="in" filter="fade">
                                      <p:cBhvr>
                                        <p:cTn id="29" dur="1000"/>
                                        <p:tgtEl>
                                          <p:spTgt spid="42076"/>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30" presetID="49" presetClass="path" presetSubtype="0" accel="50000" decel="50000" fill="hold" grpId="0" nodeType="withEffect">
                                  <p:stCondLst>
                                    <p:cond delay="0"/>
                                  </p:stCondLst>
                                  <p:childTnLst>
                                    <p:animMotion origin="layout" path="M -1.38889E-6 -3.7037E-7 L -0.05087 0.15324 " pathEditMode="relative" rAng="0" ptsTypes="AA">
                                      <p:cBhvr>
                                        <p:cTn id="31" dur="2000" fill="hold"/>
                                        <p:tgtEl>
                                          <p:spTgt spid="42077"/>
                                        </p:tgtEl>
                                        <p:attrNameLst>
                                          <p:attrName>ppt_x</p:attrName>
                                          <p:attrName>ppt_y</p:attrName>
                                        </p:attrNameLst>
                                      </p:cBhvr>
                                      <p:rCtr x="-2552" y="7662"/>
                                    </p:animMotion>
                                  </p:childTnLst>
                                </p:cTn>
                              </p:par>
                              <p:par>
                                <p:cTn id="32" presetID="55" presetClass="entr" presetSubtype="0" repeatCount="indefinite" fill="hold" grpId="1" nodeType="withEffect">
                                  <p:stCondLst>
                                    <p:cond delay="0"/>
                                  </p:stCondLst>
                                  <p:childTnLst>
                                    <p:set>
                                      <p:cBhvr>
                                        <p:cTn id="33" dur="1" fill="hold">
                                          <p:stCondLst>
                                            <p:cond delay="0"/>
                                          </p:stCondLst>
                                        </p:cTn>
                                        <p:tgtEl>
                                          <p:spTgt spid="42077"/>
                                        </p:tgtEl>
                                        <p:attrNameLst>
                                          <p:attrName>style.visibility</p:attrName>
                                        </p:attrNameLst>
                                      </p:cBhvr>
                                      <p:to>
                                        <p:strVal val="visible"/>
                                      </p:to>
                                    </p:set>
                                    <p:anim calcmode="lin" valueType="num">
                                      <p:cBhvr>
                                        <p:cTn id="34" dur="1000" fill="hold"/>
                                        <p:tgtEl>
                                          <p:spTgt spid="42077"/>
                                        </p:tgtEl>
                                        <p:attrNameLst>
                                          <p:attrName>ppt_w</p:attrName>
                                        </p:attrNameLst>
                                      </p:cBhvr>
                                      <p:tavLst>
                                        <p:tav tm="0">
                                          <p:val>
                                            <p:strVal val="#ppt_w*0.70"/>
                                          </p:val>
                                        </p:tav>
                                        <p:tav tm="100000">
                                          <p:val>
                                            <p:strVal val="#ppt_w"/>
                                          </p:val>
                                        </p:tav>
                                      </p:tavLst>
                                    </p:anim>
                                    <p:anim calcmode="lin" valueType="num">
                                      <p:cBhvr>
                                        <p:cTn id="35" dur="1000" fill="hold"/>
                                        <p:tgtEl>
                                          <p:spTgt spid="42077"/>
                                        </p:tgtEl>
                                        <p:attrNameLst>
                                          <p:attrName>ppt_h</p:attrName>
                                        </p:attrNameLst>
                                      </p:cBhvr>
                                      <p:tavLst>
                                        <p:tav tm="0">
                                          <p:val>
                                            <p:strVal val="#ppt_h"/>
                                          </p:val>
                                        </p:tav>
                                        <p:tav tm="100000">
                                          <p:val>
                                            <p:strVal val="#ppt_h"/>
                                          </p:val>
                                        </p:tav>
                                      </p:tavLst>
                                    </p:anim>
                                    <p:animEffect transition="in" filter="fade">
                                      <p:cBhvr>
                                        <p:cTn id="36" dur="1000"/>
                                        <p:tgtEl>
                                          <p:spTgt spid="42077"/>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42080"/>
                                        </p:tgtEl>
                                        <p:attrNameLst>
                                          <p:attrName>style.visibility</p:attrName>
                                        </p:attrNameLst>
                                      </p:cBhvr>
                                      <p:to>
                                        <p:strVal val="visible"/>
                                      </p:to>
                                    </p:set>
                                    <p:animEffect transition="in" filter="blinds(horizontal)">
                                      <p:cBhvr>
                                        <p:cTn id="41" dur="500"/>
                                        <p:tgtEl>
                                          <p:spTgt spid="4208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path" presetSubtype="0" accel="50000" decel="50000" fill="hold" grpId="0" nodeType="clickEffect">
                                  <p:stCondLst>
                                    <p:cond delay="0"/>
                                  </p:stCondLst>
                                  <p:childTnLst>
                                    <p:animMotion origin="layout" path="M 0.04063 0.03542 L 0.19063 0.24653 " pathEditMode="relative" rAng="0" ptsTypes="AA">
                                      <p:cBhvr>
                                        <p:cTn id="45" dur="1000" fill="hold"/>
                                        <p:tgtEl>
                                          <p:spTgt spid="42079"/>
                                        </p:tgtEl>
                                        <p:attrNameLst>
                                          <p:attrName>ppt_x</p:attrName>
                                          <p:attrName>ppt_y</p:attrName>
                                        </p:attrNameLst>
                                      </p:cBhvr>
                                      <p:rCtr x="7500" y="10556"/>
                                    </p:animMotion>
                                  </p:childTnLst>
                                </p:cTn>
                              </p:par>
                              <p:par>
                                <p:cTn id="46" presetID="55" presetClass="entr" presetSubtype="0" repeatCount="indefinite" fill="hold" grpId="1" nodeType="withEffect">
                                  <p:stCondLst>
                                    <p:cond delay="0"/>
                                  </p:stCondLst>
                                  <p:childTnLst>
                                    <p:set>
                                      <p:cBhvr>
                                        <p:cTn id="47" dur="1" fill="hold">
                                          <p:stCondLst>
                                            <p:cond delay="0"/>
                                          </p:stCondLst>
                                        </p:cTn>
                                        <p:tgtEl>
                                          <p:spTgt spid="42079"/>
                                        </p:tgtEl>
                                        <p:attrNameLst>
                                          <p:attrName>style.visibility</p:attrName>
                                        </p:attrNameLst>
                                      </p:cBhvr>
                                      <p:to>
                                        <p:strVal val="visible"/>
                                      </p:to>
                                    </p:set>
                                    <p:anim calcmode="lin" valueType="num">
                                      <p:cBhvr>
                                        <p:cTn id="48" dur="1000" fill="hold"/>
                                        <p:tgtEl>
                                          <p:spTgt spid="42079"/>
                                        </p:tgtEl>
                                        <p:attrNameLst>
                                          <p:attrName>ppt_w</p:attrName>
                                        </p:attrNameLst>
                                      </p:cBhvr>
                                      <p:tavLst>
                                        <p:tav tm="0">
                                          <p:val>
                                            <p:strVal val="#ppt_w*0.70"/>
                                          </p:val>
                                        </p:tav>
                                        <p:tav tm="100000">
                                          <p:val>
                                            <p:strVal val="#ppt_w"/>
                                          </p:val>
                                        </p:tav>
                                      </p:tavLst>
                                    </p:anim>
                                    <p:anim calcmode="lin" valueType="num">
                                      <p:cBhvr>
                                        <p:cTn id="49" dur="1000" fill="hold"/>
                                        <p:tgtEl>
                                          <p:spTgt spid="42079"/>
                                        </p:tgtEl>
                                        <p:attrNameLst>
                                          <p:attrName>ppt_h</p:attrName>
                                        </p:attrNameLst>
                                      </p:cBhvr>
                                      <p:tavLst>
                                        <p:tav tm="0">
                                          <p:val>
                                            <p:strVal val="#ppt_h"/>
                                          </p:val>
                                        </p:tav>
                                        <p:tav tm="100000">
                                          <p:val>
                                            <p:strVal val="#ppt_h"/>
                                          </p:val>
                                        </p:tav>
                                      </p:tavLst>
                                    </p:anim>
                                    <p:animEffect transition="in" filter="fade">
                                      <p:cBhvr>
                                        <p:cTn id="50" dur="1000"/>
                                        <p:tgtEl>
                                          <p:spTgt spid="42079"/>
                                        </p:tgtEl>
                                      </p:cBhvr>
                                    </p:animEffec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42081"/>
                                        </p:tgtEl>
                                        <p:attrNameLst>
                                          <p:attrName>style.visibility</p:attrName>
                                        </p:attrNameLst>
                                      </p:cBhvr>
                                      <p:to>
                                        <p:strVal val="visible"/>
                                      </p:to>
                                    </p:set>
                                    <p:animEffect transition="in" filter="blinds(horizontal)">
                                      <p:cBhvr>
                                        <p:cTn id="55" dur="500"/>
                                        <p:tgtEl>
                                          <p:spTgt spid="42081"/>
                                        </p:tgtEl>
                                      </p:cBhvr>
                                    </p:animEffect>
                                  </p:childTnLst>
                                </p:cTn>
                              </p:par>
                              <p:par>
                                <p:cTn id="56" presetID="3" presetClass="entr" presetSubtype="10" fill="hold" nodeType="withEffect">
                                  <p:stCondLst>
                                    <p:cond delay="0"/>
                                  </p:stCondLst>
                                  <p:childTnLst>
                                    <p:set>
                                      <p:cBhvr>
                                        <p:cTn id="57" dur="1" fill="hold">
                                          <p:stCondLst>
                                            <p:cond delay="0"/>
                                          </p:stCondLst>
                                        </p:cTn>
                                        <p:tgtEl>
                                          <p:spTgt spid="42082"/>
                                        </p:tgtEl>
                                        <p:attrNameLst>
                                          <p:attrName>style.visibility</p:attrName>
                                        </p:attrNameLst>
                                      </p:cBhvr>
                                      <p:to>
                                        <p:strVal val="visible"/>
                                      </p:to>
                                    </p:set>
                                    <p:animEffect transition="in" filter="blinds(horizontal)">
                                      <p:cBhvr>
                                        <p:cTn id="58" dur="500"/>
                                        <p:tgtEl>
                                          <p:spTgt spid="4208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grpId="0" nodeType="clickEffect">
                                  <p:stCondLst>
                                    <p:cond delay="0"/>
                                  </p:stCondLst>
                                  <p:iterate type="lt">
                                    <p:tmPct val="5000"/>
                                  </p:iterate>
                                  <p:childTnLst>
                                    <p:set>
                                      <p:cBhvr>
                                        <p:cTn id="62" dur="1" fill="hold">
                                          <p:stCondLst>
                                            <p:cond delay="0"/>
                                          </p:stCondLst>
                                        </p:cTn>
                                        <p:tgtEl>
                                          <p:spTgt spid="42085"/>
                                        </p:tgtEl>
                                        <p:attrNameLst>
                                          <p:attrName>style.visibility</p:attrName>
                                        </p:attrNameLst>
                                      </p:cBhvr>
                                      <p:to>
                                        <p:strVal val="visible"/>
                                      </p:to>
                                    </p:set>
                                    <p:anim calcmode="lin" valueType="num">
                                      <p:cBhvr>
                                        <p:cTn id="63" dur="1000" fill="hold"/>
                                        <p:tgtEl>
                                          <p:spTgt spid="42085"/>
                                        </p:tgtEl>
                                        <p:attrNameLst>
                                          <p:attrName>ppt_w</p:attrName>
                                        </p:attrNameLst>
                                      </p:cBhvr>
                                      <p:tavLst>
                                        <p:tav tm="0">
                                          <p:val>
                                            <p:fltVal val="0"/>
                                          </p:val>
                                        </p:tav>
                                        <p:tav tm="100000">
                                          <p:val>
                                            <p:strVal val="#ppt_w"/>
                                          </p:val>
                                        </p:tav>
                                      </p:tavLst>
                                    </p:anim>
                                    <p:anim calcmode="lin" valueType="num">
                                      <p:cBhvr>
                                        <p:cTn id="64" dur="1000" fill="hold"/>
                                        <p:tgtEl>
                                          <p:spTgt spid="42085"/>
                                        </p:tgtEl>
                                        <p:attrNameLst>
                                          <p:attrName>ppt_h</p:attrName>
                                        </p:attrNameLst>
                                      </p:cBhvr>
                                      <p:tavLst>
                                        <p:tav tm="0">
                                          <p:val>
                                            <p:fltVal val="0"/>
                                          </p:val>
                                        </p:tav>
                                        <p:tav tm="100000">
                                          <p:val>
                                            <p:strVal val="#ppt_h"/>
                                          </p:val>
                                        </p:tav>
                                      </p:tavLst>
                                    </p:anim>
                                    <p:anim calcmode="lin" valueType="num">
                                      <p:cBhvr>
                                        <p:cTn id="65" dur="1000" fill="hold"/>
                                        <p:tgtEl>
                                          <p:spTgt spid="42085"/>
                                        </p:tgtEl>
                                        <p:attrNameLst>
                                          <p:attrName>style.rotation</p:attrName>
                                        </p:attrNameLst>
                                      </p:cBhvr>
                                      <p:tavLst>
                                        <p:tav tm="0">
                                          <p:val>
                                            <p:fltVal val="90"/>
                                          </p:val>
                                        </p:tav>
                                        <p:tav tm="100000">
                                          <p:val>
                                            <p:fltVal val="0"/>
                                          </p:val>
                                        </p:tav>
                                      </p:tavLst>
                                    </p:anim>
                                    <p:animEffect transition="in" filter="fade">
                                      <p:cBhvr>
                                        <p:cTn id="66" dur="1000"/>
                                        <p:tgtEl>
                                          <p:spTgt spid="4208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6" presetClass="emph" presetSubtype="0" fill="hold" grpId="1" nodeType="clickEffect">
                                  <p:stCondLst>
                                    <p:cond delay="0"/>
                                  </p:stCondLst>
                                  <p:iterate type="lt">
                                    <p:tmPct val="0"/>
                                  </p:iterate>
                                  <p:childTnLst>
                                    <p:animEffect transition="out" filter="fade">
                                      <p:cBhvr>
                                        <p:cTn id="70" dur="500" tmFilter="0, 0; .2, .5; .8, .5; 1, 0"/>
                                        <p:tgtEl>
                                          <p:spTgt spid="42085"/>
                                        </p:tgtEl>
                                      </p:cBhvr>
                                    </p:animEffect>
                                    <p:animScale>
                                      <p:cBhvr>
                                        <p:cTn id="71" dur="250" autoRev="1" fill="hold"/>
                                        <p:tgtEl>
                                          <p:spTgt spid="4208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75" grpId="0" animBg="1"/>
      <p:bldP spid="42076" grpId="0" animBg="1"/>
      <p:bldP spid="42076" grpId="1" animBg="1"/>
      <p:bldP spid="42077" grpId="0" animBg="1"/>
      <p:bldP spid="42077" grpId="1" animBg="1"/>
      <p:bldP spid="42078" grpId="0" animBg="1"/>
      <p:bldP spid="42078" grpId="1" animBg="1"/>
      <p:bldP spid="42079" grpId="0" animBg="1"/>
      <p:bldP spid="42079" grpId="1" animBg="1"/>
      <p:bldP spid="42085" grpId="0" animBg="1"/>
      <p:bldP spid="42085"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16632"/>
            <a:ext cx="4572000" cy="649408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r>
              <a:rPr lang="vi-VN" sz="3200" dirty="0">
                <a:latin typeface="+mj-lt"/>
              </a:rPr>
              <a:t>Trung tá Piroth,chỉ huy pháo binh Pháp ở Him </a:t>
            </a:r>
            <a:r>
              <a:rPr lang="en-US" sz="3200" dirty="0" smtClean="0">
                <a:latin typeface="+mj-lt"/>
              </a:rPr>
              <a:t>L</a:t>
            </a:r>
            <a:r>
              <a:rPr lang="vi-VN" sz="3200" dirty="0" smtClean="0">
                <a:latin typeface="+mj-lt"/>
              </a:rPr>
              <a:t>am,</a:t>
            </a:r>
            <a:r>
              <a:rPr lang="en-US" sz="3200" dirty="0" smtClean="0">
                <a:latin typeface="+mj-lt"/>
              </a:rPr>
              <a:t> </a:t>
            </a:r>
            <a:r>
              <a:rPr lang="vi-VN" sz="3200" dirty="0" smtClean="0">
                <a:latin typeface="+mj-lt"/>
              </a:rPr>
              <a:t>người </a:t>
            </a:r>
            <a:r>
              <a:rPr lang="vi-VN" sz="3200" dirty="0">
                <a:latin typeface="+mj-lt"/>
              </a:rPr>
              <a:t>đã cho rằng </a:t>
            </a:r>
            <a:r>
              <a:rPr lang="vi-VN" sz="3200" dirty="0" smtClean="0">
                <a:latin typeface="+mj-lt"/>
              </a:rPr>
              <a:t>Việt Minh </a:t>
            </a:r>
            <a:r>
              <a:rPr lang="vi-VN" sz="2800" dirty="0" smtClean="0">
                <a:latin typeface="+mj-lt"/>
              </a:rPr>
              <a:t>k</a:t>
            </a:r>
            <a:r>
              <a:rPr lang="en-US" sz="2800" dirty="0" err="1" smtClean="0">
                <a:latin typeface="+mj-lt"/>
              </a:rPr>
              <a:t>hông</a:t>
            </a:r>
            <a:r>
              <a:rPr lang="vi-VN" sz="2800" dirty="0" smtClean="0">
                <a:latin typeface="+mj-lt"/>
              </a:rPr>
              <a:t> </a:t>
            </a:r>
            <a:r>
              <a:rPr lang="vi-VN" sz="3200" dirty="0">
                <a:latin typeface="+mj-lt"/>
              </a:rPr>
              <a:t>thể nào kéo pháo qua những quả núi đá để đặt pháo bắn vào lòng chảo </a:t>
            </a:r>
            <a:r>
              <a:rPr lang="en-US" sz="3200" dirty="0">
                <a:latin typeface="+mj-lt"/>
              </a:rPr>
              <a:t>Đ</a:t>
            </a:r>
            <a:r>
              <a:rPr lang="vi-VN" sz="3200" dirty="0" smtClean="0">
                <a:latin typeface="+mj-lt"/>
              </a:rPr>
              <a:t>BP</a:t>
            </a:r>
            <a:r>
              <a:rPr lang="en-US" sz="3200" dirty="0" smtClean="0">
                <a:latin typeface="+mj-lt"/>
              </a:rPr>
              <a:t> </a:t>
            </a:r>
            <a:r>
              <a:rPr lang="en-US" sz="3200" dirty="0" err="1" smtClean="0">
                <a:latin typeface="+mj-lt"/>
              </a:rPr>
              <a:t>nhưng</a:t>
            </a:r>
            <a:r>
              <a:rPr lang="en-US" sz="3200" dirty="0" smtClean="0">
                <a:latin typeface="+mj-lt"/>
              </a:rPr>
              <a:t> </a:t>
            </a:r>
            <a:r>
              <a:rPr lang="en-US" sz="3200" dirty="0" err="1" smtClean="0">
                <a:latin typeface="+mj-lt"/>
              </a:rPr>
              <a:t>ông</a:t>
            </a:r>
            <a:r>
              <a:rPr lang="en-US" sz="3200" dirty="0" smtClean="0">
                <a:latin typeface="+mj-lt"/>
              </a:rPr>
              <a:t> ta </a:t>
            </a:r>
            <a:r>
              <a:rPr lang="en-US" sz="3200" dirty="0" err="1" smtClean="0">
                <a:latin typeface="+mj-lt"/>
              </a:rPr>
              <a:t>đã</a:t>
            </a:r>
            <a:r>
              <a:rPr lang="en-US" sz="3200" dirty="0" smtClean="0">
                <a:latin typeface="+mj-lt"/>
              </a:rPr>
              <a:t> </a:t>
            </a:r>
            <a:r>
              <a:rPr lang="vi-VN" sz="3200" dirty="0" smtClean="0">
                <a:latin typeface="+mj-lt"/>
              </a:rPr>
              <a:t>tự </a:t>
            </a:r>
            <a:r>
              <a:rPr lang="vi-VN" sz="3200" dirty="0">
                <a:latin typeface="+mj-lt"/>
              </a:rPr>
              <a:t>sát bằng lựu đạn sau hơn </a:t>
            </a:r>
            <a:r>
              <a:rPr lang="vi-VN" sz="3200" dirty="0" smtClean="0">
                <a:latin typeface="+mj-lt"/>
              </a:rPr>
              <a:t>1</a:t>
            </a:r>
            <a:r>
              <a:rPr lang="en-US" sz="3200" dirty="0" err="1" smtClean="0">
                <a:latin typeface="+mj-lt"/>
              </a:rPr>
              <a:t>giờ</a:t>
            </a:r>
            <a:r>
              <a:rPr lang="en-US" sz="3200" dirty="0" smtClean="0">
                <a:latin typeface="+mj-lt"/>
              </a:rPr>
              <a:t> </a:t>
            </a:r>
            <a:r>
              <a:rPr lang="vi-VN" sz="3200" dirty="0" smtClean="0">
                <a:latin typeface="+mj-lt"/>
              </a:rPr>
              <a:t> </a:t>
            </a:r>
            <a:r>
              <a:rPr lang="vi-VN" sz="3200" dirty="0">
                <a:latin typeface="+mj-lt"/>
              </a:rPr>
              <a:t>đấu pháo với Việt Minh </a:t>
            </a:r>
            <a:r>
              <a:rPr lang="en-US" sz="3200" dirty="0">
                <a:latin typeface="+mj-lt"/>
              </a:rPr>
              <a:t> </a:t>
            </a:r>
            <a:r>
              <a:rPr lang="en-US" sz="3200" dirty="0" smtClean="0">
                <a:latin typeface="+mj-lt"/>
              </a:rPr>
              <a:t>do </a:t>
            </a:r>
            <a:r>
              <a:rPr lang="vi-VN" sz="3200" dirty="0" smtClean="0">
                <a:latin typeface="+mj-lt"/>
              </a:rPr>
              <a:t>quá </a:t>
            </a:r>
            <a:r>
              <a:rPr lang="vi-VN" sz="3200" dirty="0">
                <a:latin typeface="+mj-lt"/>
              </a:rPr>
              <a:t>thất vọng vì phía bên mình bị thiệt hại nặng và lép vế so với Việt Minh </a:t>
            </a:r>
            <a:endParaRPr lang="en-US" sz="3200" dirty="0">
              <a:latin typeface="+mj-lt"/>
            </a:endParaRP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76672"/>
            <a:ext cx="367665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2250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892480" cy="303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068" y="1517249"/>
            <a:ext cx="8964488" cy="205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1520" y="692696"/>
            <a:ext cx="47525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23528" y="692697"/>
            <a:ext cx="3312368" cy="576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333CC"/>
              </a:solidFill>
              <a:latin typeface="Times New Roman" pitchFamily="18" charset="0"/>
              <a:cs typeface="Times New Roman" pitchFamily="18" charset="0"/>
            </a:endParaRPr>
          </a:p>
        </p:txBody>
      </p:sp>
      <p:sp>
        <p:nvSpPr>
          <p:cNvPr id="9" name="Rounded Rectangle 8"/>
          <p:cNvSpPr/>
          <p:nvPr/>
        </p:nvSpPr>
        <p:spPr>
          <a:xfrm>
            <a:off x="3635896" y="980728"/>
            <a:ext cx="1061864" cy="1440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52" y="66328"/>
            <a:ext cx="541064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436096" y="188640"/>
            <a:ext cx="1296144" cy="334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452" y="103923"/>
            <a:ext cx="6965368" cy="523220"/>
          </a:xfrm>
          <a:prstGeom prst="rect">
            <a:avLst/>
          </a:prstGeom>
          <a:noFill/>
        </p:spPr>
        <p:txBody>
          <a:bodyPr wrap="none" rtlCol="0">
            <a:spAutoFit/>
          </a:bodyPr>
          <a:lstStyle/>
          <a:p>
            <a:r>
              <a:rPr lang="en-US" sz="2800" b="1" dirty="0" err="1" smtClean="0">
                <a:solidFill>
                  <a:srgbClr val="3333CC"/>
                </a:solidFill>
              </a:rPr>
              <a:t>DIỄN</a:t>
            </a:r>
            <a:r>
              <a:rPr lang="en-US" sz="2800" b="1" dirty="0" smtClean="0">
                <a:solidFill>
                  <a:srgbClr val="3333CC"/>
                </a:solidFill>
              </a:rPr>
              <a:t> </a:t>
            </a:r>
            <a:r>
              <a:rPr lang="en-US" sz="2800" b="1" dirty="0" err="1" smtClean="0">
                <a:solidFill>
                  <a:srgbClr val="3333CC"/>
                </a:solidFill>
              </a:rPr>
              <a:t>BIẾN</a:t>
            </a:r>
            <a:r>
              <a:rPr lang="en-US" sz="2800" b="1" dirty="0" smtClean="0">
                <a:solidFill>
                  <a:srgbClr val="3333CC"/>
                </a:solidFill>
              </a:rPr>
              <a:t> </a:t>
            </a:r>
            <a:r>
              <a:rPr lang="en-US" sz="2800" b="1" dirty="0" err="1" smtClean="0">
                <a:solidFill>
                  <a:srgbClr val="3333CC"/>
                </a:solidFill>
              </a:rPr>
              <a:t>CHIẾN</a:t>
            </a:r>
            <a:r>
              <a:rPr lang="en-US" sz="2800" b="1" dirty="0" smtClean="0">
                <a:solidFill>
                  <a:srgbClr val="3333CC"/>
                </a:solidFill>
              </a:rPr>
              <a:t> </a:t>
            </a:r>
            <a:r>
              <a:rPr lang="en-US" sz="2800" b="1" dirty="0" err="1" smtClean="0">
                <a:solidFill>
                  <a:srgbClr val="3333CC"/>
                </a:solidFill>
              </a:rPr>
              <a:t>DỊCH</a:t>
            </a:r>
            <a:r>
              <a:rPr lang="en-US" sz="2800" b="1" dirty="0" smtClean="0">
                <a:solidFill>
                  <a:srgbClr val="3333CC"/>
                </a:solidFill>
              </a:rPr>
              <a:t> </a:t>
            </a:r>
            <a:r>
              <a:rPr lang="en-US" sz="2800" b="1" dirty="0" err="1" smtClean="0">
                <a:solidFill>
                  <a:srgbClr val="3333CC"/>
                </a:solidFill>
              </a:rPr>
              <a:t>ĐIỆN</a:t>
            </a:r>
            <a:r>
              <a:rPr lang="en-US" sz="2800" b="1" dirty="0" smtClean="0">
                <a:solidFill>
                  <a:srgbClr val="3333CC"/>
                </a:solidFill>
              </a:rPr>
              <a:t> </a:t>
            </a:r>
            <a:r>
              <a:rPr lang="en-US" sz="2800" b="1" dirty="0" err="1" smtClean="0">
                <a:solidFill>
                  <a:srgbClr val="3333CC"/>
                </a:solidFill>
              </a:rPr>
              <a:t>BIÊN</a:t>
            </a:r>
            <a:r>
              <a:rPr lang="en-US" sz="2800" b="1" dirty="0" smtClean="0">
                <a:solidFill>
                  <a:srgbClr val="3333CC"/>
                </a:solidFill>
              </a:rPr>
              <a:t> </a:t>
            </a:r>
            <a:r>
              <a:rPr lang="en-US" sz="2800" b="1" dirty="0" err="1" smtClean="0">
                <a:solidFill>
                  <a:srgbClr val="3333CC"/>
                </a:solidFill>
              </a:rPr>
              <a:t>PHỦ</a:t>
            </a:r>
            <a:endParaRPr lang="en-US" sz="2800" b="1" dirty="0">
              <a:solidFill>
                <a:srgbClr val="3333CC"/>
              </a:solidFill>
            </a:endParaRPr>
          </a:p>
        </p:txBody>
      </p:sp>
      <p:sp>
        <p:nvSpPr>
          <p:cNvPr id="2" name="TextBox 1"/>
          <p:cNvSpPr txBox="1"/>
          <p:nvPr/>
        </p:nvSpPr>
        <p:spPr>
          <a:xfrm>
            <a:off x="198068" y="1340768"/>
            <a:ext cx="3633595" cy="477053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571500" indent="-571500">
              <a:buFontTx/>
              <a:buChar char="-"/>
            </a:pPr>
            <a:r>
              <a:rPr lang="nl-NL" sz="4400" b="1" dirty="0" smtClean="0">
                <a:solidFill>
                  <a:srgbClr val="3333CC"/>
                </a:solidFill>
                <a:latin typeface="Times New Roman" pitchFamily="18" charset="0"/>
                <a:cs typeface="Times New Roman" pitchFamily="18" charset="0"/>
              </a:rPr>
              <a:t>Đợt 2</a:t>
            </a:r>
          </a:p>
          <a:p>
            <a:r>
              <a:rPr lang="nl-NL" sz="4000" dirty="0">
                <a:latin typeface="Times New Roman" pitchFamily="18" charset="0"/>
                <a:cs typeface="Times New Roman" pitchFamily="18" charset="0"/>
              </a:rPr>
              <a:t>(30/3</a:t>
            </a:r>
            <a:r>
              <a:rPr lang="nl-NL" sz="4000" dirty="0">
                <a:latin typeface="Times New Roman" pitchFamily="18" charset="0"/>
                <a:cs typeface="Times New Roman" pitchFamily="18" charset="0"/>
                <a:sym typeface="Wingdings 3"/>
              </a:rPr>
              <a:t></a:t>
            </a:r>
            <a:r>
              <a:rPr lang="nl-NL" sz="4000" dirty="0">
                <a:latin typeface="Times New Roman" pitchFamily="18" charset="0"/>
                <a:cs typeface="Times New Roman" pitchFamily="18" charset="0"/>
              </a:rPr>
              <a:t>26/4/1954): </a:t>
            </a:r>
            <a:r>
              <a:rPr lang="nl-NL" sz="4400" dirty="0">
                <a:latin typeface="Times New Roman" pitchFamily="18" charset="0"/>
                <a:cs typeface="Times New Roman" pitchFamily="18" charset="0"/>
              </a:rPr>
              <a:t>quân ta tiến công tiêu diệt các cứ điểm phía đông phân khu Trung tâm</a:t>
            </a:r>
            <a:endParaRPr lang="en-US" sz="2800" dirty="0"/>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680" y="1592945"/>
            <a:ext cx="4340760" cy="514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831664" y="1518849"/>
            <a:ext cx="5312336" cy="522411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00" dirty="0" err="1" smtClean="0">
                <a:solidFill>
                  <a:srgbClr val="3333CC"/>
                </a:solidFill>
                <a:latin typeface="Times New Roman" pitchFamily="18" charset="0"/>
                <a:cs typeface="Times New Roman" pitchFamily="18" charset="0"/>
              </a:rPr>
              <a:t>Đợt</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tấn</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công</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dai</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dẳng</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và</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dài</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ngày</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nhất</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quyết</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liệt</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nhất</a:t>
            </a:r>
            <a:r>
              <a:rPr lang="en-US" sz="3400" dirty="0" smtClean="0">
                <a:solidFill>
                  <a:srgbClr val="3333CC"/>
                </a:solidFill>
                <a:latin typeface="Times New Roman" pitchFamily="18" charset="0"/>
                <a:cs typeface="Times New Roman" pitchFamily="18" charset="0"/>
              </a:rPr>
              <a:t>, gay go </a:t>
            </a:r>
            <a:r>
              <a:rPr lang="en-US" sz="3400" dirty="0" err="1" smtClean="0">
                <a:solidFill>
                  <a:srgbClr val="3333CC"/>
                </a:solidFill>
                <a:latin typeface="Times New Roman" pitchFamily="18" charset="0"/>
                <a:cs typeface="Times New Roman" pitchFamily="18" charset="0"/>
              </a:rPr>
              <a:t>nhất</a:t>
            </a:r>
            <a:r>
              <a:rPr lang="en-US" sz="3400" dirty="0" smtClean="0">
                <a:solidFill>
                  <a:srgbClr val="3333CC"/>
                </a:solidFill>
                <a:latin typeface="Times New Roman" pitchFamily="18" charset="0"/>
                <a:cs typeface="Times New Roman" pitchFamily="18" charset="0"/>
              </a:rPr>
              <a:t> .</a:t>
            </a:r>
          </a:p>
          <a:p>
            <a:r>
              <a:rPr lang="en-US" sz="3400" dirty="0" smtClean="0">
                <a:solidFill>
                  <a:srgbClr val="3333CC"/>
                </a:solidFill>
                <a:latin typeface="Times New Roman" pitchFamily="18" charset="0"/>
                <a:cs typeface="Times New Roman" pitchFamily="18" charset="0"/>
              </a:rPr>
              <a:t>Ta </a:t>
            </a:r>
            <a:r>
              <a:rPr lang="en-US" sz="3400" dirty="0" err="1" smtClean="0">
                <a:solidFill>
                  <a:srgbClr val="3333CC"/>
                </a:solidFill>
                <a:latin typeface="Times New Roman" pitchFamily="18" charset="0"/>
                <a:cs typeface="Times New Roman" pitchFamily="18" charset="0"/>
              </a:rPr>
              <a:t>kiểm</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soát</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các</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điểm</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cao</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khu</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trung</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tâm</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Điện</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Biên</a:t>
            </a:r>
            <a:r>
              <a:rPr lang="en-US" sz="3400" dirty="0" smtClean="0">
                <a:solidFill>
                  <a:srgbClr val="3333CC"/>
                </a:solidFill>
                <a:latin typeface="Times New Roman" pitchFamily="18" charset="0"/>
                <a:cs typeface="Times New Roman" pitchFamily="18" charset="0"/>
              </a:rPr>
              <a:t> </a:t>
            </a:r>
            <a:r>
              <a:rPr lang="en-US" sz="3400" dirty="0" err="1">
                <a:solidFill>
                  <a:srgbClr val="3333CC"/>
                </a:solidFill>
                <a:latin typeface="Times New Roman" pitchFamily="18" charset="0"/>
                <a:cs typeface="Times New Roman" pitchFamily="18" charset="0"/>
              </a:rPr>
              <a:t>p</a:t>
            </a:r>
            <a:r>
              <a:rPr lang="en-US" sz="3400" dirty="0" err="1" smtClean="0">
                <a:solidFill>
                  <a:srgbClr val="3333CC"/>
                </a:solidFill>
                <a:latin typeface="Times New Roman" pitchFamily="18" charset="0"/>
                <a:cs typeface="Times New Roman" pitchFamily="18" charset="0"/>
              </a:rPr>
              <a:t>hủ</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nằm</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trong</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tầm</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bắn</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các</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loại</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súng</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của</a:t>
            </a:r>
            <a:r>
              <a:rPr lang="en-US" sz="3400" dirty="0" smtClean="0">
                <a:solidFill>
                  <a:srgbClr val="3333CC"/>
                </a:solidFill>
                <a:latin typeface="Times New Roman" pitchFamily="18" charset="0"/>
                <a:cs typeface="Times New Roman" pitchFamily="18" charset="0"/>
              </a:rPr>
              <a:t> ta.</a:t>
            </a:r>
          </a:p>
          <a:p>
            <a:r>
              <a:rPr lang="en-US" sz="3400" dirty="0" err="1" smtClean="0">
                <a:solidFill>
                  <a:srgbClr val="3333CC"/>
                </a:solidFill>
                <a:latin typeface="Times New Roman" pitchFamily="18" charset="0"/>
                <a:cs typeface="Times New Roman" pitchFamily="18" charset="0"/>
              </a:rPr>
              <a:t>Quân</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địch</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rơi</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vào</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thế</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bị</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động</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mất</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tinh</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thần</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cao</a:t>
            </a:r>
            <a:r>
              <a:rPr lang="en-US" sz="3400" dirty="0" smtClean="0">
                <a:solidFill>
                  <a:srgbClr val="3333CC"/>
                </a:solidFill>
                <a:latin typeface="Times New Roman" pitchFamily="18" charset="0"/>
                <a:cs typeface="Times New Roman" pitchFamily="18" charset="0"/>
              </a:rPr>
              <a:t> </a:t>
            </a:r>
            <a:r>
              <a:rPr lang="en-US" sz="3400" dirty="0" err="1" smtClean="0">
                <a:solidFill>
                  <a:srgbClr val="3333CC"/>
                </a:solidFill>
                <a:latin typeface="Times New Roman" pitchFamily="18" charset="0"/>
                <a:cs typeface="Times New Roman" pitchFamily="18" charset="0"/>
              </a:rPr>
              <a:t>độ</a:t>
            </a:r>
            <a:endParaRPr lang="en-US" sz="3400" dirty="0" smtClean="0">
              <a:solidFill>
                <a:srgbClr val="3333CC"/>
              </a:solidFill>
              <a:latin typeface="Times New Roman" pitchFamily="18" charset="0"/>
              <a:cs typeface="Times New Roman" pitchFamily="18" charset="0"/>
            </a:endParaRPr>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69" y="789896"/>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79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barn(inVertical)">
                                      <p:cBhvr>
                                        <p:cTn id="12" dur="500"/>
                                        <p:tgtEl>
                                          <p:spTgt spid="266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barn(inVertical)">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barn(inVertical)">
                                      <p:cBhvr>
                                        <p:cTn id="27" dur="5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8130"/>
                                        </p:tgtEl>
                                        <p:attrNameLst>
                                          <p:attrName>style.visibility</p:attrName>
                                        </p:attrNameLst>
                                      </p:cBhvr>
                                      <p:to>
                                        <p:strVal val="visible"/>
                                      </p:to>
                                    </p:set>
                                    <p:animEffect transition="in" filter="barn(inVertical)">
                                      <p:cBhvr>
                                        <p:cTn id="32"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681163" y="4154488"/>
            <a:ext cx="17351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endParaRPr lang="vi-VN" sz="1800">
              <a:latin typeface=".VnTime" pitchFamily="34" charset="0"/>
            </a:endParaRPr>
          </a:p>
        </p:txBody>
      </p:sp>
      <p:sp>
        <p:nvSpPr>
          <p:cNvPr id="60419" name="Text Box 3"/>
          <p:cNvSpPr txBox="1">
            <a:spLocks noChangeArrowheads="1"/>
          </p:cNvSpPr>
          <p:nvPr/>
        </p:nvSpPr>
        <p:spPr bwMode="auto">
          <a:xfrm>
            <a:off x="1412875" y="4262438"/>
            <a:ext cx="194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endParaRPr lang="vi-VN" sz="1800">
              <a:latin typeface=".VnTime" pitchFamily="34" charset="0"/>
            </a:endParaRPr>
          </a:p>
        </p:txBody>
      </p:sp>
      <p:sp>
        <p:nvSpPr>
          <p:cNvPr id="60420" name="Text Box 4"/>
          <p:cNvSpPr txBox="1">
            <a:spLocks noChangeArrowheads="1"/>
          </p:cNvSpPr>
          <p:nvPr/>
        </p:nvSpPr>
        <p:spPr bwMode="auto">
          <a:xfrm>
            <a:off x="152400" y="2286000"/>
            <a:ext cx="3733800" cy="37877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Times New Roman" pitchFamily="18" charset="0"/>
                <a:cs typeface="Times New Roman" pitchFamily="18" charset="0"/>
              </a:defRPr>
            </a:lvl1pPr>
            <a:lvl2pPr marL="457200">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20000"/>
              </a:spcBef>
            </a:pPr>
            <a:r>
              <a:rPr lang="vi-VN" sz="1800">
                <a:solidFill>
                  <a:srgbClr val="FF0000"/>
                </a:solidFill>
              </a:rPr>
              <a:t>CHÚ GIẢI:</a:t>
            </a:r>
          </a:p>
          <a:p>
            <a:pPr algn="ctr" eaLnBrk="1" hangingPunct="1">
              <a:spcBef>
                <a:spcPct val="20000"/>
              </a:spcBef>
            </a:pPr>
            <a:r>
              <a:rPr lang="vi-VN" sz="1800">
                <a:solidFill>
                  <a:srgbClr val="FF0000"/>
                </a:solidFill>
              </a:rPr>
              <a:t>Sở chỉ huy địch</a:t>
            </a:r>
            <a:endParaRPr lang="en-US" sz="1800">
              <a:solidFill>
                <a:srgbClr val="FF0000"/>
              </a:solidFill>
            </a:endParaRPr>
          </a:p>
          <a:p>
            <a:pPr lvl="1" eaLnBrk="1" hangingPunct="1">
              <a:spcBef>
                <a:spcPct val="20000"/>
              </a:spcBef>
            </a:pPr>
            <a:r>
              <a:rPr lang="vi-VN" sz="1800">
                <a:solidFill>
                  <a:srgbClr val="FF0000"/>
                </a:solidFill>
              </a:rPr>
              <a:t>Cứ điểm và tên cứ điểm của địch</a:t>
            </a:r>
            <a:endParaRPr lang="en-US" sz="1800">
              <a:solidFill>
                <a:srgbClr val="FF0000"/>
              </a:solidFill>
            </a:endParaRPr>
          </a:p>
          <a:p>
            <a:pPr lvl="1" eaLnBrk="1" hangingPunct="1">
              <a:spcBef>
                <a:spcPct val="20000"/>
              </a:spcBef>
            </a:pPr>
            <a:r>
              <a:rPr lang="vi-VN" sz="1800">
                <a:solidFill>
                  <a:srgbClr val="FF0000"/>
                </a:solidFill>
              </a:rPr>
              <a:t>Sân bay</a:t>
            </a:r>
            <a:endParaRPr lang="en-US" sz="1800">
              <a:solidFill>
                <a:srgbClr val="FF0000"/>
              </a:solidFill>
            </a:endParaRPr>
          </a:p>
          <a:p>
            <a:pPr lvl="1" eaLnBrk="1" hangingPunct="1">
              <a:spcBef>
                <a:spcPct val="20000"/>
              </a:spcBef>
            </a:pPr>
            <a:endParaRPr lang="en-US" sz="1800">
              <a:solidFill>
                <a:srgbClr val="FF0000"/>
              </a:solidFill>
            </a:endParaRPr>
          </a:p>
          <a:p>
            <a:pPr lvl="1" eaLnBrk="1" hangingPunct="1">
              <a:spcBef>
                <a:spcPct val="20000"/>
              </a:spcBef>
            </a:pPr>
            <a:r>
              <a:rPr lang="vi-VN" sz="1800">
                <a:solidFill>
                  <a:srgbClr val="FF0000"/>
                </a:solidFill>
              </a:rPr>
              <a:t>Quân ta tấn công đợt 1</a:t>
            </a:r>
          </a:p>
          <a:p>
            <a:pPr lvl="1" eaLnBrk="1" hangingPunct="1">
              <a:spcBef>
                <a:spcPct val="20000"/>
              </a:spcBef>
            </a:pPr>
            <a:r>
              <a:rPr lang="vi-VN" sz="1800">
                <a:solidFill>
                  <a:srgbClr val="FF0000"/>
                </a:solidFill>
              </a:rPr>
              <a:t>Quân ta tấn công đợt 2</a:t>
            </a:r>
          </a:p>
          <a:p>
            <a:pPr lvl="1" eaLnBrk="1" hangingPunct="1">
              <a:spcBef>
                <a:spcPct val="20000"/>
              </a:spcBef>
            </a:pPr>
            <a:r>
              <a:rPr lang="vi-VN" sz="1800">
                <a:solidFill>
                  <a:srgbClr val="FF0000"/>
                </a:solidFill>
              </a:rPr>
              <a:t>Quân ta tấn công đợt 3</a:t>
            </a:r>
          </a:p>
          <a:p>
            <a:pPr lvl="1" eaLnBrk="1" hangingPunct="1">
              <a:spcBef>
                <a:spcPct val="20000"/>
              </a:spcBef>
            </a:pPr>
            <a:endParaRPr lang="en-US" sz="1800">
              <a:solidFill>
                <a:srgbClr val="FF0000"/>
              </a:solidFill>
              <a:latin typeface=".VnTime" pitchFamily="34" charset="0"/>
            </a:endParaRPr>
          </a:p>
        </p:txBody>
      </p:sp>
      <p:grpSp>
        <p:nvGrpSpPr>
          <p:cNvPr id="60421" name="Group 5"/>
          <p:cNvGrpSpPr>
            <a:grpSpLocks/>
          </p:cNvGrpSpPr>
          <p:nvPr/>
        </p:nvGrpSpPr>
        <p:grpSpPr bwMode="auto">
          <a:xfrm>
            <a:off x="228600" y="2667000"/>
            <a:ext cx="190500" cy="190500"/>
            <a:chOff x="1803" y="13659"/>
            <a:chExt cx="300" cy="300"/>
          </a:xfrm>
        </p:grpSpPr>
        <p:sp>
          <p:nvSpPr>
            <p:cNvPr id="60522" name="Oval 6"/>
            <p:cNvSpPr>
              <a:spLocks noChangeArrowheads="1"/>
            </p:cNvSpPr>
            <p:nvPr/>
          </p:nvSpPr>
          <p:spPr bwMode="auto">
            <a:xfrm>
              <a:off x="1803" y="13659"/>
              <a:ext cx="300" cy="300"/>
            </a:xfrm>
            <a:prstGeom prst="ellipse">
              <a:avLst/>
            </a:prstGeom>
            <a:solidFill>
              <a:srgbClr val="FFFFFF"/>
            </a:solidFill>
            <a:ln w="9525">
              <a:solidFill>
                <a:srgbClr val="000000"/>
              </a:solidFill>
              <a:round/>
              <a:headEnd/>
              <a:tailEnd/>
            </a:ln>
          </p:spPr>
          <p:txBody>
            <a:bodyPr/>
            <a:lstStyle/>
            <a:p>
              <a:pPr eaLnBrk="1" hangingPunct="1"/>
              <a:endParaRPr lang="vi-VN"/>
            </a:p>
          </p:txBody>
        </p:sp>
        <p:sp>
          <p:nvSpPr>
            <p:cNvPr id="60523" name="Oval 7"/>
            <p:cNvSpPr>
              <a:spLocks noChangeArrowheads="1"/>
            </p:cNvSpPr>
            <p:nvPr/>
          </p:nvSpPr>
          <p:spPr bwMode="auto">
            <a:xfrm>
              <a:off x="1863" y="13719"/>
              <a:ext cx="180" cy="180"/>
            </a:xfrm>
            <a:prstGeom prst="ellipse">
              <a:avLst/>
            </a:prstGeom>
            <a:solidFill>
              <a:srgbClr val="000000"/>
            </a:solidFill>
            <a:ln w="9525">
              <a:solidFill>
                <a:srgbClr val="000000"/>
              </a:solidFill>
              <a:round/>
              <a:headEnd/>
              <a:tailEnd/>
            </a:ln>
          </p:spPr>
          <p:txBody>
            <a:bodyPr/>
            <a:lstStyle/>
            <a:p>
              <a:pPr eaLnBrk="1" hangingPunct="1"/>
              <a:endParaRPr lang="vi-VN"/>
            </a:p>
          </p:txBody>
        </p:sp>
      </p:grpSp>
      <p:sp>
        <p:nvSpPr>
          <p:cNvPr id="60422" name="Oval 8"/>
          <p:cNvSpPr>
            <a:spLocks noChangeArrowheads="1"/>
          </p:cNvSpPr>
          <p:nvPr/>
        </p:nvSpPr>
        <p:spPr bwMode="auto">
          <a:xfrm>
            <a:off x="304800" y="3048000"/>
            <a:ext cx="76200" cy="76200"/>
          </a:xfrm>
          <a:prstGeom prst="ellipse">
            <a:avLst/>
          </a:prstGeom>
          <a:solidFill>
            <a:srgbClr val="000000"/>
          </a:solidFill>
          <a:ln w="9525">
            <a:solidFill>
              <a:srgbClr val="000000"/>
            </a:solidFill>
            <a:round/>
            <a:headEnd/>
            <a:tailEnd/>
          </a:ln>
        </p:spPr>
        <p:txBody>
          <a:bodyPr/>
          <a:lstStyle/>
          <a:p>
            <a:pPr eaLnBrk="1" hangingPunct="1"/>
            <a:endParaRPr lang="vi-VN"/>
          </a:p>
        </p:txBody>
      </p:sp>
      <p:grpSp>
        <p:nvGrpSpPr>
          <p:cNvPr id="60423" name="Group 9"/>
          <p:cNvGrpSpPr>
            <a:grpSpLocks/>
          </p:cNvGrpSpPr>
          <p:nvPr/>
        </p:nvGrpSpPr>
        <p:grpSpPr bwMode="auto">
          <a:xfrm rot="2632895">
            <a:off x="304800" y="3276600"/>
            <a:ext cx="188913" cy="271463"/>
            <a:chOff x="2415" y="12855"/>
            <a:chExt cx="555" cy="795"/>
          </a:xfrm>
        </p:grpSpPr>
        <p:sp>
          <p:nvSpPr>
            <p:cNvPr id="60519" name="Rectangle 10"/>
            <p:cNvSpPr>
              <a:spLocks noChangeArrowheads="1"/>
            </p:cNvSpPr>
            <p:nvPr/>
          </p:nvSpPr>
          <p:spPr bwMode="auto">
            <a:xfrm>
              <a:off x="2565" y="12855"/>
              <a:ext cx="241" cy="795"/>
            </a:xfrm>
            <a:prstGeom prst="rect">
              <a:avLst/>
            </a:prstGeom>
            <a:solidFill>
              <a:srgbClr val="FFFFFF"/>
            </a:solidFill>
            <a:ln w="19050">
              <a:solidFill>
                <a:srgbClr val="000000"/>
              </a:solidFill>
              <a:miter lim="800000"/>
              <a:headEnd/>
              <a:tailEnd/>
            </a:ln>
          </p:spPr>
          <p:txBody>
            <a:bodyPr/>
            <a:lstStyle/>
            <a:p>
              <a:pPr eaLnBrk="1" hangingPunct="1"/>
              <a:endParaRPr lang="vi-VN"/>
            </a:p>
          </p:txBody>
        </p:sp>
        <p:sp>
          <p:nvSpPr>
            <p:cNvPr id="60520" name="AutoShape 11"/>
            <p:cNvSpPr>
              <a:spLocks noChangeArrowheads="1"/>
            </p:cNvSpPr>
            <p:nvPr/>
          </p:nvSpPr>
          <p:spPr bwMode="auto">
            <a:xfrm rot="10601523">
              <a:off x="2415" y="13027"/>
              <a:ext cx="555" cy="71"/>
            </a:xfrm>
            <a:custGeom>
              <a:avLst/>
              <a:gdLst>
                <a:gd name="T0" fmla="*/ 12 w 21600"/>
                <a:gd name="T1" fmla="*/ 0 h 21600"/>
                <a:gd name="T2" fmla="*/ 7 w 21600"/>
                <a:gd name="T3" fmla="*/ 0 h 21600"/>
                <a:gd name="T4" fmla="*/ 2 w 21600"/>
                <a:gd name="T5" fmla="*/ 0 h 21600"/>
                <a:gd name="T6" fmla="*/ 7 w 21600"/>
                <a:gd name="T7" fmla="*/ 0 h 21600"/>
                <a:gd name="T8" fmla="*/ 0 60000 65536"/>
                <a:gd name="T9" fmla="*/ 0 60000 65536"/>
                <a:gd name="T10" fmla="*/ 0 60000 65536"/>
                <a:gd name="T11" fmla="*/ 0 60000 65536"/>
                <a:gd name="T12" fmla="*/ 4515 w 21600"/>
                <a:gd name="T13" fmla="*/ 4563 h 21600"/>
                <a:gd name="T14" fmla="*/ 17085 w 21600"/>
                <a:gd name="T15" fmla="*/ 1703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solidFill>
                <a:srgbClr val="000000"/>
              </a:solidFill>
              <a:miter lim="800000"/>
              <a:headEnd/>
              <a:tailEnd/>
            </a:ln>
          </p:spPr>
          <p:txBody>
            <a:bodyPr/>
            <a:lstStyle/>
            <a:p>
              <a:endParaRPr lang="en-US"/>
            </a:p>
          </p:txBody>
        </p:sp>
        <p:sp>
          <p:nvSpPr>
            <p:cNvPr id="60521" name="AutoShape 12"/>
            <p:cNvSpPr>
              <a:spLocks noChangeArrowheads="1"/>
            </p:cNvSpPr>
            <p:nvPr/>
          </p:nvSpPr>
          <p:spPr bwMode="auto">
            <a:xfrm rot="-5400000">
              <a:off x="2392" y="13182"/>
              <a:ext cx="584" cy="76"/>
            </a:xfrm>
            <a:prstGeom prst="chevron">
              <a:avLst>
                <a:gd name="adj" fmla="val 192105"/>
              </a:avLst>
            </a:prstGeom>
            <a:solidFill>
              <a:srgbClr val="000000"/>
            </a:solidFill>
            <a:ln w="9525">
              <a:solidFill>
                <a:srgbClr val="000000"/>
              </a:solidFill>
              <a:miter lim="800000"/>
              <a:headEnd/>
              <a:tailEnd/>
            </a:ln>
          </p:spPr>
          <p:txBody>
            <a:bodyPr/>
            <a:lstStyle/>
            <a:p>
              <a:pPr eaLnBrk="1" hangingPunct="1"/>
              <a:endParaRPr lang="vi-VN"/>
            </a:p>
          </p:txBody>
        </p:sp>
      </p:grpSp>
      <p:sp>
        <p:nvSpPr>
          <p:cNvPr id="60424" name="AutoShape 13"/>
          <p:cNvSpPr>
            <a:spLocks noChangeArrowheads="1"/>
          </p:cNvSpPr>
          <p:nvPr/>
        </p:nvSpPr>
        <p:spPr bwMode="auto">
          <a:xfrm flipV="1">
            <a:off x="304800" y="3962400"/>
            <a:ext cx="282575" cy="150813"/>
          </a:xfrm>
          <a:custGeom>
            <a:avLst/>
            <a:gdLst>
              <a:gd name="T0" fmla="*/ 2179163 w 21600"/>
              <a:gd name="T1" fmla="*/ 0 h 21600"/>
              <a:gd name="T2" fmla="*/ 2179163 w 21600"/>
              <a:gd name="T3" fmla="*/ 592695 h 21600"/>
              <a:gd name="T4" fmla="*/ 492557 w 21600"/>
              <a:gd name="T5" fmla="*/ 1052989 h 21600"/>
              <a:gd name="T6" fmla="*/ 3696696 w 21600"/>
              <a:gd name="T7" fmla="*/ 296348 h 21600"/>
              <a:gd name="T8" fmla="*/ 17694720 60000 65536"/>
              <a:gd name="T9" fmla="*/ 5898240 60000 65536"/>
              <a:gd name="T10" fmla="*/ 5898240 60000 65536"/>
              <a:gd name="T11" fmla="*/ 0 60000 65536"/>
              <a:gd name="T12" fmla="*/ 12427 w 21600"/>
              <a:gd name="T13" fmla="*/ 3264 h 21600"/>
              <a:gd name="T14" fmla="*/ 17494 w 21600"/>
              <a:gd name="T15" fmla="*/ 8894 h 21600"/>
            </a:gdLst>
            <a:ahLst/>
            <a:cxnLst>
              <a:cxn ang="T8">
                <a:pos x="T0" y="T1"/>
              </a:cxn>
              <a:cxn ang="T9">
                <a:pos x="T2" y="T3"/>
              </a:cxn>
              <a:cxn ang="T10">
                <a:pos x="T4" y="T5"/>
              </a:cxn>
              <a:cxn ang="T11">
                <a:pos x="T6" y="T7"/>
              </a:cxn>
            </a:cxnLst>
            <a:rect l="T12" t="T13" r="T14" b="T15"/>
            <a:pathLst>
              <a:path w="21600" h="21600">
                <a:moveTo>
                  <a:pt x="21600" y="6079"/>
                </a:moveTo>
                <a:lnTo>
                  <a:pt x="12733" y="0"/>
                </a:lnTo>
                <a:lnTo>
                  <a:pt x="12733" y="3264"/>
                </a:lnTo>
                <a:lnTo>
                  <a:pt x="12427" y="3264"/>
                </a:lnTo>
                <a:cubicBezTo>
                  <a:pt x="5564" y="3264"/>
                  <a:pt x="0" y="7246"/>
                  <a:pt x="0" y="12158"/>
                </a:cubicBezTo>
                <a:lnTo>
                  <a:pt x="0" y="21600"/>
                </a:lnTo>
                <a:lnTo>
                  <a:pt x="5755" y="21600"/>
                </a:lnTo>
                <a:lnTo>
                  <a:pt x="5755" y="12158"/>
                </a:lnTo>
                <a:cubicBezTo>
                  <a:pt x="5755" y="10355"/>
                  <a:pt x="8742" y="8894"/>
                  <a:pt x="12427" y="8894"/>
                </a:cubicBezTo>
                <a:lnTo>
                  <a:pt x="12733" y="8894"/>
                </a:lnTo>
                <a:lnTo>
                  <a:pt x="12733" y="12158"/>
                </a:lnTo>
                <a:lnTo>
                  <a:pt x="21600" y="6079"/>
                </a:lnTo>
                <a:close/>
              </a:path>
            </a:pathLst>
          </a:custGeom>
          <a:solidFill>
            <a:schemeClr val="accent1"/>
          </a:solidFill>
          <a:ln w="9525">
            <a:solidFill>
              <a:srgbClr val="000000"/>
            </a:solidFill>
            <a:miter lim="800000"/>
            <a:headEnd/>
            <a:tailEnd/>
          </a:ln>
        </p:spPr>
        <p:txBody>
          <a:bodyPr/>
          <a:lstStyle/>
          <a:p>
            <a:endParaRPr lang="en-US"/>
          </a:p>
        </p:txBody>
      </p:sp>
      <p:sp>
        <p:nvSpPr>
          <p:cNvPr id="60425" name="AutoShape 14"/>
          <p:cNvSpPr>
            <a:spLocks noChangeArrowheads="1"/>
          </p:cNvSpPr>
          <p:nvPr/>
        </p:nvSpPr>
        <p:spPr bwMode="auto">
          <a:xfrm flipV="1">
            <a:off x="381000" y="4648200"/>
            <a:ext cx="282575" cy="149225"/>
          </a:xfrm>
          <a:custGeom>
            <a:avLst/>
            <a:gdLst>
              <a:gd name="T0" fmla="*/ 2179163 w 21600"/>
              <a:gd name="T1" fmla="*/ 0 h 21600"/>
              <a:gd name="T2" fmla="*/ 2179163 w 21600"/>
              <a:gd name="T3" fmla="*/ 580278 h 21600"/>
              <a:gd name="T4" fmla="*/ 492557 w 21600"/>
              <a:gd name="T5" fmla="*/ 1030931 h 21600"/>
              <a:gd name="T6" fmla="*/ 3696696 w 21600"/>
              <a:gd name="T7" fmla="*/ 290139 h 21600"/>
              <a:gd name="T8" fmla="*/ 17694720 60000 65536"/>
              <a:gd name="T9" fmla="*/ 5898240 60000 65536"/>
              <a:gd name="T10" fmla="*/ 5898240 60000 65536"/>
              <a:gd name="T11" fmla="*/ 0 60000 65536"/>
              <a:gd name="T12" fmla="*/ 12427 w 21600"/>
              <a:gd name="T13" fmla="*/ 3264 h 21600"/>
              <a:gd name="T14" fmla="*/ 17494 w 21600"/>
              <a:gd name="T15" fmla="*/ 8894 h 21600"/>
            </a:gdLst>
            <a:ahLst/>
            <a:cxnLst>
              <a:cxn ang="T8">
                <a:pos x="T0" y="T1"/>
              </a:cxn>
              <a:cxn ang="T9">
                <a:pos x="T2" y="T3"/>
              </a:cxn>
              <a:cxn ang="T10">
                <a:pos x="T4" y="T5"/>
              </a:cxn>
              <a:cxn ang="T11">
                <a:pos x="T6" y="T7"/>
              </a:cxn>
            </a:cxnLst>
            <a:rect l="T12" t="T13" r="T14" b="T15"/>
            <a:pathLst>
              <a:path w="21600" h="21600">
                <a:moveTo>
                  <a:pt x="21600" y="6079"/>
                </a:moveTo>
                <a:lnTo>
                  <a:pt x="12733" y="0"/>
                </a:lnTo>
                <a:lnTo>
                  <a:pt x="12733" y="3264"/>
                </a:lnTo>
                <a:lnTo>
                  <a:pt x="12427" y="3264"/>
                </a:lnTo>
                <a:cubicBezTo>
                  <a:pt x="5564" y="3264"/>
                  <a:pt x="0" y="7246"/>
                  <a:pt x="0" y="12158"/>
                </a:cubicBezTo>
                <a:lnTo>
                  <a:pt x="0" y="21600"/>
                </a:lnTo>
                <a:lnTo>
                  <a:pt x="5755" y="21600"/>
                </a:lnTo>
                <a:lnTo>
                  <a:pt x="5755" y="12158"/>
                </a:lnTo>
                <a:cubicBezTo>
                  <a:pt x="5755" y="10355"/>
                  <a:pt x="8742" y="8894"/>
                  <a:pt x="12427" y="8894"/>
                </a:cubicBezTo>
                <a:lnTo>
                  <a:pt x="12733" y="8894"/>
                </a:lnTo>
                <a:lnTo>
                  <a:pt x="12733" y="12158"/>
                </a:lnTo>
                <a:lnTo>
                  <a:pt x="21600" y="6079"/>
                </a:lnTo>
                <a:close/>
              </a:path>
            </a:pathLst>
          </a:custGeom>
          <a:solidFill>
            <a:srgbClr val="FF0000"/>
          </a:solidFill>
          <a:ln w="9525">
            <a:solidFill>
              <a:srgbClr val="000000"/>
            </a:solidFill>
            <a:miter lim="800000"/>
            <a:headEnd/>
            <a:tailEnd/>
          </a:ln>
        </p:spPr>
        <p:txBody>
          <a:bodyPr/>
          <a:lstStyle/>
          <a:p>
            <a:endParaRPr lang="en-US"/>
          </a:p>
        </p:txBody>
      </p:sp>
      <p:sp>
        <p:nvSpPr>
          <p:cNvPr id="60426" name="AutoShape 15"/>
          <p:cNvSpPr>
            <a:spLocks noChangeArrowheads="1"/>
          </p:cNvSpPr>
          <p:nvPr/>
        </p:nvSpPr>
        <p:spPr bwMode="auto">
          <a:xfrm>
            <a:off x="304800" y="4343400"/>
            <a:ext cx="304800" cy="123825"/>
          </a:xfrm>
          <a:prstGeom prst="rightArrow">
            <a:avLst>
              <a:gd name="adj1" fmla="val 50000"/>
              <a:gd name="adj2" fmla="val 61538"/>
            </a:avLst>
          </a:prstGeom>
          <a:solidFill>
            <a:srgbClr val="FF99CC"/>
          </a:solidFill>
          <a:ln w="9525">
            <a:solidFill>
              <a:srgbClr val="000000"/>
            </a:solidFill>
            <a:miter lim="800000"/>
            <a:headEnd/>
            <a:tailEnd/>
          </a:ln>
        </p:spPr>
        <p:txBody>
          <a:bodyPr/>
          <a:lstStyle/>
          <a:p>
            <a:pPr eaLnBrk="1" hangingPunct="1"/>
            <a:endParaRPr lang="vi-VN"/>
          </a:p>
        </p:txBody>
      </p:sp>
      <p:sp>
        <p:nvSpPr>
          <p:cNvPr id="60427" name="Rectangle 16"/>
          <p:cNvSpPr>
            <a:spLocks noChangeArrowheads="1"/>
          </p:cNvSpPr>
          <p:nvPr/>
        </p:nvSpPr>
        <p:spPr bwMode="auto">
          <a:xfrm>
            <a:off x="4151313" y="457200"/>
            <a:ext cx="4992687" cy="64008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vi-VN" sz="1800">
              <a:latin typeface=".VnTimeH" pitchFamily="34" charset="0"/>
            </a:endParaRPr>
          </a:p>
        </p:txBody>
      </p:sp>
      <p:sp>
        <p:nvSpPr>
          <p:cNvPr id="60428" name="Freeform 17"/>
          <p:cNvSpPr>
            <a:spLocks/>
          </p:cNvSpPr>
          <p:nvPr/>
        </p:nvSpPr>
        <p:spPr bwMode="auto">
          <a:xfrm>
            <a:off x="4160838" y="176213"/>
            <a:ext cx="2032000" cy="1735137"/>
          </a:xfrm>
          <a:custGeom>
            <a:avLst/>
            <a:gdLst>
              <a:gd name="T0" fmla="*/ 0 w 3660"/>
              <a:gd name="T1" fmla="*/ 0 h 3122"/>
              <a:gd name="T2" fmla="*/ 27741242 w 3660"/>
              <a:gd name="T3" fmla="*/ 122628946 h 3122"/>
              <a:gd name="T4" fmla="*/ 124835864 w 3660"/>
              <a:gd name="T5" fmla="*/ 168961883 h 3122"/>
              <a:gd name="T6" fmla="*/ 189566168 w 3660"/>
              <a:gd name="T7" fmla="*/ 192128908 h 3122"/>
              <a:gd name="T8" fmla="*/ 263543183 w 3660"/>
              <a:gd name="T9" fmla="*/ 224561853 h 3122"/>
              <a:gd name="T10" fmla="*/ 332896564 w 3660"/>
              <a:gd name="T11" fmla="*/ 335761792 h 3122"/>
              <a:gd name="T12" fmla="*/ 425367554 w 3660"/>
              <a:gd name="T13" fmla="*/ 400628238 h 3122"/>
              <a:gd name="T14" fmla="*/ 522462177 w 3660"/>
              <a:gd name="T15" fmla="*/ 382095286 h 3122"/>
              <a:gd name="T16" fmla="*/ 610310090 w 3660"/>
              <a:gd name="T17" fmla="*/ 405261755 h 3122"/>
              <a:gd name="T18" fmla="*/ 698157447 w 3660"/>
              <a:gd name="T19" fmla="*/ 456228208 h 3122"/>
              <a:gd name="T20" fmla="*/ 721275611 w 3660"/>
              <a:gd name="T21" fmla="*/ 548894639 h 3122"/>
              <a:gd name="T22" fmla="*/ 661168940 w 3660"/>
              <a:gd name="T23" fmla="*/ 669361611 h 3122"/>
              <a:gd name="T24" fmla="*/ 638051331 w 3660"/>
              <a:gd name="T25" fmla="*/ 706428072 h 3122"/>
              <a:gd name="T26" fmla="*/ 739769587 w 3660"/>
              <a:gd name="T27" fmla="*/ 762028042 h 3122"/>
              <a:gd name="T28" fmla="*/ 883099983 w 3660"/>
              <a:gd name="T29" fmla="*/ 812994495 h 3122"/>
              <a:gd name="T30" fmla="*/ 975570973 w 3660"/>
              <a:gd name="T31" fmla="*/ 956627936 h 3122"/>
              <a:gd name="T32" fmla="*/ 1035677644 w 3660"/>
              <a:gd name="T33" fmla="*/ 859327989 h 3122"/>
              <a:gd name="T34" fmla="*/ 1077289228 w 3660"/>
              <a:gd name="T35" fmla="*/ 808360979 h 3122"/>
              <a:gd name="T36" fmla="*/ 1109654658 w 3660"/>
              <a:gd name="T37" fmla="*/ 785194510 h 3122"/>
              <a:gd name="T38" fmla="*/ 1109654658 w 3660"/>
              <a:gd name="T39" fmla="*/ 720328064 h 3122"/>
              <a:gd name="T40" fmla="*/ 1026430378 w 3660"/>
              <a:gd name="T41" fmla="*/ 697161596 h 3122"/>
              <a:gd name="T42" fmla="*/ 1063418885 w 3660"/>
              <a:gd name="T43" fmla="*/ 664728095 h 3122"/>
              <a:gd name="T44" fmla="*/ 1072666151 w 3660"/>
              <a:gd name="T45" fmla="*/ 613761641 h 3122"/>
              <a:gd name="T46" fmla="*/ 1105031025 w 3660"/>
              <a:gd name="T47" fmla="*/ 567428148 h 3122"/>
              <a:gd name="T48" fmla="*/ 1123525001 w 3660"/>
              <a:gd name="T49" fmla="*/ 525728170 h 3122"/>
              <a:gd name="T50" fmla="*/ 1077289228 w 3660"/>
              <a:gd name="T51" fmla="*/ 521094654 h 3122"/>
              <a:gd name="T52" fmla="*/ 1044924354 w 3660"/>
              <a:gd name="T53" fmla="*/ 484028193 h 3122"/>
              <a:gd name="T54" fmla="*/ 1031054011 w 3660"/>
              <a:gd name="T55" fmla="*/ 446961732 h 3122"/>
              <a:gd name="T56" fmla="*/ 1012559480 w 3660"/>
              <a:gd name="T57" fmla="*/ 382095286 h 3122"/>
              <a:gd name="T58" fmla="*/ 1031054011 w 3660"/>
              <a:gd name="T59" fmla="*/ 331128276 h 3122"/>
              <a:gd name="T60" fmla="*/ 1012559480 w 3660"/>
              <a:gd name="T61" fmla="*/ 261628314 h 3122"/>
              <a:gd name="T62" fmla="*/ 947829731 w 3660"/>
              <a:gd name="T63" fmla="*/ 178228915 h 3122"/>
              <a:gd name="T64" fmla="*/ 901593958 w 3660"/>
              <a:gd name="T65" fmla="*/ 117995430 h 3122"/>
              <a:gd name="T66" fmla="*/ 933959388 w 3660"/>
              <a:gd name="T67" fmla="*/ 4633516 h 31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60" h="3122">
                <a:moveTo>
                  <a:pt x="0" y="0"/>
                </a:moveTo>
                <a:cubicBezTo>
                  <a:pt x="15" y="64"/>
                  <a:pt x="22" y="306"/>
                  <a:pt x="90" y="397"/>
                </a:cubicBezTo>
                <a:cubicBezTo>
                  <a:pt x="158" y="488"/>
                  <a:pt x="317" y="509"/>
                  <a:pt x="405" y="547"/>
                </a:cubicBezTo>
                <a:cubicBezTo>
                  <a:pt x="493" y="585"/>
                  <a:pt x="540" y="592"/>
                  <a:pt x="615" y="622"/>
                </a:cubicBezTo>
                <a:cubicBezTo>
                  <a:pt x="690" y="652"/>
                  <a:pt x="778" y="650"/>
                  <a:pt x="855" y="727"/>
                </a:cubicBezTo>
                <a:cubicBezTo>
                  <a:pt x="932" y="804"/>
                  <a:pt x="993" y="992"/>
                  <a:pt x="1080" y="1087"/>
                </a:cubicBezTo>
                <a:cubicBezTo>
                  <a:pt x="1167" y="1182"/>
                  <a:pt x="1277" y="1272"/>
                  <a:pt x="1380" y="1297"/>
                </a:cubicBezTo>
                <a:cubicBezTo>
                  <a:pt x="1483" y="1322"/>
                  <a:pt x="1595" y="1235"/>
                  <a:pt x="1695" y="1237"/>
                </a:cubicBezTo>
                <a:cubicBezTo>
                  <a:pt x="1795" y="1239"/>
                  <a:pt x="1885" y="1272"/>
                  <a:pt x="1980" y="1312"/>
                </a:cubicBezTo>
                <a:cubicBezTo>
                  <a:pt x="2075" y="1352"/>
                  <a:pt x="2205" y="1400"/>
                  <a:pt x="2265" y="1477"/>
                </a:cubicBezTo>
                <a:cubicBezTo>
                  <a:pt x="2325" y="1554"/>
                  <a:pt x="2360" y="1662"/>
                  <a:pt x="2340" y="1777"/>
                </a:cubicBezTo>
                <a:cubicBezTo>
                  <a:pt x="2320" y="1892"/>
                  <a:pt x="2190" y="2082"/>
                  <a:pt x="2145" y="2167"/>
                </a:cubicBezTo>
                <a:cubicBezTo>
                  <a:pt x="2100" y="2252"/>
                  <a:pt x="2028" y="2237"/>
                  <a:pt x="2070" y="2287"/>
                </a:cubicBezTo>
                <a:cubicBezTo>
                  <a:pt x="2112" y="2337"/>
                  <a:pt x="2268" y="2410"/>
                  <a:pt x="2400" y="2467"/>
                </a:cubicBezTo>
                <a:cubicBezTo>
                  <a:pt x="2532" y="2524"/>
                  <a:pt x="2737" y="2527"/>
                  <a:pt x="2865" y="2632"/>
                </a:cubicBezTo>
                <a:cubicBezTo>
                  <a:pt x="2993" y="2737"/>
                  <a:pt x="3082" y="3072"/>
                  <a:pt x="3165" y="3097"/>
                </a:cubicBezTo>
                <a:cubicBezTo>
                  <a:pt x="3248" y="3122"/>
                  <a:pt x="3305" y="2862"/>
                  <a:pt x="3360" y="2782"/>
                </a:cubicBezTo>
                <a:cubicBezTo>
                  <a:pt x="3415" y="2702"/>
                  <a:pt x="3455" y="2657"/>
                  <a:pt x="3495" y="2617"/>
                </a:cubicBezTo>
                <a:cubicBezTo>
                  <a:pt x="3535" y="2577"/>
                  <a:pt x="3583" y="2589"/>
                  <a:pt x="3600" y="2542"/>
                </a:cubicBezTo>
                <a:cubicBezTo>
                  <a:pt x="3617" y="2495"/>
                  <a:pt x="3645" y="2379"/>
                  <a:pt x="3600" y="2332"/>
                </a:cubicBezTo>
                <a:cubicBezTo>
                  <a:pt x="3555" y="2285"/>
                  <a:pt x="3355" y="2287"/>
                  <a:pt x="3330" y="2257"/>
                </a:cubicBezTo>
                <a:cubicBezTo>
                  <a:pt x="3305" y="2227"/>
                  <a:pt x="3425" y="2197"/>
                  <a:pt x="3450" y="2152"/>
                </a:cubicBezTo>
                <a:cubicBezTo>
                  <a:pt x="3475" y="2107"/>
                  <a:pt x="3458" y="2039"/>
                  <a:pt x="3480" y="1987"/>
                </a:cubicBezTo>
                <a:cubicBezTo>
                  <a:pt x="3502" y="1935"/>
                  <a:pt x="3557" y="1885"/>
                  <a:pt x="3585" y="1837"/>
                </a:cubicBezTo>
                <a:cubicBezTo>
                  <a:pt x="3613" y="1789"/>
                  <a:pt x="3660" y="1727"/>
                  <a:pt x="3645" y="1702"/>
                </a:cubicBezTo>
                <a:cubicBezTo>
                  <a:pt x="3630" y="1677"/>
                  <a:pt x="3537" y="1709"/>
                  <a:pt x="3495" y="1687"/>
                </a:cubicBezTo>
                <a:cubicBezTo>
                  <a:pt x="3453" y="1665"/>
                  <a:pt x="3415" y="1607"/>
                  <a:pt x="3390" y="1567"/>
                </a:cubicBezTo>
                <a:cubicBezTo>
                  <a:pt x="3365" y="1527"/>
                  <a:pt x="3363" y="1502"/>
                  <a:pt x="3345" y="1447"/>
                </a:cubicBezTo>
                <a:cubicBezTo>
                  <a:pt x="3327" y="1392"/>
                  <a:pt x="3285" y="1299"/>
                  <a:pt x="3285" y="1237"/>
                </a:cubicBezTo>
                <a:cubicBezTo>
                  <a:pt x="3285" y="1175"/>
                  <a:pt x="3345" y="1137"/>
                  <a:pt x="3345" y="1072"/>
                </a:cubicBezTo>
                <a:cubicBezTo>
                  <a:pt x="3345" y="1007"/>
                  <a:pt x="3330" y="929"/>
                  <a:pt x="3285" y="847"/>
                </a:cubicBezTo>
                <a:cubicBezTo>
                  <a:pt x="3240" y="765"/>
                  <a:pt x="3135" y="654"/>
                  <a:pt x="3075" y="577"/>
                </a:cubicBezTo>
                <a:cubicBezTo>
                  <a:pt x="3015" y="500"/>
                  <a:pt x="2933" y="476"/>
                  <a:pt x="2925" y="382"/>
                </a:cubicBezTo>
                <a:cubicBezTo>
                  <a:pt x="2917" y="288"/>
                  <a:pt x="3008" y="91"/>
                  <a:pt x="3030" y="15"/>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9" name="Freeform 18"/>
          <p:cNvSpPr>
            <a:spLocks/>
          </p:cNvSpPr>
          <p:nvPr/>
        </p:nvSpPr>
        <p:spPr bwMode="auto">
          <a:xfrm>
            <a:off x="6175375" y="1098550"/>
            <a:ext cx="2154238" cy="531813"/>
          </a:xfrm>
          <a:custGeom>
            <a:avLst/>
            <a:gdLst>
              <a:gd name="T0" fmla="*/ 0 w 3877"/>
              <a:gd name="T1" fmla="*/ 244781397 h 956"/>
              <a:gd name="T2" fmla="*/ 69466813 w 3877"/>
              <a:gd name="T3" fmla="*/ 226214114 h 956"/>
              <a:gd name="T4" fmla="*/ 120409513 w 3877"/>
              <a:gd name="T5" fmla="*/ 258706998 h 956"/>
              <a:gd name="T6" fmla="*/ 180614270 w 3877"/>
              <a:gd name="T7" fmla="*/ 263349236 h 956"/>
              <a:gd name="T8" fmla="*/ 213031746 w 3877"/>
              <a:gd name="T9" fmla="*/ 277274837 h 956"/>
              <a:gd name="T10" fmla="*/ 301023228 w 3877"/>
              <a:gd name="T11" fmla="*/ 295842120 h 956"/>
              <a:gd name="T12" fmla="*/ 370490596 w 3877"/>
              <a:gd name="T13" fmla="*/ 277274837 h 956"/>
              <a:gd name="T14" fmla="*/ 412170684 w 3877"/>
              <a:gd name="T15" fmla="*/ 263349236 h 956"/>
              <a:gd name="T16" fmla="*/ 504793472 w 3877"/>
              <a:gd name="T17" fmla="*/ 235497477 h 956"/>
              <a:gd name="T18" fmla="*/ 514055529 w 3877"/>
              <a:gd name="T19" fmla="*/ 203004593 h 956"/>
              <a:gd name="T20" fmla="*/ 583522342 w 3877"/>
              <a:gd name="T21" fmla="*/ 244781397 h 956"/>
              <a:gd name="T22" fmla="*/ 657620461 w 3877"/>
              <a:gd name="T23" fmla="*/ 267990918 h 956"/>
              <a:gd name="T24" fmla="*/ 713193912 w 3877"/>
              <a:gd name="T25" fmla="*/ 258706998 h 956"/>
              <a:gd name="T26" fmla="*/ 768767918 w 3877"/>
              <a:gd name="T27" fmla="*/ 216930194 h 956"/>
              <a:gd name="T28" fmla="*/ 824341369 w 3877"/>
              <a:gd name="T29" fmla="*/ 161227789 h 956"/>
              <a:gd name="T30" fmla="*/ 879914819 w 3877"/>
              <a:gd name="T31" fmla="*/ 151943869 h 956"/>
              <a:gd name="T32" fmla="*/ 944750882 w 3877"/>
              <a:gd name="T33" fmla="*/ 189078992 h 956"/>
              <a:gd name="T34" fmla="*/ 1023479752 w 3877"/>
              <a:gd name="T35" fmla="*/ 226214114 h 956"/>
              <a:gd name="T36" fmla="*/ 1069791146 w 3877"/>
              <a:gd name="T37" fmla="*/ 184437310 h 956"/>
              <a:gd name="T38" fmla="*/ 1074422452 w 3877"/>
              <a:gd name="T39" fmla="*/ 133376586 h 956"/>
              <a:gd name="T40" fmla="*/ 1194831410 w 3877"/>
              <a:gd name="T41" fmla="*/ 1237745 h 956"/>
              <a:gd name="T42" fmla="*/ 1060529089 w 3877"/>
              <a:gd name="T43" fmla="*/ 126568713 h 956"/>
              <a:gd name="T44" fmla="*/ 1074422452 w 3877"/>
              <a:gd name="T45" fmla="*/ 140494314 h 9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877" h="956">
                <a:moveTo>
                  <a:pt x="0" y="791"/>
                </a:moveTo>
                <a:cubicBezTo>
                  <a:pt x="80" y="757"/>
                  <a:pt x="160" y="724"/>
                  <a:pt x="225" y="731"/>
                </a:cubicBezTo>
                <a:cubicBezTo>
                  <a:pt x="290" y="738"/>
                  <a:pt x="330" y="816"/>
                  <a:pt x="390" y="836"/>
                </a:cubicBezTo>
                <a:cubicBezTo>
                  <a:pt x="450" y="856"/>
                  <a:pt x="535" y="841"/>
                  <a:pt x="585" y="851"/>
                </a:cubicBezTo>
                <a:cubicBezTo>
                  <a:pt x="635" y="861"/>
                  <a:pt x="625" y="879"/>
                  <a:pt x="690" y="896"/>
                </a:cubicBezTo>
                <a:cubicBezTo>
                  <a:pt x="755" y="913"/>
                  <a:pt x="890" y="956"/>
                  <a:pt x="975" y="956"/>
                </a:cubicBezTo>
                <a:cubicBezTo>
                  <a:pt x="1060" y="956"/>
                  <a:pt x="1140" y="913"/>
                  <a:pt x="1200" y="896"/>
                </a:cubicBezTo>
                <a:cubicBezTo>
                  <a:pt x="1260" y="879"/>
                  <a:pt x="1263" y="873"/>
                  <a:pt x="1335" y="851"/>
                </a:cubicBezTo>
                <a:cubicBezTo>
                  <a:pt x="1407" y="829"/>
                  <a:pt x="1580" y="793"/>
                  <a:pt x="1635" y="761"/>
                </a:cubicBezTo>
                <a:cubicBezTo>
                  <a:pt x="1690" y="729"/>
                  <a:pt x="1623" y="651"/>
                  <a:pt x="1665" y="656"/>
                </a:cubicBezTo>
                <a:cubicBezTo>
                  <a:pt x="1707" y="661"/>
                  <a:pt x="1813" y="756"/>
                  <a:pt x="1890" y="791"/>
                </a:cubicBezTo>
                <a:cubicBezTo>
                  <a:pt x="1967" y="826"/>
                  <a:pt x="2060" y="858"/>
                  <a:pt x="2130" y="866"/>
                </a:cubicBezTo>
                <a:cubicBezTo>
                  <a:pt x="2200" y="874"/>
                  <a:pt x="2250" y="864"/>
                  <a:pt x="2310" y="836"/>
                </a:cubicBezTo>
                <a:cubicBezTo>
                  <a:pt x="2370" y="808"/>
                  <a:pt x="2430" y="754"/>
                  <a:pt x="2490" y="701"/>
                </a:cubicBezTo>
                <a:cubicBezTo>
                  <a:pt x="2550" y="648"/>
                  <a:pt x="2610" y="556"/>
                  <a:pt x="2670" y="521"/>
                </a:cubicBezTo>
                <a:cubicBezTo>
                  <a:pt x="2730" y="486"/>
                  <a:pt x="2785" y="476"/>
                  <a:pt x="2850" y="491"/>
                </a:cubicBezTo>
                <a:cubicBezTo>
                  <a:pt x="2915" y="506"/>
                  <a:pt x="2983" y="571"/>
                  <a:pt x="3060" y="611"/>
                </a:cubicBezTo>
                <a:cubicBezTo>
                  <a:pt x="3137" y="651"/>
                  <a:pt x="3248" y="733"/>
                  <a:pt x="3315" y="731"/>
                </a:cubicBezTo>
                <a:cubicBezTo>
                  <a:pt x="3382" y="729"/>
                  <a:pt x="3438" y="646"/>
                  <a:pt x="3465" y="596"/>
                </a:cubicBezTo>
                <a:cubicBezTo>
                  <a:pt x="3492" y="546"/>
                  <a:pt x="3413" y="530"/>
                  <a:pt x="3480" y="431"/>
                </a:cubicBezTo>
                <a:cubicBezTo>
                  <a:pt x="3547" y="332"/>
                  <a:pt x="3877" y="8"/>
                  <a:pt x="3870" y="4"/>
                </a:cubicBezTo>
                <a:cubicBezTo>
                  <a:pt x="3863" y="0"/>
                  <a:pt x="3500" y="334"/>
                  <a:pt x="3435" y="409"/>
                </a:cubicBezTo>
                <a:cubicBezTo>
                  <a:pt x="3370" y="484"/>
                  <a:pt x="3471" y="445"/>
                  <a:pt x="3480" y="454"/>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0" name="Freeform 19"/>
          <p:cNvSpPr>
            <a:spLocks/>
          </p:cNvSpPr>
          <p:nvPr/>
        </p:nvSpPr>
        <p:spPr bwMode="auto">
          <a:xfrm>
            <a:off x="5248275" y="209550"/>
            <a:ext cx="706438" cy="3378200"/>
          </a:xfrm>
          <a:custGeom>
            <a:avLst/>
            <a:gdLst>
              <a:gd name="T0" fmla="*/ 182024785 w 1274"/>
              <a:gd name="T1" fmla="*/ 0 h 6082"/>
              <a:gd name="T2" fmla="*/ 205085495 w 1274"/>
              <a:gd name="T3" fmla="*/ 279824049 h 6082"/>
              <a:gd name="T4" fmla="*/ 214309667 w 1274"/>
              <a:gd name="T5" fmla="*/ 464934079 h 6082"/>
              <a:gd name="T6" fmla="*/ 191248958 w 1274"/>
              <a:gd name="T7" fmla="*/ 594510433 h 6082"/>
              <a:gd name="T8" fmla="*/ 182024785 w 1274"/>
              <a:gd name="T9" fmla="*/ 696320783 h 6082"/>
              <a:gd name="T10" fmla="*/ 117455021 w 1274"/>
              <a:gd name="T11" fmla="*/ 858291642 h 6082"/>
              <a:gd name="T12" fmla="*/ 80558330 w 1274"/>
              <a:gd name="T13" fmla="*/ 881430813 h 6082"/>
              <a:gd name="T14" fmla="*/ 20600930 w 1274"/>
              <a:gd name="T15" fmla="*/ 881430813 h 6082"/>
              <a:gd name="T16" fmla="*/ 11376757 w 1274"/>
              <a:gd name="T17" fmla="*/ 955474602 h 6082"/>
              <a:gd name="T18" fmla="*/ 89782503 w 1274"/>
              <a:gd name="T19" fmla="*/ 1122073407 h 6082"/>
              <a:gd name="T20" fmla="*/ 108230849 w 1274"/>
              <a:gd name="T21" fmla="*/ 1242394426 h 6082"/>
              <a:gd name="T22" fmla="*/ 149739903 w 1274"/>
              <a:gd name="T23" fmla="*/ 1297927546 h 6082"/>
              <a:gd name="T24" fmla="*/ 172800613 w 1274"/>
              <a:gd name="T25" fmla="*/ 1348832721 h 6082"/>
              <a:gd name="T26" fmla="*/ 205085495 w 1274"/>
              <a:gd name="T27" fmla="*/ 1385854616 h 6082"/>
              <a:gd name="T28" fmla="*/ 334225023 w 1274"/>
              <a:gd name="T29" fmla="*/ 1441387181 h 6082"/>
              <a:gd name="T30" fmla="*/ 384958250 w 1274"/>
              <a:gd name="T31" fmla="*/ 1436759791 h 6082"/>
              <a:gd name="T32" fmla="*/ 375734077 w 1274"/>
              <a:gd name="T33" fmla="*/ 1520058916 h 6082"/>
              <a:gd name="T34" fmla="*/ 329612659 w 1274"/>
              <a:gd name="T35" fmla="*/ 1598730651 h 6082"/>
              <a:gd name="T36" fmla="*/ 301940141 w 1274"/>
              <a:gd name="T37" fmla="*/ 1677402385 h 6082"/>
              <a:gd name="T38" fmla="*/ 232758013 w 1274"/>
              <a:gd name="T39" fmla="*/ 1714424280 h 6082"/>
              <a:gd name="T40" fmla="*/ 200473685 w 1274"/>
              <a:gd name="T41" fmla="*/ 1760701510 h 6082"/>
              <a:gd name="T42" fmla="*/ 182024785 w 1274"/>
              <a:gd name="T43" fmla="*/ 1820862020 h 6082"/>
              <a:gd name="T44" fmla="*/ 135903921 w 1274"/>
              <a:gd name="T45" fmla="*/ 1876395140 h 60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4" h="6082">
                <a:moveTo>
                  <a:pt x="592" y="0"/>
                </a:moveTo>
                <a:cubicBezTo>
                  <a:pt x="604" y="149"/>
                  <a:pt x="650" y="656"/>
                  <a:pt x="667" y="907"/>
                </a:cubicBezTo>
                <a:cubicBezTo>
                  <a:pt x="684" y="1158"/>
                  <a:pt x="704" y="1337"/>
                  <a:pt x="697" y="1507"/>
                </a:cubicBezTo>
                <a:cubicBezTo>
                  <a:pt x="690" y="1677"/>
                  <a:pt x="639" y="1802"/>
                  <a:pt x="622" y="1927"/>
                </a:cubicBezTo>
                <a:cubicBezTo>
                  <a:pt x="605" y="2052"/>
                  <a:pt x="632" y="2115"/>
                  <a:pt x="592" y="2257"/>
                </a:cubicBezTo>
                <a:cubicBezTo>
                  <a:pt x="552" y="2399"/>
                  <a:pt x="437" y="2682"/>
                  <a:pt x="382" y="2782"/>
                </a:cubicBezTo>
                <a:cubicBezTo>
                  <a:pt x="327" y="2882"/>
                  <a:pt x="314" y="2845"/>
                  <a:pt x="262" y="2857"/>
                </a:cubicBezTo>
                <a:cubicBezTo>
                  <a:pt x="210" y="2869"/>
                  <a:pt x="104" y="2817"/>
                  <a:pt x="67" y="2857"/>
                </a:cubicBezTo>
                <a:cubicBezTo>
                  <a:pt x="30" y="2897"/>
                  <a:pt x="0" y="2967"/>
                  <a:pt x="37" y="3097"/>
                </a:cubicBezTo>
                <a:cubicBezTo>
                  <a:pt x="74" y="3227"/>
                  <a:pt x="240" y="3482"/>
                  <a:pt x="292" y="3637"/>
                </a:cubicBezTo>
                <a:cubicBezTo>
                  <a:pt x="344" y="3792"/>
                  <a:pt x="320" y="3932"/>
                  <a:pt x="352" y="4027"/>
                </a:cubicBezTo>
                <a:cubicBezTo>
                  <a:pt x="384" y="4122"/>
                  <a:pt x="452" y="4149"/>
                  <a:pt x="487" y="4207"/>
                </a:cubicBezTo>
                <a:cubicBezTo>
                  <a:pt x="522" y="4265"/>
                  <a:pt x="532" y="4325"/>
                  <a:pt x="562" y="4372"/>
                </a:cubicBezTo>
                <a:cubicBezTo>
                  <a:pt x="592" y="4419"/>
                  <a:pt x="579" y="4442"/>
                  <a:pt x="667" y="4492"/>
                </a:cubicBezTo>
                <a:cubicBezTo>
                  <a:pt x="755" y="4542"/>
                  <a:pt x="990" y="4645"/>
                  <a:pt x="1087" y="4672"/>
                </a:cubicBezTo>
                <a:cubicBezTo>
                  <a:pt x="1184" y="4699"/>
                  <a:pt x="1230" y="4615"/>
                  <a:pt x="1252" y="4657"/>
                </a:cubicBezTo>
                <a:cubicBezTo>
                  <a:pt x="1274" y="4699"/>
                  <a:pt x="1252" y="4840"/>
                  <a:pt x="1222" y="4927"/>
                </a:cubicBezTo>
                <a:cubicBezTo>
                  <a:pt x="1192" y="5014"/>
                  <a:pt x="1112" y="5097"/>
                  <a:pt x="1072" y="5182"/>
                </a:cubicBezTo>
                <a:cubicBezTo>
                  <a:pt x="1032" y="5267"/>
                  <a:pt x="1035" y="5374"/>
                  <a:pt x="982" y="5437"/>
                </a:cubicBezTo>
                <a:cubicBezTo>
                  <a:pt x="929" y="5500"/>
                  <a:pt x="812" y="5512"/>
                  <a:pt x="757" y="5557"/>
                </a:cubicBezTo>
                <a:cubicBezTo>
                  <a:pt x="702" y="5602"/>
                  <a:pt x="679" y="5650"/>
                  <a:pt x="652" y="5707"/>
                </a:cubicBezTo>
                <a:cubicBezTo>
                  <a:pt x="625" y="5764"/>
                  <a:pt x="627" y="5839"/>
                  <a:pt x="592" y="5902"/>
                </a:cubicBezTo>
                <a:cubicBezTo>
                  <a:pt x="557" y="5965"/>
                  <a:pt x="467" y="6050"/>
                  <a:pt x="442" y="6082"/>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1" name="Freeform 20"/>
          <p:cNvSpPr>
            <a:spLocks/>
          </p:cNvSpPr>
          <p:nvPr/>
        </p:nvSpPr>
        <p:spPr bwMode="auto">
          <a:xfrm>
            <a:off x="5873750" y="1184275"/>
            <a:ext cx="2443163" cy="1628775"/>
          </a:xfrm>
          <a:custGeom>
            <a:avLst/>
            <a:gdLst>
              <a:gd name="T0" fmla="*/ 1356601237 w 4400"/>
              <a:gd name="T1" fmla="*/ 0 h 2932"/>
              <a:gd name="T2" fmla="*/ 1287229845 w 4400"/>
              <a:gd name="T3" fmla="*/ 62336752 h 2932"/>
              <a:gd name="T4" fmla="*/ 1250231473 w 4400"/>
              <a:gd name="T5" fmla="*/ 131771897 h 2932"/>
              <a:gd name="T6" fmla="*/ 1213233101 w 4400"/>
              <a:gd name="T7" fmla="*/ 168803752 h 2932"/>
              <a:gd name="T8" fmla="*/ 1166985136 w 4400"/>
              <a:gd name="T9" fmla="*/ 201206487 h 2932"/>
              <a:gd name="T10" fmla="*/ 1079114558 w 4400"/>
              <a:gd name="T11" fmla="*/ 201206487 h 2932"/>
              <a:gd name="T12" fmla="*/ 1009743165 w 4400"/>
              <a:gd name="T13" fmla="*/ 182690559 h 2932"/>
              <a:gd name="T14" fmla="*/ 954245607 w 4400"/>
              <a:gd name="T15" fmla="*/ 182690559 h 2932"/>
              <a:gd name="T16" fmla="*/ 884874215 w 4400"/>
              <a:gd name="T17" fmla="*/ 228980100 h 2932"/>
              <a:gd name="T18" fmla="*/ 815502267 w 4400"/>
              <a:gd name="T19" fmla="*/ 279899317 h 2932"/>
              <a:gd name="T20" fmla="*/ 736881282 w 4400"/>
              <a:gd name="T21" fmla="*/ 303043810 h 2932"/>
              <a:gd name="T22" fmla="*/ 621261925 w 4400"/>
              <a:gd name="T23" fmla="*/ 367849834 h 2932"/>
              <a:gd name="T24" fmla="*/ 524141198 w 4400"/>
              <a:gd name="T25" fmla="*/ 390994883 h 2932"/>
              <a:gd name="T26" fmla="*/ 436270620 w 4400"/>
              <a:gd name="T27" fmla="*/ 465058593 h 2932"/>
              <a:gd name="T28" fmla="*/ 385397858 w 4400"/>
              <a:gd name="T29" fmla="*/ 502090448 h 2932"/>
              <a:gd name="T30" fmla="*/ 353024838 w 4400"/>
              <a:gd name="T31" fmla="*/ 576154158 h 2932"/>
              <a:gd name="T32" fmla="*/ 306776873 w 4400"/>
              <a:gd name="T33" fmla="*/ 659475554 h 2932"/>
              <a:gd name="T34" fmla="*/ 255904111 w 4400"/>
              <a:gd name="T35" fmla="*/ 677991482 h 2932"/>
              <a:gd name="T36" fmla="*/ 228155887 w 4400"/>
              <a:gd name="T37" fmla="*/ 728910144 h 2932"/>
              <a:gd name="T38" fmla="*/ 214281498 w 4400"/>
              <a:gd name="T39" fmla="*/ 807602974 h 2932"/>
              <a:gd name="T40" fmla="*/ 191157515 w 4400"/>
              <a:gd name="T41" fmla="*/ 890924926 h 2932"/>
              <a:gd name="T42" fmla="*/ 84787751 w 4400"/>
              <a:gd name="T43" fmla="*/ 877037564 h 2932"/>
              <a:gd name="T44" fmla="*/ 29290193 w 4400"/>
              <a:gd name="T45" fmla="*/ 904811733 h 29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00" h="2932">
                <a:moveTo>
                  <a:pt x="4400" y="0"/>
                </a:moveTo>
                <a:cubicBezTo>
                  <a:pt x="4365" y="34"/>
                  <a:pt x="4232" y="131"/>
                  <a:pt x="4175" y="202"/>
                </a:cubicBezTo>
                <a:cubicBezTo>
                  <a:pt x="4118" y="273"/>
                  <a:pt x="4095" y="370"/>
                  <a:pt x="4055" y="427"/>
                </a:cubicBezTo>
                <a:cubicBezTo>
                  <a:pt x="4015" y="484"/>
                  <a:pt x="3980" y="510"/>
                  <a:pt x="3935" y="547"/>
                </a:cubicBezTo>
                <a:cubicBezTo>
                  <a:pt x="3890" y="584"/>
                  <a:pt x="3857" y="635"/>
                  <a:pt x="3785" y="652"/>
                </a:cubicBezTo>
                <a:cubicBezTo>
                  <a:pt x="3713" y="669"/>
                  <a:pt x="3585" y="662"/>
                  <a:pt x="3500" y="652"/>
                </a:cubicBezTo>
                <a:cubicBezTo>
                  <a:pt x="3415" y="642"/>
                  <a:pt x="3342" y="602"/>
                  <a:pt x="3275" y="592"/>
                </a:cubicBezTo>
                <a:cubicBezTo>
                  <a:pt x="3208" y="582"/>
                  <a:pt x="3163" y="567"/>
                  <a:pt x="3095" y="592"/>
                </a:cubicBezTo>
                <a:cubicBezTo>
                  <a:pt x="3027" y="617"/>
                  <a:pt x="2945" y="690"/>
                  <a:pt x="2870" y="742"/>
                </a:cubicBezTo>
                <a:cubicBezTo>
                  <a:pt x="2795" y="794"/>
                  <a:pt x="2725" y="867"/>
                  <a:pt x="2645" y="907"/>
                </a:cubicBezTo>
                <a:cubicBezTo>
                  <a:pt x="2565" y="947"/>
                  <a:pt x="2495" y="934"/>
                  <a:pt x="2390" y="982"/>
                </a:cubicBezTo>
                <a:cubicBezTo>
                  <a:pt x="2285" y="1030"/>
                  <a:pt x="2130" y="1144"/>
                  <a:pt x="2015" y="1192"/>
                </a:cubicBezTo>
                <a:cubicBezTo>
                  <a:pt x="1900" y="1240"/>
                  <a:pt x="1800" y="1214"/>
                  <a:pt x="1700" y="1267"/>
                </a:cubicBezTo>
                <a:cubicBezTo>
                  <a:pt x="1600" y="1320"/>
                  <a:pt x="1490" y="1447"/>
                  <a:pt x="1415" y="1507"/>
                </a:cubicBezTo>
                <a:cubicBezTo>
                  <a:pt x="1340" y="1567"/>
                  <a:pt x="1295" y="1567"/>
                  <a:pt x="1250" y="1627"/>
                </a:cubicBezTo>
                <a:cubicBezTo>
                  <a:pt x="1205" y="1687"/>
                  <a:pt x="1187" y="1782"/>
                  <a:pt x="1145" y="1867"/>
                </a:cubicBezTo>
                <a:cubicBezTo>
                  <a:pt x="1103" y="1952"/>
                  <a:pt x="1047" y="2082"/>
                  <a:pt x="995" y="2137"/>
                </a:cubicBezTo>
                <a:cubicBezTo>
                  <a:pt x="943" y="2192"/>
                  <a:pt x="872" y="2160"/>
                  <a:pt x="830" y="2197"/>
                </a:cubicBezTo>
                <a:cubicBezTo>
                  <a:pt x="788" y="2234"/>
                  <a:pt x="762" y="2292"/>
                  <a:pt x="740" y="2362"/>
                </a:cubicBezTo>
                <a:cubicBezTo>
                  <a:pt x="718" y="2432"/>
                  <a:pt x="715" y="2530"/>
                  <a:pt x="695" y="2617"/>
                </a:cubicBezTo>
                <a:cubicBezTo>
                  <a:pt x="675" y="2704"/>
                  <a:pt x="690" y="2850"/>
                  <a:pt x="620" y="2887"/>
                </a:cubicBezTo>
                <a:cubicBezTo>
                  <a:pt x="550" y="2924"/>
                  <a:pt x="362" y="2835"/>
                  <a:pt x="275" y="2842"/>
                </a:cubicBezTo>
                <a:cubicBezTo>
                  <a:pt x="188" y="2849"/>
                  <a:pt x="0" y="2835"/>
                  <a:pt x="95" y="2932"/>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2" name="Freeform 21"/>
          <p:cNvSpPr>
            <a:spLocks/>
          </p:cNvSpPr>
          <p:nvPr/>
        </p:nvSpPr>
        <p:spPr bwMode="auto">
          <a:xfrm>
            <a:off x="4986338" y="2795588"/>
            <a:ext cx="1300162" cy="3071812"/>
          </a:xfrm>
          <a:custGeom>
            <a:avLst/>
            <a:gdLst>
              <a:gd name="T0" fmla="*/ 680380500 w 2339"/>
              <a:gd name="T1" fmla="*/ 0 h 5530"/>
              <a:gd name="T2" fmla="*/ 717458185 w 2339"/>
              <a:gd name="T3" fmla="*/ 55540916 h 5530"/>
              <a:gd name="T4" fmla="*/ 712823405 w 2339"/>
              <a:gd name="T5" fmla="*/ 199020644 h 5530"/>
              <a:gd name="T6" fmla="*/ 675745720 w 2339"/>
              <a:gd name="T7" fmla="*/ 296217109 h 5530"/>
              <a:gd name="T8" fmla="*/ 615494134 w 2339"/>
              <a:gd name="T9" fmla="*/ 328616115 h 5530"/>
              <a:gd name="T10" fmla="*/ 541338207 w 2339"/>
              <a:gd name="T11" fmla="*/ 435069121 h 5530"/>
              <a:gd name="T12" fmla="*/ 462547501 w 2339"/>
              <a:gd name="T13" fmla="*/ 550778669 h 5530"/>
              <a:gd name="T14" fmla="*/ 411565475 w 2339"/>
              <a:gd name="T15" fmla="*/ 601691314 h 5530"/>
              <a:gd name="T16" fmla="*/ 406930695 w 2339"/>
              <a:gd name="T17" fmla="*/ 731286230 h 5530"/>
              <a:gd name="T18" fmla="*/ 425469260 w 2339"/>
              <a:gd name="T19" fmla="*/ 907164965 h 5530"/>
              <a:gd name="T20" fmla="*/ 425469260 w 2339"/>
              <a:gd name="T21" fmla="*/ 1027503339 h 5530"/>
              <a:gd name="T22" fmla="*/ 448643160 w 2339"/>
              <a:gd name="T23" fmla="*/ 1212639170 h 5530"/>
              <a:gd name="T24" fmla="*/ 485721402 w 2339"/>
              <a:gd name="T25" fmla="*/ 1522741647 h 5530"/>
              <a:gd name="T26" fmla="*/ 513529527 w 2339"/>
              <a:gd name="T27" fmla="*/ 1587539105 h 5530"/>
              <a:gd name="T28" fmla="*/ 518164307 w 2339"/>
              <a:gd name="T29" fmla="*/ 1629194653 h 5530"/>
              <a:gd name="T30" fmla="*/ 406930695 w 2339"/>
              <a:gd name="T31" fmla="*/ 1619937556 h 5530"/>
              <a:gd name="T32" fmla="*/ 230810161 w 2339"/>
              <a:gd name="T33" fmla="*/ 1689363840 h 5530"/>
              <a:gd name="T34" fmla="*/ 161289015 w 2339"/>
              <a:gd name="T35" fmla="*/ 1684735014 h 5530"/>
              <a:gd name="T36" fmla="*/ 175193355 w 2339"/>
              <a:gd name="T37" fmla="*/ 1559768369 h 5530"/>
              <a:gd name="T38" fmla="*/ 133480890 w 2339"/>
              <a:gd name="T39" fmla="*/ 1476457272 h 5530"/>
              <a:gd name="T40" fmla="*/ 152019455 w 2339"/>
              <a:gd name="T41" fmla="*/ 1416288641 h 5530"/>
              <a:gd name="T42" fmla="*/ 128846110 w 2339"/>
              <a:gd name="T43" fmla="*/ 1346862357 h 5530"/>
              <a:gd name="T44" fmla="*/ 36151063 w 2339"/>
              <a:gd name="T45" fmla="*/ 1268179531 h 5530"/>
              <a:gd name="T46" fmla="*/ 17611942 w 2339"/>
              <a:gd name="T47" fmla="*/ 1133956345 h 5530"/>
              <a:gd name="T48" fmla="*/ 8342382 w 2339"/>
              <a:gd name="T49" fmla="*/ 990476061 h 5530"/>
              <a:gd name="T50" fmla="*/ 68593968 w 2339"/>
              <a:gd name="T51" fmla="*/ 740542772 h 5530"/>
              <a:gd name="T52" fmla="*/ 142749894 w 2339"/>
              <a:gd name="T53" fmla="*/ 587805946 h 5530"/>
              <a:gd name="T54" fmla="*/ 286426967 w 2339"/>
              <a:gd name="T55" fmla="*/ 453582760 h 5530"/>
              <a:gd name="T56" fmla="*/ 291061747 w 2339"/>
              <a:gd name="T57" fmla="*/ 435069121 h 55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39" h="5530">
                <a:moveTo>
                  <a:pt x="2202" y="0"/>
                </a:moveTo>
                <a:cubicBezTo>
                  <a:pt x="2253" y="36"/>
                  <a:pt x="2305" y="73"/>
                  <a:pt x="2322" y="180"/>
                </a:cubicBezTo>
                <a:cubicBezTo>
                  <a:pt x="2339" y="287"/>
                  <a:pt x="2329" y="515"/>
                  <a:pt x="2307" y="645"/>
                </a:cubicBezTo>
                <a:cubicBezTo>
                  <a:pt x="2285" y="775"/>
                  <a:pt x="2239" y="890"/>
                  <a:pt x="2187" y="960"/>
                </a:cubicBezTo>
                <a:cubicBezTo>
                  <a:pt x="2135" y="1030"/>
                  <a:pt x="2064" y="990"/>
                  <a:pt x="1992" y="1065"/>
                </a:cubicBezTo>
                <a:cubicBezTo>
                  <a:pt x="1920" y="1140"/>
                  <a:pt x="1834" y="1290"/>
                  <a:pt x="1752" y="1410"/>
                </a:cubicBezTo>
                <a:cubicBezTo>
                  <a:pt x="1670" y="1530"/>
                  <a:pt x="1567" y="1695"/>
                  <a:pt x="1497" y="1785"/>
                </a:cubicBezTo>
                <a:cubicBezTo>
                  <a:pt x="1427" y="1875"/>
                  <a:pt x="1362" y="1853"/>
                  <a:pt x="1332" y="1950"/>
                </a:cubicBezTo>
                <a:cubicBezTo>
                  <a:pt x="1302" y="2047"/>
                  <a:pt x="1310" y="2205"/>
                  <a:pt x="1317" y="2370"/>
                </a:cubicBezTo>
                <a:cubicBezTo>
                  <a:pt x="1324" y="2535"/>
                  <a:pt x="1367" y="2780"/>
                  <a:pt x="1377" y="2940"/>
                </a:cubicBezTo>
                <a:cubicBezTo>
                  <a:pt x="1387" y="3100"/>
                  <a:pt x="1365" y="3165"/>
                  <a:pt x="1377" y="3330"/>
                </a:cubicBezTo>
                <a:cubicBezTo>
                  <a:pt x="1389" y="3495"/>
                  <a:pt x="1419" y="3662"/>
                  <a:pt x="1452" y="3930"/>
                </a:cubicBezTo>
                <a:cubicBezTo>
                  <a:pt x="1485" y="4198"/>
                  <a:pt x="1537" y="4733"/>
                  <a:pt x="1572" y="4935"/>
                </a:cubicBezTo>
                <a:cubicBezTo>
                  <a:pt x="1607" y="5137"/>
                  <a:pt x="1645" y="5088"/>
                  <a:pt x="1662" y="5145"/>
                </a:cubicBezTo>
                <a:cubicBezTo>
                  <a:pt x="1679" y="5202"/>
                  <a:pt x="1735" y="5262"/>
                  <a:pt x="1677" y="5280"/>
                </a:cubicBezTo>
                <a:cubicBezTo>
                  <a:pt x="1619" y="5298"/>
                  <a:pt x="1472" y="5218"/>
                  <a:pt x="1317" y="5250"/>
                </a:cubicBezTo>
                <a:cubicBezTo>
                  <a:pt x="1162" y="5282"/>
                  <a:pt x="880" y="5440"/>
                  <a:pt x="747" y="5475"/>
                </a:cubicBezTo>
                <a:cubicBezTo>
                  <a:pt x="614" y="5510"/>
                  <a:pt x="552" y="5530"/>
                  <a:pt x="522" y="5460"/>
                </a:cubicBezTo>
                <a:cubicBezTo>
                  <a:pt x="492" y="5390"/>
                  <a:pt x="582" y="5167"/>
                  <a:pt x="567" y="5055"/>
                </a:cubicBezTo>
                <a:cubicBezTo>
                  <a:pt x="552" y="4943"/>
                  <a:pt x="444" y="4862"/>
                  <a:pt x="432" y="4785"/>
                </a:cubicBezTo>
                <a:cubicBezTo>
                  <a:pt x="420" y="4708"/>
                  <a:pt x="495" y="4660"/>
                  <a:pt x="492" y="4590"/>
                </a:cubicBezTo>
                <a:cubicBezTo>
                  <a:pt x="489" y="4520"/>
                  <a:pt x="479" y="4445"/>
                  <a:pt x="417" y="4365"/>
                </a:cubicBezTo>
                <a:cubicBezTo>
                  <a:pt x="355" y="4285"/>
                  <a:pt x="177" y="4225"/>
                  <a:pt x="117" y="4110"/>
                </a:cubicBezTo>
                <a:cubicBezTo>
                  <a:pt x="57" y="3995"/>
                  <a:pt x="72" y="3825"/>
                  <a:pt x="57" y="3675"/>
                </a:cubicBezTo>
                <a:cubicBezTo>
                  <a:pt x="42" y="3525"/>
                  <a:pt x="0" y="3422"/>
                  <a:pt x="27" y="3210"/>
                </a:cubicBezTo>
                <a:cubicBezTo>
                  <a:pt x="54" y="2998"/>
                  <a:pt x="149" y="2618"/>
                  <a:pt x="222" y="2400"/>
                </a:cubicBezTo>
                <a:cubicBezTo>
                  <a:pt x="295" y="2182"/>
                  <a:pt x="345" y="2060"/>
                  <a:pt x="462" y="1905"/>
                </a:cubicBezTo>
                <a:cubicBezTo>
                  <a:pt x="579" y="1750"/>
                  <a:pt x="847" y="1552"/>
                  <a:pt x="927" y="1470"/>
                </a:cubicBezTo>
                <a:cubicBezTo>
                  <a:pt x="1007" y="1388"/>
                  <a:pt x="939" y="1422"/>
                  <a:pt x="942" y="1410"/>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3" name="Freeform 22"/>
          <p:cNvSpPr>
            <a:spLocks/>
          </p:cNvSpPr>
          <p:nvPr/>
        </p:nvSpPr>
        <p:spPr bwMode="auto">
          <a:xfrm>
            <a:off x="5835650" y="5721350"/>
            <a:ext cx="82550" cy="615950"/>
          </a:xfrm>
          <a:custGeom>
            <a:avLst/>
            <a:gdLst>
              <a:gd name="T0" fmla="*/ 46043936 w 148"/>
              <a:gd name="T1" fmla="*/ 0 h 1110"/>
              <a:gd name="T2" fmla="*/ 27377596 w 148"/>
              <a:gd name="T3" fmla="*/ 87758447 h 1110"/>
              <a:gd name="T4" fmla="*/ 4044392 w 148"/>
              <a:gd name="T5" fmla="*/ 161660794 h 1110"/>
              <a:gd name="T6" fmla="*/ 4044392 w 148"/>
              <a:gd name="T7" fmla="*/ 281751622 h 1110"/>
              <a:gd name="T8" fmla="*/ 13377562 w 148"/>
              <a:gd name="T9" fmla="*/ 341796759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110">
                <a:moveTo>
                  <a:pt x="148" y="0"/>
                </a:moveTo>
                <a:cubicBezTo>
                  <a:pt x="129" y="99"/>
                  <a:pt x="110" y="198"/>
                  <a:pt x="88" y="285"/>
                </a:cubicBezTo>
                <a:cubicBezTo>
                  <a:pt x="66" y="372"/>
                  <a:pt x="26" y="420"/>
                  <a:pt x="13" y="525"/>
                </a:cubicBezTo>
                <a:cubicBezTo>
                  <a:pt x="0" y="630"/>
                  <a:pt x="8" y="817"/>
                  <a:pt x="13" y="915"/>
                </a:cubicBezTo>
                <a:cubicBezTo>
                  <a:pt x="18" y="1013"/>
                  <a:pt x="58" y="1015"/>
                  <a:pt x="43" y="1110"/>
                </a:cubicBezTo>
              </a:path>
            </a:pathLst>
          </a:custGeom>
          <a:noFill/>
          <a:ln w="28575" cmpd="sng">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4" name="Freeform 23"/>
          <p:cNvSpPr>
            <a:spLocks/>
          </p:cNvSpPr>
          <p:nvPr/>
        </p:nvSpPr>
        <p:spPr bwMode="auto">
          <a:xfrm>
            <a:off x="5184775" y="2382838"/>
            <a:ext cx="3132138" cy="3944937"/>
          </a:xfrm>
          <a:custGeom>
            <a:avLst/>
            <a:gdLst>
              <a:gd name="T0" fmla="*/ 60713070 w 5642"/>
              <a:gd name="T1" fmla="*/ 2147483646 h 7102"/>
              <a:gd name="T2" fmla="*/ 83827160 w 5642"/>
              <a:gd name="T3" fmla="*/ 2135750120 h 7102"/>
              <a:gd name="T4" fmla="*/ 88449867 w 5642"/>
              <a:gd name="T5" fmla="*/ 2080211606 h 7102"/>
              <a:gd name="T6" fmla="*/ 134678048 w 5642"/>
              <a:gd name="T7" fmla="*/ 2029301811 h 7102"/>
              <a:gd name="T8" fmla="*/ 171660815 w 5642"/>
              <a:gd name="T9" fmla="*/ 2010789158 h 7102"/>
              <a:gd name="T10" fmla="*/ 204020319 w 5642"/>
              <a:gd name="T11" fmla="*/ 2047814464 h 7102"/>
              <a:gd name="T12" fmla="*/ 227134409 w 5642"/>
              <a:gd name="T13" fmla="*/ 2024673648 h 7102"/>
              <a:gd name="T14" fmla="*/ 254871207 w 5642"/>
              <a:gd name="T15" fmla="*/ 1945994873 h 7102"/>
              <a:gd name="T16" fmla="*/ 324213478 w 5642"/>
              <a:gd name="T17" fmla="*/ 1936738547 h 7102"/>
              <a:gd name="T18" fmla="*/ 375064921 w 5642"/>
              <a:gd name="T19" fmla="*/ 1867315543 h 7102"/>
              <a:gd name="T20" fmla="*/ 361196244 w 5642"/>
              <a:gd name="T21" fmla="*/ 1821033911 h 7102"/>
              <a:gd name="T22" fmla="*/ 273362590 w 5642"/>
              <a:gd name="T23" fmla="*/ 1779380442 h 7102"/>
              <a:gd name="T24" fmla="*/ 222511702 w 5642"/>
              <a:gd name="T25" fmla="*/ 1774752279 h 7102"/>
              <a:gd name="T26" fmla="*/ 199397612 w 5642"/>
              <a:gd name="T27" fmla="*/ 1663675807 h 7102"/>
              <a:gd name="T28" fmla="*/ 180906229 w 5642"/>
              <a:gd name="T29" fmla="*/ 1580368314 h 7102"/>
              <a:gd name="T30" fmla="*/ 167038108 w 5642"/>
              <a:gd name="T31" fmla="*/ 1524830355 h 7102"/>
              <a:gd name="T32" fmla="*/ 162414845 w 5642"/>
              <a:gd name="T33" fmla="*/ 1478548723 h 7102"/>
              <a:gd name="T34" fmla="*/ 208643026 w 5642"/>
              <a:gd name="T35" fmla="*/ 1469292397 h 7102"/>
              <a:gd name="T36" fmla="*/ 204020319 w 5642"/>
              <a:gd name="T37" fmla="*/ 1372100414 h 7102"/>
              <a:gd name="T38" fmla="*/ 171660815 w 5642"/>
              <a:gd name="T39" fmla="*/ 1372100414 h 7102"/>
              <a:gd name="T40" fmla="*/ 171660815 w 5642"/>
              <a:gd name="T41" fmla="*/ 1339703271 h 7102"/>
              <a:gd name="T42" fmla="*/ 125432634 w 5642"/>
              <a:gd name="T43" fmla="*/ 1311934292 h 7102"/>
              <a:gd name="T44" fmla="*/ 69958484 w 5642"/>
              <a:gd name="T45" fmla="*/ 1316562455 h 7102"/>
              <a:gd name="T46" fmla="*/ 5238920 w 5642"/>
              <a:gd name="T47" fmla="*/ 1247140007 h 7102"/>
              <a:gd name="T48" fmla="*/ 37598980 w 5642"/>
              <a:gd name="T49" fmla="*/ 1237883125 h 7102"/>
              <a:gd name="T50" fmla="*/ 69958484 w 5642"/>
              <a:gd name="T51" fmla="*/ 1205485983 h 7102"/>
              <a:gd name="T52" fmla="*/ 111563958 w 5642"/>
              <a:gd name="T53" fmla="*/ 1205485983 h 7102"/>
              <a:gd name="T54" fmla="*/ 139300755 w 5642"/>
              <a:gd name="T55" fmla="*/ 1149948025 h 7102"/>
              <a:gd name="T56" fmla="*/ 97695836 w 5642"/>
              <a:gd name="T57" fmla="*/ 1075897413 h 7102"/>
              <a:gd name="T58" fmla="*/ 83827160 w 5642"/>
              <a:gd name="T59" fmla="*/ 987961757 h 7102"/>
              <a:gd name="T60" fmla="*/ 143924017 w 5642"/>
              <a:gd name="T61" fmla="*/ 946308288 h 7102"/>
              <a:gd name="T62" fmla="*/ 139300755 w 5642"/>
              <a:gd name="T63" fmla="*/ 913911146 h 7102"/>
              <a:gd name="T64" fmla="*/ 199397612 w 5642"/>
              <a:gd name="T65" fmla="*/ 937051962 h 7102"/>
              <a:gd name="T66" fmla="*/ 176283522 w 5642"/>
              <a:gd name="T67" fmla="*/ 881513448 h 7102"/>
              <a:gd name="T68" fmla="*/ 204020319 w 5642"/>
              <a:gd name="T69" fmla="*/ 881513448 h 7102"/>
              <a:gd name="T70" fmla="*/ 204020319 w 5642"/>
              <a:gd name="T71" fmla="*/ 821347326 h 7102"/>
              <a:gd name="T72" fmla="*/ 277985297 w 5642"/>
              <a:gd name="T73" fmla="*/ 691758201 h 7102"/>
              <a:gd name="T74" fmla="*/ 333459447 w 5642"/>
              <a:gd name="T75" fmla="*/ 705642690 h 7102"/>
              <a:gd name="T76" fmla="*/ 384310335 w 5642"/>
              <a:gd name="T77" fmla="*/ 650104732 h 7102"/>
              <a:gd name="T78" fmla="*/ 439783930 w 5642"/>
              <a:gd name="T79" fmla="*/ 608451263 h 7102"/>
              <a:gd name="T80" fmla="*/ 467521282 w 5642"/>
              <a:gd name="T81" fmla="*/ 566797794 h 7102"/>
              <a:gd name="T82" fmla="*/ 522994877 w 5642"/>
              <a:gd name="T83" fmla="*/ 534400096 h 7102"/>
              <a:gd name="T84" fmla="*/ 569223058 w 5642"/>
              <a:gd name="T85" fmla="*/ 460349485 h 7102"/>
              <a:gd name="T86" fmla="*/ 661679419 w 5642"/>
              <a:gd name="T87" fmla="*/ 437208669 h 7102"/>
              <a:gd name="T88" fmla="*/ 860460818 w 5642"/>
              <a:gd name="T89" fmla="*/ 395555200 h 7102"/>
              <a:gd name="T90" fmla="*/ 902066292 w 5642"/>
              <a:gd name="T91" fmla="*/ 312247707 h 7102"/>
              <a:gd name="T92" fmla="*/ 1008390774 w 5642"/>
              <a:gd name="T93" fmla="*/ 219684443 h 7102"/>
              <a:gd name="T94" fmla="*/ 1174812114 w 5642"/>
              <a:gd name="T95" fmla="*/ 182658582 h 7102"/>
              <a:gd name="T96" fmla="*/ 1308873949 w 5642"/>
              <a:gd name="T97" fmla="*/ 191914908 h 7102"/>
              <a:gd name="T98" fmla="*/ 1396707603 w 5642"/>
              <a:gd name="T99" fmla="*/ 136376950 h 7102"/>
              <a:gd name="T100" fmla="*/ 1470672581 w 5642"/>
              <a:gd name="T101" fmla="*/ 43813686 h 7102"/>
              <a:gd name="T102" fmla="*/ 1669453980 w 5642"/>
              <a:gd name="T103" fmla="*/ 48441849 h 7102"/>
              <a:gd name="T104" fmla="*/ 1738796252 w 5642"/>
              <a:gd name="T105" fmla="*/ 0 h 7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42" h="7102">
                <a:moveTo>
                  <a:pt x="197" y="7102"/>
                </a:moveTo>
                <a:cubicBezTo>
                  <a:pt x="227" y="7042"/>
                  <a:pt x="257" y="6982"/>
                  <a:pt x="272" y="6922"/>
                </a:cubicBezTo>
                <a:cubicBezTo>
                  <a:pt x="287" y="6862"/>
                  <a:pt x="260" y="6799"/>
                  <a:pt x="287" y="6742"/>
                </a:cubicBezTo>
                <a:cubicBezTo>
                  <a:pt x="314" y="6685"/>
                  <a:pt x="392" y="6614"/>
                  <a:pt x="437" y="6577"/>
                </a:cubicBezTo>
                <a:cubicBezTo>
                  <a:pt x="482" y="6540"/>
                  <a:pt x="520" y="6507"/>
                  <a:pt x="557" y="6517"/>
                </a:cubicBezTo>
                <a:cubicBezTo>
                  <a:pt x="594" y="6527"/>
                  <a:pt x="632" y="6630"/>
                  <a:pt x="662" y="6637"/>
                </a:cubicBezTo>
                <a:cubicBezTo>
                  <a:pt x="692" y="6644"/>
                  <a:pt x="710" y="6617"/>
                  <a:pt x="737" y="6562"/>
                </a:cubicBezTo>
                <a:cubicBezTo>
                  <a:pt x="764" y="6507"/>
                  <a:pt x="775" y="6354"/>
                  <a:pt x="827" y="6307"/>
                </a:cubicBezTo>
                <a:cubicBezTo>
                  <a:pt x="879" y="6260"/>
                  <a:pt x="987" y="6319"/>
                  <a:pt x="1052" y="6277"/>
                </a:cubicBezTo>
                <a:cubicBezTo>
                  <a:pt x="1117" y="6235"/>
                  <a:pt x="1197" y="6114"/>
                  <a:pt x="1217" y="6052"/>
                </a:cubicBezTo>
                <a:cubicBezTo>
                  <a:pt x="1237" y="5990"/>
                  <a:pt x="1227" y="5949"/>
                  <a:pt x="1172" y="5902"/>
                </a:cubicBezTo>
                <a:cubicBezTo>
                  <a:pt x="1117" y="5855"/>
                  <a:pt x="962" y="5792"/>
                  <a:pt x="887" y="5767"/>
                </a:cubicBezTo>
                <a:cubicBezTo>
                  <a:pt x="812" y="5742"/>
                  <a:pt x="762" y="5815"/>
                  <a:pt x="722" y="5752"/>
                </a:cubicBezTo>
                <a:cubicBezTo>
                  <a:pt x="682" y="5689"/>
                  <a:pt x="670" y="5497"/>
                  <a:pt x="647" y="5392"/>
                </a:cubicBezTo>
                <a:cubicBezTo>
                  <a:pt x="624" y="5287"/>
                  <a:pt x="604" y="5197"/>
                  <a:pt x="587" y="5122"/>
                </a:cubicBezTo>
                <a:cubicBezTo>
                  <a:pt x="570" y="5047"/>
                  <a:pt x="552" y="4997"/>
                  <a:pt x="542" y="4942"/>
                </a:cubicBezTo>
                <a:cubicBezTo>
                  <a:pt x="532" y="4887"/>
                  <a:pt x="505" y="4822"/>
                  <a:pt x="527" y="4792"/>
                </a:cubicBezTo>
                <a:cubicBezTo>
                  <a:pt x="549" y="4762"/>
                  <a:pt x="654" y="4820"/>
                  <a:pt x="677" y="4762"/>
                </a:cubicBezTo>
                <a:cubicBezTo>
                  <a:pt x="700" y="4704"/>
                  <a:pt x="682" y="4499"/>
                  <a:pt x="662" y="4447"/>
                </a:cubicBezTo>
                <a:cubicBezTo>
                  <a:pt x="642" y="4395"/>
                  <a:pt x="574" y="4464"/>
                  <a:pt x="557" y="4447"/>
                </a:cubicBezTo>
                <a:cubicBezTo>
                  <a:pt x="540" y="4430"/>
                  <a:pt x="582" y="4374"/>
                  <a:pt x="557" y="4342"/>
                </a:cubicBezTo>
                <a:cubicBezTo>
                  <a:pt x="532" y="4310"/>
                  <a:pt x="462" y="4265"/>
                  <a:pt x="407" y="4252"/>
                </a:cubicBezTo>
                <a:cubicBezTo>
                  <a:pt x="352" y="4239"/>
                  <a:pt x="292" y="4302"/>
                  <a:pt x="227" y="4267"/>
                </a:cubicBezTo>
                <a:cubicBezTo>
                  <a:pt x="162" y="4232"/>
                  <a:pt x="34" y="4084"/>
                  <a:pt x="17" y="4042"/>
                </a:cubicBezTo>
                <a:cubicBezTo>
                  <a:pt x="0" y="4000"/>
                  <a:pt x="87" y="4034"/>
                  <a:pt x="122" y="4012"/>
                </a:cubicBezTo>
                <a:cubicBezTo>
                  <a:pt x="157" y="3990"/>
                  <a:pt x="187" y="3924"/>
                  <a:pt x="227" y="3907"/>
                </a:cubicBezTo>
                <a:cubicBezTo>
                  <a:pt x="267" y="3890"/>
                  <a:pt x="325" y="3937"/>
                  <a:pt x="362" y="3907"/>
                </a:cubicBezTo>
                <a:cubicBezTo>
                  <a:pt x="399" y="3877"/>
                  <a:pt x="460" y="3797"/>
                  <a:pt x="452" y="3727"/>
                </a:cubicBezTo>
                <a:cubicBezTo>
                  <a:pt x="444" y="3657"/>
                  <a:pt x="347" y="3574"/>
                  <a:pt x="317" y="3487"/>
                </a:cubicBezTo>
                <a:cubicBezTo>
                  <a:pt x="287" y="3400"/>
                  <a:pt x="247" y="3272"/>
                  <a:pt x="272" y="3202"/>
                </a:cubicBezTo>
                <a:cubicBezTo>
                  <a:pt x="297" y="3132"/>
                  <a:pt x="437" y="3107"/>
                  <a:pt x="467" y="3067"/>
                </a:cubicBezTo>
                <a:cubicBezTo>
                  <a:pt x="497" y="3027"/>
                  <a:pt x="422" y="2967"/>
                  <a:pt x="452" y="2962"/>
                </a:cubicBezTo>
                <a:cubicBezTo>
                  <a:pt x="482" y="2957"/>
                  <a:pt x="627" y="3054"/>
                  <a:pt x="647" y="3037"/>
                </a:cubicBezTo>
                <a:cubicBezTo>
                  <a:pt x="667" y="3020"/>
                  <a:pt x="570" y="2887"/>
                  <a:pt x="572" y="2857"/>
                </a:cubicBezTo>
                <a:cubicBezTo>
                  <a:pt x="574" y="2827"/>
                  <a:pt x="647" y="2890"/>
                  <a:pt x="662" y="2857"/>
                </a:cubicBezTo>
                <a:cubicBezTo>
                  <a:pt x="677" y="2824"/>
                  <a:pt x="622" y="2764"/>
                  <a:pt x="662" y="2662"/>
                </a:cubicBezTo>
                <a:cubicBezTo>
                  <a:pt x="702" y="2560"/>
                  <a:pt x="832" y="2304"/>
                  <a:pt x="902" y="2242"/>
                </a:cubicBezTo>
                <a:cubicBezTo>
                  <a:pt x="972" y="2180"/>
                  <a:pt x="1024" y="2310"/>
                  <a:pt x="1082" y="2287"/>
                </a:cubicBezTo>
                <a:cubicBezTo>
                  <a:pt x="1140" y="2264"/>
                  <a:pt x="1190" y="2160"/>
                  <a:pt x="1247" y="2107"/>
                </a:cubicBezTo>
                <a:cubicBezTo>
                  <a:pt x="1304" y="2054"/>
                  <a:pt x="1382" y="2017"/>
                  <a:pt x="1427" y="1972"/>
                </a:cubicBezTo>
                <a:cubicBezTo>
                  <a:pt x="1472" y="1927"/>
                  <a:pt x="1472" y="1877"/>
                  <a:pt x="1517" y="1837"/>
                </a:cubicBezTo>
                <a:cubicBezTo>
                  <a:pt x="1562" y="1797"/>
                  <a:pt x="1642" y="1789"/>
                  <a:pt x="1697" y="1732"/>
                </a:cubicBezTo>
                <a:cubicBezTo>
                  <a:pt x="1752" y="1675"/>
                  <a:pt x="1772" y="1544"/>
                  <a:pt x="1847" y="1492"/>
                </a:cubicBezTo>
                <a:cubicBezTo>
                  <a:pt x="1922" y="1440"/>
                  <a:pt x="1989" y="1452"/>
                  <a:pt x="2147" y="1417"/>
                </a:cubicBezTo>
                <a:cubicBezTo>
                  <a:pt x="2305" y="1382"/>
                  <a:pt x="2662" y="1349"/>
                  <a:pt x="2792" y="1282"/>
                </a:cubicBezTo>
                <a:cubicBezTo>
                  <a:pt x="2922" y="1215"/>
                  <a:pt x="2847" y="1107"/>
                  <a:pt x="2927" y="1012"/>
                </a:cubicBezTo>
                <a:cubicBezTo>
                  <a:pt x="3007" y="917"/>
                  <a:pt x="3125" y="782"/>
                  <a:pt x="3272" y="712"/>
                </a:cubicBezTo>
                <a:cubicBezTo>
                  <a:pt x="3419" y="642"/>
                  <a:pt x="3650" y="607"/>
                  <a:pt x="3812" y="592"/>
                </a:cubicBezTo>
                <a:cubicBezTo>
                  <a:pt x="3974" y="577"/>
                  <a:pt x="4127" y="647"/>
                  <a:pt x="4247" y="622"/>
                </a:cubicBezTo>
                <a:cubicBezTo>
                  <a:pt x="4367" y="597"/>
                  <a:pt x="4445" y="522"/>
                  <a:pt x="4532" y="442"/>
                </a:cubicBezTo>
                <a:cubicBezTo>
                  <a:pt x="4619" y="362"/>
                  <a:pt x="4625" y="189"/>
                  <a:pt x="4772" y="142"/>
                </a:cubicBezTo>
                <a:cubicBezTo>
                  <a:pt x="4919" y="95"/>
                  <a:pt x="5272" y="181"/>
                  <a:pt x="5417" y="157"/>
                </a:cubicBezTo>
                <a:cubicBezTo>
                  <a:pt x="5562" y="133"/>
                  <a:pt x="5595" y="33"/>
                  <a:pt x="5642" y="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5" name="Freeform 24"/>
          <p:cNvSpPr>
            <a:spLocks/>
          </p:cNvSpPr>
          <p:nvPr/>
        </p:nvSpPr>
        <p:spPr bwMode="auto">
          <a:xfrm>
            <a:off x="5919788" y="1881188"/>
            <a:ext cx="234950" cy="1565275"/>
          </a:xfrm>
          <a:custGeom>
            <a:avLst/>
            <a:gdLst>
              <a:gd name="T0" fmla="*/ 17211206 w 420"/>
              <a:gd name="T1" fmla="*/ 0 h 2820"/>
              <a:gd name="T2" fmla="*/ 12517241 w 420"/>
              <a:gd name="T3" fmla="*/ 41592465 h 2820"/>
              <a:gd name="T4" fmla="*/ 92315211 w 420"/>
              <a:gd name="T5" fmla="*/ 64699699 h 2820"/>
              <a:gd name="T6" fmla="*/ 120479563 w 420"/>
              <a:gd name="T7" fmla="*/ 69321145 h 2820"/>
              <a:gd name="T8" fmla="*/ 129867494 w 420"/>
              <a:gd name="T9" fmla="*/ 134020844 h 2820"/>
              <a:gd name="T10" fmla="*/ 111091632 w 420"/>
              <a:gd name="T11" fmla="*/ 170991862 h 2820"/>
              <a:gd name="T12" fmla="*/ 87621246 w 420"/>
              <a:gd name="T13" fmla="*/ 207963436 h 2820"/>
              <a:gd name="T14" fmla="*/ 64151419 w 420"/>
              <a:gd name="T15" fmla="*/ 258798794 h 2820"/>
              <a:gd name="T16" fmla="*/ 115785598 w 420"/>
              <a:gd name="T17" fmla="*/ 309634153 h 2820"/>
              <a:gd name="T18" fmla="*/ 73539350 w 420"/>
              <a:gd name="T19" fmla="*/ 355848619 h 2820"/>
              <a:gd name="T20" fmla="*/ 50069523 w 420"/>
              <a:gd name="T21" fmla="*/ 369712404 h 2820"/>
              <a:gd name="T22" fmla="*/ 50069523 w 420"/>
              <a:gd name="T23" fmla="*/ 448276443 h 2820"/>
              <a:gd name="T24" fmla="*/ 40681593 w 420"/>
              <a:gd name="T25" fmla="*/ 480626570 h 2820"/>
              <a:gd name="T26" fmla="*/ 59457454 w 420"/>
              <a:gd name="T27" fmla="*/ 522219035 h 2820"/>
              <a:gd name="T28" fmla="*/ 40681593 w 420"/>
              <a:gd name="T29" fmla="*/ 573054393 h 2820"/>
              <a:gd name="T30" fmla="*/ 97009177 w 420"/>
              <a:gd name="T31" fmla="*/ 619268860 h 2820"/>
              <a:gd name="T32" fmla="*/ 40681593 w 420"/>
              <a:gd name="T33" fmla="*/ 748668257 h 2820"/>
              <a:gd name="T34" fmla="*/ 45375558 w 420"/>
              <a:gd name="T35" fmla="*/ 822610849 h 2820"/>
              <a:gd name="T36" fmla="*/ 45375558 w 420"/>
              <a:gd name="T37" fmla="*/ 868824761 h 28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0" h="2820">
                <a:moveTo>
                  <a:pt x="55" y="0"/>
                </a:moveTo>
                <a:cubicBezTo>
                  <a:pt x="27" y="50"/>
                  <a:pt x="0" y="100"/>
                  <a:pt x="40" y="135"/>
                </a:cubicBezTo>
                <a:cubicBezTo>
                  <a:pt x="80" y="170"/>
                  <a:pt x="238" y="195"/>
                  <a:pt x="295" y="210"/>
                </a:cubicBezTo>
                <a:cubicBezTo>
                  <a:pt x="352" y="225"/>
                  <a:pt x="365" y="188"/>
                  <a:pt x="385" y="225"/>
                </a:cubicBezTo>
                <a:cubicBezTo>
                  <a:pt x="405" y="262"/>
                  <a:pt x="420" y="380"/>
                  <a:pt x="415" y="435"/>
                </a:cubicBezTo>
                <a:cubicBezTo>
                  <a:pt x="410" y="490"/>
                  <a:pt x="377" y="515"/>
                  <a:pt x="355" y="555"/>
                </a:cubicBezTo>
                <a:cubicBezTo>
                  <a:pt x="333" y="595"/>
                  <a:pt x="305" y="628"/>
                  <a:pt x="280" y="675"/>
                </a:cubicBezTo>
                <a:cubicBezTo>
                  <a:pt x="255" y="722"/>
                  <a:pt x="190" y="785"/>
                  <a:pt x="205" y="840"/>
                </a:cubicBezTo>
                <a:cubicBezTo>
                  <a:pt x="220" y="895"/>
                  <a:pt x="365" y="953"/>
                  <a:pt x="370" y="1005"/>
                </a:cubicBezTo>
                <a:cubicBezTo>
                  <a:pt x="375" y="1057"/>
                  <a:pt x="270" y="1123"/>
                  <a:pt x="235" y="1155"/>
                </a:cubicBezTo>
                <a:cubicBezTo>
                  <a:pt x="200" y="1187"/>
                  <a:pt x="172" y="1150"/>
                  <a:pt x="160" y="1200"/>
                </a:cubicBezTo>
                <a:cubicBezTo>
                  <a:pt x="148" y="1250"/>
                  <a:pt x="165" y="1395"/>
                  <a:pt x="160" y="1455"/>
                </a:cubicBezTo>
                <a:cubicBezTo>
                  <a:pt x="155" y="1515"/>
                  <a:pt x="125" y="1520"/>
                  <a:pt x="130" y="1560"/>
                </a:cubicBezTo>
                <a:cubicBezTo>
                  <a:pt x="135" y="1600"/>
                  <a:pt x="190" y="1645"/>
                  <a:pt x="190" y="1695"/>
                </a:cubicBezTo>
                <a:cubicBezTo>
                  <a:pt x="190" y="1745"/>
                  <a:pt x="110" y="1808"/>
                  <a:pt x="130" y="1860"/>
                </a:cubicBezTo>
                <a:cubicBezTo>
                  <a:pt x="150" y="1912"/>
                  <a:pt x="310" y="1915"/>
                  <a:pt x="310" y="2010"/>
                </a:cubicBezTo>
                <a:cubicBezTo>
                  <a:pt x="310" y="2105"/>
                  <a:pt x="157" y="2320"/>
                  <a:pt x="130" y="2430"/>
                </a:cubicBezTo>
                <a:cubicBezTo>
                  <a:pt x="103" y="2540"/>
                  <a:pt x="143" y="2605"/>
                  <a:pt x="145" y="2670"/>
                </a:cubicBezTo>
                <a:cubicBezTo>
                  <a:pt x="147" y="2735"/>
                  <a:pt x="85" y="2792"/>
                  <a:pt x="145" y="282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6" name="Freeform 25"/>
          <p:cNvSpPr>
            <a:spLocks/>
          </p:cNvSpPr>
          <p:nvPr/>
        </p:nvSpPr>
        <p:spPr bwMode="auto">
          <a:xfrm>
            <a:off x="4043363" y="2320925"/>
            <a:ext cx="1816100" cy="766763"/>
          </a:xfrm>
          <a:custGeom>
            <a:avLst/>
            <a:gdLst>
              <a:gd name="T0" fmla="*/ 0 w 3270"/>
              <a:gd name="T1" fmla="*/ 0 h 1380"/>
              <a:gd name="T2" fmla="*/ 203576479 w 3270"/>
              <a:gd name="T3" fmla="*/ 83354361 h 1380"/>
              <a:gd name="T4" fmla="*/ 212830259 w 3270"/>
              <a:gd name="T5" fmla="*/ 143554702 h 1380"/>
              <a:gd name="T6" fmla="*/ 249844265 w 3270"/>
              <a:gd name="T7" fmla="*/ 199123906 h 1380"/>
              <a:gd name="T8" fmla="*/ 458047634 w 3270"/>
              <a:gd name="T9" fmla="*/ 226909064 h 1380"/>
              <a:gd name="T10" fmla="*/ 619983217 w 3270"/>
              <a:gd name="T11" fmla="*/ 245431946 h 1380"/>
              <a:gd name="T12" fmla="*/ 707891343 w 3270"/>
              <a:gd name="T13" fmla="*/ 328786308 h 1380"/>
              <a:gd name="T14" fmla="*/ 814306472 w 3270"/>
              <a:gd name="T15" fmla="*/ 338048027 h 1380"/>
              <a:gd name="T16" fmla="*/ 911468378 w 3270"/>
              <a:gd name="T17" fmla="*/ 324155726 h 1380"/>
              <a:gd name="T18" fmla="*/ 966988832 w 3270"/>
              <a:gd name="T19" fmla="*/ 393617230 h 1380"/>
              <a:gd name="T20" fmla="*/ 1008629728 w 3270"/>
              <a:gd name="T21" fmla="*/ 426032970 h 13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70" h="1380">
                <a:moveTo>
                  <a:pt x="0" y="0"/>
                </a:moveTo>
                <a:cubicBezTo>
                  <a:pt x="272" y="96"/>
                  <a:pt x="545" y="192"/>
                  <a:pt x="660" y="270"/>
                </a:cubicBezTo>
                <a:cubicBezTo>
                  <a:pt x="775" y="348"/>
                  <a:pt x="665" y="402"/>
                  <a:pt x="690" y="465"/>
                </a:cubicBezTo>
                <a:cubicBezTo>
                  <a:pt x="715" y="528"/>
                  <a:pt x="677" y="600"/>
                  <a:pt x="810" y="645"/>
                </a:cubicBezTo>
                <a:cubicBezTo>
                  <a:pt x="943" y="690"/>
                  <a:pt x="1285" y="710"/>
                  <a:pt x="1485" y="735"/>
                </a:cubicBezTo>
                <a:cubicBezTo>
                  <a:pt x="1685" y="760"/>
                  <a:pt x="1875" y="740"/>
                  <a:pt x="2010" y="795"/>
                </a:cubicBezTo>
                <a:cubicBezTo>
                  <a:pt x="2145" y="850"/>
                  <a:pt x="2190" y="1015"/>
                  <a:pt x="2295" y="1065"/>
                </a:cubicBezTo>
                <a:cubicBezTo>
                  <a:pt x="2400" y="1115"/>
                  <a:pt x="2530" y="1097"/>
                  <a:pt x="2640" y="1095"/>
                </a:cubicBezTo>
                <a:cubicBezTo>
                  <a:pt x="2750" y="1093"/>
                  <a:pt x="2873" y="1020"/>
                  <a:pt x="2955" y="1050"/>
                </a:cubicBezTo>
                <a:cubicBezTo>
                  <a:pt x="3037" y="1080"/>
                  <a:pt x="3083" y="1220"/>
                  <a:pt x="3135" y="1275"/>
                </a:cubicBezTo>
                <a:cubicBezTo>
                  <a:pt x="3187" y="1330"/>
                  <a:pt x="3233" y="1318"/>
                  <a:pt x="3270" y="138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7" name="Freeform 26"/>
          <p:cNvSpPr>
            <a:spLocks/>
          </p:cNvSpPr>
          <p:nvPr/>
        </p:nvSpPr>
        <p:spPr bwMode="auto">
          <a:xfrm>
            <a:off x="4502150" y="2921000"/>
            <a:ext cx="1239838" cy="590550"/>
          </a:xfrm>
          <a:custGeom>
            <a:avLst/>
            <a:gdLst>
              <a:gd name="T0" fmla="*/ 0 w 2235"/>
              <a:gd name="T1" fmla="*/ 18552834 h 1062"/>
              <a:gd name="T2" fmla="*/ 69240098 w 2235"/>
              <a:gd name="T3" fmla="*/ 13914626 h 1062"/>
              <a:gd name="T4" fmla="*/ 203104325 w 2235"/>
              <a:gd name="T5" fmla="*/ 4638209 h 1062"/>
              <a:gd name="T6" fmla="*/ 341583967 w 2235"/>
              <a:gd name="T7" fmla="*/ 41744434 h 1062"/>
              <a:gd name="T8" fmla="*/ 470832225 w 2235"/>
              <a:gd name="T9" fmla="*/ 41744434 h 1062"/>
              <a:gd name="T10" fmla="*/ 553920232 w 2235"/>
              <a:gd name="T11" fmla="*/ 143786135 h 1062"/>
              <a:gd name="T12" fmla="*/ 609312422 w 2235"/>
              <a:gd name="T13" fmla="*/ 273657645 h 1062"/>
              <a:gd name="T14" fmla="*/ 655472672 w 2235"/>
              <a:gd name="T15" fmla="*/ 315402078 h 1062"/>
              <a:gd name="T16" fmla="*/ 687784459 w 2235"/>
              <a:gd name="T17" fmla="*/ 194806986 h 10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35" h="1062">
                <a:moveTo>
                  <a:pt x="0" y="60"/>
                </a:moveTo>
                <a:cubicBezTo>
                  <a:pt x="57" y="56"/>
                  <a:pt x="115" y="52"/>
                  <a:pt x="225" y="45"/>
                </a:cubicBezTo>
                <a:cubicBezTo>
                  <a:pt x="335" y="38"/>
                  <a:pt x="513" y="0"/>
                  <a:pt x="660" y="15"/>
                </a:cubicBezTo>
                <a:cubicBezTo>
                  <a:pt x="807" y="30"/>
                  <a:pt x="965" y="115"/>
                  <a:pt x="1110" y="135"/>
                </a:cubicBezTo>
                <a:cubicBezTo>
                  <a:pt x="1255" y="155"/>
                  <a:pt x="1415" y="80"/>
                  <a:pt x="1530" y="135"/>
                </a:cubicBezTo>
                <a:cubicBezTo>
                  <a:pt x="1645" y="190"/>
                  <a:pt x="1725" y="340"/>
                  <a:pt x="1800" y="465"/>
                </a:cubicBezTo>
                <a:cubicBezTo>
                  <a:pt x="1875" y="590"/>
                  <a:pt x="1925" y="793"/>
                  <a:pt x="1980" y="885"/>
                </a:cubicBezTo>
                <a:cubicBezTo>
                  <a:pt x="2035" y="977"/>
                  <a:pt x="2088" y="1062"/>
                  <a:pt x="2130" y="1020"/>
                </a:cubicBezTo>
                <a:cubicBezTo>
                  <a:pt x="2172" y="978"/>
                  <a:pt x="2218" y="695"/>
                  <a:pt x="2235" y="630"/>
                </a:cubicBez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8" name="Freeform 27"/>
          <p:cNvSpPr>
            <a:spLocks/>
          </p:cNvSpPr>
          <p:nvPr/>
        </p:nvSpPr>
        <p:spPr bwMode="auto">
          <a:xfrm>
            <a:off x="5629275" y="3495675"/>
            <a:ext cx="38100" cy="133350"/>
          </a:xfrm>
          <a:custGeom>
            <a:avLst/>
            <a:gdLst>
              <a:gd name="T0" fmla="*/ 20737286 w 70"/>
              <a:gd name="T1" fmla="*/ 0 h 240"/>
              <a:gd name="T2" fmla="*/ 20737286 w 70"/>
              <a:gd name="T3" fmla="*/ 41676876 h 240"/>
              <a:gd name="T4" fmla="*/ 20737286 w 70"/>
              <a:gd name="T5" fmla="*/ 74092594 h 240"/>
              <a:gd name="T6" fmla="*/ 0 60000 65536"/>
              <a:gd name="T7" fmla="*/ 0 60000 65536"/>
              <a:gd name="T8" fmla="*/ 0 60000 65536"/>
            </a:gdLst>
            <a:ahLst/>
            <a:cxnLst>
              <a:cxn ang="T6">
                <a:pos x="T0" y="T1"/>
              </a:cxn>
              <a:cxn ang="T7">
                <a:pos x="T2" y="T3"/>
              </a:cxn>
              <a:cxn ang="T8">
                <a:pos x="T4" y="T5"/>
              </a:cxn>
            </a:cxnLst>
            <a:rect l="0" t="0" r="r" b="b"/>
            <a:pathLst>
              <a:path w="70" h="240">
                <a:moveTo>
                  <a:pt x="70" y="0"/>
                </a:moveTo>
                <a:cubicBezTo>
                  <a:pt x="70" y="47"/>
                  <a:pt x="70" y="95"/>
                  <a:pt x="70" y="135"/>
                </a:cubicBezTo>
                <a:cubicBezTo>
                  <a:pt x="70" y="175"/>
                  <a:pt x="0" y="163"/>
                  <a:pt x="70" y="240"/>
                </a:cubicBezTo>
              </a:path>
            </a:pathLst>
          </a:custGeom>
          <a:solidFill>
            <a:srgbClr val="339966"/>
          </a:solidFill>
          <a:ln w="28575" cmpd="sng">
            <a:solidFill>
              <a:srgbClr val="008000"/>
            </a:solidFill>
            <a:round/>
            <a:headEnd/>
            <a:tailEnd/>
          </a:ln>
        </p:spPr>
        <p:txBody>
          <a:bodyPr/>
          <a:lstStyle/>
          <a:p>
            <a:endParaRPr lang="en-US"/>
          </a:p>
        </p:txBody>
      </p:sp>
      <p:grpSp>
        <p:nvGrpSpPr>
          <p:cNvPr id="60439" name="Group 28"/>
          <p:cNvGrpSpPr>
            <a:grpSpLocks/>
          </p:cNvGrpSpPr>
          <p:nvPr/>
        </p:nvGrpSpPr>
        <p:grpSpPr bwMode="auto">
          <a:xfrm>
            <a:off x="5818188" y="2711450"/>
            <a:ext cx="165100" cy="168275"/>
            <a:chOff x="4185" y="13200"/>
            <a:chExt cx="300" cy="300"/>
          </a:xfrm>
        </p:grpSpPr>
        <p:sp>
          <p:nvSpPr>
            <p:cNvPr id="60517" name="Oval 29"/>
            <p:cNvSpPr>
              <a:spLocks noChangeArrowheads="1"/>
            </p:cNvSpPr>
            <p:nvPr/>
          </p:nvSpPr>
          <p:spPr bwMode="auto">
            <a:xfrm>
              <a:off x="4185" y="13200"/>
              <a:ext cx="300" cy="300"/>
            </a:xfrm>
            <a:prstGeom prst="ellipse">
              <a:avLst/>
            </a:prstGeom>
            <a:solidFill>
              <a:srgbClr val="FFFFFF"/>
            </a:solidFill>
            <a:ln w="9525">
              <a:solidFill>
                <a:srgbClr val="000000"/>
              </a:solidFill>
              <a:round/>
              <a:headEnd/>
              <a:tailEnd/>
            </a:ln>
          </p:spPr>
          <p:txBody>
            <a:bodyPr/>
            <a:lstStyle/>
            <a:p>
              <a:pPr eaLnBrk="1" hangingPunct="1"/>
              <a:endParaRPr lang="vi-VN"/>
            </a:p>
          </p:txBody>
        </p:sp>
        <p:sp>
          <p:nvSpPr>
            <p:cNvPr id="60518" name="Oval 30"/>
            <p:cNvSpPr>
              <a:spLocks noChangeArrowheads="1"/>
            </p:cNvSpPr>
            <p:nvPr/>
          </p:nvSpPr>
          <p:spPr bwMode="auto">
            <a:xfrm>
              <a:off x="4245" y="13260"/>
              <a:ext cx="180" cy="180"/>
            </a:xfrm>
            <a:prstGeom prst="ellipse">
              <a:avLst/>
            </a:prstGeom>
            <a:solidFill>
              <a:srgbClr val="000000"/>
            </a:solidFill>
            <a:ln w="9525">
              <a:solidFill>
                <a:srgbClr val="000000"/>
              </a:solidFill>
              <a:round/>
              <a:headEnd/>
              <a:tailEnd/>
            </a:ln>
          </p:spPr>
          <p:txBody>
            <a:bodyPr/>
            <a:lstStyle/>
            <a:p>
              <a:pPr eaLnBrk="1" hangingPunct="1"/>
              <a:endParaRPr lang="vi-VN"/>
            </a:p>
          </p:txBody>
        </p:sp>
      </p:grpSp>
      <p:sp>
        <p:nvSpPr>
          <p:cNvPr id="60440" name="Oval 31"/>
          <p:cNvSpPr>
            <a:spLocks noChangeArrowheads="1"/>
          </p:cNvSpPr>
          <p:nvPr/>
        </p:nvSpPr>
        <p:spPr bwMode="auto">
          <a:xfrm>
            <a:off x="6459538" y="2838450"/>
            <a:ext cx="100012"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441" name="Oval 32"/>
          <p:cNvSpPr>
            <a:spLocks noChangeArrowheads="1"/>
          </p:cNvSpPr>
          <p:nvPr/>
        </p:nvSpPr>
        <p:spPr bwMode="auto">
          <a:xfrm>
            <a:off x="5751513" y="781050"/>
            <a:ext cx="98425" cy="98425"/>
          </a:xfrm>
          <a:prstGeom prst="ellipse">
            <a:avLst/>
          </a:prstGeom>
          <a:solidFill>
            <a:srgbClr val="000000"/>
          </a:solidFill>
          <a:ln w="9525">
            <a:solidFill>
              <a:srgbClr val="000000"/>
            </a:solidFill>
            <a:round/>
            <a:headEnd/>
            <a:tailEnd/>
          </a:ln>
        </p:spPr>
        <p:txBody>
          <a:bodyPr/>
          <a:lstStyle/>
          <a:p>
            <a:pPr eaLnBrk="1" hangingPunct="1"/>
            <a:endParaRPr lang="vi-VN" sz="1800">
              <a:latin typeface=".VnTimeH" pitchFamily="34" charset="0"/>
            </a:endParaRPr>
          </a:p>
        </p:txBody>
      </p:sp>
      <p:sp>
        <p:nvSpPr>
          <p:cNvPr id="60442" name="Oval 33"/>
          <p:cNvSpPr>
            <a:spLocks noChangeArrowheads="1"/>
          </p:cNvSpPr>
          <p:nvPr/>
        </p:nvSpPr>
        <p:spPr bwMode="auto">
          <a:xfrm>
            <a:off x="4867275" y="1471613"/>
            <a:ext cx="100013" cy="100012"/>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443" name="Oval 34"/>
          <p:cNvSpPr>
            <a:spLocks noChangeArrowheads="1"/>
          </p:cNvSpPr>
          <p:nvPr/>
        </p:nvSpPr>
        <p:spPr bwMode="auto">
          <a:xfrm>
            <a:off x="6835775" y="1670050"/>
            <a:ext cx="98425" cy="101600"/>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444" name="Oval 35"/>
          <p:cNvSpPr>
            <a:spLocks noChangeArrowheads="1"/>
          </p:cNvSpPr>
          <p:nvPr/>
        </p:nvSpPr>
        <p:spPr bwMode="auto">
          <a:xfrm>
            <a:off x="6681788" y="2436813"/>
            <a:ext cx="98425" cy="100012"/>
          </a:xfrm>
          <a:prstGeom prst="ellipse">
            <a:avLst/>
          </a:prstGeom>
          <a:solidFill>
            <a:srgbClr val="000000"/>
          </a:solidFill>
          <a:ln w="9525">
            <a:solidFill>
              <a:srgbClr val="000000"/>
            </a:solidFill>
            <a:round/>
            <a:headEnd/>
            <a:tailEnd/>
          </a:ln>
        </p:spPr>
        <p:txBody>
          <a:bodyPr/>
          <a:lstStyle/>
          <a:p>
            <a:pPr eaLnBrk="1" hangingPunct="1"/>
            <a:endParaRPr lang="vi-VN"/>
          </a:p>
        </p:txBody>
      </p:sp>
      <p:grpSp>
        <p:nvGrpSpPr>
          <p:cNvPr id="60445" name="Group 36"/>
          <p:cNvGrpSpPr>
            <a:grpSpLocks/>
          </p:cNvGrpSpPr>
          <p:nvPr/>
        </p:nvGrpSpPr>
        <p:grpSpPr bwMode="auto">
          <a:xfrm>
            <a:off x="5534025" y="5670550"/>
            <a:ext cx="166688" cy="166688"/>
            <a:chOff x="4185" y="13200"/>
            <a:chExt cx="300" cy="300"/>
          </a:xfrm>
        </p:grpSpPr>
        <p:sp>
          <p:nvSpPr>
            <p:cNvPr id="60515" name="Oval 37"/>
            <p:cNvSpPr>
              <a:spLocks noChangeArrowheads="1"/>
            </p:cNvSpPr>
            <p:nvPr/>
          </p:nvSpPr>
          <p:spPr bwMode="auto">
            <a:xfrm>
              <a:off x="4185" y="13200"/>
              <a:ext cx="300" cy="300"/>
            </a:xfrm>
            <a:prstGeom prst="ellipse">
              <a:avLst/>
            </a:prstGeom>
            <a:solidFill>
              <a:srgbClr val="FFFFFF"/>
            </a:solidFill>
            <a:ln w="9525">
              <a:solidFill>
                <a:srgbClr val="000000"/>
              </a:solidFill>
              <a:round/>
              <a:headEnd/>
              <a:tailEnd/>
            </a:ln>
          </p:spPr>
          <p:txBody>
            <a:bodyPr/>
            <a:lstStyle/>
            <a:p>
              <a:pPr eaLnBrk="1" hangingPunct="1"/>
              <a:endParaRPr lang="vi-VN"/>
            </a:p>
          </p:txBody>
        </p:sp>
        <p:sp>
          <p:nvSpPr>
            <p:cNvPr id="60516" name="Oval 38"/>
            <p:cNvSpPr>
              <a:spLocks noChangeArrowheads="1"/>
            </p:cNvSpPr>
            <p:nvPr/>
          </p:nvSpPr>
          <p:spPr bwMode="auto">
            <a:xfrm>
              <a:off x="4245" y="13260"/>
              <a:ext cx="180" cy="180"/>
            </a:xfrm>
            <a:prstGeom prst="ellipse">
              <a:avLst/>
            </a:prstGeom>
            <a:solidFill>
              <a:srgbClr val="000000"/>
            </a:solidFill>
            <a:ln w="9525">
              <a:solidFill>
                <a:srgbClr val="000000"/>
              </a:solidFill>
              <a:round/>
              <a:headEnd/>
              <a:tailEnd/>
            </a:ln>
          </p:spPr>
          <p:txBody>
            <a:bodyPr/>
            <a:lstStyle/>
            <a:p>
              <a:pPr eaLnBrk="1" hangingPunct="1"/>
              <a:endParaRPr lang="vi-VN"/>
            </a:p>
          </p:txBody>
        </p:sp>
      </p:grpSp>
      <p:grpSp>
        <p:nvGrpSpPr>
          <p:cNvPr id="60446" name="Group 39"/>
          <p:cNvGrpSpPr>
            <a:grpSpLocks/>
          </p:cNvGrpSpPr>
          <p:nvPr/>
        </p:nvGrpSpPr>
        <p:grpSpPr bwMode="auto">
          <a:xfrm rot="-1728032">
            <a:off x="5572125" y="2016125"/>
            <a:ext cx="239713" cy="342900"/>
            <a:chOff x="2415" y="12855"/>
            <a:chExt cx="555" cy="795"/>
          </a:xfrm>
        </p:grpSpPr>
        <p:sp>
          <p:nvSpPr>
            <p:cNvPr id="60512" name="Rectangle 40"/>
            <p:cNvSpPr>
              <a:spLocks noChangeArrowheads="1"/>
            </p:cNvSpPr>
            <p:nvPr/>
          </p:nvSpPr>
          <p:spPr bwMode="auto">
            <a:xfrm>
              <a:off x="2565" y="12855"/>
              <a:ext cx="241" cy="795"/>
            </a:xfrm>
            <a:prstGeom prst="rect">
              <a:avLst/>
            </a:prstGeom>
            <a:solidFill>
              <a:srgbClr val="FFFFFF"/>
            </a:solidFill>
            <a:ln w="19050">
              <a:solidFill>
                <a:srgbClr val="000000"/>
              </a:solidFill>
              <a:miter lim="800000"/>
              <a:headEnd/>
              <a:tailEnd/>
            </a:ln>
          </p:spPr>
          <p:txBody>
            <a:bodyPr/>
            <a:lstStyle/>
            <a:p>
              <a:pPr eaLnBrk="1" hangingPunct="1"/>
              <a:endParaRPr lang="vi-VN"/>
            </a:p>
          </p:txBody>
        </p:sp>
        <p:sp>
          <p:nvSpPr>
            <p:cNvPr id="60513" name="AutoShape 41"/>
            <p:cNvSpPr>
              <a:spLocks noChangeArrowheads="1"/>
            </p:cNvSpPr>
            <p:nvPr/>
          </p:nvSpPr>
          <p:spPr bwMode="auto">
            <a:xfrm rot="10601523">
              <a:off x="2415" y="13027"/>
              <a:ext cx="555" cy="71"/>
            </a:xfrm>
            <a:custGeom>
              <a:avLst/>
              <a:gdLst>
                <a:gd name="T0" fmla="*/ 12 w 21600"/>
                <a:gd name="T1" fmla="*/ 0 h 21600"/>
                <a:gd name="T2" fmla="*/ 7 w 21600"/>
                <a:gd name="T3" fmla="*/ 0 h 21600"/>
                <a:gd name="T4" fmla="*/ 2 w 21600"/>
                <a:gd name="T5" fmla="*/ 0 h 21600"/>
                <a:gd name="T6" fmla="*/ 7 w 21600"/>
                <a:gd name="T7" fmla="*/ 0 h 21600"/>
                <a:gd name="T8" fmla="*/ 0 60000 65536"/>
                <a:gd name="T9" fmla="*/ 0 60000 65536"/>
                <a:gd name="T10" fmla="*/ 0 60000 65536"/>
                <a:gd name="T11" fmla="*/ 0 60000 65536"/>
                <a:gd name="T12" fmla="*/ 4515 w 21600"/>
                <a:gd name="T13" fmla="*/ 4563 h 21600"/>
                <a:gd name="T14" fmla="*/ 17085 w 21600"/>
                <a:gd name="T15" fmla="*/ 1703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solidFill>
                <a:srgbClr val="000000"/>
              </a:solidFill>
              <a:miter lim="800000"/>
              <a:headEnd/>
              <a:tailEnd/>
            </a:ln>
          </p:spPr>
          <p:txBody>
            <a:bodyPr/>
            <a:lstStyle/>
            <a:p>
              <a:endParaRPr lang="en-US"/>
            </a:p>
          </p:txBody>
        </p:sp>
        <p:sp>
          <p:nvSpPr>
            <p:cNvPr id="60514" name="AutoShape 42"/>
            <p:cNvSpPr>
              <a:spLocks noChangeArrowheads="1"/>
            </p:cNvSpPr>
            <p:nvPr/>
          </p:nvSpPr>
          <p:spPr bwMode="auto">
            <a:xfrm rot="-5400000">
              <a:off x="2392" y="13182"/>
              <a:ext cx="584" cy="76"/>
            </a:xfrm>
            <a:prstGeom prst="chevron">
              <a:avLst>
                <a:gd name="adj" fmla="val 192105"/>
              </a:avLst>
            </a:prstGeom>
            <a:solidFill>
              <a:srgbClr val="000000"/>
            </a:solidFill>
            <a:ln w="9525">
              <a:solidFill>
                <a:srgbClr val="000000"/>
              </a:solidFill>
              <a:miter lim="800000"/>
              <a:headEnd/>
              <a:tailEnd/>
            </a:ln>
          </p:spPr>
          <p:txBody>
            <a:bodyPr/>
            <a:lstStyle/>
            <a:p>
              <a:pPr eaLnBrk="1" hangingPunct="1"/>
              <a:endParaRPr lang="vi-VN"/>
            </a:p>
          </p:txBody>
        </p:sp>
      </p:grpSp>
      <p:grpSp>
        <p:nvGrpSpPr>
          <p:cNvPr id="60447" name="Group 43"/>
          <p:cNvGrpSpPr>
            <a:grpSpLocks/>
          </p:cNvGrpSpPr>
          <p:nvPr/>
        </p:nvGrpSpPr>
        <p:grpSpPr bwMode="auto">
          <a:xfrm rot="-376791">
            <a:off x="5862638" y="4910138"/>
            <a:ext cx="307975" cy="396875"/>
            <a:chOff x="2415" y="12855"/>
            <a:chExt cx="555" cy="795"/>
          </a:xfrm>
        </p:grpSpPr>
        <p:sp>
          <p:nvSpPr>
            <p:cNvPr id="60509" name="Rectangle 44"/>
            <p:cNvSpPr>
              <a:spLocks noChangeArrowheads="1"/>
            </p:cNvSpPr>
            <p:nvPr/>
          </p:nvSpPr>
          <p:spPr bwMode="auto">
            <a:xfrm>
              <a:off x="2565" y="12855"/>
              <a:ext cx="241" cy="795"/>
            </a:xfrm>
            <a:prstGeom prst="rect">
              <a:avLst/>
            </a:prstGeom>
            <a:solidFill>
              <a:srgbClr val="FFFFFF"/>
            </a:solidFill>
            <a:ln w="19050">
              <a:solidFill>
                <a:srgbClr val="000000"/>
              </a:solidFill>
              <a:miter lim="800000"/>
              <a:headEnd/>
              <a:tailEnd/>
            </a:ln>
          </p:spPr>
          <p:txBody>
            <a:bodyPr/>
            <a:lstStyle/>
            <a:p>
              <a:pPr eaLnBrk="1" hangingPunct="1"/>
              <a:endParaRPr lang="vi-VN"/>
            </a:p>
          </p:txBody>
        </p:sp>
        <p:sp>
          <p:nvSpPr>
            <p:cNvPr id="60510" name="AutoShape 45"/>
            <p:cNvSpPr>
              <a:spLocks noChangeArrowheads="1"/>
            </p:cNvSpPr>
            <p:nvPr/>
          </p:nvSpPr>
          <p:spPr bwMode="auto">
            <a:xfrm rot="10601523">
              <a:off x="2415" y="13027"/>
              <a:ext cx="555" cy="71"/>
            </a:xfrm>
            <a:custGeom>
              <a:avLst/>
              <a:gdLst>
                <a:gd name="T0" fmla="*/ 12 w 21600"/>
                <a:gd name="T1" fmla="*/ 0 h 21600"/>
                <a:gd name="T2" fmla="*/ 7 w 21600"/>
                <a:gd name="T3" fmla="*/ 0 h 21600"/>
                <a:gd name="T4" fmla="*/ 2 w 21600"/>
                <a:gd name="T5" fmla="*/ 0 h 21600"/>
                <a:gd name="T6" fmla="*/ 7 w 21600"/>
                <a:gd name="T7" fmla="*/ 0 h 21600"/>
                <a:gd name="T8" fmla="*/ 0 60000 65536"/>
                <a:gd name="T9" fmla="*/ 0 60000 65536"/>
                <a:gd name="T10" fmla="*/ 0 60000 65536"/>
                <a:gd name="T11" fmla="*/ 0 60000 65536"/>
                <a:gd name="T12" fmla="*/ 4515 w 21600"/>
                <a:gd name="T13" fmla="*/ 4563 h 21600"/>
                <a:gd name="T14" fmla="*/ 17085 w 21600"/>
                <a:gd name="T15" fmla="*/ 1703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solidFill>
                <a:srgbClr val="000000"/>
              </a:solidFill>
              <a:miter lim="800000"/>
              <a:headEnd/>
              <a:tailEnd/>
            </a:ln>
          </p:spPr>
          <p:txBody>
            <a:bodyPr/>
            <a:lstStyle/>
            <a:p>
              <a:endParaRPr lang="en-US"/>
            </a:p>
          </p:txBody>
        </p:sp>
        <p:sp>
          <p:nvSpPr>
            <p:cNvPr id="60511" name="AutoShape 46"/>
            <p:cNvSpPr>
              <a:spLocks noChangeArrowheads="1"/>
            </p:cNvSpPr>
            <p:nvPr/>
          </p:nvSpPr>
          <p:spPr bwMode="auto">
            <a:xfrm rot="-5400000">
              <a:off x="2392" y="13182"/>
              <a:ext cx="584" cy="76"/>
            </a:xfrm>
            <a:prstGeom prst="chevron">
              <a:avLst>
                <a:gd name="adj" fmla="val 192105"/>
              </a:avLst>
            </a:prstGeom>
            <a:solidFill>
              <a:srgbClr val="000000"/>
            </a:solidFill>
            <a:ln w="9525">
              <a:solidFill>
                <a:srgbClr val="000000"/>
              </a:solidFill>
              <a:miter lim="800000"/>
              <a:headEnd/>
              <a:tailEnd/>
            </a:ln>
          </p:spPr>
          <p:txBody>
            <a:bodyPr/>
            <a:lstStyle/>
            <a:p>
              <a:pPr eaLnBrk="1" hangingPunct="1"/>
              <a:endParaRPr lang="vi-VN"/>
            </a:p>
          </p:txBody>
        </p:sp>
      </p:grpSp>
      <p:sp>
        <p:nvSpPr>
          <p:cNvPr id="60448" name="Text Box 47"/>
          <p:cNvSpPr txBox="1">
            <a:spLocks noChangeArrowheads="1"/>
          </p:cNvSpPr>
          <p:nvPr/>
        </p:nvSpPr>
        <p:spPr bwMode="auto">
          <a:xfrm>
            <a:off x="5794375" y="712788"/>
            <a:ext cx="15351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200" b="1">
                <a:solidFill>
                  <a:srgbClr val="FF0000"/>
                </a:solidFill>
                <a:latin typeface=".VnTimeH" pitchFamily="34" charset="0"/>
              </a:rPr>
              <a:t> </a:t>
            </a:r>
            <a:r>
              <a:rPr lang="en-US" sz="1400" b="1">
                <a:solidFill>
                  <a:srgbClr val="FF0000"/>
                </a:solidFill>
              </a:rPr>
              <a:t>Đồi Độc Lập</a:t>
            </a:r>
            <a:endParaRPr lang="en-US" sz="1400">
              <a:solidFill>
                <a:srgbClr val="FF0000"/>
              </a:solidFill>
            </a:endParaRPr>
          </a:p>
        </p:txBody>
      </p:sp>
      <p:sp>
        <p:nvSpPr>
          <p:cNvPr id="60449" name="Text Box 48"/>
          <p:cNvSpPr txBox="1">
            <a:spLocks noChangeArrowheads="1"/>
          </p:cNvSpPr>
          <p:nvPr/>
        </p:nvSpPr>
        <p:spPr bwMode="auto">
          <a:xfrm>
            <a:off x="6067425" y="1747838"/>
            <a:ext cx="14747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200" b="1">
                <a:solidFill>
                  <a:srgbClr val="FF3300"/>
                </a:solidFill>
                <a:latin typeface=".VnTimeH" pitchFamily="34" charset="0"/>
              </a:rPr>
              <a:t> </a:t>
            </a:r>
            <a:r>
              <a:rPr lang="en-US" sz="1400" b="1">
                <a:solidFill>
                  <a:srgbClr val="FF3300"/>
                </a:solidFill>
              </a:rPr>
              <a:t>Đồi Him Lam</a:t>
            </a:r>
            <a:endParaRPr lang="en-US" sz="1400">
              <a:solidFill>
                <a:srgbClr val="FF3300"/>
              </a:solidFill>
            </a:endParaRPr>
          </a:p>
        </p:txBody>
      </p:sp>
      <p:sp>
        <p:nvSpPr>
          <p:cNvPr id="60450" name="Text Box 49"/>
          <p:cNvSpPr txBox="1">
            <a:spLocks noChangeArrowheads="1"/>
          </p:cNvSpPr>
          <p:nvPr/>
        </p:nvSpPr>
        <p:spPr bwMode="auto">
          <a:xfrm>
            <a:off x="4319588" y="1520825"/>
            <a:ext cx="10223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400" b="1">
                <a:solidFill>
                  <a:srgbClr val="FF3300"/>
                </a:solidFill>
              </a:rPr>
              <a:t>Bản Kéo</a:t>
            </a:r>
            <a:endParaRPr lang="en-US" sz="1400">
              <a:solidFill>
                <a:srgbClr val="FF3300"/>
              </a:solidFill>
            </a:endParaRPr>
          </a:p>
        </p:txBody>
      </p:sp>
      <p:sp>
        <p:nvSpPr>
          <p:cNvPr id="60451" name="Text Box 50"/>
          <p:cNvSpPr txBox="1">
            <a:spLocks noChangeArrowheads="1"/>
          </p:cNvSpPr>
          <p:nvPr/>
        </p:nvSpPr>
        <p:spPr bwMode="auto">
          <a:xfrm>
            <a:off x="4621213" y="2063750"/>
            <a:ext cx="8826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400" b="1">
                <a:solidFill>
                  <a:srgbClr val="FF3300"/>
                </a:solidFill>
              </a:rPr>
              <a:t>Mường Thanh</a:t>
            </a:r>
            <a:endParaRPr lang="en-US" sz="1400">
              <a:solidFill>
                <a:srgbClr val="FF3300"/>
              </a:solidFill>
            </a:endParaRPr>
          </a:p>
        </p:txBody>
      </p:sp>
      <p:sp>
        <p:nvSpPr>
          <p:cNvPr id="44083" name="Text Box 51"/>
          <p:cNvSpPr txBox="1">
            <a:spLocks noChangeArrowheads="1"/>
          </p:cNvSpPr>
          <p:nvPr/>
        </p:nvSpPr>
        <p:spPr bwMode="auto">
          <a:xfrm>
            <a:off x="6403975" y="2771775"/>
            <a:ext cx="671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en-US" sz="2100" b="1" baseline="-25000">
                <a:solidFill>
                  <a:srgbClr val="FF3300"/>
                </a:solidFill>
                <a:latin typeface=".VnTimeH" pitchFamily="34" charset="0"/>
              </a:rPr>
              <a:t>1</a:t>
            </a:r>
            <a:endParaRPr lang="en-US" sz="1800">
              <a:solidFill>
                <a:srgbClr val="FF3300"/>
              </a:solidFill>
              <a:latin typeface=".VnTimeH" pitchFamily="34" charset="0"/>
            </a:endParaRPr>
          </a:p>
        </p:txBody>
      </p:sp>
      <p:sp>
        <p:nvSpPr>
          <p:cNvPr id="60453" name="Text Box 52"/>
          <p:cNvSpPr txBox="1">
            <a:spLocks noChangeArrowheads="1"/>
          </p:cNvSpPr>
          <p:nvPr/>
        </p:nvSpPr>
        <p:spPr bwMode="auto">
          <a:xfrm>
            <a:off x="5964238" y="5438775"/>
            <a:ext cx="12827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r>
              <a:rPr lang="en-US" sz="1400" b="1">
                <a:solidFill>
                  <a:srgbClr val="FF0000"/>
                </a:solidFill>
              </a:rPr>
              <a:t>Bản Hồng Cúm</a:t>
            </a:r>
            <a:endParaRPr lang="en-US" sz="2000">
              <a:solidFill>
                <a:srgbClr val="FF0000"/>
              </a:solidFill>
            </a:endParaRPr>
          </a:p>
        </p:txBody>
      </p:sp>
      <p:sp>
        <p:nvSpPr>
          <p:cNvPr id="44085" name="Text Box 53"/>
          <p:cNvSpPr txBox="1">
            <a:spLocks noChangeArrowheads="1"/>
          </p:cNvSpPr>
          <p:nvPr/>
        </p:nvSpPr>
        <p:spPr bwMode="auto">
          <a:xfrm>
            <a:off x="6632575" y="2173288"/>
            <a:ext cx="657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t>
            </a:r>
            <a:r>
              <a:rPr lang="en-US" sz="2400" b="1">
                <a:solidFill>
                  <a:srgbClr val="FF3300"/>
                </a:solidFill>
              </a:rPr>
              <a:t>c</a:t>
            </a:r>
            <a:r>
              <a:rPr lang="en-US" sz="2400" b="1" baseline="-25000">
                <a:solidFill>
                  <a:srgbClr val="FF3300"/>
                </a:solidFill>
              </a:rPr>
              <a:t>1</a:t>
            </a:r>
            <a:endParaRPr lang="en-US" sz="2400">
              <a:solidFill>
                <a:srgbClr val="FF3300"/>
              </a:solidFill>
            </a:endParaRPr>
          </a:p>
        </p:txBody>
      </p:sp>
      <p:sp>
        <p:nvSpPr>
          <p:cNvPr id="60455" name="Text Box 54"/>
          <p:cNvSpPr txBox="1">
            <a:spLocks noChangeArrowheads="1"/>
          </p:cNvSpPr>
          <p:nvPr/>
        </p:nvSpPr>
        <p:spPr bwMode="auto">
          <a:xfrm rot="4928199">
            <a:off x="5026026" y="4132262"/>
            <a:ext cx="8572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en-US" sz="1400" b="1" i="1">
                <a:solidFill>
                  <a:srgbClr val="FF0000"/>
                </a:solidFill>
              </a:rPr>
              <a:t>S. Nậm  Rốm</a:t>
            </a:r>
          </a:p>
        </p:txBody>
      </p:sp>
      <p:sp>
        <p:nvSpPr>
          <p:cNvPr id="60456" name="AutoShape 55"/>
          <p:cNvSpPr>
            <a:spLocks noChangeArrowheads="1"/>
          </p:cNvSpPr>
          <p:nvPr/>
        </p:nvSpPr>
        <p:spPr bwMode="auto">
          <a:xfrm rot="7248086">
            <a:off x="5676900" y="311151"/>
            <a:ext cx="498475" cy="292100"/>
          </a:xfrm>
          <a:prstGeom prst="rightArrow">
            <a:avLst>
              <a:gd name="adj1" fmla="val 50000"/>
              <a:gd name="adj2" fmla="val 426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60457" name="AutoShape 56"/>
          <p:cNvSpPr>
            <a:spLocks noChangeArrowheads="1"/>
          </p:cNvSpPr>
          <p:nvPr/>
        </p:nvSpPr>
        <p:spPr bwMode="auto">
          <a:xfrm rot="-9065205">
            <a:off x="5797550" y="958850"/>
            <a:ext cx="450850" cy="266700"/>
          </a:xfrm>
          <a:prstGeom prst="rightArrow">
            <a:avLst>
              <a:gd name="adj1" fmla="val 50000"/>
              <a:gd name="adj2" fmla="val 4226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60458" name="AutoShape 57"/>
          <p:cNvSpPr>
            <a:spLocks noChangeArrowheads="1"/>
          </p:cNvSpPr>
          <p:nvPr/>
        </p:nvSpPr>
        <p:spPr bwMode="auto">
          <a:xfrm rot="3317055">
            <a:off x="6376987" y="1303338"/>
            <a:ext cx="498475" cy="292100"/>
          </a:xfrm>
          <a:prstGeom prst="rightArrow">
            <a:avLst>
              <a:gd name="adj1" fmla="val 50000"/>
              <a:gd name="adj2" fmla="val 426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60459" name="AutoShape 58"/>
          <p:cNvSpPr>
            <a:spLocks noChangeArrowheads="1"/>
          </p:cNvSpPr>
          <p:nvPr/>
        </p:nvSpPr>
        <p:spPr bwMode="auto">
          <a:xfrm rot="8521165">
            <a:off x="6935788" y="1382713"/>
            <a:ext cx="498475" cy="292100"/>
          </a:xfrm>
          <a:prstGeom prst="rightArrow">
            <a:avLst>
              <a:gd name="adj1" fmla="val 50000"/>
              <a:gd name="adj2" fmla="val 426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44091" name="AutoShape 59"/>
          <p:cNvSpPr>
            <a:spLocks noChangeArrowheads="1"/>
          </p:cNvSpPr>
          <p:nvPr/>
        </p:nvSpPr>
        <p:spPr bwMode="auto">
          <a:xfrm rot="18969835" flipV="1">
            <a:off x="4924425" y="2451100"/>
            <a:ext cx="674688" cy="239713"/>
          </a:xfrm>
          <a:custGeom>
            <a:avLst/>
            <a:gdLst>
              <a:gd name="T0" fmla="*/ 14757832 w 21600"/>
              <a:gd name="T1" fmla="*/ 0 h 21600"/>
              <a:gd name="T2" fmla="*/ 14757832 w 21600"/>
              <a:gd name="T3" fmla="*/ 1497396 h 21600"/>
              <a:gd name="T4" fmla="*/ 3158196 w 21600"/>
              <a:gd name="T5" fmla="*/ 2660293 h 21600"/>
              <a:gd name="T6" fmla="*/ 21074255 w 21600"/>
              <a:gd name="T7" fmla="*/ 74870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92" name="AutoShape 60"/>
          <p:cNvSpPr>
            <a:spLocks noChangeArrowheads="1"/>
          </p:cNvSpPr>
          <p:nvPr/>
        </p:nvSpPr>
        <p:spPr bwMode="auto">
          <a:xfrm rot="1190124">
            <a:off x="6858000" y="2895600"/>
            <a:ext cx="631825" cy="334963"/>
          </a:xfrm>
          <a:prstGeom prst="leftArrow">
            <a:avLst>
              <a:gd name="adj1" fmla="val 50000"/>
              <a:gd name="adj2" fmla="val 47156"/>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44093" name="AutoShape 61"/>
          <p:cNvSpPr>
            <a:spLocks noChangeArrowheads="1"/>
          </p:cNvSpPr>
          <p:nvPr/>
        </p:nvSpPr>
        <p:spPr bwMode="auto">
          <a:xfrm rot="2400524">
            <a:off x="5410200" y="2057400"/>
            <a:ext cx="427038" cy="323850"/>
          </a:xfrm>
          <a:prstGeom prst="rightArrow">
            <a:avLst>
              <a:gd name="adj1" fmla="val 50000"/>
              <a:gd name="adj2" fmla="val 32966"/>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44095" name="AutoShape 63"/>
          <p:cNvSpPr>
            <a:spLocks noChangeArrowheads="1"/>
          </p:cNvSpPr>
          <p:nvPr/>
        </p:nvSpPr>
        <p:spPr bwMode="auto">
          <a:xfrm rot="862919">
            <a:off x="7086600" y="1676400"/>
            <a:ext cx="307975" cy="828675"/>
          </a:xfrm>
          <a:prstGeom prst="curvedLeftArrow">
            <a:avLst>
              <a:gd name="adj1" fmla="val 53814"/>
              <a:gd name="adj2" fmla="val 107629"/>
              <a:gd name="adj3" fmla="val 33333"/>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vi-VN">
              <a:solidFill>
                <a:srgbClr val="FF3300"/>
              </a:solidFill>
            </a:endParaRPr>
          </a:p>
        </p:txBody>
      </p:sp>
      <p:sp>
        <p:nvSpPr>
          <p:cNvPr id="44096" name="AutoShape 64"/>
          <p:cNvSpPr>
            <a:spLocks noChangeArrowheads="1"/>
          </p:cNvSpPr>
          <p:nvPr/>
        </p:nvSpPr>
        <p:spPr bwMode="auto">
          <a:xfrm rot="3260220">
            <a:off x="5894387" y="1573213"/>
            <a:ext cx="309563" cy="515938"/>
          </a:xfrm>
          <a:prstGeom prst="downArrow">
            <a:avLst>
              <a:gd name="adj1" fmla="val 50000"/>
              <a:gd name="adj2" fmla="val 41667"/>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60465" name="Oval 70"/>
          <p:cNvSpPr>
            <a:spLocks noChangeArrowheads="1"/>
          </p:cNvSpPr>
          <p:nvPr/>
        </p:nvSpPr>
        <p:spPr bwMode="auto">
          <a:xfrm>
            <a:off x="6858000" y="2133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466" name="Oval 71"/>
          <p:cNvSpPr>
            <a:spLocks noChangeArrowheads="1"/>
          </p:cNvSpPr>
          <p:nvPr/>
        </p:nvSpPr>
        <p:spPr bwMode="auto">
          <a:xfrm>
            <a:off x="6934200" y="22860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467" name="Oval 72"/>
          <p:cNvSpPr>
            <a:spLocks noChangeArrowheads="1"/>
          </p:cNvSpPr>
          <p:nvPr/>
        </p:nvSpPr>
        <p:spPr bwMode="auto">
          <a:xfrm>
            <a:off x="6400800" y="24384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468" name="Oval 73"/>
          <p:cNvSpPr>
            <a:spLocks noChangeArrowheads="1"/>
          </p:cNvSpPr>
          <p:nvPr/>
        </p:nvSpPr>
        <p:spPr bwMode="auto">
          <a:xfrm>
            <a:off x="6324600" y="2133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469" name="Text Box 74"/>
          <p:cNvSpPr txBox="1">
            <a:spLocks noChangeArrowheads="1"/>
          </p:cNvSpPr>
          <p:nvPr/>
        </p:nvSpPr>
        <p:spPr bwMode="auto">
          <a:xfrm>
            <a:off x="6324600" y="22098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vi-VN" sz="1600" b="1">
                <a:solidFill>
                  <a:srgbClr val="FF3300"/>
                </a:solidFill>
              </a:rPr>
              <a:t>D</a:t>
            </a:r>
            <a:r>
              <a:rPr lang="vi-VN" sz="1600" b="1" baseline="-25000">
                <a:solidFill>
                  <a:srgbClr val="FF3300"/>
                </a:solidFill>
              </a:rPr>
              <a:t>2</a:t>
            </a:r>
            <a:endParaRPr lang="en-US" sz="1600" b="1">
              <a:solidFill>
                <a:srgbClr val="FF3300"/>
              </a:solidFill>
            </a:endParaRPr>
          </a:p>
        </p:txBody>
      </p:sp>
      <p:sp>
        <p:nvSpPr>
          <p:cNvPr id="60470" name="Oval 75"/>
          <p:cNvSpPr>
            <a:spLocks noChangeArrowheads="1"/>
          </p:cNvSpPr>
          <p:nvPr/>
        </p:nvSpPr>
        <p:spPr bwMode="auto">
          <a:xfrm>
            <a:off x="5943600" y="31242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471" name="Oval 76"/>
          <p:cNvSpPr>
            <a:spLocks noChangeArrowheads="1"/>
          </p:cNvSpPr>
          <p:nvPr/>
        </p:nvSpPr>
        <p:spPr bwMode="auto">
          <a:xfrm>
            <a:off x="6096000" y="3276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472" name="Oval 77"/>
          <p:cNvSpPr>
            <a:spLocks noChangeArrowheads="1"/>
          </p:cNvSpPr>
          <p:nvPr/>
        </p:nvSpPr>
        <p:spPr bwMode="auto">
          <a:xfrm>
            <a:off x="6096000" y="2895600"/>
            <a:ext cx="98425" cy="10001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473" name="Text Box 78"/>
          <p:cNvSpPr txBox="1">
            <a:spLocks noChangeArrowheads="1"/>
          </p:cNvSpPr>
          <p:nvPr/>
        </p:nvSpPr>
        <p:spPr bwMode="auto">
          <a:xfrm>
            <a:off x="6172200" y="2895600"/>
            <a:ext cx="6715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vi-VN" sz="2100" b="1" baseline="-25000">
                <a:solidFill>
                  <a:srgbClr val="FF3300"/>
                </a:solidFill>
                <a:latin typeface="Arial" charset="0"/>
              </a:rPr>
              <a:t>3</a:t>
            </a:r>
            <a:endParaRPr lang="en-US" sz="1800">
              <a:solidFill>
                <a:srgbClr val="FF3300"/>
              </a:solidFill>
              <a:latin typeface="Arial" charset="0"/>
            </a:endParaRPr>
          </a:p>
        </p:txBody>
      </p:sp>
      <p:sp>
        <p:nvSpPr>
          <p:cNvPr id="60474" name="Text Box 79"/>
          <p:cNvSpPr txBox="1">
            <a:spLocks noChangeArrowheads="1"/>
          </p:cNvSpPr>
          <p:nvPr/>
        </p:nvSpPr>
        <p:spPr bwMode="auto">
          <a:xfrm>
            <a:off x="5791200" y="3200400"/>
            <a:ext cx="1524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vi-VN" sz="2100" b="1" baseline="-25000">
                <a:solidFill>
                  <a:srgbClr val="FF3300"/>
                </a:solidFill>
                <a:latin typeface="Arial" charset="0"/>
              </a:rPr>
              <a:t>2</a:t>
            </a:r>
            <a:endParaRPr lang="en-US" sz="1800">
              <a:solidFill>
                <a:srgbClr val="FF3300"/>
              </a:solidFill>
              <a:latin typeface="Arial" charset="0"/>
            </a:endParaRPr>
          </a:p>
        </p:txBody>
      </p:sp>
      <p:sp>
        <p:nvSpPr>
          <p:cNvPr id="60475" name="Text Box 80"/>
          <p:cNvSpPr txBox="1">
            <a:spLocks noChangeArrowheads="1"/>
          </p:cNvSpPr>
          <p:nvPr/>
        </p:nvSpPr>
        <p:spPr bwMode="auto">
          <a:xfrm>
            <a:off x="5791200" y="2895600"/>
            <a:ext cx="671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2100" b="1">
                <a:solidFill>
                  <a:srgbClr val="FF3300"/>
                </a:solidFill>
                <a:latin typeface=".VnTimeH" pitchFamily="34" charset="0"/>
              </a:rPr>
              <a:t> A</a:t>
            </a:r>
            <a:r>
              <a:rPr lang="vi-VN" sz="2100" b="1" baseline="-25000">
                <a:solidFill>
                  <a:srgbClr val="FF3300"/>
                </a:solidFill>
                <a:latin typeface="Arial" charset="0"/>
              </a:rPr>
              <a:t>3</a:t>
            </a:r>
            <a:endParaRPr lang="en-US" sz="1800">
              <a:solidFill>
                <a:srgbClr val="FF3300"/>
              </a:solidFill>
              <a:latin typeface="Arial" charset="0"/>
            </a:endParaRPr>
          </a:p>
        </p:txBody>
      </p:sp>
      <p:grpSp>
        <p:nvGrpSpPr>
          <p:cNvPr id="60476" name="Group 81"/>
          <p:cNvGrpSpPr>
            <a:grpSpLocks/>
          </p:cNvGrpSpPr>
          <p:nvPr/>
        </p:nvGrpSpPr>
        <p:grpSpPr bwMode="auto">
          <a:xfrm>
            <a:off x="4495800" y="533400"/>
            <a:ext cx="3178175" cy="2513013"/>
            <a:chOff x="2750" y="352"/>
            <a:chExt cx="2002" cy="1583"/>
          </a:xfrm>
        </p:grpSpPr>
        <p:sp>
          <p:nvSpPr>
            <p:cNvPr id="60502" name="AutoShape 82"/>
            <p:cNvSpPr>
              <a:spLocks noChangeArrowheads="1"/>
            </p:cNvSpPr>
            <p:nvPr/>
          </p:nvSpPr>
          <p:spPr bwMode="auto">
            <a:xfrm rot="2954183">
              <a:off x="2533" y="569"/>
              <a:ext cx="618" cy="184"/>
            </a:xfrm>
            <a:prstGeom prst="rightArrow">
              <a:avLst>
                <a:gd name="adj1" fmla="val 50000"/>
                <a:gd name="adj2" fmla="val 839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60503" name="Oval 83"/>
            <p:cNvSpPr>
              <a:spLocks noChangeArrowheads="1"/>
            </p:cNvSpPr>
            <p:nvPr/>
          </p:nvSpPr>
          <p:spPr bwMode="auto">
            <a:xfrm>
              <a:off x="3648" y="1872"/>
              <a:ext cx="62" cy="6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504" name="Text Box 84"/>
            <p:cNvSpPr txBox="1">
              <a:spLocks noChangeArrowheads="1"/>
            </p:cNvSpPr>
            <p:nvPr/>
          </p:nvSpPr>
          <p:spPr bwMode="auto">
            <a:xfrm>
              <a:off x="4080" y="1296"/>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vi-VN" sz="1600" b="1">
                  <a:solidFill>
                    <a:srgbClr val="FF3300"/>
                  </a:solidFill>
                </a:rPr>
                <a:t>E </a:t>
              </a:r>
              <a:r>
                <a:rPr lang="vi-VN" sz="1600" b="1" baseline="-25000">
                  <a:solidFill>
                    <a:srgbClr val="FF3300"/>
                  </a:solidFill>
                </a:rPr>
                <a:t>1</a:t>
              </a:r>
              <a:endParaRPr lang="en-US" sz="1600" b="1">
                <a:solidFill>
                  <a:srgbClr val="FF3300"/>
                </a:solidFill>
              </a:endParaRPr>
            </a:p>
          </p:txBody>
        </p:sp>
        <p:sp>
          <p:nvSpPr>
            <p:cNvPr id="60505" name="Text Box 85"/>
            <p:cNvSpPr txBox="1">
              <a:spLocks noChangeArrowheads="1"/>
            </p:cNvSpPr>
            <p:nvPr/>
          </p:nvSpPr>
          <p:spPr bwMode="auto">
            <a:xfrm>
              <a:off x="4368" y="1248"/>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vi-VN" sz="1600" b="1">
                  <a:solidFill>
                    <a:srgbClr val="FF3300"/>
                  </a:solidFill>
                </a:rPr>
                <a:t>D</a:t>
              </a:r>
              <a:r>
                <a:rPr lang="vi-VN" sz="1600" b="1" baseline="-25000">
                  <a:solidFill>
                    <a:srgbClr val="FF3300"/>
                  </a:solidFill>
                </a:rPr>
                <a:t>1</a:t>
              </a:r>
              <a:endParaRPr lang="en-US" sz="1600" b="1">
                <a:solidFill>
                  <a:srgbClr val="FF3300"/>
                </a:solidFill>
              </a:endParaRPr>
            </a:p>
          </p:txBody>
        </p:sp>
        <p:sp>
          <p:nvSpPr>
            <p:cNvPr id="60506" name="Text Box 86"/>
            <p:cNvSpPr txBox="1">
              <a:spLocks noChangeArrowheads="1"/>
            </p:cNvSpPr>
            <p:nvPr/>
          </p:nvSpPr>
          <p:spPr bwMode="auto">
            <a:xfrm>
              <a:off x="4416" y="1392"/>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vi-VN" sz="1600" b="1">
                  <a:solidFill>
                    <a:srgbClr val="FF3300"/>
                  </a:solidFill>
                </a:rPr>
                <a:t>D</a:t>
              </a:r>
              <a:r>
                <a:rPr lang="vi-VN" sz="1600" b="1" baseline="-25000">
                  <a:solidFill>
                    <a:srgbClr val="FF3300"/>
                  </a:solidFill>
                </a:rPr>
                <a:t>3</a:t>
              </a:r>
              <a:endParaRPr lang="en-US" sz="1600" b="1">
                <a:solidFill>
                  <a:srgbClr val="FF3300"/>
                </a:solidFill>
              </a:endParaRPr>
            </a:p>
          </p:txBody>
        </p:sp>
        <p:sp>
          <p:nvSpPr>
            <p:cNvPr id="60507" name="Oval 87"/>
            <p:cNvSpPr>
              <a:spLocks noChangeArrowheads="1"/>
            </p:cNvSpPr>
            <p:nvPr/>
          </p:nvSpPr>
          <p:spPr bwMode="auto">
            <a:xfrm>
              <a:off x="3456" y="1296"/>
              <a:ext cx="62" cy="63"/>
            </a:xfrm>
            <a:prstGeom prst="ellipse">
              <a:avLst/>
            </a:prstGeom>
            <a:solidFill>
              <a:srgbClr val="000000"/>
            </a:solidFill>
            <a:ln w="9525">
              <a:solidFill>
                <a:srgbClr val="000000"/>
              </a:solidFill>
              <a:round/>
              <a:headEnd/>
              <a:tailEnd/>
            </a:ln>
          </p:spPr>
          <p:txBody>
            <a:bodyPr/>
            <a:lstStyle/>
            <a:p>
              <a:pPr eaLnBrk="1" hangingPunct="1"/>
              <a:endParaRPr lang="vi-VN"/>
            </a:p>
          </p:txBody>
        </p:sp>
        <p:sp>
          <p:nvSpPr>
            <p:cNvPr id="60508" name="Oval 88"/>
            <p:cNvSpPr>
              <a:spLocks noChangeArrowheads="1"/>
            </p:cNvSpPr>
            <p:nvPr/>
          </p:nvSpPr>
          <p:spPr bwMode="auto">
            <a:xfrm>
              <a:off x="3264" y="1296"/>
              <a:ext cx="62" cy="63"/>
            </a:xfrm>
            <a:prstGeom prst="ellipse">
              <a:avLst/>
            </a:prstGeom>
            <a:solidFill>
              <a:srgbClr val="000000"/>
            </a:solidFill>
            <a:ln w="9525">
              <a:solidFill>
                <a:srgbClr val="000000"/>
              </a:solidFill>
              <a:round/>
              <a:headEnd/>
              <a:tailEnd/>
            </a:ln>
          </p:spPr>
          <p:txBody>
            <a:bodyPr/>
            <a:lstStyle/>
            <a:p>
              <a:pPr eaLnBrk="1" hangingPunct="1"/>
              <a:endParaRPr lang="vi-VN"/>
            </a:p>
          </p:txBody>
        </p:sp>
      </p:grpSp>
      <p:sp>
        <p:nvSpPr>
          <p:cNvPr id="60477" name="Text Box 89"/>
          <p:cNvSpPr txBox="1">
            <a:spLocks noChangeArrowheads="1"/>
          </p:cNvSpPr>
          <p:nvPr/>
        </p:nvSpPr>
        <p:spPr bwMode="auto">
          <a:xfrm>
            <a:off x="4114800" y="6451600"/>
            <a:ext cx="4648200" cy="406400"/>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pPr>
            <a:r>
              <a:rPr lang="vi-VN" sz="2000" b="1">
                <a:solidFill>
                  <a:srgbClr val="000099"/>
                </a:solidFill>
              </a:rPr>
              <a:t>Lược đồ chiến dịch Điện Biên Phủ (1954)</a:t>
            </a:r>
            <a:endParaRPr lang="en-US" sz="2000" b="1">
              <a:solidFill>
                <a:srgbClr val="000099"/>
              </a:solidFill>
            </a:endParaRPr>
          </a:p>
        </p:txBody>
      </p:sp>
      <p:sp>
        <p:nvSpPr>
          <p:cNvPr id="60478" name="Text Box 90"/>
          <p:cNvSpPr txBox="1">
            <a:spLocks noChangeArrowheads="1"/>
          </p:cNvSpPr>
          <p:nvPr/>
        </p:nvSpPr>
        <p:spPr bwMode="auto">
          <a:xfrm>
            <a:off x="5946775" y="865188"/>
            <a:ext cx="15351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cs typeface="Times New Roman" pitchFamily="18" charset="0"/>
              </a:defRPr>
            </a:lvl1pPr>
            <a:lvl2pPr>
              <a:defRPr sz="28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000">
                <a:solidFill>
                  <a:schemeClr val="tx1"/>
                </a:solidFill>
                <a:latin typeface="Times New Roman" pitchFamily="18" charset="0"/>
                <a:cs typeface="Times New Roman" pitchFamily="18" charset="0"/>
              </a:defRPr>
            </a:lvl4pPr>
            <a:lvl5pPr>
              <a:defRPr sz="2000">
                <a:solidFill>
                  <a:schemeClr val="tx1"/>
                </a:solidFill>
                <a:latin typeface="Times New Roman" pitchFamily="18" charset="0"/>
                <a:cs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r>
              <a:rPr lang="en-US" sz="1200" b="1">
                <a:latin typeface=".VnTimeH" pitchFamily="34" charset="0"/>
              </a:rPr>
              <a:t> </a:t>
            </a:r>
            <a:r>
              <a:rPr lang="en-US" sz="1400" b="1">
                <a:solidFill>
                  <a:schemeClr val="bg1"/>
                </a:solidFill>
              </a:rPr>
              <a:t>Đồi Độc Lập</a:t>
            </a:r>
            <a:endParaRPr lang="en-US" sz="1400">
              <a:solidFill>
                <a:schemeClr val="bg1"/>
              </a:solidFill>
            </a:endParaRPr>
          </a:p>
        </p:txBody>
      </p:sp>
      <p:sp>
        <p:nvSpPr>
          <p:cNvPr id="60479" name="Freeform 65"/>
          <p:cNvSpPr>
            <a:spLocks/>
          </p:cNvSpPr>
          <p:nvPr/>
        </p:nvSpPr>
        <p:spPr bwMode="auto">
          <a:xfrm>
            <a:off x="4648200" y="1981200"/>
            <a:ext cx="2667000" cy="1752600"/>
          </a:xfrm>
          <a:custGeom>
            <a:avLst/>
            <a:gdLst>
              <a:gd name="T0" fmla="*/ 2147483646 w 1912"/>
              <a:gd name="T1" fmla="*/ 2147483646 h 1752"/>
              <a:gd name="T2" fmla="*/ 2147483646 w 1912"/>
              <a:gd name="T3" fmla="*/ 2147483646 h 1752"/>
              <a:gd name="T4" fmla="*/ 2147483646 w 1912"/>
              <a:gd name="T5" fmla="*/ 2147483646 h 1752"/>
              <a:gd name="T6" fmla="*/ 2147483646 w 1912"/>
              <a:gd name="T7" fmla="*/ 2147483646 h 1752"/>
              <a:gd name="T8" fmla="*/ 2147483646 w 1912"/>
              <a:gd name="T9" fmla="*/ 2147483646 h 1752"/>
              <a:gd name="T10" fmla="*/ 2147483646 w 1912"/>
              <a:gd name="T11" fmla="*/ 2147483646 h 1752"/>
              <a:gd name="T12" fmla="*/ 2147483646 w 1912"/>
              <a:gd name="T13" fmla="*/ 2147483646 h 1752"/>
              <a:gd name="T14" fmla="*/ 2147483646 w 1912"/>
              <a:gd name="T15" fmla="*/ 2147483646 h 1752"/>
              <a:gd name="T16" fmla="*/ 2147483646 w 1912"/>
              <a:gd name="T17" fmla="*/ 2147483646 h 1752"/>
              <a:gd name="T18" fmla="*/ 2147483646 w 1912"/>
              <a:gd name="T19" fmla="*/ 2147483646 h 1752"/>
              <a:gd name="T20" fmla="*/ 2147483646 w 1912"/>
              <a:gd name="T21" fmla="*/ 2147483646 h 1752"/>
              <a:gd name="T22" fmla="*/ 2147483646 w 1912"/>
              <a:gd name="T23" fmla="*/ 2147483646 h 1752"/>
              <a:gd name="T24" fmla="*/ 2147483646 w 1912"/>
              <a:gd name="T25" fmla="*/ 2147483646 h 1752"/>
              <a:gd name="T26" fmla="*/ 2147483646 w 1912"/>
              <a:gd name="T27" fmla="*/ 2147483646 h 17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2"/>
              <a:gd name="T43" fmla="*/ 0 h 1752"/>
              <a:gd name="T44" fmla="*/ 1912 w 1912"/>
              <a:gd name="T45" fmla="*/ 1752 h 17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2" h="1752">
                <a:moveTo>
                  <a:pt x="1072" y="8"/>
                </a:moveTo>
                <a:cubicBezTo>
                  <a:pt x="864" y="0"/>
                  <a:pt x="616" y="0"/>
                  <a:pt x="448" y="56"/>
                </a:cubicBezTo>
                <a:cubicBezTo>
                  <a:pt x="280" y="112"/>
                  <a:pt x="128" y="208"/>
                  <a:pt x="64" y="344"/>
                </a:cubicBezTo>
                <a:cubicBezTo>
                  <a:pt x="0" y="480"/>
                  <a:pt x="56" y="712"/>
                  <a:pt x="64" y="872"/>
                </a:cubicBezTo>
                <a:cubicBezTo>
                  <a:pt x="72" y="1032"/>
                  <a:pt x="64" y="1176"/>
                  <a:pt x="112" y="1304"/>
                </a:cubicBezTo>
                <a:cubicBezTo>
                  <a:pt x="160" y="1432"/>
                  <a:pt x="192" y="1568"/>
                  <a:pt x="352" y="1640"/>
                </a:cubicBezTo>
                <a:cubicBezTo>
                  <a:pt x="512" y="1712"/>
                  <a:pt x="864" y="1728"/>
                  <a:pt x="1072" y="1736"/>
                </a:cubicBezTo>
                <a:cubicBezTo>
                  <a:pt x="1280" y="1744"/>
                  <a:pt x="1472" y="1752"/>
                  <a:pt x="1600" y="1688"/>
                </a:cubicBezTo>
                <a:cubicBezTo>
                  <a:pt x="1728" y="1624"/>
                  <a:pt x="1792" y="1464"/>
                  <a:pt x="1840" y="1352"/>
                </a:cubicBezTo>
                <a:cubicBezTo>
                  <a:pt x="1888" y="1240"/>
                  <a:pt x="1888" y="1136"/>
                  <a:pt x="1888" y="1016"/>
                </a:cubicBezTo>
                <a:cubicBezTo>
                  <a:pt x="1888" y="896"/>
                  <a:pt x="1840" y="752"/>
                  <a:pt x="1840" y="632"/>
                </a:cubicBezTo>
                <a:cubicBezTo>
                  <a:pt x="1840" y="512"/>
                  <a:pt x="1912" y="384"/>
                  <a:pt x="1888" y="296"/>
                </a:cubicBezTo>
                <a:cubicBezTo>
                  <a:pt x="1864" y="208"/>
                  <a:pt x="1824" y="152"/>
                  <a:pt x="1696" y="104"/>
                </a:cubicBezTo>
                <a:cubicBezTo>
                  <a:pt x="1568" y="56"/>
                  <a:pt x="1280" y="16"/>
                  <a:pt x="1072" y="8"/>
                </a:cubicBezTo>
                <a:close/>
              </a:path>
            </a:pathLst>
          </a:custGeom>
          <a:noFill/>
          <a:ln w="57150">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125" name="AutoShape 93"/>
          <p:cNvSpPr>
            <a:spLocks noChangeArrowheads="1"/>
          </p:cNvSpPr>
          <p:nvPr/>
        </p:nvSpPr>
        <p:spPr bwMode="auto">
          <a:xfrm rot="1190124" flipH="1">
            <a:off x="4876800" y="1981200"/>
            <a:ext cx="358775" cy="334963"/>
          </a:xfrm>
          <a:prstGeom prst="leftArrow">
            <a:avLst>
              <a:gd name="adj1" fmla="val 50000"/>
              <a:gd name="adj2" fmla="val 26777"/>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44127" name="AutoShape 95"/>
          <p:cNvSpPr>
            <a:spLocks noChangeArrowheads="1"/>
          </p:cNvSpPr>
          <p:nvPr/>
        </p:nvSpPr>
        <p:spPr bwMode="auto">
          <a:xfrm rot="1190124">
            <a:off x="6400800" y="2971800"/>
            <a:ext cx="631825" cy="334963"/>
          </a:xfrm>
          <a:prstGeom prst="leftArrow">
            <a:avLst>
              <a:gd name="adj1" fmla="val 50000"/>
              <a:gd name="adj2" fmla="val 47156"/>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44128" name="AutoShape 96"/>
          <p:cNvSpPr>
            <a:spLocks noChangeArrowheads="1"/>
          </p:cNvSpPr>
          <p:nvPr/>
        </p:nvSpPr>
        <p:spPr bwMode="auto">
          <a:xfrm rot="1190124">
            <a:off x="7086600" y="2438400"/>
            <a:ext cx="631825" cy="334963"/>
          </a:xfrm>
          <a:prstGeom prst="leftArrow">
            <a:avLst>
              <a:gd name="adj1" fmla="val 50000"/>
              <a:gd name="adj2" fmla="val 47156"/>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p>
        </p:txBody>
      </p:sp>
      <p:sp>
        <p:nvSpPr>
          <p:cNvPr id="44129" name="Freeform 129"/>
          <p:cNvSpPr>
            <a:spLocks/>
          </p:cNvSpPr>
          <p:nvPr/>
        </p:nvSpPr>
        <p:spPr bwMode="auto">
          <a:xfrm>
            <a:off x="5334000" y="1981200"/>
            <a:ext cx="1752600" cy="1346200"/>
          </a:xfrm>
          <a:custGeom>
            <a:avLst/>
            <a:gdLst>
              <a:gd name="T0" fmla="*/ 2147483646 w 1168"/>
              <a:gd name="T1" fmla="*/ 2147483646 h 848"/>
              <a:gd name="T2" fmla="*/ 2147483646 w 1168"/>
              <a:gd name="T3" fmla="*/ 2147483646 h 848"/>
              <a:gd name="T4" fmla="*/ 2147483646 w 1168"/>
              <a:gd name="T5" fmla="*/ 2147483646 h 848"/>
              <a:gd name="T6" fmla="*/ 2147483646 w 1168"/>
              <a:gd name="T7" fmla="*/ 2147483646 h 848"/>
              <a:gd name="T8" fmla="*/ 2147483646 w 1168"/>
              <a:gd name="T9" fmla="*/ 2147483646 h 848"/>
              <a:gd name="T10" fmla="*/ 2147483646 w 1168"/>
              <a:gd name="T11" fmla="*/ 2147483646 h 848"/>
              <a:gd name="T12" fmla="*/ 2147483646 w 1168"/>
              <a:gd name="T13" fmla="*/ 2147483646 h 848"/>
              <a:gd name="T14" fmla="*/ 2147483646 w 1168"/>
              <a:gd name="T15" fmla="*/ 2147483646 h 848"/>
              <a:gd name="T16" fmla="*/ 2147483646 w 1168"/>
              <a:gd name="T17" fmla="*/ 2147483646 h 848"/>
              <a:gd name="T18" fmla="*/ 2147483646 w 1168"/>
              <a:gd name="T19" fmla="*/ 2147483646 h 848"/>
              <a:gd name="T20" fmla="*/ 2147483646 w 1168"/>
              <a:gd name="T21" fmla="*/ 2147483646 h 848"/>
              <a:gd name="T22" fmla="*/ 2147483646 w 1168"/>
              <a:gd name="T23" fmla="*/ 2147483646 h 8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8"/>
              <a:gd name="T37" fmla="*/ 0 h 848"/>
              <a:gd name="T38" fmla="*/ 1168 w 1168"/>
              <a:gd name="T39" fmla="*/ 848 h 8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8" h="848">
                <a:moveTo>
                  <a:pt x="120" y="736"/>
                </a:moveTo>
                <a:cubicBezTo>
                  <a:pt x="160" y="784"/>
                  <a:pt x="168" y="816"/>
                  <a:pt x="264" y="832"/>
                </a:cubicBezTo>
                <a:cubicBezTo>
                  <a:pt x="360" y="848"/>
                  <a:pt x="568" y="848"/>
                  <a:pt x="696" y="832"/>
                </a:cubicBezTo>
                <a:cubicBezTo>
                  <a:pt x="824" y="816"/>
                  <a:pt x="960" y="784"/>
                  <a:pt x="1032" y="736"/>
                </a:cubicBezTo>
                <a:cubicBezTo>
                  <a:pt x="1104" y="688"/>
                  <a:pt x="1112" y="600"/>
                  <a:pt x="1128" y="544"/>
                </a:cubicBezTo>
                <a:cubicBezTo>
                  <a:pt x="1144" y="488"/>
                  <a:pt x="1168" y="472"/>
                  <a:pt x="1128" y="400"/>
                </a:cubicBezTo>
                <a:cubicBezTo>
                  <a:pt x="1088" y="328"/>
                  <a:pt x="1000" y="176"/>
                  <a:pt x="888" y="112"/>
                </a:cubicBezTo>
                <a:cubicBezTo>
                  <a:pt x="776" y="48"/>
                  <a:pt x="584" y="0"/>
                  <a:pt x="456" y="16"/>
                </a:cubicBezTo>
                <a:cubicBezTo>
                  <a:pt x="328" y="32"/>
                  <a:pt x="192" y="144"/>
                  <a:pt x="120" y="208"/>
                </a:cubicBezTo>
                <a:cubicBezTo>
                  <a:pt x="48" y="272"/>
                  <a:pt x="40" y="344"/>
                  <a:pt x="24" y="400"/>
                </a:cubicBezTo>
                <a:cubicBezTo>
                  <a:pt x="8" y="456"/>
                  <a:pt x="0" y="488"/>
                  <a:pt x="24" y="544"/>
                </a:cubicBezTo>
                <a:cubicBezTo>
                  <a:pt x="48" y="600"/>
                  <a:pt x="80" y="688"/>
                  <a:pt x="120" y="736"/>
                </a:cubicBezTo>
                <a:close/>
              </a:path>
            </a:pathLst>
          </a:custGeom>
          <a:noFill/>
          <a:ln w="38100">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 name="Group 130"/>
          <p:cNvGrpSpPr>
            <a:grpSpLocks/>
          </p:cNvGrpSpPr>
          <p:nvPr/>
        </p:nvGrpSpPr>
        <p:grpSpPr bwMode="auto">
          <a:xfrm>
            <a:off x="5181600" y="1828800"/>
            <a:ext cx="1536700" cy="1308100"/>
            <a:chOff x="1584" y="1344"/>
            <a:chExt cx="968" cy="824"/>
          </a:xfrm>
        </p:grpSpPr>
        <p:grpSp>
          <p:nvGrpSpPr>
            <p:cNvPr id="60487" name="Group 131"/>
            <p:cNvGrpSpPr>
              <a:grpSpLocks/>
            </p:cNvGrpSpPr>
            <p:nvPr/>
          </p:nvGrpSpPr>
          <p:grpSpPr bwMode="auto">
            <a:xfrm>
              <a:off x="2160" y="1344"/>
              <a:ext cx="392" cy="344"/>
              <a:chOff x="3712" y="2152"/>
              <a:chExt cx="392" cy="344"/>
            </a:xfrm>
          </p:grpSpPr>
          <p:sp>
            <p:nvSpPr>
              <p:cNvPr id="60498" name="Rectangle 132"/>
              <p:cNvSpPr>
                <a:spLocks noChangeArrowheads="1"/>
              </p:cNvSpPr>
              <p:nvPr/>
            </p:nvSpPr>
            <p:spPr bwMode="auto">
              <a:xfrm>
                <a:off x="3852" y="2400"/>
                <a:ext cx="96" cy="96"/>
              </a:xfrm>
              <a:prstGeom prst="rect">
                <a:avLst/>
              </a:prstGeom>
              <a:solidFill>
                <a:schemeClr val="bg2"/>
              </a:solidFill>
              <a:ln w="9525">
                <a:solidFill>
                  <a:srgbClr val="FF0066"/>
                </a:solidFill>
                <a:miter lim="800000"/>
                <a:headEnd/>
                <a:tailEnd/>
              </a:ln>
            </p:spPr>
            <p:txBody>
              <a:bodyPr wrap="none" anchor="ctr"/>
              <a:lstStyle/>
              <a:p>
                <a:pPr eaLnBrk="1" hangingPunct="1"/>
                <a:endParaRPr lang="vi-VN" sz="2000" b="1">
                  <a:solidFill>
                    <a:srgbClr val="000099"/>
                  </a:solidFill>
                  <a:latin typeface="Arial" charset="0"/>
                </a:endParaRPr>
              </a:p>
            </p:txBody>
          </p:sp>
          <p:sp>
            <p:nvSpPr>
              <p:cNvPr id="60499" name="Freeform 133"/>
              <p:cNvSpPr>
                <a:spLocks/>
              </p:cNvSpPr>
              <p:nvPr/>
            </p:nvSpPr>
            <p:spPr bwMode="auto">
              <a:xfrm rot="554492">
                <a:off x="3712" y="2152"/>
                <a:ext cx="392" cy="112"/>
              </a:xfrm>
              <a:custGeom>
                <a:avLst/>
                <a:gdLst>
                  <a:gd name="T0" fmla="*/ 32 w 392"/>
                  <a:gd name="T1" fmla="*/ 104 h 112"/>
                  <a:gd name="T2" fmla="*/ 176 w 392"/>
                  <a:gd name="T3" fmla="*/ 8 h 112"/>
                  <a:gd name="T4" fmla="*/ 368 w 392"/>
                  <a:gd name="T5" fmla="*/ 56 h 112"/>
                  <a:gd name="T6" fmla="*/ 32 w 392"/>
                  <a:gd name="T7" fmla="*/ 104 h 112"/>
                  <a:gd name="T8" fmla="*/ 0 60000 65536"/>
                  <a:gd name="T9" fmla="*/ 0 60000 65536"/>
                  <a:gd name="T10" fmla="*/ 0 60000 65536"/>
                  <a:gd name="T11" fmla="*/ 0 60000 65536"/>
                  <a:gd name="T12" fmla="*/ 0 w 392"/>
                  <a:gd name="T13" fmla="*/ 0 h 112"/>
                  <a:gd name="T14" fmla="*/ 392 w 392"/>
                  <a:gd name="T15" fmla="*/ 112 h 112"/>
                </a:gdLst>
                <a:ahLst/>
                <a:cxnLst>
                  <a:cxn ang="T8">
                    <a:pos x="T0" y="T1"/>
                  </a:cxn>
                  <a:cxn ang="T9">
                    <a:pos x="T2" y="T3"/>
                  </a:cxn>
                  <a:cxn ang="T10">
                    <a:pos x="T4" y="T5"/>
                  </a:cxn>
                  <a:cxn ang="T11">
                    <a:pos x="T6" y="T7"/>
                  </a:cxn>
                </a:cxnLst>
                <a:rect l="T12" t="T13" r="T14" b="T15"/>
                <a:pathLst>
                  <a:path w="392" h="112">
                    <a:moveTo>
                      <a:pt x="32" y="104"/>
                    </a:moveTo>
                    <a:cubicBezTo>
                      <a:pt x="0" y="96"/>
                      <a:pt x="120" y="16"/>
                      <a:pt x="176" y="8"/>
                    </a:cubicBezTo>
                    <a:cubicBezTo>
                      <a:pt x="232" y="0"/>
                      <a:pt x="392" y="40"/>
                      <a:pt x="368" y="56"/>
                    </a:cubicBezTo>
                    <a:cubicBezTo>
                      <a:pt x="344" y="72"/>
                      <a:pt x="64" y="112"/>
                      <a:pt x="32" y="104"/>
                    </a:cubicBezTo>
                    <a:close/>
                  </a:path>
                </a:pathLst>
              </a:custGeom>
              <a:solidFill>
                <a:schemeClr val="bg2"/>
              </a:solidFill>
              <a:ln w="9525">
                <a:solidFill>
                  <a:schemeClr val="tx1"/>
                </a:solidFill>
                <a:round/>
                <a:headEnd/>
                <a:tailEnd/>
              </a:ln>
            </p:spPr>
            <p:txBody>
              <a:bodyPr/>
              <a:lstStyle/>
              <a:p>
                <a:endParaRPr lang="en-US"/>
              </a:p>
            </p:txBody>
          </p:sp>
          <p:sp>
            <p:nvSpPr>
              <p:cNvPr id="60500" name="Line 134"/>
              <p:cNvSpPr>
                <a:spLocks noChangeShapeType="1"/>
              </p:cNvSpPr>
              <p:nvPr/>
            </p:nvSpPr>
            <p:spPr bwMode="auto">
              <a:xfrm flipH="1">
                <a:off x="3936" y="2208"/>
                <a:ext cx="96" cy="24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501" name="Line 135"/>
              <p:cNvSpPr>
                <a:spLocks noChangeShapeType="1"/>
              </p:cNvSpPr>
              <p:nvPr/>
            </p:nvSpPr>
            <p:spPr bwMode="auto">
              <a:xfrm>
                <a:off x="3792" y="2256"/>
                <a:ext cx="96"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488" name="Group 136"/>
            <p:cNvGrpSpPr>
              <a:grpSpLocks/>
            </p:cNvGrpSpPr>
            <p:nvPr/>
          </p:nvGrpSpPr>
          <p:grpSpPr bwMode="auto">
            <a:xfrm>
              <a:off x="2112" y="1824"/>
              <a:ext cx="392" cy="344"/>
              <a:chOff x="3712" y="2152"/>
              <a:chExt cx="392" cy="344"/>
            </a:xfrm>
          </p:grpSpPr>
          <p:sp>
            <p:nvSpPr>
              <p:cNvPr id="60494" name="Rectangle 137"/>
              <p:cNvSpPr>
                <a:spLocks noChangeArrowheads="1"/>
              </p:cNvSpPr>
              <p:nvPr/>
            </p:nvSpPr>
            <p:spPr bwMode="auto">
              <a:xfrm>
                <a:off x="3852" y="2400"/>
                <a:ext cx="96" cy="96"/>
              </a:xfrm>
              <a:prstGeom prst="rect">
                <a:avLst/>
              </a:prstGeom>
              <a:solidFill>
                <a:schemeClr val="bg2"/>
              </a:solidFill>
              <a:ln w="9525">
                <a:solidFill>
                  <a:srgbClr val="FF0066"/>
                </a:solidFill>
                <a:miter lim="800000"/>
                <a:headEnd/>
                <a:tailEnd/>
              </a:ln>
            </p:spPr>
            <p:txBody>
              <a:bodyPr wrap="none" anchor="ctr"/>
              <a:lstStyle/>
              <a:p>
                <a:pPr eaLnBrk="1" hangingPunct="1"/>
                <a:endParaRPr lang="vi-VN" sz="2000" b="1">
                  <a:solidFill>
                    <a:srgbClr val="000099"/>
                  </a:solidFill>
                  <a:latin typeface="Arial" charset="0"/>
                </a:endParaRPr>
              </a:p>
            </p:txBody>
          </p:sp>
          <p:sp>
            <p:nvSpPr>
              <p:cNvPr id="60495" name="Freeform 138"/>
              <p:cNvSpPr>
                <a:spLocks/>
              </p:cNvSpPr>
              <p:nvPr/>
            </p:nvSpPr>
            <p:spPr bwMode="auto">
              <a:xfrm rot="554492">
                <a:off x="3712" y="2152"/>
                <a:ext cx="392" cy="112"/>
              </a:xfrm>
              <a:custGeom>
                <a:avLst/>
                <a:gdLst>
                  <a:gd name="T0" fmla="*/ 32 w 392"/>
                  <a:gd name="T1" fmla="*/ 104 h 112"/>
                  <a:gd name="T2" fmla="*/ 176 w 392"/>
                  <a:gd name="T3" fmla="*/ 8 h 112"/>
                  <a:gd name="T4" fmla="*/ 368 w 392"/>
                  <a:gd name="T5" fmla="*/ 56 h 112"/>
                  <a:gd name="T6" fmla="*/ 32 w 392"/>
                  <a:gd name="T7" fmla="*/ 104 h 112"/>
                  <a:gd name="T8" fmla="*/ 0 60000 65536"/>
                  <a:gd name="T9" fmla="*/ 0 60000 65536"/>
                  <a:gd name="T10" fmla="*/ 0 60000 65536"/>
                  <a:gd name="T11" fmla="*/ 0 60000 65536"/>
                  <a:gd name="T12" fmla="*/ 0 w 392"/>
                  <a:gd name="T13" fmla="*/ 0 h 112"/>
                  <a:gd name="T14" fmla="*/ 392 w 392"/>
                  <a:gd name="T15" fmla="*/ 112 h 112"/>
                </a:gdLst>
                <a:ahLst/>
                <a:cxnLst>
                  <a:cxn ang="T8">
                    <a:pos x="T0" y="T1"/>
                  </a:cxn>
                  <a:cxn ang="T9">
                    <a:pos x="T2" y="T3"/>
                  </a:cxn>
                  <a:cxn ang="T10">
                    <a:pos x="T4" y="T5"/>
                  </a:cxn>
                  <a:cxn ang="T11">
                    <a:pos x="T6" y="T7"/>
                  </a:cxn>
                </a:cxnLst>
                <a:rect l="T12" t="T13" r="T14" b="T15"/>
                <a:pathLst>
                  <a:path w="392" h="112">
                    <a:moveTo>
                      <a:pt x="32" y="104"/>
                    </a:moveTo>
                    <a:cubicBezTo>
                      <a:pt x="0" y="96"/>
                      <a:pt x="120" y="16"/>
                      <a:pt x="176" y="8"/>
                    </a:cubicBezTo>
                    <a:cubicBezTo>
                      <a:pt x="232" y="0"/>
                      <a:pt x="392" y="40"/>
                      <a:pt x="368" y="56"/>
                    </a:cubicBezTo>
                    <a:cubicBezTo>
                      <a:pt x="344" y="72"/>
                      <a:pt x="64" y="112"/>
                      <a:pt x="32" y="104"/>
                    </a:cubicBezTo>
                    <a:close/>
                  </a:path>
                </a:pathLst>
              </a:custGeom>
              <a:solidFill>
                <a:schemeClr val="bg2"/>
              </a:solidFill>
              <a:ln w="9525">
                <a:solidFill>
                  <a:schemeClr val="tx1"/>
                </a:solidFill>
                <a:round/>
                <a:headEnd/>
                <a:tailEnd/>
              </a:ln>
            </p:spPr>
            <p:txBody>
              <a:bodyPr/>
              <a:lstStyle/>
              <a:p>
                <a:endParaRPr lang="en-US"/>
              </a:p>
            </p:txBody>
          </p:sp>
          <p:sp>
            <p:nvSpPr>
              <p:cNvPr id="60496" name="Line 139"/>
              <p:cNvSpPr>
                <a:spLocks noChangeShapeType="1"/>
              </p:cNvSpPr>
              <p:nvPr/>
            </p:nvSpPr>
            <p:spPr bwMode="auto">
              <a:xfrm flipH="1">
                <a:off x="3936" y="2208"/>
                <a:ext cx="96" cy="24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97" name="Line 140"/>
              <p:cNvSpPr>
                <a:spLocks noChangeShapeType="1"/>
              </p:cNvSpPr>
              <p:nvPr/>
            </p:nvSpPr>
            <p:spPr bwMode="auto">
              <a:xfrm>
                <a:off x="3792" y="2256"/>
                <a:ext cx="96"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489" name="Group 141"/>
            <p:cNvGrpSpPr>
              <a:grpSpLocks/>
            </p:cNvGrpSpPr>
            <p:nvPr/>
          </p:nvGrpSpPr>
          <p:grpSpPr bwMode="auto">
            <a:xfrm>
              <a:off x="1584" y="1776"/>
              <a:ext cx="392" cy="344"/>
              <a:chOff x="3712" y="2152"/>
              <a:chExt cx="392" cy="344"/>
            </a:xfrm>
          </p:grpSpPr>
          <p:sp>
            <p:nvSpPr>
              <p:cNvPr id="60490" name="Rectangle 142"/>
              <p:cNvSpPr>
                <a:spLocks noChangeArrowheads="1"/>
              </p:cNvSpPr>
              <p:nvPr/>
            </p:nvSpPr>
            <p:spPr bwMode="auto">
              <a:xfrm>
                <a:off x="3852" y="2400"/>
                <a:ext cx="96" cy="96"/>
              </a:xfrm>
              <a:prstGeom prst="rect">
                <a:avLst/>
              </a:prstGeom>
              <a:solidFill>
                <a:schemeClr val="bg2"/>
              </a:solidFill>
              <a:ln w="9525">
                <a:solidFill>
                  <a:srgbClr val="FF0066"/>
                </a:solidFill>
                <a:miter lim="800000"/>
                <a:headEnd/>
                <a:tailEnd/>
              </a:ln>
            </p:spPr>
            <p:txBody>
              <a:bodyPr wrap="none" anchor="ctr"/>
              <a:lstStyle/>
              <a:p>
                <a:pPr eaLnBrk="1" hangingPunct="1"/>
                <a:endParaRPr lang="vi-VN" sz="2000" b="1">
                  <a:solidFill>
                    <a:srgbClr val="000099"/>
                  </a:solidFill>
                  <a:latin typeface="Arial" charset="0"/>
                </a:endParaRPr>
              </a:p>
            </p:txBody>
          </p:sp>
          <p:sp>
            <p:nvSpPr>
              <p:cNvPr id="60491" name="Freeform 143"/>
              <p:cNvSpPr>
                <a:spLocks/>
              </p:cNvSpPr>
              <p:nvPr/>
            </p:nvSpPr>
            <p:spPr bwMode="auto">
              <a:xfrm rot="554492">
                <a:off x="3712" y="2152"/>
                <a:ext cx="392" cy="112"/>
              </a:xfrm>
              <a:custGeom>
                <a:avLst/>
                <a:gdLst>
                  <a:gd name="T0" fmla="*/ 32 w 392"/>
                  <a:gd name="T1" fmla="*/ 104 h 112"/>
                  <a:gd name="T2" fmla="*/ 176 w 392"/>
                  <a:gd name="T3" fmla="*/ 8 h 112"/>
                  <a:gd name="T4" fmla="*/ 368 w 392"/>
                  <a:gd name="T5" fmla="*/ 56 h 112"/>
                  <a:gd name="T6" fmla="*/ 32 w 392"/>
                  <a:gd name="T7" fmla="*/ 104 h 112"/>
                  <a:gd name="T8" fmla="*/ 0 60000 65536"/>
                  <a:gd name="T9" fmla="*/ 0 60000 65536"/>
                  <a:gd name="T10" fmla="*/ 0 60000 65536"/>
                  <a:gd name="T11" fmla="*/ 0 60000 65536"/>
                  <a:gd name="T12" fmla="*/ 0 w 392"/>
                  <a:gd name="T13" fmla="*/ 0 h 112"/>
                  <a:gd name="T14" fmla="*/ 392 w 392"/>
                  <a:gd name="T15" fmla="*/ 112 h 112"/>
                </a:gdLst>
                <a:ahLst/>
                <a:cxnLst>
                  <a:cxn ang="T8">
                    <a:pos x="T0" y="T1"/>
                  </a:cxn>
                  <a:cxn ang="T9">
                    <a:pos x="T2" y="T3"/>
                  </a:cxn>
                  <a:cxn ang="T10">
                    <a:pos x="T4" y="T5"/>
                  </a:cxn>
                  <a:cxn ang="T11">
                    <a:pos x="T6" y="T7"/>
                  </a:cxn>
                </a:cxnLst>
                <a:rect l="T12" t="T13" r="T14" b="T15"/>
                <a:pathLst>
                  <a:path w="392" h="112">
                    <a:moveTo>
                      <a:pt x="32" y="104"/>
                    </a:moveTo>
                    <a:cubicBezTo>
                      <a:pt x="0" y="96"/>
                      <a:pt x="120" y="16"/>
                      <a:pt x="176" y="8"/>
                    </a:cubicBezTo>
                    <a:cubicBezTo>
                      <a:pt x="232" y="0"/>
                      <a:pt x="392" y="40"/>
                      <a:pt x="368" y="56"/>
                    </a:cubicBezTo>
                    <a:cubicBezTo>
                      <a:pt x="344" y="72"/>
                      <a:pt x="64" y="112"/>
                      <a:pt x="32" y="104"/>
                    </a:cubicBezTo>
                    <a:close/>
                  </a:path>
                </a:pathLst>
              </a:custGeom>
              <a:solidFill>
                <a:schemeClr val="bg2"/>
              </a:solidFill>
              <a:ln w="9525">
                <a:solidFill>
                  <a:schemeClr val="tx1"/>
                </a:solidFill>
                <a:round/>
                <a:headEnd/>
                <a:tailEnd/>
              </a:ln>
            </p:spPr>
            <p:txBody>
              <a:bodyPr/>
              <a:lstStyle/>
              <a:p>
                <a:endParaRPr lang="en-US"/>
              </a:p>
            </p:txBody>
          </p:sp>
          <p:sp>
            <p:nvSpPr>
              <p:cNvPr id="60492" name="Line 144"/>
              <p:cNvSpPr>
                <a:spLocks noChangeShapeType="1"/>
              </p:cNvSpPr>
              <p:nvPr/>
            </p:nvSpPr>
            <p:spPr bwMode="auto">
              <a:xfrm flipH="1">
                <a:off x="3936" y="2208"/>
                <a:ext cx="96" cy="24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93" name="Line 145"/>
              <p:cNvSpPr>
                <a:spLocks noChangeShapeType="1"/>
              </p:cNvSpPr>
              <p:nvPr/>
            </p:nvSpPr>
            <p:spPr bwMode="auto">
              <a:xfrm>
                <a:off x="3792" y="2256"/>
                <a:ext cx="96"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190640" name="Picture 176" descr="j030349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489011" flipH="1">
            <a:off x="-2057400" y="0"/>
            <a:ext cx="11525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76" descr="j030349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489011" flipH="1">
            <a:off x="-1752600" y="2133600"/>
            <a:ext cx="11525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0946498"/>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128"/>
                                        </p:tgtEl>
                                        <p:attrNameLst>
                                          <p:attrName>style.visibility</p:attrName>
                                        </p:attrNameLst>
                                      </p:cBhvr>
                                      <p:to>
                                        <p:strVal val="visible"/>
                                      </p:to>
                                    </p:set>
                                    <p:anim calcmode="lin" valueType="num">
                                      <p:cBhvr>
                                        <p:cTn id="7" dur="500" fill="hold"/>
                                        <p:tgtEl>
                                          <p:spTgt spid="44128"/>
                                        </p:tgtEl>
                                        <p:attrNameLst>
                                          <p:attrName>ppt_w</p:attrName>
                                        </p:attrNameLst>
                                      </p:cBhvr>
                                      <p:tavLst>
                                        <p:tav tm="0">
                                          <p:val>
                                            <p:fltVal val="0"/>
                                          </p:val>
                                        </p:tav>
                                        <p:tav tm="100000">
                                          <p:val>
                                            <p:strVal val="#ppt_w"/>
                                          </p:val>
                                        </p:tav>
                                      </p:tavLst>
                                    </p:anim>
                                    <p:anim calcmode="lin" valueType="num">
                                      <p:cBhvr>
                                        <p:cTn id="8" dur="500" fill="hold"/>
                                        <p:tgtEl>
                                          <p:spTgt spid="44128"/>
                                        </p:tgtEl>
                                        <p:attrNameLst>
                                          <p:attrName>ppt_h</p:attrName>
                                        </p:attrNameLst>
                                      </p:cBhvr>
                                      <p:tavLst>
                                        <p:tav tm="0">
                                          <p:val>
                                            <p:fltVal val="0"/>
                                          </p:val>
                                        </p:tav>
                                        <p:tav tm="100000">
                                          <p:val>
                                            <p:strVal val="#ppt_h"/>
                                          </p:val>
                                        </p:tav>
                                      </p:tavLst>
                                    </p:anim>
                                  </p:childTnLst>
                                </p:cTn>
                              </p:par>
                              <p:par>
                                <p:cTn id="9" presetID="52" presetClass="entr" presetSubtype="0" fill="hold" grpId="0" nodeType="withEffect">
                                  <p:stCondLst>
                                    <p:cond delay="0"/>
                                  </p:stCondLst>
                                  <p:childTnLst>
                                    <p:set>
                                      <p:cBhvr>
                                        <p:cTn id="10" dur="1" fill="hold">
                                          <p:stCondLst>
                                            <p:cond delay="0"/>
                                          </p:stCondLst>
                                        </p:cTn>
                                        <p:tgtEl>
                                          <p:spTgt spid="44127"/>
                                        </p:tgtEl>
                                        <p:attrNameLst>
                                          <p:attrName>style.visibility</p:attrName>
                                        </p:attrNameLst>
                                      </p:cBhvr>
                                      <p:to>
                                        <p:strVal val="visible"/>
                                      </p:to>
                                    </p:set>
                                    <p:animScale>
                                      <p:cBhvr>
                                        <p:cTn id="11" dur="1000" decel="50000" fill="hold">
                                          <p:stCondLst>
                                            <p:cond delay="0"/>
                                          </p:stCondLst>
                                        </p:cTn>
                                        <p:tgtEl>
                                          <p:spTgt spid="44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44127"/>
                                        </p:tgtEl>
                                        <p:attrNameLst>
                                          <p:attrName>ppt_x</p:attrName>
                                          <p:attrName>ppt_y</p:attrName>
                                        </p:attrNameLst>
                                      </p:cBhvr>
                                    </p:animMotion>
                                    <p:animEffect transition="in" filter="fade">
                                      <p:cBhvr>
                                        <p:cTn id="13" dur="1000"/>
                                        <p:tgtEl>
                                          <p:spTgt spid="44127"/>
                                        </p:tgtEl>
                                      </p:cBhvr>
                                    </p:animEffect>
                                  </p:childTnLst>
                                </p:cTn>
                              </p:par>
                              <p:par>
                                <p:cTn id="14" presetID="23" presetClass="entr" presetSubtype="16" fill="hold" grpId="0" nodeType="withEffect">
                                  <p:stCondLst>
                                    <p:cond delay="0"/>
                                  </p:stCondLst>
                                  <p:childTnLst>
                                    <p:set>
                                      <p:cBhvr>
                                        <p:cTn id="15" dur="1" fill="hold">
                                          <p:stCondLst>
                                            <p:cond delay="0"/>
                                          </p:stCondLst>
                                        </p:cTn>
                                        <p:tgtEl>
                                          <p:spTgt spid="44091"/>
                                        </p:tgtEl>
                                        <p:attrNameLst>
                                          <p:attrName>style.visibility</p:attrName>
                                        </p:attrNameLst>
                                      </p:cBhvr>
                                      <p:to>
                                        <p:strVal val="visible"/>
                                      </p:to>
                                    </p:set>
                                    <p:anim calcmode="lin" valueType="num">
                                      <p:cBhvr>
                                        <p:cTn id="16" dur="500" fill="hold"/>
                                        <p:tgtEl>
                                          <p:spTgt spid="44091"/>
                                        </p:tgtEl>
                                        <p:attrNameLst>
                                          <p:attrName>ppt_w</p:attrName>
                                        </p:attrNameLst>
                                      </p:cBhvr>
                                      <p:tavLst>
                                        <p:tav tm="0">
                                          <p:val>
                                            <p:fltVal val="0"/>
                                          </p:val>
                                        </p:tav>
                                        <p:tav tm="100000">
                                          <p:val>
                                            <p:strVal val="#ppt_w"/>
                                          </p:val>
                                        </p:tav>
                                      </p:tavLst>
                                    </p:anim>
                                    <p:anim calcmode="lin" valueType="num">
                                      <p:cBhvr>
                                        <p:cTn id="17" dur="500" fill="hold"/>
                                        <p:tgtEl>
                                          <p:spTgt spid="44091"/>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44093"/>
                                        </p:tgtEl>
                                        <p:attrNameLst>
                                          <p:attrName>style.visibility</p:attrName>
                                        </p:attrNameLst>
                                      </p:cBhvr>
                                      <p:to>
                                        <p:strVal val="visible"/>
                                      </p:to>
                                    </p:set>
                                    <p:anim calcmode="lin" valueType="num">
                                      <p:cBhvr>
                                        <p:cTn id="20" dur="500" fill="hold"/>
                                        <p:tgtEl>
                                          <p:spTgt spid="44093"/>
                                        </p:tgtEl>
                                        <p:attrNameLst>
                                          <p:attrName>ppt_w</p:attrName>
                                        </p:attrNameLst>
                                      </p:cBhvr>
                                      <p:tavLst>
                                        <p:tav tm="0">
                                          <p:val>
                                            <p:fltVal val="0"/>
                                          </p:val>
                                        </p:tav>
                                        <p:tav tm="100000">
                                          <p:val>
                                            <p:strVal val="#ppt_w"/>
                                          </p:val>
                                        </p:tav>
                                      </p:tavLst>
                                    </p:anim>
                                    <p:anim calcmode="lin" valueType="num">
                                      <p:cBhvr>
                                        <p:cTn id="21" dur="500" fill="hold"/>
                                        <p:tgtEl>
                                          <p:spTgt spid="44093"/>
                                        </p:tgtEl>
                                        <p:attrNameLst>
                                          <p:attrName>ppt_h</p:attrName>
                                        </p:attrNameLst>
                                      </p:cBhvr>
                                      <p:tavLst>
                                        <p:tav tm="0">
                                          <p:val>
                                            <p:fltVal val="0"/>
                                          </p:val>
                                        </p:tav>
                                        <p:tav tm="100000">
                                          <p:val>
                                            <p:strVal val="#ppt_h"/>
                                          </p:val>
                                        </p:tav>
                                      </p:tavLst>
                                    </p:anim>
                                  </p:childTnLst>
                                </p:cTn>
                              </p:par>
                              <p:par>
                                <p:cTn id="22" presetID="49" presetClass="entr" presetSubtype="0" decel="100000" fill="hold" grpId="0" nodeType="withEffect">
                                  <p:stCondLst>
                                    <p:cond delay="0"/>
                                  </p:stCondLst>
                                  <p:childTnLst>
                                    <p:set>
                                      <p:cBhvr>
                                        <p:cTn id="23" dur="1" fill="hold">
                                          <p:stCondLst>
                                            <p:cond delay="0"/>
                                          </p:stCondLst>
                                        </p:cTn>
                                        <p:tgtEl>
                                          <p:spTgt spid="44095"/>
                                        </p:tgtEl>
                                        <p:attrNameLst>
                                          <p:attrName>style.visibility</p:attrName>
                                        </p:attrNameLst>
                                      </p:cBhvr>
                                      <p:to>
                                        <p:strVal val="visible"/>
                                      </p:to>
                                    </p:set>
                                    <p:anim calcmode="lin" valueType="num">
                                      <p:cBhvr>
                                        <p:cTn id="24" dur="500" fill="hold"/>
                                        <p:tgtEl>
                                          <p:spTgt spid="44095"/>
                                        </p:tgtEl>
                                        <p:attrNameLst>
                                          <p:attrName>ppt_w</p:attrName>
                                        </p:attrNameLst>
                                      </p:cBhvr>
                                      <p:tavLst>
                                        <p:tav tm="0">
                                          <p:val>
                                            <p:fltVal val="0"/>
                                          </p:val>
                                        </p:tav>
                                        <p:tav tm="100000">
                                          <p:val>
                                            <p:strVal val="#ppt_w"/>
                                          </p:val>
                                        </p:tav>
                                      </p:tavLst>
                                    </p:anim>
                                    <p:anim calcmode="lin" valueType="num">
                                      <p:cBhvr>
                                        <p:cTn id="25" dur="500" fill="hold"/>
                                        <p:tgtEl>
                                          <p:spTgt spid="44095"/>
                                        </p:tgtEl>
                                        <p:attrNameLst>
                                          <p:attrName>ppt_h</p:attrName>
                                        </p:attrNameLst>
                                      </p:cBhvr>
                                      <p:tavLst>
                                        <p:tav tm="0">
                                          <p:val>
                                            <p:fltVal val="0"/>
                                          </p:val>
                                        </p:tav>
                                        <p:tav tm="100000">
                                          <p:val>
                                            <p:strVal val="#ppt_h"/>
                                          </p:val>
                                        </p:tav>
                                      </p:tavLst>
                                    </p:anim>
                                    <p:anim calcmode="lin" valueType="num">
                                      <p:cBhvr>
                                        <p:cTn id="26" dur="500" fill="hold"/>
                                        <p:tgtEl>
                                          <p:spTgt spid="44095"/>
                                        </p:tgtEl>
                                        <p:attrNameLst>
                                          <p:attrName>style.rotation</p:attrName>
                                        </p:attrNameLst>
                                      </p:cBhvr>
                                      <p:tavLst>
                                        <p:tav tm="0">
                                          <p:val>
                                            <p:fltVal val="360"/>
                                          </p:val>
                                        </p:tav>
                                        <p:tav tm="100000">
                                          <p:val>
                                            <p:fltVal val="0"/>
                                          </p:val>
                                        </p:tav>
                                      </p:tavLst>
                                    </p:anim>
                                    <p:animEffect transition="in" filter="fade">
                                      <p:cBhvr>
                                        <p:cTn id="27" dur="500"/>
                                        <p:tgtEl>
                                          <p:spTgt spid="44095"/>
                                        </p:tgtEl>
                                      </p:cBhvr>
                                    </p:animEffect>
                                  </p:childTnLst>
                                </p:cTn>
                              </p:par>
                              <p:par>
                                <p:cTn id="28" presetID="37" presetClass="entr" presetSubtype="0" fill="hold" grpId="0" nodeType="withEffect">
                                  <p:stCondLst>
                                    <p:cond delay="0"/>
                                  </p:stCondLst>
                                  <p:childTnLst>
                                    <p:set>
                                      <p:cBhvr>
                                        <p:cTn id="29" dur="1" fill="hold">
                                          <p:stCondLst>
                                            <p:cond delay="0"/>
                                          </p:stCondLst>
                                        </p:cTn>
                                        <p:tgtEl>
                                          <p:spTgt spid="44092"/>
                                        </p:tgtEl>
                                        <p:attrNameLst>
                                          <p:attrName>style.visibility</p:attrName>
                                        </p:attrNameLst>
                                      </p:cBhvr>
                                      <p:to>
                                        <p:strVal val="visible"/>
                                      </p:to>
                                    </p:set>
                                    <p:animEffect transition="in" filter="fade">
                                      <p:cBhvr>
                                        <p:cTn id="30" dur="1000"/>
                                        <p:tgtEl>
                                          <p:spTgt spid="44092"/>
                                        </p:tgtEl>
                                      </p:cBhvr>
                                    </p:animEffect>
                                    <p:anim calcmode="lin" valueType="num">
                                      <p:cBhvr>
                                        <p:cTn id="31" dur="1000" fill="hold"/>
                                        <p:tgtEl>
                                          <p:spTgt spid="44092"/>
                                        </p:tgtEl>
                                        <p:attrNameLst>
                                          <p:attrName>ppt_x</p:attrName>
                                        </p:attrNameLst>
                                      </p:cBhvr>
                                      <p:tavLst>
                                        <p:tav tm="0">
                                          <p:val>
                                            <p:strVal val="#ppt_x"/>
                                          </p:val>
                                        </p:tav>
                                        <p:tav tm="100000">
                                          <p:val>
                                            <p:strVal val="#ppt_x"/>
                                          </p:val>
                                        </p:tav>
                                      </p:tavLst>
                                    </p:anim>
                                    <p:anim calcmode="lin" valueType="num">
                                      <p:cBhvr>
                                        <p:cTn id="32" dur="900" decel="100000" fill="hold"/>
                                        <p:tgtEl>
                                          <p:spTgt spid="4409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4092"/>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44096"/>
                                        </p:tgtEl>
                                        <p:attrNameLst>
                                          <p:attrName>style.visibility</p:attrName>
                                        </p:attrNameLst>
                                      </p:cBhvr>
                                      <p:to>
                                        <p:strVal val="visible"/>
                                      </p:to>
                                    </p:set>
                                    <p:animEffect transition="in" filter="fade">
                                      <p:cBhvr>
                                        <p:cTn id="36" dur="1000"/>
                                        <p:tgtEl>
                                          <p:spTgt spid="44096"/>
                                        </p:tgtEl>
                                      </p:cBhvr>
                                    </p:animEffect>
                                    <p:anim calcmode="lin" valueType="num">
                                      <p:cBhvr>
                                        <p:cTn id="37" dur="1000" fill="hold"/>
                                        <p:tgtEl>
                                          <p:spTgt spid="44096"/>
                                        </p:tgtEl>
                                        <p:attrNameLst>
                                          <p:attrName>ppt_x</p:attrName>
                                        </p:attrNameLst>
                                      </p:cBhvr>
                                      <p:tavLst>
                                        <p:tav tm="0">
                                          <p:val>
                                            <p:strVal val="#ppt_x"/>
                                          </p:val>
                                        </p:tav>
                                        <p:tav tm="100000">
                                          <p:val>
                                            <p:strVal val="#ppt_x"/>
                                          </p:val>
                                        </p:tav>
                                      </p:tavLst>
                                    </p:anim>
                                    <p:anim calcmode="lin" valueType="num">
                                      <p:cBhvr>
                                        <p:cTn id="38" dur="900" decel="100000" fill="hold"/>
                                        <p:tgtEl>
                                          <p:spTgt spid="4409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4096"/>
                                        </p:tgtEl>
                                        <p:attrNameLst>
                                          <p:attrName>ppt_y</p:attrName>
                                        </p:attrNameLst>
                                      </p:cBhvr>
                                      <p:tavLst>
                                        <p:tav tm="0">
                                          <p:val>
                                            <p:strVal val="#ppt_y-.03"/>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mph" presetSubtype="0" fill="hold" grpId="0" nodeType="clickEffect">
                                  <p:stCondLst>
                                    <p:cond delay="0"/>
                                  </p:stCondLst>
                                  <p:childTnLst>
                                    <p:animClr clrSpc="hsl" dir="cw">
                                      <p:cBhvr override="childStyle">
                                        <p:cTn id="43" dur="500" fill="hold"/>
                                        <p:tgtEl>
                                          <p:spTgt spid="44085"/>
                                        </p:tgtEl>
                                        <p:attrNameLst>
                                          <p:attrName>style.color</p:attrName>
                                        </p:attrNameLst>
                                      </p:cBhvr>
                                      <p:by>
                                        <p:hsl h="10842353" s="0" l="0"/>
                                      </p:by>
                                    </p:animClr>
                                    <p:animClr clrSpc="hsl" dir="cw">
                                      <p:cBhvr>
                                        <p:cTn id="44" dur="500" fill="hold"/>
                                        <p:tgtEl>
                                          <p:spTgt spid="44085"/>
                                        </p:tgtEl>
                                        <p:attrNameLst>
                                          <p:attrName>fillcolor</p:attrName>
                                        </p:attrNameLst>
                                      </p:cBhvr>
                                      <p:by>
                                        <p:hsl h="10842353" s="0" l="0"/>
                                      </p:by>
                                    </p:animClr>
                                    <p:animClr clrSpc="hsl" dir="cw">
                                      <p:cBhvr>
                                        <p:cTn id="45" dur="500" fill="hold"/>
                                        <p:tgtEl>
                                          <p:spTgt spid="44085"/>
                                        </p:tgtEl>
                                        <p:attrNameLst>
                                          <p:attrName>stroke.color</p:attrName>
                                        </p:attrNameLst>
                                      </p:cBhvr>
                                      <p:by>
                                        <p:hsl h="10842353" s="0" l="0"/>
                                      </p:by>
                                    </p:animClr>
                                    <p:set>
                                      <p:cBhvr>
                                        <p:cTn id="46" dur="500" fill="hold"/>
                                        <p:tgtEl>
                                          <p:spTgt spid="44085"/>
                                        </p:tgtEl>
                                        <p:attrNameLst>
                                          <p:attrName>fill.type</p:attrName>
                                        </p:attrNameLst>
                                      </p:cBhvr>
                                      <p:to>
                                        <p:strVal val="solid"/>
                                      </p:to>
                                    </p:set>
                                  </p:childTnLst>
                                </p:cTn>
                              </p:par>
                              <p:par>
                                <p:cTn id="47" presetID="22" presetClass="emph" presetSubtype="0" fill="hold" grpId="0" nodeType="withEffect">
                                  <p:stCondLst>
                                    <p:cond delay="0"/>
                                  </p:stCondLst>
                                  <p:childTnLst>
                                    <p:animClr clrSpc="hsl" dir="cw">
                                      <p:cBhvr override="childStyle">
                                        <p:cTn id="48" dur="500" fill="hold"/>
                                        <p:tgtEl>
                                          <p:spTgt spid="44083"/>
                                        </p:tgtEl>
                                        <p:attrNameLst>
                                          <p:attrName>style.color</p:attrName>
                                        </p:attrNameLst>
                                      </p:cBhvr>
                                      <p:by>
                                        <p:hsl h="-7200000" s="0" l="0"/>
                                      </p:by>
                                    </p:animClr>
                                    <p:animClr clrSpc="hsl" dir="cw">
                                      <p:cBhvr>
                                        <p:cTn id="49" dur="500" fill="hold"/>
                                        <p:tgtEl>
                                          <p:spTgt spid="44083"/>
                                        </p:tgtEl>
                                        <p:attrNameLst>
                                          <p:attrName>fillcolor</p:attrName>
                                        </p:attrNameLst>
                                      </p:cBhvr>
                                      <p:by>
                                        <p:hsl h="-7200000" s="0" l="0"/>
                                      </p:by>
                                    </p:animClr>
                                    <p:animClr clrSpc="hsl" dir="cw">
                                      <p:cBhvr>
                                        <p:cTn id="50" dur="500" fill="hold"/>
                                        <p:tgtEl>
                                          <p:spTgt spid="44083"/>
                                        </p:tgtEl>
                                        <p:attrNameLst>
                                          <p:attrName>stroke.color</p:attrName>
                                        </p:attrNameLst>
                                      </p:cBhvr>
                                      <p:by>
                                        <p:hsl h="-7200000" s="0" l="0"/>
                                      </p:by>
                                    </p:animClr>
                                    <p:set>
                                      <p:cBhvr>
                                        <p:cTn id="51" dur="500" fill="hold"/>
                                        <p:tgtEl>
                                          <p:spTgt spid="44083"/>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58" presetClass="entr" presetSubtype="0" accel="100000" fill="hold" grpId="0" nodeType="clickEffect">
                                  <p:stCondLst>
                                    <p:cond delay="0"/>
                                  </p:stCondLst>
                                  <p:childTnLst>
                                    <p:set>
                                      <p:cBhvr>
                                        <p:cTn id="55" dur="1" fill="hold">
                                          <p:stCondLst>
                                            <p:cond delay="0"/>
                                          </p:stCondLst>
                                        </p:cTn>
                                        <p:tgtEl>
                                          <p:spTgt spid="44125"/>
                                        </p:tgtEl>
                                        <p:attrNameLst>
                                          <p:attrName>style.visibility</p:attrName>
                                        </p:attrNameLst>
                                      </p:cBhvr>
                                      <p:to>
                                        <p:strVal val="visible"/>
                                      </p:to>
                                    </p:set>
                                    <p:anim calcmode="lin" valueType="num">
                                      <p:cBhvr>
                                        <p:cTn id="56" dur="500" fill="hold"/>
                                        <p:tgtEl>
                                          <p:spTgt spid="44125"/>
                                        </p:tgtEl>
                                        <p:attrNameLst>
                                          <p:attrName>ppt_w</p:attrName>
                                        </p:attrNameLst>
                                      </p:cBhvr>
                                      <p:tavLst>
                                        <p:tav tm="0">
                                          <p:val>
                                            <p:strVal val="#ppt_w*2.5"/>
                                          </p:val>
                                        </p:tav>
                                        <p:tav tm="100000">
                                          <p:val>
                                            <p:strVal val="#ppt_w"/>
                                          </p:val>
                                        </p:tav>
                                      </p:tavLst>
                                    </p:anim>
                                    <p:anim calcmode="lin" valueType="num">
                                      <p:cBhvr>
                                        <p:cTn id="57" dur="500" fill="hold"/>
                                        <p:tgtEl>
                                          <p:spTgt spid="44125"/>
                                        </p:tgtEl>
                                        <p:attrNameLst>
                                          <p:attrName>ppt_h</p:attrName>
                                        </p:attrNameLst>
                                      </p:cBhvr>
                                      <p:tavLst>
                                        <p:tav tm="0">
                                          <p:val>
                                            <p:strVal val="#ppt_h*0.01"/>
                                          </p:val>
                                        </p:tav>
                                        <p:tav tm="100000">
                                          <p:val>
                                            <p:strVal val="#ppt_h"/>
                                          </p:val>
                                        </p:tav>
                                      </p:tavLst>
                                    </p:anim>
                                    <p:anim calcmode="lin" valueType="num">
                                      <p:cBhvr>
                                        <p:cTn id="58" dur="500" fill="hold"/>
                                        <p:tgtEl>
                                          <p:spTgt spid="44125"/>
                                        </p:tgtEl>
                                        <p:attrNameLst>
                                          <p:attrName>ppt_x</p:attrName>
                                        </p:attrNameLst>
                                      </p:cBhvr>
                                      <p:tavLst>
                                        <p:tav tm="0">
                                          <p:val>
                                            <p:strVal val="#ppt_x"/>
                                          </p:val>
                                        </p:tav>
                                        <p:tav tm="100000">
                                          <p:val>
                                            <p:strVal val="#ppt_x"/>
                                          </p:val>
                                        </p:tav>
                                      </p:tavLst>
                                    </p:anim>
                                    <p:anim calcmode="lin" valueType="num">
                                      <p:cBhvr>
                                        <p:cTn id="59" dur="500" fill="hold"/>
                                        <p:tgtEl>
                                          <p:spTgt spid="44125"/>
                                        </p:tgtEl>
                                        <p:attrNameLst>
                                          <p:attrName>ppt_y</p:attrName>
                                        </p:attrNameLst>
                                      </p:cBhvr>
                                      <p:tavLst>
                                        <p:tav tm="0">
                                          <p:val>
                                            <p:strVal val="#ppt_h+1"/>
                                          </p:val>
                                        </p:tav>
                                        <p:tav tm="100000">
                                          <p:val>
                                            <p:strVal val="#ppt_y"/>
                                          </p:val>
                                        </p:tav>
                                      </p:tavLst>
                                    </p:anim>
                                    <p:animEffect transition="in" filter="fade">
                                      <p:cBhvr>
                                        <p:cTn id="60" dur="500"/>
                                        <p:tgtEl>
                                          <p:spTgt spid="4412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9" presetClass="entr" presetSubtype="0" decel="100000" fill="hold" grpId="0" nodeType="clickEffect">
                                  <p:stCondLst>
                                    <p:cond delay="0"/>
                                  </p:stCondLst>
                                  <p:childTnLst>
                                    <p:set>
                                      <p:cBhvr>
                                        <p:cTn id="64" dur="1" fill="hold">
                                          <p:stCondLst>
                                            <p:cond delay="0"/>
                                          </p:stCondLst>
                                        </p:cTn>
                                        <p:tgtEl>
                                          <p:spTgt spid="44129"/>
                                        </p:tgtEl>
                                        <p:attrNameLst>
                                          <p:attrName>style.visibility</p:attrName>
                                        </p:attrNameLst>
                                      </p:cBhvr>
                                      <p:to>
                                        <p:strVal val="visible"/>
                                      </p:to>
                                    </p:set>
                                    <p:anim calcmode="lin" valueType="num">
                                      <p:cBhvr>
                                        <p:cTn id="65" dur="500" fill="hold"/>
                                        <p:tgtEl>
                                          <p:spTgt spid="44129"/>
                                        </p:tgtEl>
                                        <p:attrNameLst>
                                          <p:attrName>ppt_w</p:attrName>
                                        </p:attrNameLst>
                                      </p:cBhvr>
                                      <p:tavLst>
                                        <p:tav tm="0">
                                          <p:val>
                                            <p:fltVal val="0"/>
                                          </p:val>
                                        </p:tav>
                                        <p:tav tm="100000">
                                          <p:val>
                                            <p:strVal val="#ppt_w"/>
                                          </p:val>
                                        </p:tav>
                                      </p:tavLst>
                                    </p:anim>
                                    <p:anim calcmode="lin" valueType="num">
                                      <p:cBhvr>
                                        <p:cTn id="66" dur="500" fill="hold"/>
                                        <p:tgtEl>
                                          <p:spTgt spid="44129"/>
                                        </p:tgtEl>
                                        <p:attrNameLst>
                                          <p:attrName>ppt_h</p:attrName>
                                        </p:attrNameLst>
                                      </p:cBhvr>
                                      <p:tavLst>
                                        <p:tav tm="0">
                                          <p:val>
                                            <p:fltVal val="0"/>
                                          </p:val>
                                        </p:tav>
                                        <p:tav tm="100000">
                                          <p:val>
                                            <p:strVal val="#ppt_h"/>
                                          </p:val>
                                        </p:tav>
                                      </p:tavLst>
                                    </p:anim>
                                    <p:anim calcmode="lin" valueType="num">
                                      <p:cBhvr>
                                        <p:cTn id="67" dur="500" fill="hold"/>
                                        <p:tgtEl>
                                          <p:spTgt spid="44129"/>
                                        </p:tgtEl>
                                        <p:attrNameLst>
                                          <p:attrName>style.rotation</p:attrName>
                                        </p:attrNameLst>
                                      </p:cBhvr>
                                      <p:tavLst>
                                        <p:tav tm="0">
                                          <p:val>
                                            <p:fltVal val="360"/>
                                          </p:val>
                                        </p:tav>
                                        <p:tav tm="100000">
                                          <p:val>
                                            <p:fltVal val="0"/>
                                          </p:val>
                                        </p:tav>
                                      </p:tavLst>
                                    </p:anim>
                                    <p:animEffect transition="in" filter="fade">
                                      <p:cBhvr>
                                        <p:cTn id="68" dur="500"/>
                                        <p:tgtEl>
                                          <p:spTgt spid="4412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0" presetClass="emph" presetSubtype="0" fill="hold" grpId="1" nodeType="clickEffect">
                                  <p:stCondLst>
                                    <p:cond delay="0"/>
                                  </p:stCondLst>
                                  <p:childTnLst>
                                    <p:animClr clrSpc="hsl" dir="cw">
                                      <p:cBhvr override="childStyle">
                                        <p:cTn id="72" dur="500" fill="hold"/>
                                        <p:tgtEl>
                                          <p:spTgt spid="44129"/>
                                        </p:tgtEl>
                                        <p:attrNameLst>
                                          <p:attrName>style.color</p:attrName>
                                        </p:attrNameLst>
                                      </p:cBhvr>
                                      <p:by>
                                        <p:hsl h="0" s="12549" l="25098"/>
                                      </p:by>
                                    </p:animClr>
                                    <p:animClr clrSpc="hsl" dir="cw">
                                      <p:cBhvr>
                                        <p:cTn id="73" dur="500" fill="hold"/>
                                        <p:tgtEl>
                                          <p:spTgt spid="44129"/>
                                        </p:tgtEl>
                                        <p:attrNameLst>
                                          <p:attrName>fillcolor</p:attrName>
                                        </p:attrNameLst>
                                      </p:cBhvr>
                                      <p:by>
                                        <p:hsl h="0" s="12549" l="25098"/>
                                      </p:by>
                                    </p:animClr>
                                    <p:animClr clrSpc="hsl" dir="cw">
                                      <p:cBhvr>
                                        <p:cTn id="74" dur="500" fill="hold"/>
                                        <p:tgtEl>
                                          <p:spTgt spid="44129"/>
                                        </p:tgtEl>
                                        <p:attrNameLst>
                                          <p:attrName>stroke.color</p:attrName>
                                        </p:attrNameLst>
                                      </p:cBhvr>
                                      <p:by>
                                        <p:hsl h="0" s="12549" l="25098"/>
                                      </p:by>
                                    </p:animClr>
                                    <p:set>
                                      <p:cBhvr>
                                        <p:cTn id="75" dur="500" fill="hold"/>
                                        <p:tgtEl>
                                          <p:spTgt spid="44129"/>
                                        </p:tgtEl>
                                        <p:attrNameLst>
                                          <p:attrName>fill.type</p:attrName>
                                        </p:attrNameLst>
                                      </p:cBhvr>
                                      <p:to>
                                        <p:strVal val="solid"/>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0" presetClass="path" presetSubtype="0" accel="50000" decel="50000" fill="hold" nodeType="clickEffect">
                                  <p:stCondLst>
                                    <p:cond delay="0"/>
                                  </p:stCondLst>
                                  <p:childTnLst>
                                    <p:animMotion origin="layout" path="M 0.04427 -0.04213 C 0.08195 -0.06574 0.11667 -0.08773 0.14566 -0.08681 C 0.175 -0.08658 0.18177 -0.03727 0.21667 -0.04074 C 0.25261 -0.04537 0.31406 -0.09977 0.35729 -0.1088 C 0.40035 -0.11759 0.43368 -0.07246 0.47708 -0.0919 C 0.52083 -0.11181 0.5882 -0.21783 0.61858 -0.22662 C 0.64792 -0.23472 0.65208 -0.16783 0.66094 -0.14167 C 0.67066 -0.1169 0.64705 -0.08426 0.67535 -0.07384 C 0.70087 -0.06459 0.79132 -0.09421 0.82083 -0.08334 C 0.85087 -0.07246 0.84826 -0.02246 0.85399 -0.00996 " pathEditMode="relative" rAng="9919658" ptsTypes="aaaaaaaaaA">
                                      <p:cBhvr>
                                        <p:cTn id="79" dur="5000" fill="hold"/>
                                        <p:tgtEl>
                                          <p:spTgt spid="190640"/>
                                        </p:tgtEl>
                                        <p:attrNameLst>
                                          <p:attrName>ppt_x</p:attrName>
                                          <p:attrName>ppt_y</p:attrName>
                                        </p:attrNameLst>
                                      </p:cBhvr>
                                      <p:rCtr x="40729" y="509"/>
                                    </p:animMotion>
                                  </p:childTnLst>
                                </p:cTn>
                              </p:par>
                              <p:par>
                                <p:cTn id="80" presetID="0" presetClass="path" presetSubtype="0" accel="50000" decel="50000" fill="hold" nodeType="withEffect">
                                  <p:stCondLst>
                                    <p:cond delay="0"/>
                                  </p:stCondLst>
                                  <p:childTnLst>
                                    <p:animMotion origin="layout" path="M 0.08733 0.03055 C 0.12605 0.02616 0.16355 0.01944 0.18768 0.00324 C 0.2125 -0.0132 0.20296 -0.04884 0.23368 -0.06898 C 0.26546 -0.08634 0.33525 -0.08449 0.37518 -0.10255 C 0.41424 -0.12269 0.42848 -0.1713 0.47171 -0.18333 C 0.51598 -0.19398 0.60712 -0.16204 0.63612 -0.17384 C 0.66389 -0.18495 0.64532 -0.23148 0.64445 -0.25463 C 0.6448 -0.27662 0.61459 -0.28611 0.63455 -0.3088 C 0.65365 -0.3294 0.74115 -0.36134 0.7632 -0.38634 C 0.78421 -0.41088 0.76667 -0.44375 0.76702 -0.45486 " pathEditMode="relative" rAng="9919658" ptsTypes="aaaaaaaaaA">
                                      <p:cBhvr>
                                        <p:cTn id="81" dur="5000" fill="hold"/>
                                        <p:tgtEl>
                                          <p:spTgt spid="2"/>
                                        </p:tgtEl>
                                        <p:attrNameLst>
                                          <p:attrName>ppt_x</p:attrName>
                                          <p:attrName>ppt_y</p:attrName>
                                        </p:attrNameLst>
                                      </p:cBhvr>
                                      <p:rCtr x="34531" y="-23681"/>
                                    </p:animMotion>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1" repeatCount="indefinite"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5000" fill="hold"/>
                                        <p:tgtEl>
                                          <p:spTgt spid="5"/>
                                        </p:tgtEl>
                                        <p:attrNameLst>
                                          <p:attrName>ppt_x</p:attrName>
                                        </p:attrNameLst>
                                      </p:cBhvr>
                                      <p:tavLst>
                                        <p:tav tm="0">
                                          <p:val>
                                            <p:strVal val="#ppt_x"/>
                                          </p:val>
                                        </p:tav>
                                        <p:tav tm="100000">
                                          <p:val>
                                            <p:strVal val="#ppt_x"/>
                                          </p:val>
                                        </p:tav>
                                      </p:tavLst>
                                    </p:anim>
                                    <p:anim calcmode="lin" valueType="num">
                                      <p:cBhvr additive="base">
                                        <p:cTn id="87" dur="5000" fill="hold"/>
                                        <p:tgtEl>
                                          <p:spTgt spid="5"/>
                                        </p:tgtEl>
                                        <p:attrNameLst>
                                          <p:attrName>ppt_y</p:attrName>
                                        </p:attrNameLst>
                                      </p:cBhvr>
                                      <p:tavLst>
                                        <p:tav tm="0">
                                          <p:val>
                                            <p:strVal val="0-#ppt_h/2"/>
                                          </p:val>
                                        </p:tav>
                                        <p:tav tm="100000">
                                          <p:val>
                                            <p:strVal val="#ppt_y"/>
                                          </p:val>
                                        </p:tav>
                                      </p:tavLst>
                                    </p:anim>
                                  </p:childTnLst>
                                </p:cTn>
                              </p:par>
                              <p:par>
                                <p:cTn id="88" presetID="32" presetClass="emph" presetSubtype="0" repeatCount="indefinite" fill="hold" nodeType="withEffect">
                                  <p:stCondLst>
                                    <p:cond delay="0"/>
                                  </p:stCondLst>
                                  <p:childTnLst>
                                    <p:animClr clrSpc="rgb" dir="cw">
                                      <p:cBhvr override="childStyle">
                                        <p:cTn id="89" dur="100" fill="hold"/>
                                        <p:tgtEl>
                                          <p:spTgt spid="5"/>
                                        </p:tgtEl>
                                        <p:attrNameLst>
                                          <p:attrName>style.color</p:attrName>
                                        </p:attrNameLst>
                                      </p:cBhvr>
                                      <p:to>
                                        <a:schemeClr val="accent2"/>
                                      </p:to>
                                    </p:animClr>
                                    <p:animClr clrSpc="rgb" dir="cw">
                                      <p:cBhvr>
                                        <p:cTn id="90" dur="100" fill="hold"/>
                                        <p:tgtEl>
                                          <p:spTgt spid="5"/>
                                        </p:tgtEl>
                                        <p:attrNameLst>
                                          <p:attrName>fillcolor</p:attrName>
                                        </p:attrNameLst>
                                      </p:cBhvr>
                                      <p:to>
                                        <a:schemeClr val="accent2"/>
                                      </p:to>
                                    </p:animClr>
                                    <p:set>
                                      <p:cBhvr>
                                        <p:cTn id="91" dur="100" fill="hold"/>
                                        <p:tgtEl>
                                          <p:spTgt spid="5"/>
                                        </p:tgtEl>
                                        <p:attrNameLst>
                                          <p:attrName>fill.type</p:attrName>
                                        </p:attrNameLst>
                                      </p:cBhvr>
                                      <p:to>
                                        <p:strVal val="solid"/>
                                      </p:to>
                                    </p:set>
                                    <p:set>
                                      <p:cBhvr>
                                        <p:cTn id="92" dur="100" fill="hold"/>
                                        <p:tgtEl>
                                          <p:spTgt spid="5"/>
                                        </p:tgtEl>
                                        <p:attrNameLst>
                                          <p:attrName>fill.on</p:attrName>
                                        </p:attrNameLst>
                                      </p:cBhvr>
                                      <p:to>
                                        <p:strVal val="true"/>
                                      </p:to>
                                    </p:set>
                                    <p:animRot by="120000">
                                      <p:cBhvr>
                                        <p:cTn id="93" dur="100" fill="hold">
                                          <p:stCondLst>
                                            <p:cond delay="0"/>
                                          </p:stCondLst>
                                        </p:cTn>
                                        <p:tgtEl>
                                          <p:spTgt spid="5"/>
                                        </p:tgtEl>
                                        <p:attrNameLst>
                                          <p:attrName>r</p:attrName>
                                        </p:attrNameLst>
                                      </p:cBhvr>
                                    </p:animRot>
                                    <p:animRot by="-240000">
                                      <p:cBhvr>
                                        <p:cTn id="94" dur="200" fill="hold">
                                          <p:stCondLst>
                                            <p:cond delay="200"/>
                                          </p:stCondLst>
                                        </p:cTn>
                                        <p:tgtEl>
                                          <p:spTgt spid="5"/>
                                        </p:tgtEl>
                                        <p:attrNameLst>
                                          <p:attrName>r</p:attrName>
                                        </p:attrNameLst>
                                      </p:cBhvr>
                                    </p:animRot>
                                    <p:animRot by="240000">
                                      <p:cBhvr>
                                        <p:cTn id="95" dur="200" fill="hold">
                                          <p:stCondLst>
                                            <p:cond delay="400"/>
                                          </p:stCondLst>
                                        </p:cTn>
                                        <p:tgtEl>
                                          <p:spTgt spid="5"/>
                                        </p:tgtEl>
                                        <p:attrNameLst>
                                          <p:attrName>r</p:attrName>
                                        </p:attrNameLst>
                                      </p:cBhvr>
                                    </p:animRot>
                                    <p:animRot by="-240000">
                                      <p:cBhvr>
                                        <p:cTn id="96" dur="200" fill="hold">
                                          <p:stCondLst>
                                            <p:cond delay="600"/>
                                          </p:stCondLst>
                                        </p:cTn>
                                        <p:tgtEl>
                                          <p:spTgt spid="5"/>
                                        </p:tgtEl>
                                        <p:attrNameLst>
                                          <p:attrName>r</p:attrName>
                                        </p:attrNameLst>
                                      </p:cBhvr>
                                    </p:animRot>
                                    <p:animRot by="120000">
                                      <p:cBhvr>
                                        <p:cTn id="9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83" grpId="0"/>
      <p:bldP spid="44085" grpId="0"/>
      <p:bldP spid="44091" grpId="0" animBg="1"/>
      <p:bldP spid="44092" grpId="0" animBg="1"/>
      <p:bldP spid="44093" grpId="0" animBg="1"/>
      <p:bldP spid="44095" grpId="0" animBg="1"/>
      <p:bldP spid="44096" grpId="0" animBg="1"/>
      <p:bldP spid="44125" grpId="0" animBg="1"/>
      <p:bldP spid="44127" grpId="0" animBg="1"/>
      <p:bldP spid="44128" grpId="0" animBg="1"/>
      <p:bldP spid="44129" grpId="0" animBg="1"/>
      <p:bldP spid="4412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892480" cy="303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068" y="1517249"/>
            <a:ext cx="8964488" cy="205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1520" y="692696"/>
            <a:ext cx="47525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23528" y="692697"/>
            <a:ext cx="3312368" cy="576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333CC"/>
              </a:solidFill>
              <a:latin typeface="Times New Roman" pitchFamily="18" charset="0"/>
              <a:cs typeface="Times New Roman" pitchFamily="18" charset="0"/>
            </a:endParaRPr>
          </a:p>
        </p:txBody>
      </p:sp>
      <p:sp>
        <p:nvSpPr>
          <p:cNvPr id="9" name="Rounded Rectangle 8"/>
          <p:cNvSpPr/>
          <p:nvPr/>
        </p:nvSpPr>
        <p:spPr>
          <a:xfrm>
            <a:off x="3635896" y="980728"/>
            <a:ext cx="1061864" cy="1440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52" y="66328"/>
            <a:ext cx="541064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436096" y="188640"/>
            <a:ext cx="1296144" cy="334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452" y="103923"/>
            <a:ext cx="6965368" cy="523220"/>
          </a:xfrm>
          <a:prstGeom prst="rect">
            <a:avLst/>
          </a:prstGeom>
          <a:noFill/>
        </p:spPr>
        <p:txBody>
          <a:bodyPr wrap="none" rtlCol="0">
            <a:spAutoFit/>
          </a:bodyPr>
          <a:lstStyle/>
          <a:p>
            <a:r>
              <a:rPr lang="en-US" sz="2800" b="1" dirty="0" err="1" smtClean="0">
                <a:solidFill>
                  <a:srgbClr val="3333CC"/>
                </a:solidFill>
              </a:rPr>
              <a:t>DIỄN</a:t>
            </a:r>
            <a:r>
              <a:rPr lang="en-US" sz="2800" b="1" dirty="0" smtClean="0">
                <a:solidFill>
                  <a:srgbClr val="3333CC"/>
                </a:solidFill>
              </a:rPr>
              <a:t> </a:t>
            </a:r>
            <a:r>
              <a:rPr lang="en-US" sz="2800" b="1" dirty="0" err="1" smtClean="0">
                <a:solidFill>
                  <a:srgbClr val="3333CC"/>
                </a:solidFill>
              </a:rPr>
              <a:t>BIẾN</a:t>
            </a:r>
            <a:r>
              <a:rPr lang="en-US" sz="2800" b="1" dirty="0" smtClean="0">
                <a:solidFill>
                  <a:srgbClr val="3333CC"/>
                </a:solidFill>
              </a:rPr>
              <a:t> </a:t>
            </a:r>
            <a:r>
              <a:rPr lang="en-US" sz="2800" b="1" dirty="0" err="1" smtClean="0">
                <a:solidFill>
                  <a:srgbClr val="3333CC"/>
                </a:solidFill>
              </a:rPr>
              <a:t>CHIẾN</a:t>
            </a:r>
            <a:r>
              <a:rPr lang="en-US" sz="2800" b="1" dirty="0" smtClean="0">
                <a:solidFill>
                  <a:srgbClr val="3333CC"/>
                </a:solidFill>
              </a:rPr>
              <a:t> </a:t>
            </a:r>
            <a:r>
              <a:rPr lang="en-US" sz="2800" b="1" dirty="0" err="1" smtClean="0">
                <a:solidFill>
                  <a:srgbClr val="3333CC"/>
                </a:solidFill>
              </a:rPr>
              <a:t>DỊCH</a:t>
            </a:r>
            <a:r>
              <a:rPr lang="en-US" sz="2800" b="1" dirty="0" smtClean="0">
                <a:solidFill>
                  <a:srgbClr val="3333CC"/>
                </a:solidFill>
              </a:rPr>
              <a:t> </a:t>
            </a:r>
            <a:r>
              <a:rPr lang="en-US" sz="2800" b="1" dirty="0" err="1" smtClean="0">
                <a:solidFill>
                  <a:srgbClr val="3333CC"/>
                </a:solidFill>
              </a:rPr>
              <a:t>ĐIỆN</a:t>
            </a:r>
            <a:r>
              <a:rPr lang="en-US" sz="2800" b="1" dirty="0" smtClean="0">
                <a:solidFill>
                  <a:srgbClr val="3333CC"/>
                </a:solidFill>
              </a:rPr>
              <a:t> </a:t>
            </a:r>
            <a:r>
              <a:rPr lang="en-US" sz="2800" b="1" dirty="0" err="1" smtClean="0">
                <a:solidFill>
                  <a:srgbClr val="3333CC"/>
                </a:solidFill>
              </a:rPr>
              <a:t>BIÊN</a:t>
            </a:r>
            <a:r>
              <a:rPr lang="en-US" sz="2800" b="1" dirty="0" smtClean="0">
                <a:solidFill>
                  <a:srgbClr val="3333CC"/>
                </a:solidFill>
              </a:rPr>
              <a:t> </a:t>
            </a:r>
            <a:r>
              <a:rPr lang="en-US" sz="2800" b="1" dirty="0" err="1" smtClean="0">
                <a:solidFill>
                  <a:srgbClr val="3333CC"/>
                </a:solidFill>
              </a:rPr>
              <a:t>PHỦ</a:t>
            </a:r>
            <a:endParaRPr lang="en-US" sz="2800" b="1" dirty="0">
              <a:solidFill>
                <a:srgbClr val="3333CC"/>
              </a:solidFill>
            </a:endParaRPr>
          </a:p>
        </p:txBody>
      </p:sp>
      <p:sp>
        <p:nvSpPr>
          <p:cNvPr id="2" name="TextBox 1"/>
          <p:cNvSpPr txBox="1"/>
          <p:nvPr/>
        </p:nvSpPr>
        <p:spPr>
          <a:xfrm>
            <a:off x="70308" y="627143"/>
            <a:ext cx="3437828" cy="612475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571500" indent="-571500">
              <a:buFontTx/>
              <a:buChar char="-"/>
            </a:pPr>
            <a:r>
              <a:rPr lang="nl-NL" sz="4000" b="1" dirty="0" smtClean="0">
                <a:solidFill>
                  <a:srgbClr val="3333CC"/>
                </a:solidFill>
                <a:latin typeface="Times New Roman" pitchFamily="18" charset="0"/>
                <a:cs typeface="Times New Roman" pitchFamily="18" charset="0"/>
              </a:rPr>
              <a:t>Đợt 3</a:t>
            </a:r>
          </a:p>
          <a:p>
            <a:r>
              <a:rPr lang="nl-NL" sz="3200" dirty="0" smtClean="0">
                <a:latin typeface="Times New Roman" pitchFamily="18" charset="0"/>
                <a:cs typeface="Times New Roman" pitchFamily="18" charset="0"/>
              </a:rPr>
              <a:t>(1</a:t>
            </a:r>
            <a:r>
              <a:rPr lang="nl-NL" sz="3200" dirty="0">
                <a:latin typeface="Times New Roman" pitchFamily="18" charset="0"/>
                <a:cs typeface="Times New Roman" pitchFamily="18" charset="0"/>
                <a:sym typeface="Wingdings 3"/>
              </a:rPr>
              <a:t></a:t>
            </a:r>
            <a:r>
              <a:rPr lang="nl-NL" sz="3200" dirty="0">
                <a:latin typeface="Times New Roman" pitchFamily="18" charset="0"/>
                <a:cs typeface="Times New Roman" pitchFamily="18" charset="0"/>
              </a:rPr>
              <a:t>7/5/1954)</a:t>
            </a:r>
            <a:r>
              <a:rPr lang="nl-NL" sz="3200" b="1" dirty="0">
                <a:latin typeface="Times New Roman" pitchFamily="18" charset="0"/>
                <a:cs typeface="Times New Roman" pitchFamily="18" charset="0"/>
              </a:rPr>
              <a:t>:</a:t>
            </a:r>
            <a:r>
              <a:rPr lang="nl-NL" sz="3200" dirty="0">
                <a:latin typeface="Times New Roman" pitchFamily="18" charset="0"/>
                <a:cs typeface="Times New Roman" pitchFamily="18" charset="0"/>
              </a:rPr>
              <a:t> quân ta đồng loạt tiến công các cứ điểm còn lại ở phân khu Trung tâm và phân khu Nam. Chiều 7-5, tướng Đờ Ca-xtơ-ri cùng tòan bộ Ban tham mưu của địch đầu </a:t>
            </a:r>
            <a:r>
              <a:rPr lang="nl-NL" sz="3200" dirty="0" smtClean="0">
                <a:latin typeface="Times New Roman" pitchFamily="18" charset="0"/>
                <a:cs typeface="Times New Roman" pitchFamily="18" charset="0"/>
              </a:rPr>
              <a:t>hàng</a:t>
            </a:r>
            <a:endParaRPr lang="en-US" sz="3200" dirty="0">
              <a:latin typeface="Times New Roman" pitchFamily="18" charset="0"/>
              <a:cs typeface="Times New Roman" pitchFamily="18" charset="0"/>
            </a:endParaRP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554077"/>
            <a:ext cx="5312633"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707903" y="1631582"/>
            <a:ext cx="5312633" cy="512031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rgbClr val="3333CC"/>
                </a:solidFill>
                <a:latin typeface="Times New Roman" pitchFamily="18" charset="0"/>
                <a:cs typeface="Times New Roman" pitchFamily="18" charset="0"/>
              </a:rPr>
              <a:t>Quân</a:t>
            </a:r>
            <a:r>
              <a:rPr lang="en-US" sz="4000" dirty="0" smtClean="0">
                <a:solidFill>
                  <a:srgbClr val="3333CC"/>
                </a:solidFill>
                <a:latin typeface="Times New Roman" pitchFamily="18" charset="0"/>
                <a:cs typeface="Times New Roman" pitchFamily="18" charset="0"/>
              </a:rPr>
              <a:t> ta </a:t>
            </a:r>
            <a:r>
              <a:rPr lang="en-US" sz="4000" dirty="0" err="1" smtClean="0">
                <a:solidFill>
                  <a:srgbClr val="3333CC"/>
                </a:solidFill>
                <a:latin typeface="Times New Roman" pitchFamily="18" charset="0"/>
                <a:cs typeface="Times New Roman" pitchFamily="18" charset="0"/>
              </a:rPr>
              <a:t>tổng</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công</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kích</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tiêu</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diệt</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toàn</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bộ</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tập</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đoàn</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cứ</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điểm</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Điện</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Biên</a:t>
            </a:r>
            <a:r>
              <a:rPr lang="en-US" sz="4000" dirty="0" smtClean="0">
                <a:solidFill>
                  <a:srgbClr val="3333CC"/>
                </a:solidFill>
                <a:latin typeface="Times New Roman" pitchFamily="18" charset="0"/>
                <a:cs typeface="Times New Roman" pitchFamily="18" charset="0"/>
              </a:rPr>
              <a:t> </a:t>
            </a:r>
            <a:r>
              <a:rPr lang="en-US" sz="4000" dirty="0" err="1">
                <a:solidFill>
                  <a:srgbClr val="3333CC"/>
                </a:solidFill>
                <a:latin typeface="Times New Roman" pitchFamily="18" charset="0"/>
                <a:cs typeface="Times New Roman" pitchFamily="18" charset="0"/>
              </a:rPr>
              <a:t>P</a:t>
            </a:r>
            <a:r>
              <a:rPr lang="en-US" sz="4000" dirty="0" err="1" smtClean="0">
                <a:solidFill>
                  <a:srgbClr val="3333CC"/>
                </a:solidFill>
                <a:latin typeface="Times New Roman" pitchFamily="18" charset="0"/>
                <a:cs typeface="Times New Roman" pitchFamily="18" charset="0"/>
              </a:rPr>
              <a:t>hủ</a:t>
            </a:r>
            <a:r>
              <a:rPr lang="en-US" sz="4000" dirty="0" smtClean="0">
                <a:solidFill>
                  <a:srgbClr val="3333CC"/>
                </a:solidFill>
                <a:latin typeface="Times New Roman" pitchFamily="18" charset="0"/>
                <a:cs typeface="Times New Roman" pitchFamily="18" charset="0"/>
              </a:rPr>
              <a:t>.</a:t>
            </a:r>
          </a:p>
          <a:p>
            <a:r>
              <a:rPr lang="en-US" sz="4000" dirty="0" err="1" smtClean="0">
                <a:solidFill>
                  <a:srgbClr val="3333CC"/>
                </a:solidFill>
                <a:latin typeface="Times New Roman" pitchFamily="18" charset="0"/>
                <a:cs typeface="Times New Roman" pitchFamily="18" charset="0"/>
              </a:rPr>
              <a:t>Ngày</a:t>
            </a:r>
            <a:r>
              <a:rPr lang="en-US" sz="4000" dirty="0" smtClean="0">
                <a:solidFill>
                  <a:srgbClr val="3333CC"/>
                </a:solidFill>
                <a:latin typeface="Times New Roman" pitchFamily="18" charset="0"/>
                <a:cs typeface="Times New Roman" pitchFamily="18" charset="0"/>
              </a:rPr>
              <a:t> 7-5 1954 </a:t>
            </a:r>
            <a:r>
              <a:rPr lang="en-US" sz="4000" dirty="0" err="1" smtClean="0">
                <a:solidFill>
                  <a:srgbClr val="3333CC"/>
                </a:solidFill>
                <a:latin typeface="Times New Roman" pitchFamily="18" charset="0"/>
                <a:cs typeface="Times New Roman" pitchFamily="18" charset="0"/>
              </a:rPr>
              <a:t>chiến</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dịch</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lịch</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sử</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Điện</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Biên</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Phủ</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toàn</a:t>
            </a:r>
            <a:r>
              <a:rPr lang="en-US" sz="4000" dirty="0" smtClean="0">
                <a:solidFill>
                  <a:srgbClr val="3333CC"/>
                </a:solidFill>
                <a:latin typeface="Times New Roman" pitchFamily="18" charset="0"/>
                <a:cs typeface="Times New Roman" pitchFamily="18" charset="0"/>
              </a:rPr>
              <a:t> </a:t>
            </a:r>
            <a:r>
              <a:rPr lang="en-US" sz="4000" dirty="0" err="1" smtClean="0">
                <a:solidFill>
                  <a:srgbClr val="3333CC"/>
                </a:solidFill>
                <a:latin typeface="Times New Roman" pitchFamily="18" charset="0"/>
                <a:cs typeface="Times New Roman" pitchFamily="18" charset="0"/>
              </a:rPr>
              <a:t>thắng</a:t>
            </a:r>
            <a:endParaRPr lang="en-US" sz="4000" dirty="0" smtClean="0">
              <a:solidFill>
                <a:srgbClr val="3333CC"/>
              </a:solidFill>
              <a:latin typeface="Times New Roman" pitchFamily="18" charset="0"/>
              <a:cs typeface="Times New Roman" pitchFamily="18" charset="0"/>
            </a:endParaRPr>
          </a:p>
          <a:p>
            <a:r>
              <a:rPr lang="en-US" sz="4000" dirty="0" smtClean="0">
                <a:solidFill>
                  <a:srgbClr val="3333CC"/>
                </a:solidFill>
                <a:latin typeface="Times New Roman" pitchFamily="18" charset="0"/>
                <a:cs typeface="Times New Roman" pitchFamily="18" charset="0"/>
              </a:rPr>
              <a:t> </a:t>
            </a:r>
            <a:endParaRPr lang="en-US" sz="4000" dirty="0">
              <a:solidFill>
                <a:srgbClr val="3333CC"/>
              </a:solidFill>
              <a:latin typeface="Times New Roman" pitchFamily="18" charset="0"/>
              <a:cs typeface="Times New Roman" pitchFamily="18" charset="0"/>
            </a:endParaRP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0412" y="703709"/>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79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barn(inVertical)">
                                      <p:cBhvr>
                                        <p:cTn id="12" dur="500"/>
                                        <p:tgtEl>
                                          <p:spTgt spid="276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154"/>
                                        </p:tgtEl>
                                        <p:attrNameLst>
                                          <p:attrName>style.visibility</p:attrName>
                                        </p:attrNameLst>
                                      </p:cBhvr>
                                      <p:to>
                                        <p:strVal val="visible"/>
                                      </p:to>
                                    </p:set>
                                    <p:animEffect transition="in" filter="barn(inVertical)">
                                      <p:cBhvr>
                                        <p:cTn id="17" dur="500"/>
                                        <p:tgtEl>
                                          <p:spTgt spid="491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5556" y="528578"/>
            <a:ext cx="7992888" cy="5632311"/>
          </a:xfrm>
          <a:prstGeom prst="rect">
            <a:avLst/>
          </a:prstGeom>
        </p:spPr>
        <p:txBody>
          <a:bodyPr wrap="square">
            <a:spAutoFit/>
          </a:bodyPr>
          <a:lstStyle/>
          <a:p>
            <a:r>
              <a:rPr lang="en-US" sz="3000" i="1" dirty="0">
                <a:latin typeface="Times New Roman" pitchFamily="18" charset="0"/>
                <a:cs typeface="Times New Roman" pitchFamily="18" charset="0"/>
              </a:rPr>
              <a:t>*</a:t>
            </a:r>
            <a:r>
              <a:rPr lang="en-US" sz="3000" i="1" dirty="0" err="1">
                <a:latin typeface="Times New Roman" pitchFamily="18" charset="0"/>
                <a:cs typeface="Times New Roman" pitchFamily="18" charset="0"/>
              </a:rPr>
              <a:t>Diễn</a:t>
            </a:r>
            <a:r>
              <a:rPr lang="en-US" sz="3000" i="1" dirty="0">
                <a:latin typeface="Times New Roman" pitchFamily="18" charset="0"/>
                <a:cs typeface="Times New Roman" pitchFamily="18" charset="0"/>
              </a:rPr>
              <a:t> </a:t>
            </a:r>
            <a:r>
              <a:rPr lang="en-US" sz="3000" i="1" dirty="0" err="1">
                <a:latin typeface="Times New Roman" pitchFamily="18" charset="0"/>
                <a:cs typeface="Times New Roman" pitchFamily="18" charset="0"/>
              </a:rPr>
              <a:t>biến</a:t>
            </a:r>
            <a:r>
              <a:rPr lang="en-US" sz="3000" i="1" dirty="0">
                <a:latin typeface="Times New Roman" pitchFamily="18" charset="0"/>
                <a:cs typeface="Times New Roman" pitchFamily="18" charset="0"/>
              </a:rPr>
              <a:t> </a:t>
            </a:r>
            <a:r>
              <a:rPr lang="en-US" sz="3000" i="1" dirty="0" err="1">
                <a:latin typeface="Times New Roman" pitchFamily="18" charset="0"/>
                <a:cs typeface="Times New Roman" pitchFamily="18" charset="0"/>
              </a:rPr>
              <a:t>của</a:t>
            </a:r>
            <a:r>
              <a:rPr lang="en-US" sz="3000" i="1" dirty="0">
                <a:latin typeface="Times New Roman" pitchFamily="18" charset="0"/>
                <a:cs typeface="Times New Roman" pitchFamily="18" charset="0"/>
              </a:rPr>
              <a:t> </a:t>
            </a:r>
            <a:r>
              <a:rPr lang="en-US" sz="3000" i="1" dirty="0" err="1">
                <a:latin typeface="Times New Roman" pitchFamily="18" charset="0"/>
                <a:cs typeface="Times New Roman" pitchFamily="18" charset="0"/>
              </a:rPr>
              <a:t>chiến</a:t>
            </a:r>
            <a:r>
              <a:rPr lang="en-US" sz="3000" i="1" dirty="0">
                <a:latin typeface="Times New Roman" pitchFamily="18" charset="0"/>
                <a:cs typeface="Times New Roman" pitchFamily="18" charset="0"/>
              </a:rPr>
              <a:t> </a:t>
            </a:r>
            <a:r>
              <a:rPr lang="en-US" sz="3000" i="1" dirty="0" err="1">
                <a:latin typeface="Times New Roman" pitchFamily="18" charset="0"/>
                <a:cs typeface="Times New Roman" pitchFamily="18" charset="0"/>
              </a:rPr>
              <a:t>dịch</a:t>
            </a:r>
            <a:r>
              <a:rPr lang="en-US" sz="3000" i="1" dirty="0">
                <a:latin typeface="Times New Roman" pitchFamily="18" charset="0"/>
                <a:cs typeface="Times New Roman" pitchFamily="18" charset="0"/>
              </a:rPr>
              <a:t> </a:t>
            </a:r>
            <a:endParaRPr lang="en-US" sz="3000" i="1" dirty="0" smtClean="0">
              <a:latin typeface="Times New Roman" pitchFamily="18" charset="0"/>
              <a:cs typeface="Times New Roman" pitchFamily="18" charset="0"/>
            </a:endParaRPr>
          </a:p>
          <a:p>
            <a:r>
              <a:rPr lang="nl-NL" sz="3000" dirty="0" smtClean="0">
                <a:latin typeface="Times New Roman" pitchFamily="18" charset="0"/>
                <a:cs typeface="Times New Roman" pitchFamily="18" charset="0"/>
              </a:rPr>
              <a:t>Chiến </a:t>
            </a:r>
            <a:r>
              <a:rPr lang="nl-NL" sz="3000" dirty="0">
                <a:latin typeface="Times New Roman" pitchFamily="18" charset="0"/>
                <a:cs typeface="Times New Roman" pitchFamily="18" charset="0"/>
              </a:rPr>
              <a:t>dịch Điện Biên Phủ bắt đầu từ ngày </a:t>
            </a:r>
            <a:r>
              <a:rPr lang="nl-NL" sz="3000" b="1" dirty="0">
                <a:latin typeface="Times New Roman" pitchFamily="18" charset="0"/>
                <a:cs typeface="Times New Roman" pitchFamily="18" charset="0"/>
              </a:rPr>
              <a:t>13-3-1954</a:t>
            </a:r>
            <a:r>
              <a:rPr lang="nl-NL" sz="3000" dirty="0">
                <a:latin typeface="Times New Roman" pitchFamily="18" charset="0"/>
                <a:cs typeface="Times New Roman" pitchFamily="18" charset="0"/>
              </a:rPr>
              <a:t> đến hết ngày </a:t>
            </a:r>
            <a:r>
              <a:rPr lang="nl-NL" sz="3000" b="1" dirty="0">
                <a:latin typeface="Times New Roman" pitchFamily="18" charset="0"/>
                <a:cs typeface="Times New Roman" pitchFamily="18" charset="0"/>
              </a:rPr>
              <a:t>7-5-1954</a:t>
            </a:r>
            <a:r>
              <a:rPr lang="nl-NL" sz="3000" dirty="0">
                <a:latin typeface="Times New Roman" pitchFamily="18" charset="0"/>
                <a:cs typeface="Times New Roman" pitchFamily="18" charset="0"/>
              </a:rPr>
              <a:t>, chia làm 3 đợt:</a:t>
            </a:r>
            <a:endParaRPr lang="en-US" sz="3000" dirty="0">
              <a:latin typeface="Times New Roman" pitchFamily="18" charset="0"/>
              <a:cs typeface="Times New Roman" pitchFamily="18" charset="0"/>
            </a:endParaRPr>
          </a:p>
          <a:p>
            <a:r>
              <a:rPr lang="nl-NL" sz="3000" dirty="0">
                <a:latin typeface="Times New Roman" pitchFamily="18" charset="0"/>
                <a:cs typeface="Times New Roman" pitchFamily="18" charset="0"/>
              </a:rPr>
              <a:t>- </a:t>
            </a:r>
            <a:r>
              <a:rPr lang="nl-NL" sz="3000" b="1" dirty="0">
                <a:latin typeface="Times New Roman" pitchFamily="18" charset="0"/>
                <a:cs typeface="Times New Roman" pitchFamily="18" charset="0"/>
              </a:rPr>
              <a:t>Đợt 1</a:t>
            </a:r>
            <a:r>
              <a:rPr lang="nl-NL" sz="3000" dirty="0">
                <a:latin typeface="Times New Roman" pitchFamily="18" charset="0"/>
                <a:cs typeface="Times New Roman" pitchFamily="18" charset="0"/>
              </a:rPr>
              <a:t>( 13</a:t>
            </a:r>
            <a:r>
              <a:rPr lang="nl-NL" sz="3000" dirty="0">
                <a:latin typeface="Times New Roman" pitchFamily="18" charset="0"/>
                <a:cs typeface="Times New Roman" pitchFamily="18" charset="0"/>
                <a:sym typeface="Wingdings 3"/>
              </a:rPr>
              <a:t></a:t>
            </a:r>
            <a:r>
              <a:rPr lang="nl-NL" sz="3000" dirty="0">
                <a:latin typeface="Times New Roman" pitchFamily="18" charset="0"/>
                <a:cs typeface="Times New Roman" pitchFamily="18" charset="0"/>
              </a:rPr>
              <a:t>17/3/1954): quân ta tiến công tiêu diệt cụm cứ điểm Him Lam và toàn bộ phân khu Bắc .</a:t>
            </a:r>
            <a:endParaRPr lang="en-US" sz="3000" dirty="0">
              <a:latin typeface="Times New Roman" pitchFamily="18" charset="0"/>
              <a:cs typeface="Times New Roman" pitchFamily="18" charset="0"/>
            </a:endParaRPr>
          </a:p>
          <a:p>
            <a:r>
              <a:rPr lang="nl-NL" sz="3000" dirty="0">
                <a:latin typeface="Times New Roman" pitchFamily="18" charset="0"/>
                <a:cs typeface="Times New Roman" pitchFamily="18" charset="0"/>
              </a:rPr>
              <a:t>- </a:t>
            </a:r>
            <a:r>
              <a:rPr lang="nl-NL" sz="3000" b="1" dirty="0">
                <a:latin typeface="Times New Roman" pitchFamily="18" charset="0"/>
                <a:cs typeface="Times New Roman" pitchFamily="18" charset="0"/>
              </a:rPr>
              <a:t>Đợt </a:t>
            </a:r>
            <a:r>
              <a:rPr lang="nl-NL" sz="3000" b="1" dirty="0" smtClean="0">
                <a:latin typeface="Times New Roman" pitchFamily="18" charset="0"/>
                <a:cs typeface="Times New Roman" pitchFamily="18" charset="0"/>
              </a:rPr>
              <a:t>2 </a:t>
            </a:r>
            <a:r>
              <a:rPr lang="nl-NL" sz="3000" dirty="0" smtClean="0">
                <a:latin typeface="Times New Roman" pitchFamily="18" charset="0"/>
                <a:cs typeface="Times New Roman" pitchFamily="18" charset="0"/>
              </a:rPr>
              <a:t>(</a:t>
            </a:r>
            <a:r>
              <a:rPr lang="nl-NL" sz="3000" dirty="0">
                <a:latin typeface="Times New Roman" pitchFamily="18" charset="0"/>
                <a:cs typeface="Times New Roman" pitchFamily="18" charset="0"/>
              </a:rPr>
              <a:t>30/3</a:t>
            </a:r>
            <a:r>
              <a:rPr lang="nl-NL" sz="3000" dirty="0">
                <a:latin typeface="Times New Roman" pitchFamily="18" charset="0"/>
                <a:cs typeface="Times New Roman" pitchFamily="18" charset="0"/>
                <a:sym typeface="Wingdings 3"/>
              </a:rPr>
              <a:t></a:t>
            </a:r>
            <a:r>
              <a:rPr lang="nl-NL" sz="3000" dirty="0">
                <a:latin typeface="Times New Roman" pitchFamily="18" charset="0"/>
                <a:cs typeface="Times New Roman" pitchFamily="18" charset="0"/>
              </a:rPr>
              <a:t>26/4/1954)</a:t>
            </a:r>
            <a:r>
              <a:rPr lang="nl-NL" sz="3000" b="1" dirty="0">
                <a:latin typeface="Times New Roman" pitchFamily="18" charset="0"/>
                <a:cs typeface="Times New Roman" pitchFamily="18" charset="0"/>
              </a:rPr>
              <a:t>:</a:t>
            </a:r>
            <a:r>
              <a:rPr lang="nl-NL" sz="3000" dirty="0">
                <a:latin typeface="Times New Roman" pitchFamily="18" charset="0"/>
                <a:cs typeface="Times New Roman" pitchFamily="18" charset="0"/>
              </a:rPr>
              <a:t> quân ta tiến công tiêu diệt các cứ điểm phía đông phân khu Trung tâm .</a:t>
            </a:r>
            <a:endParaRPr lang="en-US" sz="3000" dirty="0">
              <a:latin typeface="Times New Roman" pitchFamily="18" charset="0"/>
              <a:cs typeface="Times New Roman" pitchFamily="18" charset="0"/>
            </a:endParaRPr>
          </a:p>
          <a:p>
            <a:r>
              <a:rPr lang="nl-NL" sz="3000" dirty="0">
                <a:latin typeface="Times New Roman" pitchFamily="18" charset="0"/>
                <a:cs typeface="Times New Roman" pitchFamily="18" charset="0"/>
              </a:rPr>
              <a:t>- </a:t>
            </a:r>
            <a:r>
              <a:rPr lang="nl-NL" sz="3000" b="1" dirty="0">
                <a:latin typeface="Times New Roman" pitchFamily="18" charset="0"/>
                <a:cs typeface="Times New Roman" pitchFamily="18" charset="0"/>
              </a:rPr>
              <a:t>Đợt 3</a:t>
            </a:r>
            <a:r>
              <a:rPr lang="nl-NL" sz="3000" dirty="0">
                <a:latin typeface="Times New Roman" pitchFamily="18" charset="0"/>
                <a:cs typeface="Times New Roman" pitchFamily="18" charset="0"/>
              </a:rPr>
              <a:t>(1</a:t>
            </a:r>
            <a:r>
              <a:rPr lang="nl-NL" sz="3000" dirty="0">
                <a:latin typeface="Times New Roman" pitchFamily="18" charset="0"/>
                <a:cs typeface="Times New Roman" pitchFamily="18" charset="0"/>
                <a:sym typeface="Wingdings 3"/>
              </a:rPr>
              <a:t></a:t>
            </a:r>
            <a:r>
              <a:rPr lang="nl-NL" sz="3000" dirty="0">
                <a:latin typeface="Times New Roman" pitchFamily="18" charset="0"/>
                <a:cs typeface="Times New Roman" pitchFamily="18" charset="0"/>
              </a:rPr>
              <a:t>7/5/1954)</a:t>
            </a:r>
            <a:r>
              <a:rPr lang="nl-NL" sz="3000" b="1" dirty="0">
                <a:latin typeface="Times New Roman" pitchFamily="18" charset="0"/>
                <a:cs typeface="Times New Roman" pitchFamily="18" charset="0"/>
              </a:rPr>
              <a:t>:</a:t>
            </a:r>
            <a:r>
              <a:rPr lang="nl-NL" sz="3000" dirty="0">
                <a:latin typeface="Times New Roman" pitchFamily="18" charset="0"/>
                <a:cs typeface="Times New Roman" pitchFamily="18" charset="0"/>
              </a:rPr>
              <a:t> quân ta đồng loạt tiến công các cứ điểm còn lại ở phân khu Trung tâm và phân khu Nam. Chiều 7-5, tướng Đờ Ca-xtơ-ri cùng tòan bộ Ban tham mưu của địch đầu hàng</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3121691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89870531564255827_574_0.jpg"/>
          <p:cNvPicPr>
            <a:picLocks noChangeAspect="1"/>
          </p:cNvPicPr>
          <p:nvPr/>
        </p:nvPicPr>
        <p:blipFill>
          <a:blip r:embed="rId2"/>
          <a:stretch>
            <a:fillRect/>
          </a:stretch>
        </p:blipFill>
        <p:spPr>
          <a:xfrm>
            <a:off x="42475" y="41226"/>
            <a:ext cx="9251504" cy="6858000"/>
          </a:xfrm>
          <a:prstGeom prst="rect">
            <a:avLst/>
          </a:prstGeom>
        </p:spPr>
      </p:pic>
      <p:sp>
        <p:nvSpPr>
          <p:cNvPr id="3" name="Text Box 2"/>
          <p:cNvSpPr txBox="1">
            <a:spLocks noChangeArrowheads="1"/>
          </p:cNvSpPr>
          <p:nvPr/>
        </p:nvSpPr>
        <p:spPr bwMode="auto">
          <a:xfrm>
            <a:off x="17822" y="0"/>
            <a:ext cx="9126177" cy="95410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lvl="0">
              <a:spcBef>
                <a:spcPct val="50000"/>
              </a:spcBef>
            </a:pPr>
            <a:r>
              <a:rPr lang="en-US" sz="2800" b="1"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Tình</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hình</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quân</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Pháp</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sau</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8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năm</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tiến</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hành</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chiến</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tranh</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ở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Đông</a:t>
            </a:r>
            <a:r>
              <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2800" dirty="0" err="1" smtClean="0">
                <a:solidFill>
                  <a:prstClr val="black"/>
                </a:solidFill>
                <a:effectLst>
                  <a:outerShdw blurRad="38100" dist="38100" dir="2700000" algn="tl">
                    <a:srgbClr val="C0C0C0"/>
                  </a:outerShdw>
                </a:effectLst>
                <a:latin typeface="Times New Roman" pitchFamily="18" charset="0"/>
                <a:cs typeface="Times New Roman" pitchFamily="18" charset="0"/>
              </a:rPr>
              <a:t>Dương</a:t>
            </a:r>
            <a:endParaRPr lang="en-US" sz="2800" dirty="0" smtClean="0">
              <a:solidFill>
                <a:prstClr val="black"/>
              </a:solidFill>
              <a:effectLst>
                <a:outerShdw blurRad="38100" dist="38100" dir="2700000" algn="tl">
                  <a:srgbClr val="C0C0C0"/>
                </a:outerShdw>
              </a:effectLst>
              <a:latin typeface="Times New Roman" pitchFamily="18" charset="0"/>
              <a:cs typeface="Times New Roman" pitchFamily="18" charset="0"/>
            </a:endParaRPr>
          </a:p>
        </p:txBody>
      </p:sp>
      <p:cxnSp>
        <p:nvCxnSpPr>
          <p:cNvPr id="6" name="Straight Arrow Connector 5"/>
          <p:cNvCxnSpPr/>
          <p:nvPr/>
        </p:nvCxnSpPr>
        <p:spPr>
          <a:xfrm>
            <a:off x="1391954" y="5805264"/>
            <a:ext cx="457200"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23728" y="5504784"/>
            <a:ext cx="6912768" cy="800219"/>
          </a:xfrm>
          <a:prstGeom prst="rect">
            <a:avLst/>
          </a:prstGeom>
          <a:noFill/>
        </p:spPr>
        <p:txBody>
          <a:bodyPr wrap="square" rtlCol="0">
            <a:spAutoFit/>
          </a:bodyPr>
          <a:lstStyle/>
          <a:p>
            <a:pPr marL="0" lvl="1"/>
            <a:r>
              <a:rPr lang="en-US" sz="2800" b="1" dirty="0" err="1">
                <a:solidFill>
                  <a:srgbClr val="0000FF"/>
                </a:solidFill>
                <a:effectLst>
                  <a:outerShdw blurRad="38100" dist="38100" dir="2700000" algn="tl">
                    <a:srgbClr val="C0C0C0"/>
                  </a:outerShdw>
                </a:effectLst>
                <a:latin typeface="Times New Roman" pitchFamily="18" charset="0"/>
                <a:cs typeface="Times New Roman" pitchFamily="18" charset="0"/>
              </a:rPr>
              <a:t>Bị</a:t>
            </a:r>
            <a:r>
              <a:rPr lang="en-US" sz="2800" b="1" dirty="0">
                <a:solidFill>
                  <a:srgbClr val="0000FF"/>
                </a:solidFill>
                <a:effectLst>
                  <a:outerShdw blurRad="38100" dist="38100" dir="2700000" algn="tl">
                    <a:srgbClr val="C0C0C0"/>
                  </a:outerShdw>
                </a:effectLst>
                <a:latin typeface="Times New Roman" pitchFamily="18" charset="0"/>
                <a:cs typeface="Times New Roman" pitchFamily="18" charset="0"/>
              </a:rPr>
              <a:t> “ </a:t>
            </a:r>
            <a:r>
              <a:rPr lang="en-US" sz="2800" b="1" dirty="0" err="1">
                <a:solidFill>
                  <a:srgbClr val="0000FF"/>
                </a:solidFill>
                <a:effectLst>
                  <a:outerShdw blurRad="38100" dist="38100" dir="2700000" algn="tl">
                    <a:srgbClr val="C0C0C0"/>
                  </a:outerShdw>
                </a:effectLst>
                <a:latin typeface="Times New Roman" pitchFamily="18" charset="0"/>
                <a:cs typeface="Times New Roman" pitchFamily="18" charset="0"/>
              </a:rPr>
              <a:t>sa</a:t>
            </a:r>
            <a:r>
              <a:rPr lang="en-US" sz="2800" b="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cs typeface="Times New Roman" pitchFamily="18" charset="0"/>
              </a:rPr>
              <a:t>lầy</a:t>
            </a:r>
            <a:r>
              <a:rPr lang="en-US" sz="2800" b="1" dirty="0">
                <a:solidFill>
                  <a:srgbClr val="0000FF"/>
                </a:solidFill>
                <a:effectLst>
                  <a:outerShdw blurRad="38100" dist="38100" dir="2700000" algn="tl">
                    <a:srgbClr val="C0C0C0"/>
                  </a:outerShdw>
                </a:effectLst>
                <a:latin typeface="Times New Roman" pitchFamily="18" charset="0"/>
                <a:cs typeface="Times New Roman" pitchFamily="18" charset="0"/>
              </a:rPr>
              <a:t>” ở </a:t>
            </a:r>
            <a:r>
              <a:rPr lang="en-US" sz="2800" b="1" dirty="0" err="1">
                <a:solidFill>
                  <a:srgbClr val="0000FF"/>
                </a:solidFill>
                <a:effectLst>
                  <a:outerShdw blurRad="38100" dist="38100" dir="2700000" algn="tl">
                    <a:srgbClr val="C0C0C0"/>
                  </a:outerShdw>
                </a:effectLst>
                <a:latin typeface="Times New Roman" pitchFamily="18" charset="0"/>
                <a:cs typeface="Times New Roman" pitchFamily="18" charset="0"/>
              </a:rPr>
              <a:t>chiến</a:t>
            </a:r>
            <a:r>
              <a:rPr lang="en-US" sz="2800" b="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cs typeface="Times New Roman" pitchFamily="18" charset="0"/>
              </a:rPr>
              <a:t>trường</a:t>
            </a:r>
            <a:r>
              <a:rPr lang="en-US" sz="2800" b="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cs typeface="Times New Roman" pitchFamily="18" charset="0"/>
              </a:rPr>
              <a:t>Đông</a:t>
            </a:r>
            <a:r>
              <a:rPr lang="en-US" sz="2800" b="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cs typeface="Times New Roman" pitchFamily="18" charset="0"/>
              </a:rPr>
              <a:t>Dương</a:t>
            </a:r>
            <a:endParaRPr lang="en-US" sz="2800" b="1" dirty="0">
              <a:solidFill>
                <a:srgbClr val="0000FF"/>
              </a:solidFill>
              <a:effectLst>
                <a:outerShdw blurRad="38100" dist="38100" dir="2700000" algn="tl">
                  <a:srgbClr val="C0C0C0"/>
                </a:outerShdw>
              </a:effectLst>
              <a:latin typeface="Times New Roman" pitchFamily="18" charset="0"/>
              <a:cs typeface="Times New Roman" pitchFamily="18" charset="0"/>
            </a:endParaRPr>
          </a:p>
          <a:p>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627" y="903834"/>
            <a:ext cx="282700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040491" y="3452716"/>
            <a:ext cx="1255472" cy="461665"/>
          </a:xfrm>
          <a:prstGeom prst="rect">
            <a:avLst/>
          </a:prstGeom>
        </p:spPr>
        <p:txBody>
          <a:bodyPr wrap="none">
            <a:spAutoFit/>
          </a:bodyPr>
          <a:lstStyle/>
          <a:p>
            <a:r>
              <a:rPr lang="en-US" sz="2400" dirty="0" smtClean="0"/>
              <a:t>39.000</a:t>
            </a:r>
            <a:r>
              <a:rPr lang="en-US" dirty="0" smtClean="0"/>
              <a:t>  </a:t>
            </a:r>
            <a:endParaRPr lang="en-US" dirty="0"/>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725" y="3391971"/>
            <a:ext cx="582166"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35" y="1022687"/>
            <a:ext cx="309634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371965" y="3553144"/>
            <a:ext cx="2747684" cy="461665"/>
          </a:xfrm>
          <a:prstGeom prst="rect">
            <a:avLst/>
          </a:prstGeom>
        </p:spPr>
        <p:txBody>
          <a:bodyPr wrap="square">
            <a:spAutoFit/>
          </a:bodyPr>
          <a:lstStyle/>
          <a:p>
            <a:r>
              <a:rPr lang="en-US" sz="2400" dirty="0"/>
              <a:t>2000 </a:t>
            </a:r>
            <a:r>
              <a:rPr lang="en-US" sz="2400" dirty="0" err="1"/>
              <a:t>tỉ</a:t>
            </a:r>
            <a:r>
              <a:rPr lang="en-US" sz="2400" dirty="0"/>
              <a:t> </a:t>
            </a:r>
            <a:r>
              <a:rPr lang="en-US" sz="2400" dirty="0" err="1"/>
              <a:t>phơ</a:t>
            </a:r>
            <a:r>
              <a:rPr lang="en-US" sz="2400" dirty="0"/>
              <a:t> </a:t>
            </a:r>
            <a:r>
              <a:rPr lang="en-US" sz="2400" dirty="0" err="1"/>
              <a:t>răng</a:t>
            </a:r>
            <a:r>
              <a:rPr lang="en-US" sz="2400" dirty="0"/>
              <a:t>. </a:t>
            </a:r>
          </a:p>
        </p:txBody>
      </p:sp>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62" y="1001000"/>
            <a:ext cx="3263123" cy="343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42824" y="4653136"/>
            <a:ext cx="3027803" cy="923330"/>
          </a:xfrm>
          <a:prstGeom prst="rect">
            <a:avLst/>
          </a:prstGeom>
        </p:spPr>
        <p:txBody>
          <a:bodyPr wrap="square">
            <a:spAutoFit/>
          </a:bodyPr>
          <a:lstStyle/>
          <a:p>
            <a:r>
              <a:rPr lang="vi-VN" i="1" dirty="0"/>
              <a:t>Nhân dân Pháp phản đối chiến tranh ở Việt Nam. Ảnh tư liệu</a:t>
            </a:r>
            <a:endParaRPr lang="en-US" dirty="0"/>
          </a:p>
        </p:txBody>
      </p:sp>
    </p:spTree>
    <p:extLst>
      <p:ext uri="{BB962C8B-B14F-4D97-AF65-F5344CB8AC3E}">
        <p14:creationId xmlns:p14="http://schemas.microsoft.com/office/powerpoint/2010/main" val="117822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barn(inVertical)">
                                      <p:cBhvr>
                                        <p:cTn id="12" dur="500"/>
                                        <p:tgtEl>
                                          <p:spTgt spid="2048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0483"/>
                                        </p:tgtEl>
                                        <p:attrNameLst>
                                          <p:attrName>style.visibility</p:attrName>
                                        </p:attrNameLst>
                                      </p:cBhvr>
                                      <p:to>
                                        <p:strVal val="visible"/>
                                      </p:to>
                                    </p:set>
                                    <p:animEffect transition="in" filter="barn(inVertical)">
                                      <p:cBhvr>
                                        <p:cTn id="18" dur="500"/>
                                        <p:tgtEl>
                                          <p:spTgt spid="2048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485"/>
                                        </p:tgtEl>
                                        <p:attrNameLst>
                                          <p:attrName>style.visibility</p:attrName>
                                        </p:attrNameLst>
                                      </p:cBhvr>
                                      <p:to>
                                        <p:strVal val="visible"/>
                                      </p:to>
                                    </p:set>
                                    <p:animEffect transition="in" filter="barn(inVertical)">
                                      <p:cBhvr>
                                        <p:cTn id="23" dur="500"/>
                                        <p:tgtEl>
                                          <p:spTgt spid="2048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486"/>
                                        </p:tgtEl>
                                        <p:attrNameLst>
                                          <p:attrName>style.visibility</p:attrName>
                                        </p:attrNameLst>
                                      </p:cBhvr>
                                      <p:to>
                                        <p:strVal val="visible"/>
                                      </p:to>
                                    </p:set>
                                    <p:animEffect transition="in" filter="barn(inVertical)">
                                      <p:cBhvr>
                                        <p:cTn id="31" dur="500"/>
                                        <p:tgtEl>
                                          <p:spTgt spid="2048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2724"/>
            <a:ext cx="8424936" cy="530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1520" y="5805264"/>
            <a:ext cx="8784976" cy="954107"/>
          </a:xfrm>
          <a:prstGeom prst="rect">
            <a:avLst/>
          </a:prstGeom>
        </p:spPr>
        <p:txBody>
          <a:bodyPr wrap="square">
            <a:spAutoFit/>
          </a:bodyPr>
          <a:lstStyle/>
          <a:p>
            <a:r>
              <a:rPr lang="vi-VN" sz="2800" i="1" dirty="0"/>
              <a:t>Tướng De Castries cùng toàn bộ Bộ tham mưu bị bắt sống.</a:t>
            </a:r>
            <a:endParaRPr lang="en-US" sz="2800" dirty="0"/>
          </a:p>
        </p:txBody>
      </p:sp>
    </p:spTree>
    <p:extLst>
      <p:ext uri="{BB962C8B-B14F-4D97-AF65-F5344CB8AC3E}">
        <p14:creationId xmlns:p14="http://schemas.microsoft.com/office/powerpoint/2010/main" val="33333644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7" name="Picture 5" descr="nhung-nam-ngo-dang-nho-trong-lich-su-nuoc-ta-7"/>
          <p:cNvPicPr>
            <a:picLocks noChangeAspect="1" noChangeArrowheads="1"/>
          </p:cNvPicPr>
          <p:nvPr/>
        </p:nvPicPr>
        <p:blipFill>
          <a:blip r:embed="rId2"/>
          <a:srcRect/>
          <a:stretch>
            <a:fillRect/>
          </a:stretch>
        </p:blipFill>
        <p:spPr bwMode="auto">
          <a:xfrm>
            <a:off x="228600" y="152400"/>
            <a:ext cx="8686800" cy="5486400"/>
          </a:xfrm>
          <a:prstGeom prst="rect">
            <a:avLst/>
          </a:prstGeom>
          <a:noFill/>
        </p:spPr>
      </p:pic>
      <p:sp>
        <p:nvSpPr>
          <p:cNvPr id="120838" name="Text Box 6"/>
          <p:cNvSpPr txBox="1">
            <a:spLocks noChangeArrowheads="1"/>
          </p:cNvSpPr>
          <p:nvPr/>
        </p:nvSpPr>
        <p:spPr bwMode="auto">
          <a:xfrm>
            <a:off x="228600" y="5844570"/>
            <a:ext cx="8686800" cy="78483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ct val="50000"/>
              </a:spcBef>
              <a:spcAft>
                <a:spcPts val="0"/>
              </a:spcAft>
            </a:pPr>
            <a:r>
              <a:rPr lang="en-US" b="1">
                <a:solidFill>
                  <a:srgbClr val="FF0000"/>
                </a:solidFill>
                <a:latin typeface="Times New Roman" pitchFamily="18" charset="0"/>
              </a:rPr>
              <a:t>Lá cờ "Quyết chiến, Quyết thắng" tung bay trên nóc hầm Chỉ huy</a:t>
            </a:r>
          </a:p>
          <a:p>
            <a:pPr algn="ctr" fontAlgn="auto">
              <a:spcBef>
                <a:spcPct val="50000"/>
              </a:spcBef>
              <a:spcAft>
                <a:spcPts val="0"/>
              </a:spcAft>
            </a:pPr>
            <a:r>
              <a:rPr lang="en-US" b="1">
                <a:solidFill>
                  <a:srgbClr val="FF0000"/>
                </a:solidFill>
                <a:latin typeface="Times New Roman" pitchFamily="18" charset="0"/>
              </a:rPr>
              <a:t>báo hiệu Chiến dịch Điện Biên Phủ toàn thắng </a:t>
            </a:r>
          </a:p>
        </p:txBody>
      </p:sp>
    </p:spTree>
    <p:extLst>
      <p:ext uri="{BB962C8B-B14F-4D97-AF65-F5344CB8AC3E}">
        <p14:creationId xmlns:p14="http://schemas.microsoft.com/office/powerpoint/2010/main" val="1756275274"/>
      </p:ext>
    </p:extLst>
  </p:cSld>
  <p:clrMapOvr>
    <a:masterClrMapping/>
  </p:clrMapOvr>
  <p:transition advTm="18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0837"/>
                                        </p:tgtEl>
                                        <p:attrNameLst>
                                          <p:attrName>style.visibility</p:attrName>
                                        </p:attrNameLst>
                                      </p:cBhvr>
                                      <p:to>
                                        <p:strVal val="visible"/>
                                      </p:to>
                                    </p:set>
                                    <p:anim calcmode="lin" valueType="num">
                                      <p:cBhvr>
                                        <p:cTn id="7" dur="500" fill="hold"/>
                                        <p:tgtEl>
                                          <p:spTgt spid="120837"/>
                                        </p:tgtEl>
                                        <p:attrNameLst>
                                          <p:attrName>ppt_w</p:attrName>
                                        </p:attrNameLst>
                                      </p:cBhvr>
                                      <p:tavLst>
                                        <p:tav tm="0">
                                          <p:val>
                                            <p:fltVal val="0"/>
                                          </p:val>
                                        </p:tav>
                                        <p:tav tm="100000">
                                          <p:val>
                                            <p:strVal val="#ppt_w"/>
                                          </p:val>
                                        </p:tav>
                                      </p:tavLst>
                                    </p:anim>
                                    <p:anim calcmode="lin" valueType="num">
                                      <p:cBhvr>
                                        <p:cTn id="8" dur="500" fill="hold"/>
                                        <p:tgtEl>
                                          <p:spTgt spid="12083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20838"/>
                                        </p:tgtEl>
                                        <p:attrNameLst>
                                          <p:attrName>style.visibility</p:attrName>
                                        </p:attrNameLst>
                                      </p:cBhvr>
                                      <p:to>
                                        <p:strVal val="visible"/>
                                      </p:to>
                                    </p:set>
                                    <p:anim calcmode="lin" valueType="num">
                                      <p:cBhvr>
                                        <p:cTn id="11" dur="500" fill="hold"/>
                                        <p:tgtEl>
                                          <p:spTgt spid="120838"/>
                                        </p:tgtEl>
                                        <p:attrNameLst>
                                          <p:attrName>ppt_w</p:attrName>
                                        </p:attrNameLst>
                                      </p:cBhvr>
                                      <p:tavLst>
                                        <p:tav tm="0">
                                          <p:val>
                                            <p:fltVal val="0"/>
                                          </p:val>
                                        </p:tav>
                                        <p:tav tm="100000">
                                          <p:val>
                                            <p:strVal val="#ppt_w"/>
                                          </p:val>
                                        </p:tav>
                                      </p:tavLst>
                                    </p:anim>
                                    <p:anim calcmode="lin" valueType="num">
                                      <p:cBhvr>
                                        <p:cTn id="12" dur="500" fill="hold"/>
                                        <p:tgtEl>
                                          <p:spTgt spid="1208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496944"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5536" y="5805264"/>
            <a:ext cx="8352928" cy="830997"/>
          </a:xfrm>
          <a:prstGeom prst="rect">
            <a:avLst/>
          </a:prstGeom>
        </p:spPr>
        <p:txBody>
          <a:bodyPr wrap="square">
            <a:spAutoFit/>
          </a:bodyPr>
          <a:lstStyle/>
          <a:p>
            <a:r>
              <a:rPr lang="vi-VN" sz="2400" i="1" dirty="0"/>
              <a:t>Những binh sĩ Pháp đầu hàng được áp giải đến nơi tạm giam sau thất bại tại chiến trường Điện Biên Phủ</a:t>
            </a:r>
            <a:endParaRPr lang="en-US" sz="2400" dirty="0"/>
          </a:p>
        </p:txBody>
      </p:sp>
    </p:spTree>
    <p:extLst>
      <p:ext uri="{BB962C8B-B14F-4D97-AF65-F5344CB8AC3E}">
        <p14:creationId xmlns:p14="http://schemas.microsoft.com/office/powerpoint/2010/main" val="28538425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708" y="188640"/>
            <a:ext cx="8673756" cy="584775"/>
          </a:xfrm>
          <a:prstGeom prst="rect">
            <a:avLst/>
          </a:prstGeom>
        </p:spPr>
        <p:txBody>
          <a:bodyPr wrap="square">
            <a:spAutoFit/>
          </a:bodyPr>
          <a:lstStyle/>
          <a:p>
            <a:r>
              <a:rPr lang="en-US" sz="3200" b="1" kern="0" dirty="0">
                <a:solidFill>
                  <a:srgbClr val="3333CC"/>
                </a:solidFill>
                <a:latin typeface="Times New Roman" pitchFamily="18" charset="0"/>
                <a:cs typeface="Times New Roman" pitchFamily="18" charset="0"/>
              </a:rPr>
              <a:t>2. </a:t>
            </a:r>
            <a:r>
              <a:rPr lang="en-US" sz="3200" b="1" kern="0" dirty="0" err="1">
                <a:solidFill>
                  <a:srgbClr val="3333CC"/>
                </a:solidFill>
                <a:latin typeface="Times New Roman" pitchFamily="18" charset="0"/>
                <a:cs typeface="Times New Roman" pitchFamily="18" charset="0"/>
              </a:rPr>
              <a:t>Chiến</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dịch</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lịch</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sử</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Điện</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Biên</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Phủ</a:t>
            </a:r>
            <a:r>
              <a:rPr lang="en-US" sz="3200" b="1" kern="0" dirty="0">
                <a:solidFill>
                  <a:srgbClr val="3333CC"/>
                </a:solidFill>
                <a:latin typeface="Times New Roman" pitchFamily="18" charset="0"/>
                <a:cs typeface="Times New Roman" pitchFamily="18" charset="0"/>
              </a:rPr>
              <a:t> 1954.</a:t>
            </a:r>
            <a:endParaRPr lang="en-US" sz="3200" b="1" dirty="0">
              <a:solidFill>
                <a:srgbClr val="3333CC"/>
              </a:solidFill>
              <a:latin typeface="Times New Roman" pitchFamily="18" charset="0"/>
              <a:cs typeface="Times New Roman" pitchFamily="18" charset="0"/>
            </a:endParaRPr>
          </a:p>
        </p:txBody>
      </p:sp>
      <p:sp>
        <p:nvSpPr>
          <p:cNvPr id="9" name="TextBox 8"/>
          <p:cNvSpPr txBox="1"/>
          <p:nvPr/>
        </p:nvSpPr>
        <p:spPr>
          <a:xfrm>
            <a:off x="0" y="3139967"/>
            <a:ext cx="269626" cy="461665"/>
          </a:xfrm>
          <a:prstGeom prst="rect">
            <a:avLst/>
          </a:prstGeom>
          <a:noFill/>
        </p:spPr>
        <p:txBody>
          <a:bodyPr wrap="none" rtlCol="0">
            <a:spAutoFit/>
          </a:bodyPr>
          <a:lstStyle/>
          <a:p>
            <a:r>
              <a:rPr lang="en-US" sz="2400" i="1" dirty="0">
                <a:solidFill>
                  <a:srgbClr val="000000"/>
                </a:solidFill>
              </a:rPr>
              <a:t> </a:t>
            </a:r>
          </a:p>
        </p:txBody>
      </p:sp>
      <p:sp>
        <p:nvSpPr>
          <p:cNvPr id="10" name="TextBox 9"/>
          <p:cNvSpPr txBox="1"/>
          <p:nvPr/>
        </p:nvSpPr>
        <p:spPr>
          <a:xfrm>
            <a:off x="84261" y="4869160"/>
            <a:ext cx="9072092" cy="646331"/>
          </a:xfrm>
          <a:prstGeom prst="rect">
            <a:avLst/>
          </a:prstGeom>
          <a:noFill/>
        </p:spPr>
        <p:txBody>
          <a:bodyPr wrap="square" rtlCol="0">
            <a:spAutoFit/>
          </a:bodyPr>
          <a:lstStyle/>
          <a:p>
            <a:pPr algn="just"/>
            <a:r>
              <a:rPr lang="en-US" sz="3600" i="1" dirty="0">
                <a:solidFill>
                  <a:srgbClr val="3333CC"/>
                </a:solidFill>
                <a:latin typeface="Times New Roman" pitchFamily="18" charset="0"/>
                <a:cs typeface="Times New Roman" pitchFamily="18" charset="0"/>
              </a:rPr>
              <a:t>* Ý </a:t>
            </a:r>
            <a:r>
              <a:rPr lang="en-US" sz="3600" i="1" dirty="0" err="1">
                <a:solidFill>
                  <a:srgbClr val="3333CC"/>
                </a:solidFill>
                <a:latin typeface="Times New Roman" pitchFamily="18" charset="0"/>
                <a:cs typeface="Times New Roman" pitchFamily="18" charset="0"/>
              </a:rPr>
              <a:t>nghĩa</a:t>
            </a:r>
            <a:r>
              <a:rPr lang="en-US" sz="3600" i="1" dirty="0">
                <a:solidFill>
                  <a:srgbClr val="3333CC"/>
                </a:solidFill>
                <a:latin typeface="Times New Roman" pitchFamily="18" charset="0"/>
                <a:cs typeface="Times New Roman" pitchFamily="18" charset="0"/>
              </a:rPr>
              <a:t> </a:t>
            </a:r>
            <a:r>
              <a:rPr lang="en-US" sz="3600" i="1" dirty="0" err="1">
                <a:solidFill>
                  <a:srgbClr val="3333CC"/>
                </a:solidFill>
                <a:latin typeface="Times New Roman" pitchFamily="18" charset="0"/>
                <a:cs typeface="Times New Roman" pitchFamily="18" charset="0"/>
              </a:rPr>
              <a:t>lịch</a:t>
            </a:r>
            <a:r>
              <a:rPr lang="en-US" sz="3600" i="1" dirty="0">
                <a:solidFill>
                  <a:srgbClr val="3333CC"/>
                </a:solidFill>
                <a:latin typeface="Times New Roman" pitchFamily="18" charset="0"/>
                <a:cs typeface="Times New Roman" pitchFamily="18" charset="0"/>
              </a:rPr>
              <a:t> </a:t>
            </a:r>
            <a:r>
              <a:rPr lang="en-US" sz="3600" i="1" dirty="0" err="1" smtClean="0">
                <a:solidFill>
                  <a:srgbClr val="3333CC"/>
                </a:solidFill>
                <a:latin typeface="Times New Roman" pitchFamily="18" charset="0"/>
                <a:cs typeface="Times New Roman" pitchFamily="18" charset="0"/>
              </a:rPr>
              <a:t>sử</a:t>
            </a:r>
            <a:endParaRPr lang="en-US" sz="3600" i="1" dirty="0">
              <a:solidFill>
                <a:srgbClr val="3333CC"/>
              </a:solidFill>
              <a:latin typeface="Times New Roman" pitchFamily="18" charset="0"/>
              <a:cs typeface="Times New Roman" pitchFamily="18" charset="0"/>
            </a:endParaRPr>
          </a:p>
        </p:txBody>
      </p:sp>
      <p:sp>
        <p:nvSpPr>
          <p:cNvPr id="11" name="TextBox 10"/>
          <p:cNvSpPr txBox="1"/>
          <p:nvPr/>
        </p:nvSpPr>
        <p:spPr>
          <a:xfrm>
            <a:off x="109577" y="773415"/>
            <a:ext cx="8854912" cy="4154984"/>
          </a:xfrm>
          <a:prstGeom prst="rect">
            <a:avLst/>
          </a:prstGeom>
          <a:noFill/>
        </p:spPr>
        <p:txBody>
          <a:bodyPr wrap="square" rtlCol="0">
            <a:spAutoFit/>
          </a:bodyPr>
          <a:lstStyle/>
          <a:p>
            <a:r>
              <a:rPr lang="en-US" dirty="0">
                <a:solidFill>
                  <a:srgbClr val="000000"/>
                </a:solidFill>
              </a:rPr>
              <a:t> </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Kết</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quả</a:t>
            </a:r>
            <a:r>
              <a:rPr lang="en-US" sz="4400" i="1" dirty="0" smtClean="0">
                <a:solidFill>
                  <a:srgbClr val="000000"/>
                </a:solidFill>
                <a:latin typeface="Times New Roman" pitchFamily="18" charset="0"/>
                <a:cs typeface="Times New Roman" pitchFamily="18" charset="0"/>
              </a:rPr>
              <a:t>:</a:t>
            </a:r>
          </a:p>
          <a:p>
            <a:r>
              <a:rPr lang="en-US" sz="4400" dirty="0">
                <a:solidFill>
                  <a:srgbClr val="000000"/>
                </a:solidFill>
                <a:latin typeface="Times New Roman" pitchFamily="18" charset="0"/>
                <a:cs typeface="Times New Roman" pitchFamily="18" charset="0"/>
              </a:rPr>
              <a:t>- T</a:t>
            </a:r>
            <a:r>
              <a:rPr lang="vi-VN" sz="4400" dirty="0">
                <a:solidFill>
                  <a:srgbClr val="000000"/>
                </a:solidFill>
                <a:latin typeface="Times New Roman" pitchFamily="18" charset="0"/>
                <a:cs typeface="Times New Roman" pitchFamily="18" charset="0"/>
              </a:rPr>
              <a:t>a tiêu diệt và bắt sống toàn bộ quân địch ở tập đoàn cứ điểm Điện Biên </a:t>
            </a:r>
            <a:r>
              <a:rPr lang="vi-VN" sz="4400" dirty="0" smtClean="0">
                <a:solidFill>
                  <a:srgbClr val="000000"/>
                </a:solidFill>
                <a:latin typeface="Times New Roman" pitchFamily="18" charset="0"/>
                <a:cs typeface="Times New Roman" pitchFamily="18" charset="0"/>
              </a:rPr>
              <a:t>Phủ</a:t>
            </a:r>
            <a:r>
              <a:rPr lang="en-US" sz="4400" dirty="0" smtClean="0">
                <a:solidFill>
                  <a:srgbClr val="000000"/>
                </a:solidFill>
                <a:latin typeface="Times New Roman" pitchFamily="18" charset="0"/>
                <a:cs typeface="Times New Roman" pitchFamily="18" charset="0"/>
              </a:rPr>
              <a:t> (</a:t>
            </a:r>
            <a:r>
              <a:rPr lang="vi-VN" sz="4400" dirty="0" smtClean="0">
                <a:solidFill>
                  <a:srgbClr val="000000"/>
                </a:solidFill>
                <a:latin typeface="Times New Roman" pitchFamily="18" charset="0"/>
                <a:cs typeface="Times New Roman" pitchFamily="18" charset="0"/>
              </a:rPr>
              <a:t> </a:t>
            </a:r>
            <a:r>
              <a:rPr lang="vi-VN" sz="4400" dirty="0">
                <a:solidFill>
                  <a:srgbClr val="000000"/>
                </a:solidFill>
                <a:latin typeface="Times New Roman" pitchFamily="18" charset="0"/>
                <a:cs typeface="Times New Roman" pitchFamily="18" charset="0"/>
              </a:rPr>
              <a:t>16200 </a:t>
            </a:r>
            <a:r>
              <a:rPr lang="vi-VN" sz="4400" dirty="0" smtClean="0">
                <a:solidFill>
                  <a:srgbClr val="000000"/>
                </a:solidFill>
                <a:latin typeface="Times New Roman" pitchFamily="18" charset="0"/>
                <a:cs typeface="Times New Roman" pitchFamily="18" charset="0"/>
              </a:rPr>
              <a:t>tên</a:t>
            </a:r>
            <a:r>
              <a:rPr lang="en-US" sz="4400" dirty="0" smtClean="0">
                <a:solidFill>
                  <a:srgbClr val="000000"/>
                </a:solidFill>
                <a:latin typeface="Times New Roman" pitchFamily="18" charset="0"/>
                <a:cs typeface="Times New Roman" pitchFamily="18" charset="0"/>
              </a:rPr>
              <a:t>)</a:t>
            </a:r>
            <a:r>
              <a:rPr lang="vi-VN" sz="4400" dirty="0" smtClean="0">
                <a:solidFill>
                  <a:srgbClr val="000000"/>
                </a:solidFill>
                <a:latin typeface="Times New Roman" pitchFamily="18" charset="0"/>
                <a:cs typeface="Times New Roman" pitchFamily="18" charset="0"/>
              </a:rPr>
              <a:t>, </a:t>
            </a:r>
            <a:r>
              <a:rPr lang="vi-VN" sz="4400" dirty="0">
                <a:solidFill>
                  <a:srgbClr val="000000"/>
                </a:solidFill>
                <a:latin typeface="Times New Roman" pitchFamily="18" charset="0"/>
                <a:cs typeface="Times New Roman" pitchFamily="18" charset="0"/>
              </a:rPr>
              <a:t>hạ 62 máy bay, thu toàn bộ vũ khí, cơ sở vật chất, kĩ thuật</a:t>
            </a:r>
            <a:r>
              <a:rPr lang="vi-VN" sz="4400" dirty="0" smtClean="0">
                <a:solidFill>
                  <a:srgbClr val="000000"/>
                </a:solidFill>
                <a:latin typeface="Times New Roman" pitchFamily="18" charset="0"/>
                <a:cs typeface="Times New Roman" pitchFamily="18" charset="0"/>
              </a:rPr>
              <a:t>.</a:t>
            </a:r>
            <a:endParaRPr lang="en-US" sz="4400" dirty="0">
              <a:solidFill>
                <a:srgbClr val="000000"/>
              </a:solidFill>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908720"/>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06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arn(inVertical)">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708" y="188640"/>
            <a:ext cx="8673756" cy="584775"/>
          </a:xfrm>
          <a:prstGeom prst="rect">
            <a:avLst/>
          </a:prstGeom>
        </p:spPr>
        <p:txBody>
          <a:bodyPr wrap="square">
            <a:spAutoFit/>
          </a:bodyPr>
          <a:lstStyle/>
          <a:p>
            <a:r>
              <a:rPr lang="en-US" sz="3200" b="1" kern="0" dirty="0">
                <a:solidFill>
                  <a:srgbClr val="3333CC"/>
                </a:solidFill>
                <a:latin typeface="Times New Roman" pitchFamily="18" charset="0"/>
                <a:cs typeface="Times New Roman" pitchFamily="18" charset="0"/>
              </a:rPr>
              <a:t>2. </a:t>
            </a:r>
            <a:r>
              <a:rPr lang="en-US" sz="3200" b="1" kern="0" dirty="0" err="1">
                <a:solidFill>
                  <a:srgbClr val="3333CC"/>
                </a:solidFill>
                <a:latin typeface="Times New Roman" pitchFamily="18" charset="0"/>
                <a:cs typeface="Times New Roman" pitchFamily="18" charset="0"/>
              </a:rPr>
              <a:t>Chiến</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dịch</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lịch</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sử</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Điện</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Biên</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Phủ</a:t>
            </a:r>
            <a:r>
              <a:rPr lang="en-US" sz="3200" b="1" kern="0" dirty="0">
                <a:solidFill>
                  <a:srgbClr val="3333CC"/>
                </a:solidFill>
                <a:latin typeface="Times New Roman" pitchFamily="18" charset="0"/>
                <a:cs typeface="Times New Roman" pitchFamily="18" charset="0"/>
              </a:rPr>
              <a:t> 1954.</a:t>
            </a:r>
            <a:endParaRPr lang="en-US" sz="3200" b="1" dirty="0">
              <a:solidFill>
                <a:srgbClr val="3333CC"/>
              </a:solidFill>
              <a:latin typeface="Times New Roman" pitchFamily="18" charset="0"/>
              <a:cs typeface="Times New Roman" pitchFamily="18" charset="0"/>
            </a:endParaRPr>
          </a:p>
        </p:txBody>
      </p:sp>
      <p:sp>
        <p:nvSpPr>
          <p:cNvPr id="9" name="TextBox 8"/>
          <p:cNvSpPr txBox="1"/>
          <p:nvPr/>
        </p:nvSpPr>
        <p:spPr>
          <a:xfrm>
            <a:off x="0" y="3139967"/>
            <a:ext cx="269626" cy="461665"/>
          </a:xfrm>
          <a:prstGeom prst="rect">
            <a:avLst/>
          </a:prstGeom>
          <a:noFill/>
        </p:spPr>
        <p:txBody>
          <a:bodyPr wrap="none" rtlCol="0">
            <a:spAutoFit/>
          </a:bodyPr>
          <a:lstStyle/>
          <a:p>
            <a:r>
              <a:rPr lang="en-US" sz="2400" i="1" dirty="0">
                <a:solidFill>
                  <a:srgbClr val="000000"/>
                </a:solidFill>
              </a:rPr>
              <a:t> </a:t>
            </a:r>
          </a:p>
        </p:txBody>
      </p:sp>
      <p:sp>
        <p:nvSpPr>
          <p:cNvPr id="11" name="TextBox 10"/>
          <p:cNvSpPr txBox="1"/>
          <p:nvPr/>
        </p:nvSpPr>
        <p:spPr>
          <a:xfrm>
            <a:off x="109577" y="773415"/>
            <a:ext cx="8854912" cy="5632311"/>
          </a:xfrm>
          <a:prstGeom prst="rect">
            <a:avLst/>
          </a:prstGeom>
          <a:noFill/>
        </p:spPr>
        <p:txBody>
          <a:bodyPr wrap="square" rtlCol="0">
            <a:spAutoFit/>
          </a:bodyPr>
          <a:lstStyle/>
          <a:p>
            <a:r>
              <a:rPr lang="en-US" dirty="0">
                <a:solidFill>
                  <a:srgbClr val="000000"/>
                </a:solidFill>
              </a:rPr>
              <a:t> </a:t>
            </a:r>
            <a:r>
              <a:rPr lang="en-US" sz="2400" i="1" dirty="0">
                <a:solidFill>
                  <a:srgbClr val="000000"/>
                </a:solidFill>
                <a:latin typeface="Times New Roman" pitchFamily="18" charset="0"/>
                <a:cs typeface="Times New Roman" pitchFamily="18" charset="0"/>
              </a:rPr>
              <a:t>* </a:t>
            </a:r>
            <a:r>
              <a:rPr lang="en-US" sz="2400" i="1" dirty="0" err="1">
                <a:solidFill>
                  <a:srgbClr val="000000"/>
                </a:solidFill>
                <a:latin typeface="Times New Roman" pitchFamily="18" charset="0"/>
                <a:cs typeface="Times New Roman" pitchFamily="18" charset="0"/>
              </a:rPr>
              <a:t>Kết</a:t>
            </a:r>
            <a:r>
              <a:rPr lang="en-US" sz="2400" i="1" dirty="0">
                <a:solidFill>
                  <a:srgbClr val="000000"/>
                </a:solidFill>
                <a:latin typeface="Times New Roman" pitchFamily="18" charset="0"/>
                <a:cs typeface="Times New Roman" pitchFamily="18" charset="0"/>
              </a:rPr>
              <a:t> </a:t>
            </a:r>
            <a:r>
              <a:rPr lang="en-US" sz="2400" i="1" dirty="0" err="1">
                <a:solidFill>
                  <a:srgbClr val="000000"/>
                </a:solidFill>
                <a:latin typeface="Times New Roman" pitchFamily="18" charset="0"/>
                <a:cs typeface="Times New Roman" pitchFamily="18" charset="0"/>
              </a:rPr>
              <a:t>quả</a:t>
            </a:r>
            <a:r>
              <a:rPr lang="en-US" sz="2400" i="1" dirty="0" smtClean="0">
                <a:solidFill>
                  <a:srgbClr val="000000"/>
                </a:solidFill>
                <a:latin typeface="Times New Roman" pitchFamily="18" charset="0"/>
                <a:cs typeface="Times New Roman" pitchFamily="18" charset="0"/>
              </a:rPr>
              <a:t>:</a:t>
            </a:r>
          </a:p>
          <a:p>
            <a:pPr marL="342900" indent="-342900">
              <a:buFontTx/>
              <a:buChar char="-"/>
            </a:pPr>
            <a:r>
              <a:rPr lang="en-US" sz="2400" dirty="0" smtClean="0">
                <a:solidFill>
                  <a:srgbClr val="000000"/>
                </a:solidFill>
                <a:latin typeface="Times New Roman" pitchFamily="18" charset="0"/>
                <a:cs typeface="Times New Roman" pitchFamily="18" charset="0"/>
              </a:rPr>
              <a:t>T</a:t>
            </a:r>
            <a:r>
              <a:rPr lang="vi-VN" sz="2400" dirty="0">
                <a:solidFill>
                  <a:srgbClr val="000000"/>
                </a:solidFill>
                <a:latin typeface="Times New Roman" pitchFamily="18" charset="0"/>
                <a:cs typeface="Times New Roman" pitchFamily="18" charset="0"/>
              </a:rPr>
              <a:t>a tiêu diệt và bắt sống toàn bộ quân địch ở tập đoàn cứ điểm Điện Biên Phủ: 16200 tên, hạ 62 máy bay, thu toàn bộ vũ khí, cơ sở vật chất, kĩ thuật</a:t>
            </a:r>
            <a:r>
              <a:rPr lang="vi-VN" sz="2400" dirty="0" smtClean="0">
                <a:solidFill>
                  <a:srgbClr val="000000"/>
                </a:solidFill>
                <a:latin typeface="Times New Roman" pitchFamily="18" charset="0"/>
                <a:cs typeface="Times New Roman" pitchFamily="18" charset="0"/>
              </a:rPr>
              <a:t>.</a:t>
            </a:r>
            <a:endParaRPr lang="en-US" sz="2400" dirty="0" smtClean="0">
              <a:solidFill>
                <a:srgbClr val="000000"/>
              </a:solidFill>
              <a:latin typeface="Times New Roman" pitchFamily="18" charset="0"/>
              <a:cs typeface="Times New Roman" pitchFamily="18" charset="0"/>
            </a:endParaRPr>
          </a:p>
          <a:p>
            <a:pPr marL="342900" indent="-342900">
              <a:buFontTx/>
              <a:buChar char="-"/>
            </a:pPr>
            <a:endParaRPr lang="en-US" sz="2400" dirty="0">
              <a:solidFill>
                <a:srgbClr val="000000"/>
              </a:solidFill>
              <a:latin typeface="Times New Roman" pitchFamily="18" charset="0"/>
              <a:cs typeface="Times New Roman" pitchFamily="18" charset="0"/>
            </a:endParaRPr>
          </a:p>
          <a:p>
            <a:r>
              <a:rPr lang="nl-NL" sz="4800" dirty="0" smtClean="0">
                <a:latin typeface="Times New Roman" pitchFamily="18" charset="0"/>
                <a:cs typeface="Times New Roman" pitchFamily="18" charset="0"/>
              </a:rPr>
              <a:t>*Ý nghĩa</a:t>
            </a:r>
          </a:p>
          <a:p>
            <a:pPr marL="342900" indent="-342900">
              <a:buFontTx/>
              <a:buChar char="-"/>
            </a:pPr>
            <a:r>
              <a:rPr lang="nl-NL" sz="4800" dirty="0">
                <a:latin typeface="Times New Roman" pitchFamily="18" charset="0"/>
                <a:cs typeface="Times New Roman" pitchFamily="18" charset="0"/>
              </a:rPr>
              <a:t>L</a:t>
            </a:r>
            <a:r>
              <a:rPr lang="nl-NL" sz="4800" dirty="0" smtClean="0">
                <a:latin typeface="Times New Roman" pitchFamily="18" charset="0"/>
                <a:cs typeface="Times New Roman" pitchFamily="18" charset="0"/>
              </a:rPr>
              <a:t>àm </a:t>
            </a:r>
            <a:r>
              <a:rPr lang="nl-NL" sz="4800" dirty="0">
                <a:latin typeface="Times New Roman" pitchFamily="18" charset="0"/>
                <a:cs typeface="Times New Roman" pitchFamily="18" charset="0"/>
              </a:rPr>
              <a:t>phá sản hoàn tòan kế hoạch Na-va, buộc Pháp phải kí Hiệp định Giơ-ne-vơ về chấm dứt chiến tranh</a:t>
            </a:r>
            <a:endParaRPr lang="en-US" sz="4800" dirty="0">
              <a:solidFill>
                <a:srgbClr val="000000"/>
              </a:solidFill>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816762"/>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69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barn(inVertical)">
                                      <p:cBhvr>
                                        <p:cTn id="7" dur="500"/>
                                        <p:tgtEl>
                                          <p:spTgt spid="1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barn(inVertical)">
                                      <p:cBhvr>
                                        <p:cTn id="12" dur="500"/>
                                        <p:tgtEl>
                                          <p:spTgt spid="29698"/>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Effect transition="in" filter="barn(inVertical)">
                                      <p:cBhvr>
                                        <p:cTn id="1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708" y="188640"/>
            <a:ext cx="8673756" cy="584775"/>
          </a:xfrm>
          <a:prstGeom prst="rect">
            <a:avLst/>
          </a:prstGeom>
        </p:spPr>
        <p:txBody>
          <a:bodyPr wrap="square">
            <a:spAutoFit/>
          </a:bodyPr>
          <a:lstStyle/>
          <a:p>
            <a:r>
              <a:rPr lang="en-US" sz="3200" b="1" kern="0" dirty="0">
                <a:solidFill>
                  <a:srgbClr val="3333CC"/>
                </a:solidFill>
                <a:latin typeface="Times New Roman" pitchFamily="18" charset="0"/>
                <a:cs typeface="Times New Roman" pitchFamily="18" charset="0"/>
              </a:rPr>
              <a:t>2. </a:t>
            </a:r>
            <a:r>
              <a:rPr lang="en-US" sz="3200" b="1" kern="0" dirty="0" err="1">
                <a:solidFill>
                  <a:srgbClr val="3333CC"/>
                </a:solidFill>
                <a:latin typeface="Times New Roman" pitchFamily="18" charset="0"/>
                <a:cs typeface="Times New Roman" pitchFamily="18" charset="0"/>
              </a:rPr>
              <a:t>Chiến</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dịch</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lịch</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sử</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Điện</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Biên</a:t>
            </a:r>
            <a:r>
              <a:rPr lang="en-US" sz="3200" b="1" kern="0" dirty="0">
                <a:solidFill>
                  <a:srgbClr val="3333CC"/>
                </a:solidFill>
                <a:latin typeface="Times New Roman" pitchFamily="18" charset="0"/>
                <a:cs typeface="Times New Roman" pitchFamily="18" charset="0"/>
              </a:rPr>
              <a:t> </a:t>
            </a:r>
            <a:r>
              <a:rPr lang="en-US" sz="3200" b="1" kern="0" dirty="0" err="1">
                <a:solidFill>
                  <a:srgbClr val="3333CC"/>
                </a:solidFill>
                <a:latin typeface="Times New Roman" pitchFamily="18" charset="0"/>
                <a:cs typeface="Times New Roman" pitchFamily="18" charset="0"/>
              </a:rPr>
              <a:t>Phủ</a:t>
            </a:r>
            <a:r>
              <a:rPr lang="en-US" sz="3200" b="1" kern="0" dirty="0">
                <a:solidFill>
                  <a:srgbClr val="3333CC"/>
                </a:solidFill>
                <a:latin typeface="Times New Roman" pitchFamily="18" charset="0"/>
                <a:cs typeface="Times New Roman" pitchFamily="18" charset="0"/>
              </a:rPr>
              <a:t> 1954.</a:t>
            </a:r>
            <a:endParaRPr lang="en-US" sz="3200" b="1" dirty="0">
              <a:solidFill>
                <a:srgbClr val="3333CC"/>
              </a:solidFill>
              <a:latin typeface="Times New Roman" pitchFamily="18" charset="0"/>
              <a:cs typeface="Times New Roman" pitchFamily="18" charset="0"/>
            </a:endParaRPr>
          </a:p>
        </p:txBody>
      </p:sp>
      <p:sp>
        <p:nvSpPr>
          <p:cNvPr id="9" name="TextBox 8"/>
          <p:cNvSpPr txBox="1"/>
          <p:nvPr/>
        </p:nvSpPr>
        <p:spPr>
          <a:xfrm>
            <a:off x="0" y="3139967"/>
            <a:ext cx="269626" cy="461665"/>
          </a:xfrm>
          <a:prstGeom prst="rect">
            <a:avLst/>
          </a:prstGeom>
          <a:noFill/>
        </p:spPr>
        <p:txBody>
          <a:bodyPr wrap="none" rtlCol="0">
            <a:spAutoFit/>
          </a:bodyPr>
          <a:lstStyle/>
          <a:p>
            <a:r>
              <a:rPr lang="en-US" sz="2400" i="1" dirty="0">
                <a:solidFill>
                  <a:srgbClr val="000000"/>
                </a:solidFill>
              </a:rPr>
              <a:t> </a:t>
            </a:r>
          </a:p>
        </p:txBody>
      </p:sp>
      <p:sp>
        <p:nvSpPr>
          <p:cNvPr id="11" name="TextBox 10"/>
          <p:cNvSpPr txBox="1"/>
          <p:nvPr/>
        </p:nvSpPr>
        <p:spPr>
          <a:xfrm>
            <a:off x="109577" y="773415"/>
            <a:ext cx="8854912" cy="5816977"/>
          </a:xfrm>
          <a:prstGeom prst="rect">
            <a:avLst/>
          </a:prstGeom>
          <a:noFill/>
        </p:spPr>
        <p:txBody>
          <a:bodyPr wrap="square" rtlCol="0">
            <a:spAutoFit/>
          </a:bodyPr>
          <a:lstStyle/>
          <a:p>
            <a:r>
              <a:rPr lang="en-US" dirty="0">
                <a:solidFill>
                  <a:srgbClr val="000000"/>
                </a:solidFill>
              </a:rPr>
              <a:t> </a:t>
            </a:r>
            <a:r>
              <a:rPr lang="en-US" sz="2400" i="1" dirty="0">
                <a:solidFill>
                  <a:srgbClr val="000000"/>
                </a:solidFill>
                <a:latin typeface="Times New Roman" pitchFamily="18" charset="0"/>
                <a:cs typeface="Times New Roman" pitchFamily="18" charset="0"/>
              </a:rPr>
              <a:t>* </a:t>
            </a:r>
            <a:r>
              <a:rPr lang="en-US" sz="2400" i="1" dirty="0" err="1">
                <a:solidFill>
                  <a:srgbClr val="000000"/>
                </a:solidFill>
                <a:latin typeface="Times New Roman" pitchFamily="18" charset="0"/>
                <a:cs typeface="Times New Roman" pitchFamily="18" charset="0"/>
              </a:rPr>
              <a:t>Kết</a:t>
            </a:r>
            <a:r>
              <a:rPr lang="en-US" sz="2400" i="1" dirty="0">
                <a:solidFill>
                  <a:srgbClr val="000000"/>
                </a:solidFill>
                <a:latin typeface="Times New Roman" pitchFamily="18" charset="0"/>
                <a:cs typeface="Times New Roman" pitchFamily="18" charset="0"/>
              </a:rPr>
              <a:t> </a:t>
            </a:r>
            <a:r>
              <a:rPr lang="en-US" sz="2400" i="1" dirty="0" err="1">
                <a:solidFill>
                  <a:srgbClr val="000000"/>
                </a:solidFill>
                <a:latin typeface="Times New Roman" pitchFamily="18" charset="0"/>
                <a:cs typeface="Times New Roman" pitchFamily="18" charset="0"/>
              </a:rPr>
              <a:t>quả</a:t>
            </a:r>
            <a:r>
              <a:rPr lang="en-US" sz="2400" i="1" dirty="0" smtClean="0">
                <a:solidFill>
                  <a:srgbClr val="000000"/>
                </a:solidFill>
                <a:latin typeface="Times New Roman" pitchFamily="18" charset="0"/>
                <a:cs typeface="Times New Roman" pitchFamily="18" charset="0"/>
              </a:rPr>
              <a:t>:</a:t>
            </a:r>
          </a:p>
          <a:p>
            <a:pPr marL="342900" indent="-342900">
              <a:buFontTx/>
              <a:buChar char="-"/>
            </a:pPr>
            <a:r>
              <a:rPr lang="en-US" sz="2400" dirty="0" smtClean="0">
                <a:solidFill>
                  <a:srgbClr val="000000"/>
                </a:solidFill>
                <a:latin typeface="Times New Roman" pitchFamily="18" charset="0"/>
                <a:cs typeface="Times New Roman" pitchFamily="18" charset="0"/>
              </a:rPr>
              <a:t>T</a:t>
            </a:r>
            <a:r>
              <a:rPr lang="vi-VN" sz="2400" dirty="0">
                <a:solidFill>
                  <a:srgbClr val="000000"/>
                </a:solidFill>
                <a:latin typeface="Times New Roman" pitchFamily="18" charset="0"/>
                <a:cs typeface="Times New Roman" pitchFamily="18" charset="0"/>
              </a:rPr>
              <a:t>a tiêu diệt và bắt sống toàn bộ quân địch ở tập đoàn cứ điểm Điện Biên Phủ: 16200 tên, hạ 62 máy bay, thu toàn bộ vũ khí, cơ sở vật chất, kĩ thuật</a:t>
            </a:r>
            <a:r>
              <a:rPr lang="vi-VN" sz="2400" dirty="0" smtClean="0">
                <a:solidFill>
                  <a:srgbClr val="000000"/>
                </a:solidFill>
                <a:latin typeface="Times New Roman" pitchFamily="18" charset="0"/>
                <a:cs typeface="Times New Roman" pitchFamily="18" charset="0"/>
              </a:rPr>
              <a:t>.</a:t>
            </a:r>
            <a:endParaRPr lang="en-US" sz="2400" dirty="0" smtClean="0">
              <a:solidFill>
                <a:srgbClr val="000000"/>
              </a:solidFill>
              <a:latin typeface="Times New Roman" pitchFamily="18" charset="0"/>
              <a:cs typeface="Times New Roman" pitchFamily="18" charset="0"/>
            </a:endParaRPr>
          </a:p>
          <a:p>
            <a:r>
              <a:rPr lang="nl-NL" sz="4800" smtClean="0">
                <a:latin typeface="Times New Roman" pitchFamily="18" charset="0"/>
                <a:cs typeface="Times New Roman" pitchFamily="18" charset="0"/>
              </a:rPr>
              <a:t>*</a:t>
            </a:r>
            <a:r>
              <a:rPr lang="nl-NL" sz="4800" dirty="0" smtClean="0">
                <a:latin typeface="Times New Roman" pitchFamily="18" charset="0"/>
                <a:cs typeface="Times New Roman" pitchFamily="18" charset="0"/>
              </a:rPr>
              <a:t>Ý nghĩa</a:t>
            </a:r>
          </a:p>
          <a:p>
            <a:pPr marL="342900" indent="-342900">
              <a:buFontTx/>
              <a:buChar char="-"/>
            </a:pPr>
            <a:r>
              <a:rPr lang="nl-NL" sz="3200" dirty="0">
                <a:latin typeface="Times New Roman" pitchFamily="18" charset="0"/>
                <a:cs typeface="Times New Roman" pitchFamily="18" charset="0"/>
              </a:rPr>
              <a:t>L</a:t>
            </a:r>
            <a:r>
              <a:rPr lang="nl-NL" sz="3200" dirty="0" smtClean="0">
                <a:latin typeface="Times New Roman" pitchFamily="18" charset="0"/>
                <a:cs typeface="Times New Roman" pitchFamily="18" charset="0"/>
              </a:rPr>
              <a:t>àm </a:t>
            </a:r>
            <a:r>
              <a:rPr lang="nl-NL" sz="3200" dirty="0">
                <a:latin typeface="Times New Roman" pitchFamily="18" charset="0"/>
                <a:cs typeface="Times New Roman" pitchFamily="18" charset="0"/>
              </a:rPr>
              <a:t>phá sản hoàn tòan kế hoạch Na-va, buộc Pháp phải kí Hiệp định Giơ-ne-vơ về chấm dứt chiến </a:t>
            </a:r>
            <a:r>
              <a:rPr lang="nl-NL" sz="3200" dirty="0" smtClean="0">
                <a:latin typeface="Times New Roman" pitchFamily="18" charset="0"/>
                <a:cs typeface="Times New Roman" pitchFamily="18" charset="0"/>
              </a:rPr>
              <a:t>tranh.</a:t>
            </a:r>
          </a:p>
          <a:p>
            <a:r>
              <a:rPr lang="nl-NL" sz="4400" dirty="0" smtClean="0">
                <a:solidFill>
                  <a:srgbClr val="000000"/>
                </a:solidFill>
                <a:latin typeface="Times New Roman" pitchFamily="18" charset="0"/>
                <a:cs typeface="Times New Roman" pitchFamily="18" charset="0"/>
              </a:rPr>
              <a:t>-</a:t>
            </a:r>
            <a:r>
              <a:rPr lang="en-US" sz="4400" dirty="0" smtClean="0">
                <a:solidFill>
                  <a:srgbClr val="000000"/>
                </a:solidFill>
                <a:latin typeface="Times New Roman" pitchFamily="18" charset="0"/>
                <a:cs typeface="Times New Roman" pitchFamily="18" charset="0"/>
              </a:rPr>
              <a:t> G</a:t>
            </a:r>
            <a:r>
              <a:rPr lang="vi-VN" sz="4400" dirty="0" smtClean="0">
                <a:solidFill>
                  <a:srgbClr val="000000"/>
                </a:solidFill>
                <a:latin typeface="Times New Roman" pitchFamily="18" charset="0"/>
                <a:cs typeface="Times New Roman" pitchFamily="18" charset="0"/>
              </a:rPr>
              <a:t>óp </a:t>
            </a:r>
            <a:r>
              <a:rPr lang="vi-VN" sz="4400" dirty="0">
                <a:solidFill>
                  <a:srgbClr val="000000"/>
                </a:solidFill>
                <a:latin typeface="Times New Roman" pitchFamily="18" charset="0"/>
                <a:cs typeface="Times New Roman" pitchFamily="18" charset="0"/>
              </a:rPr>
              <a:t>phần to lớn vào phong trào đấu tranh vì hòa bình, tiến bộ của nhân loại</a:t>
            </a:r>
            <a:r>
              <a:rPr lang="vi-VN" sz="4400" dirty="0" smtClean="0">
                <a:solidFill>
                  <a:srgbClr val="000000"/>
                </a:solidFill>
                <a:latin typeface="Times New Roman" pitchFamily="18" charset="0"/>
                <a:cs typeface="Times New Roman" pitchFamily="18" charset="0"/>
              </a:rPr>
              <a:t>.</a:t>
            </a:r>
            <a:endParaRPr lang="vi-VN" sz="4400" dirty="0">
              <a:solidFill>
                <a:srgbClr val="000000"/>
              </a:solidFill>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816762"/>
            <a:ext cx="5603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8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arn(inVertical)">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barn(inVertical)">
                                      <p:cBhvr>
                                        <p:cTn id="12" dur="500"/>
                                        <p:tgtEl>
                                          <p:spTgt spid="29698"/>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barn(inVertical)">
                                      <p:cBhvr>
                                        <p:cTn id="15" dur="500"/>
                                        <p:tgtEl>
                                          <p:spTgt spid="11">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animEffect transition="in" filter="barn(inVertical)">
                                      <p:cBhvr>
                                        <p:cTn id="18"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653752"/>
            <a:ext cx="8064896" cy="5940088"/>
          </a:xfrm>
          <a:prstGeom prst="rect">
            <a:avLst/>
          </a:prstGeom>
        </p:spPr>
        <p:txBody>
          <a:bodyPr wrap="square">
            <a:spAutoFit/>
          </a:bodyPr>
          <a:lstStyle/>
          <a:p>
            <a:pPr algn="just"/>
            <a:r>
              <a:rPr lang="en-US" sz="2800" i="1" dirty="0">
                <a:solidFill>
                  <a:srgbClr val="000000"/>
                </a:solidFill>
                <a:latin typeface="Times New Roman" pitchFamily="18" charset="0"/>
                <a:cs typeface="Times New Roman" pitchFamily="18" charset="0"/>
              </a:rPr>
              <a:t>* Ý </a:t>
            </a:r>
            <a:r>
              <a:rPr lang="en-US" sz="2800" i="1" dirty="0" err="1">
                <a:solidFill>
                  <a:srgbClr val="000000"/>
                </a:solidFill>
                <a:latin typeface="Times New Roman" pitchFamily="18" charset="0"/>
                <a:cs typeface="Times New Roman" pitchFamily="18" charset="0"/>
              </a:rPr>
              <a:t>nghĩa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lịch</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sử</a:t>
            </a:r>
            <a:endParaRPr lang="en-US" sz="2800" i="1" dirty="0">
              <a:solidFill>
                <a:srgbClr val="000000"/>
              </a:solidFill>
              <a:latin typeface="Times New Roman" pitchFamily="18" charset="0"/>
              <a:cs typeface="Times New Roman" pitchFamily="18" charset="0"/>
            </a:endParaRPr>
          </a:p>
          <a:p>
            <a:pPr algn="just"/>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Chiến thắng Điện Biên Phủ đã </a:t>
            </a:r>
            <a:r>
              <a:rPr lang="vi-VN" sz="3200" dirty="0" smtClean="0">
                <a:solidFill>
                  <a:srgbClr val="000000"/>
                </a:solidFill>
                <a:latin typeface="Times New Roman" pitchFamily="18" charset="0"/>
                <a:cs typeface="Times New Roman" pitchFamily="18" charset="0"/>
              </a:rPr>
              <a:t>đập </a:t>
            </a:r>
            <a:r>
              <a:rPr lang="vi-VN" sz="3200" dirty="0">
                <a:solidFill>
                  <a:srgbClr val="000000"/>
                </a:solidFill>
                <a:latin typeface="Times New Roman" pitchFamily="18" charset="0"/>
                <a:cs typeface="Times New Roman" pitchFamily="18" charset="0"/>
              </a:rPr>
              <a:t>tan hoàn toàn kế hoạch Nava.</a:t>
            </a:r>
          </a:p>
          <a:p>
            <a:pPr algn="just"/>
            <a:r>
              <a:rPr lang="vi-VN" sz="3200" dirty="0">
                <a:solidFill>
                  <a:srgbClr val="000000"/>
                </a:solidFill>
                <a:latin typeface="Times New Roman" pitchFamily="18" charset="0"/>
                <a:cs typeface="Times New Roman" pitchFamily="18" charset="0"/>
              </a:rPr>
              <a:t>- Giáng đòn quyết định vào ý chí xâm lược của thực dân Pháp, làm xoay chuyển cục diện chiến tranh Đông Dương.</a:t>
            </a:r>
          </a:p>
          <a:p>
            <a:pPr algn="just"/>
            <a:r>
              <a:rPr lang="vi-VN" sz="3200" dirty="0">
                <a:solidFill>
                  <a:srgbClr val="000000"/>
                </a:solidFill>
                <a:latin typeface="Times New Roman" pitchFamily="18" charset="0"/>
                <a:cs typeface="Times New Roman" pitchFamily="18" charset="0"/>
              </a:rPr>
              <a:t>- Trực tiếp đưa đến việc ký kết Hiệp định Giơnevơ, tạo điều kiện giải phóng một nửa đất nước.</a:t>
            </a:r>
          </a:p>
          <a:p>
            <a:pPr algn="just"/>
            <a:r>
              <a:rPr lang="vi-VN" sz="3200" dirty="0">
                <a:solidFill>
                  <a:srgbClr val="000000"/>
                </a:solidFill>
                <a:latin typeface="Times New Roman" pitchFamily="18" charset="0"/>
                <a:cs typeface="Times New Roman" pitchFamily="18" charset="0"/>
              </a:rPr>
              <a:t>- Chiến thắng Điện Biên Phủ mang tầm vóc thời đại, góp phần to lớn vào phong trào đấu tranh vì hòa bình, tiến bộ của nhân loại.</a:t>
            </a:r>
          </a:p>
        </p:txBody>
      </p:sp>
    </p:spTree>
    <p:extLst>
      <p:ext uri="{BB962C8B-B14F-4D97-AF65-F5344CB8AC3E}">
        <p14:creationId xmlns:p14="http://schemas.microsoft.com/office/powerpoint/2010/main" val="65577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srcRect/>
          <a:stretch>
            <a:fillRect/>
          </a:stretch>
        </p:blipFill>
        <p:spPr bwMode="auto">
          <a:xfrm>
            <a:off x="6038850" y="4197350"/>
            <a:ext cx="3094038" cy="963613"/>
          </a:xfrm>
          <a:prstGeom prst="rect">
            <a:avLst/>
          </a:prstGeom>
          <a:noFill/>
        </p:spPr>
      </p:pic>
      <p:pic>
        <p:nvPicPr>
          <p:cNvPr id="21519" name="Picture 15" descr="Cover"/>
          <p:cNvPicPr>
            <a:picLocks noChangeAspect="1" noChangeArrowheads="1"/>
          </p:cNvPicPr>
          <p:nvPr/>
        </p:nvPicPr>
        <p:blipFill>
          <a:blip r:embed="rId3"/>
          <a:srcRect/>
          <a:stretch>
            <a:fillRect/>
          </a:stretch>
        </p:blipFill>
        <p:spPr bwMode="auto">
          <a:xfrm>
            <a:off x="5861050" y="3449638"/>
            <a:ext cx="2895600" cy="1528762"/>
          </a:xfrm>
          <a:prstGeom prst="rect">
            <a:avLst/>
          </a:prstGeom>
          <a:noFill/>
        </p:spPr>
      </p:pic>
      <p:pic>
        <p:nvPicPr>
          <p:cNvPr id="21518" name="Picture 14" descr="Cover"/>
          <p:cNvPicPr>
            <a:picLocks noChangeAspect="1" noChangeArrowheads="1"/>
          </p:cNvPicPr>
          <p:nvPr/>
        </p:nvPicPr>
        <p:blipFill>
          <a:blip r:embed="rId4"/>
          <a:srcRect/>
          <a:stretch>
            <a:fillRect/>
          </a:stretch>
        </p:blipFill>
        <p:spPr bwMode="auto">
          <a:xfrm>
            <a:off x="4122738" y="4408488"/>
            <a:ext cx="2132012" cy="1103312"/>
          </a:xfrm>
          <a:prstGeom prst="rect">
            <a:avLst/>
          </a:prstGeom>
          <a:noFill/>
        </p:spPr>
      </p:pic>
      <p:pic>
        <p:nvPicPr>
          <p:cNvPr id="21517" name="Picture 13" descr="Cover"/>
          <p:cNvPicPr>
            <a:picLocks noChangeAspect="1" noChangeArrowheads="1"/>
          </p:cNvPicPr>
          <p:nvPr/>
        </p:nvPicPr>
        <p:blipFill>
          <a:blip r:embed="rId5"/>
          <a:srcRect/>
          <a:stretch>
            <a:fillRect/>
          </a:stretch>
        </p:blipFill>
        <p:spPr bwMode="auto">
          <a:xfrm>
            <a:off x="5570538" y="2438400"/>
            <a:ext cx="2405062" cy="608013"/>
          </a:xfrm>
          <a:prstGeom prst="rect">
            <a:avLst/>
          </a:prstGeom>
          <a:noFill/>
        </p:spPr>
      </p:pic>
      <p:pic>
        <p:nvPicPr>
          <p:cNvPr id="21516" name="Picture 12" descr="Cover"/>
          <p:cNvPicPr>
            <a:picLocks noChangeAspect="1" noChangeArrowheads="1"/>
          </p:cNvPicPr>
          <p:nvPr/>
        </p:nvPicPr>
        <p:blipFill>
          <a:blip r:embed="rId6"/>
          <a:srcRect/>
          <a:stretch>
            <a:fillRect/>
          </a:stretch>
        </p:blipFill>
        <p:spPr bwMode="auto">
          <a:xfrm>
            <a:off x="5360988" y="1162050"/>
            <a:ext cx="2060575" cy="1711325"/>
          </a:xfrm>
          <a:prstGeom prst="rect">
            <a:avLst/>
          </a:prstGeom>
          <a:noFill/>
        </p:spPr>
      </p:pic>
      <p:pic>
        <p:nvPicPr>
          <p:cNvPr id="21515" name="Picture 11" descr="Cover"/>
          <p:cNvPicPr>
            <a:picLocks noChangeAspect="1" noChangeArrowheads="1"/>
          </p:cNvPicPr>
          <p:nvPr/>
        </p:nvPicPr>
        <p:blipFill>
          <a:blip r:embed="rId7"/>
          <a:srcRect/>
          <a:stretch>
            <a:fillRect/>
          </a:stretch>
        </p:blipFill>
        <p:spPr bwMode="auto">
          <a:xfrm>
            <a:off x="4424363" y="2659063"/>
            <a:ext cx="1285875" cy="850900"/>
          </a:xfrm>
          <a:prstGeom prst="rect">
            <a:avLst/>
          </a:prstGeom>
          <a:noFill/>
        </p:spPr>
      </p:pic>
      <p:pic>
        <p:nvPicPr>
          <p:cNvPr id="21514" name="Picture 10" descr="Cover"/>
          <p:cNvPicPr>
            <a:picLocks noChangeAspect="1" noChangeArrowheads="1"/>
          </p:cNvPicPr>
          <p:nvPr/>
        </p:nvPicPr>
        <p:blipFill>
          <a:blip r:embed="rId8"/>
          <a:srcRect/>
          <a:stretch>
            <a:fillRect/>
          </a:stretch>
        </p:blipFill>
        <p:spPr bwMode="auto">
          <a:xfrm>
            <a:off x="2395538" y="844550"/>
            <a:ext cx="2152650" cy="2195513"/>
          </a:xfrm>
          <a:prstGeom prst="rect">
            <a:avLst/>
          </a:prstGeom>
          <a:noFill/>
        </p:spPr>
      </p:pic>
      <p:pic>
        <p:nvPicPr>
          <p:cNvPr id="21513" name="Picture 9" descr="Cover"/>
          <p:cNvPicPr>
            <a:picLocks noChangeAspect="1" noChangeArrowheads="1"/>
          </p:cNvPicPr>
          <p:nvPr/>
        </p:nvPicPr>
        <p:blipFill>
          <a:blip r:embed="rId9"/>
          <a:srcRect/>
          <a:stretch>
            <a:fillRect/>
          </a:stretch>
        </p:blipFill>
        <p:spPr bwMode="auto">
          <a:xfrm>
            <a:off x="1006475" y="2873375"/>
            <a:ext cx="1797050" cy="828675"/>
          </a:xfrm>
          <a:prstGeom prst="rect">
            <a:avLst/>
          </a:prstGeom>
          <a:noFill/>
        </p:spPr>
      </p:pic>
      <p:pic>
        <p:nvPicPr>
          <p:cNvPr id="21512" name="Picture 8" descr="Cover"/>
          <p:cNvPicPr>
            <a:picLocks noChangeAspect="1" noChangeArrowheads="1"/>
          </p:cNvPicPr>
          <p:nvPr/>
        </p:nvPicPr>
        <p:blipFill>
          <a:blip r:embed="rId10"/>
          <a:srcRect/>
          <a:stretch>
            <a:fillRect/>
          </a:stretch>
        </p:blipFill>
        <p:spPr bwMode="auto">
          <a:xfrm>
            <a:off x="2647950" y="2357438"/>
            <a:ext cx="2055813" cy="1108075"/>
          </a:xfrm>
          <a:prstGeom prst="rect">
            <a:avLst/>
          </a:prstGeom>
          <a:noFill/>
        </p:spPr>
      </p:pic>
      <p:pic>
        <p:nvPicPr>
          <p:cNvPr id="21511" name="Picture 7" descr="Cover"/>
          <p:cNvPicPr>
            <a:picLocks noChangeAspect="1" noChangeArrowheads="1"/>
          </p:cNvPicPr>
          <p:nvPr/>
        </p:nvPicPr>
        <p:blipFill>
          <a:blip r:embed="rId11"/>
          <a:srcRect/>
          <a:stretch>
            <a:fillRect/>
          </a:stretch>
        </p:blipFill>
        <p:spPr bwMode="auto">
          <a:xfrm>
            <a:off x="3810000" y="3240088"/>
            <a:ext cx="828675" cy="2271712"/>
          </a:xfrm>
          <a:prstGeom prst="rect">
            <a:avLst/>
          </a:prstGeom>
          <a:noFill/>
        </p:spPr>
      </p:pic>
      <p:pic>
        <p:nvPicPr>
          <p:cNvPr id="21510" name="Picture 6" descr="Cover"/>
          <p:cNvPicPr>
            <a:picLocks noChangeAspect="1" noChangeArrowheads="1"/>
          </p:cNvPicPr>
          <p:nvPr/>
        </p:nvPicPr>
        <p:blipFill>
          <a:blip r:embed="rId12"/>
          <a:srcRect/>
          <a:stretch>
            <a:fillRect/>
          </a:stretch>
        </p:blipFill>
        <p:spPr bwMode="auto">
          <a:xfrm>
            <a:off x="0" y="4176713"/>
            <a:ext cx="2632075" cy="1346200"/>
          </a:xfrm>
          <a:prstGeom prst="rect">
            <a:avLst/>
          </a:prstGeom>
          <a:noFill/>
        </p:spPr>
      </p:pic>
      <p:pic>
        <p:nvPicPr>
          <p:cNvPr id="21509" name="Picture 5" descr="Cover"/>
          <p:cNvPicPr>
            <a:picLocks noChangeAspect="1" noChangeArrowheads="1"/>
          </p:cNvPicPr>
          <p:nvPr/>
        </p:nvPicPr>
        <p:blipFill>
          <a:blip r:embed="rId13"/>
          <a:srcRect/>
          <a:stretch>
            <a:fillRect/>
          </a:stretch>
        </p:blipFill>
        <p:spPr bwMode="auto">
          <a:xfrm>
            <a:off x="2395538" y="4267200"/>
            <a:ext cx="2024062" cy="1249363"/>
          </a:xfrm>
          <a:prstGeom prst="rect">
            <a:avLst/>
          </a:prstGeom>
          <a:noFill/>
        </p:spPr>
      </p:pic>
      <p:pic>
        <p:nvPicPr>
          <p:cNvPr id="21508" name="Picture 4" descr="Cover"/>
          <p:cNvPicPr>
            <a:picLocks noChangeAspect="1" noChangeArrowheads="1"/>
          </p:cNvPicPr>
          <p:nvPr/>
        </p:nvPicPr>
        <p:blipFill>
          <a:blip r:embed="rId14"/>
          <a:srcRect/>
          <a:stretch>
            <a:fillRect/>
          </a:stretch>
        </p:blipFill>
        <p:spPr bwMode="auto">
          <a:xfrm>
            <a:off x="3298825" y="4681538"/>
            <a:ext cx="1931988" cy="1339850"/>
          </a:xfrm>
          <a:prstGeom prst="rect">
            <a:avLst/>
          </a:prstGeom>
          <a:noFill/>
        </p:spPr>
      </p:pic>
    </p:spTree>
    <p:extLst>
      <p:ext uri="{BB962C8B-B14F-4D97-AF65-F5344CB8AC3E}">
        <p14:creationId xmlns:p14="http://schemas.microsoft.com/office/powerpoint/2010/main" val="170215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srcRect/>
          <a:stretch>
            <a:fillRect/>
          </a:stretch>
        </p:blipFill>
        <p:spPr bwMode="auto">
          <a:xfrm>
            <a:off x="6521450" y="3795713"/>
            <a:ext cx="2116138" cy="1917700"/>
          </a:xfrm>
          <a:prstGeom prst="rect">
            <a:avLst/>
          </a:prstGeom>
          <a:noFill/>
        </p:spPr>
      </p:pic>
      <p:pic>
        <p:nvPicPr>
          <p:cNvPr id="21519" name="Picture 15" descr="Cover"/>
          <p:cNvPicPr>
            <a:picLocks noChangeAspect="1" noChangeArrowheads="1"/>
          </p:cNvPicPr>
          <p:nvPr/>
        </p:nvPicPr>
        <p:blipFill>
          <a:blip r:embed="rId3"/>
          <a:srcRect/>
          <a:stretch>
            <a:fillRect/>
          </a:stretch>
        </p:blipFill>
        <p:spPr bwMode="auto">
          <a:xfrm>
            <a:off x="6370638" y="2987675"/>
            <a:ext cx="2765425" cy="1149350"/>
          </a:xfrm>
          <a:prstGeom prst="rect">
            <a:avLst/>
          </a:prstGeom>
          <a:noFill/>
        </p:spPr>
      </p:pic>
      <p:pic>
        <p:nvPicPr>
          <p:cNvPr id="21518" name="Picture 14" descr="Cover"/>
          <p:cNvPicPr>
            <a:picLocks noChangeAspect="1" noChangeArrowheads="1"/>
          </p:cNvPicPr>
          <p:nvPr/>
        </p:nvPicPr>
        <p:blipFill>
          <a:blip r:embed="rId4"/>
          <a:srcRect/>
          <a:stretch>
            <a:fillRect/>
          </a:stretch>
        </p:blipFill>
        <p:spPr bwMode="auto">
          <a:xfrm>
            <a:off x="4921250" y="3787775"/>
            <a:ext cx="1830388" cy="2147888"/>
          </a:xfrm>
          <a:prstGeom prst="rect">
            <a:avLst/>
          </a:prstGeom>
          <a:noFill/>
        </p:spPr>
      </p:pic>
      <p:pic>
        <p:nvPicPr>
          <p:cNvPr id="21517" name="Picture 13" descr="Cover"/>
          <p:cNvPicPr>
            <a:picLocks noChangeAspect="1" noChangeArrowheads="1"/>
          </p:cNvPicPr>
          <p:nvPr/>
        </p:nvPicPr>
        <p:blipFill>
          <a:blip r:embed="rId5"/>
          <a:srcRect/>
          <a:stretch>
            <a:fillRect/>
          </a:stretch>
        </p:blipFill>
        <p:spPr bwMode="auto">
          <a:xfrm>
            <a:off x="5276850" y="1220788"/>
            <a:ext cx="1624013" cy="1965325"/>
          </a:xfrm>
          <a:prstGeom prst="rect">
            <a:avLst/>
          </a:prstGeom>
          <a:noFill/>
        </p:spPr>
      </p:pic>
      <p:pic>
        <p:nvPicPr>
          <p:cNvPr id="21516" name="Picture 12" descr="Cover"/>
          <p:cNvPicPr>
            <a:picLocks noChangeAspect="1" noChangeArrowheads="1"/>
          </p:cNvPicPr>
          <p:nvPr/>
        </p:nvPicPr>
        <p:blipFill>
          <a:blip r:embed="rId6"/>
          <a:srcRect/>
          <a:stretch>
            <a:fillRect/>
          </a:stretch>
        </p:blipFill>
        <p:spPr bwMode="auto">
          <a:xfrm>
            <a:off x="5189538" y="428625"/>
            <a:ext cx="831850" cy="2757488"/>
          </a:xfrm>
          <a:prstGeom prst="rect">
            <a:avLst/>
          </a:prstGeom>
          <a:noFill/>
        </p:spPr>
      </p:pic>
      <p:pic>
        <p:nvPicPr>
          <p:cNvPr id="21515" name="Picture 11" descr="Cover"/>
          <p:cNvPicPr>
            <a:picLocks noChangeAspect="1" noChangeArrowheads="1"/>
          </p:cNvPicPr>
          <p:nvPr/>
        </p:nvPicPr>
        <p:blipFill>
          <a:blip r:embed="rId7"/>
          <a:srcRect/>
          <a:stretch>
            <a:fillRect/>
          </a:stretch>
        </p:blipFill>
        <p:spPr bwMode="auto">
          <a:xfrm>
            <a:off x="3502025" y="942975"/>
            <a:ext cx="1949450" cy="2243138"/>
          </a:xfrm>
          <a:prstGeom prst="rect">
            <a:avLst/>
          </a:prstGeom>
          <a:noFill/>
        </p:spPr>
      </p:pic>
      <p:pic>
        <p:nvPicPr>
          <p:cNvPr id="21514" name="Picture 10" descr="Cover"/>
          <p:cNvPicPr>
            <a:picLocks noChangeAspect="1" noChangeArrowheads="1"/>
          </p:cNvPicPr>
          <p:nvPr/>
        </p:nvPicPr>
        <p:blipFill>
          <a:blip r:embed="rId8"/>
          <a:srcRect/>
          <a:stretch>
            <a:fillRect/>
          </a:stretch>
        </p:blipFill>
        <p:spPr bwMode="auto">
          <a:xfrm>
            <a:off x="3154363" y="2297113"/>
            <a:ext cx="2266950" cy="887412"/>
          </a:xfrm>
          <a:prstGeom prst="rect">
            <a:avLst/>
          </a:prstGeom>
          <a:noFill/>
        </p:spPr>
      </p:pic>
      <p:pic>
        <p:nvPicPr>
          <p:cNvPr id="21513" name="Picture 9" descr="Cover"/>
          <p:cNvPicPr>
            <a:picLocks noChangeAspect="1" noChangeArrowheads="1"/>
          </p:cNvPicPr>
          <p:nvPr/>
        </p:nvPicPr>
        <p:blipFill>
          <a:blip r:embed="rId9"/>
          <a:srcRect/>
          <a:stretch>
            <a:fillRect/>
          </a:stretch>
        </p:blipFill>
        <p:spPr bwMode="auto">
          <a:xfrm>
            <a:off x="4738688" y="2955925"/>
            <a:ext cx="768350" cy="2979738"/>
          </a:xfrm>
          <a:prstGeom prst="rect">
            <a:avLst/>
          </a:prstGeom>
          <a:noFill/>
        </p:spPr>
      </p:pic>
      <p:pic>
        <p:nvPicPr>
          <p:cNvPr id="21512" name="Picture 8" descr="Cover"/>
          <p:cNvPicPr>
            <a:picLocks noChangeAspect="1" noChangeArrowheads="1"/>
          </p:cNvPicPr>
          <p:nvPr/>
        </p:nvPicPr>
        <p:blipFill>
          <a:blip r:embed="rId10"/>
          <a:srcRect/>
          <a:stretch>
            <a:fillRect/>
          </a:stretch>
        </p:blipFill>
        <p:spPr bwMode="auto">
          <a:xfrm>
            <a:off x="1157288" y="1814513"/>
            <a:ext cx="1465262" cy="2312987"/>
          </a:xfrm>
          <a:prstGeom prst="rect">
            <a:avLst/>
          </a:prstGeom>
          <a:noFill/>
        </p:spPr>
      </p:pic>
      <p:pic>
        <p:nvPicPr>
          <p:cNvPr id="21511" name="Picture 7" descr="Cover"/>
          <p:cNvPicPr>
            <a:picLocks noChangeAspect="1" noChangeArrowheads="1"/>
          </p:cNvPicPr>
          <p:nvPr/>
        </p:nvPicPr>
        <p:blipFill>
          <a:blip r:embed="rId11"/>
          <a:srcRect/>
          <a:stretch>
            <a:fillRect/>
          </a:stretch>
        </p:blipFill>
        <p:spPr bwMode="auto">
          <a:xfrm>
            <a:off x="0" y="3255963"/>
            <a:ext cx="2574925" cy="982662"/>
          </a:xfrm>
          <a:prstGeom prst="rect">
            <a:avLst/>
          </a:prstGeom>
          <a:noFill/>
        </p:spPr>
      </p:pic>
      <p:pic>
        <p:nvPicPr>
          <p:cNvPr id="21510" name="Picture 6" descr="Cover"/>
          <p:cNvPicPr>
            <a:picLocks noChangeAspect="1" noChangeArrowheads="1"/>
          </p:cNvPicPr>
          <p:nvPr/>
        </p:nvPicPr>
        <p:blipFill>
          <a:blip r:embed="rId12"/>
          <a:srcRect/>
          <a:stretch>
            <a:fillRect/>
          </a:stretch>
        </p:blipFill>
        <p:spPr bwMode="auto">
          <a:xfrm>
            <a:off x="712788" y="4010025"/>
            <a:ext cx="1854200" cy="2195513"/>
          </a:xfrm>
          <a:prstGeom prst="rect">
            <a:avLst/>
          </a:prstGeom>
          <a:noFill/>
        </p:spPr>
      </p:pic>
      <p:pic>
        <p:nvPicPr>
          <p:cNvPr id="21509" name="Picture 5" descr="Cover"/>
          <p:cNvPicPr>
            <a:picLocks noChangeAspect="1" noChangeArrowheads="1"/>
          </p:cNvPicPr>
          <p:nvPr/>
        </p:nvPicPr>
        <p:blipFill>
          <a:blip r:embed="rId13"/>
          <a:srcRect/>
          <a:stretch>
            <a:fillRect/>
          </a:stretch>
        </p:blipFill>
        <p:spPr bwMode="auto">
          <a:xfrm>
            <a:off x="2336800" y="3771900"/>
            <a:ext cx="2995613" cy="2155825"/>
          </a:xfrm>
          <a:prstGeom prst="rect">
            <a:avLst/>
          </a:prstGeom>
          <a:noFill/>
        </p:spPr>
      </p:pic>
      <p:pic>
        <p:nvPicPr>
          <p:cNvPr id="21508" name="Picture 4" descr="Cover"/>
          <p:cNvPicPr>
            <a:picLocks noChangeAspect="1" noChangeArrowheads="1"/>
          </p:cNvPicPr>
          <p:nvPr/>
        </p:nvPicPr>
        <p:blipFill>
          <a:blip r:embed="rId14"/>
          <a:srcRect/>
          <a:stretch>
            <a:fillRect/>
          </a:stretch>
        </p:blipFill>
        <p:spPr bwMode="auto">
          <a:xfrm>
            <a:off x="3994150" y="5038725"/>
            <a:ext cx="2195513" cy="1401763"/>
          </a:xfrm>
          <a:prstGeom prst="rect">
            <a:avLst/>
          </a:prstGeom>
          <a:noFill/>
        </p:spPr>
      </p:pic>
    </p:spTree>
    <p:extLst>
      <p:ext uri="{BB962C8B-B14F-4D97-AF65-F5344CB8AC3E}">
        <p14:creationId xmlns:p14="http://schemas.microsoft.com/office/powerpoint/2010/main" val="379991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72008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txBody>
          <a:bodyPr/>
          <a:lstStyle/>
          <a:p>
            <a:pPr eaLnBrk="1" hangingPunct="1"/>
            <a:r>
              <a:rPr lang="en-US" sz="2400" b="1" dirty="0" err="1">
                <a:solidFill>
                  <a:srgbClr val="FF0000"/>
                </a:solidFill>
                <a:latin typeface="Times New Roman" pitchFamily="18" charset="0"/>
              </a:rPr>
              <a:t>Bài</a:t>
            </a:r>
            <a:r>
              <a:rPr lang="en-US" sz="2400" b="1" dirty="0">
                <a:solidFill>
                  <a:srgbClr val="FF0000"/>
                </a:solidFill>
                <a:latin typeface="Times New Roman" pitchFamily="18" charset="0"/>
              </a:rPr>
              <a:t> 27: CUỘC KHÁNG CHIẾN TOÀN QUỐC CHỐNG THỰC DÂN PHÁP XÂM LƯỢC KẾT THÚC (1953 – 1954</a:t>
            </a:r>
            <a:r>
              <a:rPr lang="en-US" sz="2400" dirty="0">
                <a:solidFill>
                  <a:srgbClr val="FF0000"/>
                </a:solidFill>
                <a:latin typeface="Times New Roman" pitchFamily="18" charset="0"/>
              </a:rPr>
              <a:t>)</a:t>
            </a:r>
            <a:endParaRPr lang="vi-VN" sz="2800" dirty="0"/>
          </a:p>
        </p:txBody>
      </p:sp>
      <p:sp>
        <p:nvSpPr>
          <p:cNvPr id="8" name="Title 18"/>
          <p:cNvSpPr txBox="1">
            <a:spLocks/>
          </p:cNvSpPr>
          <p:nvPr/>
        </p:nvSpPr>
        <p:spPr bwMode="auto">
          <a:xfrm>
            <a:off x="-34758" y="735226"/>
            <a:ext cx="9123273" cy="8215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800" b="1" u="sng" kern="0" dirty="0">
                <a:solidFill>
                  <a:srgbClr val="FF0000"/>
                </a:solidFill>
                <a:latin typeface="Times New Roman" pitchFamily="18" charset="0"/>
                <a:cs typeface="Times New Roman" pitchFamily="18" charset="0"/>
              </a:rPr>
              <a:t>III </a:t>
            </a:r>
            <a:r>
              <a:rPr lang="en-US" sz="2800" b="1" u="sng" kern="0" dirty="0" err="1">
                <a:solidFill>
                  <a:srgbClr val="FF0000"/>
                </a:solidFill>
                <a:latin typeface="Times New Roman" pitchFamily="18" charset="0"/>
                <a:cs typeface="Times New Roman" pitchFamily="18" charset="0"/>
              </a:rPr>
              <a:t>Hiệp</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định</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Giơ</a:t>
            </a:r>
            <a:r>
              <a:rPr lang="en-US" sz="2800" b="1" u="sng" kern="0" dirty="0">
                <a:solidFill>
                  <a:srgbClr val="FF0000"/>
                </a:solidFill>
                <a:latin typeface="Times New Roman" pitchFamily="18" charset="0"/>
                <a:cs typeface="Times New Roman" pitchFamily="18" charset="0"/>
              </a:rPr>
              <a:t> ne </a:t>
            </a:r>
            <a:r>
              <a:rPr lang="en-US" sz="2800" b="1" u="sng" kern="0" dirty="0" err="1">
                <a:solidFill>
                  <a:srgbClr val="FF0000"/>
                </a:solidFill>
                <a:latin typeface="Times New Roman" pitchFamily="18" charset="0"/>
                <a:cs typeface="Times New Roman" pitchFamily="18" charset="0"/>
              </a:rPr>
              <a:t>vơ</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về</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chấm</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dứt</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chiến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tranh</a:t>
            </a:r>
            <a:r>
              <a:rPr lang="en-US" sz="2800" b="1" u="sng" kern="0" dirty="0">
                <a:solidFill>
                  <a:srgbClr val="FF0000"/>
                </a:solidFill>
                <a:latin typeface="Times New Roman" pitchFamily="18" charset="0"/>
                <a:cs typeface="Times New Roman" pitchFamily="18" charset="0"/>
              </a:rPr>
              <a:t> ở </a:t>
            </a:r>
            <a:r>
              <a:rPr lang="en-US" sz="2800" b="1" u="sng" kern="0" dirty="0" err="1">
                <a:solidFill>
                  <a:srgbClr val="FF0000"/>
                </a:solidFill>
                <a:latin typeface="Times New Roman" pitchFamily="18" charset="0"/>
                <a:cs typeface="Times New Roman" pitchFamily="18" charset="0"/>
              </a:rPr>
              <a:t>Đông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Dương</a:t>
            </a:r>
            <a:r>
              <a:rPr lang="en-US" sz="2800" b="1" u="sng" kern="0" dirty="0">
                <a:solidFill>
                  <a:srgbClr val="FF0000"/>
                </a:solidFill>
                <a:latin typeface="Times New Roman" pitchFamily="18" charset="0"/>
                <a:cs typeface="Times New Roman" pitchFamily="18" charset="0"/>
              </a:rPr>
              <a:t>.</a:t>
            </a:r>
            <a:endParaRPr lang="vi-VN" sz="2800" kern="0" dirty="0">
              <a:solidFill>
                <a:srgbClr val="FF0000"/>
              </a:solidFill>
            </a:endParaRPr>
          </a:p>
        </p:txBody>
      </p:sp>
      <p:pic>
        <p:nvPicPr>
          <p:cNvPr id="7" name="Picture 6"/>
          <p:cNvPicPr>
            <a:picLocks noChangeAspect="1"/>
          </p:cNvPicPr>
          <p:nvPr/>
        </p:nvPicPr>
        <p:blipFill>
          <a:blip r:embed="rId2"/>
          <a:stretch>
            <a:fillRect/>
          </a:stretch>
        </p:blipFill>
        <p:spPr>
          <a:xfrm>
            <a:off x="251520" y="1586247"/>
            <a:ext cx="8568952" cy="4788881"/>
          </a:xfrm>
          <a:prstGeom prst="rect">
            <a:avLst/>
          </a:prstGeom>
        </p:spPr>
      </p:pic>
      <p:sp>
        <p:nvSpPr>
          <p:cNvPr id="9" name="TextBox 8"/>
          <p:cNvSpPr txBox="1"/>
          <p:nvPr/>
        </p:nvSpPr>
        <p:spPr>
          <a:xfrm>
            <a:off x="1763688" y="6396335"/>
            <a:ext cx="6050054" cy="461665"/>
          </a:xfrm>
          <a:prstGeom prst="rect">
            <a:avLst/>
          </a:prstGeom>
          <a:noFill/>
        </p:spPr>
        <p:txBody>
          <a:bodyPr wrap="none" rtlCol="0">
            <a:spAutoFit/>
          </a:bodyPr>
          <a:lstStyle/>
          <a:p>
            <a:r>
              <a:rPr lang="en-US" sz="2400" dirty="0" err="1">
                <a:solidFill>
                  <a:srgbClr val="3333CC"/>
                </a:solidFill>
              </a:rPr>
              <a:t>Khung</a:t>
            </a:r>
            <a:r>
              <a:rPr lang="en-US" sz="2400" dirty="0">
                <a:solidFill>
                  <a:srgbClr val="3333CC"/>
                </a:solidFill>
              </a:rPr>
              <a:t> </a:t>
            </a:r>
            <a:r>
              <a:rPr lang="en-US" sz="2400" dirty="0" err="1">
                <a:solidFill>
                  <a:srgbClr val="3333CC"/>
                </a:solidFill>
              </a:rPr>
              <a:t>cảnh</a:t>
            </a:r>
            <a:r>
              <a:rPr lang="en-US" sz="2400" dirty="0">
                <a:solidFill>
                  <a:srgbClr val="3333CC"/>
                </a:solidFill>
              </a:rPr>
              <a:t> </a:t>
            </a:r>
            <a:r>
              <a:rPr lang="en-US" sz="2400" dirty="0" err="1">
                <a:solidFill>
                  <a:srgbClr val="3333CC"/>
                </a:solidFill>
              </a:rPr>
              <a:t>Hội</a:t>
            </a:r>
            <a:r>
              <a:rPr lang="en-US" sz="2400" dirty="0">
                <a:solidFill>
                  <a:srgbClr val="3333CC"/>
                </a:solidFill>
              </a:rPr>
              <a:t> </a:t>
            </a:r>
            <a:r>
              <a:rPr lang="en-US" sz="2400" dirty="0" err="1">
                <a:solidFill>
                  <a:srgbClr val="3333CC"/>
                </a:solidFill>
              </a:rPr>
              <a:t>nghị</a:t>
            </a:r>
            <a:r>
              <a:rPr lang="en-US" sz="2400" dirty="0">
                <a:solidFill>
                  <a:srgbClr val="3333CC"/>
                </a:solidFill>
              </a:rPr>
              <a:t> </a:t>
            </a:r>
            <a:r>
              <a:rPr lang="en-US" sz="2400" dirty="0" err="1">
                <a:solidFill>
                  <a:srgbClr val="3333CC"/>
                </a:solidFill>
              </a:rPr>
              <a:t>Giơ</a:t>
            </a:r>
            <a:r>
              <a:rPr lang="en-US" sz="2400" dirty="0">
                <a:solidFill>
                  <a:srgbClr val="3333CC"/>
                </a:solidFill>
              </a:rPr>
              <a:t> ne </a:t>
            </a:r>
            <a:r>
              <a:rPr lang="en-US" sz="2400" dirty="0" err="1">
                <a:solidFill>
                  <a:srgbClr val="3333CC"/>
                </a:solidFill>
              </a:rPr>
              <a:t>vơ</a:t>
            </a:r>
            <a:r>
              <a:rPr lang="en-US" sz="2400" dirty="0">
                <a:solidFill>
                  <a:srgbClr val="3333CC"/>
                </a:solidFill>
              </a:rPr>
              <a:t> </a:t>
            </a:r>
            <a:r>
              <a:rPr lang="en-US" sz="2400" dirty="0" err="1">
                <a:solidFill>
                  <a:srgbClr val="3333CC"/>
                </a:solidFill>
              </a:rPr>
              <a:t>năm</a:t>
            </a:r>
            <a:r>
              <a:rPr lang="en-US" sz="2400" dirty="0">
                <a:solidFill>
                  <a:srgbClr val="3333CC"/>
                </a:solidFill>
              </a:rPr>
              <a:t> 1954 </a:t>
            </a:r>
          </a:p>
        </p:txBody>
      </p:sp>
    </p:spTree>
    <p:extLst>
      <p:ext uri="{BB962C8B-B14F-4D97-AF65-F5344CB8AC3E}">
        <p14:creationId xmlns:p14="http://schemas.microsoft.com/office/powerpoint/2010/main" val="59610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847180679"/>
              </p:ext>
            </p:extLst>
          </p:nvPr>
        </p:nvGraphicFramePr>
        <p:xfrm>
          <a:off x="179512" y="836713"/>
          <a:ext cx="8712967" cy="5616624"/>
        </p:xfrm>
        <a:graphic>
          <a:graphicData uri="http://schemas.openxmlformats.org/presentationml/2006/ole">
            <mc:AlternateContent xmlns:mc="http://schemas.openxmlformats.org/markup-compatibility/2006">
              <mc:Choice xmlns:v="urn:schemas-microsoft-com:vml" Requires="v">
                <p:oleObj spid="_x0000_s17419" name="Document" r:id="rId4" imgW="6739384" imgH="2062446" progId="Word.Document.12">
                  <p:embed/>
                </p:oleObj>
              </mc:Choice>
              <mc:Fallback>
                <p:oleObj name="Document" r:id="rId4" imgW="6739384" imgH="2062446" progId="Word.Document.12">
                  <p:embed/>
                  <p:pic>
                    <p:nvPicPr>
                      <p:cNvPr id="0" name=""/>
                      <p:cNvPicPr/>
                      <p:nvPr/>
                    </p:nvPicPr>
                    <p:blipFill>
                      <a:blip r:embed="rId5"/>
                      <a:stretch>
                        <a:fillRect/>
                      </a:stretch>
                    </p:blipFill>
                    <p:spPr>
                      <a:xfrm>
                        <a:off x="179512" y="836713"/>
                        <a:ext cx="8712967" cy="5616624"/>
                      </a:xfrm>
                      <a:prstGeom prst="rect">
                        <a:avLst/>
                      </a:prstGeom>
                    </p:spPr>
                  </p:pic>
                </p:oleObj>
              </mc:Fallback>
            </mc:AlternateContent>
          </a:graphicData>
        </a:graphic>
      </p:graphicFrame>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027" y="13209"/>
            <a:ext cx="8771453"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19648" y="764704"/>
            <a:ext cx="4980743" cy="1200329"/>
          </a:xfrm>
          <a:prstGeom prst="rect">
            <a:avLst/>
          </a:prstGeom>
          <a:noFill/>
        </p:spPr>
        <p:txBody>
          <a:bodyPr wrap="square" rtlCol="0">
            <a:spAutoFit/>
          </a:bodyPr>
          <a:lstStyle/>
          <a:p>
            <a:pPr>
              <a:spcBef>
                <a:spcPct val="50000"/>
              </a:spcBef>
              <a:defRPr/>
            </a:pPr>
            <a:r>
              <a:rPr lang="en-US" sz="2400" dirty="0" err="1" smtClean="0">
                <a:solidFill>
                  <a:srgbClr val="000099"/>
                </a:solidFill>
                <a:latin typeface="Times New Roman" pitchFamily="18" charset="0"/>
                <a:cs typeface="Times New Roman" pitchFamily="18" charset="0"/>
              </a:rPr>
              <a:t>Hoàn</a:t>
            </a:r>
            <a:r>
              <a:rPr lang="en-US" sz="2400" dirty="0" smtClean="0">
                <a:solidFill>
                  <a:srgbClr val="000099"/>
                </a:solidFill>
                <a:latin typeface="Times New Roman" pitchFamily="18" charset="0"/>
                <a:cs typeface="Times New Roman" pitchFamily="18" charset="0"/>
              </a:rPr>
              <a:t> </a:t>
            </a:r>
            <a:r>
              <a:rPr lang="en-US" sz="2400" dirty="0" err="1" smtClean="0">
                <a:solidFill>
                  <a:srgbClr val="000099"/>
                </a:solidFill>
                <a:latin typeface="Times New Roman" pitchFamily="18" charset="0"/>
                <a:cs typeface="Times New Roman" pitchFamily="18" charset="0"/>
              </a:rPr>
              <a:t>cảnh</a:t>
            </a:r>
            <a:r>
              <a:rPr lang="en-US" sz="2400" dirty="0" smtClean="0">
                <a:solidFill>
                  <a:srgbClr val="000099"/>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1953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sa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lầy</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thất</a:t>
            </a:r>
            <a:r>
              <a:rPr lang="en-US" sz="2400" dirty="0" smtClean="0">
                <a:latin typeface="Times New Roman" pitchFamily="18" charset="0"/>
                <a:cs typeface="Times New Roman" pitchFamily="18" charset="0"/>
              </a:rPr>
              <a:t>, </a:t>
            </a:r>
            <a:r>
              <a:rPr lang="en-US" sz="2400" dirty="0" smtClean="0">
                <a:effectLst>
                  <a:outerShdw blurRad="38100" dist="38100" dir="2700000" algn="tl">
                    <a:srgbClr val="C0C0C0"/>
                  </a:outerShdw>
                </a:effectLst>
                <a:latin typeface="Times New Roman" pitchFamily="18" charset="0"/>
                <a:cs typeface="Times New Roman" pitchFamily="18" charset="0"/>
              </a:rPr>
              <a:t> </a:t>
            </a:r>
            <a:r>
              <a:rPr lang="en-US" sz="2400" dirty="0" err="1" smtClean="0">
                <a:effectLst>
                  <a:outerShdw blurRad="38100" dist="38100" dir="2700000" algn="tl">
                    <a:srgbClr val="C0C0C0"/>
                  </a:outerShdw>
                </a:effectLst>
                <a:latin typeface="Times New Roman" pitchFamily="18" charset="0"/>
                <a:cs typeface="Times New Roman" pitchFamily="18" charset="0"/>
              </a:rPr>
              <a:t>phải</a:t>
            </a:r>
            <a:r>
              <a:rPr lang="en-US" sz="2400" dirty="0" smtClean="0">
                <a:effectLst>
                  <a:outerShdw blurRad="38100" dist="38100" dir="2700000" algn="tl">
                    <a:srgbClr val="C0C0C0"/>
                  </a:outerShdw>
                </a:effectLst>
                <a:latin typeface="Times New Roman" pitchFamily="18" charset="0"/>
                <a:cs typeface="Times New Roman" pitchFamily="18" charset="0"/>
              </a:rPr>
              <a:t> </a:t>
            </a:r>
            <a:r>
              <a:rPr lang="en-US" sz="2400" dirty="0" err="1">
                <a:effectLst>
                  <a:outerShdw blurRad="38100" dist="38100" dir="2700000" algn="tl">
                    <a:srgbClr val="C0C0C0"/>
                  </a:outerShdw>
                </a:effectLst>
                <a:latin typeface="Times New Roman" pitchFamily="18" charset="0"/>
                <a:cs typeface="Times New Roman" pitchFamily="18" charset="0"/>
              </a:rPr>
              <a:t>nhận</a:t>
            </a:r>
            <a:r>
              <a:rPr lang="en-US" sz="2400" dirty="0">
                <a:effectLst>
                  <a:outerShdw blurRad="38100" dist="38100" dir="2700000" algn="tl">
                    <a:srgbClr val="C0C0C0"/>
                  </a:outerShdw>
                </a:effectLst>
                <a:latin typeface="Times New Roman" pitchFamily="18" charset="0"/>
                <a:cs typeface="Times New Roman" pitchFamily="18" charset="0"/>
              </a:rPr>
              <a:t> </a:t>
            </a:r>
            <a:r>
              <a:rPr lang="en-US" sz="2400" dirty="0" err="1">
                <a:effectLst>
                  <a:outerShdw blurRad="38100" dist="38100" dir="2700000" algn="tl">
                    <a:srgbClr val="C0C0C0"/>
                  </a:outerShdw>
                </a:effectLst>
                <a:latin typeface="Times New Roman" pitchFamily="18" charset="0"/>
                <a:cs typeface="Times New Roman" pitchFamily="18" charset="0"/>
              </a:rPr>
              <a:t>viện</a:t>
            </a:r>
            <a:r>
              <a:rPr lang="en-US" sz="2400" dirty="0">
                <a:effectLst>
                  <a:outerShdw blurRad="38100" dist="38100" dir="2700000" algn="tl">
                    <a:srgbClr val="C0C0C0"/>
                  </a:outerShdw>
                </a:effectLst>
                <a:latin typeface="Times New Roman" pitchFamily="18" charset="0"/>
                <a:cs typeface="Times New Roman" pitchFamily="18" charset="0"/>
              </a:rPr>
              <a:t> </a:t>
            </a:r>
            <a:r>
              <a:rPr lang="en-US" sz="2400" dirty="0" err="1">
                <a:effectLst>
                  <a:outerShdw blurRad="38100" dist="38100" dir="2700000" algn="tl">
                    <a:srgbClr val="C0C0C0"/>
                  </a:outerShdw>
                </a:effectLst>
                <a:latin typeface="Times New Roman" pitchFamily="18" charset="0"/>
                <a:cs typeface="Times New Roman" pitchFamily="18" charset="0"/>
              </a:rPr>
              <a:t>trợ</a:t>
            </a:r>
            <a:r>
              <a:rPr lang="en-US" sz="2400" dirty="0">
                <a:effectLst>
                  <a:outerShdw blurRad="38100" dist="38100" dir="2700000" algn="tl">
                    <a:srgbClr val="C0C0C0"/>
                  </a:outerShdw>
                </a:effectLst>
                <a:latin typeface="Times New Roman" pitchFamily="18" charset="0"/>
                <a:cs typeface="Times New Roman" pitchFamily="18" charset="0"/>
              </a:rPr>
              <a:t> </a:t>
            </a:r>
            <a:r>
              <a:rPr lang="en-US" sz="2400" dirty="0" err="1">
                <a:effectLst>
                  <a:outerShdw blurRad="38100" dist="38100" dir="2700000" algn="tl">
                    <a:srgbClr val="C0C0C0"/>
                  </a:outerShdw>
                </a:effectLst>
                <a:latin typeface="Times New Roman" pitchFamily="18" charset="0"/>
                <a:cs typeface="Times New Roman" pitchFamily="18" charset="0"/>
              </a:rPr>
              <a:t>từ</a:t>
            </a:r>
            <a:r>
              <a:rPr lang="en-US" sz="2400" dirty="0">
                <a:effectLst>
                  <a:outerShdw blurRad="38100" dist="38100" dir="2700000" algn="tl">
                    <a:srgbClr val="C0C0C0"/>
                  </a:outerShdw>
                </a:effectLst>
                <a:latin typeface="Times New Roman" pitchFamily="18" charset="0"/>
                <a:cs typeface="Times New Roman" pitchFamily="18" charset="0"/>
              </a:rPr>
              <a:t> </a:t>
            </a:r>
            <a:r>
              <a:rPr lang="en-US" sz="2400" dirty="0" err="1">
                <a:effectLst>
                  <a:outerShdw blurRad="38100" dist="38100" dir="2700000" algn="tl">
                    <a:srgbClr val="C0C0C0"/>
                  </a:outerShdw>
                </a:effectLst>
                <a:latin typeface="Times New Roman" pitchFamily="18" charset="0"/>
                <a:cs typeface="Times New Roman" pitchFamily="18" charset="0"/>
              </a:rPr>
              <a:t>Mĩ</a:t>
            </a:r>
            <a:endParaRPr lang="en-US" sz="2400" dirty="0">
              <a:effectLst>
                <a:outerShdw blurRad="38100" dist="38100" dir="2700000" algn="tl">
                  <a:srgbClr val="C0C0C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1059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72008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txBody>
          <a:bodyPr/>
          <a:lstStyle/>
          <a:p>
            <a:pPr eaLnBrk="1" hangingPunct="1"/>
            <a:r>
              <a:rPr lang="en-US" sz="2400" b="1" dirty="0" err="1">
                <a:solidFill>
                  <a:srgbClr val="FF0000"/>
                </a:solidFill>
                <a:latin typeface="Times New Roman" pitchFamily="18" charset="0"/>
              </a:rPr>
              <a:t>Bài</a:t>
            </a:r>
            <a:r>
              <a:rPr lang="en-US" sz="2400" b="1" dirty="0">
                <a:solidFill>
                  <a:srgbClr val="FF0000"/>
                </a:solidFill>
                <a:latin typeface="Times New Roman" pitchFamily="18" charset="0"/>
              </a:rPr>
              <a:t> 27: CUỘC KHÁNG CHIẾN TOÀN QUỐC CHỐNG THỰC DÂN PHÁP XÂM LƯỢC KẾT THÚC (1953 – 1954</a:t>
            </a:r>
            <a:r>
              <a:rPr lang="en-US" sz="2400" dirty="0">
                <a:solidFill>
                  <a:srgbClr val="FF0000"/>
                </a:solidFill>
                <a:latin typeface="Times New Roman" pitchFamily="18" charset="0"/>
              </a:rPr>
              <a:t>)</a:t>
            </a:r>
            <a:endParaRPr lang="vi-VN" sz="2800" dirty="0"/>
          </a:p>
        </p:txBody>
      </p:sp>
      <p:sp>
        <p:nvSpPr>
          <p:cNvPr id="8" name="Title 18"/>
          <p:cNvSpPr txBox="1">
            <a:spLocks/>
          </p:cNvSpPr>
          <p:nvPr/>
        </p:nvSpPr>
        <p:spPr bwMode="auto">
          <a:xfrm>
            <a:off x="-34758" y="735226"/>
            <a:ext cx="9123273" cy="8215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800" b="1" u="sng" kern="0" dirty="0">
                <a:solidFill>
                  <a:srgbClr val="FF0000"/>
                </a:solidFill>
                <a:latin typeface="Times New Roman" pitchFamily="18" charset="0"/>
                <a:cs typeface="Times New Roman" pitchFamily="18" charset="0"/>
              </a:rPr>
              <a:t>III </a:t>
            </a:r>
            <a:r>
              <a:rPr lang="en-US" sz="2800" b="1" u="sng" kern="0" dirty="0" err="1">
                <a:solidFill>
                  <a:srgbClr val="FF0000"/>
                </a:solidFill>
                <a:latin typeface="Times New Roman" pitchFamily="18" charset="0"/>
                <a:cs typeface="Times New Roman" pitchFamily="18" charset="0"/>
              </a:rPr>
              <a:t>Hiệp</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định</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Giơ</a:t>
            </a:r>
            <a:r>
              <a:rPr lang="en-US" sz="2800" b="1" u="sng" kern="0" dirty="0">
                <a:solidFill>
                  <a:srgbClr val="FF0000"/>
                </a:solidFill>
                <a:latin typeface="Times New Roman" pitchFamily="18" charset="0"/>
                <a:cs typeface="Times New Roman" pitchFamily="18" charset="0"/>
              </a:rPr>
              <a:t> ne </a:t>
            </a:r>
            <a:r>
              <a:rPr lang="en-US" sz="2800" b="1" u="sng" kern="0" dirty="0" err="1">
                <a:solidFill>
                  <a:srgbClr val="FF0000"/>
                </a:solidFill>
                <a:latin typeface="Times New Roman" pitchFamily="18" charset="0"/>
                <a:cs typeface="Times New Roman" pitchFamily="18" charset="0"/>
              </a:rPr>
              <a:t>vơ</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về</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chấm</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dứt</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chiến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tranh</a:t>
            </a:r>
            <a:r>
              <a:rPr lang="en-US" sz="2800" b="1" u="sng" kern="0" dirty="0">
                <a:solidFill>
                  <a:srgbClr val="FF0000"/>
                </a:solidFill>
                <a:latin typeface="Times New Roman" pitchFamily="18" charset="0"/>
                <a:cs typeface="Times New Roman" pitchFamily="18" charset="0"/>
              </a:rPr>
              <a:t> ở </a:t>
            </a:r>
            <a:r>
              <a:rPr lang="en-US" sz="2800" b="1" u="sng" kern="0" dirty="0" err="1">
                <a:solidFill>
                  <a:srgbClr val="FF0000"/>
                </a:solidFill>
                <a:latin typeface="Times New Roman" pitchFamily="18" charset="0"/>
                <a:cs typeface="Times New Roman" pitchFamily="18" charset="0"/>
              </a:rPr>
              <a:t>Đông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Dương</a:t>
            </a:r>
            <a:r>
              <a:rPr lang="en-US" sz="2800" b="1" u="sng" kern="0" dirty="0">
                <a:solidFill>
                  <a:srgbClr val="FF0000"/>
                </a:solidFill>
                <a:latin typeface="Times New Roman" pitchFamily="18" charset="0"/>
                <a:cs typeface="Times New Roman" pitchFamily="18" charset="0"/>
              </a:rPr>
              <a:t>.</a:t>
            </a:r>
            <a:endParaRPr lang="vi-VN" sz="2800" kern="0" dirty="0">
              <a:solidFill>
                <a:srgbClr val="FF0000"/>
              </a:solidFill>
            </a:endParaRPr>
          </a:p>
        </p:txBody>
      </p:sp>
      <p:sp>
        <p:nvSpPr>
          <p:cNvPr id="3" name="TextBox 2"/>
          <p:cNvSpPr txBox="1"/>
          <p:nvPr/>
        </p:nvSpPr>
        <p:spPr>
          <a:xfrm>
            <a:off x="65960" y="1715215"/>
            <a:ext cx="9078040" cy="4832092"/>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Ngày 21-7-1954, Hiệp định Giơ-ne-vơ được kí kết.</a:t>
            </a:r>
            <a:endParaRPr lang="en-US" sz="2800" dirty="0">
              <a:latin typeface="Times New Roman" pitchFamily="18" charset="0"/>
              <a:cs typeface="Times New Roman" pitchFamily="18" charset="0"/>
            </a:endParaRPr>
          </a:p>
          <a:p>
            <a:pPr algn="just"/>
            <a:r>
              <a:rPr lang="en-US" sz="2800" i="1" dirty="0" smtClean="0">
                <a:latin typeface="Times New Roman" pitchFamily="18" charset="0"/>
                <a:cs typeface="Times New Roman" pitchFamily="18" charset="0"/>
              </a:rPr>
              <a:t>*</a:t>
            </a:r>
            <a:r>
              <a:rPr lang="vi-VN" sz="2800" i="1" dirty="0" smtClean="0">
                <a:latin typeface="Times New Roman" pitchFamily="18" charset="0"/>
                <a:cs typeface="Times New Roman" pitchFamily="18" charset="0"/>
              </a:rPr>
              <a:t>Nội </a:t>
            </a:r>
            <a:r>
              <a:rPr lang="vi-VN" sz="2800" i="1" dirty="0">
                <a:latin typeface="Times New Roman" pitchFamily="18" charset="0"/>
                <a:cs typeface="Times New Roman" pitchFamily="18" charset="0"/>
              </a:rPr>
              <a:t>dung cơ bản của Hiệp định </a:t>
            </a:r>
            <a:endParaRPr lang="en-US" sz="2800" i="1" dirty="0" smtClean="0">
              <a:latin typeface="Times New Roman" pitchFamily="18" charset="0"/>
              <a:cs typeface="Times New Roman" pitchFamily="18" charset="0"/>
            </a:endParaRPr>
          </a:p>
          <a:p>
            <a:pPr algn="just"/>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Các nước tham dự Hội nghị cam kết công nhận độc lập, chủ quyền và toàn vẹn lãnh thổ của ba nước Đông Dương.</a:t>
            </a:r>
          </a:p>
          <a:p>
            <a:pPr algn="just"/>
            <a:r>
              <a:rPr lang="vi-VN" sz="2800" dirty="0">
                <a:latin typeface="Times New Roman" pitchFamily="18" charset="0"/>
                <a:cs typeface="Times New Roman" pitchFamily="18" charset="0"/>
              </a:rPr>
              <a:t>+ Hai bên tham gia chiến cùng ngừng bắn, lập lại hòa bình trên toàn Đông Dương.</a:t>
            </a:r>
          </a:p>
          <a:p>
            <a:pPr algn="just"/>
            <a:r>
              <a:rPr lang="vi-VN" sz="2800" dirty="0">
                <a:latin typeface="Times New Roman" pitchFamily="18" charset="0"/>
                <a:cs typeface="Times New Roman" pitchFamily="18" charset="0"/>
              </a:rPr>
              <a:t>+ Hai bên tham chiến thực hiện di chuyển, tập kết quân đội ở hai vùng, lấy vĩ tuyến l7 làm ranh giới quân sự tạm thời. </a:t>
            </a:r>
          </a:p>
          <a:p>
            <a:pPr algn="just"/>
            <a:r>
              <a:rPr lang="vi-VN" sz="2800" dirty="0">
                <a:latin typeface="Times New Roman" pitchFamily="18" charset="0"/>
                <a:cs typeface="Times New Roman" pitchFamily="18" charset="0"/>
              </a:rPr>
              <a:t>+ Việt Nam tiến tới thống nhất bằng cuộc tổng tuyển cử tự do trong cả nước sẽ tổ chức vào tháng 7-1956 dưới sự kiểm soát của một ủy ban quốc tế.</a:t>
            </a:r>
          </a:p>
        </p:txBody>
      </p:sp>
      <p:sp>
        <p:nvSpPr>
          <p:cNvPr id="6" name="TextBox 5"/>
          <p:cNvSpPr txBox="1"/>
          <p:nvPr/>
        </p:nvSpPr>
        <p:spPr>
          <a:xfrm>
            <a:off x="244876" y="2021659"/>
            <a:ext cx="269626" cy="461665"/>
          </a:xfrm>
          <a:prstGeom prst="rect">
            <a:avLst/>
          </a:prstGeom>
          <a:noFill/>
        </p:spPr>
        <p:txBody>
          <a:bodyPr wrap="none" rtlCol="0">
            <a:spAutoFit/>
          </a:bodyPr>
          <a:lstStyle/>
          <a:p>
            <a:r>
              <a:rPr lang="vi-VN" sz="2400" i="1" dirty="0" smtClean="0"/>
              <a:t>:</a:t>
            </a:r>
            <a:endParaRPr lang="vi-VN" sz="2400" i="1" dirty="0"/>
          </a:p>
        </p:txBody>
      </p:sp>
    </p:spTree>
    <p:extLst>
      <p:ext uri="{BB962C8B-B14F-4D97-AF65-F5344CB8AC3E}">
        <p14:creationId xmlns:p14="http://schemas.microsoft.com/office/powerpoint/2010/main" val="254604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363" y="126759"/>
            <a:ext cx="9123273" cy="5632311"/>
          </a:xfrm>
          <a:prstGeom prst="rect">
            <a:avLst/>
          </a:prstGeom>
          <a:noFill/>
        </p:spPr>
        <p:txBody>
          <a:bodyPr wrap="square" rtlCol="0">
            <a:spAutoFit/>
          </a:bodyPr>
          <a:lstStyle/>
          <a:p>
            <a:r>
              <a:rPr lang="en-US" sz="3600" i="1" dirty="0">
                <a:latin typeface="Times New Roman" pitchFamily="18" charset="0"/>
                <a:cs typeface="Times New Roman" pitchFamily="18" charset="0"/>
              </a:rPr>
              <a:t>* Ý </a:t>
            </a:r>
            <a:r>
              <a:rPr lang="en-US" sz="3600" i="1" dirty="0" err="1">
                <a:latin typeface="Times New Roman" pitchFamily="18" charset="0"/>
                <a:cs typeface="Times New Roman" pitchFamily="18" charset="0"/>
              </a:rPr>
              <a:t>nghĩa</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của</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Hiệp</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định</a:t>
            </a:r>
            <a:r>
              <a:rPr lang="en-US" sz="3600" i="1" dirty="0">
                <a:latin typeface="Times New Roman" pitchFamily="18" charset="0"/>
                <a:cs typeface="Times New Roman" pitchFamily="18" charset="0"/>
              </a:rPr>
              <a:t>:</a:t>
            </a:r>
          </a:p>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chấm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dứt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lập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bình</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Đông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Dương</a:t>
            </a:r>
            <a:r>
              <a:rPr lang="en-US" sz="3600" dirty="0">
                <a:latin typeface="Times New Roman" pitchFamily="18" charset="0"/>
                <a:cs typeface="Times New Roman" pitchFamily="18" charset="0"/>
              </a:rPr>
              <a:t>.</a:t>
            </a:r>
          </a:p>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tộc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Dương</a:t>
            </a:r>
            <a:r>
              <a:rPr lang="en-US" sz="3600" dirty="0">
                <a:latin typeface="Times New Roman" pitchFamily="18" charset="0"/>
                <a:cs typeface="Times New Roman" pitchFamily="18" charset="0"/>
              </a:rPr>
              <a:t>.</a:t>
            </a:r>
          </a:p>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Buộc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âm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kéo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Pháp-Mĩ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bị</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bại</a:t>
            </a:r>
            <a:r>
              <a:rPr lang="en-US" sz="3600" dirty="0">
                <a:latin typeface="Times New Roman" pitchFamily="18" charset="0"/>
                <a:cs typeface="Times New Roman" pitchFamily="18" charset="0"/>
              </a:rPr>
              <a:t>.</a:t>
            </a:r>
          </a:p>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Bắc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CNXH</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 </a:t>
            </a:r>
            <a:r>
              <a:rPr lang="en-US" sz="3600" dirty="0" err="1">
                <a:latin typeface="Times New Roman" pitchFamily="18" charset="0"/>
                <a:cs typeface="Times New Roman" pitchFamily="18" charset="0"/>
              </a:rPr>
              <a:t>Miền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Bắc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sang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XHCN</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208495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8"/>
          <p:cNvSpPr txBox="1">
            <a:spLocks/>
          </p:cNvSpPr>
          <p:nvPr/>
        </p:nvSpPr>
        <p:spPr bwMode="auto">
          <a:xfrm>
            <a:off x="0" y="116632"/>
            <a:ext cx="9144000" cy="8070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800" b="1" u="sng" kern="0" dirty="0">
                <a:solidFill>
                  <a:srgbClr val="FF0000"/>
                </a:solidFill>
                <a:latin typeface="Times New Roman" pitchFamily="18" charset="0"/>
                <a:cs typeface="Times New Roman" pitchFamily="18" charset="0"/>
              </a:rPr>
              <a:t>IV. </a:t>
            </a:r>
            <a:r>
              <a:rPr lang="en-US" sz="2800" b="1" u="sng" kern="0" dirty="0" err="1">
                <a:solidFill>
                  <a:srgbClr val="FF0000"/>
                </a:solidFill>
                <a:latin typeface="Times New Roman" pitchFamily="18" charset="0"/>
                <a:cs typeface="Times New Roman" pitchFamily="18" charset="0"/>
              </a:rPr>
              <a:t>Nguyên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nhân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thắng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lợi</a:t>
            </a:r>
            <a:r>
              <a:rPr lang="en-US" sz="2800" b="1" u="sng" kern="0" dirty="0">
                <a:solidFill>
                  <a:srgbClr val="FF0000"/>
                </a:solidFill>
                <a:latin typeface="Times New Roman" pitchFamily="18" charset="0"/>
                <a:cs typeface="Times New Roman" pitchFamily="18" charset="0"/>
              </a:rPr>
              <a:t>, ý </a:t>
            </a:r>
            <a:r>
              <a:rPr lang="en-US" sz="2800" b="1" u="sng" kern="0" dirty="0" err="1">
                <a:solidFill>
                  <a:srgbClr val="FF0000"/>
                </a:solidFill>
                <a:latin typeface="Times New Roman" pitchFamily="18" charset="0"/>
                <a:cs typeface="Times New Roman" pitchFamily="18" charset="0"/>
              </a:rPr>
              <a:t>nghĩa</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lịch</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sử</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của</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cuộc</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kháng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chiến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chống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Pháp</a:t>
            </a:r>
            <a:r>
              <a:rPr lang="en-US" sz="2800" b="1" u="sng" kern="0" dirty="0">
                <a:solidFill>
                  <a:srgbClr val="FF0000"/>
                </a:solidFill>
                <a:latin typeface="Times New Roman" pitchFamily="18" charset="0"/>
                <a:cs typeface="Times New Roman" pitchFamily="18" charset="0"/>
              </a:rPr>
              <a:t>. </a:t>
            </a:r>
            <a:endParaRPr lang="vi-VN" sz="2800" kern="0" dirty="0">
              <a:solidFill>
                <a:srgbClr val="FF0000"/>
              </a:solidFill>
            </a:endParaRPr>
          </a:p>
        </p:txBody>
      </p:sp>
    </p:spTree>
    <p:extLst>
      <p:ext uri="{BB962C8B-B14F-4D97-AF65-F5344CB8AC3E}">
        <p14:creationId xmlns:p14="http://schemas.microsoft.com/office/powerpoint/2010/main" val="15926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186309"/>
          </a:xfrm>
          <a:prstGeom prst="rect">
            <a:avLst/>
          </a:prstGeom>
        </p:spPr>
        <p:txBody>
          <a:bodyPr wrap="square">
            <a:spAutoFit/>
          </a:bodyPr>
          <a:lstStyle/>
          <a:p>
            <a:r>
              <a:rPr lang="nl-NL" sz="3600" dirty="0">
                <a:latin typeface="Times New Roman" pitchFamily="18" charset="0"/>
                <a:cs typeface="Times New Roman" pitchFamily="18" charset="0"/>
              </a:rPr>
              <a:t>+ Chấm dứt cuộc chiến tranh xâm lược và ách thống trị của thực dân Pháp trên đất nước ta trong gần một thế kỉ. Miền Bắc được hoàn toàn giải phóng, chuyển sang giai đoạn cách mạng XHCN, tạo điều kiện để giải phóng miền Nam, thống nhất Tổ quốc .</a:t>
            </a:r>
            <a:endParaRPr lang="en-US" sz="3600" dirty="0">
              <a:latin typeface="Times New Roman" pitchFamily="18" charset="0"/>
              <a:cs typeface="Times New Roman" pitchFamily="18" charset="0"/>
            </a:endParaRPr>
          </a:p>
          <a:p>
            <a:r>
              <a:rPr lang="nl-NL" sz="3600" dirty="0">
                <a:latin typeface="Times New Roman" pitchFamily="18" charset="0"/>
                <a:cs typeface="Times New Roman" pitchFamily="18" charset="0"/>
              </a:rPr>
              <a:t>+ Giáng một đòn nặng nề vào tham vọng xâm lược và nô dịch của chủ nghĩa đế quốc, góp phần làm tan rã hệ thống thuộc địa của chúng, cổ vũ phong trào giải phóng dân tộc trên thế giới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7710639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72008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txBody>
          <a:bodyPr/>
          <a:lstStyle/>
          <a:p>
            <a:pPr eaLnBrk="1" hangingPunct="1"/>
            <a:r>
              <a:rPr lang="en-US" sz="2400" b="1" dirty="0" err="1">
                <a:solidFill>
                  <a:srgbClr val="FF0000"/>
                </a:solidFill>
                <a:latin typeface="Times New Roman" pitchFamily="18" charset="0"/>
              </a:rPr>
              <a:t>Bài</a:t>
            </a:r>
            <a:r>
              <a:rPr lang="en-US" sz="2400" b="1" dirty="0">
                <a:solidFill>
                  <a:srgbClr val="FF0000"/>
                </a:solidFill>
                <a:latin typeface="Times New Roman" pitchFamily="18" charset="0"/>
              </a:rPr>
              <a:t> 27: CUỘC KHÁNG CHIẾN TOÀN QUỐC CHỐNG THỰC DÂN PHÁP XÂM LƯỢC KẾT THÚC (1953 – 1954</a:t>
            </a:r>
            <a:r>
              <a:rPr lang="en-US" sz="2400" dirty="0">
                <a:solidFill>
                  <a:srgbClr val="FF0000"/>
                </a:solidFill>
                <a:latin typeface="Times New Roman" pitchFamily="18" charset="0"/>
              </a:rPr>
              <a:t>)</a:t>
            </a:r>
            <a:endParaRPr lang="vi-VN" sz="2800" dirty="0"/>
          </a:p>
        </p:txBody>
      </p:sp>
      <p:sp>
        <p:nvSpPr>
          <p:cNvPr id="3" name="TextBox 2"/>
          <p:cNvSpPr txBox="1"/>
          <p:nvPr/>
        </p:nvSpPr>
        <p:spPr>
          <a:xfrm>
            <a:off x="3330" y="1656576"/>
            <a:ext cx="9078040" cy="5201424"/>
          </a:xfrm>
          <a:prstGeom prst="rect">
            <a:avLst/>
          </a:prstGeom>
          <a:noFill/>
        </p:spPr>
        <p:txBody>
          <a:bodyPr wrap="square" rtlCol="0">
            <a:spAutoFit/>
          </a:bodyPr>
          <a:lstStyle/>
          <a:p>
            <a:pPr algn="just"/>
            <a:r>
              <a:rPr lang="en-US" sz="2000" b="1" dirty="0"/>
              <a:t>1</a:t>
            </a:r>
            <a:r>
              <a:rPr lang="en-US" sz="2000" b="1" dirty="0">
                <a:latin typeface="Times New Roman" pitchFamily="18" charset="0"/>
                <a:cs typeface="Times New Roman" pitchFamily="18" charset="0"/>
              </a:rPr>
              <a:t>. Ý </a:t>
            </a:r>
            <a:r>
              <a:rPr lang="en-US" sz="2000" b="1" dirty="0" err="1">
                <a:latin typeface="Times New Roman" pitchFamily="18" charset="0"/>
                <a:cs typeface="Times New Roman" pitchFamily="18" charset="0"/>
              </a:rPr>
              <a:t>nghĩa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lịch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sử</a:t>
            </a:r>
            <a:endParaRPr lang="vi-VN" sz="2000" b="1" i="1" dirty="0">
              <a:latin typeface="Times New Roman" pitchFamily="18" charset="0"/>
              <a:cs typeface="Times New Roman" pitchFamily="18" charset="0"/>
            </a:endParaRPr>
          </a:p>
          <a:p>
            <a:pPr algn="just"/>
            <a:r>
              <a:rPr lang="vi-VN" sz="2200" i="1" dirty="0" smtClean="0">
                <a:latin typeface="Times New Roman" pitchFamily="18" charset="0"/>
                <a:cs typeface="Times New Roman" pitchFamily="18" charset="0"/>
              </a:rPr>
              <a:t>*</a:t>
            </a:r>
            <a:r>
              <a:rPr lang="vi-VN" sz="2200" i="1" dirty="0">
                <a:latin typeface="Times New Roman" pitchFamily="18" charset="0"/>
                <a:cs typeface="Times New Roman" pitchFamily="18" charset="0"/>
              </a:rPr>
              <a:t>Đối với Việt Nam:</a:t>
            </a:r>
          </a:p>
          <a:p>
            <a:pPr algn="just"/>
            <a:r>
              <a:rPr lang="vi-VN" sz="2200" dirty="0">
                <a:latin typeface="Times New Roman" pitchFamily="18" charset="0"/>
                <a:cs typeface="Times New Roman" pitchFamily="18" charset="0"/>
              </a:rPr>
              <a:t>- Chấm dứt cuộc chiến tranh xâm lược và ách thống trị của thực dân Pháp trong gần một thế kỉ trên đất nước ta.</a:t>
            </a:r>
          </a:p>
          <a:p>
            <a:pPr algn="just"/>
            <a:r>
              <a:rPr lang="vi-VN" sz="2200" dirty="0">
                <a:latin typeface="Times New Roman" pitchFamily="18" charset="0"/>
                <a:cs typeface="Times New Roman" pitchFamily="18" charset="0"/>
              </a:rPr>
              <a:t>- Bảo vệ được thành quả của cách mạng tháng Tám.</a:t>
            </a:r>
          </a:p>
          <a:p>
            <a:pPr algn="just"/>
            <a:r>
              <a:rPr lang="vi-VN" sz="2200" dirty="0">
                <a:latin typeface="Times New Roman" pitchFamily="18" charset="0"/>
                <a:cs typeface="Times New Roman" pitchFamily="18" charset="0"/>
              </a:rPr>
              <a:t>- Giải phóng hoàn toàn miền Bắc, tạo cơ sở để nhân dân ta giải phóng miền Nam.</a:t>
            </a:r>
          </a:p>
          <a:p>
            <a:pPr algn="just"/>
            <a:r>
              <a:rPr lang="vi-VN" sz="2200" dirty="0">
                <a:latin typeface="Times New Roman" pitchFamily="18" charset="0"/>
                <a:cs typeface="Times New Roman" pitchFamily="18" charset="0"/>
              </a:rPr>
              <a:t>- Giáng đòn nặng nề vào tham vọng xâm lược và âm mưu nô dịch của chủ nghĩa đế quốc.</a:t>
            </a:r>
          </a:p>
          <a:p>
            <a:pPr algn="just"/>
            <a:r>
              <a:rPr lang="vi-VN" sz="2200" i="1" dirty="0">
                <a:latin typeface="Times New Roman" pitchFamily="18" charset="0"/>
                <a:cs typeface="Times New Roman" pitchFamily="18" charset="0"/>
              </a:rPr>
              <a:t>* Đối với quốc tế:</a:t>
            </a:r>
          </a:p>
          <a:p>
            <a:pPr algn="just"/>
            <a:r>
              <a:rPr lang="vi-VN" sz="2200" dirty="0">
                <a:latin typeface="Times New Roman" pitchFamily="18" charset="0"/>
                <a:cs typeface="Times New Roman" pitchFamily="18" charset="0"/>
              </a:rPr>
              <a:t>Cổ vũ mạnh mẽ phong trào giải phóng dân tộc trên thế giới, trước hết là các nước ở châu Á, châu Phi và Mĩ La-tinh, một dân tộc dù đất không rộng, người không đông nếu quyết tâm chiến đấu vì độc lập, tự do, có đường lối quân sự, chính trị đúng đắn, được sự ủng hộ của quốc tế, thì hoàn toàn có khả năng giành thắng lợi.</a:t>
            </a:r>
          </a:p>
        </p:txBody>
      </p:sp>
      <p:sp>
        <p:nvSpPr>
          <p:cNvPr id="7" name="Title 18"/>
          <p:cNvSpPr txBox="1">
            <a:spLocks/>
          </p:cNvSpPr>
          <p:nvPr/>
        </p:nvSpPr>
        <p:spPr bwMode="auto">
          <a:xfrm>
            <a:off x="-36781" y="721956"/>
            <a:ext cx="9144000" cy="8070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800" b="1" u="sng" kern="0" dirty="0">
                <a:solidFill>
                  <a:srgbClr val="FF0000"/>
                </a:solidFill>
                <a:latin typeface="Times New Roman" pitchFamily="18" charset="0"/>
                <a:cs typeface="Times New Roman" pitchFamily="18" charset="0"/>
              </a:rPr>
              <a:t>IV. </a:t>
            </a:r>
            <a:r>
              <a:rPr lang="en-US" sz="2800" b="1" u="sng" kern="0" dirty="0" err="1">
                <a:solidFill>
                  <a:srgbClr val="FF0000"/>
                </a:solidFill>
                <a:latin typeface="Times New Roman" pitchFamily="18" charset="0"/>
                <a:cs typeface="Times New Roman" pitchFamily="18" charset="0"/>
              </a:rPr>
              <a:t>Nguyên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nhân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thắng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lợi</a:t>
            </a:r>
            <a:r>
              <a:rPr lang="en-US" sz="2800" b="1" u="sng" kern="0" dirty="0">
                <a:solidFill>
                  <a:srgbClr val="FF0000"/>
                </a:solidFill>
                <a:latin typeface="Times New Roman" pitchFamily="18" charset="0"/>
                <a:cs typeface="Times New Roman" pitchFamily="18" charset="0"/>
              </a:rPr>
              <a:t>, ý </a:t>
            </a:r>
            <a:r>
              <a:rPr lang="en-US" sz="2800" b="1" u="sng" kern="0" dirty="0" err="1">
                <a:solidFill>
                  <a:srgbClr val="FF0000"/>
                </a:solidFill>
                <a:latin typeface="Times New Roman" pitchFamily="18" charset="0"/>
                <a:cs typeface="Times New Roman" pitchFamily="18" charset="0"/>
              </a:rPr>
              <a:t>nghĩa</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lịch</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sử</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của</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cuộc</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kháng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chiến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chống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Pháp</a:t>
            </a:r>
            <a:r>
              <a:rPr lang="en-US" sz="2800" b="1" u="sng" kern="0" dirty="0">
                <a:solidFill>
                  <a:srgbClr val="FF0000"/>
                </a:solidFill>
                <a:latin typeface="Times New Roman" pitchFamily="18" charset="0"/>
                <a:cs typeface="Times New Roman" pitchFamily="18" charset="0"/>
              </a:rPr>
              <a:t>. </a:t>
            </a:r>
            <a:endParaRPr lang="vi-VN" sz="2800" kern="0" dirty="0">
              <a:solidFill>
                <a:srgbClr val="FF0000"/>
              </a:solidFill>
            </a:endParaRPr>
          </a:p>
        </p:txBody>
      </p:sp>
    </p:spTree>
    <p:extLst>
      <p:ext uri="{BB962C8B-B14F-4D97-AF65-F5344CB8AC3E}">
        <p14:creationId xmlns:p14="http://schemas.microsoft.com/office/powerpoint/2010/main" val="399264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72008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txBody>
          <a:bodyPr/>
          <a:lstStyle/>
          <a:p>
            <a:pPr eaLnBrk="1" hangingPunct="1"/>
            <a:r>
              <a:rPr lang="en-US" sz="2400" b="1" dirty="0" err="1">
                <a:solidFill>
                  <a:srgbClr val="FF0000"/>
                </a:solidFill>
                <a:latin typeface="Times New Roman" pitchFamily="18" charset="0"/>
              </a:rPr>
              <a:t>Bài</a:t>
            </a:r>
            <a:r>
              <a:rPr lang="en-US" sz="2400" b="1" dirty="0">
                <a:solidFill>
                  <a:srgbClr val="FF0000"/>
                </a:solidFill>
                <a:latin typeface="Times New Roman" pitchFamily="18" charset="0"/>
              </a:rPr>
              <a:t> 27: CUỘC KHÁNG CHIẾN TOÀN QUỐC CHỐNG THỰC DÂN PHÁP XÂM LƯỢC KẾT THÚC (1953 – 1954</a:t>
            </a:r>
            <a:r>
              <a:rPr lang="en-US" sz="2400" dirty="0">
                <a:solidFill>
                  <a:srgbClr val="FF0000"/>
                </a:solidFill>
                <a:latin typeface="Times New Roman" pitchFamily="18" charset="0"/>
              </a:rPr>
              <a:t>)</a:t>
            </a:r>
            <a:endParaRPr lang="vi-VN" sz="2800" dirty="0"/>
          </a:p>
        </p:txBody>
      </p:sp>
      <p:sp>
        <p:nvSpPr>
          <p:cNvPr id="3" name="TextBox 2"/>
          <p:cNvSpPr txBox="1"/>
          <p:nvPr/>
        </p:nvSpPr>
        <p:spPr>
          <a:xfrm>
            <a:off x="77489" y="2170647"/>
            <a:ext cx="9000492" cy="4031873"/>
          </a:xfrm>
          <a:prstGeom prst="rect">
            <a:avLst/>
          </a:prstGeom>
          <a:noFill/>
        </p:spPr>
        <p:txBody>
          <a:bodyPr wrap="square" rtlCol="0">
            <a:spAutoFit/>
          </a:bodyPr>
          <a:lstStyle/>
          <a:p>
            <a:r>
              <a:rPr lang="nl-NL" sz="3200" dirty="0">
                <a:latin typeface="Times New Roman" pitchFamily="18" charset="0"/>
                <a:cs typeface="Times New Roman" pitchFamily="18" charset="0"/>
              </a:rPr>
              <a:t>- Có sự lãnh đạo sáng suốt của Đảng và Hồ Chủ tịch, với đường lối kháng chiến đúng đắn, sáng tạo,...</a:t>
            </a:r>
            <a:endParaRPr lang="en-US" sz="3200" dirty="0">
              <a:latin typeface="Times New Roman" pitchFamily="18" charset="0"/>
              <a:cs typeface="Times New Roman" pitchFamily="18" charset="0"/>
            </a:endParaRPr>
          </a:p>
          <a:p>
            <a:r>
              <a:rPr lang="nl-NL" sz="3200" dirty="0">
                <a:latin typeface="Times New Roman" pitchFamily="18" charset="0"/>
                <a:cs typeface="Times New Roman" pitchFamily="18" charset="0"/>
              </a:rPr>
              <a:t>- Có chính quyền dân chủ nhân dân, có lực lượng vũ trang ba thứ quân không ngừng được mở rông, có hậu phương vững chắc .</a:t>
            </a:r>
            <a:endParaRPr lang="en-US" sz="3200" dirty="0">
              <a:latin typeface="Times New Roman" pitchFamily="18" charset="0"/>
              <a:cs typeface="Times New Roman" pitchFamily="18" charset="0"/>
            </a:endParaRPr>
          </a:p>
          <a:p>
            <a:r>
              <a:rPr lang="nl-NL" sz="3200" dirty="0">
                <a:latin typeface="Times New Roman" pitchFamily="18" charset="0"/>
                <a:cs typeface="Times New Roman" pitchFamily="18" charset="0"/>
              </a:rPr>
              <a:t>- Tình đoàn kết, liên minh chiến đấu Việt – Miên – Lào; sự giúp đỡ của Trung Quốc, Liên Xô và các nước XHCN, cùng các lực lượng tiến bộ khác </a:t>
            </a:r>
            <a:r>
              <a:rPr lang="nl-NL" sz="2400" dirty="0"/>
              <a:t>.</a:t>
            </a:r>
            <a:endParaRPr lang="vi-VN" sz="2400" dirty="0"/>
          </a:p>
        </p:txBody>
      </p:sp>
      <p:sp>
        <p:nvSpPr>
          <p:cNvPr id="6" name="TextBox 5"/>
          <p:cNvSpPr txBox="1"/>
          <p:nvPr/>
        </p:nvSpPr>
        <p:spPr>
          <a:xfrm>
            <a:off x="0" y="1708982"/>
            <a:ext cx="3869970" cy="461665"/>
          </a:xfrm>
          <a:prstGeom prst="rect">
            <a:avLst/>
          </a:prstGeom>
          <a:noFill/>
        </p:spPr>
        <p:txBody>
          <a:bodyPr wrap="none" rtlCol="0">
            <a:spAutoFit/>
          </a:bodyPr>
          <a:lstStyle/>
          <a:p>
            <a:r>
              <a:rPr lang="en-US" sz="2400" b="1" dirty="0"/>
              <a:t>2. </a:t>
            </a:r>
            <a:r>
              <a:rPr lang="en-US" sz="2400" b="1" dirty="0" err="1"/>
              <a:t>Nguyên</a:t>
            </a:r>
            <a:r>
              <a:rPr lang="en-US" sz="2400" b="1" dirty="0"/>
              <a:t> </a:t>
            </a:r>
            <a:r>
              <a:rPr lang="en-US" sz="2400" b="1" dirty="0" err="1"/>
              <a:t>nhân</a:t>
            </a:r>
            <a:r>
              <a:rPr lang="en-US" sz="2400" b="1" dirty="0"/>
              <a:t> </a:t>
            </a:r>
            <a:r>
              <a:rPr lang="en-US" sz="2400" b="1" dirty="0" err="1"/>
              <a:t>thắng</a:t>
            </a:r>
            <a:r>
              <a:rPr lang="en-US" sz="2400" b="1" dirty="0"/>
              <a:t> </a:t>
            </a:r>
            <a:r>
              <a:rPr lang="en-US" sz="2400" b="1" dirty="0" err="1"/>
              <a:t>lợi</a:t>
            </a:r>
            <a:endParaRPr lang="vi-VN" sz="2400" b="1" i="1" dirty="0"/>
          </a:p>
        </p:txBody>
      </p:sp>
      <p:sp>
        <p:nvSpPr>
          <p:cNvPr id="7" name="Title 18"/>
          <p:cNvSpPr txBox="1">
            <a:spLocks/>
          </p:cNvSpPr>
          <p:nvPr/>
        </p:nvSpPr>
        <p:spPr bwMode="auto">
          <a:xfrm>
            <a:off x="-66019" y="817325"/>
            <a:ext cx="9144000" cy="8070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800" b="1" u="sng" kern="0" dirty="0">
                <a:solidFill>
                  <a:srgbClr val="FF0000"/>
                </a:solidFill>
                <a:latin typeface="Times New Roman" pitchFamily="18" charset="0"/>
                <a:cs typeface="Times New Roman" pitchFamily="18" charset="0"/>
              </a:rPr>
              <a:t>IV. </a:t>
            </a:r>
            <a:r>
              <a:rPr lang="en-US" sz="2800" b="1" u="sng" kern="0" dirty="0" err="1">
                <a:solidFill>
                  <a:srgbClr val="FF0000"/>
                </a:solidFill>
                <a:latin typeface="Times New Roman" pitchFamily="18" charset="0"/>
                <a:cs typeface="Times New Roman" pitchFamily="18" charset="0"/>
              </a:rPr>
              <a:t>Nguyên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nhân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thắng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lợi</a:t>
            </a:r>
            <a:r>
              <a:rPr lang="en-US" sz="2800" b="1" u="sng" kern="0" dirty="0">
                <a:solidFill>
                  <a:srgbClr val="FF0000"/>
                </a:solidFill>
                <a:latin typeface="Times New Roman" pitchFamily="18" charset="0"/>
                <a:cs typeface="Times New Roman" pitchFamily="18" charset="0"/>
              </a:rPr>
              <a:t>, ý </a:t>
            </a:r>
            <a:r>
              <a:rPr lang="en-US" sz="2800" b="1" u="sng" kern="0" dirty="0" err="1">
                <a:solidFill>
                  <a:srgbClr val="FF0000"/>
                </a:solidFill>
                <a:latin typeface="Times New Roman" pitchFamily="18" charset="0"/>
                <a:cs typeface="Times New Roman" pitchFamily="18" charset="0"/>
              </a:rPr>
              <a:t>nghĩa</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lịch</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sử</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của</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cuộc</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kháng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chiến</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chống</a:t>
            </a:r>
            <a:r>
              <a:rPr lang="en-US" sz="2800" b="1" u="sng" kern="0" dirty="0">
                <a:solidFill>
                  <a:srgbClr val="FF0000"/>
                </a:solidFill>
                <a:latin typeface="Times New Roman" pitchFamily="18" charset="0"/>
                <a:cs typeface="Times New Roman" pitchFamily="18" charset="0"/>
              </a:rPr>
              <a:t> </a:t>
            </a:r>
            <a:r>
              <a:rPr lang="en-US" sz="2800" b="1" u="sng" kern="0" dirty="0" err="1">
                <a:solidFill>
                  <a:srgbClr val="FF0000"/>
                </a:solidFill>
                <a:latin typeface="Times New Roman" pitchFamily="18" charset="0"/>
                <a:cs typeface="Times New Roman" pitchFamily="18" charset="0"/>
              </a:rPr>
              <a:t>Pháp</a:t>
            </a:r>
            <a:r>
              <a:rPr lang="en-US" sz="2800" b="1" u="sng" kern="0" dirty="0">
                <a:solidFill>
                  <a:srgbClr val="FF0000"/>
                </a:solidFill>
                <a:latin typeface="Times New Roman" pitchFamily="18" charset="0"/>
                <a:cs typeface="Times New Roman" pitchFamily="18" charset="0"/>
              </a:rPr>
              <a:t>. </a:t>
            </a:r>
            <a:endParaRPr lang="vi-VN" sz="2800" kern="0" dirty="0">
              <a:solidFill>
                <a:srgbClr val="FF0000"/>
              </a:solidFill>
            </a:endParaRPr>
          </a:p>
        </p:txBody>
      </p:sp>
    </p:spTree>
    <p:extLst>
      <p:ext uri="{BB962C8B-B14F-4D97-AF65-F5344CB8AC3E}">
        <p14:creationId xmlns:p14="http://schemas.microsoft.com/office/powerpoint/2010/main" val="3474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0" y="5410200"/>
            <a:ext cx="4860925" cy="579438"/>
          </a:xfrm>
          <a:prstGeom prst="rect">
            <a:avLst/>
          </a:prstGeom>
          <a:noFill/>
          <a:ln w="9525">
            <a:noFill/>
            <a:miter lim="800000"/>
            <a:headEnd/>
            <a:tailEnd/>
          </a:ln>
          <a:effectLst/>
        </p:spPr>
        <p:txBody>
          <a:bodyPr>
            <a:spAutoFit/>
          </a:bodyPr>
          <a:lstStyle/>
          <a:p>
            <a:pPr eaLnBrk="0" hangingPunct="0">
              <a:defRPr/>
            </a:pPr>
            <a:r>
              <a:rPr lang="en-US" sz="3200" b="1">
                <a:solidFill>
                  <a:schemeClr val="hlink"/>
                </a:solidFill>
                <a:effectLst>
                  <a:outerShdw blurRad="38100" dist="38100" dir="2700000" algn="tl">
                    <a:srgbClr val="C0C0C0"/>
                  </a:outerShdw>
                </a:effectLst>
                <a:latin typeface="Times New Roman" pitchFamily="18" charset="0"/>
              </a:rPr>
              <a:t>    </a:t>
            </a:r>
            <a:endParaRPr lang="en-US" sz="2800" b="1">
              <a:effectLst>
                <a:outerShdw blurRad="38100" dist="38100" dir="2700000" algn="tl">
                  <a:srgbClr val="C0C0C0"/>
                </a:outerShdw>
              </a:effectLst>
              <a:latin typeface="Times New Roman" pitchFamily="18" charset="0"/>
            </a:endParaRPr>
          </a:p>
        </p:txBody>
      </p:sp>
      <p:sp>
        <p:nvSpPr>
          <p:cNvPr id="19460" name="Text Box 4"/>
          <p:cNvSpPr txBox="1">
            <a:spLocks noChangeArrowheads="1"/>
          </p:cNvSpPr>
          <p:nvPr/>
        </p:nvSpPr>
        <p:spPr bwMode="auto">
          <a:xfrm>
            <a:off x="457200" y="3505200"/>
            <a:ext cx="8153400" cy="457200"/>
          </a:xfrm>
          <a:prstGeom prst="rect">
            <a:avLst/>
          </a:prstGeom>
          <a:noFill/>
          <a:ln w="9525">
            <a:noFill/>
            <a:miter lim="800000"/>
            <a:headEnd/>
            <a:tailEnd/>
          </a:ln>
        </p:spPr>
        <p:txBody>
          <a:bodyPr>
            <a:spAutoFit/>
          </a:bodyPr>
          <a:lstStyle/>
          <a:p>
            <a:pPr eaLnBrk="0" hangingPunct="0">
              <a:spcBef>
                <a:spcPct val="50000"/>
              </a:spcBef>
            </a:pPr>
            <a:endParaRPr lang="vi-VN" sz="2400">
              <a:latin typeface=".VnTime" pitchFamily="34" charset="0"/>
            </a:endParaRPr>
          </a:p>
        </p:txBody>
      </p:sp>
      <p:sp>
        <p:nvSpPr>
          <p:cNvPr id="157703" name="Rectangle 7"/>
          <p:cNvSpPr>
            <a:spLocks noChangeArrowheads="1"/>
          </p:cNvSpPr>
          <p:nvPr/>
        </p:nvSpPr>
        <p:spPr bwMode="auto">
          <a:xfrm>
            <a:off x="0" y="4876800"/>
            <a:ext cx="8610600" cy="457200"/>
          </a:xfrm>
          <a:prstGeom prst="rect">
            <a:avLst/>
          </a:prstGeom>
          <a:noFill/>
          <a:ln w="9525" algn="ctr">
            <a:noFill/>
            <a:miter lim="800000"/>
            <a:headEnd/>
            <a:tailEnd/>
          </a:ln>
        </p:spPr>
        <p:txBody>
          <a:bodyPr>
            <a:spAutoFit/>
          </a:bodyPr>
          <a:lstStyle/>
          <a:p>
            <a:r>
              <a:rPr lang="en-US" sz="2400" b="1" dirty="0">
                <a:latin typeface="Times New Roman" pitchFamily="18" charset="0"/>
                <a:cs typeface="Times New Roman" pitchFamily="18" charset="0"/>
              </a:rPr>
              <a:t>    </a:t>
            </a:r>
          </a:p>
        </p:txBody>
      </p:sp>
      <p:sp>
        <p:nvSpPr>
          <p:cNvPr id="157704" name="Rectangle 8"/>
          <p:cNvSpPr>
            <a:spLocks noChangeArrowheads="1"/>
          </p:cNvSpPr>
          <p:nvPr/>
        </p:nvSpPr>
        <p:spPr bwMode="auto">
          <a:xfrm>
            <a:off x="0" y="5334000"/>
            <a:ext cx="9144000" cy="461665"/>
          </a:xfrm>
          <a:prstGeom prst="rect">
            <a:avLst/>
          </a:prstGeom>
          <a:noFill/>
          <a:ln w="9525" algn="ctr">
            <a:noFill/>
            <a:miter lim="800000"/>
            <a:headEnd/>
            <a:tailEnd/>
          </a:ln>
        </p:spPr>
        <p:txBody>
          <a:bodyPr>
            <a:spAutoFit/>
          </a:bodyPr>
          <a:lstStyle/>
          <a:p>
            <a:pPr marL="342900" indent="-342900" eaLnBrk="0" hangingPunct="0">
              <a:spcBef>
                <a:spcPct val="50000"/>
              </a:spcBef>
            </a:pPr>
            <a:r>
              <a:rPr lang="en-US" sz="2400" b="1" dirty="0">
                <a:latin typeface="Times New Roman" pitchFamily="18" charset="0"/>
                <a:cs typeface="Times New Roman" pitchFamily="18" charset="0"/>
              </a:rPr>
              <a:t>    </a:t>
            </a:r>
          </a:p>
        </p:txBody>
      </p:sp>
      <p:sp>
        <p:nvSpPr>
          <p:cNvPr id="157706" name="Rectangle 10"/>
          <p:cNvSpPr>
            <a:spLocks noChangeArrowheads="1"/>
          </p:cNvSpPr>
          <p:nvPr/>
        </p:nvSpPr>
        <p:spPr bwMode="auto">
          <a:xfrm>
            <a:off x="476034" y="1798047"/>
            <a:ext cx="8268238" cy="2677656"/>
          </a:xfrm>
          <a:prstGeom prst="rect">
            <a:avLst/>
          </a:prstGeom>
          <a:noFill/>
          <a:ln w="9525" algn="ctr">
            <a:solidFill>
              <a:srgbClr val="3333CC"/>
            </a:solidFill>
            <a:miter lim="800000"/>
            <a:headEnd/>
            <a:tailEnd/>
          </a:ln>
        </p:spPr>
        <p:txBody>
          <a:bodyPr wrap="square">
            <a:spAutoFit/>
          </a:bodyPr>
          <a:lstStyle/>
          <a:p>
            <a:pPr algn="just">
              <a:lnSpc>
                <a:spcPct val="150000"/>
              </a:lnSpc>
            </a:pPr>
            <a:r>
              <a:rPr lang="en-US" sz="2400" dirty="0"/>
              <a:t>A. </a:t>
            </a:r>
            <a:r>
              <a:rPr lang="en-US" sz="2400" dirty="0" err="1"/>
              <a:t>Phía</a:t>
            </a:r>
            <a:r>
              <a:rPr lang="en-US" sz="2400" dirty="0"/>
              <a:t> </a:t>
            </a:r>
            <a:r>
              <a:rPr lang="en-US" sz="2400" dirty="0" err="1"/>
              <a:t>Đông</a:t>
            </a:r>
            <a:r>
              <a:rPr lang="en-US" sz="2400" dirty="0"/>
              <a:t> </a:t>
            </a:r>
            <a:r>
              <a:rPr lang="en-US" sz="2400" dirty="0" err="1"/>
              <a:t>phân</a:t>
            </a:r>
            <a:r>
              <a:rPr lang="en-US" sz="2400" dirty="0"/>
              <a:t> </a:t>
            </a:r>
            <a:r>
              <a:rPr lang="en-US" sz="2400" dirty="0" err="1"/>
              <a:t>khu</a:t>
            </a:r>
            <a:r>
              <a:rPr lang="en-US" sz="2400" dirty="0"/>
              <a:t> </a:t>
            </a:r>
            <a:r>
              <a:rPr lang="en-US" sz="2400" dirty="0" err="1"/>
              <a:t>trung</a:t>
            </a:r>
            <a:r>
              <a:rPr lang="en-US" sz="2400" dirty="0"/>
              <a:t> </a:t>
            </a:r>
            <a:r>
              <a:rPr lang="en-US" sz="2400" dirty="0" err="1"/>
              <a:t>tâm</a:t>
            </a:r>
            <a:endParaRPr lang="en-US" sz="2400" dirty="0"/>
          </a:p>
          <a:p>
            <a:pPr algn="just">
              <a:lnSpc>
                <a:spcPct val="150000"/>
              </a:lnSpc>
            </a:pPr>
            <a:r>
              <a:rPr lang="en-US" sz="2400" dirty="0"/>
              <a:t>B. </a:t>
            </a:r>
            <a:r>
              <a:rPr lang="en-US" sz="2400" dirty="0" err="1"/>
              <a:t>Phân</a:t>
            </a:r>
            <a:r>
              <a:rPr lang="en-US" sz="2400" dirty="0"/>
              <a:t> </a:t>
            </a:r>
            <a:r>
              <a:rPr lang="en-US" sz="2400" dirty="0" err="1"/>
              <a:t>khu</a:t>
            </a:r>
            <a:r>
              <a:rPr lang="en-US" sz="2400" dirty="0"/>
              <a:t> </a:t>
            </a:r>
            <a:r>
              <a:rPr lang="en-US" sz="2400" dirty="0" err="1"/>
              <a:t>trung</a:t>
            </a:r>
            <a:r>
              <a:rPr lang="en-US" sz="2400" dirty="0"/>
              <a:t> </a:t>
            </a:r>
            <a:r>
              <a:rPr lang="en-US" sz="2400" dirty="0" err="1"/>
              <a:t>tâm</a:t>
            </a:r>
            <a:endParaRPr lang="en-US" sz="2400" dirty="0"/>
          </a:p>
          <a:p>
            <a:pPr algn="just">
              <a:lnSpc>
                <a:spcPct val="150000"/>
              </a:lnSpc>
            </a:pPr>
            <a:r>
              <a:rPr lang="en-US" sz="2400" dirty="0"/>
              <a:t>C. </a:t>
            </a:r>
            <a:r>
              <a:rPr lang="en-US" sz="2400" dirty="0" err="1"/>
              <a:t>Phân</a:t>
            </a:r>
            <a:r>
              <a:rPr lang="en-US" sz="2400" dirty="0"/>
              <a:t> </a:t>
            </a:r>
            <a:r>
              <a:rPr lang="en-US" sz="2400" dirty="0" err="1"/>
              <a:t>khu</a:t>
            </a:r>
            <a:r>
              <a:rPr lang="en-US" sz="2400" dirty="0"/>
              <a:t> </a:t>
            </a:r>
            <a:r>
              <a:rPr lang="en-US" sz="2400" dirty="0" err="1"/>
              <a:t>Bắc</a:t>
            </a:r>
            <a:endParaRPr lang="en-US" sz="2400" dirty="0"/>
          </a:p>
          <a:p>
            <a:pPr algn="just">
              <a:lnSpc>
                <a:spcPct val="150000"/>
              </a:lnSpc>
            </a:pPr>
            <a:r>
              <a:rPr lang="en-US" sz="2400" dirty="0"/>
              <a:t>D. </a:t>
            </a:r>
            <a:r>
              <a:rPr lang="en-US" sz="2400" dirty="0" err="1"/>
              <a:t>Phân</a:t>
            </a:r>
            <a:r>
              <a:rPr lang="en-US" sz="2400" dirty="0"/>
              <a:t> </a:t>
            </a:r>
            <a:r>
              <a:rPr lang="en-US" sz="2400" dirty="0" err="1"/>
              <a:t>khu</a:t>
            </a:r>
            <a:r>
              <a:rPr lang="en-US" sz="2400" dirty="0"/>
              <a:t> Nam</a:t>
            </a:r>
          </a:p>
          <a:p>
            <a:endParaRPr lang="en-US" sz="2400" b="1" dirty="0">
              <a:latin typeface="Times New Roman" pitchFamily="18" charset="0"/>
              <a:cs typeface="Times New Roman" pitchFamily="18" charset="0"/>
            </a:endParaRPr>
          </a:p>
        </p:txBody>
      </p:sp>
      <p:sp>
        <p:nvSpPr>
          <p:cNvPr id="19467" name="WordArt 12"/>
          <p:cNvSpPr>
            <a:spLocks noChangeArrowheads="1" noChangeShapeType="1" noTextEdit="1"/>
          </p:cNvSpPr>
          <p:nvPr/>
        </p:nvSpPr>
        <p:spPr bwMode="auto">
          <a:xfrm>
            <a:off x="3048000" y="0"/>
            <a:ext cx="3648075" cy="752475"/>
          </a:xfrm>
          <a:prstGeom prst="rect">
            <a:avLst/>
          </a:prstGeom>
        </p:spPr>
        <p:txBody>
          <a:bodyPr wrap="none" fromWordArt="1">
            <a:prstTxWarp prst="textPlain">
              <a:avLst>
                <a:gd name="adj" fmla="val 50000"/>
              </a:avLst>
            </a:prstTxWarp>
          </a:bodyPr>
          <a:lstStyle/>
          <a:p>
            <a:pPr algn="ctr"/>
            <a:r>
              <a:rPr lang="vi-VN" sz="3600" kern="10">
                <a:ln w="12700">
                  <a:solidFill>
                    <a:srgbClr val="FF00FF"/>
                  </a:solidFill>
                  <a:round/>
                  <a:headEnd/>
                  <a:tailEnd/>
                </a:ln>
                <a:solidFill>
                  <a:srgbClr val="B2B2B2">
                    <a:alpha val="50195"/>
                  </a:srgbClr>
                </a:solidFill>
                <a:effectLst>
                  <a:outerShdw dist="45791" dir="2021404" algn="ctr" rotWithShape="0">
                    <a:srgbClr val="9999FF"/>
                  </a:outerShdw>
                </a:effectLst>
                <a:latin typeface="Times New Roman"/>
                <a:cs typeface="Times New Roman"/>
              </a:rPr>
              <a:t>Bài tập củng cố :</a:t>
            </a:r>
          </a:p>
        </p:txBody>
      </p:sp>
      <p:sp>
        <p:nvSpPr>
          <p:cNvPr id="12" name="Rectangle: Rounded Corners 11"/>
          <p:cNvSpPr/>
          <p:nvPr/>
        </p:nvSpPr>
        <p:spPr>
          <a:xfrm>
            <a:off x="38153" y="896375"/>
            <a:ext cx="9144000" cy="54234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defRPr/>
            </a:pPr>
            <a:r>
              <a:rPr lang="en-US" sz="2800" b="1" dirty="0">
                <a:solidFill>
                  <a:schemeClr val="accent2"/>
                </a:solidFill>
                <a:latin typeface="Times New Roman" panose="02020603050405020304" pitchFamily="18" charset="0"/>
                <a:cs typeface="Times New Roman" panose="02020603050405020304" pitchFamily="18" charset="0"/>
              </a:rPr>
              <a:t>H? </a:t>
            </a:r>
            <a:r>
              <a:rPr lang="en-US" sz="2400" b="1" dirty="0" err="1">
                <a:solidFill>
                  <a:srgbClr val="3333CC"/>
                </a:solidFill>
                <a:latin typeface="Times New Roman" panose="02020603050405020304" pitchFamily="18" charset="0"/>
                <a:cs typeface="Times New Roman" panose="02020603050405020304" pitchFamily="18" charset="0"/>
              </a:rPr>
              <a:t>Mở</a:t>
            </a:r>
            <a:r>
              <a:rPr lang="en-US" sz="2400" b="1" dirty="0">
                <a:solidFill>
                  <a:srgbClr val="3333CC"/>
                </a:solidFill>
                <a:latin typeface="Times New Roman" panose="02020603050405020304" pitchFamily="18" charset="0"/>
                <a:cs typeface="Times New Roman" panose="02020603050405020304" pitchFamily="18" charset="0"/>
              </a:rPr>
              <a:t> </a:t>
            </a:r>
            <a:r>
              <a:rPr lang="en-US" sz="2400" b="1" dirty="0" err="1">
                <a:solidFill>
                  <a:srgbClr val="3333CC"/>
                </a:solidFill>
                <a:latin typeface="Times New Roman" panose="02020603050405020304" pitchFamily="18" charset="0"/>
                <a:cs typeface="Times New Roman" panose="02020603050405020304" pitchFamily="18" charset="0"/>
              </a:rPr>
              <a:t>đầu</a:t>
            </a:r>
            <a:r>
              <a:rPr lang="en-US" sz="2400" b="1" dirty="0">
                <a:solidFill>
                  <a:srgbClr val="3333CC"/>
                </a:solidFill>
                <a:latin typeface="Times New Roman" panose="02020603050405020304" pitchFamily="18" charset="0"/>
                <a:cs typeface="Times New Roman" panose="02020603050405020304" pitchFamily="18" charset="0"/>
              </a:rPr>
              <a:t> </a:t>
            </a:r>
            <a:r>
              <a:rPr lang="en-US" sz="2400" b="1" dirty="0" err="1">
                <a:solidFill>
                  <a:srgbClr val="3333CC"/>
                </a:solidFill>
                <a:latin typeface="Times New Roman" panose="02020603050405020304" pitchFamily="18" charset="0"/>
                <a:cs typeface="Times New Roman" panose="02020603050405020304" pitchFamily="18" charset="0"/>
              </a:rPr>
              <a:t>Chiến</a:t>
            </a:r>
            <a:r>
              <a:rPr lang="en-US" sz="2400" b="1" dirty="0">
                <a:solidFill>
                  <a:srgbClr val="3333CC"/>
                </a:solidFill>
                <a:latin typeface="Times New Roman" panose="02020603050405020304" pitchFamily="18" charset="0"/>
                <a:cs typeface="Times New Roman" panose="02020603050405020304" pitchFamily="18" charset="0"/>
              </a:rPr>
              <a:t> </a:t>
            </a:r>
            <a:r>
              <a:rPr lang="en-US" sz="2400" b="1" dirty="0" err="1">
                <a:solidFill>
                  <a:srgbClr val="3333CC"/>
                </a:solidFill>
                <a:latin typeface="Times New Roman" panose="02020603050405020304" pitchFamily="18" charset="0"/>
                <a:cs typeface="Times New Roman" panose="02020603050405020304" pitchFamily="18" charset="0"/>
              </a:rPr>
              <a:t>dịch</a:t>
            </a:r>
            <a:r>
              <a:rPr lang="en-US" sz="2400" b="1" dirty="0">
                <a:solidFill>
                  <a:srgbClr val="3333CC"/>
                </a:solidFill>
                <a:latin typeface="Times New Roman" panose="02020603050405020304" pitchFamily="18" charset="0"/>
                <a:cs typeface="Times New Roman" panose="02020603050405020304" pitchFamily="18" charset="0"/>
              </a:rPr>
              <a:t> </a:t>
            </a:r>
            <a:r>
              <a:rPr lang="en-US" sz="2400" b="1" dirty="0" err="1">
                <a:solidFill>
                  <a:srgbClr val="3333CC"/>
                </a:solidFill>
                <a:latin typeface="Times New Roman" panose="02020603050405020304" pitchFamily="18" charset="0"/>
                <a:cs typeface="Times New Roman" panose="02020603050405020304" pitchFamily="18" charset="0"/>
              </a:rPr>
              <a:t>Điện</a:t>
            </a:r>
            <a:r>
              <a:rPr lang="en-US" sz="2400" b="1" dirty="0">
                <a:solidFill>
                  <a:srgbClr val="3333CC"/>
                </a:solidFill>
                <a:latin typeface="Times New Roman" panose="02020603050405020304" pitchFamily="18" charset="0"/>
                <a:cs typeface="Times New Roman" panose="02020603050405020304" pitchFamily="18" charset="0"/>
              </a:rPr>
              <a:t> </a:t>
            </a:r>
            <a:r>
              <a:rPr lang="en-US" sz="2400" b="1" dirty="0" err="1">
                <a:solidFill>
                  <a:srgbClr val="3333CC"/>
                </a:solidFill>
                <a:latin typeface="Times New Roman" panose="02020603050405020304" pitchFamily="18" charset="0"/>
                <a:cs typeface="Times New Roman" panose="02020603050405020304" pitchFamily="18" charset="0"/>
              </a:rPr>
              <a:t>Biên</a:t>
            </a:r>
            <a:r>
              <a:rPr lang="en-US" sz="2400" b="1" dirty="0">
                <a:solidFill>
                  <a:srgbClr val="3333CC"/>
                </a:solidFill>
                <a:latin typeface="Times New Roman" panose="02020603050405020304" pitchFamily="18" charset="0"/>
                <a:cs typeface="Times New Roman" panose="02020603050405020304" pitchFamily="18" charset="0"/>
              </a:rPr>
              <a:t> </a:t>
            </a:r>
            <a:r>
              <a:rPr lang="en-US" sz="2400" b="1" dirty="0" err="1">
                <a:solidFill>
                  <a:srgbClr val="3333CC"/>
                </a:solidFill>
                <a:latin typeface="Times New Roman" panose="02020603050405020304" pitchFamily="18" charset="0"/>
                <a:cs typeface="Times New Roman" panose="02020603050405020304" pitchFamily="18" charset="0"/>
              </a:rPr>
              <a:t>Phủ</a:t>
            </a:r>
            <a:r>
              <a:rPr lang="en-US" sz="2400" b="1" dirty="0">
                <a:solidFill>
                  <a:srgbClr val="3333CC"/>
                </a:solidFill>
                <a:latin typeface="Times New Roman" panose="02020603050405020304" pitchFamily="18" charset="0"/>
                <a:cs typeface="Times New Roman" panose="02020603050405020304" pitchFamily="18" charset="0"/>
              </a:rPr>
              <a:t>, </a:t>
            </a:r>
            <a:r>
              <a:rPr lang="en-US" sz="2400" b="1" dirty="0" err="1">
                <a:solidFill>
                  <a:srgbClr val="3333CC"/>
                </a:solidFill>
                <a:latin typeface="Times New Roman" panose="02020603050405020304" pitchFamily="18" charset="0"/>
                <a:cs typeface="Times New Roman" panose="02020603050405020304" pitchFamily="18" charset="0"/>
              </a:rPr>
              <a:t>quân</a:t>
            </a:r>
            <a:r>
              <a:rPr lang="en-US" sz="2400" b="1" dirty="0">
                <a:solidFill>
                  <a:srgbClr val="3333CC"/>
                </a:solidFill>
                <a:latin typeface="Times New Roman" panose="02020603050405020304" pitchFamily="18" charset="0"/>
                <a:cs typeface="Times New Roman" panose="02020603050405020304" pitchFamily="18" charset="0"/>
              </a:rPr>
              <a:t> ta </a:t>
            </a:r>
            <a:r>
              <a:rPr lang="en-US" sz="2400" b="1" dirty="0" err="1">
                <a:solidFill>
                  <a:srgbClr val="3333CC"/>
                </a:solidFill>
                <a:latin typeface="Times New Roman" panose="02020603050405020304" pitchFamily="18" charset="0"/>
                <a:cs typeface="Times New Roman" panose="02020603050405020304" pitchFamily="18" charset="0"/>
              </a:rPr>
              <a:t>tấn</a:t>
            </a:r>
            <a:r>
              <a:rPr lang="en-US" sz="2400" b="1" dirty="0">
                <a:solidFill>
                  <a:srgbClr val="3333CC"/>
                </a:solidFill>
                <a:latin typeface="Times New Roman" panose="02020603050405020304" pitchFamily="18" charset="0"/>
                <a:cs typeface="Times New Roman" panose="02020603050405020304" pitchFamily="18" charset="0"/>
              </a:rPr>
              <a:t> </a:t>
            </a:r>
            <a:r>
              <a:rPr lang="en-US" sz="2400" b="1" dirty="0" err="1">
                <a:solidFill>
                  <a:srgbClr val="3333CC"/>
                </a:solidFill>
                <a:latin typeface="Times New Roman" panose="02020603050405020304" pitchFamily="18" charset="0"/>
                <a:cs typeface="Times New Roman" panose="02020603050405020304" pitchFamily="18" charset="0"/>
              </a:rPr>
              <a:t>công</a:t>
            </a:r>
            <a:r>
              <a:rPr lang="en-US" sz="2400" b="1" dirty="0">
                <a:solidFill>
                  <a:srgbClr val="3333CC"/>
                </a:solidFill>
                <a:latin typeface="Times New Roman" panose="02020603050405020304" pitchFamily="18" charset="0"/>
                <a:cs typeface="Times New Roman" panose="02020603050405020304" pitchFamily="18" charset="0"/>
              </a:rPr>
              <a:t> </a:t>
            </a:r>
            <a:r>
              <a:rPr lang="en-US" sz="2400" b="1" dirty="0" err="1">
                <a:solidFill>
                  <a:srgbClr val="3333CC"/>
                </a:solidFill>
                <a:latin typeface="Times New Roman" panose="02020603050405020304" pitchFamily="18" charset="0"/>
                <a:cs typeface="Times New Roman" panose="02020603050405020304" pitchFamily="18" charset="0"/>
              </a:rPr>
              <a:t>vào</a:t>
            </a:r>
            <a:r>
              <a:rPr lang="en-US" sz="2400" b="1" dirty="0">
                <a:solidFill>
                  <a:srgbClr val="3333CC"/>
                </a:solidFill>
                <a:latin typeface="Times New Roman" panose="02020603050405020304" pitchFamily="18" charset="0"/>
                <a:cs typeface="Times New Roman" panose="02020603050405020304" pitchFamily="18" charset="0"/>
              </a:rPr>
              <a:t> </a:t>
            </a:r>
            <a:r>
              <a:rPr lang="en-US" sz="2400" b="1" dirty="0" err="1">
                <a:solidFill>
                  <a:srgbClr val="3333CC"/>
                </a:solidFill>
                <a:latin typeface="Times New Roman" panose="02020603050405020304" pitchFamily="18" charset="0"/>
                <a:cs typeface="Times New Roman" panose="02020603050405020304" pitchFamily="18" charset="0"/>
              </a:rPr>
              <a:t>đâu</a:t>
            </a:r>
            <a:r>
              <a:rPr lang="en-US" sz="2400" b="1" dirty="0">
                <a:solidFill>
                  <a:srgbClr val="3333CC"/>
                </a:solidFill>
                <a:latin typeface="Times New Roman" panose="02020603050405020304" pitchFamily="18" charset="0"/>
                <a:cs typeface="Times New Roman" panose="02020603050405020304" pitchFamily="18" charset="0"/>
              </a:rPr>
              <a:t>?</a:t>
            </a:r>
          </a:p>
        </p:txBody>
      </p:sp>
      <p:sp>
        <p:nvSpPr>
          <p:cNvPr id="13" name="Oval 22"/>
          <p:cNvSpPr>
            <a:spLocks noChangeArrowheads="1"/>
          </p:cNvSpPr>
          <p:nvPr/>
        </p:nvSpPr>
        <p:spPr bwMode="auto">
          <a:xfrm>
            <a:off x="323528" y="2950138"/>
            <a:ext cx="586679" cy="6029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en-US" altLang="en-US" sz="1400"/>
          </a:p>
        </p:txBody>
      </p:sp>
    </p:spTree>
    <p:extLst>
      <p:ext uri="{BB962C8B-B14F-4D97-AF65-F5344CB8AC3E}">
        <p14:creationId xmlns:p14="http://schemas.microsoft.com/office/powerpoint/2010/main" val="66715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7706"/>
                                        </p:tgtEl>
                                        <p:attrNameLst>
                                          <p:attrName>ppt_x</p:attrName>
                                        </p:attrNameLst>
                                      </p:cBhvr>
                                      <p:tavLst>
                                        <p:tav tm="0">
                                          <p:val>
                                            <p:strVal val="ppt_x"/>
                                          </p:val>
                                        </p:tav>
                                        <p:tav tm="100000">
                                          <p:val>
                                            <p:strVal val="ppt_x"/>
                                          </p:val>
                                        </p:tav>
                                      </p:tavLst>
                                    </p:anim>
                                    <p:anim calcmode="lin" valueType="num">
                                      <p:cBhvr additive="base">
                                        <p:cTn id="7" dur="500"/>
                                        <p:tgtEl>
                                          <p:spTgt spid="157706"/>
                                        </p:tgtEl>
                                        <p:attrNameLst>
                                          <p:attrName>ppt_y</p:attrName>
                                        </p:attrNameLst>
                                      </p:cBhvr>
                                      <p:tavLst>
                                        <p:tav tm="0">
                                          <p:val>
                                            <p:strVal val="ppt_y"/>
                                          </p:val>
                                        </p:tav>
                                        <p:tav tm="100000">
                                          <p:val>
                                            <p:strVal val="1+ppt_h/2"/>
                                          </p:val>
                                        </p:tav>
                                      </p:tavLst>
                                    </p:anim>
                                    <p:set>
                                      <p:cBhvr>
                                        <p:cTn id="8" dur="1" fill="hold">
                                          <p:stCondLst>
                                            <p:cond delay="499"/>
                                          </p:stCondLst>
                                        </p:cTn>
                                        <p:tgtEl>
                                          <p:spTgt spid="15770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6"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0" y="5410200"/>
            <a:ext cx="4860925" cy="579438"/>
          </a:xfrm>
          <a:prstGeom prst="rect">
            <a:avLst/>
          </a:prstGeom>
          <a:noFill/>
          <a:ln w="9525">
            <a:noFill/>
            <a:miter lim="800000"/>
            <a:headEnd/>
            <a:tailEnd/>
          </a:ln>
          <a:effectLst/>
        </p:spPr>
        <p:txBody>
          <a:bodyPr>
            <a:spAutoFit/>
          </a:bodyPr>
          <a:lstStyle/>
          <a:p>
            <a:pPr eaLnBrk="0" hangingPunct="0">
              <a:defRPr/>
            </a:pPr>
            <a:r>
              <a:rPr lang="en-US" sz="3200" b="1">
                <a:solidFill>
                  <a:schemeClr val="hlink"/>
                </a:solidFill>
                <a:effectLst>
                  <a:outerShdw blurRad="38100" dist="38100" dir="2700000" algn="tl">
                    <a:srgbClr val="C0C0C0"/>
                  </a:outerShdw>
                </a:effectLst>
                <a:latin typeface="Times New Roman" pitchFamily="18" charset="0"/>
              </a:rPr>
              <a:t>    </a:t>
            </a:r>
            <a:endParaRPr lang="en-US" sz="2800" b="1">
              <a:effectLst>
                <a:outerShdw blurRad="38100" dist="38100" dir="2700000" algn="tl">
                  <a:srgbClr val="C0C0C0"/>
                </a:outerShdw>
              </a:effectLst>
              <a:latin typeface="Times New Roman" pitchFamily="18" charset="0"/>
            </a:endParaRPr>
          </a:p>
        </p:txBody>
      </p:sp>
      <p:sp>
        <p:nvSpPr>
          <p:cNvPr id="19460" name="Text Box 4"/>
          <p:cNvSpPr txBox="1">
            <a:spLocks noChangeArrowheads="1"/>
          </p:cNvSpPr>
          <p:nvPr/>
        </p:nvSpPr>
        <p:spPr bwMode="auto">
          <a:xfrm>
            <a:off x="457200" y="3505200"/>
            <a:ext cx="8153400" cy="457200"/>
          </a:xfrm>
          <a:prstGeom prst="rect">
            <a:avLst/>
          </a:prstGeom>
          <a:noFill/>
          <a:ln w="9525">
            <a:noFill/>
            <a:miter lim="800000"/>
            <a:headEnd/>
            <a:tailEnd/>
          </a:ln>
        </p:spPr>
        <p:txBody>
          <a:bodyPr>
            <a:spAutoFit/>
          </a:bodyPr>
          <a:lstStyle/>
          <a:p>
            <a:pPr eaLnBrk="0" hangingPunct="0">
              <a:spcBef>
                <a:spcPct val="50000"/>
              </a:spcBef>
            </a:pPr>
            <a:endParaRPr lang="vi-VN" sz="2400">
              <a:latin typeface=".VnTime" pitchFamily="34" charset="0"/>
            </a:endParaRPr>
          </a:p>
        </p:txBody>
      </p:sp>
      <p:sp>
        <p:nvSpPr>
          <p:cNvPr id="157703" name="Rectangle 7"/>
          <p:cNvSpPr>
            <a:spLocks noChangeArrowheads="1"/>
          </p:cNvSpPr>
          <p:nvPr/>
        </p:nvSpPr>
        <p:spPr bwMode="auto">
          <a:xfrm>
            <a:off x="0" y="4876800"/>
            <a:ext cx="8610600" cy="457200"/>
          </a:xfrm>
          <a:prstGeom prst="rect">
            <a:avLst/>
          </a:prstGeom>
          <a:noFill/>
          <a:ln w="9525" algn="ctr">
            <a:noFill/>
            <a:miter lim="800000"/>
            <a:headEnd/>
            <a:tailEnd/>
          </a:ln>
        </p:spPr>
        <p:txBody>
          <a:bodyPr>
            <a:spAutoFit/>
          </a:bodyPr>
          <a:lstStyle/>
          <a:p>
            <a:r>
              <a:rPr lang="en-US" sz="2400" b="1" dirty="0">
                <a:latin typeface="Times New Roman" pitchFamily="18" charset="0"/>
                <a:cs typeface="Times New Roman" pitchFamily="18" charset="0"/>
              </a:rPr>
              <a:t>    </a:t>
            </a:r>
          </a:p>
        </p:txBody>
      </p:sp>
      <p:sp>
        <p:nvSpPr>
          <p:cNvPr id="157704" name="Rectangle 8"/>
          <p:cNvSpPr>
            <a:spLocks noChangeArrowheads="1"/>
          </p:cNvSpPr>
          <p:nvPr/>
        </p:nvSpPr>
        <p:spPr bwMode="auto">
          <a:xfrm>
            <a:off x="0" y="5334000"/>
            <a:ext cx="9144000" cy="461665"/>
          </a:xfrm>
          <a:prstGeom prst="rect">
            <a:avLst/>
          </a:prstGeom>
          <a:noFill/>
          <a:ln w="9525" algn="ctr">
            <a:noFill/>
            <a:miter lim="800000"/>
            <a:headEnd/>
            <a:tailEnd/>
          </a:ln>
        </p:spPr>
        <p:txBody>
          <a:bodyPr>
            <a:spAutoFit/>
          </a:bodyPr>
          <a:lstStyle/>
          <a:p>
            <a:pPr marL="342900" indent="-342900" eaLnBrk="0" hangingPunct="0">
              <a:spcBef>
                <a:spcPct val="50000"/>
              </a:spcBef>
            </a:pPr>
            <a:r>
              <a:rPr lang="en-US" sz="2400" b="1" dirty="0">
                <a:latin typeface="Times New Roman" pitchFamily="18" charset="0"/>
                <a:cs typeface="Times New Roman" pitchFamily="18" charset="0"/>
              </a:rPr>
              <a:t>    </a:t>
            </a:r>
          </a:p>
        </p:txBody>
      </p:sp>
      <p:sp>
        <p:nvSpPr>
          <p:cNvPr id="157706" name="Rectangle 10"/>
          <p:cNvSpPr>
            <a:spLocks noChangeArrowheads="1"/>
          </p:cNvSpPr>
          <p:nvPr/>
        </p:nvSpPr>
        <p:spPr bwMode="auto">
          <a:xfrm>
            <a:off x="171180" y="2141732"/>
            <a:ext cx="8865315" cy="3508653"/>
          </a:xfrm>
          <a:prstGeom prst="rect">
            <a:avLst/>
          </a:prstGeom>
          <a:noFill/>
          <a:ln w="9525" algn="ctr">
            <a:solidFill>
              <a:srgbClr val="3333CC"/>
            </a:solidFill>
            <a:miter lim="800000"/>
            <a:headEnd/>
            <a:tailEnd/>
          </a:ln>
        </p:spPr>
        <p:txBody>
          <a:bodyPr wrap="square">
            <a:spAutoFit/>
          </a:bodyPr>
          <a:lstStyle/>
          <a:p>
            <a:pPr algn="just">
              <a:spcBef>
                <a:spcPts val="600"/>
              </a:spcBef>
              <a:spcAft>
                <a:spcPts val="600"/>
              </a:spcAft>
            </a:pPr>
            <a:r>
              <a:rPr lang="vi-VN" sz="2400" dirty="0"/>
              <a:t>A. Xây dựng được căn cứ hậu phương rộng lớn, vững chắc về mọi mặt.</a:t>
            </a:r>
          </a:p>
          <a:p>
            <a:pPr algn="just">
              <a:spcBef>
                <a:spcPts val="600"/>
              </a:spcBef>
              <a:spcAft>
                <a:spcPts val="600"/>
              </a:spcAft>
            </a:pPr>
            <a:r>
              <a:rPr lang="vi-VN" sz="2400" dirty="0"/>
              <a:t>B. Tinh thần đoàn kết trong liên minh chiến đấu của nhân dân 3 nước Đông Dương.</a:t>
            </a:r>
          </a:p>
          <a:p>
            <a:pPr algn="just">
              <a:spcBef>
                <a:spcPts val="600"/>
              </a:spcBef>
              <a:spcAft>
                <a:spcPts val="600"/>
              </a:spcAft>
            </a:pPr>
            <a:r>
              <a:rPr lang="vi-VN" sz="2400" dirty="0"/>
              <a:t>C. Sự lãnh đạo sáng suốt của Đảng, với đường lối kháng chiến đúng đắn và sáng tạo.</a:t>
            </a:r>
          </a:p>
          <a:p>
            <a:pPr algn="just">
              <a:spcBef>
                <a:spcPts val="600"/>
              </a:spcBef>
              <a:spcAft>
                <a:spcPts val="600"/>
              </a:spcAft>
            </a:pPr>
            <a:r>
              <a:rPr lang="vi-VN" sz="2400" dirty="0"/>
              <a:t>D. Sự đồng tình, giúp đỡ của Trung Quốc, Liên Xô và các nước dân chủ nhân dân khác, của nhân dân tiến bộ trên toàn thế giới.</a:t>
            </a:r>
          </a:p>
        </p:txBody>
      </p:sp>
      <p:sp>
        <p:nvSpPr>
          <p:cNvPr id="19467" name="WordArt 12"/>
          <p:cNvSpPr>
            <a:spLocks noChangeArrowheads="1" noChangeShapeType="1" noTextEdit="1"/>
          </p:cNvSpPr>
          <p:nvPr/>
        </p:nvSpPr>
        <p:spPr bwMode="auto">
          <a:xfrm>
            <a:off x="3048000" y="0"/>
            <a:ext cx="3648075" cy="752475"/>
          </a:xfrm>
          <a:prstGeom prst="rect">
            <a:avLst/>
          </a:prstGeom>
        </p:spPr>
        <p:txBody>
          <a:bodyPr wrap="none" fromWordArt="1">
            <a:prstTxWarp prst="textPlain">
              <a:avLst>
                <a:gd name="adj" fmla="val 50000"/>
              </a:avLst>
            </a:prstTxWarp>
          </a:bodyPr>
          <a:lstStyle/>
          <a:p>
            <a:pPr algn="ctr"/>
            <a:r>
              <a:rPr lang="vi-VN" sz="3600" kern="10">
                <a:ln w="12700">
                  <a:solidFill>
                    <a:srgbClr val="FF00FF"/>
                  </a:solidFill>
                  <a:round/>
                  <a:headEnd/>
                  <a:tailEnd/>
                </a:ln>
                <a:solidFill>
                  <a:srgbClr val="B2B2B2">
                    <a:alpha val="50195"/>
                  </a:srgbClr>
                </a:solidFill>
                <a:effectLst>
                  <a:outerShdw dist="45791" dir="2021404" algn="ctr" rotWithShape="0">
                    <a:srgbClr val="9999FF"/>
                  </a:outerShdw>
                </a:effectLst>
                <a:latin typeface="Times New Roman"/>
                <a:cs typeface="Times New Roman"/>
              </a:rPr>
              <a:t>Bài tập củng cố :</a:t>
            </a:r>
          </a:p>
        </p:txBody>
      </p:sp>
      <p:sp>
        <p:nvSpPr>
          <p:cNvPr id="12" name="Rectangle: Rounded Corners 11"/>
          <p:cNvSpPr/>
          <p:nvPr/>
        </p:nvSpPr>
        <p:spPr>
          <a:xfrm>
            <a:off x="0" y="749362"/>
            <a:ext cx="9144000" cy="130797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defRPr/>
            </a:pPr>
            <a:r>
              <a:rPr lang="en-US" sz="2800" b="1" dirty="0">
                <a:solidFill>
                  <a:schemeClr val="accent2"/>
                </a:solidFill>
                <a:latin typeface="Times New Roman" panose="02020603050405020304" pitchFamily="18" charset="0"/>
                <a:cs typeface="Times New Roman" panose="02020603050405020304" pitchFamily="18" charset="0"/>
              </a:rPr>
              <a:t>H? </a:t>
            </a:r>
            <a:r>
              <a:rPr lang="en-US" sz="2800" b="1" dirty="0" err="1">
                <a:solidFill>
                  <a:srgbClr val="3333CC"/>
                </a:solidFill>
                <a:latin typeface="Times New Roman" panose="02020603050405020304" pitchFamily="18" charset="0"/>
                <a:cs typeface="Times New Roman" panose="02020603050405020304" pitchFamily="18" charset="0"/>
              </a:rPr>
              <a:t>Nguyên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nhân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quan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trọng</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nhất</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dẫn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đến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thắng</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lợi</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của</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cuộc</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kháng</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chiến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toàn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quốc</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chống</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thực</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dân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Pháp</a:t>
            </a:r>
            <a:r>
              <a:rPr lang="en-US" sz="2800" b="1" dirty="0">
                <a:solidFill>
                  <a:srgbClr val="3333CC"/>
                </a:solidFill>
                <a:latin typeface="Times New Roman" panose="02020603050405020304" pitchFamily="18" charset="0"/>
                <a:cs typeface="Times New Roman" panose="02020603050405020304" pitchFamily="18" charset="0"/>
              </a:rPr>
              <a:t> (1946-1954) </a:t>
            </a:r>
            <a:r>
              <a:rPr lang="en-US" sz="2800" b="1" dirty="0" err="1">
                <a:solidFill>
                  <a:srgbClr val="3333CC"/>
                </a:solidFill>
                <a:latin typeface="Times New Roman" panose="02020603050405020304" pitchFamily="18" charset="0"/>
                <a:cs typeface="Times New Roman" panose="02020603050405020304" pitchFamily="18" charset="0"/>
              </a:rPr>
              <a:t>là</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gì</a:t>
            </a:r>
            <a:r>
              <a:rPr lang="en-US" sz="2800" b="1" dirty="0">
                <a:solidFill>
                  <a:srgbClr val="3333CC"/>
                </a:solidFill>
                <a:latin typeface="Times New Roman" panose="02020603050405020304" pitchFamily="18" charset="0"/>
                <a:cs typeface="Times New Roman" panose="02020603050405020304" pitchFamily="18" charset="0"/>
              </a:rPr>
              <a:t>?</a:t>
            </a:r>
          </a:p>
        </p:txBody>
      </p:sp>
      <p:sp>
        <p:nvSpPr>
          <p:cNvPr id="13" name="Oval 22"/>
          <p:cNvSpPr>
            <a:spLocks noChangeArrowheads="1"/>
          </p:cNvSpPr>
          <p:nvPr/>
        </p:nvSpPr>
        <p:spPr bwMode="auto">
          <a:xfrm>
            <a:off x="56355" y="3757918"/>
            <a:ext cx="586679" cy="6029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en-US" altLang="en-US" sz="1400"/>
          </a:p>
        </p:txBody>
      </p:sp>
    </p:spTree>
    <p:extLst>
      <p:ext uri="{BB962C8B-B14F-4D97-AF65-F5344CB8AC3E}">
        <p14:creationId xmlns:p14="http://schemas.microsoft.com/office/powerpoint/2010/main" val="233886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7706"/>
                                        </p:tgtEl>
                                        <p:attrNameLst>
                                          <p:attrName>ppt_x</p:attrName>
                                        </p:attrNameLst>
                                      </p:cBhvr>
                                      <p:tavLst>
                                        <p:tav tm="0">
                                          <p:val>
                                            <p:strVal val="ppt_x"/>
                                          </p:val>
                                        </p:tav>
                                        <p:tav tm="100000">
                                          <p:val>
                                            <p:strVal val="ppt_x"/>
                                          </p:val>
                                        </p:tav>
                                      </p:tavLst>
                                    </p:anim>
                                    <p:anim calcmode="lin" valueType="num">
                                      <p:cBhvr additive="base">
                                        <p:cTn id="7" dur="500"/>
                                        <p:tgtEl>
                                          <p:spTgt spid="157706"/>
                                        </p:tgtEl>
                                        <p:attrNameLst>
                                          <p:attrName>ppt_y</p:attrName>
                                        </p:attrNameLst>
                                      </p:cBhvr>
                                      <p:tavLst>
                                        <p:tav tm="0">
                                          <p:val>
                                            <p:strVal val="ppt_y"/>
                                          </p:val>
                                        </p:tav>
                                        <p:tav tm="100000">
                                          <p:val>
                                            <p:strVal val="1+ppt_h/2"/>
                                          </p:val>
                                        </p:tav>
                                      </p:tavLst>
                                    </p:anim>
                                    <p:set>
                                      <p:cBhvr>
                                        <p:cTn id="8" dur="1" fill="hold">
                                          <p:stCondLst>
                                            <p:cond delay="499"/>
                                          </p:stCondLst>
                                        </p:cTn>
                                        <p:tgtEl>
                                          <p:spTgt spid="15770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6" grpId="0" animBg="1"/>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0" y="5410200"/>
            <a:ext cx="4860925" cy="579438"/>
          </a:xfrm>
          <a:prstGeom prst="rect">
            <a:avLst/>
          </a:prstGeom>
          <a:noFill/>
          <a:ln w="9525">
            <a:noFill/>
            <a:miter lim="800000"/>
            <a:headEnd/>
            <a:tailEnd/>
          </a:ln>
          <a:effectLst/>
        </p:spPr>
        <p:txBody>
          <a:bodyPr>
            <a:spAutoFit/>
          </a:bodyPr>
          <a:lstStyle/>
          <a:p>
            <a:pPr eaLnBrk="0" hangingPunct="0">
              <a:defRPr/>
            </a:pPr>
            <a:r>
              <a:rPr lang="en-US" sz="3200" b="1">
                <a:solidFill>
                  <a:schemeClr val="hlink"/>
                </a:solidFill>
                <a:effectLst>
                  <a:outerShdw blurRad="38100" dist="38100" dir="2700000" algn="tl">
                    <a:srgbClr val="C0C0C0"/>
                  </a:outerShdw>
                </a:effectLst>
                <a:latin typeface="Times New Roman" pitchFamily="18" charset="0"/>
              </a:rPr>
              <a:t>    </a:t>
            </a:r>
            <a:endParaRPr lang="en-US" sz="2800" b="1">
              <a:effectLst>
                <a:outerShdw blurRad="38100" dist="38100" dir="2700000" algn="tl">
                  <a:srgbClr val="C0C0C0"/>
                </a:outerShdw>
              </a:effectLst>
              <a:latin typeface="Times New Roman" pitchFamily="18" charset="0"/>
            </a:endParaRPr>
          </a:p>
        </p:txBody>
      </p:sp>
      <p:sp>
        <p:nvSpPr>
          <p:cNvPr id="19460" name="Text Box 4"/>
          <p:cNvSpPr txBox="1">
            <a:spLocks noChangeArrowheads="1"/>
          </p:cNvSpPr>
          <p:nvPr/>
        </p:nvSpPr>
        <p:spPr bwMode="auto">
          <a:xfrm>
            <a:off x="457200" y="3505200"/>
            <a:ext cx="8153400" cy="457200"/>
          </a:xfrm>
          <a:prstGeom prst="rect">
            <a:avLst/>
          </a:prstGeom>
          <a:noFill/>
          <a:ln w="9525">
            <a:noFill/>
            <a:miter lim="800000"/>
            <a:headEnd/>
            <a:tailEnd/>
          </a:ln>
        </p:spPr>
        <p:txBody>
          <a:bodyPr>
            <a:spAutoFit/>
          </a:bodyPr>
          <a:lstStyle/>
          <a:p>
            <a:pPr eaLnBrk="0" hangingPunct="0">
              <a:spcBef>
                <a:spcPct val="50000"/>
              </a:spcBef>
            </a:pPr>
            <a:endParaRPr lang="vi-VN" sz="2400">
              <a:latin typeface=".VnTime" pitchFamily="34" charset="0"/>
            </a:endParaRPr>
          </a:p>
        </p:txBody>
      </p:sp>
      <p:sp>
        <p:nvSpPr>
          <p:cNvPr id="157703" name="Rectangle 7"/>
          <p:cNvSpPr>
            <a:spLocks noChangeArrowheads="1"/>
          </p:cNvSpPr>
          <p:nvPr/>
        </p:nvSpPr>
        <p:spPr bwMode="auto">
          <a:xfrm>
            <a:off x="0" y="4876800"/>
            <a:ext cx="8610600" cy="457200"/>
          </a:xfrm>
          <a:prstGeom prst="rect">
            <a:avLst/>
          </a:prstGeom>
          <a:noFill/>
          <a:ln w="9525" algn="ctr">
            <a:noFill/>
            <a:miter lim="800000"/>
            <a:headEnd/>
            <a:tailEnd/>
          </a:ln>
        </p:spPr>
        <p:txBody>
          <a:bodyPr>
            <a:spAutoFit/>
          </a:bodyPr>
          <a:lstStyle/>
          <a:p>
            <a:r>
              <a:rPr lang="en-US" sz="2400" b="1" dirty="0">
                <a:latin typeface="Times New Roman" pitchFamily="18" charset="0"/>
                <a:cs typeface="Times New Roman" pitchFamily="18" charset="0"/>
              </a:rPr>
              <a:t>    </a:t>
            </a:r>
          </a:p>
        </p:txBody>
      </p:sp>
      <p:sp>
        <p:nvSpPr>
          <p:cNvPr id="157704" name="Rectangle 8"/>
          <p:cNvSpPr>
            <a:spLocks noChangeArrowheads="1"/>
          </p:cNvSpPr>
          <p:nvPr/>
        </p:nvSpPr>
        <p:spPr bwMode="auto">
          <a:xfrm>
            <a:off x="0" y="5334000"/>
            <a:ext cx="9144000" cy="461665"/>
          </a:xfrm>
          <a:prstGeom prst="rect">
            <a:avLst/>
          </a:prstGeom>
          <a:noFill/>
          <a:ln w="9525" algn="ctr">
            <a:noFill/>
            <a:miter lim="800000"/>
            <a:headEnd/>
            <a:tailEnd/>
          </a:ln>
        </p:spPr>
        <p:txBody>
          <a:bodyPr>
            <a:spAutoFit/>
          </a:bodyPr>
          <a:lstStyle/>
          <a:p>
            <a:pPr marL="342900" indent="-342900" eaLnBrk="0" hangingPunct="0">
              <a:spcBef>
                <a:spcPct val="50000"/>
              </a:spcBef>
            </a:pPr>
            <a:r>
              <a:rPr lang="en-US" sz="2400" b="1" dirty="0">
                <a:latin typeface="Times New Roman" pitchFamily="18" charset="0"/>
                <a:cs typeface="Times New Roman" pitchFamily="18" charset="0"/>
              </a:rPr>
              <a:t>    </a:t>
            </a:r>
          </a:p>
        </p:txBody>
      </p:sp>
      <p:sp>
        <p:nvSpPr>
          <p:cNvPr id="157706" name="Rectangle 10"/>
          <p:cNvSpPr>
            <a:spLocks noChangeArrowheads="1"/>
          </p:cNvSpPr>
          <p:nvPr/>
        </p:nvSpPr>
        <p:spPr bwMode="auto">
          <a:xfrm>
            <a:off x="171180" y="2141732"/>
            <a:ext cx="8865315" cy="3508653"/>
          </a:xfrm>
          <a:prstGeom prst="rect">
            <a:avLst/>
          </a:prstGeom>
          <a:noFill/>
          <a:ln w="9525" algn="ctr">
            <a:solidFill>
              <a:srgbClr val="3333CC"/>
            </a:solidFill>
            <a:miter lim="800000"/>
            <a:headEnd/>
            <a:tailEnd/>
          </a:ln>
        </p:spPr>
        <p:txBody>
          <a:bodyPr wrap="square">
            <a:spAutoFit/>
          </a:bodyPr>
          <a:lstStyle/>
          <a:p>
            <a:pPr>
              <a:spcBef>
                <a:spcPts val="600"/>
              </a:spcBef>
              <a:spcAft>
                <a:spcPts val="600"/>
              </a:spcAft>
            </a:pPr>
            <a:r>
              <a:rPr lang="vi-VN" sz="2400" dirty="0"/>
              <a:t>A. Các bên tham chiến thực hiện ngừng bắn, trao trả tù binh và dân thường bị bắt.</a:t>
            </a:r>
          </a:p>
          <a:p>
            <a:pPr>
              <a:spcBef>
                <a:spcPts val="600"/>
              </a:spcBef>
              <a:spcAft>
                <a:spcPts val="600"/>
              </a:spcAft>
            </a:pPr>
            <a:r>
              <a:rPr lang="vi-VN" sz="2400" dirty="0"/>
              <a:t>B. Các bên tham chiến thực hiện ngừng bắn, lập lại hòa bình ở Đông Dương.</a:t>
            </a:r>
          </a:p>
          <a:p>
            <a:pPr>
              <a:spcBef>
                <a:spcPts val="600"/>
              </a:spcBef>
              <a:spcAft>
                <a:spcPts val="600"/>
              </a:spcAft>
            </a:pPr>
            <a:r>
              <a:rPr lang="vi-VN" sz="2400" dirty="0"/>
              <a:t>C. Pháp cam kết góp phần vào việc hàn gắn vết thương chiến tranh ở Việt Nam và Đông Dương.</a:t>
            </a:r>
          </a:p>
          <a:p>
            <a:pPr>
              <a:spcBef>
                <a:spcPts val="600"/>
              </a:spcBef>
              <a:spcAft>
                <a:spcPts val="600"/>
              </a:spcAft>
            </a:pPr>
            <a:r>
              <a:rPr lang="vi-VN" sz="2400" dirty="0"/>
              <a:t>D. Các nước tham dự Hội nghị cam kết tôn trọng các quyền dân tộc cơ bản của ba nước Đông Dương.</a:t>
            </a:r>
          </a:p>
        </p:txBody>
      </p:sp>
      <p:sp>
        <p:nvSpPr>
          <p:cNvPr id="19467" name="WordArt 12"/>
          <p:cNvSpPr>
            <a:spLocks noChangeArrowheads="1" noChangeShapeType="1" noTextEdit="1"/>
          </p:cNvSpPr>
          <p:nvPr/>
        </p:nvSpPr>
        <p:spPr bwMode="auto">
          <a:xfrm>
            <a:off x="3048000" y="0"/>
            <a:ext cx="3648075" cy="752475"/>
          </a:xfrm>
          <a:prstGeom prst="rect">
            <a:avLst/>
          </a:prstGeom>
        </p:spPr>
        <p:txBody>
          <a:bodyPr wrap="none" fromWordArt="1">
            <a:prstTxWarp prst="textPlain">
              <a:avLst>
                <a:gd name="adj" fmla="val 50000"/>
              </a:avLst>
            </a:prstTxWarp>
          </a:bodyPr>
          <a:lstStyle/>
          <a:p>
            <a:pPr algn="ctr"/>
            <a:r>
              <a:rPr lang="vi-VN" sz="3600" kern="10">
                <a:ln w="12700">
                  <a:solidFill>
                    <a:srgbClr val="FF00FF"/>
                  </a:solidFill>
                  <a:round/>
                  <a:headEnd/>
                  <a:tailEnd/>
                </a:ln>
                <a:solidFill>
                  <a:srgbClr val="B2B2B2">
                    <a:alpha val="50195"/>
                  </a:srgbClr>
                </a:solidFill>
                <a:effectLst>
                  <a:outerShdw dist="45791" dir="2021404" algn="ctr" rotWithShape="0">
                    <a:srgbClr val="9999FF"/>
                  </a:outerShdw>
                </a:effectLst>
                <a:latin typeface="Times New Roman"/>
                <a:cs typeface="Times New Roman"/>
              </a:rPr>
              <a:t>Bài tập củng cố :</a:t>
            </a:r>
          </a:p>
        </p:txBody>
      </p:sp>
      <p:sp>
        <p:nvSpPr>
          <p:cNvPr id="12" name="Rectangle: Rounded Corners 11"/>
          <p:cNvSpPr/>
          <p:nvPr/>
        </p:nvSpPr>
        <p:spPr>
          <a:xfrm>
            <a:off x="0" y="749363"/>
            <a:ext cx="9144000" cy="99391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defRPr/>
            </a:pPr>
            <a:r>
              <a:rPr lang="en-US" sz="2800" b="1" dirty="0">
                <a:solidFill>
                  <a:schemeClr val="accent2"/>
                </a:solidFill>
                <a:latin typeface="Times New Roman" panose="02020603050405020304" pitchFamily="18" charset="0"/>
                <a:cs typeface="Times New Roman" panose="02020603050405020304" pitchFamily="18" charset="0"/>
              </a:rPr>
              <a:t>H: </a:t>
            </a:r>
            <a:r>
              <a:rPr lang="vi-VN" sz="2800" b="1" dirty="0">
                <a:solidFill>
                  <a:srgbClr val="3333CC"/>
                </a:solidFill>
                <a:latin typeface="Times New Roman" panose="02020603050405020304" pitchFamily="18" charset="0"/>
                <a:cs typeface="Times New Roman" panose="02020603050405020304" pitchFamily="18" charset="0"/>
              </a:rPr>
              <a:t>Thắng lợi lớn nhất mà nhân dân Việt Nam đạt được trong hiệp định Giơ-ne-vơ về Đông Dương là gì?</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13" name="Oval 22"/>
          <p:cNvSpPr>
            <a:spLocks noChangeArrowheads="1"/>
          </p:cNvSpPr>
          <p:nvPr/>
        </p:nvSpPr>
        <p:spPr bwMode="auto">
          <a:xfrm>
            <a:off x="0" y="4682827"/>
            <a:ext cx="586679" cy="6029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en-US" altLang="en-US" sz="1400"/>
          </a:p>
        </p:txBody>
      </p:sp>
    </p:spTree>
    <p:extLst>
      <p:ext uri="{BB962C8B-B14F-4D97-AF65-F5344CB8AC3E}">
        <p14:creationId xmlns:p14="http://schemas.microsoft.com/office/powerpoint/2010/main" val="123259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7706"/>
                                        </p:tgtEl>
                                        <p:attrNameLst>
                                          <p:attrName>ppt_x</p:attrName>
                                        </p:attrNameLst>
                                      </p:cBhvr>
                                      <p:tavLst>
                                        <p:tav tm="0">
                                          <p:val>
                                            <p:strVal val="ppt_x"/>
                                          </p:val>
                                        </p:tav>
                                        <p:tav tm="100000">
                                          <p:val>
                                            <p:strVal val="ppt_x"/>
                                          </p:val>
                                        </p:tav>
                                      </p:tavLst>
                                    </p:anim>
                                    <p:anim calcmode="lin" valueType="num">
                                      <p:cBhvr additive="base">
                                        <p:cTn id="7" dur="500"/>
                                        <p:tgtEl>
                                          <p:spTgt spid="157706"/>
                                        </p:tgtEl>
                                        <p:attrNameLst>
                                          <p:attrName>ppt_y</p:attrName>
                                        </p:attrNameLst>
                                      </p:cBhvr>
                                      <p:tavLst>
                                        <p:tav tm="0">
                                          <p:val>
                                            <p:strVal val="ppt_y"/>
                                          </p:val>
                                        </p:tav>
                                        <p:tav tm="100000">
                                          <p:val>
                                            <p:strVal val="1+ppt_h/2"/>
                                          </p:val>
                                        </p:tav>
                                      </p:tavLst>
                                    </p:anim>
                                    <p:set>
                                      <p:cBhvr>
                                        <p:cTn id="8" dur="1" fill="hold">
                                          <p:stCondLst>
                                            <p:cond delay="499"/>
                                          </p:stCondLst>
                                        </p:cTn>
                                        <p:tgtEl>
                                          <p:spTgt spid="15770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6"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0" y="914400"/>
            <a:ext cx="9144000" cy="4185761"/>
          </a:xfrm>
          <a:prstGeom prst="rect">
            <a:avLst/>
          </a:prstGeom>
          <a:solidFill>
            <a:schemeClr val="bg1"/>
          </a:solidFill>
          <a:ln w="9525">
            <a:noFill/>
            <a:miter lim="800000"/>
            <a:headEnd/>
            <a:tailEnd/>
          </a:ln>
          <a:effectLst/>
        </p:spPr>
        <p:txBody>
          <a:bodyPr>
            <a:spAutoFit/>
          </a:bodyPr>
          <a:lstStyle/>
          <a:p>
            <a:pPr marL="342900" indent="-342900" eaLnBrk="0" hangingPunct="0">
              <a:spcBef>
                <a:spcPct val="50000"/>
              </a:spcBef>
              <a:buFontTx/>
              <a:buAutoNum type="arabicPeriod"/>
              <a:defRPr/>
            </a:pPr>
            <a:r>
              <a:rPr lang="en-US" sz="2800" b="1" dirty="0">
                <a:solidFill>
                  <a:srgbClr val="FF0066"/>
                </a:solidFill>
                <a:latin typeface="Times New Roman" pitchFamily="18" charset="0"/>
              </a:rPr>
              <a:t>Học bài cũ: </a:t>
            </a:r>
          </a:p>
          <a:p>
            <a:pPr algn="just" eaLnBrk="0" hangingPunct="0">
              <a:spcBef>
                <a:spcPct val="50000"/>
              </a:spcBef>
              <a:defRPr/>
            </a:pPr>
            <a:r>
              <a:rPr lang="en-US" sz="2800" b="1" dirty="0">
                <a:effectLst>
                  <a:outerShdw blurRad="38100" dist="38100" dir="2700000" algn="tl">
                    <a:srgbClr val="000000">
                      <a:alpha val="43137"/>
                    </a:srgbClr>
                  </a:outerShdw>
                </a:effectLst>
                <a:latin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rPr>
              <a:t>N</a:t>
            </a:r>
            <a:r>
              <a:rPr lang="en-US" sz="2800" b="1" dirty="0" err="1">
                <a:effectLst>
                  <a:outerShdw blurRad="38100" dist="38100" dir="2700000" algn="tl">
                    <a:srgbClr val="C0C0C0"/>
                  </a:outerShdw>
                </a:effectLst>
                <a:latin typeface="Times New Roman" pitchFamily="18" charset="0"/>
              </a:rPr>
              <a:t>ội</a:t>
            </a:r>
            <a:r>
              <a:rPr lang="en-US" sz="2800" b="1" dirty="0">
                <a:effectLst>
                  <a:outerShdw blurRad="38100" dist="38100" dir="2700000" algn="tl">
                    <a:srgbClr val="C0C0C0"/>
                  </a:outerShdw>
                </a:effectLst>
                <a:latin typeface="Times New Roman" pitchFamily="18" charset="0"/>
              </a:rPr>
              <a:t> dung cơ bản </a:t>
            </a:r>
            <a:r>
              <a:rPr lang="en-US" sz="2800" b="1" dirty="0" err="1">
                <a:effectLst>
                  <a:outerShdw blurRad="38100" dist="38100" dir="2700000" algn="tl">
                    <a:srgbClr val="C0C0C0"/>
                  </a:outerShdw>
                </a:effectLst>
                <a:latin typeface="Times New Roman" pitchFamily="18" charset="0"/>
              </a:rPr>
              <a:t>của</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Hiệp</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định</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Giơ</a:t>
            </a:r>
            <a:r>
              <a:rPr lang="en-US" sz="2800" b="1" dirty="0">
                <a:effectLst>
                  <a:outerShdw blurRad="38100" dist="38100" dir="2700000" algn="tl">
                    <a:srgbClr val="C0C0C0"/>
                  </a:outerShdw>
                </a:effectLst>
                <a:latin typeface="Times New Roman" pitchFamily="18" charset="0"/>
              </a:rPr>
              <a:t> ne </a:t>
            </a:r>
            <a:r>
              <a:rPr lang="en-US" sz="2800" b="1" dirty="0" err="1">
                <a:effectLst>
                  <a:outerShdw blurRad="38100" dist="38100" dir="2700000" algn="tl">
                    <a:srgbClr val="C0C0C0"/>
                  </a:outerShdw>
                </a:effectLst>
                <a:latin typeface="Times New Roman" pitchFamily="18" charset="0"/>
              </a:rPr>
              <a:t>vơ</a:t>
            </a:r>
            <a:endParaRPr lang="en-US" sz="2800" b="1" dirty="0">
              <a:effectLst>
                <a:outerShdw blurRad="38100" dist="38100" dir="2700000" algn="tl">
                  <a:srgbClr val="C0C0C0"/>
                </a:outerShdw>
              </a:effectLst>
              <a:latin typeface="Times New Roman" pitchFamily="18" charset="0"/>
            </a:endParaRPr>
          </a:p>
          <a:p>
            <a:pPr marL="457200" indent="-457200" algn="just" eaLnBrk="0" hangingPunct="0">
              <a:spcBef>
                <a:spcPct val="50000"/>
              </a:spcBef>
              <a:buFontTx/>
              <a:buChar char="-"/>
              <a:defRPr/>
            </a:pPr>
            <a:r>
              <a:rPr lang="en-US" sz="2800" b="1" dirty="0" err="1">
                <a:effectLst>
                  <a:outerShdw blurRad="38100" dist="38100" dir="2700000" algn="tl">
                    <a:srgbClr val="C0C0C0"/>
                  </a:outerShdw>
                </a:effectLst>
                <a:latin typeface="Times New Roman" pitchFamily="18" charset="0"/>
              </a:rPr>
              <a:t>Nguyên</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nhân</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thắng</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lợi</a:t>
            </a:r>
            <a:r>
              <a:rPr lang="en-US" sz="2800" b="1" dirty="0">
                <a:effectLst>
                  <a:outerShdw blurRad="38100" dist="38100" dir="2700000" algn="tl">
                    <a:srgbClr val="C0C0C0"/>
                  </a:outerShdw>
                </a:effectLst>
                <a:latin typeface="Times New Roman" pitchFamily="18" charset="0"/>
              </a:rPr>
              <a:t>, ý </a:t>
            </a:r>
            <a:r>
              <a:rPr lang="en-US" sz="2800" b="1" dirty="0" err="1">
                <a:effectLst>
                  <a:outerShdw blurRad="38100" dist="38100" dir="2700000" algn="tl">
                    <a:srgbClr val="C0C0C0"/>
                  </a:outerShdw>
                </a:effectLst>
                <a:latin typeface="Times New Roman" pitchFamily="18" charset="0"/>
              </a:rPr>
              <a:t>nghĩa</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lịch</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sử</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của</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cuộc</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kháng</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chiến</a:t>
            </a:r>
            <a:r>
              <a:rPr lang="en-US" sz="2800" b="1" dirty="0">
                <a:effectLst>
                  <a:outerShdw blurRad="38100" dist="38100" dir="2700000" algn="tl">
                    <a:srgbClr val="C0C0C0"/>
                  </a:outerShdw>
                </a:effectLst>
                <a:latin typeface="Times New Roman" pitchFamily="18" charset="0"/>
              </a:rPr>
              <a:t>.</a:t>
            </a:r>
          </a:p>
          <a:p>
            <a:pPr algn="just" eaLnBrk="0" hangingPunct="0">
              <a:spcBef>
                <a:spcPct val="50000"/>
              </a:spcBef>
              <a:defRPr/>
            </a:pPr>
            <a:r>
              <a:rPr lang="en-US" sz="2800" b="1" dirty="0">
                <a:solidFill>
                  <a:srgbClr val="D60093"/>
                </a:solidFill>
                <a:latin typeface="Times New Roman" pitchFamily="18" charset="0"/>
              </a:rPr>
              <a:t>2. </a:t>
            </a:r>
            <a:r>
              <a:rPr lang="en-US" sz="2800" b="1" dirty="0" err="1">
                <a:solidFill>
                  <a:srgbClr val="D60093"/>
                </a:solidFill>
                <a:latin typeface="Times New Roman" pitchFamily="18" charset="0"/>
              </a:rPr>
              <a:t>Hướng</a:t>
            </a:r>
            <a:r>
              <a:rPr lang="en-US" sz="2800" b="1" dirty="0">
                <a:solidFill>
                  <a:srgbClr val="D60093"/>
                </a:solidFill>
                <a:latin typeface="Times New Roman" pitchFamily="18" charset="0"/>
              </a:rPr>
              <a:t> </a:t>
            </a:r>
            <a:r>
              <a:rPr lang="en-US" sz="2800" b="1" dirty="0" err="1">
                <a:solidFill>
                  <a:srgbClr val="D60093"/>
                </a:solidFill>
                <a:latin typeface="Times New Roman" pitchFamily="18" charset="0"/>
              </a:rPr>
              <a:t>dẫn</a:t>
            </a:r>
            <a:r>
              <a:rPr lang="en-US" sz="2800" b="1" dirty="0">
                <a:solidFill>
                  <a:srgbClr val="D60093"/>
                </a:solidFill>
                <a:latin typeface="Times New Roman" pitchFamily="18" charset="0"/>
              </a:rPr>
              <a:t> </a:t>
            </a:r>
            <a:r>
              <a:rPr lang="en-US" sz="2800" b="1" dirty="0" err="1">
                <a:solidFill>
                  <a:srgbClr val="D60093"/>
                </a:solidFill>
                <a:latin typeface="Times New Roman" pitchFamily="18" charset="0"/>
              </a:rPr>
              <a:t>học</a:t>
            </a:r>
            <a:r>
              <a:rPr lang="en-US" sz="2800" b="1" dirty="0">
                <a:solidFill>
                  <a:srgbClr val="D60093"/>
                </a:solidFill>
                <a:latin typeface="Times New Roman" pitchFamily="18" charset="0"/>
              </a:rPr>
              <a:t> </a:t>
            </a:r>
            <a:r>
              <a:rPr lang="en-US" sz="2800" b="1" dirty="0" err="1">
                <a:solidFill>
                  <a:srgbClr val="D60093"/>
                </a:solidFill>
                <a:latin typeface="Times New Roman" pitchFamily="18" charset="0"/>
              </a:rPr>
              <a:t>bài</a:t>
            </a:r>
            <a:r>
              <a:rPr lang="en-US" sz="2800" b="1" dirty="0">
                <a:solidFill>
                  <a:srgbClr val="D60093"/>
                </a:solidFill>
                <a:latin typeface="Times New Roman" pitchFamily="18" charset="0"/>
              </a:rPr>
              <a:t>: </a:t>
            </a:r>
          </a:p>
          <a:p>
            <a:pPr marL="457200" indent="-457200" eaLnBrk="0" hangingPunct="0">
              <a:spcBef>
                <a:spcPct val="50000"/>
              </a:spcBef>
              <a:buFontTx/>
              <a:buChar char="-"/>
              <a:defRPr/>
            </a:pPr>
            <a:r>
              <a:rPr lang="en-US" sz="2800" b="1" dirty="0" err="1">
                <a:effectLst>
                  <a:outerShdw blurRad="38100" dist="38100" dir="2700000" algn="tl">
                    <a:srgbClr val="C0C0C0"/>
                  </a:outerShdw>
                </a:effectLst>
                <a:latin typeface="Times New Roman" pitchFamily="18" charset="0"/>
              </a:rPr>
              <a:t>Tìm</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hiểu</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tình</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hình</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nước</a:t>
            </a:r>
            <a:r>
              <a:rPr lang="en-US" sz="2800" b="1" dirty="0">
                <a:effectLst>
                  <a:outerShdw blurRad="38100" dist="38100" dir="2700000" algn="tl">
                    <a:srgbClr val="C0C0C0"/>
                  </a:outerShdw>
                </a:effectLst>
                <a:latin typeface="Times New Roman" pitchFamily="18" charset="0"/>
              </a:rPr>
              <a:t> ta </a:t>
            </a:r>
            <a:r>
              <a:rPr lang="en-US" sz="2800" b="1" dirty="0" err="1">
                <a:effectLst>
                  <a:outerShdw blurRad="38100" dist="38100" dir="2700000" algn="tl">
                    <a:srgbClr val="C0C0C0"/>
                  </a:outerShdw>
                </a:effectLst>
                <a:latin typeface="Times New Roman" pitchFamily="18" charset="0"/>
              </a:rPr>
              <a:t>sau</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Hiệp</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định</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Giơ</a:t>
            </a:r>
            <a:r>
              <a:rPr lang="en-US" sz="2800" b="1" dirty="0">
                <a:effectLst>
                  <a:outerShdw blurRad="38100" dist="38100" dir="2700000" algn="tl">
                    <a:srgbClr val="C0C0C0"/>
                  </a:outerShdw>
                </a:effectLst>
                <a:latin typeface="Times New Roman" pitchFamily="18" charset="0"/>
              </a:rPr>
              <a:t> ne </a:t>
            </a:r>
            <a:r>
              <a:rPr lang="en-US" sz="2800" b="1" dirty="0" err="1">
                <a:effectLst>
                  <a:outerShdw blurRad="38100" dist="38100" dir="2700000" algn="tl">
                    <a:srgbClr val="C0C0C0"/>
                  </a:outerShdw>
                </a:effectLst>
                <a:latin typeface="Times New Roman" pitchFamily="18" charset="0"/>
              </a:rPr>
              <a:t>vơ</a:t>
            </a:r>
            <a:r>
              <a:rPr lang="en-US" sz="2800" b="1" dirty="0">
                <a:effectLst>
                  <a:outerShdw blurRad="38100" dist="38100" dir="2700000" algn="tl">
                    <a:srgbClr val="C0C0C0"/>
                  </a:outerShdw>
                </a:effectLst>
                <a:latin typeface="Times New Roman" pitchFamily="18" charset="0"/>
              </a:rPr>
              <a:t>..</a:t>
            </a:r>
          </a:p>
          <a:p>
            <a:pPr marL="457200" indent="-457200" eaLnBrk="0" hangingPunct="0">
              <a:spcBef>
                <a:spcPct val="50000"/>
              </a:spcBef>
              <a:buFontTx/>
              <a:buChar char="-"/>
              <a:defRPr/>
            </a:pPr>
            <a:r>
              <a:rPr lang="en-US" sz="2800" b="1" dirty="0" err="1">
                <a:effectLst>
                  <a:outerShdw blurRad="38100" dist="38100" dir="2700000" algn="tl">
                    <a:srgbClr val="C0C0C0"/>
                  </a:outerShdw>
                </a:effectLst>
                <a:latin typeface="Times New Roman" pitchFamily="18" charset="0"/>
              </a:rPr>
              <a:t>Phong</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trào</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Đồng</a:t>
            </a:r>
            <a:r>
              <a:rPr lang="en-US" sz="2800" b="1" dirty="0">
                <a:effectLst>
                  <a:outerShdw blurRad="38100" dist="38100" dir="2700000" algn="tl">
                    <a:srgbClr val="C0C0C0"/>
                  </a:outerShdw>
                </a:effectLst>
                <a:latin typeface="Times New Roman" pitchFamily="18" charset="0"/>
              </a:rPr>
              <a:t> </a:t>
            </a:r>
            <a:r>
              <a:rPr lang="en-US" sz="2800" b="1" dirty="0" err="1">
                <a:effectLst>
                  <a:outerShdw blurRad="38100" dist="38100" dir="2700000" algn="tl">
                    <a:srgbClr val="C0C0C0"/>
                  </a:outerShdw>
                </a:effectLst>
                <a:latin typeface="Times New Roman" pitchFamily="18" charset="0"/>
              </a:rPr>
              <a:t>khởi</a:t>
            </a:r>
            <a:r>
              <a:rPr lang="en-US" sz="2800" b="1" dirty="0">
                <a:effectLst>
                  <a:outerShdw blurRad="38100" dist="38100" dir="2700000" algn="tl">
                    <a:srgbClr val="C0C0C0"/>
                  </a:outerShdw>
                </a:effectLst>
                <a:latin typeface="Times New Roman" pitchFamily="18" charset="0"/>
              </a:rPr>
              <a:t> 1960</a:t>
            </a:r>
          </a:p>
        </p:txBody>
      </p:sp>
      <p:sp>
        <p:nvSpPr>
          <p:cNvPr id="21507" name="WordArt 3"/>
          <p:cNvSpPr>
            <a:spLocks noChangeArrowheads="1" noChangeShapeType="1" noTextEdit="1"/>
          </p:cNvSpPr>
          <p:nvPr/>
        </p:nvSpPr>
        <p:spPr bwMode="auto">
          <a:xfrm>
            <a:off x="1981200" y="-838200"/>
            <a:ext cx="4419600" cy="1752600"/>
          </a:xfrm>
          <a:prstGeom prst="rect">
            <a:avLst/>
          </a:prstGeom>
        </p:spPr>
        <p:txBody>
          <a:bodyPr wrap="none" fromWordArt="1">
            <a:prstTxWarp prst="textPlain">
              <a:avLst>
                <a:gd name="adj" fmla="val 50000"/>
              </a:avLst>
            </a:prstTxWarp>
          </a:bodyPr>
          <a:lstStyle/>
          <a:p>
            <a:pPr algn="ctr"/>
            <a:endParaRPr lang="vi-VN" sz="3600" b="1" i="1" kern="10">
              <a:ln w="9525">
                <a:solidFill>
                  <a:srgbClr val="00CC00"/>
                </a:solidFill>
                <a:round/>
                <a:headEnd/>
                <a:tailEnd/>
              </a:ln>
              <a:solidFill>
                <a:srgbClr val="FF00FF"/>
              </a:solidFill>
              <a:effectLst>
                <a:outerShdw dist="35921" dir="2700000" algn="ctr" rotWithShape="0">
                  <a:srgbClr val="808080">
                    <a:alpha val="79999"/>
                  </a:srgbClr>
                </a:outerShdw>
              </a:effectLst>
              <a:latin typeface="Times New Roman"/>
              <a:cs typeface="Times New Roman"/>
            </a:endParaRPr>
          </a:p>
          <a:p>
            <a:pPr algn="ctr"/>
            <a:r>
              <a:rPr lang="vi-VN" sz="3600" b="1" i="1" kern="10">
                <a:ln w="9525">
                  <a:solidFill>
                    <a:srgbClr val="00CC00"/>
                  </a:solidFill>
                  <a:round/>
                  <a:headEnd/>
                  <a:tailEnd/>
                </a:ln>
                <a:solidFill>
                  <a:srgbClr val="FF00FF"/>
                </a:solidFill>
                <a:effectLst>
                  <a:outerShdw dist="35921" dir="2700000" algn="ctr" rotWithShape="0">
                    <a:srgbClr val="808080">
                      <a:alpha val="79999"/>
                    </a:srgbClr>
                  </a:outerShdw>
                </a:effectLst>
                <a:latin typeface="Times New Roman"/>
                <a:cs typeface="Times New Roman"/>
              </a:rPr>
              <a:t>Dặn dò</a:t>
            </a:r>
          </a:p>
        </p:txBody>
      </p:sp>
    </p:spTree>
    <p:extLst>
      <p:ext uri="{BB962C8B-B14F-4D97-AF65-F5344CB8AC3E}">
        <p14:creationId xmlns:p14="http://schemas.microsoft.com/office/powerpoint/2010/main" val="360669771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89870531564255827_574_0.jpg"/>
          <p:cNvPicPr>
            <a:picLocks noChangeAspect="1"/>
          </p:cNvPicPr>
          <p:nvPr/>
        </p:nvPicPr>
        <p:blipFill>
          <a:blip r:embed="rId2"/>
          <a:stretch>
            <a:fillRect/>
          </a:stretch>
        </p:blipFill>
        <p:spPr>
          <a:xfrm>
            <a:off x="0" y="0"/>
            <a:ext cx="9144000" cy="6858000"/>
          </a:xfrm>
          <a:prstGeom prst="rect">
            <a:avLst/>
          </a:prstGeom>
        </p:spPr>
      </p:pic>
      <p:sp>
        <p:nvSpPr>
          <p:cNvPr id="3" name="Text Box 2"/>
          <p:cNvSpPr txBox="1">
            <a:spLocks noChangeArrowheads="1"/>
          </p:cNvSpPr>
          <p:nvPr/>
        </p:nvSpPr>
        <p:spPr bwMode="auto">
          <a:xfrm>
            <a:off x="323528" y="1171175"/>
            <a:ext cx="5184576" cy="529375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lvl="0">
              <a:spcBef>
                <a:spcPct val="50000"/>
              </a:spcBef>
            </a:pPr>
            <a:r>
              <a:rPr lang="en-US" sz="2400" b="1"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4400" b="1"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4400" b="1" dirty="0" err="1" smtClean="0">
                <a:solidFill>
                  <a:prstClr val="black"/>
                </a:solidFill>
                <a:effectLst>
                  <a:outerShdw blurRad="38100" dist="38100" dir="2700000" algn="tl">
                    <a:srgbClr val="C0C0C0"/>
                  </a:outerShdw>
                </a:effectLst>
                <a:latin typeface="Times New Roman" pitchFamily="18" charset="0"/>
                <a:cs typeface="Times New Roman" pitchFamily="18" charset="0"/>
              </a:rPr>
              <a:t>Hoàn</a:t>
            </a:r>
            <a:r>
              <a:rPr lang="en-US" sz="4400" b="1" dirty="0" smtClean="0">
                <a:solidFill>
                  <a:prstClr val="black"/>
                </a:solidFill>
                <a:effectLst>
                  <a:outerShdw blurRad="38100" dist="38100" dir="2700000" algn="tl">
                    <a:srgbClr val="C0C0C0"/>
                  </a:outerShdw>
                </a:effectLst>
                <a:latin typeface="Times New Roman" pitchFamily="18" charset="0"/>
                <a:cs typeface="Times New Roman" pitchFamily="18" charset="0"/>
              </a:rPr>
              <a:t> </a:t>
            </a:r>
            <a:r>
              <a:rPr lang="en-US" sz="4400" b="1" dirty="0" err="1" smtClean="0">
                <a:solidFill>
                  <a:prstClr val="black"/>
                </a:solidFill>
                <a:effectLst>
                  <a:outerShdw blurRad="38100" dist="38100" dir="2700000" algn="tl">
                    <a:srgbClr val="C0C0C0"/>
                  </a:outerShdw>
                </a:effectLst>
                <a:latin typeface="Times New Roman" pitchFamily="18" charset="0"/>
                <a:cs typeface="Times New Roman" pitchFamily="18" charset="0"/>
              </a:rPr>
              <a:t>cảnh</a:t>
            </a:r>
            <a:r>
              <a:rPr lang="en-US" sz="4400" b="1" dirty="0" smtClean="0">
                <a:solidFill>
                  <a:prstClr val="black"/>
                </a:solidFill>
                <a:effectLst>
                  <a:outerShdw blurRad="38100" dist="38100" dir="2700000" algn="tl">
                    <a:srgbClr val="C0C0C0"/>
                  </a:outerShdw>
                </a:effectLst>
                <a:latin typeface="Times New Roman" pitchFamily="18" charset="0"/>
                <a:cs typeface="Times New Roman" pitchFamily="18" charset="0"/>
              </a:rPr>
              <a:t>:</a:t>
            </a:r>
          </a:p>
          <a:p>
            <a:pPr>
              <a:spcBef>
                <a:spcPts val="0"/>
              </a:spcBef>
            </a:pPr>
            <a:r>
              <a:rPr lang="en-US" sz="5400" dirty="0" smtClean="0">
                <a:latin typeface="Times New Roman" pitchFamily="18" charset="0"/>
                <a:cs typeface="Times New Roman" pitchFamily="18" charset="0"/>
              </a:rPr>
              <a:t>-</a:t>
            </a:r>
            <a:r>
              <a:rPr lang="en-US" sz="5400" dirty="0" err="1" smtClean="0">
                <a:latin typeface="Times New Roman" pitchFamily="18" charset="0"/>
                <a:cs typeface="Times New Roman" pitchFamily="18" charset="0"/>
              </a:rPr>
              <a:t>Thực</a:t>
            </a:r>
            <a:r>
              <a:rPr lang="en-US" sz="5400" dirty="0" smtClean="0">
                <a:latin typeface="Times New Roman" pitchFamily="18" charset="0"/>
                <a:cs typeface="Times New Roman" pitchFamily="18" charset="0"/>
              </a:rPr>
              <a:t> </a:t>
            </a:r>
            <a:r>
              <a:rPr lang="en-US" sz="5400" dirty="0" err="1">
                <a:latin typeface="Times New Roman" pitchFamily="18" charset="0"/>
                <a:cs typeface="Times New Roman" pitchFamily="18" charset="0"/>
              </a:rPr>
              <a:t>dân</a:t>
            </a:r>
            <a:r>
              <a:rPr lang="en-US" sz="5400" dirty="0">
                <a:latin typeface="Times New Roman" pitchFamily="18" charset="0"/>
                <a:cs typeface="Times New Roman" pitchFamily="18" charset="0"/>
              </a:rPr>
              <a:t> </a:t>
            </a:r>
            <a:r>
              <a:rPr lang="en-US" sz="5400" dirty="0" err="1" smtClean="0">
                <a:latin typeface="Times New Roman" pitchFamily="18" charset="0"/>
                <a:cs typeface="Times New Roman" pitchFamily="18" charset="0"/>
              </a:rPr>
              <a:t>Pháp</a:t>
            </a:r>
            <a:r>
              <a:rPr lang="en-US" sz="54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Đến</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năm</a:t>
            </a:r>
            <a:r>
              <a:rPr lang="en-US" sz="4800" dirty="0">
                <a:latin typeface="Times New Roman" pitchFamily="18" charset="0"/>
                <a:cs typeface="Times New Roman" pitchFamily="18" charset="0"/>
              </a:rPr>
              <a:t> 1953 </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vẫn</a:t>
            </a:r>
            <a:r>
              <a:rPr lang="en-US" sz="4800" dirty="0">
                <a:latin typeface="Times New Roman" pitchFamily="18" charset="0"/>
                <a:cs typeface="Times New Roman" pitchFamily="18" charset="0"/>
              </a:rPr>
              <a:t> </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sa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lầy</a:t>
            </a:r>
            <a:r>
              <a:rPr lang="en-US" sz="4800" dirty="0">
                <a:latin typeface="Times New Roman" pitchFamily="18" charset="0"/>
                <a:cs typeface="Times New Roman" pitchFamily="18" charset="0"/>
              </a:rPr>
              <a:t>” ở </a:t>
            </a:r>
            <a:r>
              <a:rPr lang="en-US" sz="4800" dirty="0" err="1">
                <a:latin typeface="Times New Roman" pitchFamily="18" charset="0"/>
                <a:cs typeface="Times New Roman" pitchFamily="18" charset="0"/>
              </a:rPr>
              <a:t>Đông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Dương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với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tổn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thất</a:t>
            </a:r>
            <a:r>
              <a:rPr lang="en-US" sz="4800" dirty="0">
                <a:latin typeface="Times New Roman" pitchFamily="18" charset="0"/>
                <a:cs typeface="Times New Roman" pitchFamily="18" charset="0"/>
              </a:rPr>
              <a:t>, </a:t>
            </a:r>
            <a:r>
              <a:rPr lang="en-US" sz="4800" dirty="0">
                <a:effectLst>
                  <a:outerShdw blurRad="38100" dist="38100" dir="2700000" algn="tl">
                    <a:srgbClr val="C0C0C0"/>
                  </a:outerShdw>
                </a:effectLst>
                <a:latin typeface="Times New Roman" pitchFamily="18" charset="0"/>
                <a:cs typeface="Times New Roman" pitchFamily="18" charset="0"/>
              </a:rPr>
              <a:t> </a:t>
            </a:r>
            <a:r>
              <a:rPr lang="en-US" sz="4800" dirty="0" err="1">
                <a:effectLst>
                  <a:outerShdw blurRad="38100" dist="38100" dir="2700000" algn="tl">
                    <a:srgbClr val="C0C0C0"/>
                  </a:outerShdw>
                </a:effectLst>
                <a:latin typeface="Times New Roman" pitchFamily="18" charset="0"/>
                <a:cs typeface="Times New Roman" pitchFamily="18" charset="0"/>
              </a:rPr>
              <a:t>phải</a:t>
            </a:r>
            <a:r>
              <a:rPr lang="en-US" sz="4800" dirty="0">
                <a:effectLst>
                  <a:outerShdw blurRad="38100" dist="38100" dir="2700000" algn="tl">
                    <a:srgbClr val="C0C0C0"/>
                  </a:outerShdw>
                </a:effectLst>
                <a:latin typeface="Times New Roman" pitchFamily="18" charset="0"/>
                <a:cs typeface="Times New Roman" pitchFamily="18" charset="0"/>
              </a:rPr>
              <a:t> </a:t>
            </a:r>
            <a:r>
              <a:rPr lang="en-US" sz="4800" dirty="0" err="1">
                <a:effectLst>
                  <a:outerShdw blurRad="38100" dist="38100" dir="2700000" algn="tl">
                    <a:srgbClr val="C0C0C0"/>
                  </a:outerShdw>
                </a:effectLst>
                <a:latin typeface="Times New Roman" pitchFamily="18" charset="0"/>
                <a:cs typeface="Times New Roman" pitchFamily="18" charset="0"/>
              </a:rPr>
              <a:t>nhận</a:t>
            </a:r>
            <a:r>
              <a:rPr lang="en-US" sz="4800" dirty="0">
                <a:effectLst>
                  <a:outerShdw blurRad="38100" dist="38100" dir="2700000" algn="tl">
                    <a:srgbClr val="C0C0C0"/>
                  </a:outerShdw>
                </a:effectLst>
                <a:latin typeface="Times New Roman" pitchFamily="18" charset="0"/>
                <a:cs typeface="Times New Roman" pitchFamily="18" charset="0"/>
              </a:rPr>
              <a:t> </a:t>
            </a:r>
            <a:r>
              <a:rPr lang="en-US" sz="4800" dirty="0" err="1">
                <a:effectLst>
                  <a:outerShdw blurRad="38100" dist="38100" dir="2700000" algn="tl">
                    <a:srgbClr val="C0C0C0"/>
                  </a:outerShdw>
                </a:effectLst>
                <a:latin typeface="Times New Roman" pitchFamily="18" charset="0"/>
                <a:cs typeface="Times New Roman" pitchFamily="18" charset="0"/>
              </a:rPr>
              <a:t>viện</a:t>
            </a:r>
            <a:r>
              <a:rPr lang="en-US" sz="4800" dirty="0">
                <a:effectLst>
                  <a:outerShdw blurRad="38100" dist="38100" dir="2700000" algn="tl">
                    <a:srgbClr val="C0C0C0"/>
                  </a:outerShdw>
                </a:effectLst>
                <a:latin typeface="Times New Roman" pitchFamily="18" charset="0"/>
                <a:cs typeface="Times New Roman" pitchFamily="18" charset="0"/>
              </a:rPr>
              <a:t> </a:t>
            </a:r>
            <a:r>
              <a:rPr lang="en-US" sz="4800" dirty="0" err="1">
                <a:effectLst>
                  <a:outerShdw blurRad="38100" dist="38100" dir="2700000" algn="tl">
                    <a:srgbClr val="C0C0C0"/>
                  </a:outerShdw>
                </a:effectLst>
                <a:latin typeface="Times New Roman" pitchFamily="18" charset="0"/>
                <a:cs typeface="Times New Roman" pitchFamily="18" charset="0"/>
              </a:rPr>
              <a:t>trợ</a:t>
            </a:r>
            <a:r>
              <a:rPr lang="en-US" sz="4800" dirty="0">
                <a:effectLst>
                  <a:outerShdw blurRad="38100" dist="38100" dir="2700000" algn="tl">
                    <a:srgbClr val="C0C0C0"/>
                  </a:outerShdw>
                </a:effectLst>
                <a:latin typeface="Times New Roman" pitchFamily="18" charset="0"/>
                <a:cs typeface="Times New Roman" pitchFamily="18" charset="0"/>
              </a:rPr>
              <a:t> </a:t>
            </a:r>
            <a:r>
              <a:rPr lang="en-US" sz="4800" dirty="0" err="1">
                <a:effectLst>
                  <a:outerShdw blurRad="38100" dist="38100" dir="2700000" algn="tl">
                    <a:srgbClr val="C0C0C0"/>
                  </a:outerShdw>
                </a:effectLst>
                <a:latin typeface="Times New Roman" pitchFamily="18" charset="0"/>
                <a:cs typeface="Times New Roman" pitchFamily="18" charset="0"/>
              </a:rPr>
              <a:t>từ</a:t>
            </a:r>
            <a:r>
              <a:rPr lang="en-US" sz="4800" dirty="0">
                <a:effectLst>
                  <a:outerShdw blurRad="38100" dist="38100" dir="2700000" algn="tl">
                    <a:srgbClr val="C0C0C0"/>
                  </a:outerShdw>
                </a:effectLst>
                <a:latin typeface="Times New Roman" pitchFamily="18" charset="0"/>
                <a:cs typeface="Times New Roman" pitchFamily="18" charset="0"/>
              </a:rPr>
              <a:t> </a:t>
            </a:r>
            <a:r>
              <a:rPr lang="en-US" sz="4800" dirty="0" err="1" smtClean="0">
                <a:effectLst>
                  <a:outerShdw blurRad="38100" dist="38100" dir="2700000" algn="tl">
                    <a:srgbClr val="C0C0C0"/>
                  </a:outerShdw>
                </a:effectLst>
                <a:latin typeface="Times New Roman" pitchFamily="18" charset="0"/>
                <a:cs typeface="Times New Roman" pitchFamily="18" charset="0"/>
              </a:rPr>
              <a:t>Mĩ</a:t>
            </a:r>
            <a:r>
              <a:rPr lang="en-US" sz="4800" dirty="0" smtClean="0">
                <a:effectLst>
                  <a:outerShdw blurRad="38100" dist="38100" dir="2700000" algn="tl">
                    <a:srgbClr val="C0C0C0"/>
                  </a:outerShdw>
                </a:effectLst>
                <a:latin typeface="Times New Roman" pitchFamily="18" charset="0"/>
                <a:cs typeface="Times New Roman" pitchFamily="18" charset="0"/>
              </a:rPr>
              <a:t>.</a:t>
            </a:r>
          </a:p>
        </p:txBody>
      </p:sp>
      <p:sp>
        <p:nvSpPr>
          <p:cNvPr id="4" name="TextBox 3"/>
          <p:cNvSpPr txBox="1"/>
          <p:nvPr/>
        </p:nvSpPr>
        <p:spPr>
          <a:xfrm>
            <a:off x="588197" y="188640"/>
            <a:ext cx="6724918" cy="923330"/>
          </a:xfrm>
          <a:prstGeom prst="rect">
            <a:avLst/>
          </a:prstGeom>
          <a:noFill/>
        </p:spPr>
        <p:txBody>
          <a:bodyPr wrap="none" rtlCol="0">
            <a:spAutoFit/>
          </a:bodyPr>
          <a:lstStyle/>
          <a:p>
            <a:pPr lvl="0"/>
            <a:r>
              <a:rPr lang="en-US" sz="3600" b="1" kern="0" dirty="0">
                <a:solidFill>
                  <a:srgbClr val="FF0000"/>
                </a:solidFill>
                <a:latin typeface="Times New Roman" pitchFamily="18" charset="0"/>
                <a:cs typeface="Times New Roman" pitchFamily="18" charset="0"/>
              </a:rPr>
              <a:t>I. </a:t>
            </a:r>
            <a:r>
              <a:rPr lang="en-US" sz="3600" b="1" kern="0" dirty="0" err="1">
                <a:solidFill>
                  <a:srgbClr val="FF0000"/>
                </a:solidFill>
                <a:latin typeface="Times New Roman" pitchFamily="18" charset="0"/>
                <a:cs typeface="Times New Roman" pitchFamily="18" charset="0"/>
              </a:rPr>
              <a:t>Kế</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hoạch</a:t>
            </a:r>
            <a:r>
              <a:rPr lang="en-US" sz="3600" b="1" kern="0" dirty="0">
                <a:solidFill>
                  <a:srgbClr val="FF0000"/>
                </a:solidFill>
                <a:latin typeface="Times New Roman" pitchFamily="18" charset="0"/>
                <a:cs typeface="Times New Roman" pitchFamily="18" charset="0"/>
              </a:rPr>
              <a:t> Na-</a:t>
            </a:r>
            <a:r>
              <a:rPr lang="en-US" sz="3600" b="1" kern="0" dirty="0" err="1">
                <a:solidFill>
                  <a:srgbClr val="FF0000"/>
                </a:solidFill>
                <a:latin typeface="Times New Roman" pitchFamily="18" charset="0"/>
                <a:cs typeface="Times New Roman" pitchFamily="18" charset="0"/>
              </a:rPr>
              <a:t>va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của</a:t>
            </a:r>
            <a:r>
              <a:rPr lang="en-US" sz="3600" b="1" kern="0" dirty="0">
                <a:solidFill>
                  <a:srgbClr val="FF0000"/>
                </a:solidFill>
                <a:latin typeface="Times New Roman" pitchFamily="18" charset="0"/>
                <a:cs typeface="Times New Roman" pitchFamily="18" charset="0"/>
              </a:rPr>
              <a:t> </a:t>
            </a:r>
            <a:r>
              <a:rPr lang="en-US" sz="3600" b="1" kern="0" dirty="0" err="1">
                <a:solidFill>
                  <a:srgbClr val="FF0000"/>
                </a:solidFill>
                <a:latin typeface="Times New Roman" pitchFamily="18" charset="0"/>
                <a:cs typeface="Times New Roman" pitchFamily="18" charset="0"/>
              </a:rPr>
              <a:t>Pháp</a:t>
            </a:r>
            <a:r>
              <a:rPr lang="en-US" sz="3600" b="1" kern="0" dirty="0">
                <a:solidFill>
                  <a:srgbClr val="FF0000"/>
                </a:solidFill>
                <a:latin typeface="Times New Roman" pitchFamily="18" charset="0"/>
                <a:cs typeface="Times New Roman" pitchFamily="18" charset="0"/>
              </a:rPr>
              <a:t> – </a:t>
            </a:r>
            <a:r>
              <a:rPr lang="en-US" sz="3600" b="1" kern="0" dirty="0" err="1">
                <a:solidFill>
                  <a:srgbClr val="FF0000"/>
                </a:solidFill>
                <a:latin typeface="Times New Roman" pitchFamily="18" charset="0"/>
                <a:cs typeface="Times New Roman" pitchFamily="18" charset="0"/>
              </a:rPr>
              <a:t>Mĩ</a:t>
            </a:r>
            <a:endParaRPr lang="en-US" sz="3600" b="1" kern="0" dirty="0">
              <a:solidFill>
                <a:srgbClr val="FF0000"/>
              </a:solidFill>
              <a:latin typeface="Times New Roman" pitchFamily="18" charset="0"/>
              <a:cs typeface="Times New Roman" pitchFamily="18" charset="0"/>
            </a:endParaRPr>
          </a:p>
          <a:p>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517840"/>
            <a:ext cx="2664296" cy="327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05090" y="4335486"/>
            <a:ext cx="2990403" cy="1384995"/>
          </a:xfrm>
          <a:prstGeom prst="rect">
            <a:avLst/>
          </a:prstGeom>
        </p:spPr>
        <p:txBody>
          <a:bodyPr wrap="square">
            <a:spAutoFit/>
          </a:bodyPr>
          <a:lstStyle/>
          <a:p>
            <a:pPr>
              <a:spcBef>
                <a:spcPct val="50000"/>
              </a:spcBef>
            </a:pPr>
            <a:endParaRPr lang="en-US" sz="2400" dirty="0" smtClean="0">
              <a:solidFill>
                <a:srgbClr val="0000FF"/>
              </a:solidFill>
              <a:effectLst>
                <a:outerShdw blurRad="38100" dist="38100" dir="2700000" algn="tl">
                  <a:srgbClr val="C0C0C0"/>
                </a:outerShdw>
              </a:effectLst>
              <a:latin typeface="Times New Roman" pitchFamily="18" charset="0"/>
              <a:cs typeface="Times New Roman" pitchFamily="18" charset="0"/>
            </a:endParaRPr>
          </a:p>
          <a:p>
            <a:pPr>
              <a:spcBef>
                <a:spcPct val="50000"/>
              </a:spcBef>
            </a:pPr>
            <a:r>
              <a:rPr lang="en-US" sz="2400" dirty="0" err="1" smtClean="0">
                <a:solidFill>
                  <a:srgbClr val="0000FF"/>
                </a:solidFill>
                <a:effectLst>
                  <a:outerShdw blurRad="38100" dist="38100" dir="2700000" algn="tl">
                    <a:srgbClr val="C0C0C0"/>
                  </a:outerShdw>
                </a:effectLst>
                <a:latin typeface="Times New Roman" pitchFamily="18" charset="0"/>
                <a:cs typeface="Times New Roman" pitchFamily="18" charset="0"/>
              </a:rPr>
              <a:t>gặp</a:t>
            </a:r>
            <a:r>
              <a:rPr lang="en-US" sz="2400" dirty="0" smtClean="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nhiều</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khó</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khăn</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và</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suy</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yếu</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rõ</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C0C0C0"/>
                  </a:outerShdw>
                </a:effectLst>
                <a:latin typeface="Times New Roman" pitchFamily="18" charset="0"/>
                <a:cs typeface="Times New Roman" pitchFamily="18" charset="0"/>
              </a:rPr>
              <a:t>rệt</a:t>
            </a:r>
            <a:r>
              <a:rPr lang="en-US" sz="2400" dirty="0">
                <a:solidFill>
                  <a:srgbClr val="0000FF"/>
                </a:solidFill>
                <a:effectLst>
                  <a:outerShdw blurRad="38100" dist="38100" dir="2700000" algn="tl">
                    <a:srgbClr val="C0C0C0"/>
                  </a:outerShdw>
                </a:effectLst>
                <a:latin typeface="Times New Roman" pitchFamily="18" charset="0"/>
                <a:cs typeface="Times New Roman" pitchFamily="18" charset="0"/>
              </a:rPr>
              <a:t>, </a:t>
            </a:r>
          </a:p>
        </p:txBody>
      </p:sp>
      <p:cxnSp>
        <p:nvCxnSpPr>
          <p:cNvPr id="7" name="Straight Connector 6"/>
          <p:cNvCxnSpPr/>
          <p:nvPr/>
        </p:nvCxnSpPr>
        <p:spPr>
          <a:xfrm>
            <a:off x="971600" y="4149080"/>
            <a:ext cx="1152128" cy="0"/>
          </a:xfrm>
          <a:prstGeom prst="line">
            <a:avLst/>
          </a:prstGeom>
          <a:ln w="76200">
            <a:solidFill>
              <a:srgbClr val="D600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29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idx="1"/>
          </p:nvPr>
        </p:nvGraphicFramePr>
        <p:xfrm>
          <a:off x="3733800" y="4643438"/>
          <a:ext cx="1333500" cy="534987"/>
        </p:xfrm>
        <a:graphic>
          <a:graphicData uri="http://schemas.openxmlformats.org/presentationml/2006/ole">
            <mc:AlternateContent xmlns:mc="http://schemas.openxmlformats.org/markup-compatibility/2006">
              <mc:Choice xmlns:v="urn:schemas-microsoft-com:vml" Requires="v">
                <p:oleObj spid="_x0000_s1071" name="Package" r:id="rId3" imgW="1337912" imgH="481263" progId="Package">
                  <p:embed/>
                </p:oleObj>
              </mc:Choice>
              <mc:Fallback>
                <p:oleObj name="Package" r:id="rId3" imgW="1337912" imgH="481263" progId="Package">
                  <p:embed/>
                  <p:pic>
                    <p:nvPicPr>
                      <p:cNvPr id="0" name="Picture 2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643438"/>
                        <a:ext cx="1333500"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7" name="Picture 3"/>
          <p:cNvPicPr>
            <a:picLocks noChangeAspect="1" noChangeArrowheads="1"/>
          </p:cNvPicPr>
          <p:nvPr/>
        </p:nvPicPr>
        <p:blipFill>
          <a:blip r:embed="rId5"/>
          <a:srcRect/>
          <a:stretch>
            <a:fillRect/>
          </a:stretch>
        </p:blipFill>
        <p:spPr bwMode="auto">
          <a:xfrm>
            <a:off x="0" y="0"/>
            <a:ext cx="9144000" cy="68580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8640"/>
            <a:ext cx="428625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76672"/>
            <a:ext cx="6096000"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074738"/>
            <a:ext cx="609600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63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arn(inVertic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barn(inVertical)">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484"/>
                                        </p:tgtEl>
                                        <p:attrNameLst>
                                          <p:attrName>style.visibility</p:attrName>
                                        </p:attrNameLst>
                                      </p:cBhvr>
                                      <p:to>
                                        <p:strVal val="visible"/>
                                      </p:to>
                                    </p:set>
                                    <p:animEffect transition="in" filter="barn(inVertical)">
                                      <p:cBhvr>
                                        <p:cTn id="17"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AUDIO_BITRATE" val="0"/>
  <p:tag name="ISPRING_CUSTOM_TIMING_USED" val="1"/>
  <p:tag name="ISPRING_SLIDE_INDENT_LEVEL" val="0"/>
  <p:tag name="TIMING" val="|0.0|33.8|3.1|1.5|1.6|11.3|2.3"/>
  <p:tag name="GENSWF_ADVANCE_TIME" val="58.19"/>
  <p:tag name="ISPRING_RESOURCE_AUDIO" val="43630436.wav"/>
  <p:tag name="ISPRING_AUDIO_FULL_PATH" val="C:\Documents and Settings\Admin.ANDONGNHI\Desktop\tiet 35 bai 27\audio\43630436.wav"/>
  <p:tag name="ISPRING_AUDIO_RELATIVE_PATH" val="tiet 35 bai 27\audio\43630436.wav"/>
  <p:tag name="ISPRING_PRESENTER_ID" val="{75C6CE1B-2BE2-44E7-838D-325A49A2653E}"/>
</p:tagLst>
</file>

<file path=ppt/tags/tag2.xml><?xml version="1.0" encoding="utf-8"?>
<p:tagLst xmlns:a="http://schemas.openxmlformats.org/drawingml/2006/main" xmlns:r="http://schemas.openxmlformats.org/officeDocument/2006/relationships" xmlns:p="http://schemas.openxmlformats.org/presentationml/2006/main">
  <p:tag name="ISPRING_AUDIO_BITRATE" val="0"/>
  <p:tag name="ISPRING_CUSTOM_TIMING_USED" val="1"/>
  <p:tag name="ISPRING_SLIDE_INDENT_LEVEL" val="0"/>
  <p:tag name="GENSWF_ADVANCE_TIME" val="11.73"/>
  <p:tag name="ISPRING_RESOURCE_AUDIO" val="46969620.wav"/>
  <p:tag name="ISPRING_AUDIO_FULL_PATH" val="C:\Documents and Settings\Admin.ANDONGNHI\Desktop\tiet 35 bai 27\audio\46969620.wav"/>
  <p:tag name="ISPRING_AUDIO_RELATIVE_PATH" val="tiet 35 bai 27\audio\46969620.wav"/>
  <p:tag name="ISPRING_PRESENTER_ID" val="{75C6CE1B-2BE2-44E7-838D-325A49A2653E}"/>
</p:tagLst>
</file>

<file path=ppt/tags/tag3.xml><?xml version="1.0" encoding="utf-8"?>
<p:tagLst xmlns:a="http://schemas.openxmlformats.org/drawingml/2006/main" xmlns:r="http://schemas.openxmlformats.org/officeDocument/2006/relationships" xmlns:p="http://schemas.openxmlformats.org/presentationml/2006/main">
  <p:tag name="ISPRING_AUDIO_BITRATE" val="0"/>
  <p:tag name="TIMING" val="|4.2"/>
  <p:tag name="ISPRING_CUSTOM_TIMING_USED" val="1"/>
  <p:tag name="GENSWF_ADVANCE_TIME" val="17.02"/>
  <p:tag name="ISPRING_SLIDE_INDENT_LEVEL" val="0"/>
  <p:tag name="ISPRING_RESOURCE_AUDIO" val="85608160.wav"/>
  <p:tag name="ISPRING_AUDIO_FULL_PATH" val="C:\Documents and Settings\Admin.ANDONGNHI\Desktop\tiet 35 bai 27\audio\85608160.wav"/>
  <p:tag name="ISPRING_AUDIO_RELATIVE_PATH" val="tiet 35 bai 27\audio\85608160.wav"/>
  <p:tag name="ISPRING_PRESENTER_ID" val="{75C6CE1B-2BE2-44E7-838D-325A49A2653E}"/>
</p:tagLst>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ÀI 27- TIẾT 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1.xml><?xml version="1.0" encoding="utf-8"?>
<a:theme xmlns:a="http://schemas.openxmlformats.org/drawingml/2006/main" name="2_BÀI 27- TIẾT 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1_BÀI 27- TIẾT 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7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8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9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10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27- TIẾT 1</Template>
  <TotalTime>1682</TotalTime>
  <Words>4278</Words>
  <Application>Microsoft Office PowerPoint</Application>
  <PresentationFormat>On-screen Show (4:3)</PresentationFormat>
  <Paragraphs>430</Paragraphs>
  <Slides>80</Slides>
  <Notes>4</Notes>
  <HiddenSlides>0</HiddenSlides>
  <MMClips>1</MMClips>
  <ScaleCrop>false</ScaleCrop>
  <HeadingPairs>
    <vt:vector size="6" baseType="variant">
      <vt:variant>
        <vt:lpstr>Theme</vt:lpstr>
      </vt:variant>
      <vt:variant>
        <vt:i4>11</vt:i4>
      </vt:variant>
      <vt:variant>
        <vt:lpstr>Embedded OLE Servers</vt:lpstr>
      </vt:variant>
      <vt:variant>
        <vt:i4>2</vt:i4>
      </vt:variant>
      <vt:variant>
        <vt:lpstr>Slide Titles</vt:lpstr>
      </vt:variant>
      <vt:variant>
        <vt:i4>80</vt:i4>
      </vt:variant>
    </vt:vector>
  </HeadingPairs>
  <TitlesOfParts>
    <vt:vector size="93" baseType="lpstr">
      <vt:lpstr>BÀI 27- TIẾT 1</vt:lpstr>
      <vt:lpstr>Origin</vt:lpstr>
      <vt:lpstr>6_Origin</vt:lpstr>
      <vt:lpstr>1_BÀI 27- TIẾT 1</vt:lpstr>
      <vt:lpstr>5_Origin</vt:lpstr>
      <vt:lpstr>7_Origin</vt:lpstr>
      <vt:lpstr>8_Origin</vt:lpstr>
      <vt:lpstr>9_Origin</vt:lpstr>
      <vt:lpstr>10_Origin</vt:lpstr>
      <vt:lpstr>11_Origin</vt:lpstr>
      <vt:lpstr>2_BÀI 27- TIẾT 1</vt:lpstr>
      <vt:lpstr>Document</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27: CUỘC KHÁNG CHIẾN TOÀN QUỐC CHỐNG THỰC DÂN PHÁP XÂM LƯỢC KẾT THÚC (1953 – 1954)</vt:lpstr>
      <vt:lpstr>Bài 27: CUỘC KHÁNG CHIẾN TOÀN QUỐC CHỐNG THỰC DÂN PHÁP XÂM LƯỢC KẾT THÚC (1953 – 1954)</vt:lpstr>
      <vt:lpstr>PowerPoint Presentation</vt:lpstr>
      <vt:lpstr>PowerPoint Presentation</vt:lpstr>
      <vt:lpstr>PowerPoint Presentation</vt:lpstr>
      <vt:lpstr>Bài 27: CUỘC KHÁNG CHIẾN TOÀN QUỐC CHỐNG THỰC DÂN PHÁP XÂM LƯỢC KẾT THÚC (1953 – 1954)</vt:lpstr>
      <vt:lpstr>Bài 27: CUỘC KHÁNG CHIẾN TOÀN QUỐC CHỐNG THỰC DÂN PHÁP XÂM LƯỢC KẾT THÚC (1953 – 1954)</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NDC</dc:creator>
  <cp:lastModifiedBy>Admin</cp:lastModifiedBy>
  <cp:revision>100</cp:revision>
  <dcterms:created xsi:type="dcterms:W3CDTF">2019-02-26T13:25:32Z</dcterms:created>
  <dcterms:modified xsi:type="dcterms:W3CDTF">2023-03-30T14:33:15Z</dcterms:modified>
</cp:coreProperties>
</file>