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9" r:id="rId3"/>
    <p:sldId id="295" r:id="rId4"/>
    <p:sldId id="261" r:id="rId5"/>
    <p:sldId id="260" r:id="rId6"/>
    <p:sldId id="299" r:id="rId7"/>
    <p:sldId id="356" r:id="rId8"/>
    <p:sldId id="351" r:id="rId9"/>
    <p:sldId id="355" r:id="rId10"/>
    <p:sldId id="354" r:id="rId11"/>
    <p:sldId id="353" r:id="rId12"/>
    <p:sldId id="352" r:id="rId13"/>
    <p:sldId id="301" r:id="rId14"/>
    <p:sldId id="303" r:id="rId15"/>
    <p:sldId id="266" r:id="rId16"/>
    <p:sldId id="297" r:id="rId17"/>
    <p:sldId id="263" r:id="rId18"/>
    <p:sldId id="286" r:id="rId19"/>
    <p:sldId id="306" r:id="rId20"/>
    <p:sldId id="272" r:id="rId21"/>
    <p:sldId id="310" r:id="rId22"/>
    <p:sldId id="308" r:id="rId23"/>
    <p:sldId id="271" r:id="rId24"/>
    <p:sldId id="321" r:id="rId25"/>
    <p:sldId id="320" r:id="rId26"/>
    <p:sldId id="316" r:id="rId27"/>
    <p:sldId id="318" r:id="rId28"/>
    <p:sldId id="314" r:id="rId29"/>
    <p:sldId id="270" r:id="rId30"/>
    <p:sldId id="269" r:id="rId31"/>
    <p:sldId id="359" r:id="rId32"/>
    <p:sldId id="322" r:id="rId33"/>
    <p:sldId id="357" r:id="rId34"/>
    <p:sldId id="323" r:id="rId35"/>
    <p:sldId id="325" r:id="rId36"/>
    <p:sldId id="329" r:id="rId37"/>
    <p:sldId id="327" r:id="rId38"/>
    <p:sldId id="268" r:id="rId39"/>
    <p:sldId id="331" r:id="rId40"/>
    <p:sldId id="333" r:id="rId41"/>
    <p:sldId id="335" r:id="rId42"/>
    <p:sldId id="275" r:id="rId43"/>
    <p:sldId id="337" r:id="rId44"/>
    <p:sldId id="276" r:id="rId45"/>
    <p:sldId id="338" r:id="rId46"/>
    <p:sldId id="340" r:id="rId47"/>
    <p:sldId id="341" r:id="rId48"/>
    <p:sldId id="342" r:id="rId49"/>
    <p:sldId id="350" r:id="rId50"/>
    <p:sldId id="348" r:id="rId51"/>
    <p:sldId id="347" r:id="rId52"/>
    <p:sldId id="346" r:id="rId53"/>
    <p:sldId id="345" r:id="rId54"/>
    <p:sldId id="343" r:id="rId55"/>
    <p:sldId id="274" r:id="rId56"/>
    <p:sldId id="282" r:id="rId57"/>
    <p:sldId id="283" r:id="rId58"/>
    <p:sldId id="285" r:id="rId59"/>
    <p:sldId id="281" r:id="rId60"/>
    <p:sldId id="280" r:id="rId61"/>
    <p:sldId id="288" r:id="rId62"/>
    <p:sldId id="279" r:id="rId63"/>
    <p:sldId id="278" r:id="rId64"/>
    <p:sldId id="289" r:id="rId65"/>
    <p:sldId id="292" r:id="rId66"/>
    <p:sldId id="293" r:id="rId67"/>
    <p:sldId id="290" r:id="rId68"/>
    <p:sldId id="28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9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008313-1E69-4792-A1F4-530AB6685B30}" type="datetimeFigureOut">
              <a:rPr lang="en-US" smtClean="0"/>
              <a:t>3/30/2023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496A3-074C-43D1-AACD-235C9E25131A}" type="slidenum">
              <a:rPr lang="en-US" smtClean="0"/>
              <a:t>‹#›</a:t>
            </a:fld>
            <a:endParaRPr lang="en-US"/>
          </a:p>
        </p:txBody>
      </p:sp>
    </p:spTree>
    <p:extLst>
      <p:ext uri="{BB962C8B-B14F-4D97-AF65-F5344CB8AC3E}">
        <p14:creationId xmlns:p14="http://schemas.microsoft.com/office/powerpoint/2010/main" val="372575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219E2832-ED88-4C7C-BBF0-B7D2D8E1F184}" type="slidenum">
              <a:rPr lang="vi-VN" altLang="en-US"/>
              <a:pPr/>
              <a:t>3</a:t>
            </a:fld>
            <a:endParaRPr lang="vi-VN"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B6562A1-4409-4B79-B731-1FEB204B2647}" type="slidenum">
              <a:rPr lang="vi-VN" altLang="en-US"/>
              <a:pPr/>
              <a:t>16</a:t>
            </a:fld>
            <a:endParaRPr lang="vi-VN"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915D0D3C-5ADC-479A-8DDC-585962370189}" type="slidenum">
              <a:rPr lang="vi-VN" altLang="en-US"/>
              <a:pPr/>
              <a:t>19</a:t>
            </a:fld>
            <a:endParaRPr lang="vi-VN"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8D4C069-899B-4FBD-9FE2-CA4820F33C4F}" type="slidenum">
              <a:rPr lang="vi-VN" altLang="en-US"/>
              <a:pPr/>
              <a:t>22</a:t>
            </a:fld>
            <a:endParaRPr lang="vi-VN"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D875FD16-F304-4C99-8084-C52037613390}" type="slidenum">
              <a:rPr lang="vi-VN" altLang="en-US"/>
              <a:pPr/>
              <a:t>27</a:t>
            </a:fld>
            <a:endParaRPr lang="vi-VN"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D76843BB-A2AA-49FC-BDD3-1BDE81896C2C}" type="slidenum">
              <a:rPr lang="vi-VN" altLang="en-US"/>
              <a:pPr/>
              <a:t>35</a:t>
            </a:fld>
            <a:endParaRPr lang="vi-VN"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406335BF-C8DC-4AF1-9143-E054ED4CA052}" type="slidenum">
              <a:rPr lang="vi-VN" altLang="en-US"/>
              <a:pPr/>
              <a:t>36</a:t>
            </a:fld>
            <a:endParaRPr lang="vi-VN"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Lục địa Châu Phi là khối cao nguyên khổng lồ, có các bồn địa xen kẽ các sơn nguyên</a:t>
            </a:r>
            <a:endParaRPr lang="vi-V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D76843BB-A2AA-49FC-BDD3-1BDE81896C2C}" type="slidenum">
              <a:rPr lang="vi-VN" altLang="en-US"/>
              <a:pPr/>
              <a:t>37</a:t>
            </a:fld>
            <a:endParaRPr lang="vi-VN"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BF1A6AAE-9754-42F6-B989-F0BEE682C658}" type="slidenum">
              <a:rPr lang="vi-VN" altLang="en-US"/>
              <a:pPr/>
              <a:t>39</a:t>
            </a:fld>
            <a:endParaRPr lang="vi-VN"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Lục địa Châu Phi là khối cao nguyên khổng lồ, có các bồn địa xen kẽ các sơn nguyên</a:t>
            </a:r>
            <a:endParaRPr lang="vi-V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BE46AC-BD8F-4B83-85DE-151219FFD09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54156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E46AC-BD8F-4B83-85DE-151219FFD09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332724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E46AC-BD8F-4B83-85DE-151219FFD09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1994717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4"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grpSp>
        <p:nvGrpSpPr>
          <p:cNvPr id="5" name="Group 1"/>
          <p:cNvGrpSpPr>
            <a:grpSpLocks/>
          </p:cNvGrpSpPr>
          <p:nvPr/>
        </p:nvGrpSpPr>
        <p:grpSpPr bwMode="auto">
          <a:xfrm>
            <a:off x="-19050" y="203200"/>
            <a:ext cx="9180513" cy="647700"/>
            <a:chOff x="-19045" y="216550"/>
            <a:chExt cx="9180548" cy="649224"/>
          </a:xfrm>
        </p:grpSpPr>
        <p:sp>
          <p:nvSpPr>
            <p:cNvPr id="6"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sp>
          <p:nvSpPr>
            <p:cNvPr id="7"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grpSp>
      <p:sp>
        <p:nvSpPr>
          <p:cNvPr id="2" name="Content Placeholder 1"/>
          <p:cNvSpPr>
            <a:spLocks noGrp="1"/>
          </p:cNvSpPr>
          <p:nvPr>
            <p:ph/>
          </p:nvPr>
        </p:nvSpPr>
        <p:spPr>
          <a:xfrm>
            <a:off x="457200" y="266700"/>
            <a:ext cx="8229600" cy="613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3"/>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sldNum" sz="quarter" idx="11"/>
          </p:nvPr>
        </p:nvSpPr>
        <p:spPr/>
        <p:txBody>
          <a:bodyPr/>
          <a:lstStyle>
            <a:lvl1pPr>
              <a:defRPr/>
            </a:lvl1pPr>
          </a:lstStyle>
          <a:p>
            <a:fld id="{12630A18-0D64-44D7-A513-BFCFC7C6A16D}" type="slidenum">
              <a:rPr lang="en-US" altLang="en-US"/>
              <a:pPr/>
              <a:t>‹#›</a:t>
            </a:fld>
            <a:endParaRPr lang="en-US" altLang="en-US"/>
          </a:p>
        </p:txBody>
      </p:sp>
    </p:spTree>
    <p:extLst>
      <p:ext uri="{BB962C8B-B14F-4D97-AF65-F5344CB8AC3E}">
        <p14:creationId xmlns:p14="http://schemas.microsoft.com/office/powerpoint/2010/main" val="99058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E46AC-BD8F-4B83-85DE-151219FFD09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19743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BE46AC-BD8F-4B83-85DE-151219FFD09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405032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BE46AC-BD8F-4B83-85DE-151219FFD097}"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348467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BE46AC-BD8F-4B83-85DE-151219FFD097}"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121284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BE46AC-BD8F-4B83-85DE-151219FFD097}"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353007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E46AC-BD8F-4B83-85DE-151219FFD097}"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152007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BE46AC-BD8F-4B83-85DE-151219FFD097}"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115242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BE46AC-BD8F-4B83-85DE-151219FFD097}"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B229-ED3A-4FDC-BB21-AA3D47774389}" type="slidenum">
              <a:rPr lang="en-US" smtClean="0"/>
              <a:t>‹#›</a:t>
            </a:fld>
            <a:endParaRPr lang="en-US"/>
          </a:p>
        </p:txBody>
      </p:sp>
    </p:spTree>
    <p:extLst>
      <p:ext uri="{BB962C8B-B14F-4D97-AF65-F5344CB8AC3E}">
        <p14:creationId xmlns:p14="http://schemas.microsoft.com/office/powerpoint/2010/main" val="251350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E46AC-BD8F-4B83-85DE-151219FFD097}" type="datetimeFigureOut">
              <a:rPr lang="en-US" smtClean="0"/>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4B229-ED3A-4FDC-BB21-AA3D47774389}" type="slidenum">
              <a:rPr lang="en-US" smtClean="0"/>
              <a:t>‹#›</a:t>
            </a:fld>
            <a:endParaRPr lang="en-US"/>
          </a:p>
        </p:txBody>
      </p:sp>
    </p:spTree>
    <p:extLst>
      <p:ext uri="{BB962C8B-B14F-4D97-AF65-F5344CB8AC3E}">
        <p14:creationId xmlns:p14="http://schemas.microsoft.com/office/powerpoint/2010/main" val="48165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8" y="1"/>
            <a:ext cx="8991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56312" y="609600"/>
            <a:ext cx="4572000" cy="92333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en-US" dirty="0" err="1"/>
              <a:t>Trường</a:t>
            </a:r>
            <a:r>
              <a:rPr lang="en-US" dirty="0"/>
              <a:t> THCS </a:t>
            </a:r>
            <a:r>
              <a:rPr lang="en-US" dirty="0" err="1"/>
              <a:t>Ngô</a:t>
            </a:r>
            <a:r>
              <a:rPr lang="en-US" dirty="0"/>
              <a:t> </a:t>
            </a:r>
            <a:r>
              <a:rPr lang="en-US" dirty="0" err="1"/>
              <a:t>Mây</a:t>
            </a:r>
            <a:endParaRPr lang="en-US" dirty="0"/>
          </a:p>
          <a:p>
            <a:r>
              <a:rPr lang="en-US" dirty="0" err="1"/>
              <a:t>Môn</a:t>
            </a:r>
            <a:r>
              <a:rPr lang="en-US" dirty="0"/>
              <a:t> </a:t>
            </a:r>
            <a:r>
              <a:rPr lang="en-US" dirty="0" err="1"/>
              <a:t>Địa</a:t>
            </a:r>
            <a:r>
              <a:rPr lang="en-US" dirty="0"/>
              <a:t> </a:t>
            </a:r>
            <a:r>
              <a:rPr lang="en-US" dirty="0" err="1"/>
              <a:t>lí</a:t>
            </a:r>
            <a:r>
              <a:rPr lang="en-US" dirty="0"/>
              <a:t> </a:t>
            </a:r>
            <a:r>
              <a:rPr lang="en-US" dirty="0" err="1"/>
              <a:t>lớp</a:t>
            </a:r>
            <a:r>
              <a:rPr lang="en-US" dirty="0"/>
              <a:t> 7</a:t>
            </a:r>
          </a:p>
          <a:p>
            <a:r>
              <a:rPr lang="en-US" dirty="0" err="1"/>
              <a:t>Giáo</a:t>
            </a:r>
            <a:r>
              <a:rPr lang="en-US" dirty="0"/>
              <a:t> </a:t>
            </a:r>
            <a:r>
              <a:rPr lang="en-US" dirty="0" err="1"/>
              <a:t>viên</a:t>
            </a:r>
            <a:r>
              <a:rPr lang="en-US" dirty="0"/>
              <a:t>: </a:t>
            </a:r>
            <a:r>
              <a:rPr lang="en-US" dirty="0" err="1"/>
              <a:t>Ngô</a:t>
            </a:r>
            <a:r>
              <a:rPr lang="en-US" dirty="0"/>
              <a:t> Phi </a:t>
            </a:r>
            <a:r>
              <a:rPr lang="en-US" dirty="0" err="1"/>
              <a:t>Nga</a:t>
            </a:r>
            <a:endParaRPr lang="en-US" dirty="0"/>
          </a:p>
        </p:txBody>
      </p:sp>
    </p:spTree>
    <p:extLst>
      <p:ext uri="{BB962C8B-B14F-4D97-AF65-F5344CB8AC3E}">
        <p14:creationId xmlns:p14="http://schemas.microsoft.com/office/powerpoint/2010/main" val="22969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p:txBody>
          <a:bodyPr/>
          <a:lstStyle/>
          <a:p>
            <a:pPr eaLnBrk="1" hangingPunct="1"/>
            <a:endParaRPr lang="en-US" smtClean="0"/>
          </a:p>
        </p:txBody>
      </p:sp>
      <p:pic>
        <p:nvPicPr>
          <p:cNvPr id="11268" name="Picture 5" descr="kham-pha-ethiopia-huyen-bi-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6"/>
          <p:cNvSpPr txBox="1">
            <a:spLocks noChangeArrowheads="1"/>
          </p:cNvSpPr>
          <p:nvPr/>
        </p:nvSpPr>
        <p:spPr bwMode="auto">
          <a:xfrm>
            <a:off x="0" y="0"/>
            <a:ext cx="2895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200" b="1">
                <a:solidFill>
                  <a:srgbClr val="FF0000"/>
                </a:solidFill>
              </a:rPr>
              <a:t>SN Ê-TI-Ô-PI-A</a:t>
            </a:r>
          </a:p>
        </p:txBody>
      </p:sp>
    </p:spTree>
    <p:extLst>
      <p:ext uri="{BB962C8B-B14F-4D97-AF65-F5344CB8AC3E}">
        <p14:creationId xmlns:p14="http://schemas.microsoft.com/office/powerpoint/2010/main" val="3780037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smtClean="0"/>
          </a:p>
        </p:txBody>
      </p:sp>
      <p:sp>
        <p:nvSpPr>
          <p:cNvPr id="9219" name="Rectangle 3"/>
          <p:cNvSpPr>
            <a:spLocks noGrp="1" noChangeArrowheads="1"/>
          </p:cNvSpPr>
          <p:nvPr>
            <p:ph type="body" idx="1"/>
          </p:nvPr>
        </p:nvSpPr>
        <p:spPr/>
        <p:txBody>
          <a:bodyPr/>
          <a:lstStyle/>
          <a:p>
            <a:pPr eaLnBrk="1" hangingPunct="1"/>
            <a:endParaRPr lang="en-US" smtClean="0"/>
          </a:p>
        </p:txBody>
      </p:sp>
      <p:pic>
        <p:nvPicPr>
          <p:cNvPr id="9220" name="Picture 5" descr="song%20n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6"/>
          <p:cNvSpPr>
            <a:spLocks noChangeArrowheads="1"/>
          </p:cNvSpPr>
          <p:nvPr/>
        </p:nvSpPr>
        <p:spPr bwMode="auto">
          <a:xfrm>
            <a:off x="0" y="0"/>
            <a:ext cx="118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rPr>
              <a:t>Sông Nin</a:t>
            </a:r>
          </a:p>
        </p:txBody>
      </p:sp>
    </p:spTree>
    <p:extLst>
      <p:ext uri="{BB962C8B-B14F-4D97-AF65-F5344CB8AC3E}">
        <p14:creationId xmlns:p14="http://schemas.microsoft.com/office/powerpoint/2010/main" val="2608005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smtClean="0"/>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5" descr="7 ky quan thien nhien cua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6"/>
          <p:cNvSpPr>
            <a:spLocks noChangeArrowheads="1"/>
          </p:cNvSpPr>
          <p:nvPr/>
        </p:nvSpPr>
        <p:spPr bwMode="auto">
          <a:xfrm>
            <a:off x="0" y="0"/>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rPr>
              <a:t>Xahara</a:t>
            </a:r>
          </a:p>
        </p:txBody>
      </p:sp>
    </p:spTree>
    <p:extLst>
      <p:ext uri="{BB962C8B-B14F-4D97-AF65-F5344CB8AC3E}">
        <p14:creationId xmlns:p14="http://schemas.microsoft.com/office/powerpoint/2010/main" val="4290820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2971800" y="762000"/>
            <a:ext cx="5867400" cy="4953000"/>
          </a:xfrm>
          <a:prstGeom prst="wedgeRoundRectCallout">
            <a:avLst>
              <a:gd name="adj1" fmla="val -55993"/>
              <a:gd name="adj2" fmla="val 90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t>Châu Phi là châu lục có hệ sinh thái tự nhiên độc đáo, nơi bảo tồn các loài thực, động</a:t>
            </a:r>
            <a:r>
              <a:rPr lang="vi-VN" dirty="0"/>
              <a:t> </a:t>
            </a:r>
            <a:r>
              <a:rPr lang="vi-VN" i="1" dirty="0"/>
              <a:t>vật hoang đã phong phú bậc nhất thế giới và cũng là nơi phát sinh loài người.</a:t>
            </a:r>
            <a:r>
              <a:rPr lang="vi-VN" dirty="0"/>
              <a:t> Để tìm hiểu rõ hơn về châu lục này, chúng ta hãy cùng bắt đầu bài học hôm nay</a:t>
            </a:r>
            <a:r>
              <a:rPr lang="vi-VN" i="1" dirty="0"/>
              <a:t> – </a:t>
            </a:r>
            <a:r>
              <a:rPr lang="vi-VN" b="1" i="1" dirty="0"/>
              <a:t>Bài 9: Vị trí địa lí, đặc điểm tự nhiên châu Phi.</a:t>
            </a:r>
            <a:endParaRPr lang="en-US" dirty="0"/>
          </a:p>
        </p:txBody>
      </p:sp>
      <p:sp>
        <p:nvSpPr>
          <p:cNvPr id="5" name="TextBox 4"/>
          <p:cNvSpPr txBox="1"/>
          <p:nvPr/>
        </p:nvSpPr>
        <p:spPr>
          <a:xfrm>
            <a:off x="3276600" y="1037897"/>
            <a:ext cx="5334000" cy="3970318"/>
          </a:xfrm>
          <a:prstGeom prst="rect">
            <a:avLst/>
          </a:prstGeom>
          <a:noFill/>
        </p:spPr>
        <p:txBody>
          <a:bodyPr wrap="square" rtlCol="0">
            <a:spAutoFit/>
          </a:bodyPr>
          <a:lstStyle/>
          <a:p>
            <a:r>
              <a:rPr lang="vi-VN" sz="2800" i="1" dirty="0">
                <a:latin typeface="Times New Roman" pitchFamily="18" charset="0"/>
                <a:cs typeface="Times New Roman" pitchFamily="18" charset="0"/>
              </a:rPr>
              <a:t>Châu Phi là châu lục có hệ sinh thái tự nhiên độc đáo, nơi bảo tồn các loài thực, động</a:t>
            </a:r>
            <a:r>
              <a:rPr lang="vi-VN" sz="2800" dirty="0">
                <a:latin typeface="Times New Roman" pitchFamily="18" charset="0"/>
                <a:cs typeface="Times New Roman" pitchFamily="18" charset="0"/>
              </a:rPr>
              <a:t> </a:t>
            </a:r>
            <a:r>
              <a:rPr lang="vi-VN" sz="2800" i="1" dirty="0">
                <a:latin typeface="Times New Roman" pitchFamily="18" charset="0"/>
                <a:cs typeface="Times New Roman" pitchFamily="18" charset="0"/>
              </a:rPr>
              <a:t>vật hoang đã phong phú bậc nhất thế giới và cũng là nơi phát sinh loài người.</a:t>
            </a:r>
            <a:r>
              <a:rPr lang="vi-VN" sz="2800" dirty="0">
                <a:latin typeface="Times New Roman" pitchFamily="18" charset="0"/>
                <a:cs typeface="Times New Roman" pitchFamily="18" charset="0"/>
              </a:rPr>
              <a:t> Để tìm hiểu rõ hơn về châu lục này, chúng ta hãy cùng bắt đầu bài học hôm nay</a:t>
            </a:r>
            <a:r>
              <a:rPr lang="vi-VN" sz="2800" i="1" dirty="0">
                <a:latin typeface="Times New Roman" pitchFamily="18" charset="0"/>
                <a:cs typeface="Times New Roman" pitchFamily="18" charset="0"/>
              </a:rPr>
              <a:t> – </a:t>
            </a:r>
            <a:r>
              <a:rPr lang="vi-VN" sz="2800" b="1" i="1" dirty="0">
                <a:latin typeface="Times New Roman" pitchFamily="18" charset="0"/>
                <a:cs typeface="Times New Roman" pitchFamily="18" charset="0"/>
              </a:rPr>
              <a:t>Bài 9: Vị trí địa lí, đặc điểm tự nhiên châu Phi.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3576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85800"/>
            <a:ext cx="184731" cy="369332"/>
          </a:xfrm>
          <a:prstGeom prst="rect">
            <a:avLst/>
          </a:prstGeom>
          <a:noFill/>
        </p:spPr>
        <p:txBody>
          <a:bodyPr wrap="none" rtlCol="0">
            <a:spAutoFit/>
          </a:bodyPr>
          <a:lstStyle/>
          <a:p>
            <a:endParaRPr lang="en-US" dirty="0"/>
          </a:p>
        </p:txBody>
      </p:sp>
      <p:sp>
        <p:nvSpPr>
          <p:cNvPr id="6" name="Rectangle 5"/>
          <p:cNvSpPr/>
          <p:nvPr/>
        </p:nvSpPr>
        <p:spPr>
          <a:xfrm>
            <a:off x="723692" y="457200"/>
            <a:ext cx="731161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err="1"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Chương</a:t>
            </a:r>
            <a:r>
              <a:rPr lang="en-US" sz="5400" b="1" spc="150" dirty="0"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3: </a:t>
            </a:r>
            <a:r>
              <a:rPr lang="en-US" sz="5400" b="1" spc="150" dirty="0" err="1"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CHÂU</a:t>
            </a:r>
            <a:r>
              <a:rPr lang="en-US" sz="5400" b="1" spc="150" dirty="0"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PHI</a:t>
            </a:r>
            <a:endParaRPr lang="en-US" sz="5400" b="1" cap="none"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sp>
        <p:nvSpPr>
          <p:cNvPr id="5" name="TextBox 4"/>
          <p:cNvSpPr txBox="1"/>
          <p:nvPr/>
        </p:nvSpPr>
        <p:spPr>
          <a:xfrm>
            <a:off x="625765" y="1828800"/>
            <a:ext cx="8137235" cy="132343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fr-FR" sz="4000" b="1" dirty="0" err="1" smtClean="0">
                <a:latin typeface="Times New Roman" pitchFamily="18" charset="0"/>
                <a:cs typeface="Times New Roman" pitchFamily="18" charset="0"/>
              </a:rPr>
              <a:t>BÀI</a:t>
            </a:r>
            <a:r>
              <a:rPr lang="fr-FR" sz="4000" b="1" dirty="0" smtClean="0">
                <a:latin typeface="Times New Roman" pitchFamily="18" charset="0"/>
                <a:cs typeface="Times New Roman" pitchFamily="18" charset="0"/>
              </a:rPr>
              <a:t> 9</a:t>
            </a:r>
            <a:r>
              <a:rPr lang="vi-VN"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VỊ</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TRÍ</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ĐỊA</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LÍ</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ĐẶC</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ĐIỂM</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TỰ</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NHIÊN</a:t>
            </a:r>
            <a:r>
              <a:rPr lang="fr-FR"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CHÂU</a:t>
            </a:r>
            <a:r>
              <a:rPr lang="en-US" sz="4000" b="1" dirty="0" smtClean="0">
                <a:latin typeface="Times New Roman" pitchFamily="18" charset="0"/>
                <a:cs typeface="Times New Roman" pitchFamily="18" charset="0"/>
              </a:rPr>
              <a:t> PHI.( </a:t>
            </a:r>
            <a:r>
              <a:rPr lang="en-US" sz="4000" b="1" dirty="0" err="1" smtClean="0">
                <a:latin typeface="Times New Roman" pitchFamily="18" charset="0"/>
                <a:cs typeface="Times New Roman" pitchFamily="18" charset="0"/>
              </a:rPr>
              <a:t>Tiết</a:t>
            </a:r>
            <a:r>
              <a:rPr lang="en-US" sz="4000" b="1" dirty="0" smtClean="0">
                <a:latin typeface="Times New Roman" pitchFamily="18" charset="0"/>
                <a:cs typeface="Times New Roman" pitchFamily="18" charset="0"/>
              </a:rPr>
              <a:t> 1)</a:t>
            </a:r>
            <a:endParaRPr lang="en-US" sz="40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42071"/>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7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04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13030" y="76200"/>
            <a:ext cx="8978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spcBef>
                <a:spcPct val="50000"/>
              </a:spcBef>
            </a:pPr>
            <a:r>
              <a:rPr lang="en-US" altLang="en-US" sz="3200" b="1" dirty="0">
                <a:solidFill>
                  <a:srgbClr val="4505F9"/>
                </a:solidFill>
                <a:latin typeface=".VnTimeH" pitchFamily="34" charset="0"/>
              </a:rPr>
              <a:t>1. </a:t>
            </a:r>
            <a:r>
              <a:rPr lang="en-US" altLang="en-US" sz="3200" b="1" dirty="0" err="1" smtClean="0">
                <a:solidFill>
                  <a:srgbClr val="4505F9"/>
                </a:solidFill>
                <a:latin typeface="Times New Roman" pitchFamily="18" charset="0"/>
                <a:cs typeface="Times New Roman" pitchFamily="18" charset="0"/>
              </a:rPr>
              <a:t>Vị</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trí</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địa</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lí</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hình</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dạng</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và</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kích</a:t>
            </a:r>
            <a:r>
              <a:rPr lang="en-US" altLang="en-US" sz="3200" b="1" dirty="0" smtClean="0">
                <a:solidFill>
                  <a:srgbClr val="4505F9"/>
                </a:solidFill>
                <a:latin typeface="Times New Roman" pitchFamily="18" charset="0"/>
                <a:cs typeface="Times New Roman" pitchFamily="18" charset="0"/>
              </a:rPr>
              <a:t> </a:t>
            </a:r>
            <a:r>
              <a:rPr lang="en-US" altLang="en-US" sz="3200" b="1" dirty="0" err="1" smtClean="0">
                <a:solidFill>
                  <a:srgbClr val="4505F9"/>
                </a:solidFill>
                <a:latin typeface="Times New Roman" pitchFamily="18" charset="0"/>
                <a:cs typeface="Times New Roman" pitchFamily="18" charset="0"/>
              </a:rPr>
              <a:t>thước</a:t>
            </a:r>
            <a:endParaRPr lang="en-US" altLang="en-US" sz="3200" b="1" dirty="0">
              <a:solidFill>
                <a:srgbClr val="4505F9"/>
              </a:solidFill>
              <a:latin typeface="Times New Roman" pitchFamily="18" charset="0"/>
              <a:cs typeface="Times New Roman" pitchFamily="18" charset="0"/>
            </a:endParaRPr>
          </a:p>
        </p:txBody>
      </p:sp>
      <p:pic>
        <p:nvPicPr>
          <p:cNvPr id="27651" name="Picture 6" descr="Luoc do tu nhien chau Phi"/>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857250" y="857250"/>
            <a:ext cx="8054975" cy="5832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66" name="Picture 22" descr="tmp_2200_331"/>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116013" y="1246188"/>
            <a:ext cx="7704137"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23" descr="tmp_2200_3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4724400"/>
            <a:ext cx="9366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14813" y="6396038"/>
            <a:ext cx="435888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eaLnBrk="1" hangingPunct="1">
              <a:defRPr/>
            </a:pPr>
            <a:r>
              <a:rPr lang="en-US" sz="2400" dirty="0"/>
              <a:t>Hình 1 </a:t>
            </a:r>
            <a:r>
              <a:rPr lang="en-US" sz="2400" dirty="0" smtClean="0"/>
              <a:t>:</a:t>
            </a:r>
            <a:r>
              <a:rPr lang="en-US" sz="2400" dirty="0" err="1" smtClean="0"/>
              <a:t>Bản</a:t>
            </a:r>
            <a:r>
              <a:rPr lang="en-US" sz="2400" dirty="0" smtClean="0"/>
              <a:t>  </a:t>
            </a:r>
            <a:r>
              <a:rPr lang="en-US" sz="2400" dirty="0"/>
              <a:t>đồ tự nhiên châu Phi</a:t>
            </a:r>
          </a:p>
        </p:txBody>
      </p:sp>
    </p:spTree>
    <p:extLst>
      <p:ext uri="{BB962C8B-B14F-4D97-AF65-F5344CB8AC3E}">
        <p14:creationId xmlns:p14="http://schemas.microsoft.com/office/powerpoint/2010/main" val="336059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7366"/>
                                        </p:tgtEl>
                                        <p:attrNameLst>
                                          <p:attrName>style.visibility</p:attrName>
                                        </p:attrNameLst>
                                      </p:cBhvr>
                                      <p:to>
                                        <p:strVal val="visible"/>
                                      </p:to>
                                    </p:set>
                                    <p:animEffect transition="in" filter="box(in)">
                                      <p:cBhvr>
                                        <p:cTn id="17" dur="500"/>
                                        <p:tgtEl>
                                          <p:spTgt spid="57366"/>
                                        </p:tgtEl>
                                      </p:cBhvr>
                                    </p:animEffect>
                                  </p:childTnLst>
                                </p:cTn>
                              </p:par>
                              <p:par>
                                <p:cTn id="18" presetID="4" presetClass="entr" presetSubtype="16" fill="hold" nodeType="withEffect">
                                  <p:stCondLst>
                                    <p:cond delay="0"/>
                                  </p:stCondLst>
                                  <p:childTnLst>
                                    <p:set>
                                      <p:cBhvr>
                                        <p:cTn id="19" dur="1" fill="hold">
                                          <p:stCondLst>
                                            <p:cond delay="0"/>
                                          </p:stCondLst>
                                        </p:cTn>
                                        <p:tgtEl>
                                          <p:spTgt spid="57367"/>
                                        </p:tgtEl>
                                        <p:attrNameLst>
                                          <p:attrName>style.visibility</p:attrName>
                                        </p:attrNameLst>
                                      </p:cBhvr>
                                      <p:to>
                                        <p:strVal val="visible"/>
                                      </p:to>
                                    </p:set>
                                    <p:animEffect transition="in" filter="box(in)">
                                      <p:cBhvr>
                                        <p:cTn id="20" dur="500"/>
                                        <p:tgtEl>
                                          <p:spTgt spid="57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533400"/>
            <a:ext cx="8468985" cy="630942"/>
          </a:xfrm>
          <a:prstGeom prst="rect">
            <a:avLst/>
          </a:prstGeom>
          <a:noFill/>
        </p:spPr>
        <p:txBody>
          <a:bodyPr wrap="none" rtlCol="0">
            <a:spAutoFit/>
          </a:bodyPr>
          <a:lstStyle/>
          <a:p>
            <a:r>
              <a:rPr lang="vi-VN" sz="3500" b="1" dirty="0"/>
              <a:t>1: Vị trí địa lí, hình dạng và kích thước.</a:t>
            </a:r>
            <a:endParaRPr lang="en-US" sz="3500" dirty="0"/>
          </a:p>
        </p:txBody>
      </p:sp>
      <p:sp>
        <p:nvSpPr>
          <p:cNvPr id="5" name="TextBox 4"/>
          <p:cNvSpPr txBox="1"/>
          <p:nvPr/>
        </p:nvSpPr>
        <p:spPr>
          <a:xfrm>
            <a:off x="3200401" y="1680612"/>
            <a:ext cx="5725784" cy="4247317"/>
          </a:xfrm>
          <a:prstGeom prst="rect">
            <a:avLst/>
          </a:prstGeom>
          <a:noFill/>
        </p:spPr>
        <p:txBody>
          <a:bodyPr wrap="square" rtlCol="0">
            <a:spAutoFit/>
          </a:bodyPr>
          <a:lstStyle/>
          <a:p>
            <a:r>
              <a:rPr lang="en-US" sz="3600" dirty="0">
                <a:latin typeface="Times New Roman" pitchFamily="18" charset="0"/>
                <a:cs typeface="Times New Roman" pitchFamily="18" charset="0"/>
              </a:rPr>
              <a:t>Đ</a:t>
            </a:r>
            <a:r>
              <a:rPr lang="vi-VN" sz="3600" dirty="0" smtClean="0">
                <a:latin typeface="Times New Roman" pitchFamily="18" charset="0"/>
                <a:cs typeface="Times New Roman" pitchFamily="18" charset="0"/>
              </a:rPr>
              <a:t>ọc </a:t>
            </a:r>
            <a:r>
              <a:rPr lang="vi-VN" sz="3600" dirty="0">
                <a:latin typeface="Times New Roman" pitchFamily="18" charset="0"/>
                <a:cs typeface="Times New Roman" pitchFamily="18" charset="0"/>
              </a:rPr>
              <a:t>thông tin và bản đồ Hình 1 (SGK tr. 127-128), cho biết:</a:t>
            </a:r>
          </a:p>
          <a:p>
            <a:r>
              <a:rPr lang="vi-VN" sz="3600" i="1" dirty="0">
                <a:latin typeface="Times New Roman" pitchFamily="18" charset="0"/>
                <a:cs typeface="Times New Roman" pitchFamily="18" charset="0"/>
              </a:rPr>
              <a:t>- Châu Phi tiếp giáp với các biển, đại dương và châu lục nào?</a:t>
            </a:r>
            <a:endParaRPr lang="vi-VN" sz="3600" dirty="0">
              <a:latin typeface="Times New Roman" pitchFamily="18" charset="0"/>
              <a:cs typeface="Times New Roman" pitchFamily="18" charset="0"/>
            </a:endParaRPr>
          </a:p>
          <a:p>
            <a:r>
              <a:rPr lang="vi-VN" sz="3600" i="1" dirty="0">
                <a:latin typeface="Times New Roman" pitchFamily="18" charset="0"/>
                <a:cs typeface="Times New Roman" pitchFamily="18" charset="0"/>
              </a:rPr>
              <a:t>- Hình dạng, kích thước châu Phi có đặc điểm gì?</a:t>
            </a:r>
            <a:endParaRPr lang="vi-VN" sz="36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7489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04801" y="609600"/>
            <a:ext cx="8382000" cy="5816977"/>
          </a:xfrm>
          <a:prstGeom prst="rect">
            <a:avLst/>
          </a:prstGeom>
          <a:noFill/>
        </p:spPr>
        <p:txBody>
          <a:bodyPr wrap="square" rtlCol="0">
            <a:spAutoFit/>
          </a:bodyPr>
          <a:lstStyle/>
          <a:p>
            <a:r>
              <a:rPr lang="vi-VN" sz="4800" dirty="0" smtClean="0">
                <a:latin typeface="Times New Roman" pitchFamily="18" charset="0"/>
                <a:cs typeface="Times New Roman" pitchFamily="18" charset="0"/>
              </a:rPr>
              <a:t>Châu </a:t>
            </a:r>
            <a:r>
              <a:rPr lang="vi-VN" sz="4800" dirty="0">
                <a:latin typeface="Times New Roman" pitchFamily="18" charset="0"/>
                <a:cs typeface="Times New Roman" pitchFamily="18" charset="0"/>
              </a:rPr>
              <a:t>Phi tiếp giáp với với các biển, đại dương, châu lục.</a:t>
            </a:r>
          </a:p>
          <a:p>
            <a:r>
              <a:rPr lang="vi-VN" sz="4800" dirty="0">
                <a:latin typeface="Times New Roman" pitchFamily="18" charset="0"/>
                <a:cs typeface="Times New Roman" pitchFamily="18" charset="0"/>
              </a:rPr>
              <a:t>Biển: biển Địa Trung Hải, biển Đỏ.</a:t>
            </a:r>
          </a:p>
          <a:p>
            <a:r>
              <a:rPr lang="vi-VN" sz="4800" dirty="0">
                <a:latin typeface="Times New Roman" pitchFamily="18" charset="0"/>
                <a:cs typeface="Times New Roman" pitchFamily="18" charset="0"/>
              </a:rPr>
              <a:t>Đại dương: Ấn Độ Dương và Đại Tây Dương.</a:t>
            </a:r>
          </a:p>
          <a:p>
            <a:r>
              <a:rPr lang="vi-VN" sz="4800" dirty="0">
                <a:latin typeface="Times New Roman" pitchFamily="18" charset="0"/>
                <a:cs typeface="Times New Roman" pitchFamily="18" charset="0"/>
              </a:rPr>
              <a:t>Châu lục: châu Âu, châu Á.</a:t>
            </a:r>
          </a:p>
          <a:p>
            <a:endParaRPr lang="en-US" dirty="0" smtClean="0"/>
          </a:p>
          <a:p>
            <a:endParaRPr lang="en-US" dirty="0"/>
          </a:p>
        </p:txBody>
      </p:sp>
    </p:spTree>
    <p:extLst>
      <p:ext uri="{BB962C8B-B14F-4D97-AF65-F5344CB8AC3E}">
        <p14:creationId xmlns:p14="http://schemas.microsoft.com/office/powerpoint/2010/main" val="35541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P101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85875"/>
            <a:ext cx="84915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4"/>
          <p:cNvSpPr txBox="1">
            <a:spLocks noChangeArrowheads="1"/>
          </p:cNvSpPr>
          <p:nvPr/>
        </p:nvSpPr>
        <p:spPr bwMode="auto">
          <a:xfrm>
            <a:off x="214313" y="214313"/>
            <a:ext cx="8429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eaLnBrk="1" hangingPunct="1">
              <a:lnSpc>
                <a:spcPct val="90000"/>
              </a:lnSpc>
              <a:spcBef>
                <a:spcPct val="20000"/>
              </a:spcBef>
              <a:buClr>
                <a:schemeClr val="tx2"/>
              </a:buClr>
              <a:buSzPct val="115000"/>
              <a:buFont typeface="Wingdings" pitchFamily="2" charset="2"/>
              <a:buNone/>
            </a:pPr>
            <a:r>
              <a:rPr lang="vi-VN" altLang="en-US" sz="4000" b="1" i="1" dirty="0" smtClean="0">
                <a:solidFill>
                  <a:srgbClr val="C00000"/>
                </a:solidFill>
              </a:rPr>
              <a:t>Châu </a:t>
            </a:r>
            <a:r>
              <a:rPr lang="vi-VN" altLang="en-US" sz="4000" b="1" i="1" dirty="0">
                <a:solidFill>
                  <a:srgbClr val="C00000"/>
                </a:solidFill>
              </a:rPr>
              <a:t>Phi tiếp giáp với biển và đại dương </a:t>
            </a:r>
          </a:p>
        </p:txBody>
      </p:sp>
      <p:sp>
        <p:nvSpPr>
          <p:cNvPr id="29700" name="Rectangle 36"/>
          <p:cNvSpPr>
            <a:spLocks noChangeArrowheads="1"/>
          </p:cNvSpPr>
          <p:nvPr/>
        </p:nvSpPr>
        <p:spPr bwMode="auto">
          <a:xfrm>
            <a:off x="4495800" y="6308725"/>
            <a:ext cx="4572000" cy="404813"/>
          </a:xfrm>
          <a:prstGeom prst="rect">
            <a:avLst/>
          </a:prstGeom>
          <a:solidFill>
            <a:schemeClr val="accent1"/>
          </a:solidFill>
          <a:ln w="9525">
            <a:solidFill>
              <a:schemeClr val="tx1"/>
            </a:solidFill>
            <a:miter lim="800000"/>
            <a:headEnd/>
            <a:tailEnd/>
          </a:ln>
        </p:spPr>
        <p:txBody>
          <a:bodyPr wrap="none" anchor="ctr"/>
          <a:lstStyle/>
          <a:p>
            <a:pPr eaLnBrk="1" hangingPunct="1"/>
            <a:r>
              <a:rPr lang="en-US" altLang="en-US" sz="2400"/>
              <a:t>Hình 1: Lược đồ tự nhiên châu Phi </a:t>
            </a:r>
          </a:p>
        </p:txBody>
      </p:sp>
      <p:sp>
        <p:nvSpPr>
          <p:cNvPr id="2" name="Oval 1"/>
          <p:cNvSpPr/>
          <p:nvPr/>
        </p:nvSpPr>
        <p:spPr>
          <a:xfrm>
            <a:off x="2743200" y="1285875"/>
            <a:ext cx="3505200" cy="9144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725746">
            <a:off x="5273790" y="2268177"/>
            <a:ext cx="3122815" cy="113348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8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2600" y="1371600"/>
            <a:ext cx="678180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mừng</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các</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đến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với</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môn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học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15" y="3833751"/>
            <a:ext cx="380365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65235" y="3125926"/>
            <a:ext cx="335700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Địa</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lí</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lớp</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7</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59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04800" y="152400"/>
            <a:ext cx="8382000" cy="5786199"/>
          </a:xfrm>
          <a:prstGeom prst="rect">
            <a:avLst/>
          </a:prstGeom>
          <a:noFill/>
        </p:spPr>
        <p:txBody>
          <a:bodyPr wrap="square" rtlCol="0">
            <a:spAutoFit/>
          </a:bodyPr>
          <a:lstStyle/>
          <a:p>
            <a:pPr marL="571500" indent="-571500">
              <a:buFontTx/>
              <a:buChar char="-"/>
            </a:pPr>
            <a:r>
              <a:rPr lang="vi-VN" sz="4400" b="1" i="1" dirty="0" smtClean="0">
                <a:solidFill>
                  <a:srgbClr val="FF0000"/>
                </a:solidFill>
                <a:latin typeface="Times New Roman" pitchFamily="18" charset="0"/>
                <a:cs typeface="Times New Roman" pitchFamily="18" charset="0"/>
              </a:rPr>
              <a:t>Vị trí</a:t>
            </a:r>
            <a:r>
              <a:rPr lang="en-US" sz="4400" b="1" i="1" dirty="0" smtClean="0">
                <a:solidFill>
                  <a:srgbClr val="FF0000"/>
                </a:solidFill>
                <a:latin typeface="Times New Roman" pitchFamily="18" charset="0"/>
                <a:cs typeface="Times New Roman" pitchFamily="18" charset="0"/>
              </a:rPr>
              <a:t> </a:t>
            </a:r>
            <a:r>
              <a:rPr lang="en-US" sz="4400" b="1" i="1" dirty="0" err="1" smtClean="0">
                <a:solidFill>
                  <a:srgbClr val="FF0000"/>
                </a:solidFill>
                <a:latin typeface="Times New Roman" pitchFamily="18" charset="0"/>
                <a:cs typeface="Times New Roman" pitchFamily="18" charset="0"/>
              </a:rPr>
              <a:t>địa</a:t>
            </a:r>
            <a:r>
              <a:rPr lang="en-US" sz="4400" b="1" i="1" dirty="0" smtClean="0">
                <a:solidFill>
                  <a:srgbClr val="FF0000"/>
                </a:solidFill>
                <a:latin typeface="Times New Roman" pitchFamily="18" charset="0"/>
                <a:cs typeface="Times New Roman" pitchFamily="18" charset="0"/>
              </a:rPr>
              <a:t> </a:t>
            </a:r>
            <a:r>
              <a:rPr lang="en-US" sz="4400" b="1" i="1" dirty="0" err="1" smtClean="0">
                <a:solidFill>
                  <a:srgbClr val="FF0000"/>
                </a:solidFill>
                <a:latin typeface="Times New Roman" pitchFamily="18" charset="0"/>
                <a:cs typeface="Times New Roman" pitchFamily="18" charset="0"/>
              </a:rPr>
              <a:t>lí</a:t>
            </a:r>
            <a:r>
              <a:rPr lang="en-US" sz="4400" b="1" i="1" dirty="0" smtClean="0">
                <a:solidFill>
                  <a:srgbClr val="FF0000"/>
                </a:solidFill>
                <a:latin typeface="Times New Roman" pitchFamily="18" charset="0"/>
                <a:cs typeface="Times New Roman" pitchFamily="18" charset="0"/>
              </a:rPr>
              <a:t> </a:t>
            </a:r>
            <a:r>
              <a:rPr lang="vi-VN" sz="4400" b="1" i="1" dirty="0" smtClean="0">
                <a:solidFill>
                  <a:srgbClr val="FF0000"/>
                </a:solidFill>
                <a:latin typeface="Times New Roman" pitchFamily="18" charset="0"/>
                <a:cs typeface="Times New Roman" pitchFamily="18" charset="0"/>
              </a:rPr>
              <a:t>:</a:t>
            </a:r>
            <a:endParaRPr lang="en-US" sz="4400" b="1" i="1" dirty="0" smtClean="0">
              <a:solidFill>
                <a:srgbClr val="FF0000"/>
              </a:solidFill>
              <a:latin typeface="Times New Roman" pitchFamily="18" charset="0"/>
              <a:cs typeface="Times New Roman" pitchFamily="18" charset="0"/>
            </a:endParaRPr>
          </a:p>
          <a:p>
            <a:r>
              <a:rPr lang="en-US" sz="4400" dirty="0" smtClean="0">
                <a:latin typeface="Times New Roman" pitchFamily="18" charset="0"/>
                <a:cs typeface="Times New Roman" pitchFamily="18" charset="0"/>
              </a:rPr>
              <a:t>+L</a:t>
            </a:r>
            <a:r>
              <a:rPr lang="vi-VN" sz="4400" dirty="0" smtClean="0">
                <a:latin typeface="Times New Roman" pitchFamily="18" charset="0"/>
                <a:cs typeface="Times New Roman" pitchFamily="18" charset="0"/>
              </a:rPr>
              <a:t>à </a:t>
            </a:r>
            <a:r>
              <a:rPr lang="vi-VN" sz="4400" dirty="0">
                <a:latin typeface="Times New Roman" pitchFamily="18" charset="0"/>
                <a:cs typeface="Times New Roman" pitchFamily="18" charset="0"/>
              </a:rPr>
              <a:t>châu lục lớn thứ ba thế giới sau châu Á, châu </a:t>
            </a:r>
            <a:r>
              <a:rPr lang="vi-VN" sz="4400" dirty="0" smtClean="0">
                <a:latin typeface="Times New Roman" pitchFamily="18" charset="0"/>
                <a:cs typeface="Times New Roman" pitchFamily="18" charset="0"/>
              </a:rPr>
              <a:t>Mỹ</a:t>
            </a:r>
            <a:r>
              <a:rPr lang="en-US" sz="4400" dirty="0" smtClean="0">
                <a:latin typeface="Times New Roman" pitchFamily="18" charset="0"/>
                <a:cs typeface="Times New Roman" pitchFamily="18" charset="0"/>
              </a:rPr>
              <a:t>.</a:t>
            </a:r>
          </a:p>
          <a:p>
            <a:r>
              <a:rPr lang="en-US" sz="4400" b="1" i="1" dirty="0" smtClean="0">
                <a:latin typeface="Times New Roman" pitchFamily="18" charset="0"/>
                <a:cs typeface="Times New Roman" pitchFamily="18" charset="0"/>
              </a:rPr>
              <a:t>+</a:t>
            </a:r>
            <a:r>
              <a:rPr lang="vi-VN"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D</a:t>
            </a:r>
            <a:r>
              <a:rPr lang="vi-VN" sz="4400" dirty="0" smtClean="0">
                <a:latin typeface="Times New Roman" pitchFamily="18" charset="0"/>
                <a:cs typeface="Times New Roman" pitchFamily="18" charset="0"/>
              </a:rPr>
              <a:t>iện </a:t>
            </a:r>
            <a:r>
              <a:rPr lang="vi-VN" sz="4400" dirty="0">
                <a:latin typeface="Times New Roman" pitchFamily="18" charset="0"/>
                <a:cs typeface="Times New Roman" pitchFamily="18" charset="0"/>
              </a:rPr>
              <a:t>tích khoảng 30,3 triệu km2</a:t>
            </a:r>
            <a:endParaRPr lang="vi-VN" sz="4400" b="1" i="1" dirty="0" smtClean="0">
              <a:latin typeface="Times New Roman" pitchFamily="18" charset="0"/>
              <a:cs typeface="Times New Roman" pitchFamily="18" charset="0"/>
            </a:endParaRPr>
          </a:p>
          <a:p>
            <a:r>
              <a:rPr lang="vi-VN"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K</a:t>
            </a:r>
            <a:r>
              <a:rPr lang="vi-VN" sz="4400" dirty="0" smtClean="0">
                <a:latin typeface="Times New Roman" pitchFamily="18" charset="0"/>
                <a:cs typeface="Times New Roman" pitchFamily="18" charset="0"/>
              </a:rPr>
              <a:t>éo </a:t>
            </a:r>
            <a:r>
              <a:rPr lang="vi-VN" sz="4400" dirty="0">
                <a:latin typeface="Times New Roman" pitchFamily="18" charset="0"/>
                <a:cs typeface="Times New Roman" pitchFamily="18" charset="0"/>
              </a:rPr>
              <a:t>dài từ khoảng </a:t>
            </a:r>
            <a:r>
              <a:rPr lang="vi-VN" sz="4400" dirty="0" smtClean="0">
                <a:latin typeface="Times New Roman" pitchFamily="18" charset="0"/>
                <a:cs typeface="Times New Roman" pitchFamily="18" charset="0"/>
              </a:rPr>
              <a:t>37</a:t>
            </a:r>
            <a:r>
              <a:rPr lang="en-US" sz="4400" dirty="0" smtClean="0">
                <a:latin typeface="Times New Roman" pitchFamily="18" charset="0"/>
                <a:cs typeface="Times New Roman" pitchFamily="18" charset="0"/>
              </a:rPr>
              <a:t> </a:t>
            </a:r>
            <a:r>
              <a:rPr lang="en-US" sz="4400" baseline="30000" dirty="0" smtClean="0">
                <a:latin typeface="Times New Roman" pitchFamily="18" charset="0"/>
                <a:cs typeface="Times New Roman" pitchFamily="18" charset="0"/>
              </a:rPr>
              <a:t>0</a:t>
            </a: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B </a:t>
            </a:r>
            <a:r>
              <a:rPr lang="vi-VN" sz="4400" dirty="0">
                <a:latin typeface="Times New Roman" pitchFamily="18" charset="0"/>
                <a:cs typeface="Times New Roman" pitchFamily="18" charset="0"/>
              </a:rPr>
              <a:t>đến </a:t>
            </a:r>
            <a:endParaRPr lang="en-US" sz="4400" dirty="0" smtClean="0">
              <a:latin typeface="Times New Roman" pitchFamily="18" charset="0"/>
              <a:cs typeface="Times New Roman" pitchFamily="18" charset="0"/>
            </a:endParaRPr>
          </a:p>
          <a:p>
            <a:r>
              <a:rPr lang="vi-VN" sz="4400" dirty="0" smtClean="0">
                <a:latin typeface="Times New Roman" pitchFamily="18" charset="0"/>
                <a:cs typeface="Times New Roman" pitchFamily="18" charset="0"/>
              </a:rPr>
              <a:t>3</a:t>
            </a:r>
            <a:r>
              <a:rPr lang="en-US" sz="4400" dirty="0" smtClean="0">
                <a:latin typeface="Times New Roman" pitchFamily="18" charset="0"/>
                <a:cs typeface="Times New Roman" pitchFamily="18" charset="0"/>
              </a:rPr>
              <a:t>50 </a:t>
            </a:r>
            <a:r>
              <a:rPr lang="en-US" sz="4400" baseline="30000" dirty="0">
                <a:latin typeface="Times New Roman" pitchFamily="18" charset="0"/>
                <a:cs typeface="Times New Roman" pitchFamily="18" charset="0"/>
              </a:rPr>
              <a:t>0</a:t>
            </a:r>
            <a:r>
              <a:rPr lang="en-US" sz="4400" dirty="0">
                <a:latin typeface="Times New Roman" pitchFamily="18" charset="0"/>
                <a:cs typeface="Times New Roman" pitchFamily="18" charset="0"/>
              </a:rPr>
              <a:t> </a:t>
            </a:r>
            <a:r>
              <a:rPr lang="vi-VN" sz="4400" dirty="0" smtClean="0">
                <a:latin typeface="Times New Roman" pitchFamily="18" charset="0"/>
                <a:cs typeface="Times New Roman" pitchFamily="18" charset="0"/>
              </a:rPr>
              <a:t>N.</a:t>
            </a:r>
            <a:endParaRPr lang="en-US" sz="4400" dirty="0" smtClean="0">
              <a:latin typeface="Times New Roman" pitchFamily="18" charset="0"/>
              <a:cs typeface="Times New Roman" pitchFamily="18" charset="0"/>
            </a:endParaRPr>
          </a:p>
          <a:p>
            <a:r>
              <a:rPr lang="en-US" sz="4400" dirty="0">
                <a:latin typeface="Times New Roman" pitchFamily="18" charset="0"/>
                <a:cs typeface="Times New Roman" pitchFamily="18" charset="0"/>
              </a:rPr>
              <a:t>+</a:t>
            </a:r>
            <a:r>
              <a:rPr lang="vi-VN" sz="4400" dirty="0" smtClean="0">
                <a:latin typeface="Times New Roman" pitchFamily="18" charset="0"/>
                <a:cs typeface="Times New Roman" pitchFamily="18" charset="0"/>
              </a:rPr>
              <a:t> </a:t>
            </a:r>
            <a:r>
              <a:rPr lang="vi-VN" sz="4400" dirty="0">
                <a:latin typeface="Times New Roman" pitchFamily="18" charset="0"/>
                <a:cs typeface="Times New Roman" pitchFamily="18" charset="0"/>
              </a:rPr>
              <a:t>Phía </a:t>
            </a:r>
            <a:r>
              <a:rPr lang="vi-VN" sz="4400" dirty="0" smtClean="0">
                <a:latin typeface="Times New Roman" pitchFamily="18" charset="0"/>
                <a:cs typeface="Times New Roman" pitchFamily="18" charset="0"/>
              </a:rPr>
              <a:t>bắc giáp với Địa Trung Hải, qua đó là châu Âu.</a:t>
            </a:r>
          </a:p>
          <a:p>
            <a:endParaRPr lang="en-US" dirty="0"/>
          </a:p>
        </p:txBody>
      </p:sp>
    </p:spTree>
    <p:extLst>
      <p:ext uri="{BB962C8B-B14F-4D97-AF65-F5344CB8AC3E}">
        <p14:creationId xmlns:p14="http://schemas.microsoft.com/office/powerpoint/2010/main" val="43916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arn(inVertical)">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barn(inVertical)">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04800" y="152400"/>
            <a:ext cx="8382000" cy="3754874"/>
          </a:xfrm>
          <a:prstGeom prst="rect">
            <a:avLst/>
          </a:prstGeom>
          <a:noFill/>
        </p:spPr>
        <p:txBody>
          <a:bodyPr wrap="square" rtlCol="0">
            <a:spAutoFit/>
          </a:bodyPr>
          <a:lstStyle/>
          <a:p>
            <a:pPr marL="571500" indent="-571500">
              <a:buFontTx/>
              <a:buChar char="-"/>
            </a:pPr>
            <a:r>
              <a:rPr lang="vi-VN" sz="4400" b="1" i="1" dirty="0" smtClean="0">
                <a:solidFill>
                  <a:srgbClr val="FF0000"/>
                </a:solidFill>
                <a:latin typeface="Times New Roman" pitchFamily="18" charset="0"/>
                <a:cs typeface="Times New Roman" pitchFamily="18" charset="0"/>
              </a:rPr>
              <a:t>Vị trí</a:t>
            </a:r>
            <a:r>
              <a:rPr lang="en-US" sz="4400" b="1" i="1" dirty="0" smtClean="0">
                <a:solidFill>
                  <a:srgbClr val="FF0000"/>
                </a:solidFill>
                <a:latin typeface="Times New Roman" pitchFamily="18" charset="0"/>
                <a:cs typeface="Times New Roman" pitchFamily="18" charset="0"/>
              </a:rPr>
              <a:t> </a:t>
            </a:r>
            <a:r>
              <a:rPr lang="en-US" sz="4400" b="1" i="1" dirty="0" err="1" smtClean="0">
                <a:solidFill>
                  <a:srgbClr val="FF0000"/>
                </a:solidFill>
                <a:latin typeface="Times New Roman" pitchFamily="18" charset="0"/>
                <a:cs typeface="Times New Roman" pitchFamily="18" charset="0"/>
              </a:rPr>
              <a:t>địa</a:t>
            </a:r>
            <a:r>
              <a:rPr lang="en-US" sz="4400" b="1" i="1" dirty="0" smtClean="0">
                <a:solidFill>
                  <a:srgbClr val="FF0000"/>
                </a:solidFill>
                <a:latin typeface="Times New Roman" pitchFamily="18" charset="0"/>
                <a:cs typeface="Times New Roman" pitchFamily="18" charset="0"/>
              </a:rPr>
              <a:t> </a:t>
            </a:r>
            <a:r>
              <a:rPr lang="en-US" sz="4400" b="1" i="1" dirty="0" err="1" smtClean="0">
                <a:solidFill>
                  <a:srgbClr val="FF0000"/>
                </a:solidFill>
                <a:latin typeface="Times New Roman" pitchFamily="18" charset="0"/>
                <a:cs typeface="Times New Roman" pitchFamily="18" charset="0"/>
              </a:rPr>
              <a:t>lí</a:t>
            </a:r>
            <a:r>
              <a:rPr lang="en-US" sz="4400" b="1" i="1" dirty="0" smtClean="0">
                <a:solidFill>
                  <a:srgbClr val="FF0000"/>
                </a:solidFill>
                <a:latin typeface="Times New Roman" pitchFamily="18" charset="0"/>
                <a:cs typeface="Times New Roman" pitchFamily="18" charset="0"/>
              </a:rPr>
              <a:t> </a:t>
            </a:r>
            <a:r>
              <a:rPr lang="vi-VN" sz="4400" b="1" i="1" dirty="0" smtClean="0">
                <a:solidFill>
                  <a:srgbClr val="FF0000"/>
                </a:solidFill>
                <a:latin typeface="Times New Roman" pitchFamily="18" charset="0"/>
                <a:cs typeface="Times New Roman" pitchFamily="18" charset="0"/>
              </a:rPr>
              <a:t>:</a:t>
            </a:r>
            <a:endParaRPr lang="en-US" sz="4400" b="1" i="1" dirty="0" smtClean="0">
              <a:solidFill>
                <a:srgbClr val="FF0000"/>
              </a:solidFill>
              <a:latin typeface="Times New Roman" pitchFamily="18" charset="0"/>
              <a:cs typeface="Times New Roman" pitchFamily="18" charset="0"/>
            </a:endParaRPr>
          </a:p>
          <a:p>
            <a:r>
              <a:rPr lang="vi-VN" sz="4400" dirty="0" smtClean="0">
                <a:latin typeface="Times New Roman" pitchFamily="18" charset="0"/>
                <a:cs typeface="Times New Roman" pitchFamily="18" charset="0"/>
              </a:rPr>
              <a:t>+ </a:t>
            </a:r>
            <a:r>
              <a:rPr lang="vi-VN" sz="4400" dirty="0">
                <a:latin typeface="Times New Roman" pitchFamily="18" charset="0"/>
                <a:cs typeface="Times New Roman" pitchFamily="18" charset="0"/>
              </a:rPr>
              <a:t>Phía đông bắc giáp với châu Á ở eo đất Xuy-ê </a:t>
            </a:r>
            <a:r>
              <a:rPr lang="vi-VN" sz="4400" dirty="0" smtClean="0">
                <a:latin typeface="Times New Roman" pitchFamily="18" charset="0"/>
                <a:cs typeface="Times New Roman" pitchFamily="18" charset="0"/>
              </a:rPr>
              <a:t>và </a:t>
            </a:r>
            <a:r>
              <a:rPr lang="vi-VN" sz="4400" dirty="0">
                <a:latin typeface="Times New Roman" pitchFamily="18" charset="0"/>
                <a:cs typeface="Times New Roman" pitchFamily="18" charset="0"/>
              </a:rPr>
              <a:t>giáp Biển Đỏ.</a:t>
            </a:r>
          </a:p>
          <a:p>
            <a:r>
              <a:rPr lang="vi-VN" sz="4400" dirty="0">
                <a:latin typeface="Times New Roman" pitchFamily="18" charset="0"/>
                <a:cs typeface="Times New Roman" pitchFamily="18" charset="0"/>
              </a:rPr>
              <a:t>+ Phía đông, nam và tây giáp với Ấn Độ Dương và Đại Tây Dương.</a:t>
            </a:r>
          </a:p>
          <a:p>
            <a:endParaRPr lang="en-US" dirty="0"/>
          </a:p>
        </p:txBody>
      </p:sp>
    </p:spTree>
    <p:extLst>
      <p:ext uri="{BB962C8B-B14F-4D97-AF65-F5344CB8AC3E}">
        <p14:creationId xmlns:p14="http://schemas.microsoft.com/office/powerpoint/2010/main" val="24545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3"/>
          <p:cNvSpPr>
            <a:spLocks noChangeShapeType="1"/>
          </p:cNvSpPr>
          <p:nvPr/>
        </p:nvSpPr>
        <p:spPr bwMode="auto">
          <a:xfrm flipH="1">
            <a:off x="4419600" y="838200"/>
            <a:ext cx="0" cy="6019800"/>
          </a:xfrm>
          <a:prstGeom prst="line">
            <a:avLst/>
          </a:prstGeom>
          <a:noFill/>
          <a:ln w="44450" cmpd="dbl">
            <a:solidFill>
              <a:srgbClr val="FFE2A7"/>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747" name="Picture 4" descr="P101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914400"/>
            <a:ext cx="4533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6"/>
          <p:cNvSpPr>
            <a:spLocks noChangeArrowheads="1"/>
          </p:cNvSpPr>
          <p:nvPr/>
        </p:nvSpPr>
        <p:spPr bwMode="auto">
          <a:xfrm>
            <a:off x="4470400" y="928688"/>
            <a:ext cx="4572000" cy="5815012"/>
          </a:xfrm>
          <a:prstGeom prst="rect">
            <a:avLst/>
          </a:prstGeom>
          <a:noFill/>
          <a:ln w="57150" cmpd="thickThin"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grpSp>
        <p:nvGrpSpPr>
          <p:cNvPr id="2" name="Group 36"/>
          <p:cNvGrpSpPr>
            <a:grpSpLocks/>
          </p:cNvGrpSpPr>
          <p:nvPr/>
        </p:nvGrpSpPr>
        <p:grpSpPr bwMode="auto">
          <a:xfrm>
            <a:off x="0" y="1268413"/>
            <a:ext cx="3563938" cy="1081087"/>
            <a:chOff x="0" y="799"/>
            <a:chExt cx="2245" cy="681"/>
          </a:xfrm>
        </p:grpSpPr>
        <p:grpSp>
          <p:nvGrpSpPr>
            <p:cNvPr id="31774" name="Group 15"/>
            <p:cNvGrpSpPr>
              <a:grpSpLocks/>
            </p:cNvGrpSpPr>
            <p:nvPr/>
          </p:nvGrpSpPr>
          <p:grpSpPr bwMode="auto">
            <a:xfrm>
              <a:off x="0" y="799"/>
              <a:ext cx="2245" cy="681"/>
              <a:chOff x="2057" y="862"/>
              <a:chExt cx="1549" cy="1351"/>
            </a:xfrm>
          </p:grpSpPr>
          <p:sp>
            <p:nvSpPr>
              <p:cNvPr id="31776" name="AutoShape 16"/>
              <p:cNvSpPr>
                <a:spLocks noChangeArrowheads="1"/>
              </p:cNvSpPr>
              <p:nvPr/>
            </p:nvSpPr>
            <p:spPr bwMode="gray">
              <a:xfrm>
                <a:off x="2070" y="885"/>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31777" name="AutoShape 17"/>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a:p>
            </p:txBody>
          </p:sp>
          <p:sp>
            <p:nvSpPr>
              <p:cNvPr id="31778" name="AutoShape 18"/>
              <p:cNvSpPr>
                <a:spLocks noChangeArrowheads="1"/>
              </p:cNvSpPr>
              <p:nvPr/>
            </p:nvSpPr>
            <p:spPr bwMode="gray">
              <a:xfrm>
                <a:off x="2147" y="942"/>
                <a:ext cx="1350" cy="1168"/>
              </a:xfrm>
              <a:prstGeom prst="hexagon">
                <a:avLst>
                  <a:gd name="adj" fmla="val 28896"/>
                  <a:gd name="vf" fmla="val 115470"/>
                </a:avLst>
              </a:prstGeom>
              <a:gradFill rotWithShape="1">
                <a:gsLst>
                  <a:gs pos="0">
                    <a:srgbClr val="7262EC"/>
                  </a:gs>
                  <a:gs pos="100000">
                    <a:srgbClr val="2614AA"/>
                  </a:gs>
                </a:gsLst>
                <a:lin ang="2700000" scaled="1"/>
              </a:gradFill>
              <a:ln w="9525">
                <a:solidFill>
                  <a:schemeClr val="tx1"/>
                </a:solidFill>
                <a:miter lim="800000"/>
                <a:headEnd/>
                <a:tailEnd/>
              </a:ln>
            </p:spPr>
            <p:txBody>
              <a:bodyPr wrap="none" anchor="ctr"/>
              <a:lstStyle/>
              <a:p>
                <a:pPr eaLnBrk="1" hangingPunct="1"/>
                <a:endParaRPr lang="en-US" altLang="en-US"/>
              </a:p>
            </p:txBody>
          </p:sp>
        </p:grpSp>
        <p:sp>
          <p:nvSpPr>
            <p:cNvPr id="31775" name="Text Box 23"/>
            <p:cNvSpPr txBox="1">
              <a:spLocks noChangeArrowheads="1"/>
            </p:cNvSpPr>
            <p:nvPr/>
          </p:nvSpPr>
          <p:spPr bwMode="gray">
            <a:xfrm>
              <a:off x="385" y="890"/>
              <a:ext cx="1542"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lgn="ctr"/>
              <a:r>
                <a:rPr lang="en-US" altLang="en-US" sz="2400" b="1">
                  <a:solidFill>
                    <a:srgbClr val="FFFFFF"/>
                  </a:solidFill>
                </a:rPr>
                <a:t>Phía Bắc: </a:t>
              </a:r>
            </a:p>
            <a:p>
              <a:pPr algn="ctr"/>
              <a:r>
                <a:rPr lang="en-US" altLang="en-US" sz="1800" b="1">
                  <a:solidFill>
                    <a:srgbClr val="FFFFFF"/>
                  </a:solidFill>
                </a:rPr>
                <a:t>Giáp Địa Trung Hải</a:t>
              </a:r>
            </a:p>
          </p:txBody>
        </p:sp>
      </p:grpSp>
      <p:grpSp>
        <p:nvGrpSpPr>
          <p:cNvPr id="4" name="Group 39"/>
          <p:cNvGrpSpPr>
            <a:grpSpLocks/>
          </p:cNvGrpSpPr>
          <p:nvPr/>
        </p:nvGrpSpPr>
        <p:grpSpPr bwMode="auto">
          <a:xfrm>
            <a:off x="0" y="4276725"/>
            <a:ext cx="3635375" cy="1023938"/>
            <a:chOff x="0" y="2694"/>
            <a:chExt cx="2290" cy="645"/>
          </a:xfrm>
        </p:grpSpPr>
        <p:grpSp>
          <p:nvGrpSpPr>
            <p:cNvPr id="31769" name="Group 19"/>
            <p:cNvGrpSpPr>
              <a:grpSpLocks/>
            </p:cNvGrpSpPr>
            <p:nvPr/>
          </p:nvGrpSpPr>
          <p:grpSpPr bwMode="auto">
            <a:xfrm>
              <a:off x="0" y="2694"/>
              <a:ext cx="2290" cy="645"/>
              <a:chOff x="1110" y="2656"/>
              <a:chExt cx="1549" cy="1351"/>
            </a:xfrm>
          </p:grpSpPr>
          <p:sp>
            <p:nvSpPr>
              <p:cNvPr id="31771"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31772"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a:p>
            </p:txBody>
          </p:sp>
          <p:sp>
            <p:nvSpPr>
              <p:cNvPr id="31773" name="AutoShape 22"/>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chemeClr val="tx1"/>
                </a:solidFill>
                <a:miter lim="800000"/>
                <a:headEnd/>
                <a:tailEnd/>
              </a:ln>
            </p:spPr>
            <p:txBody>
              <a:bodyPr wrap="none" anchor="ctr"/>
              <a:lstStyle/>
              <a:p>
                <a:pPr eaLnBrk="1" hangingPunct="1"/>
                <a:endParaRPr lang="en-US" altLang="en-US"/>
              </a:p>
            </p:txBody>
          </p:sp>
        </p:grpSp>
        <p:sp>
          <p:nvSpPr>
            <p:cNvPr id="31770" name="Text Box 24"/>
            <p:cNvSpPr txBox="1">
              <a:spLocks noChangeArrowheads="1"/>
            </p:cNvSpPr>
            <p:nvPr/>
          </p:nvSpPr>
          <p:spPr bwMode="gray">
            <a:xfrm>
              <a:off x="385" y="2739"/>
              <a:ext cx="151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lgn="ctr"/>
              <a:r>
                <a:rPr lang="en-US" altLang="en-US" sz="2400" b="1">
                  <a:solidFill>
                    <a:srgbClr val="FFFFFF"/>
                  </a:solidFill>
                </a:rPr>
                <a:t>Phía Tây</a:t>
              </a:r>
            </a:p>
            <a:p>
              <a:pPr algn="ctr"/>
              <a:r>
                <a:rPr lang="en-US" altLang="en-US" sz="1800" b="1">
                  <a:solidFill>
                    <a:srgbClr val="FFFFFF"/>
                  </a:solidFill>
                </a:rPr>
                <a:t>Giáp Đại Tây Dương</a:t>
              </a:r>
            </a:p>
            <a:p>
              <a:pPr algn="ctr"/>
              <a:endParaRPr lang="en-US" altLang="en-US" sz="1400">
                <a:solidFill>
                  <a:srgbClr val="FFFFFF"/>
                </a:solidFill>
              </a:endParaRPr>
            </a:p>
          </p:txBody>
        </p:sp>
      </p:grpSp>
      <p:grpSp>
        <p:nvGrpSpPr>
          <p:cNvPr id="6" name="Group 38"/>
          <p:cNvGrpSpPr>
            <a:grpSpLocks/>
          </p:cNvGrpSpPr>
          <p:nvPr/>
        </p:nvGrpSpPr>
        <p:grpSpPr bwMode="auto">
          <a:xfrm>
            <a:off x="0" y="3208338"/>
            <a:ext cx="3563938" cy="1157287"/>
            <a:chOff x="0" y="2021"/>
            <a:chExt cx="2245" cy="729"/>
          </a:xfrm>
        </p:grpSpPr>
        <p:grpSp>
          <p:nvGrpSpPr>
            <p:cNvPr id="31764" name="Group 25"/>
            <p:cNvGrpSpPr>
              <a:grpSpLocks/>
            </p:cNvGrpSpPr>
            <p:nvPr/>
          </p:nvGrpSpPr>
          <p:grpSpPr bwMode="auto">
            <a:xfrm>
              <a:off x="0" y="2021"/>
              <a:ext cx="2245" cy="729"/>
              <a:chOff x="3174" y="2656"/>
              <a:chExt cx="1549" cy="1351"/>
            </a:xfrm>
          </p:grpSpPr>
          <p:sp>
            <p:nvSpPr>
              <p:cNvPr id="31766" name="AutoShape 26"/>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31767" name="AutoShape 27"/>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a:p>
            </p:txBody>
          </p:sp>
          <p:sp>
            <p:nvSpPr>
              <p:cNvPr id="31768" name="AutoShape 28"/>
              <p:cNvSpPr>
                <a:spLocks noChangeArrowheads="1"/>
              </p:cNvSpPr>
              <p:nvPr/>
            </p:nvSpPr>
            <p:spPr bwMode="gray">
              <a:xfrm>
                <a:off x="3264" y="2736"/>
                <a:ext cx="1350" cy="1168"/>
              </a:xfrm>
              <a:prstGeom prst="hexagon">
                <a:avLst>
                  <a:gd name="adj" fmla="val 28896"/>
                  <a:gd name="vf" fmla="val 115470"/>
                </a:avLst>
              </a:prstGeom>
              <a:gradFill rotWithShape="1">
                <a:gsLst>
                  <a:gs pos="0">
                    <a:srgbClr val="6D440E"/>
                  </a:gs>
                  <a:gs pos="100000">
                    <a:srgbClr val="EC941E"/>
                  </a:gs>
                </a:gsLst>
                <a:lin ang="2700000" scaled="1"/>
              </a:gradFill>
              <a:ln w="9525">
                <a:solidFill>
                  <a:schemeClr val="tx1"/>
                </a:solidFill>
                <a:miter lim="800000"/>
                <a:headEnd/>
                <a:tailEnd/>
              </a:ln>
            </p:spPr>
            <p:txBody>
              <a:bodyPr wrap="none" anchor="ctr"/>
              <a:lstStyle/>
              <a:p>
                <a:pPr eaLnBrk="1" hangingPunct="1"/>
                <a:endParaRPr lang="en-US" altLang="en-US"/>
              </a:p>
            </p:txBody>
          </p:sp>
        </p:grpSp>
        <p:sp>
          <p:nvSpPr>
            <p:cNvPr id="31765" name="Text Box 29"/>
            <p:cNvSpPr txBox="1">
              <a:spLocks noChangeArrowheads="1"/>
            </p:cNvSpPr>
            <p:nvPr/>
          </p:nvSpPr>
          <p:spPr bwMode="gray">
            <a:xfrm>
              <a:off x="270" y="2048"/>
              <a:ext cx="1729"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lgn="ctr"/>
              <a:r>
                <a:rPr lang="en-US" altLang="en-US" sz="2400" b="1">
                  <a:solidFill>
                    <a:srgbClr val="000099"/>
                  </a:solidFill>
                </a:rPr>
                <a:t>Phía Đông Bắc</a:t>
              </a:r>
            </a:p>
            <a:p>
              <a:pPr algn="ctr"/>
              <a:r>
                <a:rPr lang="en-US" altLang="en-US" sz="1400" b="1">
                  <a:solidFill>
                    <a:srgbClr val="000099"/>
                  </a:solidFill>
                </a:rPr>
                <a:t>Giáp Biển Đỏ, ngăn cách châu Á bằng kênh đào Xuy - ê</a:t>
              </a:r>
            </a:p>
          </p:txBody>
        </p:sp>
      </p:grpSp>
      <p:grpSp>
        <p:nvGrpSpPr>
          <p:cNvPr id="8" name="Group 37"/>
          <p:cNvGrpSpPr>
            <a:grpSpLocks/>
          </p:cNvGrpSpPr>
          <p:nvPr/>
        </p:nvGrpSpPr>
        <p:grpSpPr bwMode="auto">
          <a:xfrm>
            <a:off x="0" y="2286000"/>
            <a:ext cx="3563938" cy="1008063"/>
            <a:chOff x="0" y="1440"/>
            <a:chExt cx="2245" cy="635"/>
          </a:xfrm>
        </p:grpSpPr>
        <p:grpSp>
          <p:nvGrpSpPr>
            <p:cNvPr id="31759" name="Group 30"/>
            <p:cNvGrpSpPr>
              <a:grpSpLocks/>
            </p:cNvGrpSpPr>
            <p:nvPr/>
          </p:nvGrpSpPr>
          <p:grpSpPr bwMode="auto">
            <a:xfrm>
              <a:off x="0" y="1440"/>
              <a:ext cx="2245" cy="635"/>
              <a:chOff x="3174" y="2656"/>
              <a:chExt cx="1549" cy="1351"/>
            </a:xfrm>
          </p:grpSpPr>
          <p:sp>
            <p:nvSpPr>
              <p:cNvPr id="31761" name="AutoShape 31"/>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31762" name="AutoShape 32"/>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a:p>
            </p:txBody>
          </p:sp>
          <p:sp>
            <p:nvSpPr>
              <p:cNvPr id="31763" name="AutoShape 33"/>
              <p:cNvSpPr>
                <a:spLocks noChangeArrowheads="1"/>
              </p:cNvSpPr>
              <p:nvPr/>
            </p:nvSpPr>
            <p:spPr bwMode="gray">
              <a:xfrm>
                <a:off x="3264" y="2736"/>
                <a:ext cx="1350" cy="1168"/>
              </a:xfrm>
              <a:prstGeom prst="hexagon">
                <a:avLst>
                  <a:gd name="adj" fmla="val 28896"/>
                  <a:gd name="vf" fmla="val 115470"/>
                </a:avLst>
              </a:prstGeom>
              <a:gradFill rotWithShape="1">
                <a:gsLst>
                  <a:gs pos="0">
                    <a:srgbClr val="0066CC"/>
                  </a:gs>
                  <a:gs pos="100000">
                    <a:srgbClr val="002F5E"/>
                  </a:gs>
                </a:gsLst>
                <a:lin ang="5400000" scaled="1"/>
              </a:gradFill>
              <a:ln w="9525">
                <a:solidFill>
                  <a:schemeClr val="tx1"/>
                </a:solidFill>
                <a:miter lim="800000"/>
                <a:headEnd/>
                <a:tailEnd/>
              </a:ln>
            </p:spPr>
            <p:txBody>
              <a:bodyPr wrap="none" anchor="ctr"/>
              <a:lstStyle/>
              <a:p>
                <a:pPr eaLnBrk="1" hangingPunct="1"/>
                <a:endParaRPr lang="en-US" altLang="en-US"/>
              </a:p>
            </p:txBody>
          </p:sp>
        </p:grpSp>
        <p:sp>
          <p:nvSpPr>
            <p:cNvPr id="31760" name="Text Box 34"/>
            <p:cNvSpPr txBox="1">
              <a:spLocks noChangeArrowheads="1"/>
            </p:cNvSpPr>
            <p:nvPr/>
          </p:nvSpPr>
          <p:spPr bwMode="gray">
            <a:xfrm>
              <a:off x="337" y="1522"/>
              <a:ext cx="154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lgn="ctr"/>
              <a:r>
                <a:rPr lang="en-US" altLang="en-US" sz="2400" b="1">
                  <a:solidFill>
                    <a:srgbClr val="FFFFFF"/>
                  </a:solidFill>
                </a:rPr>
                <a:t>Phía Đông Nam</a:t>
              </a:r>
            </a:p>
            <a:p>
              <a:pPr algn="ctr"/>
              <a:r>
                <a:rPr lang="en-US" altLang="en-US" sz="1800" b="1">
                  <a:solidFill>
                    <a:srgbClr val="FFFFFF"/>
                  </a:solidFill>
                </a:rPr>
                <a:t>Giáp Ấn Độ Dương</a:t>
              </a:r>
            </a:p>
          </p:txBody>
        </p:sp>
      </p:grpSp>
      <p:sp>
        <p:nvSpPr>
          <p:cNvPr id="239651" name="Freeform 35"/>
          <p:cNvSpPr>
            <a:spLocks/>
          </p:cNvSpPr>
          <p:nvPr/>
        </p:nvSpPr>
        <p:spPr bwMode="auto">
          <a:xfrm>
            <a:off x="3294063" y="1600200"/>
            <a:ext cx="3335337" cy="188913"/>
          </a:xfrm>
          <a:custGeom>
            <a:avLst/>
            <a:gdLst>
              <a:gd name="T0" fmla="*/ 0 w 2101"/>
              <a:gd name="T1" fmla="*/ 2147483646 h 119"/>
              <a:gd name="T2" fmla="*/ 2147483646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61" name="Oval 45"/>
          <p:cNvSpPr>
            <a:spLocks noChangeArrowheads="1"/>
          </p:cNvSpPr>
          <p:nvPr/>
        </p:nvSpPr>
        <p:spPr bwMode="auto">
          <a:xfrm>
            <a:off x="7451725" y="1700213"/>
            <a:ext cx="215900" cy="2889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239662" name="Freeform 46"/>
          <p:cNvSpPr>
            <a:spLocks/>
          </p:cNvSpPr>
          <p:nvPr/>
        </p:nvSpPr>
        <p:spPr bwMode="auto">
          <a:xfrm flipV="1">
            <a:off x="3348038" y="2754313"/>
            <a:ext cx="5327650" cy="1611312"/>
          </a:xfrm>
          <a:custGeom>
            <a:avLst/>
            <a:gdLst>
              <a:gd name="T0" fmla="*/ 0 w 2101"/>
              <a:gd name="T1" fmla="*/ 2147483646 h 119"/>
              <a:gd name="T2" fmla="*/ 2147483646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64" name="Freeform 48"/>
          <p:cNvSpPr>
            <a:spLocks/>
          </p:cNvSpPr>
          <p:nvPr/>
        </p:nvSpPr>
        <p:spPr bwMode="auto">
          <a:xfrm>
            <a:off x="3348038" y="2636838"/>
            <a:ext cx="4752975" cy="1152525"/>
          </a:xfrm>
          <a:custGeom>
            <a:avLst/>
            <a:gdLst>
              <a:gd name="T0" fmla="*/ 0 w 2101"/>
              <a:gd name="T1" fmla="*/ 2147483646 h 119"/>
              <a:gd name="T2" fmla="*/ 2147483646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65" name="Freeform 49"/>
          <p:cNvSpPr>
            <a:spLocks/>
          </p:cNvSpPr>
          <p:nvPr/>
        </p:nvSpPr>
        <p:spPr bwMode="auto">
          <a:xfrm>
            <a:off x="3203575" y="4724400"/>
            <a:ext cx="2232025" cy="73025"/>
          </a:xfrm>
          <a:custGeom>
            <a:avLst/>
            <a:gdLst>
              <a:gd name="T0" fmla="*/ 0 w 2101"/>
              <a:gd name="T1" fmla="*/ 2147483646 h 119"/>
              <a:gd name="T2" fmla="*/ 2147483646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Rectangle 50"/>
          <p:cNvSpPr>
            <a:spLocks noChangeArrowheads="1"/>
          </p:cNvSpPr>
          <p:nvPr/>
        </p:nvSpPr>
        <p:spPr bwMode="auto">
          <a:xfrm>
            <a:off x="4429125" y="6453188"/>
            <a:ext cx="4572000" cy="404812"/>
          </a:xfrm>
          <a:prstGeom prst="rect">
            <a:avLst/>
          </a:prstGeom>
          <a:solidFill>
            <a:schemeClr val="accent1"/>
          </a:solidFill>
          <a:ln w="9525">
            <a:solidFill>
              <a:schemeClr val="tx1"/>
            </a:solidFill>
            <a:miter lim="800000"/>
            <a:headEnd/>
            <a:tailEnd/>
          </a:ln>
        </p:spPr>
        <p:txBody>
          <a:bodyPr wrap="none" anchor="ctr"/>
          <a:lstStyle/>
          <a:p>
            <a:pPr eaLnBrk="1" hangingPunct="1"/>
            <a:r>
              <a:rPr lang="en-US" altLang="en-US" sz="2400"/>
              <a:t>Hình 1: Lược đồ tự nhiên châu Phi </a:t>
            </a:r>
          </a:p>
        </p:txBody>
      </p:sp>
    </p:spTree>
    <p:extLst>
      <p:ext uri="{BB962C8B-B14F-4D97-AF65-F5344CB8AC3E}">
        <p14:creationId xmlns:p14="http://schemas.microsoft.com/office/powerpoint/2010/main" val="3792701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arn(inVertical)">
                                      <p:cBhvr>
                                        <p:cTn id="7" dur="500"/>
                                        <p:tgtEl>
                                          <p:spTgt spid="317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58"/>
                                        </p:tgtEl>
                                        <p:attrNameLst>
                                          <p:attrName>style.visibility</p:attrName>
                                        </p:attrNameLst>
                                      </p:cBhvr>
                                      <p:to>
                                        <p:strVal val="visible"/>
                                      </p:to>
                                    </p:set>
                                    <p:animEffect transition="in" filter="barn(inVertical)">
                                      <p:cBhvr>
                                        <p:cTn id="10" dur="500"/>
                                        <p:tgtEl>
                                          <p:spTgt spid="3175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239651"/>
                                        </p:tgtEl>
                                        <p:attrNameLst>
                                          <p:attrName>style.visibility</p:attrName>
                                        </p:attrNameLst>
                                      </p:cBhvr>
                                      <p:to>
                                        <p:strVal val="visible"/>
                                      </p:to>
                                    </p:set>
                                    <p:animEffect transition="in" filter="barn(inHorizontal)">
                                      <p:cBhvr>
                                        <p:cTn id="21" dur="500"/>
                                        <p:tgtEl>
                                          <p:spTgt spid="2396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239662"/>
                                        </p:tgtEl>
                                        <p:attrNameLst>
                                          <p:attrName>style.visibility</p:attrName>
                                        </p:attrNameLst>
                                      </p:cBhvr>
                                      <p:to>
                                        <p:strVal val="visible"/>
                                      </p:to>
                                    </p:set>
                                    <p:animEffect transition="in" filter="barn(inHorizontal)">
                                      <p:cBhvr>
                                        <p:cTn id="31" dur="500"/>
                                        <p:tgtEl>
                                          <p:spTgt spid="23966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239664"/>
                                        </p:tgtEl>
                                        <p:attrNameLst>
                                          <p:attrName>style.visibility</p:attrName>
                                        </p:attrNameLst>
                                      </p:cBhvr>
                                      <p:to>
                                        <p:strVal val="visible"/>
                                      </p:to>
                                    </p:set>
                                    <p:animEffect transition="in" filter="barn(inHorizontal)">
                                      <p:cBhvr>
                                        <p:cTn id="42" dur="500"/>
                                        <p:tgtEl>
                                          <p:spTgt spid="2396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9661"/>
                                        </p:tgtEl>
                                        <p:attrNameLst>
                                          <p:attrName>style.visibility</p:attrName>
                                        </p:attrNameLst>
                                      </p:cBhvr>
                                      <p:to>
                                        <p:strVal val="visible"/>
                                      </p:to>
                                    </p:set>
                                    <p:animEffect transition="in" filter="barn(inVertical)">
                                      <p:cBhvr>
                                        <p:cTn id="47" dur="500"/>
                                        <p:tgtEl>
                                          <p:spTgt spid="23966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ox(in)">
                                      <p:cBhvr>
                                        <p:cTn id="52" dur="50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239665"/>
                                        </p:tgtEl>
                                        <p:attrNameLst>
                                          <p:attrName>style.visibility</p:attrName>
                                        </p:attrNameLst>
                                      </p:cBhvr>
                                      <p:to>
                                        <p:strVal val="visible"/>
                                      </p:to>
                                    </p:set>
                                    <p:animEffect transition="in" filter="barn(inHorizontal)">
                                      <p:cBhvr>
                                        <p:cTn id="57" dur="500"/>
                                        <p:tgtEl>
                                          <p:spTgt spid="239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51" grpId="0" animBg="1"/>
      <p:bldP spid="239661" grpId="0" animBg="1"/>
      <p:bldP spid="239662" grpId="0" animBg="1"/>
      <p:bldP spid="239664" grpId="0" animBg="1"/>
      <p:bldP spid="239665" grpId="0" animBg="1"/>
      <p:bldP spid="317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50760"/>
            <a:ext cx="7825860" cy="646331"/>
          </a:xfrm>
          <a:prstGeom prst="rect">
            <a:avLst/>
          </a:prstGeom>
          <a:noFill/>
        </p:spPr>
        <p:txBody>
          <a:bodyPr wrap="none" rtlCol="0">
            <a:spAutoFit/>
          </a:bodyPr>
          <a:lstStyle/>
          <a:p>
            <a:r>
              <a:rPr lang="vi-VN" sz="3600" b="1" dirty="0" smtClean="0">
                <a:latin typeface="+mj-lt"/>
              </a:rPr>
              <a:t>1 </a:t>
            </a:r>
            <a:r>
              <a:rPr lang="vi-VN" sz="3600" b="1" dirty="0">
                <a:latin typeface="+mj-lt"/>
              </a:rPr>
              <a:t>Vị trí địa lí, hình dạng và kích thước.</a:t>
            </a:r>
            <a:endParaRPr lang="en-US" sz="3600" dirty="0">
              <a:latin typeface="+mj-lt"/>
            </a:endParaRPr>
          </a:p>
        </p:txBody>
      </p:sp>
      <p:sp>
        <p:nvSpPr>
          <p:cNvPr id="5" name="TextBox 4"/>
          <p:cNvSpPr txBox="1"/>
          <p:nvPr/>
        </p:nvSpPr>
        <p:spPr>
          <a:xfrm>
            <a:off x="3048000" y="1197091"/>
            <a:ext cx="6019800" cy="5047536"/>
          </a:xfrm>
          <a:prstGeom prst="rect">
            <a:avLst/>
          </a:prstGeom>
          <a:noFill/>
        </p:spPr>
        <p:txBody>
          <a:bodyPr wrap="square" rtlCol="0">
            <a:spAutoFit/>
          </a:bodyPr>
          <a:lstStyle/>
          <a:p>
            <a:r>
              <a:rPr lang="vi-VN" sz="4000" b="1" i="1" u="sng" dirty="0">
                <a:solidFill>
                  <a:srgbClr val="002060"/>
                </a:solidFill>
                <a:latin typeface="Times New Roman" pitchFamily="18" charset="0"/>
                <a:cs typeface="Times New Roman" pitchFamily="18" charset="0"/>
              </a:rPr>
              <a:t>Vị trí: </a:t>
            </a:r>
            <a:endParaRPr lang="en-US" sz="4000" b="1" i="1" u="sng" dirty="0" smtClean="0">
              <a:solidFill>
                <a:srgbClr val="002060"/>
              </a:solidFill>
              <a:latin typeface="Times New Roman" pitchFamily="18" charset="0"/>
              <a:cs typeface="Times New Roman" pitchFamily="18" charset="0"/>
            </a:endParaRPr>
          </a:p>
          <a:p>
            <a:r>
              <a:rPr lang="en-US" sz="4400" dirty="0">
                <a:latin typeface="Times New Roman" pitchFamily="18" charset="0"/>
                <a:cs typeface="Times New Roman" pitchFamily="18" charset="0"/>
              </a:rPr>
              <a:t>K</a:t>
            </a:r>
            <a:r>
              <a:rPr lang="vi-VN" sz="4400" dirty="0" smtClean="0">
                <a:latin typeface="Times New Roman" pitchFamily="18" charset="0"/>
                <a:cs typeface="Times New Roman" pitchFamily="18" charset="0"/>
              </a:rPr>
              <a:t>éo </a:t>
            </a:r>
            <a:r>
              <a:rPr lang="vi-VN" sz="4400" dirty="0">
                <a:latin typeface="Times New Roman" pitchFamily="18" charset="0"/>
                <a:cs typeface="Times New Roman" pitchFamily="18" charset="0"/>
              </a:rPr>
              <a:t>dài từ khoảng 37</a:t>
            </a:r>
            <a:r>
              <a:rPr lang="en-US" sz="4400" dirty="0">
                <a:latin typeface="Times New Roman" pitchFamily="18" charset="0"/>
                <a:cs typeface="Times New Roman" pitchFamily="18" charset="0"/>
              </a:rPr>
              <a:t> </a:t>
            </a:r>
            <a:r>
              <a:rPr lang="en-US" sz="4400" baseline="30000" dirty="0">
                <a:latin typeface="Times New Roman" pitchFamily="18" charset="0"/>
                <a:cs typeface="Times New Roman" pitchFamily="18" charset="0"/>
              </a:rPr>
              <a:t>0</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B đến </a:t>
            </a:r>
            <a:r>
              <a:rPr lang="vi-VN" sz="4400" dirty="0" smtClean="0">
                <a:latin typeface="Times New Roman" pitchFamily="18" charset="0"/>
                <a:cs typeface="Times New Roman" pitchFamily="18" charset="0"/>
              </a:rPr>
              <a:t>3</a:t>
            </a:r>
            <a:r>
              <a:rPr lang="en-US" sz="4400" dirty="0">
                <a:latin typeface="Times New Roman" pitchFamily="18" charset="0"/>
                <a:cs typeface="Times New Roman" pitchFamily="18" charset="0"/>
              </a:rPr>
              <a:t>50 </a:t>
            </a:r>
            <a:r>
              <a:rPr lang="en-US" sz="4400" baseline="30000" dirty="0">
                <a:latin typeface="Times New Roman" pitchFamily="18" charset="0"/>
                <a:cs typeface="Times New Roman" pitchFamily="18" charset="0"/>
              </a:rPr>
              <a:t>0</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a:t>
            </a:r>
            <a:endParaRPr lang="en-US" sz="4400" dirty="0">
              <a:latin typeface="Times New Roman" pitchFamily="18" charset="0"/>
              <a:cs typeface="Times New Roman" pitchFamily="18" charset="0"/>
            </a:endParaRPr>
          </a:p>
          <a:p>
            <a:r>
              <a:rPr lang="vi-VN" sz="4400" dirty="0" smtClean="0">
                <a:latin typeface="Times New Roman" pitchFamily="18" charset="0"/>
                <a:cs typeface="Times New Roman" pitchFamily="18" charset="0"/>
              </a:rPr>
              <a:t> </a:t>
            </a:r>
            <a:r>
              <a:rPr lang="vi-VN" sz="4400" dirty="0">
                <a:latin typeface="Times New Roman" pitchFamily="18" charset="0"/>
                <a:cs typeface="Times New Roman" pitchFamily="18" charset="0"/>
              </a:rPr>
              <a:t>Tiếp giáp với: Địa Trung Hải, biển Đỏ; Đại Tây Dương, Ấn Độ Dương; châu Á, châu Âu.</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197091"/>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6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71799" y="838200"/>
            <a:ext cx="3429001" cy="3785652"/>
          </a:xfrm>
          <a:prstGeom prst="rect">
            <a:avLst/>
          </a:prstGeom>
          <a:solidFill>
            <a:schemeClr val="bg1"/>
          </a:solidFill>
        </p:spPr>
        <p:txBody>
          <a:bodyPr wrap="square" rtlCol="0">
            <a:spAutoFit/>
          </a:bodyPr>
          <a:lstStyle/>
          <a:p>
            <a:r>
              <a:rPr lang="en-US" sz="6000" dirty="0" err="1" smtClean="0">
                <a:latin typeface="Times New Roman" pitchFamily="18" charset="0"/>
                <a:cs typeface="Times New Roman" pitchFamily="18" charset="0"/>
              </a:rPr>
              <a:t>Hình</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dạng</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châu</a:t>
            </a:r>
            <a:r>
              <a:rPr lang="en-US" sz="6000" dirty="0" smtClean="0">
                <a:latin typeface="Times New Roman" pitchFamily="18" charset="0"/>
                <a:cs typeface="Times New Roman" pitchFamily="18" charset="0"/>
              </a:rPr>
              <a:t> phi </a:t>
            </a:r>
            <a:r>
              <a:rPr lang="en-US" sz="6000" dirty="0" err="1" smtClean="0">
                <a:latin typeface="Times New Roman" pitchFamily="18" charset="0"/>
                <a:cs typeface="Times New Roman" pitchFamily="18" charset="0"/>
              </a:rPr>
              <a:t>có</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gì</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đặc</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biệt</a:t>
            </a:r>
            <a:r>
              <a:rPr lang="en-US" sz="6000" dirty="0" smtClean="0">
                <a:latin typeface="Times New Roman" pitchFamily="18" charset="0"/>
                <a:cs typeface="Times New Roman" pitchFamily="18" charset="0"/>
              </a:rPr>
              <a:t> ?</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186026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107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50760"/>
            <a:ext cx="7825860" cy="646331"/>
          </a:xfrm>
          <a:prstGeom prst="rect">
            <a:avLst/>
          </a:prstGeom>
          <a:noFill/>
        </p:spPr>
        <p:txBody>
          <a:bodyPr wrap="none" rtlCol="0">
            <a:spAutoFit/>
          </a:bodyPr>
          <a:lstStyle/>
          <a:p>
            <a:r>
              <a:rPr lang="vi-VN" sz="3600" b="1" dirty="0" smtClean="0">
                <a:latin typeface="+mj-lt"/>
              </a:rPr>
              <a:t>1 </a:t>
            </a:r>
            <a:r>
              <a:rPr lang="vi-VN" sz="3600" b="1" dirty="0">
                <a:latin typeface="+mj-lt"/>
              </a:rPr>
              <a:t>Vị trí địa lí, hình dạng và kích thước.</a:t>
            </a:r>
            <a:endParaRPr lang="en-US" sz="3600" dirty="0">
              <a:latin typeface="+mj-lt"/>
            </a:endParaRPr>
          </a:p>
        </p:txBody>
      </p:sp>
      <p:sp>
        <p:nvSpPr>
          <p:cNvPr id="5" name="TextBox 4"/>
          <p:cNvSpPr txBox="1"/>
          <p:nvPr/>
        </p:nvSpPr>
        <p:spPr>
          <a:xfrm>
            <a:off x="3048000" y="1197091"/>
            <a:ext cx="5638799" cy="4801314"/>
          </a:xfrm>
          <a:prstGeom prst="rect">
            <a:avLst/>
          </a:prstGeom>
          <a:noFill/>
        </p:spPr>
        <p:txBody>
          <a:bodyPr wrap="square" rtlCol="0">
            <a:spAutoFit/>
          </a:bodyPr>
          <a:lstStyle/>
          <a:p>
            <a:r>
              <a:rPr lang="vi-VN" sz="4800" b="1" i="1" u="sng" dirty="0" smtClean="0">
                <a:solidFill>
                  <a:srgbClr val="002060"/>
                </a:solidFill>
                <a:latin typeface="Times New Roman" pitchFamily="18" charset="0"/>
                <a:cs typeface="Times New Roman" pitchFamily="18" charset="0"/>
              </a:rPr>
              <a:t>Hình </a:t>
            </a:r>
            <a:r>
              <a:rPr lang="vi-VN" sz="4800" b="1" i="1" u="sng" dirty="0">
                <a:solidFill>
                  <a:srgbClr val="002060"/>
                </a:solidFill>
                <a:latin typeface="Times New Roman" pitchFamily="18" charset="0"/>
                <a:cs typeface="Times New Roman" pitchFamily="18" charset="0"/>
              </a:rPr>
              <a:t>dạng</a:t>
            </a:r>
            <a:r>
              <a:rPr lang="vi-VN" sz="4800" dirty="0">
                <a:latin typeface="Times New Roman" pitchFamily="18" charset="0"/>
                <a:cs typeface="Times New Roman" pitchFamily="18" charset="0"/>
              </a:rPr>
              <a:t>: </a:t>
            </a:r>
            <a:endParaRPr lang="en-US" sz="4800" dirty="0" smtClean="0">
              <a:latin typeface="Times New Roman" pitchFamily="18" charset="0"/>
              <a:cs typeface="Times New Roman" pitchFamily="18" charset="0"/>
            </a:endParaRPr>
          </a:p>
          <a:p>
            <a:r>
              <a:rPr lang="vi-VN" sz="4800" dirty="0" smtClean="0">
                <a:latin typeface="Times New Roman" pitchFamily="18" charset="0"/>
                <a:cs typeface="Times New Roman" pitchFamily="18" charset="0"/>
              </a:rPr>
              <a:t>có </a:t>
            </a:r>
            <a:r>
              <a:rPr lang="vi-VN" sz="4800" dirty="0">
                <a:latin typeface="Times New Roman" pitchFamily="18" charset="0"/>
                <a:cs typeface="Times New Roman" pitchFamily="18" charset="0"/>
              </a:rPr>
              <a:t>dạng hình khối rõ rệt, đường bờ biển ít bị chia cắt, có rất ít các vịnh biển, các bán đảo lớn.</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197091"/>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5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2" name="Text Box 92"/>
          <p:cNvSpPr txBox="1">
            <a:spLocks noChangeArrowheads="1"/>
          </p:cNvSpPr>
          <p:nvPr/>
        </p:nvSpPr>
        <p:spPr bwMode="auto">
          <a:xfrm>
            <a:off x="1571604" y="5572140"/>
            <a:ext cx="5857894" cy="107721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defRPr/>
            </a:pPr>
            <a:r>
              <a:rPr lang="vi-VN" b="1" dirty="0">
                <a:solidFill>
                  <a:srgbClr val="FF0000"/>
                </a:solidFill>
                <a:latin typeface="Arial" charset="0"/>
              </a:rPr>
              <a:t>BẢNG SỐ LIỆU VỀ DIỆN TÍCH  CÁC CHÂU LỤC</a:t>
            </a:r>
          </a:p>
        </p:txBody>
      </p:sp>
      <p:graphicFrame>
        <p:nvGraphicFramePr>
          <p:cNvPr id="8" name="Table 7"/>
          <p:cNvGraphicFramePr>
            <a:graphicFrameLocks noGrp="1"/>
          </p:cNvGraphicFramePr>
          <p:nvPr/>
        </p:nvGraphicFramePr>
        <p:xfrm>
          <a:off x="357188" y="285750"/>
          <a:ext cx="8534400" cy="5121275"/>
        </p:xfrm>
        <a:graphic>
          <a:graphicData uri="http://schemas.openxmlformats.org/drawingml/2006/table">
            <a:tbl>
              <a:tblPr/>
              <a:tblGrid>
                <a:gridCol w="4267200">
                  <a:extLst>
                    <a:ext uri="{9D8B030D-6E8A-4147-A177-3AD203B41FA5}">
                      <a16:colId xmlns="" xmlns:a16="http://schemas.microsoft.com/office/drawing/2014/main" val="20000"/>
                    </a:ext>
                  </a:extLst>
                </a:gridCol>
                <a:gridCol w="4267200">
                  <a:extLst>
                    <a:ext uri="{9D8B030D-6E8A-4147-A177-3AD203B41FA5}">
                      <a16:colId xmlns="" xmlns:a16="http://schemas.microsoft.com/office/drawing/2014/main" val="20001"/>
                    </a:ext>
                  </a:extLst>
                </a:gridCol>
              </a:tblGrid>
              <a:tr h="11888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lục</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smtClean="0">
                          <a:ln>
                            <a:noFill/>
                          </a:ln>
                          <a:solidFill>
                            <a:srgbClr val="0000FF"/>
                          </a:solidFill>
                          <a:effectLst/>
                          <a:latin typeface="Arial" charset="0"/>
                        </a:rPr>
                        <a:t>Diện tích (triệu km2)</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9324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Mĩ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FF0000"/>
                          </a:solidFill>
                          <a:effectLst/>
                          <a:latin typeface="Arial" charset="0"/>
                        </a:rPr>
                        <a:t>Châu Phi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Âu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Đại Dương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Châu Nam Cực</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FF0000"/>
                          </a:solidFill>
                          <a:effectLst/>
                          <a:latin typeface="Arial"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smtClean="0">
                          <a:ln>
                            <a:noFill/>
                          </a:ln>
                          <a:solidFill>
                            <a:srgbClr val="0000FF"/>
                          </a:solidFill>
                          <a:effectLst/>
                          <a:latin typeface="Arial" charset="0"/>
                        </a:rPr>
                        <a:t>14</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3123106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50760"/>
            <a:ext cx="7825860" cy="646331"/>
          </a:xfrm>
          <a:prstGeom prst="rect">
            <a:avLst/>
          </a:prstGeom>
          <a:noFill/>
        </p:spPr>
        <p:txBody>
          <a:bodyPr wrap="none" rtlCol="0">
            <a:spAutoFit/>
          </a:bodyPr>
          <a:lstStyle/>
          <a:p>
            <a:r>
              <a:rPr lang="vi-VN" sz="3600" b="1" dirty="0" smtClean="0">
                <a:latin typeface="+mj-lt"/>
              </a:rPr>
              <a:t>1 </a:t>
            </a:r>
            <a:r>
              <a:rPr lang="vi-VN" sz="3600" b="1" dirty="0">
                <a:latin typeface="+mj-lt"/>
              </a:rPr>
              <a:t>Vị trí địa lí, hình dạng và kích thước.</a:t>
            </a:r>
            <a:endParaRPr lang="en-US" sz="3600" dirty="0">
              <a:latin typeface="+mj-lt"/>
            </a:endParaRPr>
          </a:p>
        </p:txBody>
      </p:sp>
      <p:sp>
        <p:nvSpPr>
          <p:cNvPr id="5" name="TextBox 4"/>
          <p:cNvSpPr txBox="1"/>
          <p:nvPr/>
        </p:nvSpPr>
        <p:spPr>
          <a:xfrm>
            <a:off x="3048000" y="1197091"/>
            <a:ext cx="6096000" cy="4862870"/>
          </a:xfrm>
          <a:prstGeom prst="rect">
            <a:avLst/>
          </a:prstGeom>
          <a:noFill/>
        </p:spPr>
        <p:txBody>
          <a:bodyPr wrap="square" rtlCol="0">
            <a:spAutoFit/>
          </a:bodyPr>
          <a:lstStyle/>
          <a:p>
            <a:r>
              <a:rPr lang="vi-VN" sz="2800" b="1" i="1" u="sng" dirty="0">
                <a:solidFill>
                  <a:srgbClr val="002060"/>
                </a:solidFill>
                <a:latin typeface="Times New Roman" pitchFamily="18" charset="0"/>
                <a:cs typeface="Times New Roman" pitchFamily="18" charset="0"/>
              </a:rPr>
              <a:t>Vị trí: </a:t>
            </a:r>
            <a:endParaRPr lang="en-US" sz="2800" b="1" i="1" u="sng" dirty="0" smtClean="0">
              <a:solidFill>
                <a:srgbClr val="002060"/>
              </a:solidFill>
              <a:latin typeface="Times New Roman" pitchFamily="18" charset="0"/>
              <a:cs typeface="Times New Roman" pitchFamily="18" charset="0"/>
            </a:endParaRPr>
          </a:p>
          <a:p>
            <a:r>
              <a:rPr lang="vi-VN" sz="2800" dirty="0" smtClean="0">
                <a:latin typeface="Times New Roman" pitchFamily="18" charset="0"/>
                <a:cs typeface="Times New Roman" pitchFamily="18" charset="0"/>
              </a:rPr>
              <a:t> </a:t>
            </a:r>
            <a:r>
              <a:rPr lang="vi-VN" sz="2800" b="1" i="1" u="sng" dirty="0">
                <a:solidFill>
                  <a:srgbClr val="002060"/>
                </a:solidFill>
                <a:latin typeface="Times New Roman" pitchFamily="18" charset="0"/>
                <a:cs typeface="Times New Roman" pitchFamily="18" charset="0"/>
              </a:rPr>
              <a:t>Hình dạng</a:t>
            </a:r>
            <a:r>
              <a:rPr lang="vi-VN"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vi-VN" sz="2800" b="1" i="1" dirty="0" smtClean="0">
                <a:solidFill>
                  <a:srgbClr val="002060"/>
                </a:solidFill>
                <a:latin typeface="Times New Roman" pitchFamily="18" charset="0"/>
                <a:cs typeface="Times New Roman" pitchFamily="18" charset="0"/>
              </a:rPr>
              <a:t> </a:t>
            </a:r>
            <a:r>
              <a:rPr lang="vi-VN" sz="4400" b="1" i="1" u="sng" dirty="0">
                <a:solidFill>
                  <a:srgbClr val="002060"/>
                </a:solidFill>
                <a:latin typeface="Times New Roman" pitchFamily="18" charset="0"/>
                <a:cs typeface="Times New Roman" pitchFamily="18" charset="0"/>
              </a:rPr>
              <a:t>Kích thước</a:t>
            </a:r>
            <a:r>
              <a:rPr lang="vi-VN" sz="4400" u="sng" dirty="0">
                <a:latin typeface="Times New Roman" pitchFamily="18" charset="0"/>
                <a:cs typeface="Times New Roman" pitchFamily="18" charset="0"/>
              </a:rPr>
              <a:t>: </a:t>
            </a:r>
            <a:endParaRPr lang="en-US" sz="4400" u="sng" dirty="0" smtClean="0">
              <a:latin typeface="Times New Roman" pitchFamily="18" charset="0"/>
              <a:cs typeface="Times New Roman" pitchFamily="18" charset="0"/>
            </a:endParaRPr>
          </a:p>
          <a:p>
            <a:r>
              <a:rPr lang="vi-VN" sz="4800" dirty="0" smtClean="0">
                <a:latin typeface="Times New Roman" pitchFamily="18" charset="0"/>
                <a:cs typeface="Times New Roman" pitchFamily="18" charset="0"/>
              </a:rPr>
              <a:t>diện </a:t>
            </a:r>
            <a:r>
              <a:rPr lang="vi-VN" sz="4800" dirty="0">
                <a:latin typeface="Times New Roman" pitchFamily="18" charset="0"/>
                <a:cs typeface="Times New Roman" pitchFamily="18" charset="0"/>
              </a:rPr>
              <a:t>tích khoảng 30,3 triệu km2, là châu lục lớn thứ ba thế giới sau châu Á, châu Mỹ.</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197091"/>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4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685800"/>
            <a:ext cx="5468164" cy="1477328"/>
          </a:xfrm>
          <a:prstGeom prst="rect">
            <a:avLst/>
          </a:prstGeom>
          <a:noFill/>
        </p:spPr>
        <p:txBody>
          <a:bodyPr wrap="none" rtlCol="0">
            <a:spAutoFit/>
          </a:bodyPr>
          <a:lstStyle/>
          <a:p>
            <a:r>
              <a:rPr lang="vi-VN" sz="3600" b="1" i="1" dirty="0">
                <a:latin typeface="Times New Roman" pitchFamily="18" charset="0"/>
                <a:cs typeface="Times New Roman" pitchFamily="18" charset="0"/>
              </a:rPr>
              <a:t>2. Đặc điểm tự nhiên</a:t>
            </a:r>
            <a:endParaRPr lang="vi-VN" sz="3600" i="1" dirty="0">
              <a:latin typeface="Times New Roman" pitchFamily="18" charset="0"/>
              <a:cs typeface="Times New Roman" pitchFamily="18" charset="0"/>
            </a:endParaRPr>
          </a:p>
          <a:p>
            <a:r>
              <a:rPr lang="vi-VN" sz="3600" b="1" i="1" dirty="0">
                <a:latin typeface="Times New Roman" pitchFamily="18" charset="0"/>
                <a:cs typeface="Times New Roman" pitchFamily="18" charset="0"/>
              </a:rPr>
              <a:t>2a. Địa hình và khoáng sản</a:t>
            </a:r>
            <a:endParaRPr lang="vi-VN" sz="3600" i="1" dirty="0">
              <a:latin typeface="Times New Roman" pitchFamily="18" charset="0"/>
              <a:cs typeface="Times New Roman" pitchFamily="18" charset="0"/>
            </a:endParaRPr>
          </a:p>
          <a:p>
            <a:endParaRPr lang="en-US" dirty="0"/>
          </a:p>
        </p:txBody>
      </p:sp>
      <p:sp>
        <p:nvSpPr>
          <p:cNvPr id="5" name="Rounded Rectangular Callout 4"/>
          <p:cNvSpPr/>
          <p:nvPr/>
        </p:nvSpPr>
        <p:spPr>
          <a:xfrm>
            <a:off x="914400" y="1905000"/>
            <a:ext cx="7239000" cy="2743200"/>
          </a:xfrm>
          <a:prstGeom prst="wedgeRoundRectCallout">
            <a:avLst>
              <a:gd name="adj1" fmla="val -8693"/>
              <a:gd name="adj2" fmla="val 9759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itchFamily="18" charset="0"/>
                <a:cs typeface="Times New Roman" pitchFamily="18" charset="0"/>
              </a:rPr>
              <a:t>làm việc theo cặp, đọc thông tin trong mục 2a (SGK tr.129), bản đồ Hình 1 (SGK tr.128) và trình bày đặc điểm địa hình châu Phi; xác định vị trí phân bố một số khoáng sản chính ở châu Phi.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8481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163638"/>
            <a:ext cx="5846763"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1" y="1828800"/>
            <a:ext cx="2362200" cy="2062103"/>
          </a:xfrm>
          <a:prstGeom prst="rect">
            <a:avLst/>
          </a:prstGeom>
          <a:solidFill>
            <a:schemeClr val="bg1"/>
          </a:solidFill>
        </p:spPr>
        <p:txBody>
          <a:bodyPr wrap="square" rtlCol="0">
            <a:spAutoFit/>
          </a:bodyPr>
          <a:lstStyle/>
          <a:p>
            <a:r>
              <a:rPr lang="en-US" sz="3200" dirty="0" err="1" smtClean="0">
                <a:latin typeface="Times New Roman" pitchFamily="18" charset="0"/>
                <a:cs typeface="Times New Roman" pitchFamily="18" charset="0"/>
              </a:rPr>
              <a:t>Bạn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chỉ</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châu</a:t>
            </a:r>
            <a:r>
              <a:rPr lang="en-US" sz="3200" dirty="0" smtClean="0">
                <a:latin typeface="Times New Roman" pitchFamily="18" charset="0"/>
                <a:cs typeface="Times New Roman" pitchFamily="18" charset="0"/>
              </a:rPr>
              <a:t> Phi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p>
          <a:p>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giới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5207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63067" y="1021308"/>
            <a:ext cx="7417866" cy="4308872"/>
          </a:xfrm>
          <a:prstGeom prst="rect">
            <a:avLst/>
          </a:prstGeom>
          <a:noFill/>
        </p:spPr>
        <p:txBody>
          <a:bodyPr wrap="square" rtlCol="0">
            <a:spAutoFit/>
          </a:bodyPr>
          <a:lstStyle/>
          <a:p>
            <a:r>
              <a:rPr lang="vi-VN" sz="3200" dirty="0">
                <a:latin typeface="Times New Roman" pitchFamily="18" charset="0"/>
                <a:cs typeface="Times New Roman" pitchFamily="18" charset="0"/>
              </a:rPr>
              <a:t>+ Trình bày đặc điểm địa hình châu Phi</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r>
              <a:rPr lang="vi-VN" sz="3200" i="1" dirty="0" smtClean="0">
                <a:latin typeface="Times New Roman" pitchFamily="18" charset="0"/>
                <a:cs typeface="Times New Roman" pitchFamily="18" charset="0"/>
              </a:rPr>
              <a:t> </a:t>
            </a:r>
            <a:r>
              <a:rPr lang="vi-VN" sz="3200" i="1" dirty="0">
                <a:latin typeface="Times New Roman" pitchFamily="18" charset="0"/>
                <a:cs typeface="Times New Roman" pitchFamily="18" charset="0"/>
              </a:rPr>
              <a:t>Lãnh thổ châu Phi gồm những đạng địa hình nào? Các dạng địa hình đó phân bố như thế nào?</a:t>
            </a:r>
            <a:endParaRPr lang="vi-VN"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Xác định vị trí phân bố khoáng sản chính ở châu Phi</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r>
              <a:rPr lang="vi-VN" sz="3200" i="1" dirty="0">
                <a:latin typeface="Times New Roman" pitchFamily="18" charset="0"/>
                <a:cs typeface="Times New Roman" pitchFamily="18" charset="0"/>
              </a:rPr>
              <a:t>+ Có những loại khoáng sản nào? Các loại khoáng sản đó phân bố ở đâu?</a:t>
            </a:r>
            <a:endParaRPr lang="vi-VN" sz="3200" dirty="0">
              <a:latin typeface="Times New Roman" pitchFamily="18" charset="0"/>
              <a:cs typeface="Times New Roman" pitchFamily="18" charset="0"/>
            </a:endParaRPr>
          </a:p>
          <a:p>
            <a:endParaRPr lang="en-US" dirty="0"/>
          </a:p>
        </p:txBody>
      </p:sp>
      <p:sp>
        <p:nvSpPr>
          <p:cNvPr id="6" name="TextBox 5"/>
          <p:cNvSpPr txBox="1"/>
          <p:nvPr/>
        </p:nvSpPr>
        <p:spPr>
          <a:xfrm>
            <a:off x="811734" y="457200"/>
            <a:ext cx="8076250" cy="584775"/>
          </a:xfrm>
          <a:prstGeom prst="rect">
            <a:avLst/>
          </a:prstGeom>
          <a:noFill/>
        </p:spPr>
        <p:txBody>
          <a:bodyPr wrap="none" rtlCol="0">
            <a:spAutoFit/>
          </a:bodyPr>
          <a:lstStyle/>
          <a:p>
            <a:r>
              <a:rPr lang="en-US" sz="3200" b="1" i="1" dirty="0" err="1">
                <a:solidFill>
                  <a:srgbClr val="FF0000"/>
                </a:solidFill>
                <a:latin typeface="Times New Roman" pitchFamily="18" charset="0"/>
                <a:cs typeface="Times New Roman" pitchFamily="18" charset="0"/>
              </a:rPr>
              <a:t>Dựa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thông</a:t>
            </a:r>
            <a:r>
              <a:rPr lang="en-US" sz="3200" b="1" i="1" dirty="0">
                <a:solidFill>
                  <a:srgbClr val="FF0000"/>
                </a:solidFill>
                <a:latin typeface="Times New Roman" pitchFamily="18" charset="0"/>
                <a:cs typeface="Times New Roman" pitchFamily="18" charset="0"/>
              </a:rPr>
              <a:t> tin </a:t>
            </a:r>
            <a:r>
              <a:rPr lang="en-US" sz="3200" b="1" i="1" dirty="0" err="1">
                <a:solidFill>
                  <a:srgbClr val="FF0000"/>
                </a:solidFill>
                <a:latin typeface="Times New Roman" pitchFamily="18" charset="0"/>
                <a:cs typeface="Times New Roman" pitchFamily="18" charset="0"/>
              </a:rPr>
              <a:t>trong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mục</a:t>
            </a:r>
            <a:r>
              <a:rPr lang="en-US" sz="3200" b="1" i="1" dirty="0">
                <a:solidFill>
                  <a:srgbClr val="FF0000"/>
                </a:solidFill>
                <a:latin typeface="Times New Roman" pitchFamily="18" charset="0"/>
                <a:cs typeface="Times New Roman" pitchFamily="18" charset="0"/>
              </a:rPr>
              <a:t> a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hình</a:t>
            </a:r>
            <a:r>
              <a:rPr lang="en-US" sz="3200" b="1" i="1" dirty="0">
                <a:solidFill>
                  <a:srgbClr val="FF0000"/>
                </a:solidFill>
                <a:latin typeface="Times New Roman" pitchFamily="18" charset="0"/>
                <a:cs typeface="Times New Roman" pitchFamily="18" charset="0"/>
              </a:rPr>
              <a:t> 1, </a:t>
            </a:r>
            <a:r>
              <a:rPr lang="en-US" sz="3200" b="1" i="1" dirty="0" err="1">
                <a:solidFill>
                  <a:srgbClr val="FF0000"/>
                </a:solidFill>
                <a:latin typeface="Times New Roman" pitchFamily="18" charset="0"/>
                <a:cs typeface="Times New Roman" pitchFamily="18" charset="0"/>
              </a:rPr>
              <a:t>hãy</a:t>
            </a:r>
            <a:r>
              <a:rPr lang="en-US" sz="3200" b="1" i="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81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63067" y="1021308"/>
            <a:ext cx="7417866" cy="5355312"/>
          </a:xfrm>
          <a:prstGeom prst="rect">
            <a:avLst/>
          </a:prstGeom>
          <a:noFill/>
        </p:spPr>
        <p:txBody>
          <a:bodyPr wrap="square" rtlCol="0">
            <a:spAutoFit/>
          </a:bodyPr>
          <a:lstStyle/>
          <a:p>
            <a:r>
              <a:rPr lang="vi-VN" sz="3600" dirty="0">
                <a:latin typeface="Times New Roman" pitchFamily="18" charset="0"/>
                <a:cs typeface="Times New Roman" pitchFamily="18" charset="0"/>
              </a:rPr>
              <a:t>+ Trình bày đặc điểm địa hình châu Phi</a:t>
            </a:r>
            <a:r>
              <a:rPr lang="vi-VN" sz="3600" dirty="0" smtClean="0">
                <a:latin typeface="Times New Roman" pitchFamily="18" charset="0"/>
                <a:cs typeface="Times New Roman" pitchFamily="18" charset="0"/>
              </a:rPr>
              <a:t>.</a:t>
            </a:r>
            <a:endParaRPr lang="en-US" sz="3600" dirty="0" smtClean="0">
              <a:latin typeface="Times New Roman" pitchFamily="18" charset="0"/>
              <a:cs typeface="Times New Roman" pitchFamily="18" charset="0"/>
            </a:endParaRPr>
          </a:p>
          <a:p>
            <a:r>
              <a:rPr lang="vi-VN" sz="3600" i="1" dirty="0" smtClean="0">
                <a:latin typeface="Times New Roman" pitchFamily="18" charset="0"/>
                <a:cs typeface="Times New Roman" pitchFamily="18" charset="0"/>
              </a:rPr>
              <a:t> </a:t>
            </a:r>
            <a:r>
              <a:rPr lang="vi-VN" sz="3600" i="1" dirty="0">
                <a:latin typeface="Times New Roman" pitchFamily="18" charset="0"/>
                <a:cs typeface="Times New Roman" pitchFamily="18" charset="0"/>
              </a:rPr>
              <a:t>Lãnh thổ châu Phi gồm những đạng địa hình nào? Các dạng địa hình đó phân bố như thế nào?</a:t>
            </a:r>
            <a:endParaRPr lang="vi-VN"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 Xác định vị trí phân bố khoáng sản chính ở châu Phi</a:t>
            </a:r>
            <a:r>
              <a:rPr lang="vi-VN" sz="3600" dirty="0" smtClean="0">
                <a:latin typeface="Times New Roman" pitchFamily="18" charset="0"/>
                <a:cs typeface="Times New Roman" pitchFamily="18" charset="0"/>
              </a:rPr>
              <a:t>.</a:t>
            </a:r>
            <a:endParaRPr lang="en-US" sz="3600" dirty="0" smtClean="0">
              <a:latin typeface="Times New Roman" pitchFamily="18" charset="0"/>
              <a:cs typeface="Times New Roman" pitchFamily="18" charset="0"/>
            </a:endParaRPr>
          </a:p>
          <a:p>
            <a:r>
              <a:rPr lang="vi-VN" sz="3600" i="1" dirty="0">
                <a:latin typeface="Times New Roman" pitchFamily="18" charset="0"/>
                <a:cs typeface="Times New Roman" pitchFamily="18" charset="0"/>
              </a:rPr>
              <a:t>+ Có những loại khoáng sản nào? Các loại khoáng sản đó phân bố ở đâu?</a:t>
            </a:r>
            <a:endParaRPr lang="vi-VN" sz="3600" dirty="0">
              <a:latin typeface="Times New Roman" pitchFamily="18" charset="0"/>
              <a:cs typeface="Times New Roman" pitchFamily="18" charset="0"/>
            </a:endParaRPr>
          </a:p>
          <a:p>
            <a:endParaRPr lang="en-US" dirty="0"/>
          </a:p>
        </p:txBody>
      </p:sp>
      <p:sp>
        <p:nvSpPr>
          <p:cNvPr id="6" name="TextBox 5"/>
          <p:cNvSpPr txBox="1"/>
          <p:nvPr/>
        </p:nvSpPr>
        <p:spPr>
          <a:xfrm>
            <a:off x="811734" y="457200"/>
            <a:ext cx="1099981" cy="584775"/>
          </a:xfrm>
          <a:prstGeom prst="rect">
            <a:avLst/>
          </a:prstGeom>
          <a:noFill/>
        </p:spPr>
        <p:txBody>
          <a:bodyPr wrap="none" rtlCol="0">
            <a:spAutoFit/>
          </a:bodyPr>
          <a:lstStyle/>
          <a:p>
            <a:r>
              <a:rPr lang="en-US" sz="3200" b="1" i="1" dirty="0" err="1" smtClean="0">
                <a:solidFill>
                  <a:srgbClr val="FF0000"/>
                </a:solidFill>
                <a:latin typeface="Times New Roman" pitchFamily="18" charset="0"/>
                <a:cs typeface="Times New Roman" pitchFamily="18" charset="0"/>
              </a:rPr>
              <a:t>Gợi</a:t>
            </a:r>
            <a:r>
              <a:rPr lang="en-US" sz="3200" b="1" i="1" dirty="0" smtClean="0">
                <a:solidFill>
                  <a:srgbClr val="FF0000"/>
                </a:solidFill>
                <a:latin typeface="Times New Roman" pitchFamily="18" charset="0"/>
                <a:cs typeface="Times New Roman" pitchFamily="18" charset="0"/>
              </a:rPr>
              <a:t> ý</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491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7408" y="2057400"/>
            <a:ext cx="4038600" cy="3170099"/>
          </a:xfrm>
          <a:prstGeom prst="rect">
            <a:avLst/>
          </a:prstGeom>
          <a:noFill/>
        </p:spPr>
        <p:txBody>
          <a:bodyPr wrap="square" rtlCol="0">
            <a:spAutoFit/>
          </a:bodyPr>
          <a:lstStyle/>
          <a:p>
            <a:r>
              <a:rPr lang="en-US" sz="4000" dirty="0">
                <a:latin typeface="Times New Roman" pitchFamily="18" charset="0"/>
                <a:cs typeface="Times New Roman" pitchFamily="18" charset="0"/>
              </a:rPr>
              <a:t>Đ</a:t>
            </a:r>
            <a:r>
              <a:rPr lang="vi-VN" sz="4000" dirty="0" smtClean="0">
                <a:latin typeface="Times New Roman" pitchFamily="18" charset="0"/>
                <a:cs typeface="Times New Roman" pitchFamily="18" charset="0"/>
              </a:rPr>
              <a:t>ọc </a:t>
            </a:r>
            <a:r>
              <a:rPr lang="vi-VN" sz="4000" dirty="0">
                <a:latin typeface="Times New Roman" pitchFamily="18" charset="0"/>
                <a:cs typeface="Times New Roman" pitchFamily="18" charset="0"/>
              </a:rPr>
              <a:t>mục “Em có biết” (SGK tr.129) để biết thêm thông tin về ngọn núi cao nhất châu Phi.</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0088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5281136"/>
            <a:ext cx="9143999" cy="1661993"/>
          </a:xfrm>
          <a:prstGeom prst="rect">
            <a:avLst/>
          </a:prstGeom>
          <a:solidFill>
            <a:schemeClr val="bg1"/>
          </a:solidFill>
        </p:spPr>
        <p:txBody>
          <a:bodyPr wrap="square" rtlCol="0">
            <a:spAutoFit/>
          </a:bodyPr>
          <a:lstStyle/>
          <a:p>
            <a:r>
              <a:rPr lang="vi-VN" sz="2800" b="1" dirty="0">
                <a:latin typeface="+mj-lt"/>
              </a:rPr>
              <a:t>Kilimanjiro là 'nóc nhà châu </a:t>
            </a:r>
            <a:r>
              <a:rPr lang="vi-VN" sz="2800" b="1" dirty="0" smtClean="0">
                <a:latin typeface="+mj-lt"/>
              </a:rPr>
              <a:t>Phi‘</a:t>
            </a:r>
            <a:r>
              <a:rPr lang="en-US" sz="2800" b="1" dirty="0" smtClean="0">
                <a:latin typeface="+mj-lt"/>
              </a:rPr>
              <a:t>. </a:t>
            </a:r>
            <a:r>
              <a:rPr lang="vi-VN" sz="2800" dirty="0" smtClean="0">
                <a:latin typeface="+mj-lt"/>
              </a:rPr>
              <a:t>Với </a:t>
            </a:r>
            <a:r>
              <a:rPr lang="vi-VN" sz="2800" dirty="0">
                <a:latin typeface="+mj-lt"/>
              </a:rPr>
              <a:t>chiều cao 5.895 m so với mực nước biển, Kilimanjaro thuộc Tanzania là ngọn núi cao nhất châu Phi, theo </a:t>
            </a:r>
            <a:r>
              <a:rPr lang="vi-VN" sz="2800" i="1" dirty="0">
                <a:latin typeface="+mj-lt"/>
              </a:rPr>
              <a:t>World Atlas</a:t>
            </a:r>
            <a:r>
              <a:rPr lang="vi-VN" sz="2800" dirty="0">
                <a:latin typeface="+mj-lt"/>
              </a:rPr>
              <a:t>.</a:t>
            </a:r>
          </a:p>
          <a:p>
            <a:endParaRPr lang="en-US" dirty="0"/>
          </a:p>
        </p:txBody>
      </p:sp>
    </p:spTree>
    <p:extLst>
      <p:ext uri="{BB962C8B-B14F-4D97-AF65-F5344CB8AC3E}">
        <p14:creationId xmlns:p14="http://schemas.microsoft.com/office/powerpoint/2010/main" val="22296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92"/>
            <a:ext cx="9144000" cy="683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1881" y="4645867"/>
            <a:ext cx="8839200" cy="2246769"/>
          </a:xfrm>
          <a:prstGeom prst="rect">
            <a:avLst/>
          </a:prstGeom>
          <a:noFill/>
        </p:spPr>
        <p:txBody>
          <a:bodyPr wrap="square" rtlCol="0">
            <a:spAutoFit/>
          </a:bodyPr>
          <a:lstStyle/>
          <a:p>
            <a:r>
              <a:rPr lang="vi-VN" sz="2800" b="1" dirty="0">
                <a:solidFill>
                  <a:srgbClr val="FFFF00"/>
                </a:solidFill>
                <a:latin typeface="+mj-lt"/>
              </a:rPr>
              <a:t>Ở độ cao 5.895 m, Kilimanjaro là đỉnh núi cao nhất châu Phi. Khối núi lửa khổng lồ này một mình vươn cao sừng sững, đỉnh núi quanh năm phủ tuyết trắng. Dưới chân là những cánh rừng xanh tốt với nhiều loài động vật có nguy cơ tuyệt chủng.</a:t>
            </a:r>
            <a:endParaRPr lang="en-US" sz="2800" dirty="0">
              <a:solidFill>
                <a:srgbClr val="FFFF00"/>
              </a:solidFill>
              <a:latin typeface="+mj-lt"/>
            </a:endParaRPr>
          </a:p>
        </p:txBody>
      </p:sp>
      <p:sp>
        <p:nvSpPr>
          <p:cNvPr id="5" name="TextBox 4"/>
          <p:cNvSpPr txBox="1"/>
          <p:nvPr/>
        </p:nvSpPr>
        <p:spPr>
          <a:xfrm>
            <a:off x="533400" y="304800"/>
            <a:ext cx="7634462"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vi-VN" i="1" dirty="0">
                <a:solidFill>
                  <a:srgbClr val="FFFF00"/>
                </a:solidFill>
              </a:rPr>
              <a:t>Ráng hồng trên đỉnh Kilimanjaro. Ảnh: © Ko Hon Chiu Vincent /UNESCO</a:t>
            </a:r>
            <a:endParaRPr lang="en-US" dirty="0">
              <a:solidFill>
                <a:srgbClr val="FFFF00"/>
              </a:solidFill>
            </a:endParaRPr>
          </a:p>
        </p:txBody>
      </p:sp>
    </p:spTree>
    <p:extLst>
      <p:ext uri="{BB962C8B-B14F-4D97-AF65-F5344CB8AC3E}">
        <p14:creationId xmlns:p14="http://schemas.microsoft.com/office/powerpoint/2010/main" val="40393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3" name="Text Box 9"/>
          <p:cNvSpPr txBox="1">
            <a:spLocks noChangeArrowheads="1"/>
          </p:cNvSpPr>
          <p:nvPr/>
        </p:nvSpPr>
        <p:spPr bwMode="auto">
          <a:xfrm>
            <a:off x="129701" y="265906"/>
            <a:ext cx="4000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r>
              <a:rPr lang="fr-FR" altLang="en-US" sz="3600" b="1" dirty="0" err="1">
                <a:solidFill>
                  <a:srgbClr val="FF0000"/>
                </a:solidFill>
              </a:rPr>
              <a:t>Địa</a:t>
            </a:r>
            <a:r>
              <a:rPr lang="fr-FR" altLang="en-US" sz="3600" b="1" dirty="0">
                <a:solidFill>
                  <a:srgbClr val="FF0000"/>
                </a:solidFill>
              </a:rPr>
              <a:t> </a:t>
            </a:r>
            <a:r>
              <a:rPr lang="fr-FR" altLang="en-US" sz="3600" b="1" dirty="0" err="1">
                <a:solidFill>
                  <a:srgbClr val="FF0000"/>
                </a:solidFill>
              </a:rPr>
              <a:t>hình</a:t>
            </a:r>
            <a:r>
              <a:rPr lang="fr-FR" altLang="en-US" sz="3600" b="1" dirty="0">
                <a:solidFill>
                  <a:srgbClr val="FF0000"/>
                </a:solidFill>
              </a:rPr>
              <a:t> </a:t>
            </a:r>
            <a:r>
              <a:rPr lang="fr-FR" altLang="en-US" sz="3600" b="1" dirty="0" err="1">
                <a:solidFill>
                  <a:srgbClr val="FF0000"/>
                </a:solidFill>
              </a:rPr>
              <a:t>Châu</a:t>
            </a:r>
            <a:r>
              <a:rPr lang="fr-FR" altLang="en-US" sz="3600" b="1" dirty="0">
                <a:solidFill>
                  <a:srgbClr val="FF0000"/>
                </a:solidFill>
              </a:rPr>
              <a:t> phi </a:t>
            </a:r>
            <a:r>
              <a:rPr lang="fr-FR" altLang="en-US" sz="3600" b="1" dirty="0" err="1">
                <a:solidFill>
                  <a:srgbClr val="FF0000"/>
                </a:solidFill>
              </a:rPr>
              <a:t>có</a:t>
            </a:r>
            <a:r>
              <a:rPr lang="fr-FR" altLang="en-US" sz="3600" b="1" dirty="0">
                <a:solidFill>
                  <a:srgbClr val="FF0000"/>
                </a:solidFill>
              </a:rPr>
              <a:t> </a:t>
            </a:r>
            <a:r>
              <a:rPr lang="fr-FR" altLang="en-US" sz="3600" b="1" dirty="0" err="1">
                <a:solidFill>
                  <a:srgbClr val="FF0000"/>
                </a:solidFill>
              </a:rPr>
              <a:t>đặc</a:t>
            </a:r>
            <a:r>
              <a:rPr lang="fr-FR" altLang="en-US" sz="3600" b="1" dirty="0">
                <a:solidFill>
                  <a:srgbClr val="FF0000"/>
                </a:solidFill>
              </a:rPr>
              <a:t> </a:t>
            </a:r>
            <a:r>
              <a:rPr lang="fr-FR" altLang="en-US" sz="3600" b="1" dirty="0" err="1">
                <a:solidFill>
                  <a:srgbClr val="FF0000"/>
                </a:solidFill>
              </a:rPr>
              <a:t>điểm</a:t>
            </a:r>
            <a:r>
              <a:rPr lang="fr-FR" altLang="en-US" sz="3600" b="1" dirty="0">
                <a:solidFill>
                  <a:srgbClr val="FF0000"/>
                </a:solidFill>
              </a:rPr>
              <a:t> </a:t>
            </a:r>
            <a:endParaRPr lang="en-US" altLang="en-US" sz="3600" b="1" dirty="0">
              <a:solidFill>
                <a:srgbClr val="FF0000"/>
              </a:solidFill>
            </a:endParaRPr>
          </a:p>
        </p:txBody>
      </p:sp>
      <p:sp>
        <p:nvSpPr>
          <p:cNvPr id="44036" name="Rectangle 36"/>
          <p:cNvSpPr>
            <a:spLocks noChangeArrowheads="1"/>
          </p:cNvSpPr>
          <p:nvPr/>
        </p:nvSpPr>
        <p:spPr bwMode="auto">
          <a:xfrm>
            <a:off x="4211638" y="1143000"/>
            <a:ext cx="4830762" cy="5499100"/>
          </a:xfrm>
          <a:prstGeom prst="rect">
            <a:avLst/>
          </a:prstGeom>
          <a:noFill/>
          <a:ln w="57150" cmpd="thickThin"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sz="3600">
              <a:latin typeface="Arial" charset="0"/>
            </a:endParaRPr>
          </a:p>
        </p:txBody>
      </p:sp>
      <p:pic>
        <p:nvPicPr>
          <p:cNvPr id="44037" name="Picture 4" descr="Luoc do tu nhien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63" y="1143000"/>
            <a:ext cx="4895850" cy="56022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ectangle 33"/>
          <p:cNvSpPr>
            <a:spLocks noChangeArrowheads="1"/>
          </p:cNvSpPr>
          <p:nvPr/>
        </p:nvSpPr>
        <p:spPr bwMode="auto">
          <a:xfrm>
            <a:off x="81829" y="1752600"/>
            <a:ext cx="40719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600" b="1" i="1" dirty="0" err="1" smtClean="0">
                <a:solidFill>
                  <a:srgbClr val="4505F9"/>
                </a:solidFill>
                <a:latin typeface="Arial" charset="0"/>
              </a:rPr>
              <a:t>địa</a:t>
            </a:r>
            <a:r>
              <a:rPr lang="en-US" altLang="en-US" sz="3600" b="1" i="1" dirty="0" smtClean="0">
                <a:solidFill>
                  <a:srgbClr val="4505F9"/>
                </a:solidFill>
                <a:latin typeface="Arial" charset="0"/>
              </a:rPr>
              <a:t> </a:t>
            </a:r>
            <a:r>
              <a:rPr lang="en-US" altLang="en-US" sz="3600" b="1" i="1" dirty="0" err="1">
                <a:solidFill>
                  <a:srgbClr val="4505F9"/>
                </a:solidFill>
                <a:latin typeface="Arial" charset="0"/>
              </a:rPr>
              <a:t>hình</a:t>
            </a:r>
            <a:r>
              <a:rPr lang="en-US" altLang="en-US" sz="3600" b="1" i="1" dirty="0">
                <a:solidFill>
                  <a:srgbClr val="4505F9"/>
                </a:solidFill>
                <a:latin typeface="Arial" charset="0"/>
              </a:rPr>
              <a:t> </a:t>
            </a:r>
            <a:r>
              <a:rPr lang="en-US" altLang="en-US" sz="3600" b="1" i="1" dirty="0" err="1">
                <a:solidFill>
                  <a:srgbClr val="4505F9"/>
                </a:solidFill>
                <a:latin typeface="Arial" charset="0"/>
              </a:rPr>
              <a:t>tương</a:t>
            </a:r>
            <a:r>
              <a:rPr lang="en-US" altLang="en-US" sz="3600" b="1" i="1" dirty="0">
                <a:solidFill>
                  <a:srgbClr val="4505F9"/>
                </a:solidFill>
                <a:latin typeface="Arial" charset="0"/>
              </a:rPr>
              <a:t> </a:t>
            </a:r>
            <a:r>
              <a:rPr lang="en-US" altLang="en-US" sz="3600" b="1" i="1" dirty="0" err="1">
                <a:solidFill>
                  <a:srgbClr val="4505F9"/>
                </a:solidFill>
                <a:latin typeface="Arial" charset="0"/>
              </a:rPr>
              <a:t>đối</a:t>
            </a:r>
            <a:r>
              <a:rPr lang="en-US" altLang="en-US" sz="3600" b="1" i="1" dirty="0">
                <a:solidFill>
                  <a:srgbClr val="4505F9"/>
                </a:solidFill>
                <a:latin typeface="Arial" charset="0"/>
              </a:rPr>
              <a:t> </a:t>
            </a:r>
            <a:r>
              <a:rPr lang="en-US" altLang="en-US" sz="3600" b="1" i="1" dirty="0" err="1">
                <a:solidFill>
                  <a:srgbClr val="4505F9"/>
                </a:solidFill>
                <a:latin typeface="Arial" charset="0"/>
              </a:rPr>
              <a:t>cao</a:t>
            </a:r>
            <a:r>
              <a:rPr lang="en-US" altLang="en-US" sz="3600" b="1" i="1" dirty="0">
                <a:solidFill>
                  <a:srgbClr val="4505F9"/>
                </a:solidFill>
                <a:latin typeface="Arial" charset="0"/>
              </a:rPr>
              <a:t>. </a:t>
            </a:r>
            <a:r>
              <a:rPr lang="en-US" altLang="en-US" sz="3600" b="1" i="1" dirty="0" err="1">
                <a:solidFill>
                  <a:srgbClr val="4505F9"/>
                </a:solidFill>
                <a:latin typeface="Arial" charset="0"/>
              </a:rPr>
              <a:t>Toàn</a:t>
            </a:r>
            <a:r>
              <a:rPr lang="en-US" altLang="en-US" sz="3600" b="1" i="1" dirty="0">
                <a:solidFill>
                  <a:srgbClr val="4505F9"/>
                </a:solidFill>
                <a:latin typeface="Arial" charset="0"/>
              </a:rPr>
              <a:t> </a:t>
            </a:r>
            <a:r>
              <a:rPr lang="en-US" altLang="en-US" sz="3600" b="1" i="1" dirty="0" err="1">
                <a:solidFill>
                  <a:srgbClr val="4505F9"/>
                </a:solidFill>
                <a:latin typeface="Arial" charset="0"/>
              </a:rPr>
              <a:t>bộ</a:t>
            </a:r>
            <a:r>
              <a:rPr lang="en-US" altLang="en-US" sz="3600" b="1" i="1" dirty="0">
                <a:solidFill>
                  <a:srgbClr val="4505F9"/>
                </a:solidFill>
                <a:latin typeface="Arial" charset="0"/>
              </a:rPr>
              <a:t> </a:t>
            </a:r>
            <a:r>
              <a:rPr lang="en-US" altLang="en-US" sz="3600" b="1" i="1" dirty="0" err="1">
                <a:solidFill>
                  <a:srgbClr val="4505F9"/>
                </a:solidFill>
                <a:latin typeface="Arial" charset="0"/>
              </a:rPr>
              <a:t>lục</a:t>
            </a:r>
            <a:r>
              <a:rPr lang="en-US" altLang="en-US" sz="3600" b="1" i="1" dirty="0">
                <a:solidFill>
                  <a:srgbClr val="4505F9"/>
                </a:solidFill>
                <a:latin typeface="Arial" charset="0"/>
              </a:rPr>
              <a:t> </a:t>
            </a:r>
            <a:r>
              <a:rPr lang="en-US" altLang="en-US" sz="3600" b="1" i="1" dirty="0" err="1">
                <a:solidFill>
                  <a:srgbClr val="4505F9"/>
                </a:solidFill>
                <a:latin typeface="Arial" charset="0"/>
              </a:rPr>
              <a:t>địa</a:t>
            </a:r>
            <a:r>
              <a:rPr lang="en-US" altLang="en-US" sz="3600" b="1" i="1" dirty="0">
                <a:solidFill>
                  <a:srgbClr val="4505F9"/>
                </a:solidFill>
                <a:latin typeface="Arial" charset="0"/>
              </a:rPr>
              <a:t> </a:t>
            </a:r>
            <a:r>
              <a:rPr lang="en-US" altLang="en-US" sz="3600" b="1" i="1" dirty="0" err="1">
                <a:solidFill>
                  <a:srgbClr val="4505F9"/>
                </a:solidFill>
                <a:latin typeface="Arial" charset="0"/>
              </a:rPr>
              <a:t>được</a:t>
            </a:r>
            <a:r>
              <a:rPr lang="en-US" altLang="en-US" sz="3600" b="1" i="1" dirty="0">
                <a:solidFill>
                  <a:srgbClr val="4505F9"/>
                </a:solidFill>
                <a:latin typeface="Arial" charset="0"/>
              </a:rPr>
              <a:t> </a:t>
            </a:r>
            <a:r>
              <a:rPr lang="en-US" altLang="en-US" sz="3600" b="1" i="1" dirty="0" err="1">
                <a:solidFill>
                  <a:srgbClr val="4505F9"/>
                </a:solidFill>
                <a:latin typeface="Arial" charset="0"/>
              </a:rPr>
              <a:t>coi</a:t>
            </a:r>
            <a:r>
              <a:rPr lang="en-US" altLang="en-US" sz="3600" b="1" i="1" dirty="0">
                <a:solidFill>
                  <a:srgbClr val="4505F9"/>
                </a:solidFill>
                <a:latin typeface="Arial" charset="0"/>
              </a:rPr>
              <a:t> </a:t>
            </a:r>
            <a:r>
              <a:rPr lang="en-US" altLang="en-US" sz="3600" b="1" i="1" dirty="0" err="1">
                <a:solidFill>
                  <a:srgbClr val="4505F9"/>
                </a:solidFill>
                <a:latin typeface="Arial" charset="0"/>
              </a:rPr>
              <a:t>như</a:t>
            </a:r>
            <a:r>
              <a:rPr lang="en-US" altLang="en-US" sz="3600" b="1" i="1" dirty="0">
                <a:solidFill>
                  <a:srgbClr val="4505F9"/>
                </a:solidFill>
                <a:latin typeface="Arial" charset="0"/>
              </a:rPr>
              <a:t> </a:t>
            </a:r>
            <a:r>
              <a:rPr lang="en-US" altLang="en-US" sz="3600" b="1" i="1" dirty="0" err="1">
                <a:solidFill>
                  <a:srgbClr val="4505F9"/>
                </a:solidFill>
                <a:latin typeface="Arial" charset="0"/>
              </a:rPr>
              <a:t>một</a:t>
            </a:r>
            <a:r>
              <a:rPr lang="en-US" altLang="en-US" sz="3600" b="1" i="1" dirty="0">
                <a:solidFill>
                  <a:srgbClr val="4505F9"/>
                </a:solidFill>
                <a:latin typeface="Arial" charset="0"/>
              </a:rPr>
              <a:t> </a:t>
            </a:r>
            <a:r>
              <a:rPr lang="en-US" altLang="en-US" sz="3600" b="1" i="1" dirty="0" err="1">
                <a:solidFill>
                  <a:srgbClr val="4505F9"/>
                </a:solidFill>
                <a:latin typeface="Arial" charset="0"/>
              </a:rPr>
              <a:t>cao</a:t>
            </a:r>
            <a:r>
              <a:rPr lang="en-US" altLang="en-US" sz="3600" b="1" i="1" dirty="0">
                <a:solidFill>
                  <a:srgbClr val="4505F9"/>
                </a:solidFill>
                <a:latin typeface="Arial" charset="0"/>
              </a:rPr>
              <a:t> </a:t>
            </a:r>
            <a:r>
              <a:rPr lang="en-US" altLang="en-US" sz="3600" b="1" i="1" dirty="0" err="1">
                <a:solidFill>
                  <a:srgbClr val="4505F9"/>
                </a:solidFill>
                <a:latin typeface="Arial" charset="0"/>
              </a:rPr>
              <a:t>nguyên</a:t>
            </a:r>
            <a:r>
              <a:rPr lang="en-US" altLang="en-US" sz="3600" b="1" i="1" dirty="0">
                <a:solidFill>
                  <a:srgbClr val="4505F9"/>
                </a:solidFill>
                <a:latin typeface="Arial" charset="0"/>
              </a:rPr>
              <a:t> </a:t>
            </a:r>
            <a:r>
              <a:rPr lang="en-US" altLang="en-US" sz="3600" b="1" i="1" dirty="0" err="1">
                <a:solidFill>
                  <a:srgbClr val="4505F9"/>
                </a:solidFill>
                <a:latin typeface="Arial" charset="0"/>
              </a:rPr>
              <a:t>khổng</a:t>
            </a:r>
            <a:r>
              <a:rPr lang="en-US" altLang="en-US" sz="3600" b="1" i="1" dirty="0">
                <a:solidFill>
                  <a:srgbClr val="4505F9"/>
                </a:solidFill>
                <a:latin typeface="Arial" charset="0"/>
              </a:rPr>
              <a:t> </a:t>
            </a:r>
            <a:r>
              <a:rPr lang="en-US" altLang="en-US" sz="3600" b="1" i="1" dirty="0" err="1">
                <a:solidFill>
                  <a:srgbClr val="4505F9"/>
                </a:solidFill>
                <a:latin typeface="Arial" charset="0"/>
              </a:rPr>
              <a:t>lồ</a:t>
            </a:r>
            <a:r>
              <a:rPr lang="en-US" altLang="en-US" sz="3600" b="1" i="1" dirty="0">
                <a:solidFill>
                  <a:srgbClr val="4505F9"/>
                </a:solidFill>
                <a:latin typeface="Arial" charset="0"/>
              </a:rPr>
              <a:t>, </a:t>
            </a:r>
            <a:r>
              <a:rPr lang="en-US" altLang="en-US" sz="3600" b="1" i="1" dirty="0" err="1">
                <a:solidFill>
                  <a:srgbClr val="4505F9"/>
                </a:solidFill>
                <a:latin typeface="Arial" charset="0"/>
              </a:rPr>
              <a:t>trên</a:t>
            </a:r>
            <a:r>
              <a:rPr lang="en-US" altLang="en-US" sz="3600" b="1" i="1" dirty="0">
                <a:solidFill>
                  <a:srgbClr val="4505F9"/>
                </a:solidFill>
                <a:latin typeface="Arial" charset="0"/>
              </a:rPr>
              <a:t> </a:t>
            </a:r>
            <a:r>
              <a:rPr lang="en-US" altLang="en-US" sz="3600" b="1" i="1" dirty="0" err="1">
                <a:solidFill>
                  <a:srgbClr val="4505F9"/>
                </a:solidFill>
                <a:latin typeface="Arial" charset="0"/>
              </a:rPr>
              <a:t>có</a:t>
            </a:r>
            <a:r>
              <a:rPr lang="en-US" altLang="en-US" sz="3600" b="1" i="1" dirty="0">
                <a:solidFill>
                  <a:srgbClr val="4505F9"/>
                </a:solidFill>
                <a:latin typeface="Arial" charset="0"/>
              </a:rPr>
              <a:t> </a:t>
            </a:r>
            <a:r>
              <a:rPr lang="en-US" altLang="en-US" sz="3600" b="1" i="1" dirty="0" err="1">
                <a:solidFill>
                  <a:srgbClr val="4505F9"/>
                </a:solidFill>
                <a:latin typeface="Arial" charset="0"/>
              </a:rPr>
              <a:t>các</a:t>
            </a:r>
            <a:r>
              <a:rPr lang="en-US" altLang="en-US" sz="3600" b="1" i="1" dirty="0">
                <a:solidFill>
                  <a:srgbClr val="4505F9"/>
                </a:solidFill>
                <a:latin typeface="Arial" charset="0"/>
              </a:rPr>
              <a:t> </a:t>
            </a:r>
            <a:r>
              <a:rPr lang="en-US" altLang="en-US" sz="3600" b="1" i="1" dirty="0" err="1">
                <a:solidFill>
                  <a:srgbClr val="4505F9"/>
                </a:solidFill>
                <a:latin typeface="Arial" charset="0"/>
              </a:rPr>
              <a:t>bồn</a:t>
            </a:r>
            <a:r>
              <a:rPr lang="en-US" altLang="en-US" sz="3600" b="1" i="1" dirty="0">
                <a:solidFill>
                  <a:srgbClr val="4505F9"/>
                </a:solidFill>
                <a:latin typeface="Arial" charset="0"/>
              </a:rPr>
              <a:t> </a:t>
            </a:r>
            <a:r>
              <a:rPr lang="en-US" altLang="en-US" sz="3600" b="1" i="1" dirty="0" err="1">
                <a:solidFill>
                  <a:srgbClr val="4505F9"/>
                </a:solidFill>
                <a:latin typeface="Arial" charset="0"/>
              </a:rPr>
              <a:t>địa</a:t>
            </a:r>
            <a:r>
              <a:rPr lang="en-US" altLang="en-US" sz="3600" b="1" i="1" dirty="0">
                <a:solidFill>
                  <a:srgbClr val="4505F9"/>
                </a:solidFill>
                <a:latin typeface="Arial" charset="0"/>
              </a:rPr>
              <a:t> </a:t>
            </a:r>
            <a:r>
              <a:rPr lang="en-US" altLang="en-US" sz="3600" b="1" i="1" dirty="0" err="1">
                <a:solidFill>
                  <a:srgbClr val="4505F9"/>
                </a:solidFill>
                <a:latin typeface="Arial" charset="0"/>
              </a:rPr>
              <a:t>lớn</a:t>
            </a:r>
            <a:r>
              <a:rPr lang="en-US" altLang="en-US" sz="3600" b="1" i="1" dirty="0">
                <a:solidFill>
                  <a:srgbClr val="4505F9"/>
                </a:solidFill>
                <a:latin typeface="Arial" charset="0"/>
              </a:rPr>
              <a:t>.</a:t>
            </a:r>
            <a:endParaRPr lang="en-US" altLang="en-US" sz="3600" b="1" dirty="0">
              <a:solidFill>
                <a:srgbClr val="4505F9"/>
              </a:solidFill>
              <a:latin typeface="Arial" charset="0"/>
            </a:endParaRPr>
          </a:p>
        </p:txBody>
      </p:sp>
    </p:spTree>
    <p:extLst>
      <p:ext uri="{BB962C8B-B14F-4D97-AF65-F5344CB8AC3E}">
        <p14:creationId xmlns:p14="http://schemas.microsoft.com/office/powerpoint/2010/main" val="171470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13">
                                            <p:txEl>
                                              <p:pRg st="0" end="0"/>
                                            </p:txEl>
                                          </p:spTgt>
                                        </p:tgtEl>
                                        <p:attrNameLst>
                                          <p:attrName>style.visibility</p:attrName>
                                        </p:attrNameLst>
                                      </p:cBhvr>
                                      <p:to>
                                        <p:strVal val="visible"/>
                                      </p:to>
                                    </p:set>
                                    <p:animEffect transition="in" filter="blinds(horizontal)">
                                      <p:cBhvr>
                                        <p:cTn id="7" dur="500"/>
                                        <p:tgtEl>
                                          <p:spTgt spid="1751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3" grpId="0" build="allAtOnce"/>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Luoc do tu nhien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1000124"/>
            <a:ext cx="4895850" cy="5668963"/>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 Box 12"/>
          <p:cNvSpPr txBox="1">
            <a:spLocks noChangeArrowheads="1"/>
          </p:cNvSpPr>
          <p:nvPr/>
        </p:nvSpPr>
        <p:spPr bwMode="auto">
          <a:xfrm>
            <a:off x="142875" y="285750"/>
            <a:ext cx="3857625" cy="5909310"/>
          </a:xfrm>
          <a:prstGeom prst="rect">
            <a:avLst/>
          </a:prstGeom>
          <a:noFill/>
          <a:ln w="9525">
            <a:noFill/>
            <a:miter lim="800000"/>
            <a:headEnd/>
            <a:tailEnd/>
          </a:ln>
        </p:spPr>
        <p:txBody>
          <a:bodyPr>
            <a:spAutoFit/>
          </a:bodyPr>
          <a:lstStyle/>
          <a:p>
            <a:pPr algn="just" eaLnBrk="1" hangingPunct="1">
              <a:defRPr/>
            </a:pPr>
            <a:r>
              <a:rPr lang="en-US" sz="5400" b="1" dirty="0" err="1">
                <a:solidFill>
                  <a:srgbClr val="FF0000"/>
                </a:solidFill>
                <a:latin typeface="Times New Roman" pitchFamily="18" charset="0"/>
                <a:cs typeface="Times New Roman" pitchFamily="18" charset="0"/>
              </a:rPr>
              <a:t>Bồn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địa</a:t>
            </a:r>
            <a:r>
              <a:rPr lang="en-US" sz="5400" b="1" dirty="0">
                <a:solidFill>
                  <a:srgbClr val="FF0000"/>
                </a:solidFill>
                <a:latin typeface="Times New Roman" pitchFamily="18" charset="0"/>
                <a:cs typeface="Times New Roman" pitchFamily="18" charset="0"/>
              </a:rPr>
              <a:t>:</a:t>
            </a:r>
            <a:r>
              <a:rPr lang="en-US" sz="5400" dirty="0">
                <a:solidFill>
                  <a:srgbClr val="FF0000"/>
                </a:solidFill>
                <a:latin typeface="Times New Roman" pitchFamily="18" charset="0"/>
                <a:cs typeface="Times New Roman" pitchFamily="18" charset="0"/>
              </a:rPr>
              <a:t> </a:t>
            </a:r>
            <a:r>
              <a:rPr lang="en-US" sz="5400" dirty="0" err="1">
                <a:latin typeface="Times New Roman" pitchFamily="18" charset="0"/>
                <a:cs typeface="Times New Roman" pitchFamily="18" charset="0"/>
              </a:rPr>
              <a:t>Bồn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địa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Sát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Bồn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địa</a:t>
            </a:r>
            <a:r>
              <a:rPr lang="en-US" sz="5400" dirty="0">
                <a:latin typeface="Times New Roman" pitchFamily="18" charset="0"/>
                <a:cs typeface="Times New Roman" pitchFamily="18" charset="0"/>
              </a:rPr>
              <a:t> Nin </a:t>
            </a:r>
            <a:r>
              <a:rPr lang="en-US" sz="5400" dirty="0" err="1">
                <a:latin typeface="Times New Roman" pitchFamily="18" charset="0"/>
                <a:cs typeface="Times New Roman" pitchFamily="18" charset="0"/>
              </a:rPr>
              <a:t>thượng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Bồn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địa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Côn-gô</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Bồn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địa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Ca</a:t>
            </a:r>
            <a:r>
              <a:rPr lang="en-US" sz="5400" dirty="0">
                <a:latin typeface="Times New Roman" pitchFamily="18" charset="0"/>
                <a:cs typeface="Times New Roman" pitchFamily="18" charset="0"/>
              </a:rPr>
              <a:t>-la-ha-</a:t>
            </a:r>
            <a:r>
              <a:rPr lang="en-US" sz="5400" dirty="0" err="1">
                <a:latin typeface="Times New Roman" pitchFamily="18" charset="0"/>
                <a:cs typeface="Times New Roman" pitchFamily="18" charset="0"/>
              </a:rPr>
              <a:t>ri</a:t>
            </a:r>
            <a:endParaRPr lang="vi-VN" sz="5400" dirty="0">
              <a:latin typeface="Times New Roman" pitchFamily="18" charset="0"/>
              <a:cs typeface="Times New Roman" pitchFamily="18" charset="0"/>
            </a:endParaRPr>
          </a:p>
        </p:txBody>
      </p:sp>
      <p:sp>
        <p:nvSpPr>
          <p:cNvPr id="5" name="Oval 4"/>
          <p:cNvSpPr/>
          <p:nvPr/>
        </p:nvSpPr>
        <p:spPr>
          <a:xfrm>
            <a:off x="7044047" y="2991592"/>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77000" y="3657600"/>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81800" y="5029200"/>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075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ppt_x"/>
                                          </p:val>
                                        </p:tav>
                                        <p:tav tm="100000">
                                          <p:val>
                                            <p:strVal val="#ppt_x"/>
                                          </p:val>
                                        </p:tav>
                                      </p:tavLst>
                                    </p:anim>
                                    <p:anim calcmode="lin" valueType="num">
                                      <p:cBhvr additive="base">
                                        <p:cTn id="8"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5"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3" name="Text Box 9"/>
          <p:cNvSpPr txBox="1">
            <a:spLocks noChangeArrowheads="1"/>
          </p:cNvSpPr>
          <p:nvPr/>
        </p:nvSpPr>
        <p:spPr bwMode="auto">
          <a:xfrm>
            <a:off x="252958" y="990"/>
            <a:ext cx="20800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400">
                <a:solidFill>
                  <a:schemeClr val="tx1"/>
                </a:solidFill>
                <a:latin typeface="Arial" charset="0"/>
              </a:defRPr>
            </a:lvl2pPr>
            <a:lvl3pPr marL="1143000" indent="-228600">
              <a:defRPr sz="21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Arial"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Arial" charset="0"/>
              </a:defRPr>
            </a:lvl9pPr>
          </a:lstStyle>
          <a:p>
            <a:pPr>
              <a:defRPr/>
            </a:pPr>
            <a:r>
              <a:rPr lang="fr-FR" sz="3600" b="1" dirty="0" err="1"/>
              <a:t>Đọc</a:t>
            </a:r>
            <a:r>
              <a:rPr lang="fr-FR" sz="3600" b="1" dirty="0"/>
              <a:t> </a:t>
            </a:r>
            <a:r>
              <a:rPr lang="fr-FR" sz="3600" b="1" dirty="0" err="1"/>
              <a:t>tên</a:t>
            </a:r>
            <a:r>
              <a:rPr lang="fr-FR" sz="3600" b="1" dirty="0"/>
              <a:t> </a:t>
            </a:r>
            <a:r>
              <a:rPr lang="fr-FR" sz="3600" b="1" dirty="0" err="1"/>
              <a:t>các</a:t>
            </a:r>
            <a:r>
              <a:rPr lang="fr-FR" sz="3600" b="1" dirty="0"/>
              <a:t> </a:t>
            </a:r>
            <a:r>
              <a:rPr lang="fr-FR" sz="3600" b="1" dirty="0" err="1"/>
              <a:t>bồn</a:t>
            </a:r>
            <a:r>
              <a:rPr lang="fr-FR" sz="3600" b="1" dirty="0"/>
              <a:t> </a:t>
            </a:r>
            <a:r>
              <a:rPr lang="fr-FR" sz="3600" b="1" dirty="0" err="1"/>
              <a:t>địa</a:t>
            </a:r>
            <a:r>
              <a:rPr lang="fr-FR" sz="3600" b="1" dirty="0"/>
              <a:t> </a:t>
            </a:r>
            <a:r>
              <a:rPr lang="fr-FR" sz="3600" b="1" dirty="0" err="1"/>
              <a:t>chính</a:t>
            </a:r>
            <a:r>
              <a:rPr lang="fr-FR" sz="3600" b="1" dirty="0"/>
              <a:t> </a:t>
            </a:r>
            <a:r>
              <a:rPr lang="fr-FR" sz="3600" b="1" dirty="0" err="1"/>
              <a:t>của</a:t>
            </a:r>
            <a:r>
              <a:rPr lang="fr-FR" sz="3600" b="1" dirty="0"/>
              <a:t> </a:t>
            </a:r>
            <a:r>
              <a:rPr lang="fr-FR" sz="3600" b="1" dirty="0" err="1"/>
              <a:t>Châu</a:t>
            </a:r>
            <a:r>
              <a:rPr lang="fr-FR" sz="3600" b="1" dirty="0"/>
              <a:t> Phi?</a:t>
            </a:r>
            <a:endParaRPr lang="en-US" sz="3600" b="1" dirty="0"/>
          </a:p>
        </p:txBody>
      </p:sp>
      <p:sp>
        <p:nvSpPr>
          <p:cNvPr id="44036" name="Rectangle 36"/>
          <p:cNvSpPr>
            <a:spLocks noChangeArrowheads="1"/>
          </p:cNvSpPr>
          <p:nvPr/>
        </p:nvSpPr>
        <p:spPr bwMode="auto">
          <a:xfrm>
            <a:off x="4211638" y="1143000"/>
            <a:ext cx="4830762" cy="5499100"/>
          </a:xfrm>
          <a:prstGeom prst="rect">
            <a:avLst/>
          </a:prstGeom>
          <a:noFill/>
          <a:ln w="57150" cmpd="thickThin"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sz="3600">
              <a:latin typeface="Arial" charset="0"/>
            </a:endParaRPr>
          </a:p>
        </p:txBody>
      </p:sp>
      <p:pic>
        <p:nvPicPr>
          <p:cNvPr id="44037" name="Picture 4" descr="Luoc do tu nhien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358" y="26173"/>
            <a:ext cx="6636555" cy="67452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ectangle 33"/>
          <p:cNvSpPr>
            <a:spLocks noChangeArrowheads="1"/>
          </p:cNvSpPr>
          <p:nvPr/>
        </p:nvSpPr>
        <p:spPr bwMode="auto">
          <a:xfrm>
            <a:off x="143658" y="3882966"/>
            <a:ext cx="2298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3600" dirty="0" err="1"/>
              <a:t>Đọc</a:t>
            </a:r>
            <a:r>
              <a:rPr lang="fr-FR" sz="3600" dirty="0"/>
              <a:t> </a:t>
            </a:r>
            <a:r>
              <a:rPr lang="fr-FR" sz="3600" dirty="0" err="1"/>
              <a:t>tên</a:t>
            </a:r>
            <a:r>
              <a:rPr lang="fr-FR" sz="3600" dirty="0"/>
              <a:t> </a:t>
            </a:r>
            <a:r>
              <a:rPr lang="fr-FR" sz="3600" dirty="0" err="1" smtClean="0"/>
              <a:t>các</a:t>
            </a:r>
            <a:r>
              <a:rPr lang="en-US" sz="3600" dirty="0"/>
              <a:t> Cao </a:t>
            </a:r>
            <a:r>
              <a:rPr lang="en-US" sz="3600" dirty="0" err="1"/>
              <a:t>nguyên</a:t>
            </a:r>
            <a:r>
              <a:rPr lang="en-US" sz="3600" dirty="0"/>
              <a:t> </a:t>
            </a:r>
            <a:r>
              <a:rPr lang="fr-FR" sz="3600" dirty="0" err="1"/>
              <a:t>của</a:t>
            </a:r>
            <a:r>
              <a:rPr lang="fr-FR" sz="3600" dirty="0"/>
              <a:t> </a:t>
            </a:r>
            <a:r>
              <a:rPr lang="fr-FR" sz="3600" dirty="0" err="1"/>
              <a:t>Châu</a:t>
            </a:r>
            <a:r>
              <a:rPr lang="fr-FR" sz="3600" dirty="0"/>
              <a:t> Phi?</a:t>
            </a:r>
            <a:endParaRPr lang="en-US" altLang="en-US" sz="3600" dirty="0">
              <a:solidFill>
                <a:srgbClr val="4505F9"/>
              </a:solidFill>
              <a:latin typeface="Arial" charset="0"/>
            </a:endParaRPr>
          </a:p>
        </p:txBody>
      </p:sp>
      <p:sp>
        <p:nvSpPr>
          <p:cNvPr id="2" name="Oval 1"/>
          <p:cNvSpPr/>
          <p:nvPr/>
        </p:nvSpPr>
        <p:spPr>
          <a:xfrm>
            <a:off x="7467600" y="2560617"/>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81800" y="3540066"/>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064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13">
                                            <p:txEl>
                                              <p:pRg st="0" end="0"/>
                                            </p:txEl>
                                          </p:spTgt>
                                        </p:tgtEl>
                                        <p:attrNameLst>
                                          <p:attrName>style.visibility</p:attrName>
                                        </p:attrNameLst>
                                      </p:cBhvr>
                                      <p:to>
                                        <p:strVal val="visible"/>
                                      </p:to>
                                    </p:set>
                                    <p:animEffect transition="in" filter="blinds(horizontal)">
                                      <p:cBhvr>
                                        <p:cTn id="7" dur="500"/>
                                        <p:tgtEl>
                                          <p:spTgt spid="1751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3" grpId="0" build="allAtOnce"/>
      <p:bldP spid="34" grpId="0"/>
      <p:bldP spid="2"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33400"/>
            <a:ext cx="4148893" cy="1138773"/>
          </a:xfrm>
          <a:prstGeom prst="rect">
            <a:avLst/>
          </a:prstGeom>
          <a:noFill/>
        </p:spPr>
        <p:txBody>
          <a:bodyPr wrap="none" rtlCol="0">
            <a:spAutoFit/>
          </a:bodyPr>
          <a:lstStyle/>
          <a:p>
            <a:r>
              <a:rPr lang="vi-VN" sz="4000" b="1" dirty="0" smtClean="0">
                <a:solidFill>
                  <a:srgbClr val="0000FF"/>
                </a:solidFill>
                <a:latin typeface="+mj-lt"/>
              </a:rPr>
              <a:t>2</a:t>
            </a:r>
            <a:r>
              <a:rPr lang="vi-VN" sz="2800" b="1" dirty="0">
                <a:solidFill>
                  <a:srgbClr val="0000FF"/>
                </a:solidFill>
                <a:latin typeface="+mj-lt"/>
              </a:rPr>
              <a:t>. Đặc điểm tự nhiên</a:t>
            </a:r>
            <a:endParaRPr lang="vi-VN" sz="2800" dirty="0">
              <a:solidFill>
                <a:srgbClr val="0000FF"/>
              </a:solidFill>
              <a:latin typeface="+mj-lt"/>
            </a:endParaRPr>
          </a:p>
          <a:p>
            <a:r>
              <a:rPr lang="vi-VN" sz="2800" b="1" i="1" dirty="0">
                <a:solidFill>
                  <a:srgbClr val="0000FF"/>
                </a:solidFill>
                <a:latin typeface="+mj-lt"/>
              </a:rPr>
              <a:t>a) Địa hình và khoáng </a:t>
            </a:r>
            <a:r>
              <a:rPr lang="vi-VN" sz="2800" b="1" i="1" dirty="0" smtClean="0">
                <a:solidFill>
                  <a:srgbClr val="0000FF"/>
                </a:solidFill>
                <a:latin typeface="+mj-lt"/>
              </a:rPr>
              <a:t>sản</a:t>
            </a:r>
            <a:endParaRPr lang="vi-VN" sz="2800" b="1" i="1" dirty="0">
              <a:solidFill>
                <a:srgbClr val="0000FF"/>
              </a:solidFill>
              <a:latin typeface="+mj-lt"/>
            </a:endParaRPr>
          </a:p>
        </p:txBody>
      </p:sp>
      <p:sp>
        <p:nvSpPr>
          <p:cNvPr id="5" name="TextBox 4"/>
          <p:cNvSpPr txBox="1"/>
          <p:nvPr/>
        </p:nvSpPr>
        <p:spPr>
          <a:xfrm>
            <a:off x="748146" y="1706809"/>
            <a:ext cx="7467600" cy="4462760"/>
          </a:xfrm>
          <a:prstGeom prst="rect">
            <a:avLst/>
          </a:prstGeom>
          <a:noFill/>
        </p:spPr>
        <p:txBody>
          <a:bodyPr wrap="square" rtlCol="0">
            <a:spAutoFit/>
          </a:bodyPr>
          <a:lstStyle/>
          <a:p>
            <a:r>
              <a:rPr lang="vi-VN" sz="3600" dirty="0" smtClean="0">
                <a:solidFill>
                  <a:srgbClr val="0000FF"/>
                </a:solidFill>
                <a:latin typeface="Times New Roman" pitchFamily="18" charset="0"/>
                <a:cs typeface="Times New Roman" pitchFamily="18" charset="0"/>
              </a:rPr>
              <a:t> </a:t>
            </a:r>
            <a:r>
              <a:rPr lang="en-US" sz="3600" b="1" i="1" dirty="0" smtClean="0">
                <a:solidFill>
                  <a:srgbClr val="0000FF"/>
                </a:solidFill>
              </a:rPr>
              <a:t>*</a:t>
            </a:r>
            <a:r>
              <a:rPr lang="vi-VN" sz="3600" b="1" i="1" dirty="0" smtClean="0">
                <a:solidFill>
                  <a:srgbClr val="0000FF"/>
                </a:solidFill>
                <a:latin typeface="Times New Roman" pitchFamily="18" charset="0"/>
                <a:cs typeface="Times New Roman" pitchFamily="18" charset="0"/>
              </a:rPr>
              <a:t>Địa hình châu Phi</a:t>
            </a:r>
            <a:r>
              <a:rPr lang="en-US" sz="3600" dirty="0">
                <a:solidFill>
                  <a:srgbClr val="0000FF"/>
                </a:solidFill>
                <a:latin typeface="Times New Roman" pitchFamily="18" charset="0"/>
                <a:cs typeface="Times New Roman" pitchFamily="18" charset="0"/>
              </a:rPr>
              <a:t> </a:t>
            </a:r>
            <a:r>
              <a:rPr lang="vi-VN" sz="3600" dirty="0" smtClean="0">
                <a:solidFill>
                  <a:srgbClr val="0000FF"/>
                </a:solidFill>
                <a:latin typeface="Times New Roman" pitchFamily="18" charset="0"/>
                <a:cs typeface="Times New Roman" pitchFamily="18" charset="0"/>
              </a:rPr>
              <a:t> </a:t>
            </a:r>
            <a:r>
              <a:rPr lang="vi-VN" sz="3600" dirty="0" smtClean="0">
                <a:latin typeface="Times New Roman" pitchFamily="18" charset="0"/>
                <a:cs typeface="Times New Roman" pitchFamily="18" charset="0"/>
              </a:rPr>
              <a:t>khá </a:t>
            </a:r>
            <a:r>
              <a:rPr lang="vi-VN" sz="3600" dirty="0">
                <a:latin typeface="Times New Roman" pitchFamily="18" charset="0"/>
                <a:cs typeface="Times New Roman" pitchFamily="18" charset="0"/>
              </a:rPr>
              <a:t>đơn giản</a:t>
            </a:r>
          </a:p>
          <a:p>
            <a:r>
              <a:rPr lang="vi-VN" sz="3600" dirty="0">
                <a:latin typeface="Times New Roman" pitchFamily="18" charset="0"/>
                <a:cs typeface="Times New Roman" pitchFamily="18" charset="0"/>
              </a:rPr>
              <a:t>+ Là một khối cao nguyên khổng lồ với độ cao trung bình 750m, chủ yếu là sơn nguyên và bồn địa thấp.</a:t>
            </a:r>
          </a:p>
          <a:p>
            <a:r>
              <a:rPr lang="vi-VN" sz="3600" dirty="0">
                <a:latin typeface="Times New Roman" pitchFamily="18" charset="0"/>
                <a:cs typeface="Times New Roman" pitchFamily="18" charset="0"/>
              </a:rPr>
              <a:t>+ Phía đông: nhiều thung lũng sâu, nhiều hồ dài và đẹp</a:t>
            </a:r>
          </a:p>
          <a:p>
            <a:r>
              <a:rPr lang="vi-VN" sz="3600" dirty="0">
                <a:latin typeface="Times New Roman" pitchFamily="18" charset="0"/>
                <a:cs typeface="Times New Roman" pitchFamily="18" charset="0"/>
              </a:rPr>
              <a:t>+ Có rất ít núi cao và đồng bằng thấp.</a:t>
            </a:r>
          </a:p>
          <a:p>
            <a:endParaRPr lang="en-US" sz="32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828148"/>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1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barn(inVertical)">
                                      <p:cBhvr>
                                        <p:cTn id="3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descr="sA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27538"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684213" y="6021388"/>
            <a:ext cx="3529012" cy="579437"/>
          </a:xfrm>
          <a:prstGeom prst="rect">
            <a:avLst/>
          </a:prstGeom>
          <a:noFill/>
          <a:ln w="9525">
            <a:noFill/>
            <a:miter lim="800000"/>
            <a:headEnd/>
            <a:tailEnd/>
          </a:ln>
          <a:effectLst/>
        </p:spPr>
        <p:txBody>
          <a:bodyPr>
            <a:spAutoFit/>
          </a:bodyPr>
          <a:lstStyle/>
          <a:p>
            <a:pPr algn="ctr" eaLnBrk="1" hangingPunct="1">
              <a:defRPr/>
            </a:pPr>
            <a:r>
              <a:rPr lang="en-US" i="1" dirty="0">
                <a:solidFill>
                  <a:srgbClr val="002060"/>
                </a:solidFill>
                <a:effectLst>
                  <a:outerShdw blurRad="38100" dist="38100" dir="2700000" algn="tl">
                    <a:srgbClr val="000000"/>
                  </a:outerShdw>
                </a:effectLst>
                <a:latin typeface=".VnArial Narrow" pitchFamily="34" charset="0"/>
              </a:rPr>
              <a:t>Bån ®Þa</a:t>
            </a:r>
          </a:p>
        </p:txBody>
      </p:sp>
      <p:pic>
        <p:nvPicPr>
          <p:cNvPr id="302085" name="Picture 5" descr="13257_Cao_nguyen_da_Dong_V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88913"/>
            <a:ext cx="46434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6" name="Rectangle 6"/>
          <p:cNvSpPr>
            <a:spLocks noChangeArrowheads="1"/>
          </p:cNvSpPr>
          <p:nvPr/>
        </p:nvSpPr>
        <p:spPr bwMode="auto">
          <a:xfrm>
            <a:off x="5580063" y="6021388"/>
            <a:ext cx="2238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en-US" b="1" i="1">
                <a:solidFill>
                  <a:srgbClr val="002060"/>
                </a:solidFill>
              </a:rPr>
              <a:t>Cao nguyên </a:t>
            </a:r>
          </a:p>
        </p:txBody>
      </p:sp>
    </p:spTree>
    <p:extLst>
      <p:ext uri="{BB962C8B-B14F-4D97-AF65-F5344CB8AC3E}">
        <p14:creationId xmlns:p14="http://schemas.microsoft.com/office/powerpoint/2010/main" val="2536673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box(in)">
                                      <p:cBhvr>
                                        <p:cTn id="7" dur="500"/>
                                        <p:tgtEl>
                                          <p:spTgt spid="14438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4387"/>
                                        </p:tgtEl>
                                        <p:attrNameLst>
                                          <p:attrName>style.visibility</p:attrName>
                                        </p:attrNameLst>
                                      </p:cBhvr>
                                      <p:to>
                                        <p:strVal val="visible"/>
                                      </p:to>
                                    </p:set>
                                    <p:animEffect transition="in" filter="box(in)">
                                      <p:cBhvr>
                                        <p:cTn id="10" dur="500"/>
                                        <p:tgtEl>
                                          <p:spTgt spid="1443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302085"/>
                                        </p:tgtEl>
                                        <p:attrNameLst>
                                          <p:attrName>style.visibility</p:attrName>
                                        </p:attrNameLst>
                                      </p:cBhvr>
                                      <p:to>
                                        <p:strVal val="visible"/>
                                      </p:to>
                                    </p:set>
                                    <p:animEffect transition="in" filter="diamond(in)">
                                      <p:cBhvr>
                                        <p:cTn id="15" dur="2000"/>
                                        <p:tgtEl>
                                          <p:spTgt spid="30208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02086"/>
                                        </p:tgtEl>
                                        <p:attrNameLst>
                                          <p:attrName>style.visibility</p:attrName>
                                        </p:attrNameLst>
                                      </p:cBhvr>
                                      <p:to>
                                        <p:strVal val="visible"/>
                                      </p:to>
                                    </p:set>
                                    <p:animEffect transition="in" filter="diamond(in)">
                                      <p:cBhvr>
                                        <p:cTn id="18" dur="2000"/>
                                        <p:tgtEl>
                                          <p:spTgt spid="302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p:bldP spid="3020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 y="0"/>
            <a:ext cx="90430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43800" y="2514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24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6636" y="838200"/>
            <a:ext cx="7086600" cy="1323439"/>
          </a:xfrm>
          <a:prstGeom prst="rect">
            <a:avLst/>
          </a:prstGeom>
          <a:noFill/>
        </p:spPr>
        <p:txBody>
          <a:bodyPr wrap="square" rtlCol="0">
            <a:spAutoFit/>
          </a:bodyPr>
          <a:lstStyle/>
          <a:p>
            <a:r>
              <a:rPr lang="en-US" sz="4000" b="1" i="1" dirty="0" smtClean="0">
                <a:solidFill>
                  <a:srgbClr val="0000FF"/>
                </a:solidFill>
                <a:latin typeface="+mj-lt"/>
              </a:rPr>
              <a:t>*</a:t>
            </a:r>
            <a:r>
              <a:rPr lang="vi-VN" sz="4000" b="1" i="1" dirty="0" smtClean="0">
                <a:solidFill>
                  <a:srgbClr val="0000FF"/>
                </a:solidFill>
                <a:latin typeface="+mj-lt"/>
              </a:rPr>
              <a:t>Các </a:t>
            </a:r>
            <a:r>
              <a:rPr lang="vi-VN" sz="4000" b="1" i="1" dirty="0">
                <a:solidFill>
                  <a:srgbClr val="0000FF"/>
                </a:solidFill>
                <a:latin typeface="+mj-lt"/>
              </a:rPr>
              <a:t>khoáng sản </a:t>
            </a:r>
            <a:r>
              <a:rPr lang="vi-VN" sz="4000" b="1" i="1" dirty="0" smtClean="0">
                <a:solidFill>
                  <a:srgbClr val="0000FF"/>
                </a:solidFill>
                <a:latin typeface="+mj-lt"/>
              </a:rPr>
              <a:t>phân bố</a:t>
            </a:r>
            <a:r>
              <a:rPr lang="en-US" sz="4000" b="1" i="1" dirty="0" smtClean="0">
                <a:solidFill>
                  <a:srgbClr val="0000FF"/>
                </a:solidFill>
                <a:latin typeface="+mj-lt"/>
              </a:rPr>
              <a:t> </a:t>
            </a:r>
            <a:r>
              <a:rPr lang="en-US" sz="4000" b="1" i="1" dirty="0" err="1" smtClean="0">
                <a:solidFill>
                  <a:srgbClr val="0000FF"/>
                </a:solidFill>
                <a:latin typeface="Times New Roman" pitchFamily="18" charset="0"/>
                <a:cs typeface="Times New Roman" pitchFamily="18" charset="0"/>
              </a:rPr>
              <a:t>thế</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nào</a:t>
            </a:r>
            <a:r>
              <a:rPr lang="en-US" sz="4000" b="1" i="1" dirty="0" smtClean="0">
                <a:solidFill>
                  <a:srgbClr val="0000FF"/>
                </a:solidFill>
                <a:latin typeface="Times New Roman" pitchFamily="18" charset="0"/>
                <a:cs typeface="Times New Roman" pitchFamily="18" charset="0"/>
              </a:rPr>
              <a:t> ở </a:t>
            </a:r>
            <a:r>
              <a:rPr lang="en-US" sz="4000" b="1" i="1" dirty="0" err="1" smtClean="0">
                <a:solidFill>
                  <a:srgbClr val="0000FF"/>
                </a:solidFill>
                <a:latin typeface="Times New Roman" pitchFamily="18" charset="0"/>
                <a:cs typeface="Times New Roman" pitchFamily="18" charset="0"/>
              </a:rPr>
              <a:t>châu</a:t>
            </a:r>
            <a:r>
              <a:rPr lang="en-US" sz="4000" b="1" i="1" dirty="0" smtClean="0">
                <a:solidFill>
                  <a:srgbClr val="0000FF"/>
                </a:solidFill>
                <a:latin typeface="Times New Roman" pitchFamily="18" charset="0"/>
                <a:cs typeface="Times New Roman" pitchFamily="18" charset="0"/>
              </a:rPr>
              <a:t> Phi ?</a:t>
            </a:r>
            <a:endParaRPr lang="vi-VN" sz="4000" b="1" i="1" dirty="0">
              <a:solidFill>
                <a:srgbClr val="0000FF"/>
              </a:solidFill>
              <a:latin typeface="Times New Roman" pitchFamily="18" charset="0"/>
              <a:cs typeface="Times New Roman" pitchFamily="18" charset="0"/>
            </a:endParaRPr>
          </a:p>
        </p:txBody>
      </p:sp>
      <p:sp>
        <p:nvSpPr>
          <p:cNvPr id="5" name="TextBox 4"/>
          <p:cNvSpPr txBox="1"/>
          <p:nvPr/>
        </p:nvSpPr>
        <p:spPr>
          <a:xfrm>
            <a:off x="1066800" y="838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846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2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6636" y="838200"/>
            <a:ext cx="7086600" cy="5570756"/>
          </a:xfrm>
          <a:prstGeom prst="rect">
            <a:avLst/>
          </a:prstGeom>
          <a:noFill/>
        </p:spPr>
        <p:txBody>
          <a:bodyPr wrap="square" rtlCol="0">
            <a:spAutoFit/>
          </a:bodyPr>
          <a:lstStyle/>
          <a:p>
            <a:r>
              <a:rPr lang="en-US" sz="4000" b="1" i="1" dirty="0" smtClean="0">
                <a:solidFill>
                  <a:srgbClr val="0000FF"/>
                </a:solidFill>
                <a:latin typeface="+mj-lt"/>
              </a:rPr>
              <a:t>*</a:t>
            </a:r>
            <a:r>
              <a:rPr lang="vi-VN" sz="4000" b="1" i="1" dirty="0" smtClean="0">
                <a:solidFill>
                  <a:srgbClr val="0000FF"/>
                </a:solidFill>
                <a:latin typeface="+mj-lt"/>
              </a:rPr>
              <a:t>Các </a:t>
            </a:r>
            <a:r>
              <a:rPr lang="vi-VN" sz="4000" b="1" i="1" dirty="0">
                <a:solidFill>
                  <a:srgbClr val="0000FF"/>
                </a:solidFill>
                <a:latin typeface="+mj-lt"/>
              </a:rPr>
              <a:t>khoáng sản và sự phân bố:</a:t>
            </a:r>
          </a:p>
          <a:p>
            <a:r>
              <a:rPr lang="vi-VN" sz="4000" dirty="0">
                <a:latin typeface="+mj-lt"/>
              </a:rPr>
              <a:t>+ Các mỏ sắt, dầu mỏ và khí tự nhiên: khu vực Bắc Phi.</a:t>
            </a:r>
          </a:p>
          <a:p>
            <a:r>
              <a:rPr lang="vi-VN" sz="4000" dirty="0">
                <a:latin typeface="+mj-lt"/>
              </a:rPr>
              <a:t>+ Các mỏ vàng, sắt, kim cương: ven biển vịnh Ghi-nê.</a:t>
            </a:r>
          </a:p>
          <a:p>
            <a:r>
              <a:rPr lang="vi-VN" sz="4000" dirty="0">
                <a:latin typeface="+mj-lt"/>
              </a:rPr>
              <a:t>+ Các mỏ đồng, chì, cô ban, u-ra-ni-um, crôm, kim cương, phốt-pho-rít: khu vực Nam Phi.</a:t>
            </a:r>
          </a:p>
          <a:p>
            <a:r>
              <a:rPr lang="vi-VN" dirty="0" smtClean="0"/>
              <a:t/>
            </a:r>
            <a:br>
              <a:rPr lang="vi-VN" dirty="0" smtClean="0"/>
            </a:br>
            <a:endParaRPr lang="en-US" dirty="0"/>
          </a:p>
        </p:txBody>
      </p:sp>
      <p:sp>
        <p:nvSpPr>
          <p:cNvPr id="5" name="TextBox 4"/>
          <p:cNvSpPr txBox="1"/>
          <p:nvPr/>
        </p:nvSpPr>
        <p:spPr>
          <a:xfrm>
            <a:off x="1066800" y="838200"/>
            <a:ext cx="184731" cy="369332"/>
          </a:xfrm>
          <a:prstGeom prst="rect">
            <a:avLst/>
          </a:prstGeom>
          <a:noFill/>
        </p:spPr>
        <p:txBody>
          <a:bodyPr wrap="none" rtlCol="0">
            <a:spAutoFit/>
          </a:bodyPr>
          <a:lstStyle/>
          <a:p>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433" y="13716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92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smtClean="0"/>
          </a:p>
        </p:txBody>
      </p:sp>
      <p:sp>
        <p:nvSpPr>
          <p:cNvPr id="14339" name="Rectangle 3"/>
          <p:cNvSpPr>
            <a:spLocks noGrp="1" noChangeArrowheads="1"/>
          </p:cNvSpPr>
          <p:nvPr>
            <p:ph type="body" idx="1"/>
          </p:nvPr>
        </p:nvSpPr>
        <p:spPr/>
        <p:txBody>
          <a:bodyPr/>
          <a:lstStyle/>
          <a:p>
            <a:pPr eaLnBrk="1" hangingPunct="1"/>
            <a:endParaRPr lang="en-US" smtClean="0"/>
          </a:p>
        </p:txBody>
      </p:sp>
      <p:pic>
        <p:nvPicPr>
          <p:cNvPr id="14340" name="Picture 5" descr="Một mỏ khai thác kim cương ở Nam Phi. (Ảnh: TTX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6"/>
          <p:cNvSpPr>
            <a:spLocks noChangeArrowheads="1"/>
          </p:cNvSpPr>
          <p:nvPr/>
        </p:nvSpPr>
        <p:spPr bwMode="auto">
          <a:xfrm>
            <a:off x="0" y="-109029"/>
            <a:ext cx="9938939" cy="584775"/>
          </a:xfrm>
          <a:prstGeom prst="rect">
            <a:avLst/>
          </a:prstGeom>
          <a:solidFill>
            <a:srgbClr val="0070C0"/>
          </a:solidFill>
          <a:ln>
            <a:noFill/>
          </a:ln>
          <a:effectLst/>
        </p:spPr>
        <p:txBody>
          <a:bodyPr wrap="none" anchor="ctr">
            <a:spAutoFit/>
          </a:bodyPr>
          <a:lstStyle/>
          <a:p>
            <a:r>
              <a:rPr lang="en-US" sz="3200" b="1" i="1" dirty="0" err="1">
                <a:solidFill>
                  <a:srgbClr val="FFFF00"/>
                </a:solidFill>
                <a:latin typeface="Times New Roman" pitchFamily="18" charset="0"/>
                <a:cs typeface="Times New Roman" pitchFamily="18" charset="0"/>
              </a:rPr>
              <a:t>Một</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mỏ</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khai</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thác</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kim</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cương</a:t>
            </a:r>
            <a:r>
              <a:rPr lang="en-US" sz="3200" b="1" i="1" dirty="0">
                <a:solidFill>
                  <a:srgbClr val="FFFF00"/>
                </a:solidFill>
                <a:latin typeface="Times New Roman" pitchFamily="18" charset="0"/>
                <a:cs typeface="Times New Roman" pitchFamily="18" charset="0"/>
              </a:rPr>
              <a:t> ở Nam Phi. (</a:t>
            </a:r>
            <a:r>
              <a:rPr lang="en-US" sz="3200" b="1" i="1" dirty="0" err="1">
                <a:solidFill>
                  <a:srgbClr val="FFFF00"/>
                </a:solidFill>
                <a:latin typeface="Times New Roman" pitchFamily="18" charset="0"/>
                <a:cs typeface="Times New Roman" pitchFamily="18" charset="0"/>
              </a:rPr>
              <a:t>Ảnh</a:t>
            </a:r>
            <a:r>
              <a:rPr lang="en-US" sz="3200" b="1" i="1" dirty="0">
                <a:solidFill>
                  <a:srgbClr val="FFFF00"/>
                </a:solidFill>
                <a:latin typeface="Times New Roman" pitchFamily="18" charset="0"/>
                <a:cs typeface="Times New Roman" pitchFamily="18" charset="0"/>
              </a:rPr>
              <a:t>: </a:t>
            </a:r>
            <a:r>
              <a:rPr lang="en-US" sz="3200" b="1" i="1" dirty="0" err="1">
                <a:solidFill>
                  <a:srgbClr val="FFFF00"/>
                </a:solidFill>
                <a:latin typeface="Times New Roman" pitchFamily="18" charset="0"/>
                <a:cs typeface="Times New Roman" pitchFamily="18" charset="0"/>
              </a:rPr>
              <a:t>TTXVN</a:t>
            </a:r>
            <a:r>
              <a:rPr lang="en-US" sz="3200" b="1" i="1" dirty="0">
                <a:solidFill>
                  <a:srgbClr val="FFFF00"/>
                </a:solidFill>
                <a:latin typeface="Times New Roman" pitchFamily="18" charset="0"/>
                <a:cs typeface="Times New Roman" pitchFamily="18" charset="0"/>
              </a:rPr>
              <a:t>)</a:t>
            </a:r>
            <a:r>
              <a:rPr lang="en-US" sz="3200" b="1" dirty="0">
                <a:solidFill>
                  <a:srgbClr val="FFFF00"/>
                </a:solidFill>
                <a:latin typeface="Times New Roman" pitchFamily="18" charset="0"/>
                <a:cs typeface="Times New Roman" pitchFamily="18" charset="0"/>
              </a:rPr>
              <a:t> </a:t>
            </a:r>
          </a:p>
        </p:txBody>
      </p:sp>
    </p:spTree>
    <p:extLst>
      <p:ext uri="{BB962C8B-B14F-4D97-AF65-F5344CB8AC3E}">
        <p14:creationId xmlns:p14="http://schemas.microsoft.com/office/powerpoint/2010/main" val="25685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arn(inVertical)">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arn(inVertical)">
                                      <p:cBhvr>
                                        <p:cTn id="12"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8486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5943600"/>
            <a:ext cx="3547766" cy="369332"/>
          </a:xfrm>
          <a:prstGeom prst="rect">
            <a:avLst/>
          </a:prstGeom>
          <a:noFill/>
        </p:spPr>
        <p:txBody>
          <a:bodyPr wrap="none" rtlCol="0">
            <a:spAutoFit/>
          </a:bodyPr>
          <a:lstStyle/>
          <a:p>
            <a:r>
              <a:rPr lang="vi-VN" i="1" dirty="0"/>
              <a:t>Khai thác kim cương tại Nam Phi</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320040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3058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70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3"/>
                                        </p:tgtEl>
                                        <p:attrNameLst>
                                          <p:attrName>style.visibility</p:attrName>
                                        </p:attrNameLst>
                                      </p:cBhvr>
                                      <p:to>
                                        <p:strVal val="visible"/>
                                      </p:to>
                                    </p:set>
                                    <p:animEffect transition="in" filter="barn(inVertical)">
                                      <p:cBhvr>
                                        <p:cTn id="20"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smtClean="0"/>
          </a:p>
        </p:txBody>
      </p:sp>
      <p:sp>
        <p:nvSpPr>
          <p:cNvPr id="17411" name="Rectangle 3"/>
          <p:cNvSpPr>
            <a:spLocks noGrp="1" noChangeArrowheads="1"/>
          </p:cNvSpPr>
          <p:nvPr>
            <p:ph type="body" idx="1"/>
          </p:nvPr>
        </p:nvSpPr>
        <p:spPr/>
        <p:txBody>
          <a:bodyPr/>
          <a:lstStyle/>
          <a:p>
            <a:pPr eaLnBrk="1" hangingPunct="1"/>
            <a:endParaRPr lang="en-US" smtClean="0"/>
          </a:p>
        </p:txBody>
      </p:sp>
      <p:sp>
        <p:nvSpPr>
          <p:cNvPr id="17412" name="AutoShape 5"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3" name="AutoShape 7"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14" name="Picture 9" descr="20120406163844_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10"/>
          <p:cNvSpPr>
            <a:spLocks noChangeArrowheads="1"/>
          </p:cNvSpPr>
          <p:nvPr/>
        </p:nvSpPr>
        <p:spPr bwMode="auto">
          <a:xfrm>
            <a:off x="1016000" y="6267791"/>
            <a:ext cx="370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err="1">
                <a:solidFill>
                  <a:srgbClr val="DF2809"/>
                </a:solidFill>
              </a:rPr>
              <a:t>Khai</a:t>
            </a:r>
            <a:r>
              <a:rPr lang="en-US" b="1" dirty="0">
                <a:solidFill>
                  <a:srgbClr val="DF2809"/>
                </a:solidFill>
              </a:rPr>
              <a:t> </a:t>
            </a:r>
            <a:r>
              <a:rPr lang="en-US" b="1" dirty="0" err="1">
                <a:solidFill>
                  <a:srgbClr val="DF2809"/>
                </a:solidFill>
              </a:rPr>
              <a:t>thác</a:t>
            </a:r>
            <a:r>
              <a:rPr lang="en-US" b="1" dirty="0">
                <a:solidFill>
                  <a:srgbClr val="DF2809"/>
                </a:solidFill>
              </a:rPr>
              <a:t> </a:t>
            </a:r>
            <a:r>
              <a:rPr lang="en-US" b="1" dirty="0" err="1">
                <a:solidFill>
                  <a:srgbClr val="DF2809"/>
                </a:solidFill>
              </a:rPr>
              <a:t>kim</a:t>
            </a:r>
            <a:r>
              <a:rPr lang="en-US" b="1" dirty="0">
                <a:solidFill>
                  <a:srgbClr val="DF2809"/>
                </a:solidFill>
              </a:rPr>
              <a:t> </a:t>
            </a:r>
            <a:r>
              <a:rPr lang="en-US" b="1" dirty="0" err="1">
                <a:solidFill>
                  <a:srgbClr val="DF2809"/>
                </a:solidFill>
              </a:rPr>
              <a:t>cương</a:t>
            </a:r>
            <a:r>
              <a:rPr lang="en-US" b="1" dirty="0">
                <a:solidFill>
                  <a:srgbClr val="DF2809"/>
                </a:solidFill>
              </a:rPr>
              <a:t> ở </a:t>
            </a:r>
            <a:r>
              <a:rPr lang="en-US" b="1" dirty="0" err="1">
                <a:solidFill>
                  <a:srgbClr val="DF2809"/>
                </a:solidFill>
              </a:rPr>
              <a:t>châu</a:t>
            </a:r>
            <a:r>
              <a:rPr lang="en-US" b="1" dirty="0">
                <a:solidFill>
                  <a:srgbClr val="DF2809"/>
                </a:solidFill>
              </a:rPr>
              <a:t> Phi</a:t>
            </a:r>
          </a:p>
        </p:txBody>
      </p:sp>
    </p:spTree>
    <p:extLst>
      <p:ext uri="{BB962C8B-B14F-4D97-AF65-F5344CB8AC3E}">
        <p14:creationId xmlns:p14="http://schemas.microsoft.com/office/powerpoint/2010/main" val="190223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arn(inVertic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dirty="0" smtClean="0"/>
          </a:p>
        </p:txBody>
      </p:sp>
      <p:sp>
        <p:nvSpPr>
          <p:cNvPr id="18435" name="Rectangle 3"/>
          <p:cNvSpPr>
            <a:spLocks noGrp="1" noChangeArrowheads="1"/>
          </p:cNvSpPr>
          <p:nvPr>
            <p:ph type="body" idx="1"/>
          </p:nvPr>
        </p:nvSpPr>
        <p:spPr/>
        <p:txBody>
          <a:bodyPr/>
          <a:lstStyle/>
          <a:p>
            <a:pPr eaLnBrk="1" hangingPunct="1"/>
            <a:endParaRPr lang="en-US" dirty="0" smtClean="0"/>
          </a:p>
        </p:txBody>
      </p:sp>
      <p:pic>
        <p:nvPicPr>
          <p:cNvPr id="18436" name="Picture 5" descr="231110diamon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4800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0574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81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7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arn(inVertical)">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barn(inVertical)">
                                      <p:cBhvr>
                                        <p:cTn id="1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vi-VN" b="1" dirty="0"/>
              <a:t>Châu Phi hy vọng đổi đời nhờ khai khoáng</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 y="228600"/>
            <a:ext cx="8305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81200" y="6216134"/>
            <a:ext cx="4023345" cy="369332"/>
          </a:xfrm>
          <a:prstGeom prst="rect">
            <a:avLst/>
          </a:prstGeom>
          <a:noFill/>
        </p:spPr>
        <p:txBody>
          <a:bodyPr wrap="none" rtlCol="0">
            <a:spAutoFit/>
          </a:bodyPr>
          <a:lstStyle/>
          <a:p>
            <a:r>
              <a:rPr lang="en-US" dirty="0" err="1" smtClean="0"/>
              <a:t>Châu</a:t>
            </a:r>
            <a:r>
              <a:rPr lang="en-US" dirty="0" smtClean="0"/>
              <a:t> Phi hi  </a:t>
            </a:r>
            <a:r>
              <a:rPr lang="en-US" dirty="0" err="1" smtClean="0"/>
              <a:t>vọng</a:t>
            </a:r>
            <a:r>
              <a:rPr lang="en-US" dirty="0" smtClean="0"/>
              <a:t>  </a:t>
            </a:r>
            <a:r>
              <a:rPr lang="en-US" dirty="0" err="1" smtClean="0"/>
              <a:t>đổi</a:t>
            </a:r>
            <a:r>
              <a:rPr lang="en-US" dirty="0" smtClean="0"/>
              <a:t> </a:t>
            </a:r>
            <a:r>
              <a:rPr lang="en-US" dirty="0" err="1" smtClean="0"/>
              <a:t>đời</a:t>
            </a:r>
            <a:r>
              <a:rPr lang="en-US" dirty="0" smtClean="0"/>
              <a:t> </a:t>
            </a:r>
            <a:r>
              <a:rPr lang="en-US" dirty="0" err="1" smtClean="0"/>
              <a:t>từ</a:t>
            </a:r>
            <a:r>
              <a:rPr lang="en-US" dirty="0" smtClean="0"/>
              <a:t> </a:t>
            </a:r>
            <a:r>
              <a:rPr lang="en-US" dirty="0" err="1" smtClean="0"/>
              <a:t>khai</a:t>
            </a:r>
            <a:r>
              <a:rPr lang="en-US" dirty="0" smtClean="0"/>
              <a:t> </a:t>
            </a:r>
            <a:r>
              <a:rPr lang="en-US" dirty="0" err="1" smtClean="0"/>
              <a:t>khoáng</a:t>
            </a:r>
            <a:endParaRPr lang="en-US" dirty="0"/>
          </a:p>
        </p:txBody>
      </p:sp>
    </p:spTree>
    <p:extLst>
      <p:ext uri="{BB962C8B-B14F-4D97-AF65-F5344CB8AC3E}">
        <p14:creationId xmlns:p14="http://schemas.microsoft.com/office/powerpoint/2010/main" val="19092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33407" y="114300"/>
            <a:ext cx="304231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15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arn(inVertical)">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79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144780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73" y="2209800"/>
            <a:ext cx="229870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3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681"/>
            <a:ext cx="8991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8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arn(inVertic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381000" y="3581400"/>
            <a:ext cx="8050602" cy="2831544"/>
          </a:xfrm>
          <a:prstGeom prst="rect">
            <a:avLst/>
          </a:prstGeom>
          <a:noFill/>
        </p:spPr>
        <p:txBody>
          <a:bodyPr wrap="none" rtlCol="0">
            <a:spAutoFit/>
          </a:bodyPr>
          <a:lstStyle/>
          <a:p>
            <a:r>
              <a:rPr lang="vi-VN" sz="3200" b="1" dirty="0">
                <a:latin typeface="Times New Roman" pitchFamily="18" charset="0"/>
                <a:cs typeface="Times New Roman" pitchFamily="18" charset="0"/>
              </a:rPr>
              <a:t>Câu </a:t>
            </a:r>
            <a:r>
              <a:rPr lang="en-US" sz="3200" b="1" dirty="0">
                <a:latin typeface="Times New Roman" pitchFamily="18" charset="0"/>
                <a:cs typeface="Times New Roman" pitchFamily="18" charset="0"/>
              </a:rPr>
              <a:t>2</a:t>
            </a:r>
            <a:r>
              <a:rPr lang="vi-VN" sz="3200" b="1" dirty="0" smtClean="0">
                <a:latin typeface="Times New Roman" pitchFamily="18" charset="0"/>
                <a:cs typeface="Times New Roman" pitchFamily="18" charset="0"/>
              </a:rPr>
              <a:t>.</a:t>
            </a:r>
            <a:r>
              <a:rPr lang="vi-VN" sz="3200" b="1" dirty="0">
                <a:latin typeface="Times New Roman" pitchFamily="18" charset="0"/>
                <a:cs typeface="Times New Roman" pitchFamily="18" charset="0"/>
              </a:rPr>
              <a:t> </a:t>
            </a:r>
            <a:r>
              <a:rPr lang="vi-VN" sz="3200" dirty="0">
                <a:latin typeface="Times New Roman" pitchFamily="18" charset="0"/>
                <a:cs typeface="Times New Roman" pitchFamily="18" charset="0"/>
              </a:rPr>
              <a:t>Châu Phi nối liền với châu Á bởi eo đất:</a:t>
            </a:r>
          </a:p>
          <a:p>
            <a:r>
              <a:rPr lang="vi-VN" sz="3200" dirty="0">
                <a:latin typeface="Times New Roman" pitchFamily="18" charset="0"/>
                <a:cs typeface="Times New Roman" pitchFamily="18" charset="0"/>
              </a:rPr>
              <a:t>A. Pa-na-ma</a:t>
            </a:r>
          </a:p>
          <a:p>
            <a:r>
              <a:rPr lang="vi-VN" sz="3200" dirty="0">
                <a:latin typeface="Times New Roman" pitchFamily="18" charset="0"/>
                <a:cs typeface="Times New Roman" pitchFamily="18" charset="0"/>
              </a:rPr>
              <a:t>B. Xuy-e</a:t>
            </a:r>
          </a:p>
          <a:p>
            <a:r>
              <a:rPr lang="vi-VN" sz="3200" dirty="0">
                <a:latin typeface="Times New Roman" pitchFamily="18" charset="0"/>
                <a:cs typeface="Times New Roman" pitchFamily="18" charset="0"/>
              </a:rPr>
              <a:t>C. Man-sơ</a:t>
            </a:r>
          </a:p>
          <a:p>
            <a:r>
              <a:rPr lang="vi-VN" sz="3200" dirty="0">
                <a:latin typeface="Times New Roman" pitchFamily="18" charset="0"/>
                <a:cs typeface="Times New Roman" pitchFamily="18" charset="0"/>
              </a:rPr>
              <a:t>D. Xô-ma-li</a:t>
            </a:r>
          </a:p>
          <a:p>
            <a:endParaRPr lang="en-US" dirty="0"/>
          </a:p>
        </p:txBody>
      </p:sp>
      <p:sp>
        <p:nvSpPr>
          <p:cNvPr id="5" name="TextBox 4"/>
          <p:cNvSpPr txBox="1"/>
          <p:nvPr/>
        </p:nvSpPr>
        <p:spPr>
          <a:xfrm>
            <a:off x="349332" y="609600"/>
            <a:ext cx="8698363" cy="2523768"/>
          </a:xfrm>
          <a:prstGeom prst="rect">
            <a:avLst/>
          </a:prstGeom>
          <a:noFill/>
        </p:spPr>
        <p:txBody>
          <a:bodyPr wrap="square" rtlCol="0">
            <a:spAutoFit/>
          </a:bodyPr>
          <a:lstStyle/>
          <a:p>
            <a:r>
              <a:rPr lang="vi-VN" sz="2800" b="1" dirty="0">
                <a:latin typeface="Times New Roman" pitchFamily="18" charset="0"/>
                <a:cs typeface="Times New Roman" pitchFamily="18" charset="0"/>
              </a:rPr>
              <a:t>Câu </a:t>
            </a:r>
            <a:r>
              <a:rPr lang="vi-VN" sz="2800" b="1" dirty="0" smtClean="0">
                <a:latin typeface="Times New Roman" pitchFamily="18" charset="0"/>
                <a:cs typeface="Times New Roman" pitchFamily="18" charset="0"/>
              </a:rPr>
              <a:t>1</a:t>
            </a:r>
            <a:r>
              <a:rPr lang="vi-VN" sz="2800" dirty="0" smtClean="0">
                <a:latin typeface="Times New Roman" pitchFamily="18" charset="0"/>
                <a:cs typeface="Times New Roman" pitchFamily="18" charset="0"/>
              </a:rPr>
              <a:t>:</a:t>
            </a:r>
            <a:r>
              <a:rPr lang="vi-VN" sz="2800" dirty="0">
                <a:latin typeface="Times New Roman" pitchFamily="18" charset="0"/>
                <a:cs typeface="Times New Roman" pitchFamily="18" charset="0"/>
              </a:rPr>
              <a:t> Châu Phi ngăn cách với Châu Á bởi Biển Đỏ và:</a:t>
            </a:r>
          </a:p>
          <a:p>
            <a:r>
              <a:rPr lang="vi-VN" sz="2800" dirty="0">
                <a:latin typeface="Times New Roman" pitchFamily="18" charset="0"/>
                <a:cs typeface="Times New Roman" pitchFamily="18" charset="0"/>
              </a:rPr>
              <a:t>A. Địa Trung Hải </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B. Biển Đen</a:t>
            </a:r>
          </a:p>
          <a:p>
            <a:r>
              <a:rPr lang="vi-VN" sz="2800" dirty="0">
                <a:latin typeface="Times New Roman" pitchFamily="18" charset="0"/>
                <a:cs typeface="Times New Roman" pitchFamily="18" charset="0"/>
              </a:rPr>
              <a:t>C.Kênh đào Panama         </a:t>
            </a:r>
          </a:p>
          <a:p>
            <a:r>
              <a:rPr lang="vi-VN" sz="2800" dirty="0">
                <a:latin typeface="Times New Roman" pitchFamily="18" charset="0"/>
                <a:cs typeface="Times New Roman" pitchFamily="18" charset="0"/>
              </a:rPr>
              <a:t>D. Kênh đào Xuyê</a:t>
            </a:r>
            <a:r>
              <a:rPr lang="vi-VN" sz="2800" dirty="0"/>
              <a:t>.</a:t>
            </a:r>
          </a:p>
          <a:p>
            <a:endParaRPr lang="en-US" dirty="0"/>
          </a:p>
        </p:txBody>
      </p:sp>
      <p:sp>
        <p:nvSpPr>
          <p:cNvPr id="6" name="Oval 5"/>
          <p:cNvSpPr/>
          <p:nvPr/>
        </p:nvSpPr>
        <p:spPr>
          <a:xfrm>
            <a:off x="372093" y="1066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9332" y="46482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2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233188" y="3504571"/>
            <a:ext cx="8930650" cy="2831544"/>
          </a:xfrm>
          <a:prstGeom prst="rect">
            <a:avLst/>
          </a:prstGeom>
          <a:noFill/>
        </p:spPr>
        <p:txBody>
          <a:bodyPr wrap="none" rtlCol="0">
            <a:spAutoFit/>
          </a:bodyPr>
          <a:lstStyle/>
          <a:p>
            <a:r>
              <a:rPr lang="vi-VN" sz="3200" b="1" dirty="0"/>
              <a:t>Câu </a:t>
            </a:r>
            <a:r>
              <a:rPr lang="en-US" sz="3200" b="1" dirty="0" smtClean="0"/>
              <a:t>3</a:t>
            </a:r>
            <a:r>
              <a:rPr lang="vi-VN" sz="3200" dirty="0" smtClean="0"/>
              <a:t>. </a:t>
            </a:r>
            <a:r>
              <a:rPr lang="vi-VN" sz="3200" dirty="0"/>
              <a:t>Các khoáng sản chủ yếu của Nam Phi là</a:t>
            </a:r>
          </a:p>
          <a:p>
            <a:r>
              <a:rPr lang="vi-VN" sz="3200" dirty="0"/>
              <a:t>A. kìm cương, đồng. </a:t>
            </a:r>
          </a:p>
          <a:p>
            <a:r>
              <a:rPr lang="vi-VN" sz="3200" dirty="0"/>
              <a:t>B. vàng, sắt.</a:t>
            </a:r>
          </a:p>
          <a:p>
            <a:r>
              <a:rPr lang="vi-VN" sz="3200" dirty="0"/>
              <a:t>C. vàng, kim cương. </a:t>
            </a:r>
          </a:p>
          <a:p>
            <a:r>
              <a:rPr lang="vi-VN" sz="3200" dirty="0"/>
              <a:t>D. dầu mỏ, bô-xit</a:t>
            </a:r>
            <a:r>
              <a:rPr lang="vi-VN" sz="3200" dirty="0" smtClean="0"/>
              <a:t>.</a:t>
            </a:r>
            <a:endParaRPr lang="vi-VN" sz="3200" dirty="0">
              <a:latin typeface="Times New Roman" pitchFamily="18" charset="0"/>
              <a:cs typeface="Times New Roman" pitchFamily="18" charset="0"/>
            </a:endParaRPr>
          </a:p>
          <a:p>
            <a:endParaRPr lang="en-US" dirty="0"/>
          </a:p>
        </p:txBody>
      </p:sp>
      <p:sp>
        <p:nvSpPr>
          <p:cNvPr id="5" name="TextBox 4"/>
          <p:cNvSpPr txBox="1"/>
          <p:nvPr/>
        </p:nvSpPr>
        <p:spPr>
          <a:xfrm>
            <a:off x="349332" y="275272"/>
            <a:ext cx="8698363" cy="2954655"/>
          </a:xfrm>
          <a:prstGeom prst="rect">
            <a:avLst/>
          </a:prstGeom>
          <a:noFill/>
        </p:spPr>
        <p:txBody>
          <a:bodyPr wrap="square" rtlCol="0">
            <a:spAutoFit/>
          </a:bodyPr>
          <a:lstStyle/>
          <a:p>
            <a:r>
              <a:rPr lang="vi-VN" sz="2800" b="1" dirty="0"/>
              <a:t>Câu </a:t>
            </a:r>
            <a:r>
              <a:rPr lang="en-US" sz="2800" b="1" dirty="0" smtClean="0"/>
              <a:t>2</a:t>
            </a:r>
            <a:r>
              <a:rPr lang="vi-VN" sz="2800" b="1" dirty="0" smtClean="0"/>
              <a:t>:</a:t>
            </a:r>
            <a:r>
              <a:rPr lang="vi-VN" sz="2800" dirty="0"/>
              <a:t> Châu Phi có diện tích thứ 3 trên thế giới, đứng sau</a:t>
            </a:r>
          </a:p>
          <a:p>
            <a:r>
              <a:rPr lang="vi-VN" sz="2800" dirty="0"/>
              <a:t>A. châu Á, châu Mỹ. </a:t>
            </a:r>
          </a:p>
          <a:p>
            <a:r>
              <a:rPr lang="vi-VN" sz="2800" dirty="0"/>
              <a:t>B. châu Á, châu Đại Dương.</a:t>
            </a:r>
          </a:p>
          <a:p>
            <a:r>
              <a:rPr lang="vi-VN" sz="2800" dirty="0"/>
              <a:t>C. châu Á, châu Âu. </a:t>
            </a:r>
          </a:p>
          <a:p>
            <a:r>
              <a:rPr lang="vi-VN" sz="2800" dirty="0"/>
              <a:t>D. châu Á, châu Nam Cực.</a:t>
            </a:r>
          </a:p>
          <a:p>
            <a:endParaRPr lang="en-US" dirty="0"/>
          </a:p>
        </p:txBody>
      </p:sp>
      <p:sp>
        <p:nvSpPr>
          <p:cNvPr id="6" name="Oval 5"/>
          <p:cNvSpPr/>
          <p:nvPr/>
        </p:nvSpPr>
        <p:spPr>
          <a:xfrm>
            <a:off x="349332" y="1237012"/>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084" y="5105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2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59711" y="2971800"/>
            <a:ext cx="8450889" cy="3323987"/>
          </a:xfrm>
          <a:prstGeom prst="rect">
            <a:avLst/>
          </a:prstGeom>
          <a:noFill/>
        </p:spPr>
        <p:txBody>
          <a:bodyPr wrap="square" rtlCol="0">
            <a:spAutoFit/>
          </a:bodyPr>
          <a:lstStyle/>
          <a:p>
            <a:r>
              <a:rPr lang="vi-VN" sz="3200" b="1" dirty="0"/>
              <a:t>Câu </a:t>
            </a:r>
            <a:r>
              <a:rPr lang="en-US" sz="3200" b="1" dirty="0" smtClean="0"/>
              <a:t>5</a:t>
            </a:r>
            <a:r>
              <a:rPr lang="vi-VN" sz="3200" dirty="0" smtClean="0"/>
              <a:t>. </a:t>
            </a:r>
            <a:r>
              <a:rPr lang="vi-VN" sz="3200" dirty="0"/>
              <a:t>Nhận định nào sau đây không phải là đặc điểm đường bờ biển châu Phi?</a:t>
            </a:r>
          </a:p>
          <a:p>
            <a:r>
              <a:rPr lang="vi-VN" sz="3200" dirty="0"/>
              <a:t>A. Ít bị chia cắt </a:t>
            </a:r>
          </a:p>
          <a:p>
            <a:r>
              <a:rPr lang="vi-VN" sz="3200" dirty="0"/>
              <a:t>B. Ít vịnh biển</a:t>
            </a:r>
          </a:p>
          <a:p>
            <a:r>
              <a:rPr lang="vi-VN" sz="3200" dirty="0"/>
              <a:t>C. Ít bán đảo </a:t>
            </a:r>
          </a:p>
          <a:p>
            <a:r>
              <a:rPr lang="vi-VN" sz="3200" dirty="0"/>
              <a:t>D. Nhiều đảo lớn</a:t>
            </a:r>
          </a:p>
          <a:p>
            <a:endParaRPr lang="en-US" dirty="0"/>
          </a:p>
        </p:txBody>
      </p:sp>
      <p:sp>
        <p:nvSpPr>
          <p:cNvPr id="5" name="TextBox 4"/>
          <p:cNvSpPr txBox="1"/>
          <p:nvPr/>
        </p:nvSpPr>
        <p:spPr>
          <a:xfrm>
            <a:off x="159711" y="262116"/>
            <a:ext cx="8698363" cy="2523768"/>
          </a:xfrm>
          <a:prstGeom prst="rect">
            <a:avLst/>
          </a:prstGeom>
          <a:noFill/>
        </p:spPr>
        <p:txBody>
          <a:bodyPr wrap="square" rtlCol="0">
            <a:spAutoFit/>
          </a:bodyPr>
          <a:lstStyle/>
          <a:p>
            <a:r>
              <a:rPr lang="vi-VN" sz="2800" b="1" dirty="0"/>
              <a:t>Câu </a:t>
            </a:r>
            <a:r>
              <a:rPr lang="en-US" sz="2800" b="1" dirty="0"/>
              <a:t>4</a:t>
            </a:r>
            <a:r>
              <a:rPr lang="vi-VN" sz="2800" dirty="0" smtClean="0"/>
              <a:t>:</a:t>
            </a:r>
            <a:r>
              <a:rPr lang="vi-VN" sz="2800" dirty="0"/>
              <a:t> Kim cương tập trung chủ yếu ở:</a:t>
            </a:r>
          </a:p>
          <a:p>
            <a:r>
              <a:rPr lang="vi-VN" sz="2800" dirty="0"/>
              <a:t>A. Bắc Phi</a:t>
            </a:r>
          </a:p>
          <a:p>
            <a:r>
              <a:rPr lang="vi-VN" sz="2800" dirty="0"/>
              <a:t>B. Trung Phi</a:t>
            </a:r>
          </a:p>
          <a:p>
            <a:r>
              <a:rPr lang="vi-VN" sz="2800" dirty="0"/>
              <a:t>C. Nam Phi</a:t>
            </a:r>
          </a:p>
          <a:p>
            <a:r>
              <a:rPr lang="vi-VN" sz="2800" dirty="0"/>
              <a:t>D. Khắp châu Phi</a:t>
            </a:r>
          </a:p>
          <a:p>
            <a:endParaRPr lang="en-US" dirty="0"/>
          </a:p>
        </p:txBody>
      </p:sp>
      <p:sp>
        <p:nvSpPr>
          <p:cNvPr id="6" name="Oval 5"/>
          <p:cNvSpPr/>
          <p:nvPr/>
        </p:nvSpPr>
        <p:spPr>
          <a:xfrm>
            <a:off x="143493" y="15240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3493" y="5486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2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383971" y="3276600"/>
            <a:ext cx="8077200" cy="3323987"/>
          </a:xfrm>
          <a:prstGeom prst="rect">
            <a:avLst/>
          </a:prstGeom>
          <a:noFill/>
        </p:spPr>
        <p:txBody>
          <a:bodyPr wrap="square" rtlCol="0">
            <a:spAutoFit/>
          </a:bodyPr>
          <a:lstStyle/>
          <a:p>
            <a:r>
              <a:rPr lang="en-US" sz="3200" b="1" dirty="0" err="1"/>
              <a:t>Câu</a:t>
            </a:r>
            <a:r>
              <a:rPr lang="en-US" sz="3200" b="1" dirty="0"/>
              <a:t> 7</a:t>
            </a:r>
            <a:r>
              <a:rPr lang="en-US" sz="3200" dirty="0" smtClean="0"/>
              <a:t>:</a:t>
            </a:r>
            <a:r>
              <a:rPr lang="en-US" sz="3200" dirty="0"/>
              <a:t> </a:t>
            </a:r>
            <a:r>
              <a:rPr lang="en-US" sz="3200" dirty="0" err="1"/>
              <a:t>Châu</a:t>
            </a:r>
            <a:r>
              <a:rPr lang="en-US" sz="3200" dirty="0"/>
              <a:t> Phi </a:t>
            </a:r>
            <a:r>
              <a:rPr lang="en-US" sz="3200" dirty="0" err="1"/>
              <a:t>là</a:t>
            </a:r>
            <a:r>
              <a:rPr lang="en-US" sz="3200" dirty="0"/>
              <a:t> </a:t>
            </a:r>
            <a:r>
              <a:rPr lang="en-US" sz="3200" dirty="0" err="1"/>
              <a:t>châu</a:t>
            </a:r>
            <a:r>
              <a:rPr lang="en-US" sz="3200" dirty="0"/>
              <a:t> </a:t>
            </a:r>
            <a:r>
              <a:rPr lang="en-US" sz="3200" dirty="0" err="1"/>
              <a:t>lục</a:t>
            </a:r>
            <a:r>
              <a:rPr lang="en-US" sz="3200" dirty="0"/>
              <a:t> </a:t>
            </a:r>
            <a:r>
              <a:rPr lang="en-US" sz="3200" dirty="0" err="1"/>
              <a:t>có</a:t>
            </a:r>
            <a:r>
              <a:rPr lang="en-US" sz="3200" dirty="0"/>
              <a:t> </a:t>
            </a:r>
            <a:r>
              <a:rPr lang="en-US" sz="3200" dirty="0" err="1"/>
              <a:t>diện</a:t>
            </a:r>
            <a:r>
              <a:rPr lang="en-US" sz="3200" dirty="0"/>
              <a:t> </a:t>
            </a:r>
            <a:r>
              <a:rPr lang="en-US" sz="3200" dirty="0" err="1"/>
              <a:t>tích</a:t>
            </a:r>
            <a:r>
              <a:rPr lang="en-US" sz="3200" dirty="0"/>
              <a:t> </a:t>
            </a:r>
            <a:r>
              <a:rPr lang="en-US" sz="3200" dirty="0" err="1"/>
              <a:t>lớn</a:t>
            </a:r>
            <a:r>
              <a:rPr lang="en-US" sz="3200" dirty="0"/>
              <a:t> </a:t>
            </a:r>
            <a:r>
              <a:rPr lang="en-US" sz="3200" dirty="0" err="1"/>
              <a:t>thứ</a:t>
            </a:r>
            <a:r>
              <a:rPr lang="en-US" sz="3200" dirty="0"/>
              <a:t> </a:t>
            </a:r>
            <a:r>
              <a:rPr lang="en-US" sz="3200" dirty="0" err="1"/>
              <a:t>mấy</a:t>
            </a:r>
            <a:r>
              <a:rPr lang="en-US" sz="3200" dirty="0"/>
              <a:t> </a:t>
            </a:r>
            <a:r>
              <a:rPr lang="en-US" sz="3200" dirty="0" err="1"/>
              <a:t>trên</a:t>
            </a:r>
            <a:r>
              <a:rPr lang="en-US" sz="3200" dirty="0"/>
              <a:t> </a:t>
            </a:r>
            <a:r>
              <a:rPr lang="en-US" sz="3200" dirty="0" err="1"/>
              <a:t>thế</a:t>
            </a:r>
            <a:r>
              <a:rPr lang="en-US" sz="3200" dirty="0"/>
              <a:t> </a:t>
            </a:r>
            <a:r>
              <a:rPr lang="en-US" sz="3200" dirty="0" err="1"/>
              <a:t>giới</a:t>
            </a:r>
            <a:r>
              <a:rPr lang="en-US" sz="3200" dirty="0"/>
              <a:t>:</a:t>
            </a:r>
          </a:p>
          <a:p>
            <a:r>
              <a:rPr lang="en-US" sz="3200" dirty="0"/>
              <a:t>A. 1   </a:t>
            </a:r>
          </a:p>
          <a:p>
            <a:r>
              <a:rPr lang="en-US" sz="3200" dirty="0"/>
              <a:t>B. 2</a:t>
            </a:r>
          </a:p>
          <a:p>
            <a:r>
              <a:rPr lang="en-US" sz="3200" dirty="0"/>
              <a:t>C. 3 </a:t>
            </a:r>
            <a:r>
              <a:rPr lang="en-US" sz="3200" b="1" dirty="0"/>
              <a:t>  </a:t>
            </a:r>
            <a:endParaRPr lang="en-US" sz="3200" dirty="0"/>
          </a:p>
          <a:p>
            <a:r>
              <a:rPr lang="en-US" sz="3200" dirty="0"/>
              <a:t>D. 4</a:t>
            </a:r>
          </a:p>
          <a:p>
            <a:endParaRPr lang="en-US" dirty="0"/>
          </a:p>
        </p:txBody>
      </p:sp>
      <p:sp>
        <p:nvSpPr>
          <p:cNvPr id="5" name="TextBox 4"/>
          <p:cNvSpPr txBox="1"/>
          <p:nvPr/>
        </p:nvSpPr>
        <p:spPr>
          <a:xfrm>
            <a:off x="349331" y="152400"/>
            <a:ext cx="8489869" cy="3323987"/>
          </a:xfrm>
          <a:prstGeom prst="rect">
            <a:avLst/>
          </a:prstGeom>
          <a:noFill/>
        </p:spPr>
        <p:txBody>
          <a:bodyPr wrap="square" rtlCol="0">
            <a:spAutoFit/>
          </a:bodyPr>
          <a:lstStyle/>
          <a:p>
            <a:r>
              <a:rPr lang="vi-VN" sz="3200" b="1" dirty="0"/>
              <a:t>Câu </a:t>
            </a:r>
            <a:r>
              <a:rPr lang="en-US" sz="3200" b="1" dirty="0"/>
              <a:t>6</a:t>
            </a:r>
            <a:r>
              <a:rPr lang="vi-VN" sz="3200" dirty="0" smtClean="0"/>
              <a:t>:</a:t>
            </a:r>
            <a:r>
              <a:rPr lang="vi-VN" sz="3200" dirty="0"/>
              <a:t>  Châu Phi có nguồn tài nguyên nào giàu có?</a:t>
            </a:r>
          </a:p>
          <a:p>
            <a:r>
              <a:rPr lang="vi-VN" sz="3200" dirty="0"/>
              <a:t>A. Nhiều đồng bằng       </a:t>
            </a:r>
          </a:p>
          <a:p>
            <a:r>
              <a:rPr lang="vi-VN" sz="3200" dirty="0"/>
              <a:t>B. Nhiều sông lớn       </a:t>
            </a:r>
          </a:p>
          <a:p>
            <a:r>
              <a:rPr lang="vi-VN" sz="3200" dirty="0"/>
              <a:t>C. Nhiều khoáng sản</a:t>
            </a:r>
            <a:r>
              <a:rPr lang="vi-VN" sz="3200" b="1" dirty="0"/>
              <a:t>    </a:t>
            </a:r>
            <a:endParaRPr lang="vi-VN" sz="3200" dirty="0"/>
          </a:p>
          <a:p>
            <a:r>
              <a:rPr lang="vi-VN" sz="3200" dirty="0"/>
              <a:t>D. Nhiều tôm cá.</a:t>
            </a:r>
          </a:p>
          <a:p>
            <a:endParaRPr lang="en-US" dirty="0"/>
          </a:p>
        </p:txBody>
      </p:sp>
      <p:sp>
        <p:nvSpPr>
          <p:cNvPr id="6" name="Oval 5"/>
          <p:cNvSpPr/>
          <p:nvPr/>
        </p:nvSpPr>
        <p:spPr>
          <a:xfrm>
            <a:off x="348341" y="21336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9332" y="5348844"/>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2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barn(inVertical)">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381000" y="3581400"/>
            <a:ext cx="8050602" cy="2831544"/>
          </a:xfrm>
          <a:prstGeom prst="rect">
            <a:avLst/>
          </a:prstGeom>
          <a:noFill/>
        </p:spPr>
        <p:txBody>
          <a:bodyPr wrap="none" rtlCol="0">
            <a:spAutoFit/>
          </a:bodyPr>
          <a:lstStyle/>
          <a:p>
            <a:r>
              <a:rPr lang="vi-VN" sz="3200" b="1" dirty="0">
                <a:latin typeface="Times New Roman" pitchFamily="18" charset="0"/>
                <a:cs typeface="Times New Roman" pitchFamily="18" charset="0"/>
              </a:rPr>
              <a:t>Câu </a:t>
            </a:r>
            <a:r>
              <a:rPr lang="en-US" sz="3200" b="1" dirty="0">
                <a:latin typeface="Times New Roman" pitchFamily="18" charset="0"/>
                <a:cs typeface="Times New Roman" pitchFamily="18" charset="0"/>
              </a:rPr>
              <a:t>9</a:t>
            </a:r>
            <a:r>
              <a:rPr lang="vi-VN" sz="3200" b="1" dirty="0" smtClean="0">
                <a:latin typeface="Times New Roman" pitchFamily="18" charset="0"/>
                <a:cs typeface="Times New Roman" pitchFamily="18" charset="0"/>
              </a:rPr>
              <a:t>.</a:t>
            </a:r>
            <a:r>
              <a:rPr lang="vi-VN" sz="3200" b="1" dirty="0">
                <a:latin typeface="Times New Roman" pitchFamily="18" charset="0"/>
                <a:cs typeface="Times New Roman" pitchFamily="18" charset="0"/>
              </a:rPr>
              <a:t> </a:t>
            </a:r>
            <a:r>
              <a:rPr lang="vi-VN" sz="3200" dirty="0">
                <a:latin typeface="Times New Roman" pitchFamily="18" charset="0"/>
                <a:cs typeface="Times New Roman" pitchFamily="18" charset="0"/>
              </a:rPr>
              <a:t>Châu Phi nối liền với châu Á bởi eo đất:</a:t>
            </a:r>
          </a:p>
          <a:p>
            <a:r>
              <a:rPr lang="vi-VN" sz="3200" dirty="0">
                <a:latin typeface="Times New Roman" pitchFamily="18" charset="0"/>
                <a:cs typeface="Times New Roman" pitchFamily="18" charset="0"/>
              </a:rPr>
              <a:t>A. Pa-na-ma</a:t>
            </a:r>
          </a:p>
          <a:p>
            <a:r>
              <a:rPr lang="vi-VN" sz="3200" dirty="0">
                <a:latin typeface="Times New Roman" pitchFamily="18" charset="0"/>
                <a:cs typeface="Times New Roman" pitchFamily="18" charset="0"/>
              </a:rPr>
              <a:t>B. Xuy-e</a:t>
            </a:r>
          </a:p>
          <a:p>
            <a:r>
              <a:rPr lang="vi-VN" sz="3200" dirty="0">
                <a:latin typeface="Times New Roman" pitchFamily="18" charset="0"/>
                <a:cs typeface="Times New Roman" pitchFamily="18" charset="0"/>
              </a:rPr>
              <a:t>C. Man-sơ</a:t>
            </a:r>
          </a:p>
          <a:p>
            <a:r>
              <a:rPr lang="vi-VN" sz="3200" dirty="0">
                <a:latin typeface="Times New Roman" pitchFamily="18" charset="0"/>
                <a:cs typeface="Times New Roman" pitchFamily="18" charset="0"/>
              </a:rPr>
              <a:t>D. Xô-ma-li</a:t>
            </a:r>
          </a:p>
          <a:p>
            <a:endParaRPr lang="en-US" dirty="0"/>
          </a:p>
        </p:txBody>
      </p:sp>
      <p:sp>
        <p:nvSpPr>
          <p:cNvPr id="5" name="TextBox 4"/>
          <p:cNvSpPr txBox="1"/>
          <p:nvPr/>
        </p:nvSpPr>
        <p:spPr>
          <a:xfrm>
            <a:off x="349332" y="609600"/>
            <a:ext cx="8698363" cy="2523768"/>
          </a:xfrm>
          <a:prstGeom prst="rect">
            <a:avLst/>
          </a:prstGeom>
          <a:noFill/>
        </p:spPr>
        <p:txBody>
          <a:bodyPr wrap="square" rtlCol="0">
            <a:spAutoFit/>
          </a:bodyPr>
          <a:lstStyle/>
          <a:p>
            <a:r>
              <a:rPr lang="vi-VN" sz="2800" b="1" dirty="0">
                <a:latin typeface="Times New Roman" pitchFamily="18" charset="0"/>
                <a:cs typeface="Times New Roman" pitchFamily="18" charset="0"/>
              </a:rPr>
              <a:t>Câu </a:t>
            </a:r>
            <a:r>
              <a:rPr lang="en-US" sz="2800" b="1" dirty="0">
                <a:latin typeface="Times New Roman" pitchFamily="18" charset="0"/>
                <a:cs typeface="Times New Roman" pitchFamily="18" charset="0"/>
              </a:rPr>
              <a:t>8</a:t>
            </a:r>
            <a:r>
              <a:rPr lang="vi-VN" sz="2800" dirty="0" smtClean="0">
                <a:latin typeface="Times New Roman" pitchFamily="18" charset="0"/>
                <a:cs typeface="Times New Roman" pitchFamily="18" charset="0"/>
              </a:rPr>
              <a:t>:</a:t>
            </a:r>
            <a:r>
              <a:rPr lang="vi-VN" sz="2800" dirty="0">
                <a:latin typeface="Times New Roman" pitchFamily="18" charset="0"/>
                <a:cs typeface="Times New Roman" pitchFamily="18" charset="0"/>
              </a:rPr>
              <a:t> Châu Phi ngăn cách với Châu Á bởi Biển Đỏ và:</a:t>
            </a:r>
          </a:p>
          <a:p>
            <a:r>
              <a:rPr lang="vi-VN" sz="2800" dirty="0">
                <a:latin typeface="Times New Roman" pitchFamily="18" charset="0"/>
                <a:cs typeface="Times New Roman" pitchFamily="18" charset="0"/>
              </a:rPr>
              <a:t>A. Địa Trung Hải </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B. Biển Đen</a:t>
            </a:r>
          </a:p>
          <a:p>
            <a:r>
              <a:rPr lang="vi-VN" sz="2800" dirty="0">
                <a:latin typeface="Times New Roman" pitchFamily="18" charset="0"/>
                <a:cs typeface="Times New Roman" pitchFamily="18" charset="0"/>
              </a:rPr>
              <a:t>C.Kênh đào Panama         </a:t>
            </a:r>
          </a:p>
          <a:p>
            <a:r>
              <a:rPr lang="vi-VN" sz="2800" dirty="0">
                <a:latin typeface="Times New Roman" pitchFamily="18" charset="0"/>
                <a:cs typeface="Times New Roman" pitchFamily="18" charset="0"/>
              </a:rPr>
              <a:t>D. Kênh đào Xuyê</a:t>
            </a:r>
            <a:r>
              <a:rPr lang="vi-VN" sz="2800" dirty="0"/>
              <a:t>.</a:t>
            </a:r>
          </a:p>
          <a:p>
            <a:endParaRPr lang="en-US" dirty="0"/>
          </a:p>
        </p:txBody>
      </p:sp>
      <p:sp>
        <p:nvSpPr>
          <p:cNvPr id="6" name="Oval 5"/>
          <p:cNvSpPr/>
          <p:nvPr/>
        </p:nvSpPr>
        <p:spPr>
          <a:xfrm>
            <a:off x="372093" y="1066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9332" y="46482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2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barn(inVertical)">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762000"/>
            <a:ext cx="1132041" cy="369332"/>
          </a:xfrm>
          <a:prstGeom prst="rect">
            <a:avLst/>
          </a:prstGeom>
          <a:noFill/>
        </p:spPr>
        <p:txBody>
          <a:bodyPr wrap="none" rtlCol="0">
            <a:spAutoFit/>
          </a:bodyPr>
          <a:lstStyle/>
          <a:p>
            <a:r>
              <a:rPr lang="en-US" dirty="0"/>
              <a:t>b) </a:t>
            </a:r>
            <a:r>
              <a:rPr lang="en-US" dirty="0" err="1"/>
              <a:t>Khí</a:t>
            </a:r>
            <a:r>
              <a:rPr lang="en-US" dirty="0"/>
              <a:t> </a:t>
            </a:r>
            <a:r>
              <a:rPr lang="en-US" dirty="0" err="1"/>
              <a:t>hậu</a:t>
            </a:r>
            <a:endParaRPr lang="en-US" dirty="0"/>
          </a:p>
        </p:txBody>
      </p:sp>
      <p:sp>
        <p:nvSpPr>
          <p:cNvPr id="5" name="TextBox 4"/>
          <p:cNvSpPr txBox="1"/>
          <p:nvPr/>
        </p:nvSpPr>
        <p:spPr>
          <a:xfrm>
            <a:off x="838200" y="1578429"/>
            <a:ext cx="7162800" cy="2862322"/>
          </a:xfrm>
          <a:prstGeom prst="rect">
            <a:avLst/>
          </a:prstGeom>
          <a:noFill/>
        </p:spPr>
        <p:txBody>
          <a:bodyPr wrap="square" rtlCol="0">
            <a:spAutoFit/>
          </a:bodyPr>
          <a:lstStyle/>
          <a:p>
            <a:r>
              <a:rPr lang="vi-VN" dirty="0"/>
              <a:t>- Châu Phi có khí hậu nóng và khô nóng bậc nhất thế giới, nhiệt độ trung bình năm trên 200C, lượng mưa tương đối thấp.</a:t>
            </a:r>
          </a:p>
          <a:p>
            <a:r>
              <a:rPr lang="vi-VN" dirty="0"/>
              <a:t>- Đặc điểm các đới khí hậu:</a:t>
            </a:r>
          </a:p>
          <a:p>
            <a:r>
              <a:rPr lang="vi-VN" dirty="0"/>
              <a:t>+ Khí hậu xích đạo: nóng ẩm, mưa nhiều quanh năm.</a:t>
            </a:r>
          </a:p>
          <a:p>
            <a:r>
              <a:rPr lang="vi-VN" dirty="0"/>
              <a:t>+ Khí hậu cận xích đạo: chịu tác động gió mùa,, một mùa nóng ẩm, mưa nhiều; một mùa khô, mát.</a:t>
            </a:r>
          </a:p>
          <a:p>
            <a:r>
              <a:rPr lang="vi-VN" dirty="0"/>
              <a:t>+ Khí hậu nhiệt đới: ở Bắc Phi mang tính chất lục địa, rất khô và nóng; ở Nam Phi ẩm và đỡ nóng hơn.</a:t>
            </a:r>
          </a:p>
          <a:p>
            <a:r>
              <a:rPr lang="vi-VN" dirty="0"/>
              <a:t>+ Khí hậu cận nhiệt: mùa đông ấm, ẩm ướt, mưa nhiều; mùa hạ khô, trời trong sáng.</a:t>
            </a:r>
            <a:endParaRPr lang="en-US" dirty="0"/>
          </a:p>
        </p:txBody>
      </p:sp>
    </p:spTree>
    <p:extLst>
      <p:ext uri="{BB962C8B-B14F-4D97-AF65-F5344CB8AC3E}">
        <p14:creationId xmlns:p14="http://schemas.microsoft.com/office/powerpoint/2010/main" val="23629213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762000"/>
            <a:ext cx="1221168" cy="369332"/>
          </a:xfrm>
          <a:prstGeom prst="rect">
            <a:avLst/>
          </a:prstGeom>
          <a:noFill/>
        </p:spPr>
        <p:txBody>
          <a:bodyPr wrap="none" rtlCol="0">
            <a:spAutoFit/>
          </a:bodyPr>
          <a:lstStyle/>
          <a:p>
            <a:r>
              <a:rPr lang="en-US" dirty="0"/>
              <a:t>c) </a:t>
            </a:r>
            <a:r>
              <a:rPr lang="en-US" dirty="0" err="1"/>
              <a:t>Sông</a:t>
            </a:r>
            <a:r>
              <a:rPr lang="en-US" dirty="0"/>
              <a:t>, </a:t>
            </a:r>
            <a:r>
              <a:rPr lang="en-US" dirty="0" err="1"/>
              <a:t>hồ</a:t>
            </a:r>
            <a:endParaRPr lang="en-US" dirty="0"/>
          </a:p>
        </p:txBody>
      </p:sp>
      <p:sp>
        <p:nvSpPr>
          <p:cNvPr id="5" name="TextBox 4"/>
          <p:cNvSpPr txBox="1"/>
          <p:nvPr/>
        </p:nvSpPr>
        <p:spPr>
          <a:xfrm>
            <a:off x="838200" y="1578429"/>
            <a:ext cx="7162800" cy="369332"/>
          </a:xfrm>
          <a:prstGeom prst="rect">
            <a:avLst/>
          </a:prstGeom>
          <a:noFill/>
        </p:spPr>
        <p:txBody>
          <a:bodyPr wrap="square" rtlCol="0">
            <a:spAutoFit/>
          </a:bodyPr>
          <a:lstStyle/>
          <a:p>
            <a:r>
              <a:rPr lang="vi-VN" dirty="0"/>
              <a:t>- Châu </a:t>
            </a:r>
            <a:r>
              <a:rPr lang="vi-VN" dirty="0" smtClean="0"/>
              <a:t>Phi</a:t>
            </a:r>
            <a:endParaRPr lang="en-US" dirty="0"/>
          </a:p>
        </p:txBody>
      </p:sp>
    </p:spTree>
    <p:extLst>
      <p:ext uri="{BB962C8B-B14F-4D97-AF65-F5344CB8AC3E}">
        <p14:creationId xmlns:p14="http://schemas.microsoft.com/office/powerpoint/2010/main" val="3941234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03"/>
            <a:ext cx="9067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6479969"/>
            <a:ext cx="3869393" cy="369332"/>
          </a:xfrm>
          <a:prstGeom prst="rect">
            <a:avLst/>
          </a:prstGeom>
          <a:noFill/>
        </p:spPr>
        <p:txBody>
          <a:bodyPr wrap="none" rtlCol="0">
            <a:spAutoFit/>
          </a:bodyPr>
          <a:lstStyle/>
          <a:p>
            <a:r>
              <a:rPr lang="vi-VN" i="1" dirty="0"/>
              <a:t>Một đoạn sông Nin chảy qua Ai Cập</a:t>
            </a:r>
            <a:endParaRPr lang="en-US" dirty="0"/>
          </a:p>
        </p:txBody>
      </p:sp>
    </p:spTree>
    <p:extLst>
      <p:ext uri="{BB962C8B-B14F-4D97-AF65-F5344CB8AC3E}">
        <p14:creationId xmlns:p14="http://schemas.microsoft.com/office/powerpoint/2010/main" val="17674948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577334"/>
            <a:ext cx="1221168" cy="369332"/>
          </a:xfrm>
          <a:prstGeom prst="rect">
            <a:avLst/>
          </a:prstGeom>
          <a:noFill/>
        </p:spPr>
        <p:txBody>
          <a:bodyPr wrap="none" rtlCol="0">
            <a:spAutoFit/>
          </a:bodyPr>
          <a:lstStyle/>
          <a:p>
            <a:r>
              <a:rPr lang="en-US" dirty="0"/>
              <a:t>c) </a:t>
            </a:r>
            <a:r>
              <a:rPr lang="en-US" dirty="0" err="1"/>
              <a:t>Sông</a:t>
            </a:r>
            <a:r>
              <a:rPr lang="en-US" dirty="0"/>
              <a:t>, </a:t>
            </a:r>
            <a:r>
              <a:rPr lang="en-US" dirty="0" err="1"/>
              <a:t>hồ</a:t>
            </a:r>
            <a:endParaRPr lang="en-US" dirty="0"/>
          </a:p>
        </p:txBody>
      </p:sp>
      <p:sp>
        <p:nvSpPr>
          <p:cNvPr id="5" name="TextBox 4"/>
          <p:cNvSpPr txBox="1"/>
          <p:nvPr/>
        </p:nvSpPr>
        <p:spPr>
          <a:xfrm>
            <a:off x="990600" y="948645"/>
            <a:ext cx="7162800" cy="4524315"/>
          </a:xfrm>
          <a:prstGeom prst="rect">
            <a:avLst/>
          </a:prstGeom>
          <a:noFill/>
        </p:spPr>
        <p:txBody>
          <a:bodyPr wrap="square" rtlCol="0">
            <a:spAutoFit/>
          </a:bodyPr>
          <a:lstStyle/>
          <a:p>
            <a:r>
              <a:rPr lang="vi-VN" dirty="0"/>
              <a:t> Đặc điểm sông, hồ ở Châu Phi:</a:t>
            </a:r>
          </a:p>
          <a:p>
            <a:r>
              <a:rPr lang="vi-VN" dirty="0"/>
              <a:t>+ Mạng lưới sông ngòi của phân bố không đều, tùy thuộc vào lượng mưa.</a:t>
            </a:r>
          </a:p>
          <a:p>
            <a:r>
              <a:rPr lang="vi-VN" dirty="0"/>
              <a:t>+ Các sông có nhiều thác ghềnh không thuận lợi cho giao thông nhưng có trữ năng thủy điện lớn.</a:t>
            </a:r>
          </a:p>
          <a:p>
            <a:r>
              <a:rPr lang="vi-VN" dirty="0"/>
              <a:t>+ Có nhiều hồ lớn.</a:t>
            </a:r>
          </a:p>
          <a:p>
            <a:r>
              <a:rPr lang="vi-VN" dirty="0"/>
              <a:t>- Vị trí các sông và hồ lớn ở châu Phi:</a:t>
            </a:r>
          </a:p>
          <a:p>
            <a:r>
              <a:rPr lang="vi-VN" dirty="0"/>
              <a:t>+ Sông Nin: nằm ở phía đông bắc châu Phi, đổ ra biển Địa Trung Hải.</a:t>
            </a:r>
          </a:p>
          <a:p>
            <a:r>
              <a:rPr lang="vi-VN" dirty="0"/>
              <a:t>+ Sông Ni-giê và Xê-nê-gan: nằm ở phía tây bắc châu Phi, đổ ra vịnh Ghi-nê</a:t>
            </a:r>
            <a:r>
              <a:rPr lang="vi-VN" dirty="0" smtClean="0"/>
              <a:t>.</a:t>
            </a:r>
            <a:endParaRPr lang="en-US" dirty="0" smtClean="0"/>
          </a:p>
          <a:p>
            <a:r>
              <a:rPr lang="vi-VN" dirty="0"/>
              <a:t>+ Sông Công-gô: nẳm ở Trung Phi, đổ ra Đại Tây Dương.</a:t>
            </a:r>
          </a:p>
          <a:p>
            <a:r>
              <a:rPr lang="vi-VN" dirty="0"/>
              <a:t>+ Sông Dăm-be-đi: nằm ở Nam Phi, đổ ra Ấn Độ Dương.</a:t>
            </a:r>
          </a:p>
          <a:p>
            <a:r>
              <a:rPr lang="vi-VN" dirty="0"/>
              <a:t>+ Hồ Vích-to-ri-a: nằm ở sơn nguyên Đông Phi.</a:t>
            </a:r>
          </a:p>
          <a:p>
            <a:r>
              <a:rPr lang="vi-VN" dirty="0"/>
              <a:t>+ Hồ Sát: nằm ở bồn địa Sát.</a:t>
            </a:r>
          </a:p>
          <a:p>
            <a:endParaRPr lang="vi-VN" dirty="0"/>
          </a:p>
        </p:txBody>
      </p:sp>
    </p:spTree>
    <p:extLst>
      <p:ext uri="{BB962C8B-B14F-4D97-AF65-F5344CB8AC3E}">
        <p14:creationId xmlns:p14="http://schemas.microsoft.com/office/powerpoint/2010/main" val="26591263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915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448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15240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14800"/>
            <a:ext cx="2036763"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1752600" y="762000"/>
            <a:ext cx="3733800" cy="2514600"/>
          </a:xfrm>
          <a:prstGeom prst="wedgeRoundRectCallout">
            <a:avLst>
              <a:gd name="adj1" fmla="val -59391"/>
              <a:gd name="adj2" fmla="val 80173"/>
              <a:gd name="adj3" fmla="val 16667"/>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t>+ Các em biết gì về châu Phi?</a:t>
            </a:r>
            <a:endParaRPr lang="vi-VN" sz="2400" dirty="0"/>
          </a:p>
          <a:p>
            <a:r>
              <a:rPr lang="vi-VN" sz="2400" i="1" dirty="0"/>
              <a:t>+ Nhắc đến châu Phi sẽ nhắc đến những gì?</a:t>
            </a:r>
            <a:endParaRPr lang="vi-VN" sz="2400" dirty="0"/>
          </a:p>
        </p:txBody>
      </p:sp>
    </p:spTree>
    <p:extLst>
      <p:ext uri="{BB962C8B-B14F-4D97-AF65-F5344CB8AC3E}">
        <p14:creationId xmlns:p14="http://schemas.microsoft.com/office/powerpoint/2010/main" val="316173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533400"/>
            <a:ext cx="7924800" cy="3139321"/>
          </a:xfrm>
          <a:prstGeom prst="rect">
            <a:avLst/>
          </a:prstGeom>
          <a:noFill/>
        </p:spPr>
        <p:txBody>
          <a:bodyPr wrap="square" rtlCol="0">
            <a:spAutoFit/>
          </a:bodyPr>
          <a:lstStyle/>
          <a:p>
            <a:r>
              <a:rPr lang="vi-VN" dirty="0"/>
              <a:t>d) Các môi trường tự nhiên</a:t>
            </a:r>
          </a:p>
          <a:p>
            <a:r>
              <a:rPr lang="vi-VN" dirty="0"/>
              <a:t>* Môi trường Xích đạo</a:t>
            </a:r>
          </a:p>
          <a:p>
            <a:r>
              <a:rPr lang="vi-VN" dirty="0"/>
              <a:t>- Phạm vi: Gồm bồn địa Công-gô và duyên hải phía bắc vịnh Ghi-nê.</a:t>
            </a:r>
          </a:p>
          <a:p>
            <a:r>
              <a:rPr lang="vi-VN" dirty="0"/>
              <a:t>- Khí hậu nóng và ẩm điều hoà, thảm thực vật rừng rậm xanh quanh năm.</a:t>
            </a:r>
          </a:p>
          <a:p>
            <a:r>
              <a:rPr lang="vi-VN" dirty="0"/>
              <a:t>* Hai môi trường nhiệt đới</a:t>
            </a:r>
          </a:p>
          <a:p>
            <a:r>
              <a:rPr lang="vi-VN" dirty="0"/>
              <a:t>-  Phạm vi: gần như trùng với ranh giới đới khí hậu cận xích đạo.</a:t>
            </a:r>
          </a:p>
          <a:p>
            <a:r>
              <a:rPr lang="vi-VN" dirty="0"/>
              <a:t>- Có sự phân hoá ra mùa mưa và mùa khô rõ rệt.</a:t>
            </a:r>
          </a:p>
          <a:p>
            <a:r>
              <a:rPr lang="vi-VN" dirty="0"/>
              <a:t>- Thảm thực vật chủ yếu là rừng thừa và xa van cây bụi.</a:t>
            </a:r>
          </a:p>
          <a:p>
            <a:r>
              <a:rPr lang="vi-VN" dirty="0"/>
              <a:t>- Động vật: nhiều loài ăn cỏ (ngựa vằn, sơn dương, hươu cao cổ,...) và ăn thịt (sư tử, báo gấm,...).</a:t>
            </a:r>
          </a:p>
          <a:p>
            <a:endParaRPr lang="en-US" dirty="0"/>
          </a:p>
        </p:txBody>
      </p:sp>
    </p:spTree>
    <p:extLst>
      <p:ext uri="{BB962C8B-B14F-4D97-AF65-F5344CB8AC3E}">
        <p14:creationId xmlns:p14="http://schemas.microsoft.com/office/powerpoint/2010/main" val="27633670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43915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2014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533400"/>
            <a:ext cx="5698996" cy="1477328"/>
          </a:xfrm>
          <a:prstGeom prst="rect">
            <a:avLst/>
          </a:prstGeom>
          <a:noFill/>
        </p:spPr>
        <p:txBody>
          <a:bodyPr wrap="none" rtlCol="0">
            <a:spAutoFit/>
          </a:bodyPr>
          <a:lstStyle/>
          <a:p>
            <a:r>
              <a:rPr lang="vi-VN" dirty="0"/>
              <a:t>* Hai môi trường cận nhiệt</a:t>
            </a:r>
          </a:p>
          <a:p>
            <a:r>
              <a:rPr lang="vi-VN" dirty="0"/>
              <a:t>- Phạm vi: phần cực bắc và cực nam châu Phi.</a:t>
            </a:r>
          </a:p>
          <a:p>
            <a:r>
              <a:rPr lang="vi-VN" dirty="0"/>
              <a:t>- Mùa đông ấm, ẩm và mưa nhiều; mùa hạ nóng, khô.</a:t>
            </a:r>
          </a:p>
          <a:p>
            <a:r>
              <a:rPr lang="vi-VN" dirty="0"/>
              <a:t>- Thảm thực vật là rừng và cây bụi lá cứng.</a:t>
            </a:r>
          </a:p>
          <a:p>
            <a:endParaRPr lang="en-US" dirty="0"/>
          </a:p>
        </p:txBody>
      </p:sp>
    </p:spTree>
    <p:extLst>
      <p:ext uri="{BB962C8B-B14F-4D97-AF65-F5344CB8AC3E}">
        <p14:creationId xmlns:p14="http://schemas.microsoft.com/office/powerpoint/2010/main" val="2763367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33400"/>
            <a:ext cx="5452134" cy="369332"/>
          </a:xfrm>
          <a:prstGeom prst="rect">
            <a:avLst/>
          </a:prstGeom>
          <a:noFill/>
        </p:spPr>
        <p:txBody>
          <a:bodyPr wrap="none" rtlCol="0">
            <a:spAutoFit/>
          </a:bodyPr>
          <a:lstStyle/>
          <a:p>
            <a:r>
              <a:rPr lang="vi-VN" b="1" dirty="0"/>
              <a:t>3. Vấn đề môi trường trong sử dụng thiên nhiên</a:t>
            </a:r>
            <a:endParaRPr lang="en-US" dirty="0"/>
          </a:p>
        </p:txBody>
      </p:sp>
      <p:sp>
        <p:nvSpPr>
          <p:cNvPr id="5" name="TextBox 4"/>
          <p:cNvSpPr txBox="1"/>
          <p:nvPr/>
        </p:nvSpPr>
        <p:spPr>
          <a:xfrm>
            <a:off x="533400" y="1219200"/>
            <a:ext cx="8077200" cy="1477328"/>
          </a:xfrm>
          <a:prstGeom prst="rect">
            <a:avLst/>
          </a:prstGeom>
          <a:noFill/>
        </p:spPr>
        <p:txBody>
          <a:bodyPr wrap="square" rtlCol="0">
            <a:spAutoFit/>
          </a:bodyPr>
          <a:lstStyle/>
          <a:p>
            <a:r>
              <a:rPr lang="vi-VN" dirty="0"/>
              <a:t>- Suy giảm tài nguyên rừng: tốc độ khai thác quá nhanh lại không có biện pháp khôi phục diện tích đã khai thác, khiến diện tích rừng giảm =&gt; hậu quả: hoang mạc hóa nhanh, nguồn nước bị suy giảm,…</a:t>
            </a:r>
          </a:p>
          <a:p>
            <a:r>
              <a:rPr lang="vi-VN" dirty="0" smtClean="0"/>
              <a:t/>
            </a:r>
            <a:br>
              <a:rPr lang="vi-VN" dirty="0" smtClean="0"/>
            </a:br>
            <a:endParaRPr lang="en-US" dirty="0"/>
          </a:p>
        </p:txBody>
      </p:sp>
    </p:spTree>
    <p:extLst>
      <p:ext uri="{BB962C8B-B14F-4D97-AF65-F5344CB8AC3E}">
        <p14:creationId xmlns:p14="http://schemas.microsoft.com/office/powerpoint/2010/main" val="2763367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48713"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5867400"/>
            <a:ext cx="1779654" cy="369332"/>
          </a:xfrm>
          <a:prstGeom prst="rect">
            <a:avLst/>
          </a:prstGeom>
          <a:noFill/>
        </p:spPr>
        <p:txBody>
          <a:bodyPr wrap="none" rtlCol="0">
            <a:spAutoFit/>
          </a:bodyPr>
          <a:lstStyle/>
          <a:p>
            <a:r>
              <a:rPr lang="en-US" i="1" dirty="0" err="1"/>
              <a:t>Rừng</a:t>
            </a:r>
            <a:r>
              <a:rPr lang="en-US" i="1" dirty="0"/>
              <a:t> </a:t>
            </a:r>
            <a:r>
              <a:rPr lang="en-US" i="1" dirty="0" err="1"/>
              <a:t>bị</a:t>
            </a:r>
            <a:r>
              <a:rPr lang="en-US" i="1" dirty="0"/>
              <a:t> </a:t>
            </a:r>
            <a:r>
              <a:rPr lang="en-US" i="1" dirty="0" err="1"/>
              <a:t>chặt</a:t>
            </a:r>
            <a:r>
              <a:rPr lang="en-US" i="1" dirty="0"/>
              <a:t> </a:t>
            </a:r>
            <a:r>
              <a:rPr lang="en-US" i="1" dirty="0" err="1"/>
              <a:t>phá</a:t>
            </a:r>
            <a:endParaRPr lang="en-US" dirty="0"/>
          </a:p>
        </p:txBody>
      </p:sp>
    </p:spTree>
    <p:extLst>
      <p:ext uri="{BB962C8B-B14F-4D97-AF65-F5344CB8AC3E}">
        <p14:creationId xmlns:p14="http://schemas.microsoft.com/office/powerpoint/2010/main" val="14369513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33400"/>
            <a:ext cx="5452134" cy="369332"/>
          </a:xfrm>
          <a:prstGeom prst="rect">
            <a:avLst/>
          </a:prstGeom>
          <a:noFill/>
        </p:spPr>
        <p:txBody>
          <a:bodyPr wrap="none" rtlCol="0">
            <a:spAutoFit/>
          </a:bodyPr>
          <a:lstStyle/>
          <a:p>
            <a:r>
              <a:rPr lang="vi-VN" b="1" dirty="0"/>
              <a:t>3. Vấn đề môi trường trong sử dụng thiên nhiên</a:t>
            </a:r>
            <a:endParaRPr lang="en-US" dirty="0"/>
          </a:p>
        </p:txBody>
      </p:sp>
      <p:sp>
        <p:nvSpPr>
          <p:cNvPr id="5" name="TextBox 4"/>
          <p:cNvSpPr txBox="1"/>
          <p:nvPr/>
        </p:nvSpPr>
        <p:spPr>
          <a:xfrm>
            <a:off x="533400" y="1219200"/>
            <a:ext cx="8077200" cy="1477328"/>
          </a:xfrm>
          <a:prstGeom prst="rect">
            <a:avLst/>
          </a:prstGeom>
          <a:noFill/>
        </p:spPr>
        <p:txBody>
          <a:bodyPr wrap="square" rtlCol="0">
            <a:spAutoFit/>
          </a:bodyPr>
          <a:lstStyle/>
          <a:p>
            <a:r>
              <a:rPr lang="vi-VN" dirty="0"/>
              <a:t>- Suy giảm tài nguyên rừng: tốc độ khai thác quá nhanh lại không có biện pháp khôi phục diện tích đã khai thác, khiến diện tích rừng giảm =&gt; hậu quả: hoang mạc hóa nhanh, nguồn nước bị suy giảm,…</a:t>
            </a:r>
          </a:p>
          <a:p>
            <a:r>
              <a:rPr lang="vi-VN" dirty="0" smtClean="0"/>
              <a:t/>
            </a:r>
            <a:br>
              <a:rPr lang="vi-VN" dirty="0" smtClean="0"/>
            </a:br>
            <a:endParaRPr lang="en-US" dirty="0"/>
          </a:p>
        </p:txBody>
      </p:sp>
      <p:sp>
        <p:nvSpPr>
          <p:cNvPr id="7" name="TextBox 6"/>
          <p:cNvSpPr txBox="1"/>
          <p:nvPr/>
        </p:nvSpPr>
        <p:spPr>
          <a:xfrm>
            <a:off x="914401" y="2696528"/>
            <a:ext cx="7696200" cy="923330"/>
          </a:xfrm>
          <a:prstGeom prst="rect">
            <a:avLst/>
          </a:prstGeom>
          <a:noFill/>
        </p:spPr>
        <p:txBody>
          <a:bodyPr wrap="square" rtlCol="0">
            <a:spAutoFit/>
          </a:bodyPr>
          <a:lstStyle/>
          <a:p>
            <a:r>
              <a:rPr lang="vi-VN" dirty="0"/>
              <a:t>- Nạn săn bắt và buôn bán động vật hoang dã, lấy ngà voi, sừng tê giác làm suy giả số lượng động vật hoang dã, nhiều loài đứng trước nguy cơ tuyệt chủng.</a:t>
            </a:r>
            <a:endParaRPr lang="en-US" dirty="0"/>
          </a:p>
        </p:txBody>
      </p:sp>
    </p:spTree>
    <p:extLst>
      <p:ext uri="{BB962C8B-B14F-4D97-AF65-F5344CB8AC3E}">
        <p14:creationId xmlns:p14="http://schemas.microsoft.com/office/powerpoint/2010/main" val="3922275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101090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42787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228601" y="762000"/>
            <a:ext cx="8305800" cy="923330"/>
          </a:xfrm>
          <a:prstGeom prst="rect">
            <a:avLst/>
          </a:prstGeom>
          <a:noFill/>
        </p:spPr>
        <p:txBody>
          <a:bodyPr wrap="square" rtlCol="0">
            <a:spAutoFit/>
          </a:bodyPr>
          <a:lstStyle/>
          <a:p>
            <a:r>
              <a:rPr lang="en-US" b="1" dirty="0" err="1"/>
              <a:t>Vận</a:t>
            </a:r>
            <a:r>
              <a:rPr lang="en-US" b="1" dirty="0"/>
              <a:t> </a:t>
            </a:r>
            <a:r>
              <a:rPr lang="en-US" b="1" dirty="0" err="1"/>
              <a:t>dụng</a:t>
            </a:r>
            <a:endParaRPr lang="en-US" b="1" dirty="0"/>
          </a:p>
          <a:p>
            <a:r>
              <a:rPr lang="vi-VN" dirty="0" smtClean="0"/>
              <a:t>Sưu </a:t>
            </a:r>
            <a:r>
              <a:rPr lang="vi-VN" dirty="0"/>
              <a:t>tầm thông tin, tranh ảnh để viết bài giới thiệu về một loài thực vật/động vật địa phương độc đáo của châu Phi.</a:t>
            </a:r>
            <a:endParaRPr lang="en-US" dirty="0"/>
          </a:p>
        </p:txBody>
      </p:sp>
    </p:spTree>
    <p:extLst>
      <p:ext uri="{BB962C8B-B14F-4D97-AF65-F5344CB8AC3E}">
        <p14:creationId xmlns:p14="http://schemas.microsoft.com/office/powerpoint/2010/main" val="3002610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8984672"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6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08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5" descr="anh-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438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1618</Words>
  <Application>Microsoft Office PowerPoint</Application>
  <PresentationFormat>On-screen Show (4:3)</PresentationFormat>
  <Paragraphs>222</Paragraphs>
  <Slides>68</Slides>
  <Notes>9</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cp:revision>
  <dcterms:created xsi:type="dcterms:W3CDTF">2022-11-23T14:24:25Z</dcterms:created>
  <dcterms:modified xsi:type="dcterms:W3CDTF">2023-03-30T14:00:01Z</dcterms:modified>
</cp:coreProperties>
</file>