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1" r:id="rId2"/>
    <p:sldMasterId id="2147483673" r:id="rId3"/>
  </p:sldMasterIdLst>
  <p:notesMasterIdLst>
    <p:notesMasterId r:id="rId14"/>
  </p:notesMasterIdLst>
  <p:sldIdLst>
    <p:sldId id="290" r:id="rId4"/>
    <p:sldId id="292" r:id="rId5"/>
    <p:sldId id="285" r:id="rId6"/>
    <p:sldId id="280" r:id="rId7"/>
    <p:sldId id="281" r:id="rId8"/>
    <p:sldId id="286" r:id="rId9"/>
    <p:sldId id="289" r:id="rId10"/>
    <p:sldId id="270" r:id="rId11"/>
    <p:sldId id="28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290"/>
            <p14:sldId id="292"/>
            <p14:sldId id="285"/>
            <p14:sldId id="280"/>
            <p14:sldId id="281"/>
            <p14:sldId id="286"/>
            <p14:sldId id="289"/>
            <p14:sldId id="270"/>
            <p14:sldId id="284"/>
          </p14:sldIdLst>
        </p14:section>
        <p14:section name="Untitled Section" id="{0322C9CE-714C-4832-BE9F-28308027BEA3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FFCC"/>
    <a:srgbClr val="FF3300"/>
    <a:srgbClr val="FF3399"/>
    <a:srgbClr val="FF66CC"/>
    <a:srgbClr val="08B425"/>
    <a:srgbClr val="F79B4F"/>
    <a:srgbClr val="DCC5ED"/>
    <a:srgbClr val="FFD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>
      <p:cViewPr varScale="1">
        <p:scale>
          <a:sx n="80" d="100"/>
          <a:sy n="80" d="100"/>
        </p:scale>
        <p:origin x="35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t>13/02/2023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EBD7A7-57F7-40DB-8501-AA3F5423C8A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050BE-A20B-499C-B2D6-70BA4545F4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08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16A93-A642-4BA6-969C-6958282319F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9A7DB5-5892-4497-8705-AE906E4A48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8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CA5DC6-6ADD-4B24-814E-CF5341112B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35E477-54D4-48DF-8E9F-D964393C29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0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993B5-F031-4A85-918D-CC10489DD71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7432E-4BBC-40A2-8172-0231482C14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2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88E3E-55A1-4048-952D-3A694BF05DD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34EB45-78FB-4EFB-984B-DB27B8882E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70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8CA4AF-681B-4680-B2D9-F589955D373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1B864C-9E84-4EB6-9C7B-DFE62E2C92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6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4EAA04-7380-4526-88A9-D232D255ECB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27010-227B-434E-89EF-63B866C96E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1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DA112-175D-4867-B779-6A616BA2931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202B0-13AD-475F-93C2-E63159DD9E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47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E00B0-1605-469C-9F08-E60C273ED3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BA310C-AA91-4C28-9FB9-AE0F273AD0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43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1D890-E145-474D-9E67-63D0CBBA84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05F2D3-B730-4015-9A05-64298B99F4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37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7E5B3C-B41E-45D8-B206-BCDBA9B0C59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14FBB-BF1A-4208-8F55-23FE55EDFB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59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2/13/2023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411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2/13/2023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327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2/13/2023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834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2/13/2023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044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2/13/2023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800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2/13/2023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73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2/13/2023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335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2/13/2023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549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2/13/2023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467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2/13/2023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996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2/13/2023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/>
              <a:t>13/02/2023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/>
              <a:pPr/>
              <a:t>13/02/2023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B3791-A5B6-4738-9307-6B8BDD3083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8E88F-7F5D-4EF1-8B1F-0D9C524D99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3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3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31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5763" y="1"/>
            <a:ext cx="4210162" cy="3957065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7" name="Freeform: Shape 33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5764" y="1"/>
            <a:ext cx="4097175" cy="3853446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8" name="Freeform: Shape 35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0725" y="2900936"/>
            <a:ext cx="4517274" cy="395706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9" name="Freeform: Shape 37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1818" y="3002025"/>
            <a:ext cx="4416183" cy="3855974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0" name="Oval 3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5586" y="2247666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8456" y="2350536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2" name="Picture 11" descr="A white flag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AA6BCBA7-D175-4519-93EB-30B49E05D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5" y="327619"/>
            <a:ext cx="2623828" cy="157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F8C3F64-1963-4365-9987-5D24235F4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82" y="3247779"/>
            <a:ext cx="2777686" cy="1388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EA00C7-7E3D-4969-9410-2D0E37D46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37" y="5022009"/>
            <a:ext cx="2649202" cy="1589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red and white flag&#10;&#10;Description automatically generated">
            <a:extLst>
              <a:ext uri="{FF2B5EF4-FFF2-40B4-BE49-F238E27FC236}">
                <a16:creationId xmlns:a16="http://schemas.microsoft.com/office/drawing/2014/main" id="{C6539909-4C31-4DD1-87C9-E29C9EE11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43" y="323052"/>
            <a:ext cx="2542730" cy="1525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72F4911-B6C4-41B9-8FB8-29EE127C3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57" y="4020067"/>
            <a:ext cx="2864667" cy="171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7128E-0941-4141-8D29-FB9656A7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7499" y="6415613"/>
            <a:ext cx="7626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397C43D-27AD-4A3D-8DEC-66A95DD9E4BC}" type="slidenum"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0</a:t>
            </a:fld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1C39-231F-4060-81EE-1E5E83F12C8B}"/>
              </a:ext>
            </a:extLst>
          </p:cNvPr>
          <p:cNvSpPr txBox="1"/>
          <p:nvPr/>
        </p:nvSpPr>
        <p:spPr>
          <a:xfrm>
            <a:off x="2595904" y="2187061"/>
            <a:ext cx="128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Scotland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1E6B00-7B60-4771-A9A8-EE1BC619CF1B}"/>
              </a:ext>
            </a:extLst>
          </p:cNvPr>
          <p:cNvSpPr txBox="1"/>
          <p:nvPr/>
        </p:nvSpPr>
        <p:spPr>
          <a:xfrm>
            <a:off x="7724034" y="2187061"/>
            <a:ext cx="190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North Ireland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C5B32D-B191-4996-8E1D-52247C6BEF1E}"/>
              </a:ext>
            </a:extLst>
          </p:cNvPr>
          <p:cNvSpPr txBox="1"/>
          <p:nvPr/>
        </p:nvSpPr>
        <p:spPr>
          <a:xfrm>
            <a:off x="8397701" y="6014213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England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35590A-DB47-49E8-9114-323FE8C13769}"/>
              </a:ext>
            </a:extLst>
          </p:cNvPr>
          <p:cNvSpPr txBox="1"/>
          <p:nvPr/>
        </p:nvSpPr>
        <p:spPr>
          <a:xfrm>
            <a:off x="4643694" y="6017218"/>
            <a:ext cx="959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49904-75A1-40FA-8618-8B035A2FC2EF}"/>
              </a:ext>
            </a:extLst>
          </p:cNvPr>
          <p:cNvSpPr txBox="1"/>
          <p:nvPr/>
        </p:nvSpPr>
        <p:spPr>
          <a:xfrm>
            <a:off x="4806942" y="2708405"/>
            <a:ext cx="179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GREAT BRITAIN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C5CF65-D042-408B-B817-5CB50F8D5335}"/>
              </a:ext>
            </a:extLst>
          </p:cNvPr>
          <p:cNvSpPr txBox="1"/>
          <p:nvPr/>
        </p:nvSpPr>
        <p:spPr>
          <a:xfrm>
            <a:off x="4664819" y="4630948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427678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7" grpId="0"/>
      <p:bldP spid="55" grpId="0"/>
      <p:bldP spid="61" grpId="0"/>
      <p:bldP spid="16" grpId="0"/>
      <p:bldP spid="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i="0" u="none" strike="noStrike" baseline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5400" b="1" dirty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sz="5400" b="1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600201"/>
            <a:ext cx="11734800" cy="4525963"/>
          </a:xfrm>
        </p:spPr>
        <p:txBody>
          <a:bodyPr>
            <a:normAutofit/>
          </a:bodyPr>
          <a:lstStyle/>
          <a:p>
            <a:pPr marL="457200" lvl="1" indent="-457200" algn="just">
              <a:buClr>
                <a:srgbClr val="00B0F0"/>
              </a:buClr>
              <a:buFont typeface="Arial" pitchFamily="34" charset="0"/>
              <a:buChar char="•"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-457200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GB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Practice “Stress in words ending in -</a:t>
            </a:r>
            <a:r>
              <a:rPr lang="en-GB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ese </a:t>
            </a:r>
            <a:r>
              <a:rPr lang="en-GB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and –</a:t>
            </a:r>
            <a:r>
              <a:rPr lang="en-GB" sz="3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ee</a:t>
            </a:r>
            <a:r>
              <a:rPr lang="en-GB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”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-457200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for the next lesson: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closer look 2</a:t>
            </a:r>
          </a:p>
          <a:p>
            <a:pPr marL="457200" lvl="1" indent="0" algn="just">
              <a:buNone/>
            </a:pP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(Page 19 – 20)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9</a:t>
            </a:fld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94" y="76200"/>
            <a:ext cx="3563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/>
            <a:r>
              <a:rPr lang="en-US" sz="28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 VOCABULARY: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99452" y="533400"/>
            <a:ext cx="6815748" cy="624840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spectacle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/ˈspek.tɪ.kl̩/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spectacular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/spekˈtæk.jə.lər/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1938" indent="-261938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icon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aikɔn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 iconic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ai'kɔnik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pc="-1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spc="-15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symbolise</a:t>
            </a:r>
            <a:r>
              <a:rPr lang="en-US" sz="2800" spc="-1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simbəlaiz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spc="-1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pc="-1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loch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lɔk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spc="-1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pc="-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unique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ni:k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spc="-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(a)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parade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pə'reid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v)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monument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mɒnjumənt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spc="-17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refugee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refju'dʒi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</a:t>
            </a: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Koala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kəʊ'ɑ:lə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sz="2800" spc="-17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6261720" y="729662"/>
            <a:ext cx="3491880" cy="612833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Cảnh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tượng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đẹp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mắt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hùng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vĩ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</a:t>
            </a:r>
            <a:r>
              <a:rPr lang="en-US" spc="-14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biểu</a:t>
            </a:r>
            <a:r>
              <a:rPr lang="en-US" spc="-14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pc="-14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tượng</a:t>
            </a:r>
            <a:endParaRPr lang="en-US" spc="-14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hồ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vịnh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nhỏ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81" y="3056511"/>
            <a:ext cx="5239919" cy="359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21" y="3426494"/>
            <a:ext cx="5160037" cy="341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20" y="2923588"/>
            <a:ext cx="5045752" cy="393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21" y="2895119"/>
            <a:ext cx="5065298" cy="39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30" y="3086887"/>
            <a:ext cx="4856346" cy="372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8 - Unit 8 SKills 1.mp3">
            <a:hlinkClick r:id="" action="ppaction://media"/>
            <a:extLst>
              <a:ext uri="{FF2B5EF4-FFF2-40B4-BE49-F238E27FC236}">
                <a16:creationId xmlns:a16="http://schemas.microsoft.com/office/drawing/2014/main" id="{22744E53-6FB6-4985-BB02-EEC47A8CF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25000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86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04800"/>
            <a:ext cx="11353800" cy="1022727"/>
          </a:xfrm>
        </p:spPr>
        <p:txBody>
          <a:bodyPr/>
          <a:lstStyle/>
          <a:p>
            <a:pPr marL="0" indent="0">
              <a:buNone/>
            </a:pPr>
            <a:r>
              <a:rPr lang="en-GB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1</a:t>
            </a: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. Write the names for the people who belong to these places. Then listen and repeat the words.</a:t>
            </a:r>
            <a:endParaRPr lang="en-GB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5200" y="6002433"/>
            <a:ext cx="2844800" cy="365125"/>
          </a:xfrm>
        </p:spPr>
        <p:txBody>
          <a:bodyPr/>
          <a:lstStyle/>
          <a:p>
            <a:fld id="{A397C43D-27AD-4A3D-8DEC-66A95DD9E4BC}" type="slidenum">
              <a:rPr lang="en-GB" smtClean="0"/>
              <a:t>2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379235"/>
              </p:ext>
            </p:extLst>
          </p:nvPr>
        </p:nvGraphicFramePr>
        <p:xfrm>
          <a:off x="1905000" y="1398681"/>
          <a:ext cx="8305800" cy="512064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327025" algn="ctr" eaLnBrk="0" hangingPunct="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GB" sz="2800" b="1" spc="-25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</a:t>
                      </a:r>
                      <a:r>
                        <a:rPr lang="en-GB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ou</a:t>
                      </a:r>
                      <a:r>
                        <a:rPr lang="en-GB" sz="2800" b="1" spc="-1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lang="en-GB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800" b="1" spc="1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</a:t>
                      </a:r>
                      <a:endParaRPr lang="en-GB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en-GB" sz="2800" b="1" spc="-3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r>
                        <a:rPr lang="en-GB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eople</a:t>
                      </a:r>
                      <a:endParaRPr lang="en-GB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r>
                        <a:rPr lang="en-GB" sz="2800" b="1" spc="9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the</a:t>
                      </a:r>
                      <a:r>
                        <a:rPr lang="en-GB" sz="2800" spc="-8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USA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marR="160464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u="sng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                       </a:t>
                      </a:r>
                      <a:r>
                        <a:rPr lang="en-GB" sz="2800" u="sng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r>
                        <a:rPr lang="en-GB" sz="2800" b="1" spc="15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England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marR="160464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u="sng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                       </a:t>
                      </a:r>
                      <a:r>
                        <a:rPr lang="en-GB" sz="2800" u="sng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r>
                        <a:rPr lang="en-GB" sz="2800" b="1" spc="17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otland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marR="160464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u="sng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                       </a:t>
                      </a:r>
                      <a:r>
                        <a:rPr lang="en-GB" sz="2800" u="sng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</a:t>
                      </a:r>
                      <a:r>
                        <a:rPr lang="en-GB" sz="2800" b="1" spc="16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3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ales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marR="160464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u="sng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                       </a:t>
                      </a:r>
                      <a:r>
                        <a:rPr lang="en-GB" sz="2800" u="sng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</a:t>
                      </a:r>
                      <a:r>
                        <a:rPr lang="en-GB" sz="2800" b="1" spc="19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eland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r>
                        <a:rPr lang="en-GB" sz="2800" b="1" spc="23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anada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</a:t>
                      </a:r>
                      <a:r>
                        <a:rPr lang="en-GB" sz="2800" b="1" spc="15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ustralia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2857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</a:t>
                      </a:r>
                      <a:r>
                        <a:rPr lang="en-GB" sz="2800" b="1" spc="16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New</a:t>
                      </a:r>
                      <a:r>
                        <a:rPr lang="en-GB" sz="2800" spc="-5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Z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ealand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07315" marR="1604645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u="sng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                             </a:t>
                      </a:r>
                      <a:r>
                        <a:rPr lang="en-GB" sz="2800" u="sng" spc="-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Fill>
                            <a:solidFill>
                              <a:srgbClr val="929497"/>
                            </a:solidFill>
                          </a:u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Freeform 13"/>
          <p:cNvSpPr/>
          <p:nvPr/>
        </p:nvSpPr>
        <p:spPr>
          <a:xfrm>
            <a:off x="4572000" y="2083580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the Americans </a:t>
            </a:r>
          </a:p>
        </p:txBody>
      </p:sp>
      <p:sp>
        <p:nvSpPr>
          <p:cNvPr id="15" name="Freeform 14"/>
          <p:cNvSpPr/>
          <p:nvPr/>
        </p:nvSpPr>
        <p:spPr>
          <a:xfrm>
            <a:off x="4572000" y="2613961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the English </a:t>
            </a:r>
          </a:p>
        </p:txBody>
      </p:sp>
      <p:sp>
        <p:nvSpPr>
          <p:cNvPr id="16" name="Freeform 15"/>
          <p:cNvSpPr/>
          <p:nvPr/>
        </p:nvSpPr>
        <p:spPr>
          <a:xfrm>
            <a:off x="4572000" y="3144342"/>
            <a:ext cx="38100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the Scottish / the Scots </a:t>
            </a:r>
          </a:p>
        </p:txBody>
      </p:sp>
      <p:sp>
        <p:nvSpPr>
          <p:cNvPr id="17" name="Freeform 16"/>
          <p:cNvSpPr/>
          <p:nvPr/>
        </p:nvSpPr>
        <p:spPr>
          <a:xfrm>
            <a:off x="4572000" y="3674723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the Welsh</a:t>
            </a:r>
          </a:p>
        </p:txBody>
      </p:sp>
      <p:sp>
        <p:nvSpPr>
          <p:cNvPr id="18" name="Freeform 17"/>
          <p:cNvSpPr/>
          <p:nvPr/>
        </p:nvSpPr>
        <p:spPr>
          <a:xfrm>
            <a:off x="4572000" y="4205104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the Irish </a:t>
            </a:r>
          </a:p>
        </p:txBody>
      </p:sp>
      <p:sp>
        <p:nvSpPr>
          <p:cNvPr id="19" name="Freeform 18"/>
          <p:cNvSpPr/>
          <p:nvPr/>
        </p:nvSpPr>
        <p:spPr>
          <a:xfrm>
            <a:off x="4572000" y="4735485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the Canadians 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2000" y="5265866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 the Australians </a:t>
            </a:r>
          </a:p>
        </p:txBody>
      </p:sp>
      <p:sp>
        <p:nvSpPr>
          <p:cNvPr id="21" name="Freeform 20"/>
          <p:cNvSpPr/>
          <p:nvPr/>
        </p:nvSpPr>
        <p:spPr>
          <a:xfrm>
            <a:off x="4572000" y="5796245"/>
            <a:ext cx="3657600" cy="388074"/>
          </a:xfrm>
          <a:custGeom>
            <a:avLst/>
            <a:gdLst>
              <a:gd name="connsiteX0" fmla="*/ 0 w 8229600"/>
              <a:gd name="connsiteY0" fmla="*/ 83949 h 503685"/>
              <a:gd name="connsiteX1" fmla="*/ 83949 w 8229600"/>
              <a:gd name="connsiteY1" fmla="*/ 0 h 503685"/>
              <a:gd name="connsiteX2" fmla="*/ 8145651 w 8229600"/>
              <a:gd name="connsiteY2" fmla="*/ 0 h 503685"/>
              <a:gd name="connsiteX3" fmla="*/ 8229600 w 8229600"/>
              <a:gd name="connsiteY3" fmla="*/ 83949 h 503685"/>
              <a:gd name="connsiteX4" fmla="*/ 8229600 w 8229600"/>
              <a:gd name="connsiteY4" fmla="*/ 419736 h 503685"/>
              <a:gd name="connsiteX5" fmla="*/ 8145651 w 8229600"/>
              <a:gd name="connsiteY5" fmla="*/ 503685 h 503685"/>
              <a:gd name="connsiteX6" fmla="*/ 83949 w 8229600"/>
              <a:gd name="connsiteY6" fmla="*/ 503685 h 503685"/>
              <a:gd name="connsiteX7" fmla="*/ 0 w 8229600"/>
              <a:gd name="connsiteY7" fmla="*/ 419736 h 503685"/>
              <a:gd name="connsiteX8" fmla="*/ 0 w 8229600"/>
              <a:gd name="connsiteY8" fmla="*/ 83949 h 50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03685">
                <a:moveTo>
                  <a:pt x="0" y="83949"/>
                </a:moveTo>
                <a:cubicBezTo>
                  <a:pt x="0" y="37585"/>
                  <a:pt x="37585" y="0"/>
                  <a:pt x="83949" y="0"/>
                </a:cubicBezTo>
                <a:lnTo>
                  <a:pt x="8145651" y="0"/>
                </a:lnTo>
                <a:cubicBezTo>
                  <a:pt x="8192015" y="0"/>
                  <a:pt x="8229600" y="37585"/>
                  <a:pt x="8229600" y="83949"/>
                </a:cubicBezTo>
                <a:lnTo>
                  <a:pt x="8229600" y="419736"/>
                </a:lnTo>
                <a:cubicBezTo>
                  <a:pt x="8229600" y="466100"/>
                  <a:pt x="8192015" y="503685"/>
                  <a:pt x="8145651" y="503685"/>
                </a:cubicBezTo>
                <a:lnTo>
                  <a:pt x="83949" y="503685"/>
                </a:lnTo>
                <a:cubicBezTo>
                  <a:pt x="37585" y="503685"/>
                  <a:pt x="0" y="466100"/>
                  <a:pt x="0" y="419736"/>
                </a:cubicBezTo>
                <a:lnTo>
                  <a:pt x="0" y="8394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598" tIns="104598" rIns="104598" bIns="104598" numCol="1" spcCol="1270" anchor="ctr" anchorCtr="0">
            <a:noAutofit/>
          </a:bodyPr>
          <a:lstStyle/>
          <a:p>
            <a:pPr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8. the New Zealanders</a:t>
            </a:r>
          </a:p>
        </p:txBody>
      </p:sp>
      <p:pic>
        <p:nvPicPr>
          <p:cNvPr id="6" name="09 Track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63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2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4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342900" y="678652"/>
            <a:ext cx="11658600" cy="5574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2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. Change the words into a noun (N), an adjective (A) or a verb (V).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Bold"/>
                <a:ea typeface="Calibri"/>
                <a:cs typeface="MyriadPro-Bold"/>
              </a:rPr>
              <a:t> 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3</a:t>
            </a:fld>
            <a:endParaRPr lang="en-GB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25694"/>
              </p:ext>
            </p:extLst>
          </p:nvPr>
        </p:nvGraphicFramePr>
        <p:xfrm>
          <a:off x="2209800" y="1447800"/>
          <a:ext cx="7848600" cy="4724400"/>
        </p:xfrm>
        <a:graphic>
          <a:graphicData uri="http://schemas.openxmlformats.org/drawingml/2006/table">
            <a:tbl>
              <a:tblPr/>
              <a:tblGrid>
                <a:gridCol w="865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6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1.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His</a:t>
                      </a:r>
                      <a:r>
                        <a:rPr lang="en-GB" sz="2800" spc="-1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oric (a)</a:t>
                      </a:r>
                      <a:endParaRPr lang="en-GB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GB" sz="2800" spc="-12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r>
                        <a:rPr lang="en-GB" sz="2800" spc="-115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his</a:t>
                      </a:r>
                      <a:r>
                        <a:rPr lang="en-GB" sz="2800" spc="-15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2800" spc="25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GB" sz="28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y</a:t>
                      </a:r>
                      <a:endParaRPr lang="en-GB" sz="2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2.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Symbol (n)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GB" sz="2800" spc="-8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3.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Legend (n)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GB" sz="2800" spc="-9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4.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onic (a)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GB" sz="2800" spc="-1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5.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Spe</a:t>
                      </a:r>
                      <a:r>
                        <a:rPr lang="en-GB" sz="2800" spc="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tacle (n)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GB" sz="2800" spc="-9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6.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esti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e (a)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GB" sz="2800" spc="-9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7.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ene</a:t>
                      </a:r>
                      <a:r>
                        <a:rPr lang="en-GB" sz="2800" spc="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y (n)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n-GB" sz="2800" spc="-9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28575" algn="ctr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8.</a:t>
                      </a:r>
                      <a:endParaRPr lang="en-GB" sz="28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Attra</a:t>
                      </a:r>
                      <a:r>
                        <a:rPr lang="en-GB" sz="2800" spc="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tion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(n)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 eaLnBrk="0" hangingPunct="0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GB" sz="2800" spc="-7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=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63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Freeform 27"/>
          <p:cNvSpPr/>
          <p:nvPr/>
        </p:nvSpPr>
        <p:spPr>
          <a:xfrm>
            <a:off x="6172200" y="2090482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symbolise</a:t>
            </a:r>
          </a:p>
        </p:txBody>
      </p:sp>
      <p:sp>
        <p:nvSpPr>
          <p:cNvPr id="29" name="Freeform 28"/>
          <p:cNvSpPr/>
          <p:nvPr/>
        </p:nvSpPr>
        <p:spPr>
          <a:xfrm>
            <a:off x="6172200" y="2694376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legendary</a:t>
            </a:r>
          </a:p>
        </p:txBody>
      </p:sp>
      <p:sp>
        <p:nvSpPr>
          <p:cNvPr id="30" name="Freeform 29"/>
          <p:cNvSpPr/>
          <p:nvPr/>
        </p:nvSpPr>
        <p:spPr>
          <a:xfrm>
            <a:off x="6172200" y="3282504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icon</a:t>
            </a:r>
          </a:p>
        </p:txBody>
      </p:sp>
      <p:sp>
        <p:nvSpPr>
          <p:cNvPr id="31" name="Freeform 30"/>
          <p:cNvSpPr/>
          <p:nvPr/>
        </p:nvSpPr>
        <p:spPr>
          <a:xfrm>
            <a:off x="6172200" y="3886398"/>
            <a:ext cx="2438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spectacular</a:t>
            </a:r>
          </a:p>
        </p:txBody>
      </p:sp>
      <p:sp>
        <p:nvSpPr>
          <p:cNvPr id="32" name="Freeform 31"/>
          <p:cNvSpPr/>
          <p:nvPr/>
        </p:nvSpPr>
        <p:spPr>
          <a:xfrm>
            <a:off x="6172200" y="4506058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festival</a:t>
            </a:r>
          </a:p>
        </p:txBody>
      </p:sp>
      <p:sp>
        <p:nvSpPr>
          <p:cNvPr id="33" name="Freeform 32"/>
          <p:cNvSpPr/>
          <p:nvPr/>
        </p:nvSpPr>
        <p:spPr>
          <a:xfrm>
            <a:off x="6172200" y="5062654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scenic</a:t>
            </a:r>
          </a:p>
        </p:txBody>
      </p:sp>
      <p:sp>
        <p:nvSpPr>
          <p:cNvPr id="34" name="Freeform 33"/>
          <p:cNvSpPr/>
          <p:nvPr/>
        </p:nvSpPr>
        <p:spPr>
          <a:xfrm>
            <a:off x="6219498" y="5641742"/>
            <a:ext cx="2057400" cy="442809"/>
          </a:xfrm>
          <a:custGeom>
            <a:avLst/>
            <a:gdLst>
              <a:gd name="connsiteX0" fmla="*/ 0 w 8229600"/>
              <a:gd name="connsiteY0" fmla="*/ 103937 h 623610"/>
              <a:gd name="connsiteX1" fmla="*/ 103937 w 8229600"/>
              <a:gd name="connsiteY1" fmla="*/ 0 h 623610"/>
              <a:gd name="connsiteX2" fmla="*/ 8125663 w 8229600"/>
              <a:gd name="connsiteY2" fmla="*/ 0 h 623610"/>
              <a:gd name="connsiteX3" fmla="*/ 8229600 w 8229600"/>
              <a:gd name="connsiteY3" fmla="*/ 103937 h 623610"/>
              <a:gd name="connsiteX4" fmla="*/ 8229600 w 8229600"/>
              <a:gd name="connsiteY4" fmla="*/ 519673 h 623610"/>
              <a:gd name="connsiteX5" fmla="*/ 8125663 w 8229600"/>
              <a:gd name="connsiteY5" fmla="*/ 623610 h 623610"/>
              <a:gd name="connsiteX6" fmla="*/ 103937 w 8229600"/>
              <a:gd name="connsiteY6" fmla="*/ 623610 h 623610"/>
              <a:gd name="connsiteX7" fmla="*/ 0 w 8229600"/>
              <a:gd name="connsiteY7" fmla="*/ 519673 h 623610"/>
              <a:gd name="connsiteX8" fmla="*/ 0 w 8229600"/>
              <a:gd name="connsiteY8" fmla="*/ 103937 h 62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623610">
                <a:moveTo>
                  <a:pt x="0" y="103937"/>
                </a:moveTo>
                <a:cubicBezTo>
                  <a:pt x="0" y="46534"/>
                  <a:pt x="46534" y="0"/>
                  <a:pt x="103937" y="0"/>
                </a:cubicBezTo>
                <a:lnTo>
                  <a:pt x="8125663" y="0"/>
                </a:lnTo>
                <a:cubicBezTo>
                  <a:pt x="8183066" y="0"/>
                  <a:pt x="8229600" y="46534"/>
                  <a:pt x="8229600" y="103937"/>
                </a:cubicBezTo>
                <a:lnTo>
                  <a:pt x="8229600" y="519673"/>
                </a:lnTo>
                <a:cubicBezTo>
                  <a:pt x="8229600" y="577076"/>
                  <a:pt x="8183066" y="623610"/>
                  <a:pt x="8125663" y="623610"/>
                </a:cubicBezTo>
                <a:lnTo>
                  <a:pt x="103937" y="623610"/>
                </a:lnTo>
                <a:cubicBezTo>
                  <a:pt x="46534" y="623610"/>
                  <a:pt x="0" y="577076"/>
                  <a:pt x="0" y="519673"/>
                </a:cubicBezTo>
                <a:lnTo>
                  <a:pt x="0" y="1039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02" tIns="129502" rIns="129502" bIns="129502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attract</a:t>
            </a:r>
          </a:p>
        </p:txBody>
      </p:sp>
    </p:spTree>
    <p:extLst>
      <p:ext uri="{BB962C8B-B14F-4D97-AF65-F5344CB8AC3E}">
        <p14:creationId xmlns:p14="http://schemas.microsoft.com/office/powerpoint/2010/main" val="692446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98404"/>
            <a:ext cx="11353800" cy="663307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>
                <a:solidFill>
                  <a:srgbClr val="D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3</a:t>
            </a:r>
            <a:r>
              <a:rPr lang="en-GB" sz="2800" b="1" dirty="0">
                <a:solidFill>
                  <a:srgbClr val="D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.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Use the words in the box to complete the sentences.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Calibri"/>
              <a:cs typeface="Times New Roman"/>
            </a:endParaRPr>
          </a:p>
          <a:p>
            <a:pPr marL="520700" indent="-52070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1. </a:t>
            </a:r>
            <a:r>
              <a:rPr lang="en-GB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The Golden Gate Bridge in San Francisco is an </a:t>
            </a:r>
            <a:r>
              <a:rPr lang="en-GB" sz="2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_______ 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of this famous city.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520700" indent="-52070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2. </a:t>
            </a:r>
            <a:r>
              <a:rPr lang="en-GB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Big Ben is a major monument in </a:t>
            </a: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London which  </a:t>
            </a:r>
            <a:r>
              <a:rPr lang="en-GB" sz="280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_______      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the United Kingdom.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520700" indent="-52070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3. </a:t>
            </a:r>
            <a:r>
              <a:rPr lang="en-GB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New Zealand is famous for the </a:t>
            </a:r>
            <a:r>
              <a:rPr lang="en-GB" sz="2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_______ 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beauty of its mountains and forests.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520700" indent="-52070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4. </a:t>
            </a:r>
            <a:r>
              <a:rPr lang="en-GB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Australia is home to </a:t>
            </a:r>
            <a:r>
              <a:rPr lang="en-GB" sz="2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_______ 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animals like the kangaroo and koala, which are native to Australia.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520700" indent="-52070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5. </a:t>
            </a:r>
            <a:r>
              <a:rPr lang="en-GB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The Glastonbury Festival in England is a celebration of music and it </a:t>
            </a:r>
            <a:r>
              <a:rPr lang="en-GB" sz="2800" dirty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_______ 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thousands of people.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843363" y="1264682"/>
            <a:ext cx="1325166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icon </a:t>
            </a:r>
          </a:p>
        </p:txBody>
      </p:sp>
      <p:sp>
        <p:nvSpPr>
          <p:cNvPr id="14" name="Freeform 13"/>
          <p:cNvSpPr/>
          <p:nvPr/>
        </p:nvSpPr>
        <p:spPr>
          <a:xfrm>
            <a:off x="8401048" y="2213690"/>
            <a:ext cx="2209796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symbolises </a:t>
            </a:r>
          </a:p>
        </p:txBody>
      </p:sp>
      <p:sp>
        <p:nvSpPr>
          <p:cNvPr id="15" name="Freeform 14"/>
          <p:cNvSpPr/>
          <p:nvPr/>
        </p:nvSpPr>
        <p:spPr>
          <a:xfrm>
            <a:off x="6034030" y="3273469"/>
            <a:ext cx="1401366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scenic </a:t>
            </a:r>
          </a:p>
        </p:txBody>
      </p:sp>
      <p:sp>
        <p:nvSpPr>
          <p:cNvPr id="16" name="Freeform 15"/>
          <p:cNvSpPr/>
          <p:nvPr/>
        </p:nvSpPr>
        <p:spPr>
          <a:xfrm>
            <a:off x="4305300" y="4267200"/>
            <a:ext cx="15240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unique </a:t>
            </a:r>
          </a:p>
        </p:txBody>
      </p:sp>
      <p:sp>
        <p:nvSpPr>
          <p:cNvPr id="17" name="Freeform 16"/>
          <p:cNvSpPr/>
          <p:nvPr/>
        </p:nvSpPr>
        <p:spPr>
          <a:xfrm>
            <a:off x="914400" y="5715000"/>
            <a:ext cx="1577578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attracts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5800" y="685800"/>
            <a:ext cx="102870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004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icon 		symbolises </a:t>
            </a:r>
            <a:r>
              <a:rPr lang="en-GB" sz="2800">
                <a:solidFill>
                  <a:srgbClr val="004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scenic</a:t>
            </a:r>
            <a:r>
              <a:rPr lang="en-GB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	</a:t>
            </a:r>
            <a:r>
              <a:rPr lang="en-GB" sz="2800">
                <a:solidFill>
                  <a:srgbClr val="004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unique </a:t>
            </a:r>
            <a:r>
              <a:rPr lang="en-GB" sz="2800" dirty="0">
                <a:solidFill>
                  <a:srgbClr val="004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	attracts</a:t>
            </a:r>
            <a:endParaRPr lang="en-GB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326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"/>
            <a:ext cx="9829800" cy="447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Black-Bold-90ms-RKSJ-H"/>
              </a:rPr>
              <a:t>4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-Black-Bold-90ms-RKSJ-H"/>
              </a:rPr>
              <a:t>.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Pro-Bold"/>
              </a:rPr>
              <a:t>Match the words/ phrases with the pictures.</a:t>
            </a:r>
          </a:p>
          <a:p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</a:t>
            </a:r>
          </a:p>
          <a:p>
            <a:pPr marL="0" indent="0">
              <a:buNone/>
            </a:pP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62279" y="3262529"/>
            <a:ext cx="1332186" cy="457200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castle </a:t>
            </a:r>
          </a:p>
        </p:txBody>
      </p:sp>
      <p:sp>
        <p:nvSpPr>
          <p:cNvPr id="9" name="Freeform 8"/>
          <p:cNvSpPr/>
          <p:nvPr/>
        </p:nvSpPr>
        <p:spPr>
          <a:xfrm>
            <a:off x="5213082" y="3221080"/>
            <a:ext cx="1332186" cy="457200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loch </a:t>
            </a:r>
          </a:p>
        </p:txBody>
      </p:sp>
      <p:sp>
        <p:nvSpPr>
          <p:cNvPr id="10" name="Freeform 9"/>
          <p:cNvSpPr/>
          <p:nvPr/>
        </p:nvSpPr>
        <p:spPr>
          <a:xfrm>
            <a:off x="8733052" y="3178439"/>
            <a:ext cx="1553948" cy="514087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parade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600" y="649157"/>
            <a:ext cx="10515600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parade</a:t>
            </a:r>
            <a:r>
              <a:rPr lang="en-GB" sz="24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state</a:t>
            </a:r>
            <a:r>
              <a:rPr lang="en-GB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	loch</a:t>
            </a:r>
            <a:r>
              <a:rPr lang="en-GB" sz="24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	 cattle </a:t>
            </a:r>
            <a:r>
              <a:rPr lang="en-GB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station		monument	castle</a:t>
            </a:r>
            <a:endParaRPr lang="en-GB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304800" y="1381203"/>
            <a:ext cx="3352800" cy="1839877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3868584" y="1339086"/>
            <a:ext cx="3446616" cy="1881994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7777790" y="1314379"/>
            <a:ext cx="3576010" cy="1906701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304800" y="3777667"/>
            <a:ext cx="3352800" cy="2089133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7785119" y="3859137"/>
            <a:ext cx="3568681" cy="2089133"/>
          </a:xfrm>
          <a:prstGeom prst="round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3868584" y="3823868"/>
            <a:ext cx="3475128" cy="2034478"/>
          </a:xfrm>
          <a:prstGeom prst="round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  <a:ln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/>
          <p:cNvSpPr/>
          <p:nvPr/>
        </p:nvSpPr>
        <p:spPr>
          <a:xfrm>
            <a:off x="713972" y="5986119"/>
            <a:ext cx="1982976" cy="457200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monument </a:t>
            </a:r>
          </a:p>
        </p:txBody>
      </p:sp>
      <p:sp>
        <p:nvSpPr>
          <p:cNvPr id="19" name="Freeform 18"/>
          <p:cNvSpPr/>
          <p:nvPr/>
        </p:nvSpPr>
        <p:spPr>
          <a:xfrm>
            <a:off x="4800600" y="6033862"/>
            <a:ext cx="1828800" cy="457200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states</a:t>
            </a:r>
            <a:r>
              <a:rPr lang="en-GB" sz="28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Freeform 19"/>
          <p:cNvSpPr/>
          <p:nvPr/>
        </p:nvSpPr>
        <p:spPr>
          <a:xfrm>
            <a:off x="8733052" y="5962516"/>
            <a:ext cx="2392148" cy="457200"/>
          </a:xfrm>
          <a:custGeom>
            <a:avLst/>
            <a:gdLst>
              <a:gd name="connsiteX0" fmla="*/ 0 w 8229600"/>
              <a:gd name="connsiteY0" fmla="*/ 95942 h 575639"/>
              <a:gd name="connsiteX1" fmla="*/ 95942 w 8229600"/>
              <a:gd name="connsiteY1" fmla="*/ 0 h 575639"/>
              <a:gd name="connsiteX2" fmla="*/ 8133658 w 8229600"/>
              <a:gd name="connsiteY2" fmla="*/ 0 h 575639"/>
              <a:gd name="connsiteX3" fmla="*/ 8229600 w 8229600"/>
              <a:gd name="connsiteY3" fmla="*/ 95942 h 575639"/>
              <a:gd name="connsiteX4" fmla="*/ 8229600 w 8229600"/>
              <a:gd name="connsiteY4" fmla="*/ 479697 h 575639"/>
              <a:gd name="connsiteX5" fmla="*/ 8133658 w 8229600"/>
              <a:gd name="connsiteY5" fmla="*/ 575639 h 575639"/>
              <a:gd name="connsiteX6" fmla="*/ 95942 w 8229600"/>
              <a:gd name="connsiteY6" fmla="*/ 575639 h 575639"/>
              <a:gd name="connsiteX7" fmla="*/ 0 w 8229600"/>
              <a:gd name="connsiteY7" fmla="*/ 479697 h 575639"/>
              <a:gd name="connsiteX8" fmla="*/ 0 w 8229600"/>
              <a:gd name="connsiteY8" fmla="*/ 95942 h 57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575639">
                <a:moveTo>
                  <a:pt x="0" y="95942"/>
                </a:moveTo>
                <a:cubicBezTo>
                  <a:pt x="0" y="42955"/>
                  <a:pt x="42955" y="0"/>
                  <a:pt x="95942" y="0"/>
                </a:cubicBezTo>
                <a:lnTo>
                  <a:pt x="8133658" y="0"/>
                </a:lnTo>
                <a:cubicBezTo>
                  <a:pt x="8186645" y="0"/>
                  <a:pt x="8229600" y="42955"/>
                  <a:pt x="8229600" y="95942"/>
                </a:cubicBezTo>
                <a:lnTo>
                  <a:pt x="8229600" y="479697"/>
                </a:lnTo>
                <a:cubicBezTo>
                  <a:pt x="8229600" y="532684"/>
                  <a:pt x="8186645" y="575639"/>
                  <a:pt x="8133658" y="575639"/>
                </a:cubicBezTo>
                <a:lnTo>
                  <a:pt x="95942" y="575639"/>
                </a:lnTo>
                <a:cubicBezTo>
                  <a:pt x="42955" y="575639"/>
                  <a:pt x="0" y="532684"/>
                  <a:pt x="0" y="479697"/>
                </a:cubicBezTo>
                <a:lnTo>
                  <a:pt x="0" y="9594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540" tIns="119540" rIns="119540" bIns="119540" numCol="1" spcCol="1270" anchor="ctr" anchorCtr="0">
            <a:no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cattle station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1" y="3213748"/>
            <a:ext cx="1112519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			         2. 			              3.  </a:t>
            </a:r>
            <a:endParaRPr lang="en-GB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8403" y="5964197"/>
            <a:ext cx="11430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			</a:t>
            </a:r>
            <a:r>
              <a:rPr lang="en-US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5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			</a:t>
            </a:r>
            <a:r>
              <a:rPr lang="en-US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6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 </a:t>
            </a:r>
            <a:endParaRPr lang="en-GB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43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29107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Stress in words ending in -</a:t>
            </a:r>
            <a:r>
              <a:rPr lang="en-GB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ese</a:t>
            </a:r>
            <a:r>
              <a:rPr lang="en-GB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and -</a:t>
            </a:r>
            <a:r>
              <a:rPr lang="en-GB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ee</a:t>
            </a:r>
            <a:endParaRPr lang="en-GB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5. Listen and repeat the words.</a:t>
            </a:r>
            <a:endParaRPr lang="en-GB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endParaRPr lang="en-GB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6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7234"/>
              </p:ext>
            </p:extLst>
          </p:nvPr>
        </p:nvGraphicFramePr>
        <p:xfrm>
          <a:off x="1524000" y="1382106"/>
          <a:ext cx="8153400" cy="3810001"/>
        </p:xfrm>
        <a:graphic>
          <a:graphicData uri="http://schemas.openxmlformats.org/drawingml/2006/table">
            <a:tbl>
              <a:tblPr/>
              <a:tblGrid>
                <a:gridCol w="4229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3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187"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GB" sz="2400" b="1" spc="1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GB" sz="24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ese</a:t>
                      </a:r>
                      <a:endParaRPr lang="en-GB" sz="24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Bef>
                          <a:spcPts val="180"/>
                        </a:spcBef>
                        <a:spcAft>
                          <a:spcPts val="0"/>
                        </a:spcAft>
                      </a:pPr>
                      <a:r>
                        <a:rPr lang="en-GB" sz="2400" b="1" spc="1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GB" sz="2400" b="1" dirty="0" err="1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Calibri"/>
                          <a:cs typeface="Times New Roman"/>
                        </a:rPr>
                        <a:t>ee</a:t>
                      </a:r>
                      <a:endParaRPr lang="en-GB" sz="24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735"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</a:t>
                      </a:r>
                      <a:r>
                        <a:rPr lang="en-GB" sz="2800" b="1" spc="-16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</a:t>
                      </a:r>
                      <a:r>
                        <a:rPr lang="en-GB" sz="2800" spc="-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tonese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5.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empl</a:t>
                      </a:r>
                      <a:r>
                        <a:rPr lang="en-GB" sz="2800" spc="-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y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224"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</a:t>
                      </a:r>
                      <a:r>
                        <a:rPr lang="en-GB" sz="2800" b="1" spc="75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7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aiwanese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6.</a:t>
                      </a:r>
                      <a:r>
                        <a:rPr lang="en-GB" sz="2800" b="1" spc="4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adop</a:t>
                      </a:r>
                      <a:r>
                        <a:rPr lang="en-GB" sz="2800" spc="-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659"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</a:t>
                      </a:r>
                      <a:r>
                        <a:rPr lang="en-GB" sz="2800" b="1" spc="-55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Japanese</a:t>
                      </a:r>
                      <a:endParaRPr lang="en-GB" sz="2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7.</a:t>
                      </a:r>
                      <a:r>
                        <a:rPr lang="en-GB" sz="2800" b="1" spc="5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add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essee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196"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GB" sz="2800" b="1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</a:t>
                      </a:r>
                      <a:r>
                        <a:rPr lang="en-GB" sz="2800" b="1" spc="-8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4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r>
                        <a:rPr lang="en-GB" sz="280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</a:t>
                      </a:r>
                      <a:r>
                        <a:rPr lang="en-GB" sz="2800" spc="15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80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tuguese</a:t>
                      </a:r>
                      <a:endParaRPr lang="en-GB" sz="2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eaLnBrk="0" hangingPunct="0">
                        <a:spcBef>
                          <a:spcPts val="175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8.</a:t>
                      </a:r>
                      <a:r>
                        <a:rPr lang="en-GB" sz="2800" b="1" spc="80" dirty="0">
                          <a:solidFill>
                            <a:srgbClr val="00AEE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</a:t>
                      </a:r>
                      <a:r>
                        <a:rPr lang="en-GB" sz="2800" spc="-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r>
                        <a:rPr lang="en-GB" sz="280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</a:t>
                      </a:r>
                      <a:r>
                        <a:rPr lang="en-GB" sz="2800" spc="2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</a:t>
                      </a:r>
                      <a:r>
                        <a:rPr lang="en-GB" sz="2800" spc="-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vie</a:t>
                      </a:r>
                      <a:r>
                        <a:rPr lang="en-GB" sz="2800" spc="-15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</a:t>
                      </a:r>
                      <a:r>
                        <a:rPr lang="en-GB" sz="2800" spc="-10" dirty="0">
                          <a:solidFill>
                            <a:srgbClr val="231F2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ee</a:t>
                      </a:r>
                      <a:endParaRPr lang="en-GB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47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421711" y="2175674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17422" y="2945115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64036" y="3646471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7703" y="4346075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5674" y="3620972"/>
            <a:ext cx="224836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89790" y="4346076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47465" y="2877030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0510" y="2129568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’</a:t>
            </a:r>
            <a:endParaRPr lang="en-GB" sz="40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10 Tra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74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8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7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0"/>
            <a:ext cx="10972800" cy="640080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6</a:t>
            </a: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. Mark the stress in the underlined words. Then listen and repeat the sentences.</a:t>
            </a:r>
            <a:endParaRPr lang="en-GB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520700" indent="-52070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1. 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One-fifth of the people in the world are </a:t>
            </a:r>
            <a:r>
              <a:rPr lang="en-GB" sz="2800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Chinese</a:t>
            </a: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520700" indent="-52070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2. 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A </a:t>
            </a:r>
            <a:r>
              <a:rPr lang="en-GB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refugee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is a person who is forced to leave a </a:t>
            </a: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country.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520700" indent="-52070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3. 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My daughter is a </a:t>
            </a:r>
            <a:r>
              <a:rPr lang="en-GB" sz="2800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trainee.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520700" indent="-52070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4. 	</a:t>
            </a:r>
            <a:r>
              <a:rPr lang="en-GB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Japanese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 is the language of </a:t>
            </a:r>
            <a:r>
              <a:rPr lang="en-GB" sz="28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Japan.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/>
              <a:cs typeface="Arial" pitchFamily="34" charset="0"/>
            </a:endParaRPr>
          </a:p>
          <a:p>
            <a:pPr marL="520700" indent="-520700">
              <a:spcBef>
                <a:spcPts val="1800"/>
              </a:spcBef>
              <a:spcAft>
                <a:spcPts val="1200"/>
              </a:spcAft>
              <a:buNone/>
            </a:pPr>
            <a:r>
              <a:rPr lang="en-GB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5. 	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This printer has a two-year </a:t>
            </a:r>
            <a:r>
              <a:rPr lang="en-GB" sz="2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guarantee</a:t>
            </a:r>
            <a:r>
              <a:rPr lang="en-GB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7315200" y="1752600"/>
            <a:ext cx="21336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Chi'nese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Freeform 5"/>
          <p:cNvSpPr/>
          <p:nvPr/>
        </p:nvSpPr>
        <p:spPr>
          <a:xfrm>
            <a:off x="1447800" y="2581580"/>
            <a:ext cx="21336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refu'gee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Freeform 6"/>
          <p:cNvSpPr/>
          <p:nvPr/>
        </p:nvSpPr>
        <p:spPr>
          <a:xfrm>
            <a:off x="3886200" y="3439099"/>
            <a:ext cx="21336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trai'nee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Freeform 7"/>
          <p:cNvSpPr/>
          <p:nvPr/>
        </p:nvSpPr>
        <p:spPr>
          <a:xfrm>
            <a:off x="1143000" y="4191000"/>
            <a:ext cx="21336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Japa'nese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Freeform 8"/>
          <p:cNvSpPr/>
          <p:nvPr/>
        </p:nvSpPr>
        <p:spPr>
          <a:xfrm>
            <a:off x="5410200" y="5037003"/>
            <a:ext cx="2133600" cy="585144"/>
          </a:xfrm>
          <a:custGeom>
            <a:avLst/>
            <a:gdLst>
              <a:gd name="connsiteX0" fmla="*/ 0 w 8229600"/>
              <a:gd name="connsiteY0" fmla="*/ 135918 h 815490"/>
              <a:gd name="connsiteX1" fmla="*/ 135918 w 8229600"/>
              <a:gd name="connsiteY1" fmla="*/ 0 h 815490"/>
              <a:gd name="connsiteX2" fmla="*/ 8093682 w 8229600"/>
              <a:gd name="connsiteY2" fmla="*/ 0 h 815490"/>
              <a:gd name="connsiteX3" fmla="*/ 8229600 w 8229600"/>
              <a:gd name="connsiteY3" fmla="*/ 135918 h 815490"/>
              <a:gd name="connsiteX4" fmla="*/ 8229600 w 8229600"/>
              <a:gd name="connsiteY4" fmla="*/ 679572 h 815490"/>
              <a:gd name="connsiteX5" fmla="*/ 8093682 w 8229600"/>
              <a:gd name="connsiteY5" fmla="*/ 815490 h 815490"/>
              <a:gd name="connsiteX6" fmla="*/ 135918 w 8229600"/>
              <a:gd name="connsiteY6" fmla="*/ 815490 h 815490"/>
              <a:gd name="connsiteX7" fmla="*/ 0 w 8229600"/>
              <a:gd name="connsiteY7" fmla="*/ 679572 h 815490"/>
              <a:gd name="connsiteX8" fmla="*/ 0 w 8229600"/>
              <a:gd name="connsiteY8" fmla="*/ 135918 h 81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9600" h="815490">
                <a:moveTo>
                  <a:pt x="0" y="135918"/>
                </a:moveTo>
                <a:cubicBezTo>
                  <a:pt x="0" y="60853"/>
                  <a:pt x="60853" y="0"/>
                  <a:pt x="135918" y="0"/>
                </a:cubicBezTo>
                <a:lnTo>
                  <a:pt x="8093682" y="0"/>
                </a:lnTo>
                <a:cubicBezTo>
                  <a:pt x="8168747" y="0"/>
                  <a:pt x="8229600" y="60853"/>
                  <a:pt x="8229600" y="135918"/>
                </a:cubicBezTo>
                <a:lnTo>
                  <a:pt x="8229600" y="679572"/>
                </a:lnTo>
                <a:cubicBezTo>
                  <a:pt x="8229600" y="754637"/>
                  <a:pt x="8168747" y="815490"/>
                  <a:pt x="8093682" y="815490"/>
                </a:cubicBezTo>
                <a:lnTo>
                  <a:pt x="135918" y="815490"/>
                </a:lnTo>
                <a:cubicBezTo>
                  <a:pt x="60853" y="815490"/>
                  <a:pt x="0" y="754637"/>
                  <a:pt x="0" y="679572"/>
                </a:cubicBezTo>
                <a:lnTo>
                  <a:pt x="0" y="13591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349" tIns="169349" rIns="169349" bIns="169349" numCol="1" spcCol="1270" anchor="ctr" anchorCtr="0">
            <a:noAutofit/>
          </a:bodyPr>
          <a:lstStyle/>
          <a:p>
            <a:pPr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guaran'tee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11 Track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1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untain Top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709</Words>
  <Application>Microsoft Office PowerPoint</Application>
  <PresentationFormat>Widescreen</PresentationFormat>
  <Paragraphs>156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Futura-Black-Bold-90ms-RKSJ-H</vt:lpstr>
      <vt:lpstr>MyriadPro-Bold</vt:lpstr>
      <vt:lpstr>Times New Roman</vt:lpstr>
      <vt:lpstr>Wingdings</vt:lpstr>
      <vt:lpstr>Office Theme</vt:lpstr>
      <vt:lpstr>Mountain Top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Nguyễn Vĩnh Hoàng Phúc</cp:lastModifiedBy>
  <cp:revision>373</cp:revision>
  <dcterms:created xsi:type="dcterms:W3CDTF">2016-12-15T15:38:30Z</dcterms:created>
  <dcterms:modified xsi:type="dcterms:W3CDTF">2023-02-13T01:21:06Z</dcterms:modified>
</cp:coreProperties>
</file>