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embeddedFontLst>
    <p:embeddedFont>
      <p:font typeface="Open Sans" charset="0"/>
      <p:regular r:id="rId26"/>
      <p:bold r:id="rId27"/>
      <p:italic r:id="rId28"/>
      <p:boldItalic r:id="rId29"/>
    </p:embeddedFont>
    <p:embeddedFont>
      <p:font typeface="Calibri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jjEuJnqfzf1FpQIBVIr/fI+F9h0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C97749D-5C9E-49B3-A229-75EECDFB6F9B}">
  <a:tblStyle styleId="{9C97749D-5C9E-49B3-A229-75EECDFB6F9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617831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Google Shape;29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1" name="Google Shape;34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6" name="Google Shape;37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9" name="Google Shape;39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9144"/>
            <a:ext cx="9143999" cy="68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"/>
          <p:cNvSpPr txBox="1"/>
          <p:nvPr/>
        </p:nvSpPr>
        <p:spPr>
          <a:xfrm>
            <a:off x="357623" y="1766779"/>
            <a:ext cx="565854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rush hour </a:t>
            </a:r>
            <a:r>
              <a:rPr lang="en-US" sz="4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(n. phr.)</a:t>
            </a:r>
            <a:endParaRPr sz="44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0"/>
          <p:cNvSpPr/>
          <p:nvPr/>
        </p:nvSpPr>
        <p:spPr>
          <a:xfrm>
            <a:off x="745585" y="4445740"/>
            <a:ext cx="40509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giờ cao điểm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0"/>
          <p:cNvSpPr/>
          <p:nvPr/>
        </p:nvSpPr>
        <p:spPr>
          <a:xfrm>
            <a:off x="1056525" y="3270688"/>
            <a:ext cx="3429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/ˈrʌʃ aʊə(r)/</a:t>
            </a:r>
            <a:endParaRPr/>
          </a:p>
        </p:txBody>
      </p:sp>
      <p:pic>
        <p:nvPicPr>
          <p:cNvPr id="203" name="Google Shape;20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0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Google Shape;205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03364" y="2095500"/>
            <a:ext cx="4994285" cy="29965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1" name="Google Shape;211;p11"/>
          <p:cNvGraphicFramePr/>
          <p:nvPr/>
        </p:nvGraphicFramePr>
        <p:xfrm>
          <a:off x="1129332" y="1415523"/>
          <a:ext cx="9792650" cy="4760850"/>
        </p:xfrm>
        <a:graphic>
          <a:graphicData uri="http://schemas.openxmlformats.org/drawingml/2006/table">
            <a:tbl>
              <a:tblPr firstRow="1" bandRow="1">
                <a:noFill/>
                <a:tableStyleId>{9C97749D-5C9E-49B3-A229-75EECDFB6F9B}</a:tableStyleId>
              </a:tblPr>
              <a:tblGrid>
                <a:gridCol w="3427725"/>
                <a:gridCol w="2783525"/>
                <a:gridCol w="3581400"/>
              </a:tblGrid>
              <a:tr h="6700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 u="none" strike="noStrike" cap="none">
                          <a:solidFill>
                            <a:srgbClr val="0070C0"/>
                          </a:solidFill>
                        </a:rPr>
                        <a:t>New words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 u="none" strike="noStrike" cap="none">
                          <a:solidFill>
                            <a:srgbClr val="0070C0"/>
                          </a:solidFill>
                        </a:rPr>
                        <a:t>Pronunciation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 u="none" strike="noStrike" cap="none">
                          <a:solidFill>
                            <a:srgbClr val="0070C0"/>
                          </a:solidFill>
                        </a:rPr>
                        <a:t>Meaning</a:t>
                      </a:r>
                      <a:endParaRPr/>
                    </a:p>
                  </a:txBody>
                  <a:tcPr marL="91450" marR="91450" marT="45725" marB="45725" anchor="ctr"/>
                </a:tc>
              </a:tr>
              <a:tr h="999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cycle (v)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/ˈsaɪkl/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đạp xe</a:t>
                      </a:r>
                      <a:endParaRPr sz="25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</a:tr>
              <a:tr h="967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traffic jam (n. phr.)</a:t>
                      </a:r>
                      <a:endParaRPr sz="25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/ˈtræfɪk dʒæm/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tắc đường</a:t>
                      </a:r>
                      <a:endParaRPr sz="25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</a:tr>
              <a:tr h="889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cross the road (v. phr.)</a:t>
                      </a:r>
                      <a:endParaRPr sz="25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/krɒs ðə rəʊd/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băng qua đường</a:t>
                      </a:r>
                      <a:endParaRPr sz="25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</a:tr>
              <a:tr h="1187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rush hour (n. phr.)</a:t>
                      </a:r>
                      <a:endParaRPr sz="25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endParaRPr sz="25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/ˈrʌʃ aʊə(r)/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endParaRPr sz="25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giờ cao điểm</a:t>
                      </a:r>
                      <a:endParaRPr sz="25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</a:tr>
            </a:tbl>
          </a:graphicData>
        </a:graphic>
      </p:graphicFrame>
      <p:pic>
        <p:nvPicPr>
          <p:cNvPr id="212" name="Google Shape;21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1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2"/>
          <p:cNvSpPr txBox="1"/>
          <p:nvPr/>
        </p:nvSpPr>
        <p:spPr>
          <a:xfrm>
            <a:off x="487067" y="199630"/>
            <a:ext cx="828236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2"/>
          <p:cNvSpPr txBox="1"/>
          <p:nvPr/>
        </p:nvSpPr>
        <p:spPr>
          <a:xfrm>
            <a:off x="233038" y="1769025"/>
            <a:ext cx="4359282" cy="5324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Lan</a:t>
            </a:r>
            <a:r>
              <a:rPr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: Hi, Mark. How are you?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Mark</a:t>
            </a:r>
            <a:r>
              <a:rPr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: Good, thanks. And you?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What did you do last Sunday?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Lan</a:t>
            </a:r>
            <a:r>
              <a:rPr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: I’m fine. Last Sunday afternoon,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I cycled round the lake near my home.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Mark</a:t>
            </a:r>
            <a:r>
              <a:rPr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: That sounds really healthy.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By the way, do you often cycle to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school too?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Lan</a:t>
            </a:r>
            <a:r>
              <a:rPr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: Yes, but sometimes my mum takes me on her motorbike.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Mark</a:t>
            </a:r>
            <a:r>
              <a:rPr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: How far is it from your home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to school?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Lan</a:t>
            </a:r>
            <a:r>
              <a:rPr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: It’s about two kilometres.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Mark</a:t>
            </a:r>
            <a:r>
              <a:rPr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: How long does it take you to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cycle there?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Google Shape;222;p12"/>
          <p:cNvPicPr preferRelativeResize="0"/>
          <p:nvPr/>
        </p:nvPicPr>
        <p:blipFill rotWithShape="1">
          <a:blip r:embed="rId4">
            <a:alphaModFix/>
          </a:blip>
          <a:srcRect r="3701"/>
          <a:stretch/>
        </p:blipFill>
        <p:spPr>
          <a:xfrm>
            <a:off x="8820928" y="1769024"/>
            <a:ext cx="3311448" cy="418727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2"/>
          <p:cNvSpPr txBox="1"/>
          <p:nvPr/>
        </p:nvSpPr>
        <p:spPr>
          <a:xfrm>
            <a:off x="4592320" y="1769025"/>
            <a:ext cx="4359282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Lan</a:t>
            </a:r>
            <a:r>
              <a:rPr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: About 10 minutes. Sometimes,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when there are traffic jams, it takes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longer.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Mark</a:t>
            </a:r>
            <a:r>
              <a:rPr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: You should be careful, especially when you cross the road.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Lan</a:t>
            </a:r>
            <a:r>
              <a:rPr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: Right. The roads get really crowded.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Mark</a:t>
            </a:r>
            <a:r>
              <a:rPr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: Hey, how about going cycling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round the lake this Sunday?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Lan</a:t>
            </a:r>
            <a:r>
              <a:rPr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: Great! Can you come to my house at 3 p.m.?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Mark</a:t>
            </a:r>
            <a:r>
              <a:rPr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: OK, Lan. See you then.</a:t>
            </a:r>
            <a:endParaRPr/>
          </a:p>
        </p:txBody>
      </p:sp>
      <p:sp>
        <p:nvSpPr>
          <p:cNvPr id="224" name="Google Shape;224;p12"/>
          <p:cNvSpPr/>
          <p:nvPr/>
        </p:nvSpPr>
        <p:spPr>
          <a:xfrm>
            <a:off x="973125" y="1139113"/>
            <a:ext cx="391770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AND READ.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14900" y="5765318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2"/>
          <p:cNvSpPr/>
          <p:nvPr/>
        </p:nvSpPr>
        <p:spPr>
          <a:xfrm>
            <a:off x="470627" y="1139122"/>
            <a:ext cx="502500" cy="502500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2"/>
          <p:cNvSpPr txBox="1"/>
          <p:nvPr/>
        </p:nvSpPr>
        <p:spPr>
          <a:xfrm>
            <a:off x="470633" y="1036381"/>
            <a:ext cx="396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3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3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3"/>
          <p:cNvSpPr/>
          <p:nvPr/>
        </p:nvSpPr>
        <p:spPr>
          <a:xfrm>
            <a:off x="789022" y="1241857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3"/>
          <p:cNvSpPr/>
          <p:nvPr/>
        </p:nvSpPr>
        <p:spPr>
          <a:xfrm>
            <a:off x="3118717" y="2089884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3"/>
          <p:cNvSpPr/>
          <p:nvPr/>
        </p:nvSpPr>
        <p:spPr>
          <a:xfrm>
            <a:off x="789022" y="3303275"/>
            <a:ext cx="1883767" cy="666559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3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Miming game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3"/>
          <p:cNvSpPr/>
          <p:nvPr/>
        </p:nvSpPr>
        <p:spPr>
          <a:xfrm>
            <a:off x="5574527" y="2077802"/>
            <a:ext cx="5456245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and read.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3"/>
          <p:cNvSpPr/>
          <p:nvPr/>
        </p:nvSpPr>
        <p:spPr>
          <a:xfrm>
            <a:off x="5574527" y="2881839"/>
            <a:ext cx="5465180" cy="1911937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Read the conversation and choose the correct answer.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Write one word from the conversation to complete each sentence.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Look at the pictures and write a word under each. </a:t>
            </a:r>
            <a:endParaRPr/>
          </a:p>
        </p:txBody>
      </p:sp>
      <p:cxnSp>
        <p:nvCxnSpPr>
          <p:cNvPr id="240" name="Google Shape;240;p13"/>
          <p:cNvCxnSpPr>
            <a:stCxn id="234" idx="3"/>
            <a:endCxn id="235" idx="0"/>
          </p:cNvCxnSpPr>
          <p:nvPr/>
        </p:nvCxnSpPr>
        <p:spPr>
          <a:xfrm>
            <a:off x="2672789" y="1569394"/>
            <a:ext cx="1421400" cy="5205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41" name="Google Shape;241;p13"/>
          <p:cNvCxnSpPr>
            <a:stCxn id="235" idx="1"/>
            <a:endCxn id="236" idx="0"/>
          </p:cNvCxnSpPr>
          <p:nvPr/>
        </p:nvCxnSpPr>
        <p:spPr>
          <a:xfrm flipH="1">
            <a:off x="1730917" y="2417586"/>
            <a:ext cx="1387800" cy="8856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42" name="Google Shape;242;p1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3" name="Google Shape;24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3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4"/>
          <p:cNvSpPr txBox="1"/>
          <p:nvPr/>
        </p:nvSpPr>
        <p:spPr>
          <a:xfrm>
            <a:off x="1097772" y="1292523"/>
            <a:ext cx="1033824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conversation again and choose the correct answer.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4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4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53" name="Google Shape;25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4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4"/>
          <p:cNvSpPr txBox="1"/>
          <p:nvPr/>
        </p:nvSpPr>
        <p:spPr>
          <a:xfrm>
            <a:off x="827500" y="2130834"/>
            <a:ext cx="10567336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980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Lan often go to school?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By bicycle. 		B. By motorbike.		C. On foot.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980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normally takes Lan ___ to get to school.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two minutes 		B. ten minutes		C. twenty minutes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980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 and Mark agree to go cycling ______.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tomorrow 		B. every day			C. at the weekend</a:t>
            </a:r>
            <a:endParaRPr/>
          </a:p>
        </p:txBody>
      </p:sp>
      <p:sp>
        <p:nvSpPr>
          <p:cNvPr id="256" name="Google Shape;256;p14"/>
          <p:cNvSpPr/>
          <p:nvPr/>
        </p:nvSpPr>
        <p:spPr>
          <a:xfrm>
            <a:off x="773763" y="2597074"/>
            <a:ext cx="496006" cy="496006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4"/>
          <p:cNvSpPr/>
          <p:nvPr/>
        </p:nvSpPr>
        <p:spPr>
          <a:xfrm>
            <a:off x="3595710" y="3856274"/>
            <a:ext cx="495900" cy="4959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4"/>
          <p:cNvSpPr/>
          <p:nvPr/>
        </p:nvSpPr>
        <p:spPr>
          <a:xfrm>
            <a:off x="6325673" y="5174280"/>
            <a:ext cx="495900" cy="4959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5"/>
          <p:cNvSpPr txBox="1"/>
          <p:nvPr/>
        </p:nvSpPr>
        <p:spPr>
          <a:xfrm>
            <a:off x="1026019" y="1806610"/>
            <a:ext cx="10226182" cy="4832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Last Sunday afternoon, Lan ______ round the lake near her home.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Mark says to Lan: “You ______ be careful, especially when you cross the road.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Traffic ______ are a problem in big cities.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– ______ does your mum go shopping?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– She often walks.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This road is very __________ during the rush hours.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5"/>
          <p:cNvSpPr txBox="1"/>
          <p:nvPr/>
        </p:nvSpPr>
        <p:spPr>
          <a:xfrm>
            <a:off x="1083211" y="1283656"/>
            <a:ext cx="103382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</a:t>
            </a: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one word from the conversation to complete each sentence.</a:t>
            </a:r>
            <a:endParaRPr/>
          </a:p>
        </p:txBody>
      </p:sp>
      <p:sp>
        <p:nvSpPr>
          <p:cNvPr id="266" name="Google Shape;266;p15"/>
          <p:cNvSpPr/>
          <p:nvPr/>
        </p:nvSpPr>
        <p:spPr>
          <a:xfrm>
            <a:off x="576198" y="12528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5"/>
          <p:cNvSpPr txBox="1"/>
          <p:nvPr/>
        </p:nvSpPr>
        <p:spPr>
          <a:xfrm>
            <a:off x="628983" y="1150231"/>
            <a:ext cx="396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pic>
        <p:nvPicPr>
          <p:cNvPr id="268" name="Google Shape;26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5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5"/>
          <p:cNvSpPr txBox="1"/>
          <p:nvPr/>
        </p:nvSpPr>
        <p:spPr>
          <a:xfrm>
            <a:off x="5405105" y="1818977"/>
            <a:ext cx="121185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cycled</a:t>
            </a:r>
            <a:endParaRPr sz="2800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5"/>
          <p:cNvSpPr txBox="1"/>
          <p:nvPr/>
        </p:nvSpPr>
        <p:spPr>
          <a:xfrm>
            <a:off x="4748377" y="2680124"/>
            <a:ext cx="121185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should</a:t>
            </a:r>
            <a:endParaRPr sz="2800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5"/>
          <p:cNvSpPr txBox="1"/>
          <p:nvPr/>
        </p:nvSpPr>
        <p:spPr>
          <a:xfrm>
            <a:off x="2556659" y="3955716"/>
            <a:ext cx="96124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jams</a:t>
            </a:r>
            <a:endParaRPr sz="2800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5"/>
          <p:cNvSpPr txBox="1"/>
          <p:nvPr/>
        </p:nvSpPr>
        <p:spPr>
          <a:xfrm>
            <a:off x="1851843" y="4804583"/>
            <a:ext cx="111995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How</a:t>
            </a:r>
            <a:endParaRPr sz="2800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5"/>
          <p:cNvSpPr txBox="1"/>
          <p:nvPr/>
        </p:nvSpPr>
        <p:spPr>
          <a:xfrm>
            <a:off x="3961314" y="6086892"/>
            <a:ext cx="165032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crowded</a:t>
            </a:r>
            <a:endParaRPr sz="2800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6"/>
          <p:cNvSpPr txBox="1"/>
          <p:nvPr/>
        </p:nvSpPr>
        <p:spPr>
          <a:xfrm>
            <a:off x="1657350" y="3209947"/>
            <a:ext cx="239077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6"/>
          <p:cNvSpPr txBox="1"/>
          <p:nvPr/>
        </p:nvSpPr>
        <p:spPr>
          <a:xfrm>
            <a:off x="7724775" y="3209947"/>
            <a:ext cx="239077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6"/>
          <p:cNvSpPr txBox="1"/>
          <p:nvPr/>
        </p:nvSpPr>
        <p:spPr>
          <a:xfrm>
            <a:off x="1657349" y="6038768"/>
            <a:ext cx="239077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6"/>
          <p:cNvSpPr txBox="1"/>
          <p:nvPr/>
        </p:nvSpPr>
        <p:spPr>
          <a:xfrm>
            <a:off x="7724775" y="6026520"/>
            <a:ext cx="239077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6"/>
          <p:cNvSpPr txBox="1"/>
          <p:nvPr/>
        </p:nvSpPr>
        <p:spPr>
          <a:xfrm>
            <a:off x="975218" y="1174438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 at the pictures and write a word under each.</a:t>
            </a:r>
            <a:endParaRPr/>
          </a:p>
        </p:txBody>
      </p:sp>
      <p:sp>
        <p:nvSpPr>
          <p:cNvPr id="285" name="Google Shape;285;p16"/>
          <p:cNvSpPr/>
          <p:nvPr/>
        </p:nvSpPr>
        <p:spPr>
          <a:xfrm>
            <a:off x="470627" y="1139122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6"/>
          <p:cNvSpPr txBox="1"/>
          <p:nvPr/>
        </p:nvSpPr>
        <p:spPr>
          <a:xfrm>
            <a:off x="470628" y="1036425"/>
            <a:ext cx="406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87" name="Google Shape;28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1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16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" name="Google Shape;289;p16"/>
          <p:cNvPicPr preferRelativeResize="0"/>
          <p:nvPr/>
        </p:nvPicPr>
        <p:blipFill rotWithShape="1">
          <a:blip r:embed="rId4">
            <a:alphaModFix/>
          </a:blip>
          <a:srcRect l="4496" t="3604" r="5046" b="7367"/>
          <a:stretch/>
        </p:blipFill>
        <p:spPr>
          <a:xfrm>
            <a:off x="1661530" y="1593885"/>
            <a:ext cx="2598235" cy="1639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6"/>
          <p:cNvPicPr preferRelativeResize="0"/>
          <p:nvPr/>
        </p:nvPicPr>
        <p:blipFill rotWithShape="1">
          <a:blip r:embed="rId5">
            <a:alphaModFix/>
          </a:blip>
          <a:srcRect t="15446" r="5291" b="7969"/>
          <a:stretch/>
        </p:blipFill>
        <p:spPr>
          <a:xfrm>
            <a:off x="7309915" y="1559238"/>
            <a:ext cx="3220496" cy="1750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6"/>
          <p:cNvPicPr preferRelativeResize="0"/>
          <p:nvPr/>
        </p:nvPicPr>
        <p:blipFill rotWithShape="1">
          <a:blip r:embed="rId6">
            <a:alphaModFix/>
          </a:blip>
          <a:srcRect l="2208" t="5714" r="4137" b="6837"/>
          <a:stretch/>
        </p:blipFill>
        <p:spPr>
          <a:xfrm>
            <a:off x="1276350" y="3829050"/>
            <a:ext cx="3514725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6"/>
          <p:cNvPicPr preferRelativeResize="0"/>
          <p:nvPr/>
        </p:nvPicPr>
        <p:blipFill rotWithShape="1">
          <a:blip r:embed="rId7">
            <a:alphaModFix/>
          </a:blip>
          <a:srcRect l="4842" t="9560" r="4645" b="14069"/>
          <a:stretch/>
        </p:blipFill>
        <p:spPr>
          <a:xfrm>
            <a:off x="7239000" y="4095750"/>
            <a:ext cx="3362326" cy="1724025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16"/>
          <p:cNvSpPr txBox="1"/>
          <p:nvPr/>
        </p:nvSpPr>
        <p:spPr>
          <a:xfrm>
            <a:off x="2352675" y="3148056"/>
            <a:ext cx="105439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8C0B6"/>
                </a:solidFill>
                <a:latin typeface="Calibri"/>
                <a:ea typeface="Calibri"/>
                <a:cs typeface="Calibri"/>
                <a:sym typeface="Calibri"/>
              </a:rPr>
              <a:t>bicycle</a:t>
            </a:r>
            <a:endParaRPr/>
          </a:p>
        </p:txBody>
      </p:sp>
      <p:sp>
        <p:nvSpPr>
          <p:cNvPr id="294" name="Google Shape;294;p16"/>
          <p:cNvSpPr txBox="1"/>
          <p:nvPr/>
        </p:nvSpPr>
        <p:spPr>
          <a:xfrm>
            <a:off x="8421541" y="3157603"/>
            <a:ext cx="56682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8C0B6"/>
                </a:solidFill>
                <a:latin typeface="Calibri"/>
                <a:ea typeface="Calibri"/>
                <a:cs typeface="Calibri"/>
                <a:sym typeface="Calibri"/>
              </a:rPr>
              <a:t>car</a:t>
            </a:r>
            <a:endParaRPr sz="2400">
              <a:solidFill>
                <a:srgbClr val="48C0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16"/>
          <p:cNvSpPr txBox="1"/>
          <p:nvPr/>
        </p:nvSpPr>
        <p:spPr>
          <a:xfrm>
            <a:off x="2325540" y="5954045"/>
            <a:ext cx="62869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8C0B6"/>
                </a:solidFill>
                <a:latin typeface="Calibri"/>
                <a:ea typeface="Calibri"/>
                <a:cs typeface="Calibri"/>
                <a:sym typeface="Calibri"/>
              </a:rPr>
              <a:t>bus</a:t>
            </a:r>
            <a:endParaRPr sz="2400">
              <a:solidFill>
                <a:srgbClr val="48C0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6"/>
          <p:cNvSpPr txBox="1"/>
          <p:nvPr/>
        </p:nvSpPr>
        <p:spPr>
          <a:xfrm>
            <a:off x="8250084" y="5974490"/>
            <a:ext cx="147655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8C0B6"/>
                </a:solidFill>
                <a:latin typeface="Calibri"/>
                <a:ea typeface="Calibri"/>
                <a:cs typeface="Calibri"/>
                <a:sym typeface="Calibri"/>
              </a:rPr>
              <a:t>motorbike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7"/>
          <p:cNvSpPr txBox="1"/>
          <p:nvPr/>
        </p:nvSpPr>
        <p:spPr>
          <a:xfrm>
            <a:off x="975218" y="1174438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 at the pictures and write a word under each.</a:t>
            </a:r>
            <a:endParaRPr/>
          </a:p>
        </p:txBody>
      </p:sp>
      <p:sp>
        <p:nvSpPr>
          <p:cNvPr id="303" name="Google Shape;303;p17"/>
          <p:cNvSpPr/>
          <p:nvPr/>
        </p:nvSpPr>
        <p:spPr>
          <a:xfrm>
            <a:off x="470627" y="1139122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7"/>
          <p:cNvSpPr txBox="1"/>
          <p:nvPr/>
        </p:nvSpPr>
        <p:spPr>
          <a:xfrm>
            <a:off x="519300" y="103862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05" name="Google Shape;30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17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7"/>
          <p:cNvSpPr txBox="1"/>
          <p:nvPr/>
        </p:nvSpPr>
        <p:spPr>
          <a:xfrm>
            <a:off x="1657350" y="3409972"/>
            <a:ext cx="239077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7"/>
          <p:cNvSpPr txBox="1"/>
          <p:nvPr/>
        </p:nvSpPr>
        <p:spPr>
          <a:xfrm>
            <a:off x="7724775" y="3409972"/>
            <a:ext cx="239077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7"/>
          <p:cNvSpPr txBox="1"/>
          <p:nvPr/>
        </p:nvSpPr>
        <p:spPr>
          <a:xfrm>
            <a:off x="1657349" y="6038768"/>
            <a:ext cx="239077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7.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7"/>
          <p:cNvSpPr txBox="1"/>
          <p:nvPr/>
        </p:nvSpPr>
        <p:spPr>
          <a:xfrm>
            <a:off x="7724775" y="6026520"/>
            <a:ext cx="239077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8.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1" name="Google Shape;311;p17"/>
          <p:cNvPicPr preferRelativeResize="0"/>
          <p:nvPr/>
        </p:nvPicPr>
        <p:blipFill rotWithShape="1">
          <a:blip r:embed="rId4">
            <a:alphaModFix/>
          </a:blip>
          <a:srcRect l="1196" t="2470"/>
          <a:stretch/>
        </p:blipFill>
        <p:spPr>
          <a:xfrm>
            <a:off x="1564998" y="1851060"/>
            <a:ext cx="2937427" cy="1473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17"/>
          <p:cNvPicPr preferRelativeResize="0"/>
          <p:nvPr/>
        </p:nvPicPr>
        <p:blipFill rotWithShape="1">
          <a:blip r:embed="rId5">
            <a:alphaModFix/>
          </a:blip>
          <a:srcRect l="7715" r="3263" b="9751"/>
          <a:stretch/>
        </p:blipFill>
        <p:spPr>
          <a:xfrm>
            <a:off x="7610475" y="1769095"/>
            <a:ext cx="2857500" cy="1555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81136" y="4095750"/>
            <a:ext cx="3105150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17"/>
          <p:cNvPicPr preferRelativeResize="0"/>
          <p:nvPr/>
        </p:nvPicPr>
        <p:blipFill rotWithShape="1">
          <a:blip r:embed="rId7">
            <a:alphaModFix/>
          </a:blip>
          <a:srcRect t="3572"/>
          <a:stretch/>
        </p:blipFill>
        <p:spPr>
          <a:xfrm>
            <a:off x="7362825" y="4143375"/>
            <a:ext cx="3352800" cy="1800225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17"/>
          <p:cNvSpPr/>
          <p:nvPr/>
        </p:nvSpPr>
        <p:spPr>
          <a:xfrm>
            <a:off x="1930362" y="3363004"/>
            <a:ext cx="208903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8C0B6"/>
                </a:solidFill>
                <a:latin typeface="Calibri"/>
                <a:ea typeface="Calibri"/>
                <a:cs typeface="Calibri"/>
                <a:sym typeface="Calibri"/>
              </a:rPr>
              <a:t>plane/ airplane</a:t>
            </a:r>
            <a:endParaRPr sz="2400">
              <a:solidFill>
                <a:srgbClr val="48C0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7"/>
          <p:cNvSpPr/>
          <p:nvPr/>
        </p:nvSpPr>
        <p:spPr>
          <a:xfrm>
            <a:off x="2436808" y="5986217"/>
            <a:ext cx="75565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8C0B6"/>
                </a:solidFill>
                <a:latin typeface="Calibri"/>
                <a:ea typeface="Calibri"/>
                <a:cs typeface="Calibri"/>
                <a:sym typeface="Calibri"/>
              </a:rPr>
              <a:t>boat</a:t>
            </a:r>
            <a:endParaRPr sz="2400">
              <a:solidFill>
                <a:srgbClr val="48C0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7"/>
          <p:cNvSpPr/>
          <p:nvPr/>
        </p:nvSpPr>
        <p:spPr>
          <a:xfrm>
            <a:off x="8667416" y="5964965"/>
            <a:ext cx="69923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8C0B6"/>
                </a:solidFill>
                <a:latin typeface="Calibri"/>
                <a:ea typeface="Calibri"/>
                <a:cs typeface="Calibri"/>
                <a:sym typeface="Calibri"/>
              </a:rPr>
              <a:t>ship</a:t>
            </a:r>
            <a:endParaRPr sz="2400">
              <a:solidFill>
                <a:srgbClr val="48C0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7"/>
          <p:cNvSpPr/>
          <p:nvPr/>
        </p:nvSpPr>
        <p:spPr>
          <a:xfrm>
            <a:off x="8632888" y="3350619"/>
            <a:ext cx="7682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8C0B6"/>
                </a:solidFill>
                <a:latin typeface="Calibri"/>
                <a:ea typeface="Calibri"/>
                <a:cs typeface="Calibri"/>
                <a:sym typeface="Calibri"/>
              </a:rPr>
              <a:t>train</a:t>
            </a:r>
            <a:endParaRPr sz="2400">
              <a:solidFill>
                <a:srgbClr val="48C0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8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18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18"/>
          <p:cNvSpPr/>
          <p:nvPr/>
        </p:nvSpPr>
        <p:spPr>
          <a:xfrm>
            <a:off x="789022" y="1241857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18"/>
          <p:cNvSpPr/>
          <p:nvPr/>
        </p:nvSpPr>
        <p:spPr>
          <a:xfrm>
            <a:off x="3118717" y="2089884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8"/>
          <p:cNvSpPr/>
          <p:nvPr/>
        </p:nvSpPr>
        <p:spPr>
          <a:xfrm>
            <a:off x="789022" y="3303275"/>
            <a:ext cx="1883767" cy="666559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8"/>
          <p:cNvSpPr/>
          <p:nvPr/>
        </p:nvSpPr>
        <p:spPr>
          <a:xfrm>
            <a:off x="3118717" y="4980974"/>
            <a:ext cx="1950733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8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Miming game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8"/>
          <p:cNvSpPr/>
          <p:nvPr/>
        </p:nvSpPr>
        <p:spPr>
          <a:xfrm>
            <a:off x="5574527" y="2077802"/>
            <a:ext cx="5456245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and read.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8"/>
          <p:cNvSpPr/>
          <p:nvPr/>
        </p:nvSpPr>
        <p:spPr>
          <a:xfrm>
            <a:off x="5574527" y="2881839"/>
            <a:ext cx="5465180" cy="1911937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Read the conversation and choose the correct answer.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Write one word from the conversation to complete each sentence.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Look at the pictures and write a word under each. </a:t>
            </a:r>
            <a:endParaRPr/>
          </a:p>
        </p:txBody>
      </p:sp>
      <p:sp>
        <p:nvSpPr>
          <p:cNvPr id="332" name="Google Shape;332;p18"/>
          <p:cNvSpPr/>
          <p:nvPr/>
        </p:nvSpPr>
        <p:spPr>
          <a:xfrm>
            <a:off x="5585947" y="4946453"/>
            <a:ext cx="5465179" cy="761037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Game: Find someone who …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3" name="Google Shape;333;p18"/>
          <p:cNvCxnSpPr>
            <a:stCxn id="325" idx="3"/>
            <a:endCxn id="326" idx="0"/>
          </p:cNvCxnSpPr>
          <p:nvPr/>
        </p:nvCxnSpPr>
        <p:spPr>
          <a:xfrm>
            <a:off x="2672789" y="1569394"/>
            <a:ext cx="1421400" cy="5205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34" name="Google Shape;334;p18"/>
          <p:cNvCxnSpPr>
            <a:stCxn id="326" idx="1"/>
            <a:endCxn id="327" idx="0"/>
          </p:cNvCxnSpPr>
          <p:nvPr/>
        </p:nvCxnSpPr>
        <p:spPr>
          <a:xfrm flipH="1">
            <a:off x="1730917" y="2417586"/>
            <a:ext cx="1387800" cy="8856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35" name="Google Shape;335;p18"/>
          <p:cNvCxnSpPr>
            <a:stCxn id="327" idx="3"/>
            <a:endCxn id="328" idx="0"/>
          </p:cNvCxnSpPr>
          <p:nvPr/>
        </p:nvCxnSpPr>
        <p:spPr>
          <a:xfrm>
            <a:off x="2672789" y="3636555"/>
            <a:ext cx="1421400" cy="1344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36" name="Google Shape;336;p18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7" name="Google Shape;33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18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9"/>
          <p:cNvSpPr txBox="1"/>
          <p:nvPr/>
        </p:nvSpPr>
        <p:spPr>
          <a:xfrm>
            <a:off x="1070495" y="1188331"/>
            <a:ext cx="816400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someone who … Write your friends’ names in the blanks. Then report to the class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19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9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47" name="Google Shape;34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19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PRODUCTION</a:t>
            </a:r>
            <a:endParaRPr/>
          </a:p>
        </p:txBody>
      </p:sp>
      <p:pic>
        <p:nvPicPr>
          <p:cNvPr id="349" name="Google Shape;34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804" y="2124353"/>
            <a:ext cx="5134293" cy="4164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91974" y="2583566"/>
            <a:ext cx="4592025" cy="3518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4" name="Google Shape;94;p2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HOBBIES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0778" y="1303957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 txBox="1"/>
          <p:nvPr/>
        </p:nvSpPr>
        <p:spPr>
          <a:xfrm>
            <a:off x="618926" y="237700"/>
            <a:ext cx="1427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TRAFFIC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7</a:t>
            </a:r>
            <a:endParaRPr/>
          </a:p>
        </p:txBody>
      </p:sp>
      <p:sp>
        <p:nvSpPr>
          <p:cNvPr id="103" name="Google Shape;103;p2"/>
          <p:cNvSpPr txBox="1"/>
          <p:nvPr/>
        </p:nvSpPr>
        <p:spPr>
          <a:xfrm>
            <a:off x="3272208" y="2402436"/>
            <a:ext cx="563639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Meeting in the school yard</a:t>
            </a:r>
            <a:endParaRPr sz="4400" b="1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62100" y="2985287"/>
            <a:ext cx="2667799" cy="3474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0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2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20"/>
          <p:cNvSpPr/>
          <p:nvPr/>
        </p:nvSpPr>
        <p:spPr>
          <a:xfrm>
            <a:off x="789022" y="1241857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20"/>
          <p:cNvSpPr/>
          <p:nvPr/>
        </p:nvSpPr>
        <p:spPr>
          <a:xfrm>
            <a:off x="3118717" y="2089884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20"/>
          <p:cNvSpPr/>
          <p:nvPr/>
        </p:nvSpPr>
        <p:spPr>
          <a:xfrm>
            <a:off x="789022" y="3303275"/>
            <a:ext cx="1883767" cy="666559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20"/>
          <p:cNvSpPr/>
          <p:nvPr/>
        </p:nvSpPr>
        <p:spPr>
          <a:xfrm>
            <a:off x="3118717" y="4980974"/>
            <a:ext cx="1950733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20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Miming game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20"/>
          <p:cNvSpPr/>
          <p:nvPr/>
        </p:nvSpPr>
        <p:spPr>
          <a:xfrm>
            <a:off x="5574527" y="2077802"/>
            <a:ext cx="5456245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and read.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20"/>
          <p:cNvSpPr/>
          <p:nvPr/>
        </p:nvSpPr>
        <p:spPr>
          <a:xfrm>
            <a:off x="5574527" y="2881839"/>
            <a:ext cx="5465180" cy="1911937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Read the conversation and choose the correct answer.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Write one word from the conversation to complete each sentence.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Look at the pictures and write a word under each. </a:t>
            </a:r>
            <a:endParaRPr/>
          </a:p>
        </p:txBody>
      </p:sp>
      <p:sp>
        <p:nvSpPr>
          <p:cNvPr id="364" name="Google Shape;364;p20"/>
          <p:cNvSpPr/>
          <p:nvPr/>
        </p:nvSpPr>
        <p:spPr>
          <a:xfrm>
            <a:off x="5585947" y="4946453"/>
            <a:ext cx="5465179" cy="761037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Game: Find someone who …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5" name="Google Shape;365;p20"/>
          <p:cNvCxnSpPr>
            <a:stCxn id="357" idx="3"/>
            <a:endCxn id="358" idx="0"/>
          </p:cNvCxnSpPr>
          <p:nvPr/>
        </p:nvCxnSpPr>
        <p:spPr>
          <a:xfrm>
            <a:off x="2672789" y="1569394"/>
            <a:ext cx="1421400" cy="5205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66" name="Google Shape;366;p20"/>
          <p:cNvCxnSpPr>
            <a:stCxn id="358" idx="1"/>
            <a:endCxn id="359" idx="0"/>
          </p:cNvCxnSpPr>
          <p:nvPr/>
        </p:nvCxnSpPr>
        <p:spPr>
          <a:xfrm flipH="1">
            <a:off x="1730917" y="2417586"/>
            <a:ext cx="1387800" cy="8856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67" name="Google Shape;367;p20"/>
          <p:cNvCxnSpPr>
            <a:stCxn id="359" idx="3"/>
            <a:endCxn id="360" idx="0"/>
          </p:cNvCxnSpPr>
          <p:nvPr/>
        </p:nvCxnSpPr>
        <p:spPr>
          <a:xfrm>
            <a:off x="2672789" y="3636555"/>
            <a:ext cx="1421400" cy="1344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68" name="Google Shape;368;p20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9" name="Google Shape;36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20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20"/>
          <p:cNvSpPr/>
          <p:nvPr/>
        </p:nvSpPr>
        <p:spPr>
          <a:xfrm>
            <a:off x="789022" y="5847952"/>
            <a:ext cx="1883767" cy="61311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2" name="Google Shape;372;p20"/>
          <p:cNvCxnSpPr>
            <a:stCxn id="360" idx="1"/>
            <a:endCxn id="371" idx="0"/>
          </p:cNvCxnSpPr>
          <p:nvPr/>
        </p:nvCxnSpPr>
        <p:spPr>
          <a:xfrm flipH="1">
            <a:off x="1730917" y="5292716"/>
            <a:ext cx="1387800" cy="555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73" name="Google Shape;373;p20"/>
          <p:cNvSpPr/>
          <p:nvPr/>
        </p:nvSpPr>
        <p:spPr>
          <a:xfrm>
            <a:off x="5588839" y="5801889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1"/>
          <p:cNvSpPr txBox="1"/>
          <p:nvPr/>
        </p:nvSpPr>
        <p:spPr>
          <a:xfrm>
            <a:off x="1094189" y="1298460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21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21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pic>
        <p:nvPicPr>
          <p:cNvPr id="382" name="Google Shape;38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21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4" name="Google Shape;384;p21"/>
          <p:cNvGrpSpPr/>
          <p:nvPr/>
        </p:nvGrpSpPr>
        <p:grpSpPr>
          <a:xfrm>
            <a:off x="2333104" y="2219773"/>
            <a:ext cx="7073207" cy="3621795"/>
            <a:chOff x="0" y="219177"/>
            <a:chExt cx="7073207" cy="3621795"/>
          </a:xfrm>
        </p:grpSpPr>
        <p:sp>
          <p:nvSpPr>
            <p:cNvPr id="385" name="Google Shape;385;p21"/>
            <p:cNvSpPr/>
            <p:nvPr/>
          </p:nvSpPr>
          <p:spPr>
            <a:xfrm>
              <a:off x="0" y="2169375"/>
              <a:ext cx="7073207" cy="1671597"/>
            </a:xfrm>
            <a:prstGeom prst="roundRect">
              <a:avLst>
                <a:gd name="adj" fmla="val 10000"/>
              </a:avLst>
            </a:prstGeom>
            <a:solidFill>
              <a:srgbClr val="FFE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1"/>
            <p:cNvSpPr txBox="1"/>
            <p:nvPr/>
          </p:nvSpPr>
          <p:spPr>
            <a:xfrm>
              <a:off x="0" y="2169375"/>
              <a:ext cx="2121962" cy="16715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6225" tIns="206225" rIns="206225" bIns="206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Vocabulary</a:t>
              </a:r>
              <a:endParaRPr/>
            </a:p>
          </p:txBody>
        </p:sp>
        <p:sp>
          <p:nvSpPr>
            <p:cNvPr id="387" name="Google Shape;387;p21"/>
            <p:cNvSpPr/>
            <p:nvPr/>
          </p:nvSpPr>
          <p:spPr>
            <a:xfrm>
              <a:off x="0" y="219177"/>
              <a:ext cx="7073207" cy="1671597"/>
            </a:xfrm>
            <a:prstGeom prst="roundRect">
              <a:avLst>
                <a:gd name="adj" fmla="val 10000"/>
              </a:avLst>
            </a:prstGeom>
            <a:solidFill>
              <a:srgbClr val="FFE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1"/>
            <p:cNvSpPr txBox="1"/>
            <p:nvPr/>
          </p:nvSpPr>
          <p:spPr>
            <a:xfrm>
              <a:off x="0" y="219177"/>
              <a:ext cx="2121962" cy="16715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6225" tIns="206225" rIns="206225" bIns="206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Topic of the unit</a:t>
              </a:r>
              <a:endParaRPr/>
            </a:p>
          </p:txBody>
        </p:sp>
        <p:sp>
          <p:nvSpPr>
            <p:cNvPr id="389" name="Google Shape;389;p21"/>
            <p:cNvSpPr/>
            <p:nvPr/>
          </p:nvSpPr>
          <p:spPr>
            <a:xfrm>
              <a:off x="3482103" y="358477"/>
              <a:ext cx="2089497" cy="1392998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1"/>
            <p:cNvSpPr txBox="1"/>
            <p:nvPr/>
          </p:nvSpPr>
          <p:spPr>
            <a:xfrm>
              <a:off x="3522903" y="399277"/>
              <a:ext cx="2007897" cy="1311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TRAFFIC</a:t>
              </a:r>
              <a:endParaRPr/>
            </a:p>
          </p:txBody>
        </p:sp>
        <p:sp>
          <p:nvSpPr>
            <p:cNvPr id="391" name="Google Shape;391;p21"/>
            <p:cNvSpPr/>
            <p:nvPr/>
          </p:nvSpPr>
          <p:spPr>
            <a:xfrm>
              <a:off x="3168679" y="1751475"/>
              <a:ext cx="1358173" cy="55719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392" name="Google Shape;392;p21"/>
            <p:cNvSpPr/>
            <p:nvPr/>
          </p:nvSpPr>
          <p:spPr>
            <a:xfrm>
              <a:off x="2123930" y="2308675"/>
              <a:ext cx="2089497" cy="1392998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1"/>
            <p:cNvSpPr txBox="1"/>
            <p:nvPr/>
          </p:nvSpPr>
          <p:spPr>
            <a:xfrm>
              <a:off x="2164730" y="2349475"/>
              <a:ext cx="2007897" cy="1311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MEANS OF TRANSPORT</a:t>
              </a:r>
              <a:endParaRPr/>
            </a:p>
          </p:txBody>
        </p:sp>
        <p:sp>
          <p:nvSpPr>
            <p:cNvPr id="394" name="Google Shape;394;p21"/>
            <p:cNvSpPr/>
            <p:nvPr/>
          </p:nvSpPr>
          <p:spPr>
            <a:xfrm>
              <a:off x="4526852" y="1751475"/>
              <a:ext cx="1358173" cy="55719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395" name="Google Shape;395;p21"/>
            <p:cNvSpPr/>
            <p:nvPr/>
          </p:nvSpPr>
          <p:spPr>
            <a:xfrm>
              <a:off x="4840277" y="2308675"/>
              <a:ext cx="2089497" cy="1392998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1"/>
            <p:cNvSpPr txBox="1"/>
            <p:nvPr/>
          </p:nvSpPr>
          <p:spPr>
            <a:xfrm>
              <a:off x="4881077" y="2349475"/>
              <a:ext cx="2007897" cy="1311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TRAFFIC PROBLEMS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2"/>
          <p:cNvSpPr txBox="1"/>
          <p:nvPr/>
        </p:nvSpPr>
        <p:spPr>
          <a:xfrm>
            <a:off x="1098136" y="1321749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/>
          </a:p>
        </p:txBody>
      </p:sp>
      <p:pic>
        <p:nvPicPr>
          <p:cNvPr id="403" name="Google Shape;40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22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22"/>
          <p:cNvSpPr txBox="1"/>
          <p:nvPr/>
        </p:nvSpPr>
        <p:spPr>
          <a:xfrm>
            <a:off x="1098136" y="2021857"/>
            <a:ext cx="9551324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exercises in the workbook.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 the vocabulary for the next lesson: A closer look 1</a:t>
            </a:r>
            <a:endParaRPr dirty="0"/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 sz="28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22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22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08" name="Google Shape;408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53548" y="3770970"/>
            <a:ext cx="2574287" cy="2574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Google Shape;413;p2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7553"/>
            <a:ext cx="9143999" cy="6839711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23"/>
          <p:cNvSpPr/>
          <p:nvPr/>
        </p:nvSpPr>
        <p:spPr>
          <a:xfrm>
            <a:off x="2969941" y="5904791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lang="en-US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sachmem.vn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Fanpage: </a:t>
            </a:r>
            <a:r>
              <a:rPr lang="en-US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facebook.com/sachmem.vn/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OBJECTIVES</a:t>
            </a:r>
            <a:endParaRPr/>
          </a:p>
        </p:txBody>
      </p:sp>
      <p:pic>
        <p:nvPicPr>
          <p:cNvPr id="111" name="Google Shape;11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2320" y="144696"/>
            <a:ext cx="1515332" cy="1583743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 txBox="1"/>
          <p:nvPr/>
        </p:nvSpPr>
        <p:spPr>
          <a:xfrm>
            <a:off x="1823258" y="1914652"/>
            <a:ext cx="97701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end of the lesson, students will be able to gain: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overview about the topic </a:t>
            </a:r>
            <a:r>
              <a:rPr lang="en-U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Traffic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to talk about means of transport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789022" y="1241857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3118717" y="2089884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789022" y="3303275"/>
            <a:ext cx="1883767" cy="666559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3118717" y="4980974"/>
            <a:ext cx="1950733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Miming game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5574527" y="2077802"/>
            <a:ext cx="5456245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and read.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5574527" y="2881839"/>
            <a:ext cx="5465180" cy="1911937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Read the conversation and choose the correct answer.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Write one word from the conversation to complete each sentence.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Look at the pictures and write a word under each. </a:t>
            </a:r>
            <a:endParaRPr/>
          </a:p>
        </p:txBody>
      </p:sp>
      <p:sp>
        <p:nvSpPr>
          <p:cNvPr id="126" name="Google Shape;126;p4"/>
          <p:cNvSpPr/>
          <p:nvPr/>
        </p:nvSpPr>
        <p:spPr>
          <a:xfrm>
            <a:off x="5585947" y="4946453"/>
            <a:ext cx="5465179" cy="761037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Game: Find someone who …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7" name="Google Shape;127;p4"/>
          <p:cNvCxnSpPr>
            <a:stCxn id="119" idx="3"/>
            <a:endCxn id="120" idx="0"/>
          </p:cNvCxnSpPr>
          <p:nvPr/>
        </p:nvCxnSpPr>
        <p:spPr>
          <a:xfrm>
            <a:off x="2672789" y="1569394"/>
            <a:ext cx="1421400" cy="5205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8" name="Google Shape;128;p4"/>
          <p:cNvCxnSpPr>
            <a:stCxn id="120" idx="1"/>
            <a:endCxn id="121" idx="0"/>
          </p:cNvCxnSpPr>
          <p:nvPr/>
        </p:nvCxnSpPr>
        <p:spPr>
          <a:xfrm flipH="1">
            <a:off x="1730917" y="2417586"/>
            <a:ext cx="1387800" cy="8856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9" name="Google Shape;129;p4"/>
          <p:cNvCxnSpPr>
            <a:stCxn id="121" idx="3"/>
            <a:endCxn id="122" idx="0"/>
          </p:cNvCxnSpPr>
          <p:nvPr/>
        </p:nvCxnSpPr>
        <p:spPr>
          <a:xfrm>
            <a:off x="2672789" y="3636555"/>
            <a:ext cx="1421400" cy="1344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0" name="Google Shape;130;p4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4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789022" y="5847952"/>
            <a:ext cx="1883767" cy="61311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4" name="Google Shape;134;p4"/>
          <p:cNvCxnSpPr>
            <a:stCxn id="122" idx="1"/>
            <a:endCxn id="133" idx="0"/>
          </p:cNvCxnSpPr>
          <p:nvPr/>
        </p:nvCxnSpPr>
        <p:spPr>
          <a:xfrm flipH="1">
            <a:off x="1730917" y="5292716"/>
            <a:ext cx="1387800" cy="555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5" name="Google Shape;135;p4"/>
          <p:cNvSpPr/>
          <p:nvPr/>
        </p:nvSpPr>
        <p:spPr>
          <a:xfrm>
            <a:off x="5588839" y="5801889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5"/>
          <p:cNvSpPr/>
          <p:nvPr/>
        </p:nvSpPr>
        <p:spPr>
          <a:xfrm>
            <a:off x="789022" y="1241857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5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Miming game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5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/>
          <p:nvPr/>
        </p:nvSpPr>
        <p:spPr>
          <a:xfrm>
            <a:off x="5580310" y="2692911"/>
            <a:ext cx="6152225" cy="2739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activate students’ knowledge on the topic of the unit</a:t>
            </a:r>
            <a:endParaRPr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enhance students’ skills of cooperating with teammates</a:t>
            </a:r>
            <a:endParaRPr/>
          </a:p>
        </p:txBody>
      </p:sp>
      <p:pic>
        <p:nvPicPr>
          <p:cNvPr id="147" name="Google Shape;147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1990" y="2106267"/>
            <a:ext cx="4034457" cy="40344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6"/>
          <p:cNvSpPr/>
          <p:nvPr/>
        </p:nvSpPr>
        <p:spPr>
          <a:xfrm>
            <a:off x="789022" y="1241857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6"/>
          <p:cNvSpPr/>
          <p:nvPr/>
        </p:nvSpPr>
        <p:spPr>
          <a:xfrm>
            <a:off x="3118717" y="2089884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6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Miming game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6"/>
          <p:cNvSpPr/>
          <p:nvPr/>
        </p:nvSpPr>
        <p:spPr>
          <a:xfrm>
            <a:off x="5574527" y="2077802"/>
            <a:ext cx="5456245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and read.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7" name="Google Shape;157;p6"/>
          <p:cNvCxnSpPr>
            <a:stCxn id="153" idx="3"/>
            <a:endCxn id="154" idx="0"/>
          </p:cNvCxnSpPr>
          <p:nvPr/>
        </p:nvCxnSpPr>
        <p:spPr>
          <a:xfrm>
            <a:off x="2672789" y="1569394"/>
            <a:ext cx="1421400" cy="5205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58" name="Google Shape;158;p6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6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6" descr="Vocabulary Growth From 18 to 24 Months of Age in Children With and Without  Repaired Cleft Palate | Journal of Speech, Language, and Hearing Researc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72789" y="3658378"/>
            <a:ext cx="5048446" cy="2524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"/>
          <p:cNvSpPr txBox="1"/>
          <p:nvPr/>
        </p:nvSpPr>
        <p:spPr>
          <a:xfrm>
            <a:off x="690111" y="160251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cycle</a:t>
            </a:r>
            <a:r>
              <a:rPr lang="en-US" sz="4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(v)</a:t>
            </a:r>
            <a:r>
              <a:rPr lang="en-US" sz="4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0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7"/>
          <p:cNvSpPr/>
          <p:nvPr/>
        </p:nvSpPr>
        <p:spPr>
          <a:xfrm>
            <a:off x="1098685" y="4313394"/>
            <a:ext cx="40508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đạp xe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7"/>
          <p:cNvSpPr/>
          <p:nvPr/>
        </p:nvSpPr>
        <p:spPr>
          <a:xfrm>
            <a:off x="2317660" y="3125092"/>
            <a:ext cx="161294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/ˈsaɪkl/</a:t>
            </a:r>
            <a:endParaRPr/>
          </a:p>
        </p:txBody>
      </p:sp>
      <p:pic>
        <p:nvPicPr>
          <p:cNvPr id="170" name="Google Shape;17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7"/>
          <p:cNvSpPr txBox="1"/>
          <p:nvPr/>
        </p:nvSpPr>
        <p:spPr>
          <a:xfrm>
            <a:off x="487066" y="208434"/>
            <a:ext cx="1087943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13500" y="1602514"/>
            <a:ext cx="4023585" cy="4023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"/>
          <p:cNvSpPr txBox="1"/>
          <p:nvPr/>
        </p:nvSpPr>
        <p:spPr>
          <a:xfrm>
            <a:off x="457287" y="1760032"/>
            <a:ext cx="5638713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traffic jam </a:t>
            </a:r>
            <a:r>
              <a:rPr lang="en-US" sz="4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(n. phr.)</a:t>
            </a:r>
            <a:endParaRPr sz="44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8"/>
          <p:cNvSpPr/>
          <p:nvPr/>
        </p:nvSpPr>
        <p:spPr>
          <a:xfrm>
            <a:off x="793884" y="4419135"/>
            <a:ext cx="40508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tắc đường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8"/>
          <p:cNvSpPr/>
          <p:nvPr/>
        </p:nvSpPr>
        <p:spPr>
          <a:xfrm>
            <a:off x="1220526" y="3246128"/>
            <a:ext cx="319760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/ˈtræfɪk dʒæm/</a:t>
            </a:r>
            <a:endParaRPr/>
          </a:p>
        </p:txBody>
      </p:sp>
      <p:pic>
        <p:nvPicPr>
          <p:cNvPr id="181" name="Google Shape;18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8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0000" y="1949408"/>
            <a:ext cx="4800600" cy="3351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"/>
          <p:cNvSpPr txBox="1"/>
          <p:nvPr/>
        </p:nvSpPr>
        <p:spPr>
          <a:xfrm>
            <a:off x="376368" y="1833952"/>
            <a:ext cx="5981613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5600"/>
              <a:buFont typeface="Arial"/>
              <a:buNone/>
            </a:pPr>
            <a:r>
              <a:rPr lang="en-US" sz="56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cross the road </a:t>
            </a:r>
            <a:r>
              <a:rPr lang="en-US" sz="36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(v. phr.)</a:t>
            </a:r>
            <a:endParaRPr sz="40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9"/>
          <p:cNvSpPr/>
          <p:nvPr/>
        </p:nvSpPr>
        <p:spPr>
          <a:xfrm>
            <a:off x="1341728" y="4659122"/>
            <a:ext cx="40508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băng qua đường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9"/>
          <p:cNvSpPr/>
          <p:nvPr/>
        </p:nvSpPr>
        <p:spPr>
          <a:xfrm>
            <a:off x="1902158" y="3252092"/>
            <a:ext cx="30027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/krɒs ðə rəʊd/</a:t>
            </a:r>
            <a:endParaRPr b="1"/>
          </a:p>
        </p:txBody>
      </p:sp>
      <p:pic>
        <p:nvPicPr>
          <p:cNvPr id="192" name="Google Shape;19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9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33004" y="1757639"/>
            <a:ext cx="3912235" cy="3912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915</Words>
  <Application>Microsoft Office PowerPoint</Application>
  <PresentationFormat>Custom</PresentationFormat>
  <Paragraphs>217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Open Sans</vt:lpstr>
      <vt:lpstr>Calibri</vt:lpstr>
      <vt:lpstr>Courier New</vt:lpstr>
      <vt:lpstr>Noto Sans Symbols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HS</cp:lastModifiedBy>
  <cp:revision>1</cp:revision>
  <dcterms:created xsi:type="dcterms:W3CDTF">2020-12-09T02:04:09Z</dcterms:created>
  <dcterms:modified xsi:type="dcterms:W3CDTF">2023-02-02T06:27:04Z</dcterms:modified>
</cp:coreProperties>
</file>