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1" r:id="rId2"/>
  </p:sldMasterIdLst>
  <p:notesMasterIdLst>
    <p:notesMasterId r:id="rId40"/>
  </p:notesMasterIdLst>
  <p:sldIdLst>
    <p:sldId id="327" r:id="rId3"/>
    <p:sldId id="330" r:id="rId4"/>
    <p:sldId id="331" r:id="rId5"/>
    <p:sldId id="329" r:id="rId6"/>
    <p:sldId id="291" r:id="rId7"/>
    <p:sldId id="325" r:id="rId8"/>
    <p:sldId id="304" r:id="rId9"/>
    <p:sldId id="300" r:id="rId10"/>
    <p:sldId id="305" r:id="rId11"/>
    <p:sldId id="280" r:id="rId12"/>
    <p:sldId id="306" r:id="rId13"/>
    <p:sldId id="281" r:id="rId14"/>
    <p:sldId id="285" r:id="rId15"/>
    <p:sldId id="307" r:id="rId16"/>
    <p:sldId id="308" r:id="rId17"/>
    <p:sldId id="286" r:id="rId18"/>
    <p:sldId id="309" r:id="rId19"/>
    <p:sldId id="287" r:id="rId20"/>
    <p:sldId id="293" r:id="rId21"/>
    <p:sldId id="310" r:id="rId22"/>
    <p:sldId id="311" r:id="rId23"/>
    <p:sldId id="312" r:id="rId24"/>
    <p:sldId id="313" r:id="rId25"/>
    <p:sldId id="295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284" r:id="rId37"/>
    <p:sldId id="326" r:id="rId38"/>
    <p:sldId id="27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7EE85F-2293-419A-8DE8-29DB6729419A}">
          <p14:sldIdLst>
            <p14:sldId id="327"/>
            <p14:sldId id="330"/>
            <p14:sldId id="331"/>
            <p14:sldId id="329"/>
            <p14:sldId id="291"/>
            <p14:sldId id="325"/>
            <p14:sldId id="304"/>
            <p14:sldId id="300"/>
            <p14:sldId id="305"/>
            <p14:sldId id="280"/>
            <p14:sldId id="306"/>
            <p14:sldId id="281"/>
            <p14:sldId id="285"/>
            <p14:sldId id="307"/>
            <p14:sldId id="308"/>
            <p14:sldId id="286"/>
            <p14:sldId id="309"/>
            <p14:sldId id="287"/>
            <p14:sldId id="293"/>
            <p14:sldId id="310"/>
            <p14:sldId id="311"/>
            <p14:sldId id="312"/>
            <p14:sldId id="313"/>
            <p14:sldId id="295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284"/>
            <p14:sldId id="326"/>
          </p14:sldIdLst>
        </p14:section>
        <p14:section name="Untitled Section" id="{0322C9CE-714C-4832-BE9F-28308027BEA3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B23"/>
    <a:srgbClr val="EEB500"/>
    <a:srgbClr val="08B425"/>
    <a:srgbClr val="FF3399"/>
    <a:srgbClr val="FF3300"/>
    <a:srgbClr val="FF66CC"/>
    <a:srgbClr val="F79B4F"/>
    <a:srgbClr val="DCC5ED"/>
    <a:srgbClr val="FFD961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316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6119-A797-4CA8-A969-B21291E98112}" type="datetimeFigureOut">
              <a:rPr lang="en-GB" smtClean="0"/>
              <a:pPr/>
              <a:t>21/08/2023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04CE-1EC4-4129-AA9C-BCF50C9578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Note: </a:t>
            </a:r>
            <a:r>
              <a:rPr lang="en-US" dirty="0" err="1">
                <a:solidFill>
                  <a:srgbClr val="FF0000"/>
                </a:solidFill>
              </a:rPr>
              <a:t>Nếu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muốn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thử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lại</a:t>
            </a:r>
            <a:r>
              <a:rPr lang="en-US" baseline="0" dirty="0">
                <a:solidFill>
                  <a:srgbClr val="FF0000"/>
                </a:solidFill>
              </a:rPr>
              <a:t>, </a:t>
            </a:r>
            <a:r>
              <a:rPr lang="en-US" baseline="0" dirty="0" err="1">
                <a:solidFill>
                  <a:srgbClr val="FF0000"/>
                </a:solidFill>
              </a:rPr>
              <a:t>phải</a:t>
            </a:r>
            <a:r>
              <a:rPr lang="en-US" baseline="0" dirty="0">
                <a:solidFill>
                  <a:srgbClr val="FF0000"/>
                </a:solidFill>
              </a:rPr>
              <a:t> close </a:t>
            </a:r>
            <a:r>
              <a:rPr lang="en-US" baseline="0" dirty="0" err="1">
                <a:solidFill>
                  <a:srgbClr val="FF0000"/>
                </a:solidFill>
              </a:rPr>
              <a:t>và</a:t>
            </a:r>
            <a:r>
              <a:rPr lang="en-US" baseline="0" dirty="0">
                <a:solidFill>
                  <a:srgbClr val="FF0000"/>
                </a:solidFill>
              </a:rPr>
              <a:t> reopen file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145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Key: 9B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517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Key: 10A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365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Key: 1C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949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Key: 2A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040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Key: 3C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58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Key: 4B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414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Key:</a:t>
            </a:r>
            <a:r>
              <a:rPr lang="en-US" baseline="0" dirty="0"/>
              <a:t>5B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31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Key: 6B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577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Key:</a:t>
            </a:r>
            <a:r>
              <a:rPr lang="en-US" baseline="0" dirty="0"/>
              <a:t> 7C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446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Key: 8A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01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/>
              <a:pPr/>
              <a:t>21/08/2023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181421"/>
      </p:ext>
    </p:extLst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/>
              <a:pPr/>
              <a:t>21/08/2023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42043"/>
      </p:ext>
    </p:extLst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/>
              <a:pPr/>
              <a:t>21/08/2023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105123"/>
      </p:ext>
    </p:extLst>
  </p:cSld>
  <p:clrMapOvr>
    <a:masterClrMapping/>
  </p:clrMapOvr>
  <p:transition spd="slow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/>
              <a:pPr/>
              <a:t>21/08/2023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808011"/>
      </p:ext>
    </p:extLst>
  </p:cSld>
  <p:clrMapOvr>
    <a:masterClrMapping/>
  </p:clrMapOvr>
  <p:transition spd="slow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9A1C5-E4A1-4F6F-913A-1CCA28A8D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02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21/08/2023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29406"/>
      </p:ext>
    </p:extLst>
  </p:cSld>
  <p:clrMapOvr>
    <a:masterClrMapping/>
  </p:clrMapOvr>
  <p:transition spd="slow"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21/08/2023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01010"/>
      </p:ext>
    </p:extLst>
  </p:cSld>
  <p:clrMapOvr>
    <a:masterClrMapping/>
  </p:clrMapOvr>
  <p:transition spd="slow"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21/08/2023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27047"/>
      </p:ext>
    </p:extLst>
  </p:cSld>
  <p:clrMapOvr>
    <a:masterClrMapping/>
  </p:clrMapOvr>
  <p:transition spd="slow"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21/08/2023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39243"/>
      </p:ext>
    </p:extLst>
  </p:cSld>
  <p:clrMapOvr>
    <a:masterClrMapping/>
  </p:clrMapOvr>
  <p:transition spd="slow"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21/08/2023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3743"/>
      </p:ext>
    </p:extLst>
  </p:cSld>
  <p:clrMapOvr>
    <a:masterClrMapping/>
  </p:clrMapOvr>
  <p:transition spd="slow"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21/08/2023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21814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/>
              <a:pPr/>
              <a:t>21/08/2023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409764"/>
      </p:ext>
    </p:extLst>
  </p:cSld>
  <p:clrMapOvr>
    <a:masterClrMapping/>
  </p:clrMapOvr>
  <p:transition spd="slow"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21/08/2023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40862"/>
      </p:ext>
    </p:extLst>
  </p:cSld>
  <p:clrMapOvr>
    <a:masterClrMapping/>
  </p:clrMapOvr>
  <p:transition spd="slow"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21/08/2023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19509"/>
      </p:ext>
    </p:extLst>
  </p:cSld>
  <p:clrMapOvr>
    <a:masterClrMapping/>
  </p:clrMapOvr>
  <p:transition spd="slow"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21/08/2023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62910"/>
      </p:ext>
    </p:extLst>
  </p:cSld>
  <p:clrMapOvr>
    <a:masterClrMapping/>
  </p:clrMapOvr>
  <p:transition spd="slow"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21/08/2023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51150"/>
      </p:ext>
    </p:extLst>
  </p:cSld>
  <p:clrMapOvr>
    <a:masterClrMapping/>
  </p:clrMapOvr>
  <p:transition spd="slow">
    <p:cover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21/08/2023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99485"/>
      </p:ext>
    </p:extLst>
  </p:cSld>
  <p:clrMapOvr>
    <a:masterClrMapping/>
  </p:clrMapOvr>
  <p:transition spd="slow"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21/08/2023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77349"/>
      </p:ext>
    </p:extLst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/>
              <a:pPr/>
              <a:t>21/08/2023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293675"/>
      </p:ext>
    </p:extLst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/>
              <a:pPr/>
              <a:t>21/08/2023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467823"/>
      </p:ext>
    </p:extLst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/>
              <a:pPr/>
              <a:t>21/08/2023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387035"/>
      </p:ext>
    </p:extLst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/>
              <a:pPr/>
              <a:t>21/08/2023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330378"/>
      </p:ext>
    </p:extLst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/>
              <a:pPr/>
              <a:t>21/08/2023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009029"/>
      </p:ext>
    </p:extLst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/>
              <a:pPr/>
              <a:t>21/08/2023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972478"/>
      </p:ext>
    </p:extLst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/>
              <a:pPr/>
              <a:t>21/08/2023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730894"/>
      </p:ext>
    </p:extLst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/>
              <a:pPr/>
              <a:t>21/08/2023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4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ransition spd="slow">
    <p:cover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21/08/2023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6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cover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Copy%20of%20UNIT%205-6-11\U.13-LESSON%204-READ\Jingle-Bell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3.wav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3.wav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3.wav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3.wav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3.wav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3.wav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3.wav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3.wav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3.wav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slide" Target="slide14.xml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Giao%20Vien\My%20Documents\A-ANH-Thay%20Ngoc%20Anh\1.%20Our%20School%20Will%20Shine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8.gif"/><Relationship Id="rId5" Type="http://schemas.openxmlformats.org/officeDocument/2006/relationships/image" Target="../media/image4.gif"/><Relationship Id="rId10" Type="http://schemas.openxmlformats.org/officeDocument/2006/relationships/image" Target="../media/image7.gif"/><Relationship Id="rId4" Type="http://schemas.openxmlformats.org/officeDocument/2006/relationships/image" Target="../media/image3.gif"/><Relationship Id="rId9" Type="http://schemas.openxmlformats.org/officeDocument/2006/relationships/image" Target="../media/image6.gif"/><Relationship Id="rId14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slide" Target="slide10.xml"/><Relationship Id="rId18" Type="http://schemas.openxmlformats.org/officeDocument/2006/relationships/slide" Target="slide15.xml"/><Relationship Id="rId26" Type="http://schemas.openxmlformats.org/officeDocument/2006/relationships/slide" Target="slide22.xml"/><Relationship Id="rId3" Type="http://schemas.openxmlformats.org/officeDocument/2006/relationships/control" Target="../activeX/activeX2.xml"/><Relationship Id="rId21" Type="http://schemas.openxmlformats.org/officeDocument/2006/relationships/slide" Target="slide30.xml"/><Relationship Id="rId34" Type="http://schemas.openxmlformats.org/officeDocument/2006/relationships/slide" Target="slide34.xml"/><Relationship Id="rId7" Type="http://schemas.openxmlformats.org/officeDocument/2006/relationships/image" Target="../media/image19.jpg"/><Relationship Id="rId12" Type="http://schemas.openxmlformats.org/officeDocument/2006/relationships/slide" Target="slide9.xml"/><Relationship Id="rId17" Type="http://schemas.openxmlformats.org/officeDocument/2006/relationships/slide" Target="slide29.xml"/><Relationship Id="rId25" Type="http://schemas.openxmlformats.org/officeDocument/2006/relationships/slide" Target="slide31.xml"/><Relationship Id="rId33" Type="http://schemas.openxmlformats.org/officeDocument/2006/relationships/slide" Target="slide32.xml"/><Relationship Id="rId2" Type="http://schemas.openxmlformats.org/officeDocument/2006/relationships/control" Target="../activeX/activeX1.xml"/><Relationship Id="rId16" Type="http://schemas.openxmlformats.org/officeDocument/2006/relationships/slide" Target="slide24.xml"/><Relationship Id="rId20" Type="http://schemas.openxmlformats.org/officeDocument/2006/relationships/slide" Target="slide25.xml"/><Relationship Id="rId29" Type="http://schemas.openxmlformats.org/officeDocument/2006/relationships/slide" Target="slide28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2.wav"/><Relationship Id="rId11" Type="http://schemas.openxmlformats.org/officeDocument/2006/relationships/slide" Target="slide33.xml"/><Relationship Id="rId24" Type="http://schemas.openxmlformats.org/officeDocument/2006/relationships/slide" Target="slide26.xml"/><Relationship Id="rId32" Type="http://schemas.openxmlformats.org/officeDocument/2006/relationships/slide" Target="slide13.xml"/><Relationship Id="rId5" Type="http://schemas.openxmlformats.org/officeDocument/2006/relationships/notesSlide" Target="../notesSlides/notesSlide1.xml"/><Relationship Id="rId15" Type="http://schemas.openxmlformats.org/officeDocument/2006/relationships/slide" Target="slide19.xml"/><Relationship Id="rId23" Type="http://schemas.openxmlformats.org/officeDocument/2006/relationships/slide" Target="slide21.xml"/><Relationship Id="rId28" Type="http://schemas.openxmlformats.org/officeDocument/2006/relationships/slide" Target="slide12.xml"/><Relationship Id="rId36" Type="http://schemas.openxmlformats.org/officeDocument/2006/relationships/image" Target="../media/image25.wmf"/><Relationship Id="rId10" Type="http://schemas.openxmlformats.org/officeDocument/2006/relationships/slide" Target="slide27.xml"/><Relationship Id="rId19" Type="http://schemas.openxmlformats.org/officeDocument/2006/relationships/slide" Target="slide20.xml"/><Relationship Id="rId31" Type="http://schemas.openxmlformats.org/officeDocument/2006/relationships/slide" Target="slide18.xml"/><Relationship Id="rId4" Type="http://schemas.openxmlformats.org/officeDocument/2006/relationships/slideLayout" Target="../slideLayouts/slideLayout7.xml"/><Relationship Id="rId9" Type="http://schemas.openxmlformats.org/officeDocument/2006/relationships/slide" Target="slide11.xml"/><Relationship Id="rId14" Type="http://schemas.openxmlformats.org/officeDocument/2006/relationships/slide" Target="slide14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3.xml"/><Relationship Id="rId35" Type="http://schemas.openxmlformats.org/officeDocument/2006/relationships/slide" Target="slide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vi-VN"/>
          </a:p>
        </p:txBody>
      </p:sp>
      <p:pic>
        <p:nvPicPr>
          <p:cNvPr id="10243" name="Picture 3" descr="002106bg7fr7vx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133600" y="2362200"/>
            <a:ext cx="5162550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48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my class</a:t>
            </a:r>
          </a:p>
        </p:txBody>
      </p:sp>
      <p:pic>
        <p:nvPicPr>
          <p:cNvPr id="30725" name="Jingle-Bell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5943600"/>
            <a:ext cx="304800" cy="304800"/>
          </a:xfrm>
        </p:spPr>
      </p:pic>
      <p:sp>
        <p:nvSpPr>
          <p:cNvPr id="10246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0" y="533400"/>
            <a:ext cx="9363075" cy="21669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 MAY HIGHT SCHOOL</a:t>
            </a:r>
          </a:p>
        </p:txBody>
      </p:sp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1676400" y="3962400"/>
            <a:ext cx="5962650" cy="2124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endParaRPr lang="en-US" sz="3600" kern="1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9982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093" fill="hold"/>
                                        <p:tgtEl>
                                          <p:spTgt spid="307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048000" y="4316531"/>
            <a:ext cx="3093385" cy="2286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11" name="QUESTION"/>
          <p:cNvSpPr/>
          <p:nvPr/>
        </p:nvSpPr>
        <p:spPr>
          <a:xfrm>
            <a:off x="603611" y="1327381"/>
            <a:ext cx="7794938" cy="7315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515938" lvl="0" indent="-515938">
              <a:spcBef>
                <a:spcPct val="20000"/>
              </a:spcBef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Of these countries, 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is the youngest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ANSWER A"/>
          <p:cNvSpPr/>
          <p:nvPr/>
        </p:nvSpPr>
        <p:spPr>
          <a:xfrm>
            <a:off x="603611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spcAft>
                <a:spcPts val="0"/>
              </a:spcAft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USA </a:t>
            </a:r>
          </a:p>
        </p:txBody>
      </p:sp>
      <p:sp>
        <p:nvSpPr>
          <p:cNvPr id="13" name="ANSWER B"/>
          <p:cNvSpPr/>
          <p:nvPr/>
        </p:nvSpPr>
        <p:spPr>
          <a:xfrm>
            <a:off x="4713667" y="2214475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spcAft>
                <a:spcPts val="0"/>
              </a:spcAft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Canada </a:t>
            </a:r>
          </a:p>
        </p:txBody>
      </p:sp>
      <p:sp>
        <p:nvSpPr>
          <p:cNvPr id="14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United Kingdom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NSWER C"/>
          <p:cNvSpPr/>
          <p:nvPr/>
        </p:nvSpPr>
        <p:spPr>
          <a:xfrm>
            <a:off x="608527" y="2214475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Australia 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10 Points</a:t>
            </a:r>
          </a:p>
        </p:txBody>
      </p:sp>
    </p:spTree>
    <p:extLst>
      <p:ext uri="{BB962C8B-B14F-4D97-AF65-F5344CB8AC3E}">
        <p14:creationId xmlns:p14="http://schemas.microsoft.com/office/powerpoint/2010/main" val="196834354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3048000" y="4343400"/>
            <a:ext cx="3093385" cy="2286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10" name="QUESTION"/>
          <p:cNvSpPr/>
          <p:nvPr/>
        </p:nvSpPr>
        <p:spPr>
          <a:xfrm>
            <a:off x="603611" y="1327381"/>
            <a:ext cx="7794938" cy="7315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3.	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capital of New Zealand is 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ANSWER A"/>
          <p:cNvSpPr/>
          <p:nvPr/>
        </p:nvSpPr>
        <p:spPr>
          <a:xfrm>
            <a:off x="608527" y="2214475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Canberra </a:t>
            </a:r>
          </a:p>
        </p:txBody>
      </p:sp>
      <p:sp>
        <p:nvSpPr>
          <p:cNvPr id="13" name="ANSWER B"/>
          <p:cNvSpPr/>
          <p:nvPr/>
        </p:nvSpPr>
        <p:spPr>
          <a:xfrm>
            <a:off x="4713667" y="2214475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spcAft>
                <a:spcPts val="0"/>
              </a:spcAft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Washington D.C. </a:t>
            </a:r>
          </a:p>
        </p:txBody>
      </p:sp>
      <p:sp>
        <p:nvSpPr>
          <p:cNvPr id="14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Ottawa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ANSWER C"/>
          <p:cNvSpPr/>
          <p:nvPr/>
        </p:nvSpPr>
        <p:spPr>
          <a:xfrm>
            <a:off x="60852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Wellington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15 Points</a:t>
            </a:r>
          </a:p>
        </p:txBody>
      </p:sp>
    </p:spTree>
    <p:extLst>
      <p:ext uri="{BB962C8B-B14F-4D97-AF65-F5344CB8AC3E}">
        <p14:creationId xmlns:p14="http://schemas.microsoft.com/office/powerpoint/2010/main" val="228864120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987658" y="4383314"/>
            <a:ext cx="3093385" cy="2286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10" name="QUESTION"/>
          <p:cNvSpPr/>
          <p:nvPr/>
        </p:nvSpPr>
        <p:spPr>
          <a:xfrm>
            <a:off x="603611" y="1327381"/>
            <a:ext cx="7794938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4.</a:t>
            </a:r>
            <a:r>
              <a:rPr lang="en-GB" sz="2800" b="1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 	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is the most diverse in geography and climate.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ANSWER A"/>
          <p:cNvSpPr/>
          <p:nvPr/>
        </p:nvSpPr>
        <p:spPr>
          <a:xfrm>
            <a:off x="60852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Canada </a:t>
            </a:r>
          </a:p>
        </p:txBody>
      </p:sp>
      <p:sp>
        <p:nvSpPr>
          <p:cNvPr id="13" name="ANSWER B"/>
          <p:cNvSpPr/>
          <p:nvPr/>
        </p:nvSpPr>
        <p:spPr>
          <a:xfrm>
            <a:off x="60852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United Kingdom </a:t>
            </a:r>
          </a:p>
        </p:txBody>
      </p:sp>
      <p:sp>
        <p:nvSpPr>
          <p:cNvPr id="14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New Zealand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ANSWER C"/>
          <p:cNvSpPr/>
          <p:nvPr/>
        </p:nvSpPr>
        <p:spPr>
          <a:xfrm>
            <a:off x="471366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USA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20 Points</a:t>
            </a:r>
          </a:p>
        </p:txBody>
      </p:sp>
    </p:spTree>
    <p:extLst>
      <p:ext uri="{BB962C8B-B14F-4D97-AF65-F5344CB8AC3E}">
        <p14:creationId xmlns:p14="http://schemas.microsoft.com/office/powerpoint/2010/main" val="170375090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982686" y="4372772"/>
            <a:ext cx="3093388" cy="2286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9" name="QUESTION"/>
          <p:cNvSpPr/>
          <p:nvPr/>
        </p:nvSpPr>
        <p:spPr>
          <a:xfrm>
            <a:off x="603610" y="1327381"/>
            <a:ext cx="815939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5. 	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Niagara Falls is a spectacular waterfall in 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ANSWER A"/>
          <p:cNvSpPr/>
          <p:nvPr/>
        </p:nvSpPr>
        <p:spPr>
          <a:xfrm>
            <a:off x="60852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</a:t>
            </a:r>
            <a:r>
              <a:rPr lang="en-GB" sz="28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Wales</a:t>
            </a:r>
          </a:p>
        </p:txBody>
      </p:sp>
      <p:sp>
        <p:nvSpPr>
          <p:cNvPr id="12" name="ANSWER B"/>
          <p:cNvSpPr/>
          <p:nvPr/>
        </p:nvSpPr>
        <p:spPr>
          <a:xfrm>
            <a:off x="60852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England </a:t>
            </a:r>
          </a:p>
        </p:txBody>
      </p:sp>
      <p:sp>
        <p:nvSpPr>
          <p:cNvPr id="13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Australia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4" name="ANSWER C"/>
          <p:cNvSpPr/>
          <p:nvPr/>
        </p:nvSpPr>
        <p:spPr>
          <a:xfrm>
            <a:off x="471366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Canada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25 Points</a:t>
            </a:r>
          </a:p>
        </p:txBody>
      </p:sp>
    </p:spTree>
    <p:extLst>
      <p:ext uri="{BB962C8B-B14F-4D97-AF65-F5344CB8AC3E}">
        <p14:creationId xmlns:p14="http://schemas.microsoft.com/office/powerpoint/2010/main" val="402000923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2971800" y="4289316"/>
            <a:ext cx="3093388" cy="2286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9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12" name="QUESTION"/>
          <p:cNvSpPr/>
          <p:nvPr/>
        </p:nvSpPr>
        <p:spPr>
          <a:xfrm>
            <a:off x="603610" y="1327381"/>
            <a:ext cx="7767657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6. 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__________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is closest to the North Pole.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3" name="ANSWER A"/>
          <p:cNvSpPr/>
          <p:nvPr/>
        </p:nvSpPr>
        <p:spPr>
          <a:xfrm>
            <a:off x="60852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America </a:t>
            </a:r>
          </a:p>
        </p:txBody>
      </p:sp>
      <p:sp>
        <p:nvSpPr>
          <p:cNvPr id="14" name="ANSWER B"/>
          <p:cNvSpPr/>
          <p:nvPr/>
        </p:nvSpPr>
        <p:spPr>
          <a:xfrm>
            <a:off x="60852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</a:t>
            </a:r>
            <a:r>
              <a:rPr lang="en-GB" sz="28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New Zealand </a:t>
            </a:r>
          </a:p>
        </p:txBody>
      </p:sp>
      <p:sp>
        <p:nvSpPr>
          <p:cNvPr id="15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Australia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5 Points</a:t>
            </a:r>
          </a:p>
        </p:txBody>
      </p:sp>
      <p:sp>
        <p:nvSpPr>
          <p:cNvPr id="18" name="ANSWER C"/>
          <p:cNvSpPr/>
          <p:nvPr/>
        </p:nvSpPr>
        <p:spPr>
          <a:xfrm>
            <a:off x="471366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Canada </a:t>
            </a:r>
          </a:p>
        </p:txBody>
      </p:sp>
    </p:spTree>
    <p:extLst>
      <p:ext uri="{BB962C8B-B14F-4D97-AF65-F5344CB8AC3E}">
        <p14:creationId xmlns:p14="http://schemas.microsoft.com/office/powerpoint/2010/main" val="332635634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4407887"/>
            <a:ext cx="309677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9" name="QUESTION"/>
          <p:cNvSpPr/>
          <p:nvPr/>
        </p:nvSpPr>
        <p:spPr>
          <a:xfrm>
            <a:off x="603610" y="1327381"/>
            <a:ext cx="7767657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7. 	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Which picture below illustrates the way the Maori of New Zealand greet each other?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1" name="ANSWER A"/>
          <p:cNvSpPr/>
          <p:nvPr/>
        </p:nvSpPr>
        <p:spPr>
          <a:xfrm>
            <a:off x="608527" y="2331426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touching toes </a:t>
            </a:r>
          </a:p>
        </p:txBody>
      </p:sp>
      <p:sp>
        <p:nvSpPr>
          <p:cNvPr id="12" name="ANSWER B"/>
          <p:cNvSpPr/>
          <p:nvPr/>
        </p:nvSpPr>
        <p:spPr>
          <a:xfrm>
            <a:off x="4713666" y="2325281"/>
            <a:ext cx="374904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touching foreheads</a:t>
            </a:r>
          </a:p>
        </p:txBody>
      </p:sp>
      <p:sp>
        <p:nvSpPr>
          <p:cNvPr id="13" name="ANSWER D"/>
          <p:cNvSpPr/>
          <p:nvPr/>
        </p:nvSpPr>
        <p:spPr>
          <a:xfrm>
            <a:off x="4713667" y="3323181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touching hands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4" name="ANSWER C"/>
          <p:cNvSpPr/>
          <p:nvPr/>
        </p:nvSpPr>
        <p:spPr>
          <a:xfrm>
            <a:off x="608527" y="3335471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touching noses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10 Points</a:t>
            </a:r>
          </a:p>
        </p:txBody>
      </p:sp>
    </p:spTree>
    <p:extLst>
      <p:ext uri="{BB962C8B-B14F-4D97-AF65-F5344CB8AC3E}">
        <p14:creationId xmlns:p14="http://schemas.microsoft.com/office/powerpoint/2010/main" val="300526883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4370669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11" name="QUESTION"/>
          <p:cNvSpPr/>
          <p:nvPr/>
        </p:nvSpPr>
        <p:spPr>
          <a:xfrm>
            <a:off x="603610" y="1327381"/>
            <a:ext cx="7767657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8. 	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 kilt is the traditional garment for 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ANSWER A"/>
          <p:cNvSpPr/>
          <p:nvPr/>
        </p:nvSpPr>
        <p:spPr>
          <a:xfrm>
            <a:off x="60852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Americans </a:t>
            </a:r>
          </a:p>
        </p:txBody>
      </p:sp>
      <p:sp>
        <p:nvSpPr>
          <p:cNvPr id="13" name="ANSWER B"/>
          <p:cNvSpPr/>
          <p:nvPr/>
        </p:nvSpPr>
        <p:spPr>
          <a:xfrm>
            <a:off x="4713666" y="2303159"/>
            <a:ext cx="3657601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Maori in New Zealand </a:t>
            </a:r>
          </a:p>
        </p:txBody>
      </p:sp>
      <p:sp>
        <p:nvSpPr>
          <p:cNvPr id="14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Aborigines in Australia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ANSWER C"/>
          <p:cNvSpPr/>
          <p:nvPr/>
        </p:nvSpPr>
        <p:spPr>
          <a:xfrm>
            <a:off x="60852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Scottish men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15 Points</a:t>
            </a:r>
          </a:p>
        </p:txBody>
      </p:sp>
    </p:spTree>
    <p:extLst>
      <p:ext uri="{BB962C8B-B14F-4D97-AF65-F5344CB8AC3E}">
        <p14:creationId xmlns:p14="http://schemas.microsoft.com/office/powerpoint/2010/main" val="320550495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3051629" y="4395012"/>
            <a:ext cx="2906661" cy="2286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9" name="QUESTION"/>
          <p:cNvSpPr/>
          <p:nvPr/>
        </p:nvSpPr>
        <p:spPr>
          <a:xfrm>
            <a:off x="603610" y="1327381"/>
            <a:ext cx="7767657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9.	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This animal, the </a:t>
            </a:r>
            <a:r>
              <a:rPr lang="en-GB" sz="2800" dirty="0">
                <a:solidFill>
                  <a:srgbClr val="808080"/>
                </a:solidFill>
                <a:latin typeface="Arial" pitchFamily="34" charset="0"/>
                <a:ea typeface="Calibri"/>
                <a:cs typeface="Arial" pitchFamily="34" charset="0"/>
              </a:rPr>
              <a:t>_______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, is a symbol of Australia.</a:t>
            </a:r>
            <a:endParaRPr lang="en-GB" sz="28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2" name="ANSWER A"/>
          <p:cNvSpPr/>
          <p:nvPr/>
        </p:nvSpPr>
        <p:spPr>
          <a:xfrm>
            <a:off x="60852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kangaroo </a:t>
            </a:r>
            <a:endParaRPr lang="en-GB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4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emu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ANSWER C"/>
          <p:cNvSpPr/>
          <p:nvPr/>
        </p:nvSpPr>
        <p:spPr>
          <a:xfrm>
            <a:off x="471366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koala </a:t>
            </a:r>
            <a:endParaRPr lang="en-GB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20 Points</a:t>
            </a:r>
          </a:p>
        </p:txBody>
      </p:sp>
      <p:sp>
        <p:nvSpPr>
          <p:cNvPr id="11" name="ANSWER B"/>
          <p:cNvSpPr/>
          <p:nvPr/>
        </p:nvSpPr>
        <p:spPr>
          <a:xfrm>
            <a:off x="608527" y="3278937"/>
            <a:ext cx="3657601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rabbit </a:t>
            </a:r>
            <a:endParaRPr lang="en-GB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285410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3124200" y="4408591"/>
            <a:ext cx="2906661" cy="2286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10" name="QUESTION"/>
          <p:cNvSpPr/>
          <p:nvPr/>
        </p:nvSpPr>
        <p:spPr>
          <a:xfrm>
            <a:off x="603610" y="1327381"/>
            <a:ext cx="7767657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10.	 </a:t>
            </a:r>
            <a:r>
              <a:rPr lang="en-GB" sz="2800" dirty="0">
                <a:solidFill>
                  <a:srgbClr val="808080"/>
                </a:solidFill>
                <a:latin typeface="Arial" pitchFamily="34" charset="0"/>
                <a:ea typeface="Calibri"/>
                <a:cs typeface="Arial" pitchFamily="34" charset="0"/>
              </a:rPr>
              <a:t>_______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is in London</a:t>
            </a:r>
          </a:p>
        </p:txBody>
      </p:sp>
      <p:sp>
        <p:nvSpPr>
          <p:cNvPr id="13" name="ANSWER B"/>
          <p:cNvSpPr/>
          <p:nvPr/>
        </p:nvSpPr>
        <p:spPr>
          <a:xfrm>
            <a:off x="4713666" y="2303159"/>
            <a:ext cx="3657601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Times Square </a:t>
            </a:r>
            <a:endParaRPr lang="en-GB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4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Ayers Rock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ANSWER C"/>
          <p:cNvSpPr/>
          <p:nvPr/>
        </p:nvSpPr>
        <p:spPr>
          <a:xfrm>
            <a:off x="60852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Trafalgar Square </a:t>
            </a:r>
            <a:endParaRPr lang="en-GB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25 Points</a:t>
            </a:r>
          </a:p>
        </p:txBody>
      </p:sp>
      <p:sp>
        <p:nvSpPr>
          <p:cNvPr id="11" name="ANSWER A"/>
          <p:cNvSpPr/>
          <p:nvPr/>
        </p:nvSpPr>
        <p:spPr>
          <a:xfrm>
            <a:off x="60852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Sky Tower</a:t>
            </a:r>
            <a:endParaRPr lang="en-GB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015528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610600" cy="65532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09321"/>
              </p:ext>
            </p:extLst>
          </p:nvPr>
        </p:nvGraphicFramePr>
        <p:xfrm>
          <a:off x="533400" y="1652518"/>
          <a:ext cx="8305801" cy="440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5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4292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Information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292">
                <a:tc>
                  <a:txBody>
                    <a:bodyPr/>
                    <a:lstStyle/>
                    <a:p>
                      <a:r>
                        <a:rPr lang="en-US" sz="2400" b="1" i="0" u="none" strike="noStrike" baseline="0" dirty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It is made up of 50 states.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Freeform 4"/>
          <p:cNvSpPr/>
          <p:nvPr/>
        </p:nvSpPr>
        <p:spPr>
          <a:xfrm>
            <a:off x="6098026" y="2286000"/>
            <a:ext cx="2560320" cy="457200"/>
          </a:xfrm>
          <a:custGeom>
            <a:avLst/>
            <a:gdLst>
              <a:gd name="connsiteX0" fmla="*/ 0 w 8229600"/>
              <a:gd name="connsiteY0" fmla="*/ 135918 h 815490"/>
              <a:gd name="connsiteX1" fmla="*/ 135918 w 8229600"/>
              <a:gd name="connsiteY1" fmla="*/ 0 h 815490"/>
              <a:gd name="connsiteX2" fmla="*/ 8093682 w 8229600"/>
              <a:gd name="connsiteY2" fmla="*/ 0 h 815490"/>
              <a:gd name="connsiteX3" fmla="*/ 8229600 w 8229600"/>
              <a:gd name="connsiteY3" fmla="*/ 135918 h 815490"/>
              <a:gd name="connsiteX4" fmla="*/ 8229600 w 8229600"/>
              <a:gd name="connsiteY4" fmla="*/ 679572 h 815490"/>
              <a:gd name="connsiteX5" fmla="*/ 8093682 w 8229600"/>
              <a:gd name="connsiteY5" fmla="*/ 815490 h 815490"/>
              <a:gd name="connsiteX6" fmla="*/ 135918 w 8229600"/>
              <a:gd name="connsiteY6" fmla="*/ 815490 h 815490"/>
              <a:gd name="connsiteX7" fmla="*/ 0 w 8229600"/>
              <a:gd name="connsiteY7" fmla="*/ 679572 h 815490"/>
              <a:gd name="connsiteX8" fmla="*/ 0 w 8229600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8093682" y="0"/>
                </a:lnTo>
                <a:cubicBezTo>
                  <a:pt x="8168747" y="0"/>
                  <a:pt x="8229600" y="60853"/>
                  <a:pt x="8229600" y="135918"/>
                </a:cubicBezTo>
                <a:lnTo>
                  <a:pt x="8229600" y="679572"/>
                </a:lnTo>
                <a:cubicBezTo>
                  <a:pt x="8229600" y="754637"/>
                  <a:pt x="8168747" y="815490"/>
                  <a:pt x="8093682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/>
          <a:p>
            <a:pPr lvl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USA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65" y="3429369"/>
            <a:ext cx="4156690" cy="2286000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09600" y="435429"/>
            <a:ext cx="786384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Names of the Countries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5 Points</a:t>
            </a:r>
          </a:p>
        </p:txBody>
      </p:sp>
      <p:sp>
        <p:nvSpPr>
          <p:cNvPr id="8" name="Rounded Rectangle 7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28544" y="604302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</p:spTree>
    <p:extLst>
      <p:ext uri="{BB962C8B-B14F-4D97-AF65-F5344CB8AC3E}">
        <p14:creationId xmlns:p14="http://schemas.microsoft.com/office/powerpoint/2010/main" val="315379929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2_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027613"/>
            <a:ext cx="12192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36_2_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29200"/>
            <a:ext cx="12192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36_2_3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76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Freeform 5"/>
          <p:cNvSpPr>
            <a:spLocks/>
          </p:cNvSpPr>
          <p:nvPr/>
        </p:nvSpPr>
        <p:spPr bwMode="auto">
          <a:xfrm>
            <a:off x="207963" y="41275"/>
            <a:ext cx="5410200" cy="317500"/>
          </a:xfrm>
          <a:custGeom>
            <a:avLst/>
            <a:gdLst>
              <a:gd name="T0" fmla="*/ 0 w 3408"/>
              <a:gd name="T1" fmla="*/ 0 h 200"/>
              <a:gd name="T2" fmla="*/ 2147483647 w 3408"/>
              <a:gd name="T3" fmla="*/ 2147483647 h 200"/>
              <a:gd name="T4" fmla="*/ 2147483647 w 3408"/>
              <a:gd name="T5" fmla="*/ 2147483647 h 200"/>
              <a:gd name="T6" fmla="*/ 2147483647 w 3408"/>
              <a:gd name="T7" fmla="*/ 2147483647 h 200"/>
              <a:gd name="T8" fmla="*/ 2147483647 w 3408"/>
              <a:gd name="T9" fmla="*/ 2147483647 h 200"/>
              <a:gd name="T10" fmla="*/ 2147483647 w 3408"/>
              <a:gd name="T11" fmla="*/ 2147483647 h 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08"/>
              <a:gd name="T19" fmla="*/ 0 h 200"/>
              <a:gd name="T20" fmla="*/ 3408 w 3408"/>
              <a:gd name="T21" fmla="*/ 200 h 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08" h="200">
                <a:moveTo>
                  <a:pt x="0" y="0"/>
                </a:moveTo>
                <a:cubicBezTo>
                  <a:pt x="120" y="92"/>
                  <a:pt x="240" y="184"/>
                  <a:pt x="528" y="192"/>
                </a:cubicBezTo>
                <a:cubicBezTo>
                  <a:pt x="816" y="200"/>
                  <a:pt x="1480" y="48"/>
                  <a:pt x="1728" y="48"/>
                </a:cubicBezTo>
                <a:cubicBezTo>
                  <a:pt x="1976" y="48"/>
                  <a:pt x="1928" y="184"/>
                  <a:pt x="2016" y="192"/>
                </a:cubicBezTo>
                <a:cubicBezTo>
                  <a:pt x="2104" y="200"/>
                  <a:pt x="2024" y="96"/>
                  <a:pt x="2256" y="96"/>
                </a:cubicBezTo>
                <a:cubicBezTo>
                  <a:pt x="2488" y="96"/>
                  <a:pt x="3184" y="176"/>
                  <a:pt x="3408" y="192"/>
                </a:cubicBezTo>
              </a:path>
            </a:pathLst>
          </a:custGeom>
          <a:noFill/>
          <a:ln w="7620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0" y="304800"/>
            <a:ext cx="495300" cy="4191000"/>
          </a:xfrm>
          <a:custGeom>
            <a:avLst/>
            <a:gdLst>
              <a:gd name="T0" fmla="*/ 0 w 312"/>
              <a:gd name="T1" fmla="*/ 0 h 3312"/>
              <a:gd name="T2" fmla="*/ 2147483647 w 312"/>
              <a:gd name="T3" fmla="*/ 2147483647 h 3312"/>
              <a:gd name="T4" fmla="*/ 2147483647 w 312"/>
              <a:gd name="T5" fmla="*/ 2147483647 h 3312"/>
              <a:gd name="T6" fmla="*/ 2147483647 w 312"/>
              <a:gd name="T7" fmla="*/ 2147483647 h 3312"/>
              <a:gd name="T8" fmla="*/ 2147483647 w 312"/>
              <a:gd name="T9" fmla="*/ 2147483647 h 3312"/>
              <a:gd name="T10" fmla="*/ 2147483647 w 312"/>
              <a:gd name="T11" fmla="*/ 2147483647 h 3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"/>
              <a:gd name="T19" fmla="*/ 0 h 3312"/>
              <a:gd name="T20" fmla="*/ 312 w 312"/>
              <a:gd name="T21" fmla="*/ 3312 h 33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" h="3312">
                <a:moveTo>
                  <a:pt x="0" y="0"/>
                </a:moveTo>
                <a:cubicBezTo>
                  <a:pt x="132" y="100"/>
                  <a:pt x="264" y="200"/>
                  <a:pt x="288" y="480"/>
                </a:cubicBezTo>
                <a:cubicBezTo>
                  <a:pt x="312" y="760"/>
                  <a:pt x="152" y="1416"/>
                  <a:pt x="144" y="1680"/>
                </a:cubicBezTo>
                <a:cubicBezTo>
                  <a:pt x="136" y="1944"/>
                  <a:pt x="256" y="1832"/>
                  <a:pt x="240" y="2064"/>
                </a:cubicBezTo>
                <a:cubicBezTo>
                  <a:pt x="224" y="2296"/>
                  <a:pt x="56" y="2864"/>
                  <a:pt x="48" y="3072"/>
                </a:cubicBezTo>
                <a:cubicBezTo>
                  <a:pt x="40" y="3280"/>
                  <a:pt x="152" y="3272"/>
                  <a:pt x="192" y="3312"/>
                </a:cubicBezTo>
              </a:path>
            </a:pathLst>
          </a:custGeom>
          <a:noFill/>
          <a:ln w="7620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0247" name="Picture 7" descr="Copy of 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123825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Copy of 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123825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Copy of 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123825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Copy of 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419600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Copy of 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181600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Copy of 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981700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AutoShape 1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647700" y="2057400"/>
            <a:ext cx="1295400" cy="1066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4" name="AutoShape 1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5029200"/>
            <a:ext cx="1143000" cy="1143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 rot="5261177">
            <a:off x="6194425" y="3232150"/>
            <a:ext cx="5410200" cy="317500"/>
          </a:xfrm>
          <a:custGeom>
            <a:avLst/>
            <a:gdLst>
              <a:gd name="T0" fmla="*/ 0 w 3408"/>
              <a:gd name="T1" fmla="*/ 0 h 200"/>
              <a:gd name="T2" fmla="*/ 2147483647 w 3408"/>
              <a:gd name="T3" fmla="*/ 2147483647 h 200"/>
              <a:gd name="T4" fmla="*/ 2147483647 w 3408"/>
              <a:gd name="T5" fmla="*/ 2147483647 h 200"/>
              <a:gd name="T6" fmla="*/ 2147483647 w 3408"/>
              <a:gd name="T7" fmla="*/ 2147483647 h 200"/>
              <a:gd name="T8" fmla="*/ 2147483647 w 3408"/>
              <a:gd name="T9" fmla="*/ 2147483647 h 200"/>
              <a:gd name="T10" fmla="*/ 2147483647 w 3408"/>
              <a:gd name="T11" fmla="*/ 2147483647 h 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08"/>
              <a:gd name="T19" fmla="*/ 0 h 200"/>
              <a:gd name="T20" fmla="*/ 3408 w 3408"/>
              <a:gd name="T21" fmla="*/ 200 h 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08" h="200">
                <a:moveTo>
                  <a:pt x="0" y="0"/>
                </a:moveTo>
                <a:cubicBezTo>
                  <a:pt x="120" y="92"/>
                  <a:pt x="240" y="184"/>
                  <a:pt x="528" y="192"/>
                </a:cubicBezTo>
                <a:cubicBezTo>
                  <a:pt x="816" y="200"/>
                  <a:pt x="1480" y="48"/>
                  <a:pt x="1728" y="48"/>
                </a:cubicBezTo>
                <a:cubicBezTo>
                  <a:pt x="1976" y="48"/>
                  <a:pt x="1928" y="184"/>
                  <a:pt x="2016" y="192"/>
                </a:cubicBezTo>
                <a:cubicBezTo>
                  <a:pt x="2104" y="200"/>
                  <a:pt x="2024" y="96"/>
                  <a:pt x="2256" y="96"/>
                </a:cubicBezTo>
                <a:cubicBezTo>
                  <a:pt x="2488" y="96"/>
                  <a:pt x="3184" y="176"/>
                  <a:pt x="3408" y="192"/>
                </a:cubicBezTo>
              </a:path>
            </a:pathLst>
          </a:custGeom>
          <a:noFill/>
          <a:ln w="7620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 rot="-5188993">
            <a:off x="6038850" y="3943350"/>
            <a:ext cx="495300" cy="4191000"/>
          </a:xfrm>
          <a:custGeom>
            <a:avLst/>
            <a:gdLst>
              <a:gd name="T0" fmla="*/ 0 w 312"/>
              <a:gd name="T1" fmla="*/ 0 h 3312"/>
              <a:gd name="T2" fmla="*/ 2147483647 w 312"/>
              <a:gd name="T3" fmla="*/ 2147483647 h 3312"/>
              <a:gd name="T4" fmla="*/ 2147483647 w 312"/>
              <a:gd name="T5" fmla="*/ 2147483647 h 3312"/>
              <a:gd name="T6" fmla="*/ 2147483647 w 312"/>
              <a:gd name="T7" fmla="*/ 2147483647 h 3312"/>
              <a:gd name="T8" fmla="*/ 2147483647 w 312"/>
              <a:gd name="T9" fmla="*/ 2147483647 h 3312"/>
              <a:gd name="T10" fmla="*/ 2147483647 w 312"/>
              <a:gd name="T11" fmla="*/ 2147483647 h 3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"/>
              <a:gd name="T19" fmla="*/ 0 h 3312"/>
              <a:gd name="T20" fmla="*/ 312 w 312"/>
              <a:gd name="T21" fmla="*/ 3312 h 33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" h="3312">
                <a:moveTo>
                  <a:pt x="0" y="0"/>
                </a:moveTo>
                <a:cubicBezTo>
                  <a:pt x="132" y="100"/>
                  <a:pt x="264" y="200"/>
                  <a:pt x="288" y="480"/>
                </a:cubicBezTo>
                <a:cubicBezTo>
                  <a:pt x="312" y="760"/>
                  <a:pt x="152" y="1416"/>
                  <a:pt x="144" y="1680"/>
                </a:cubicBezTo>
                <a:cubicBezTo>
                  <a:pt x="136" y="1944"/>
                  <a:pt x="256" y="1832"/>
                  <a:pt x="240" y="2064"/>
                </a:cubicBezTo>
                <a:cubicBezTo>
                  <a:pt x="224" y="2296"/>
                  <a:pt x="56" y="2864"/>
                  <a:pt x="48" y="3072"/>
                </a:cubicBezTo>
                <a:cubicBezTo>
                  <a:pt x="40" y="3280"/>
                  <a:pt x="152" y="3272"/>
                  <a:pt x="192" y="3312"/>
                </a:cubicBezTo>
              </a:path>
            </a:pathLst>
          </a:custGeom>
          <a:noFill/>
          <a:ln w="7620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0257" name="Picture 17" descr="36_2_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29200"/>
            <a:ext cx="12192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lit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71600" y="6096000"/>
            <a:ext cx="4318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 descr="thin ba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14400" y="6172200"/>
            <a:ext cx="4318000" cy="2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 descr="spiral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43600"/>
            <a:ext cx="6858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 descr="BLULIN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4800600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8" name="WordArt 22"/>
          <p:cNvSpPr>
            <a:spLocks noChangeArrowheads="1" noChangeShapeType="1" noTextEdit="1"/>
          </p:cNvSpPr>
          <p:nvPr/>
        </p:nvSpPr>
        <p:spPr bwMode="auto">
          <a:xfrm rot="-3360629">
            <a:off x="-246856" y="2837656"/>
            <a:ext cx="5099050" cy="9477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OUR SCHOOL WILL SHINE</a:t>
            </a:r>
          </a:p>
        </p:txBody>
      </p:sp>
      <p:pic>
        <p:nvPicPr>
          <p:cNvPr id="14359" name="1. Our School Will Shin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886200" y="685800"/>
            <a:ext cx="4327525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Arial Narrow" pitchFamily="34" charset="0"/>
              </a:rPr>
              <a:t>Our school will shine today</a:t>
            </a:r>
            <a:br>
              <a:rPr lang="en-US" sz="3200" b="1">
                <a:solidFill>
                  <a:srgbClr val="0000CC"/>
                </a:solidFill>
                <a:latin typeface="Arial Narrow" pitchFamily="34" charset="0"/>
              </a:rPr>
            </a:br>
            <a:r>
              <a:rPr lang="en-US" sz="3200" b="1">
                <a:solidFill>
                  <a:srgbClr val="0000CC"/>
                </a:solidFill>
                <a:latin typeface="Arial Narrow" pitchFamily="34" charset="0"/>
              </a:rPr>
              <a:t>Our school will shine</a:t>
            </a:r>
            <a:br>
              <a:rPr lang="en-US" sz="3200" b="1">
                <a:solidFill>
                  <a:srgbClr val="0000CC"/>
                </a:solidFill>
                <a:latin typeface="Arial Narrow" pitchFamily="34" charset="0"/>
              </a:rPr>
            </a:br>
            <a:r>
              <a:rPr lang="en-US" sz="3200" b="1">
                <a:solidFill>
                  <a:srgbClr val="0000CC"/>
                </a:solidFill>
                <a:latin typeface="Arial Narrow" pitchFamily="34" charset="0"/>
              </a:rPr>
              <a:t>Our school will shine today</a:t>
            </a:r>
            <a:br>
              <a:rPr lang="en-US" sz="3200" b="1">
                <a:solidFill>
                  <a:srgbClr val="0000CC"/>
                </a:solidFill>
                <a:latin typeface="Arial Narrow" pitchFamily="34" charset="0"/>
              </a:rPr>
            </a:br>
            <a:r>
              <a:rPr lang="en-US" sz="3200" b="1">
                <a:solidFill>
                  <a:srgbClr val="0000CC"/>
                </a:solidFill>
                <a:latin typeface="Arial Narrow" pitchFamily="34" charset="0"/>
              </a:rPr>
              <a:t>All down the line</a:t>
            </a:r>
            <a:br>
              <a:rPr lang="en-US" sz="3200" b="1">
                <a:solidFill>
                  <a:srgbClr val="0000CC"/>
                </a:solidFill>
                <a:latin typeface="Arial Narrow" pitchFamily="34" charset="0"/>
              </a:rPr>
            </a:br>
            <a:r>
              <a:rPr lang="en-US" sz="3200" b="1">
                <a:solidFill>
                  <a:srgbClr val="0000CC"/>
                </a:solidFill>
                <a:latin typeface="Arial Narrow" pitchFamily="34" charset="0"/>
              </a:rPr>
              <a:t>Our school will shine today</a:t>
            </a:r>
            <a:br>
              <a:rPr lang="en-US" sz="3200" b="1">
                <a:solidFill>
                  <a:srgbClr val="0000CC"/>
                </a:solidFill>
                <a:latin typeface="Arial Narrow" pitchFamily="34" charset="0"/>
              </a:rPr>
            </a:br>
            <a:r>
              <a:rPr lang="en-US" sz="3200" b="1">
                <a:solidFill>
                  <a:srgbClr val="0000CC"/>
                </a:solidFill>
                <a:latin typeface="Arial Narrow" pitchFamily="34" charset="0"/>
              </a:rPr>
              <a:t>Our school will shine</a:t>
            </a:r>
            <a:br>
              <a:rPr lang="en-US" sz="3200" b="1">
                <a:solidFill>
                  <a:srgbClr val="0000CC"/>
                </a:solidFill>
                <a:latin typeface="Arial Narrow" pitchFamily="34" charset="0"/>
              </a:rPr>
            </a:br>
            <a:r>
              <a:rPr lang="en-US" sz="3200" b="1">
                <a:solidFill>
                  <a:srgbClr val="0000CC"/>
                </a:solidFill>
                <a:latin typeface="Arial Narrow" pitchFamily="34" charset="0"/>
              </a:rPr>
              <a:t>When the sun goes down</a:t>
            </a:r>
            <a:br>
              <a:rPr lang="en-US" sz="3200" b="1">
                <a:solidFill>
                  <a:srgbClr val="0000CC"/>
                </a:solidFill>
                <a:latin typeface="Arial Narrow" pitchFamily="34" charset="0"/>
              </a:rPr>
            </a:br>
            <a:r>
              <a:rPr lang="en-US" sz="3200" b="1">
                <a:solidFill>
                  <a:srgbClr val="0000CC"/>
                </a:solidFill>
                <a:latin typeface="Arial Narrow" pitchFamily="34" charset="0"/>
              </a:rPr>
              <a:t>When the moon goes up</a:t>
            </a:r>
            <a:br>
              <a:rPr lang="en-US" sz="3200" b="1">
                <a:solidFill>
                  <a:srgbClr val="0000CC"/>
                </a:solidFill>
                <a:latin typeface="Arial Narrow" pitchFamily="34" charset="0"/>
              </a:rPr>
            </a:br>
            <a:r>
              <a:rPr lang="en-US" sz="3200" b="1">
                <a:solidFill>
                  <a:srgbClr val="0000CC"/>
                </a:solidFill>
                <a:latin typeface="Arial Narrow" pitchFamily="34" charset="0"/>
              </a:rPr>
              <a:t>Our school will shine </a:t>
            </a:r>
          </a:p>
        </p:txBody>
      </p:sp>
      <p:pic>
        <p:nvPicPr>
          <p:cNvPr id="14361" name="Picture 25" descr="11814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3048000"/>
            <a:ext cx="914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8000" b="1">
                <a:solidFill>
                  <a:srgbClr val="FFFF00"/>
                </a:solidFill>
                <a:latin typeface="VNtimes New Roman" pitchFamily="34" charset="0"/>
              </a:rPr>
              <a:t>WELCOME TO MY CLASS</a:t>
            </a: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1524000" y="914400"/>
            <a:ext cx="6858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6000" b="1">
                <a:solidFill>
                  <a:srgbClr val="FF3300"/>
                </a:solidFill>
                <a:latin typeface="Verdana" pitchFamily="34" charset="0"/>
              </a:rPr>
              <a:t>Good morning Everybody</a:t>
            </a:r>
            <a:r>
              <a:rPr lang="en-US" sz="2400" b="1">
                <a:latin typeface="Verdan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49846811"/>
      </p:ext>
    </p:extLst>
  </p:cSld>
  <p:clrMapOvr>
    <a:masterClrMapping/>
  </p:clrMapOvr>
  <p:transition>
    <p:diamond/>
    <p:sndAc>
      <p:stSnd>
        <p:snd r:embed="rId3" name="our school will shine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1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1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1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3" presetClass="exit" presetSubtype="0" fill="hold" grpId="0" nodeType="afterEffect">
                                  <p:stCondLst>
                                    <p:cond delay="9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0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4087" fill="hold"/>
                                        <p:tgtEl>
                                          <p:spTgt spid="14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9"/>
                </p:tgtEl>
              </p:cMediaNode>
            </p:audio>
          </p:childTnLst>
        </p:cTn>
      </p:par>
    </p:tnLst>
    <p:bldLst>
      <p:bldP spid="14358" grpId="0" animBg="1"/>
      <p:bldP spid="14358" grpId="1" animBg="1"/>
      <p:bldP spid="14362" grpId="0" animBg="1"/>
      <p:bldP spid="14362" grpId="1"/>
      <p:bldP spid="1436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610600" cy="65532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19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343212"/>
              </p:ext>
            </p:extLst>
          </p:nvPr>
        </p:nvGraphicFramePr>
        <p:xfrm>
          <a:off x="533400" y="1770502"/>
          <a:ext cx="8305801" cy="440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5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4292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Information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4292">
                <a:tc>
                  <a:txBody>
                    <a:bodyPr/>
                    <a:lstStyle/>
                    <a:p>
                      <a:r>
                        <a:rPr lang="en-US" sz="2400" b="1" i="0" u="none" strike="noStrike" baseline="0" dirty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It has the smallest population.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Freeform 5"/>
          <p:cNvSpPr/>
          <p:nvPr/>
        </p:nvSpPr>
        <p:spPr>
          <a:xfrm>
            <a:off x="6093110" y="2971800"/>
            <a:ext cx="2560320" cy="457200"/>
          </a:xfrm>
          <a:custGeom>
            <a:avLst/>
            <a:gdLst>
              <a:gd name="connsiteX0" fmla="*/ 0 w 8229600"/>
              <a:gd name="connsiteY0" fmla="*/ 135918 h 815490"/>
              <a:gd name="connsiteX1" fmla="*/ 135918 w 8229600"/>
              <a:gd name="connsiteY1" fmla="*/ 0 h 815490"/>
              <a:gd name="connsiteX2" fmla="*/ 8093682 w 8229600"/>
              <a:gd name="connsiteY2" fmla="*/ 0 h 815490"/>
              <a:gd name="connsiteX3" fmla="*/ 8229600 w 8229600"/>
              <a:gd name="connsiteY3" fmla="*/ 135918 h 815490"/>
              <a:gd name="connsiteX4" fmla="*/ 8229600 w 8229600"/>
              <a:gd name="connsiteY4" fmla="*/ 679572 h 815490"/>
              <a:gd name="connsiteX5" fmla="*/ 8093682 w 8229600"/>
              <a:gd name="connsiteY5" fmla="*/ 815490 h 815490"/>
              <a:gd name="connsiteX6" fmla="*/ 135918 w 8229600"/>
              <a:gd name="connsiteY6" fmla="*/ 815490 h 815490"/>
              <a:gd name="connsiteX7" fmla="*/ 0 w 8229600"/>
              <a:gd name="connsiteY7" fmla="*/ 679572 h 815490"/>
              <a:gd name="connsiteX8" fmla="*/ 0 w 8229600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8093682" y="0"/>
                </a:lnTo>
                <a:cubicBezTo>
                  <a:pt x="8168747" y="0"/>
                  <a:pt x="8229600" y="60853"/>
                  <a:pt x="8229600" y="135918"/>
                </a:cubicBezTo>
                <a:lnTo>
                  <a:pt x="8229600" y="679572"/>
                </a:lnTo>
                <a:cubicBezTo>
                  <a:pt x="8229600" y="754637"/>
                  <a:pt x="8168747" y="815490"/>
                  <a:pt x="8093682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/>
          <a:p>
            <a:pPr lvl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Zealand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69124"/>
            <a:ext cx="4156690" cy="2286000"/>
          </a:xfrm>
          <a:prstGeom prst="rect">
            <a:avLst/>
          </a:prstGeom>
        </p:spPr>
      </p:pic>
      <p:sp>
        <p:nvSpPr>
          <p:cNvPr id="9" name="Rounded Rectangle 8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6999516" y="6086562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82561" y="435429"/>
            <a:ext cx="80438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Names of the Countries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10 Points</a:t>
            </a:r>
          </a:p>
        </p:txBody>
      </p:sp>
    </p:spTree>
    <p:extLst>
      <p:ext uri="{BB962C8B-B14F-4D97-AF65-F5344CB8AC3E}">
        <p14:creationId xmlns:p14="http://schemas.microsoft.com/office/powerpoint/2010/main" val="426480356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610600" cy="65532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20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032295"/>
              </p:ext>
            </p:extLst>
          </p:nvPr>
        </p:nvGraphicFramePr>
        <p:xfrm>
          <a:off x="533400" y="1726258"/>
          <a:ext cx="8305801" cy="440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5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4292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Information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3747">
                <a:tc>
                  <a:txBody>
                    <a:bodyPr/>
                    <a:lstStyle/>
                    <a:p>
                      <a:r>
                        <a:rPr lang="en-US" sz="2400" b="1" i="0" u="none" strike="noStrike" baseline="0" dirty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It has the most famous football clubs in the world.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39" y="1499622"/>
            <a:ext cx="4156690" cy="22860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6127523" y="3657600"/>
            <a:ext cx="2560320" cy="457200"/>
          </a:xfrm>
          <a:custGeom>
            <a:avLst/>
            <a:gdLst>
              <a:gd name="connsiteX0" fmla="*/ 0 w 8229600"/>
              <a:gd name="connsiteY0" fmla="*/ 135918 h 815490"/>
              <a:gd name="connsiteX1" fmla="*/ 135918 w 8229600"/>
              <a:gd name="connsiteY1" fmla="*/ 0 h 815490"/>
              <a:gd name="connsiteX2" fmla="*/ 8093682 w 8229600"/>
              <a:gd name="connsiteY2" fmla="*/ 0 h 815490"/>
              <a:gd name="connsiteX3" fmla="*/ 8229600 w 8229600"/>
              <a:gd name="connsiteY3" fmla="*/ 135918 h 815490"/>
              <a:gd name="connsiteX4" fmla="*/ 8229600 w 8229600"/>
              <a:gd name="connsiteY4" fmla="*/ 679572 h 815490"/>
              <a:gd name="connsiteX5" fmla="*/ 8093682 w 8229600"/>
              <a:gd name="connsiteY5" fmla="*/ 815490 h 815490"/>
              <a:gd name="connsiteX6" fmla="*/ 135918 w 8229600"/>
              <a:gd name="connsiteY6" fmla="*/ 815490 h 815490"/>
              <a:gd name="connsiteX7" fmla="*/ 0 w 8229600"/>
              <a:gd name="connsiteY7" fmla="*/ 679572 h 815490"/>
              <a:gd name="connsiteX8" fmla="*/ 0 w 8229600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8093682" y="0"/>
                </a:lnTo>
                <a:cubicBezTo>
                  <a:pt x="8168747" y="0"/>
                  <a:pt x="8229600" y="60853"/>
                  <a:pt x="8229600" y="135918"/>
                </a:cubicBezTo>
                <a:lnTo>
                  <a:pt x="8229600" y="679572"/>
                </a:lnTo>
                <a:cubicBezTo>
                  <a:pt x="8229600" y="754637"/>
                  <a:pt x="8168747" y="815490"/>
                  <a:pt x="8093682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/>
          <a:p>
            <a:pPr lvl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United Kingdom </a:t>
            </a:r>
          </a:p>
        </p:txBody>
      </p:sp>
      <p:sp>
        <p:nvSpPr>
          <p:cNvPr id="9" name="Rounded Rectangle 8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6057534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82561" y="435429"/>
            <a:ext cx="80438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Names of the Countries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15 Points</a:t>
            </a:r>
          </a:p>
        </p:txBody>
      </p:sp>
    </p:spTree>
    <p:extLst>
      <p:ext uri="{BB962C8B-B14F-4D97-AF65-F5344CB8AC3E}">
        <p14:creationId xmlns:p14="http://schemas.microsoft.com/office/powerpoint/2010/main" val="371157357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610600" cy="65532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21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150595"/>
              </p:ext>
            </p:extLst>
          </p:nvPr>
        </p:nvGraphicFramePr>
        <p:xfrm>
          <a:off x="533400" y="1667266"/>
          <a:ext cx="8305801" cy="440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5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4292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Information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3747">
                <a:tc>
                  <a:txBody>
                    <a:bodyPr/>
                    <a:lstStyle/>
                    <a:p>
                      <a:r>
                        <a:rPr lang="en-US" sz="2400" b="1" i="0" u="none" strike="noStrike" baseline="0" dirty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It has part of its territory inside the Arctic Circle.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46688"/>
            <a:ext cx="4156690" cy="2286000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6100484" y="4648200"/>
            <a:ext cx="2560320" cy="457200"/>
          </a:xfrm>
          <a:custGeom>
            <a:avLst/>
            <a:gdLst>
              <a:gd name="connsiteX0" fmla="*/ 0 w 8229600"/>
              <a:gd name="connsiteY0" fmla="*/ 135918 h 815490"/>
              <a:gd name="connsiteX1" fmla="*/ 135918 w 8229600"/>
              <a:gd name="connsiteY1" fmla="*/ 0 h 815490"/>
              <a:gd name="connsiteX2" fmla="*/ 8093682 w 8229600"/>
              <a:gd name="connsiteY2" fmla="*/ 0 h 815490"/>
              <a:gd name="connsiteX3" fmla="*/ 8229600 w 8229600"/>
              <a:gd name="connsiteY3" fmla="*/ 135918 h 815490"/>
              <a:gd name="connsiteX4" fmla="*/ 8229600 w 8229600"/>
              <a:gd name="connsiteY4" fmla="*/ 679572 h 815490"/>
              <a:gd name="connsiteX5" fmla="*/ 8093682 w 8229600"/>
              <a:gd name="connsiteY5" fmla="*/ 815490 h 815490"/>
              <a:gd name="connsiteX6" fmla="*/ 135918 w 8229600"/>
              <a:gd name="connsiteY6" fmla="*/ 815490 h 815490"/>
              <a:gd name="connsiteX7" fmla="*/ 0 w 8229600"/>
              <a:gd name="connsiteY7" fmla="*/ 679572 h 815490"/>
              <a:gd name="connsiteX8" fmla="*/ 0 w 8229600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8093682" y="0"/>
                </a:lnTo>
                <a:cubicBezTo>
                  <a:pt x="8168747" y="0"/>
                  <a:pt x="8229600" y="60853"/>
                  <a:pt x="8229600" y="135918"/>
                </a:cubicBezTo>
                <a:lnTo>
                  <a:pt x="8229600" y="679572"/>
                </a:lnTo>
                <a:cubicBezTo>
                  <a:pt x="8229600" y="754637"/>
                  <a:pt x="8168747" y="815490"/>
                  <a:pt x="8093682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/>
          <a:p>
            <a:pPr lvl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Canada </a:t>
            </a:r>
          </a:p>
        </p:txBody>
      </p:sp>
      <p:sp>
        <p:nvSpPr>
          <p:cNvPr id="9" name="Rounded Rectangle 8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28544" y="604302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82561" y="435429"/>
            <a:ext cx="80438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Names of the Countries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20 Points</a:t>
            </a:r>
          </a:p>
        </p:txBody>
      </p:sp>
    </p:spTree>
    <p:extLst>
      <p:ext uri="{BB962C8B-B14F-4D97-AF65-F5344CB8AC3E}">
        <p14:creationId xmlns:p14="http://schemas.microsoft.com/office/powerpoint/2010/main" val="75242325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610600" cy="65532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22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241403"/>
              </p:ext>
            </p:extLst>
          </p:nvPr>
        </p:nvGraphicFramePr>
        <p:xfrm>
          <a:off x="533400" y="1696762"/>
          <a:ext cx="8305801" cy="440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5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4292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Information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4292">
                <a:tc>
                  <a:txBody>
                    <a:bodyPr/>
                    <a:lstStyle/>
                    <a:p>
                      <a:r>
                        <a:rPr lang="en-US" sz="2400" b="1" i="0" u="none" strike="noStrike" baseline="0" dirty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5. 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It is both a country and a continent.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04784"/>
            <a:ext cx="4156690" cy="2286000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6075903" y="5555622"/>
            <a:ext cx="2560320" cy="457200"/>
          </a:xfrm>
          <a:custGeom>
            <a:avLst/>
            <a:gdLst>
              <a:gd name="connsiteX0" fmla="*/ 0 w 8229600"/>
              <a:gd name="connsiteY0" fmla="*/ 135918 h 815490"/>
              <a:gd name="connsiteX1" fmla="*/ 135918 w 8229600"/>
              <a:gd name="connsiteY1" fmla="*/ 0 h 815490"/>
              <a:gd name="connsiteX2" fmla="*/ 8093682 w 8229600"/>
              <a:gd name="connsiteY2" fmla="*/ 0 h 815490"/>
              <a:gd name="connsiteX3" fmla="*/ 8229600 w 8229600"/>
              <a:gd name="connsiteY3" fmla="*/ 135918 h 815490"/>
              <a:gd name="connsiteX4" fmla="*/ 8229600 w 8229600"/>
              <a:gd name="connsiteY4" fmla="*/ 679572 h 815490"/>
              <a:gd name="connsiteX5" fmla="*/ 8093682 w 8229600"/>
              <a:gd name="connsiteY5" fmla="*/ 815490 h 815490"/>
              <a:gd name="connsiteX6" fmla="*/ 135918 w 8229600"/>
              <a:gd name="connsiteY6" fmla="*/ 815490 h 815490"/>
              <a:gd name="connsiteX7" fmla="*/ 0 w 8229600"/>
              <a:gd name="connsiteY7" fmla="*/ 679572 h 815490"/>
              <a:gd name="connsiteX8" fmla="*/ 0 w 8229600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8093682" y="0"/>
                </a:lnTo>
                <a:cubicBezTo>
                  <a:pt x="8168747" y="0"/>
                  <a:pt x="8229600" y="60853"/>
                  <a:pt x="8229600" y="135918"/>
                </a:cubicBezTo>
                <a:lnTo>
                  <a:pt x="8229600" y="679572"/>
                </a:lnTo>
                <a:cubicBezTo>
                  <a:pt x="8229600" y="754637"/>
                  <a:pt x="8168747" y="815490"/>
                  <a:pt x="8093682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/>
          <a:p>
            <a:pPr lvl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Australia</a:t>
            </a:r>
          </a:p>
        </p:txBody>
      </p:sp>
      <p:sp>
        <p:nvSpPr>
          <p:cNvPr id="9" name="Rounded Rectangle 8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6086562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82561" y="435429"/>
            <a:ext cx="80438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Names of the Countries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25 Points</a:t>
            </a:r>
          </a:p>
        </p:txBody>
      </p:sp>
    </p:spTree>
    <p:extLst>
      <p:ext uri="{BB962C8B-B14F-4D97-AF65-F5344CB8AC3E}">
        <p14:creationId xmlns:p14="http://schemas.microsoft.com/office/powerpoint/2010/main" val="43504733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It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considered one of the largest natural cave in the world that people discovered few years ago. </a:t>
            </a:r>
          </a:p>
          <a:p>
            <a:pPr lvl="0">
              <a:buClr>
                <a:srgbClr val="00B0F0"/>
              </a:buClr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429000" y="5801975"/>
            <a:ext cx="2547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Doong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cave </a:t>
            </a:r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2624379" y="2569029"/>
            <a:ext cx="3712063" cy="27432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0" r="-30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5 Points</a:t>
            </a:r>
          </a:p>
        </p:txBody>
      </p:sp>
      <p:pic>
        <p:nvPicPr>
          <p:cNvPr id="2050" name="Picture 2" descr="C:\Users\Lien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79" y="2557462"/>
            <a:ext cx="3712063" cy="30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8095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8781"/>
            <a:ext cx="8229600" cy="4657382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is A UNESCO World Heritage Site . </a:t>
            </a:r>
          </a:p>
          <a:p>
            <a:pPr lvl="0">
              <a:buClr>
                <a:srgbClr val="00B0F0"/>
              </a:buClr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438400" y="5638800"/>
            <a:ext cx="4243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Blue Mountains National Park</a:t>
            </a:r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2722245" y="2286000"/>
            <a:ext cx="3712063" cy="27432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10 Points</a:t>
            </a:r>
          </a:p>
        </p:txBody>
      </p:sp>
    </p:spTree>
    <p:extLst>
      <p:ext uri="{BB962C8B-B14F-4D97-AF65-F5344CB8AC3E}">
        <p14:creationId xmlns:p14="http://schemas.microsoft.com/office/powerpoint/2010/main" val="268584360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is one of the seven wonders of the natural world, the park stretches for 2,300 km along the state of Queensland, on this country’s east coast </a:t>
            </a:r>
          </a:p>
          <a:p>
            <a:pPr marL="0" indent="0">
              <a:spcAft>
                <a:spcPts val="0"/>
              </a:spcAft>
              <a:buNone/>
            </a:pPr>
            <a:endParaRPr lang="en-GB" sz="2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2737651" y="3058878"/>
            <a:ext cx="3712063" cy="27432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/>
          <p:cNvSpPr/>
          <p:nvPr/>
        </p:nvSpPr>
        <p:spPr>
          <a:xfrm>
            <a:off x="2286000" y="5878281"/>
            <a:ext cx="4615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Great Barrier Reef Marine Park/ </a:t>
            </a:r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15 Points</a:t>
            </a:r>
          </a:p>
        </p:txBody>
      </p:sp>
    </p:spTree>
    <p:extLst>
      <p:ext uri="{BB962C8B-B14F-4D97-AF65-F5344CB8AC3E}">
        <p14:creationId xmlns:p14="http://schemas.microsoft.com/office/powerpoint/2010/main" val="372335396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" y="1484544"/>
            <a:ext cx="8229600" cy="4992456"/>
          </a:xfrm>
        </p:spPr>
        <p:txBody>
          <a:bodyPr/>
          <a:lstStyle/>
          <a:p>
            <a:pPr lvl="0">
              <a:buClr>
                <a:srgbClr val="00B0F0"/>
              </a:buClr>
            </a:pPr>
            <a:r>
              <a:rPr lang="en-US" sz="2400" dirty="0">
                <a:solidFill>
                  <a:prstClr val="black"/>
                </a:solidFill>
              </a:rPr>
              <a:t>It is one of this country most famous icons and is the largest steel arch bridge in the world </a:t>
            </a:r>
          </a:p>
          <a:p>
            <a:pPr lvl="0">
              <a:buClr>
                <a:srgbClr val="00B0F0"/>
              </a:buClr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17" name="Freeform 16"/>
          <p:cNvSpPr/>
          <p:nvPr/>
        </p:nvSpPr>
        <p:spPr>
          <a:xfrm>
            <a:off x="2514600" y="5682343"/>
            <a:ext cx="4191000" cy="482304"/>
          </a:xfrm>
          <a:custGeom>
            <a:avLst/>
            <a:gdLst>
              <a:gd name="connsiteX0" fmla="*/ 0 w 8229600"/>
              <a:gd name="connsiteY0" fmla="*/ 171896 h 1031354"/>
              <a:gd name="connsiteX1" fmla="*/ 171896 w 8229600"/>
              <a:gd name="connsiteY1" fmla="*/ 0 h 1031354"/>
              <a:gd name="connsiteX2" fmla="*/ 8057704 w 8229600"/>
              <a:gd name="connsiteY2" fmla="*/ 0 h 1031354"/>
              <a:gd name="connsiteX3" fmla="*/ 8229600 w 8229600"/>
              <a:gd name="connsiteY3" fmla="*/ 171896 h 1031354"/>
              <a:gd name="connsiteX4" fmla="*/ 8229600 w 8229600"/>
              <a:gd name="connsiteY4" fmla="*/ 859458 h 1031354"/>
              <a:gd name="connsiteX5" fmla="*/ 8057704 w 8229600"/>
              <a:gd name="connsiteY5" fmla="*/ 1031354 h 1031354"/>
              <a:gd name="connsiteX6" fmla="*/ 171896 w 8229600"/>
              <a:gd name="connsiteY6" fmla="*/ 1031354 h 1031354"/>
              <a:gd name="connsiteX7" fmla="*/ 0 w 8229600"/>
              <a:gd name="connsiteY7" fmla="*/ 859458 h 1031354"/>
              <a:gd name="connsiteX8" fmla="*/ 0 w 8229600"/>
              <a:gd name="connsiteY8" fmla="*/ 171896 h 10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031354">
                <a:moveTo>
                  <a:pt x="0" y="171896"/>
                </a:moveTo>
                <a:cubicBezTo>
                  <a:pt x="0" y="76960"/>
                  <a:pt x="76960" y="0"/>
                  <a:pt x="171896" y="0"/>
                </a:cubicBezTo>
                <a:lnTo>
                  <a:pt x="8057704" y="0"/>
                </a:lnTo>
                <a:cubicBezTo>
                  <a:pt x="8152640" y="0"/>
                  <a:pt x="8229600" y="76960"/>
                  <a:pt x="8229600" y="171896"/>
                </a:cubicBezTo>
                <a:lnTo>
                  <a:pt x="8229600" y="859458"/>
                </a:lnTo>
                <a:cubicBezTo>
                  <a:pt x="8229600" y="954394"/>
                  <a:pt x="8152640" y="1031354"/>
                  <a:pt x="8057704" y="1031354"/>
                </a:cubicBezTo>
                <a:lnTo>
                  <a:pt x="171896" y="1031354"/>
                </a:lnTo>
                <a:cubicBezTo>
                  <a:pt x="76960" y="1031354"/>
                  <a:pt x="0" y="954394"/>
                  <a:pt x="0" y="859458"/>
                </a:cubicBezTo>
                <a:lnTo>
                  <a:pt x="0" y="1718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177" tIns="214177" rIns="214177" bIns="214177" numCol="1" spcCol="1270" anchor="ctr" anchorCtr="0">
            <a:noAutofit/>
          </a:bodyPr>
          <a:lstStyle/>
          <a:p>
            <a:pPr lvl="0" algn="l" defTabSz="1911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Sydney Harbour Bridge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650434" y="2562897"/>
            <a:ext cx="3712062" cy="27432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20 Points</a:t>
            </a:r>
          </a:p>
        </p:txBody>
      </p:sp>
    </p:spTree>
    <p:extLst>
      <p:ext uri="{BB962C8B-B14F-4D97-AF65-F5344CB8AC3E}">
        <p14:creationId xmlns:p14="http://schemas.microsoft.com/office/powerpoint/2010/main" val="137386644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" y="1524000"/>
            <a:ext cx="8229600" cy="4648200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sz="2800" dirty="0">
                <a:solidFill>
                  <a:prstClr val="black"/>
                </a:solidFill>
              </a:rPr>
              <a:t>It is the second largest city in Australia.</a:t>
            </a:r>
          </a:p>
          <a:p>
            <a:pPr lvl="0">
              <a:buClr>
                <a:srgbClr val="00B0F0"/>
              </a:buClr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8" name="Freeform 17"/>
          <p:cNvSpPr/>
          <p:nvPr/>
        </p:nvSpPr>
        <p:spPr>
          <a:xfrm>
            <a:off x="3559100" y="5562600"/>
            <a:ext cx="1927860" cy="482304"/>
          </a:xfrm>
          <a:custGeom>
            <a:avLst/>
            <a:gdLst>
              <a:gd name="connsiteX0" fmla="*/ 0 w 8229600"/>
              <a:gd name="connsiteY0" fmla="*/ 171896 h 1031354"/>
              <a:gd name="connsiteX1" fmla="*/ 171896 w 8229600"/>
              <a:gd name="connsiteY1" fmla="*/ 0 h 1031354"/>
              <a:gd name="connsiteX2" fmla="*/ 8057704 w 8229600"/>
              <a:gd name="connsiteY2" fmla="*/ 0 h 1031354"/>
              <a:gd name="connsiteX3" fmla="*/ 8229600 w 8229600"/>
              <a:gd name="connsiteY3" fmla="*/ 171896 h 1031354"/>
              <a:gd name="connsiteX4" fmla="*/ 8229600 w 8229600"/>
              <a:gd name="connsiteY4" fmla="*/ 859458 h 1031354"/>
              <a:gd name="connsiteX5" fmla="*/ 8057704 w 8229600"/>
              <a:gd name="connsiteY5" fmla="*/ 1031354 h 1031354"/>
              <a:gd name="connsiteX6" fmla="*/ 171896 w 8229600"/>
              <a:gd name="connsiteY6" fmla="*/ 1031354 h 1031354"/>
              <a:gd name="connsiteX7" fmla="*/ 0 w 8229600"/>
              <a:gd name="connsiteY7" fmla="*/ 859458 h 1031354"/>
              <a:gd name="connsiteX8" fmla="*/ 0 w 8229600"/>
              <a:gd name="connsiteY8" fmla="*/ 171896 h 10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031354">
                <a:moveTo>
                  <a:pt x="0" y="171896"/>
                </a:moveTo>
                <a:cubicBezTo>
                  <a:pt x="0" y="76960"/>
                  <a:pt x="76960" y="0"/>
                  <a:pt x="171896" y="0"/>
                </a:cubicBezTo>
                <a:lnTo>
                  <a:pt x="8057704" y="0"/>
                </a:lnTo>
                <a:cubicBezTo>
                  <a:pt x="8152640" y="0"/>
                  <a:pt x="8229600" y="76960"/>
                  <a:pt x="8229600" y="171896"/>
                </a:cubicBezTo>
                <a:lnTo>
                  <a:pt x="8229600" y="859458"/>
                </a:lnTo>
                <a:cubicBezTo>
                  <a:pt x="8229600" y="954394"/>
                  <a:pt x="8152640" y="1031354"/>
                  <a:pt x="8057704" y="1031354"/>
                </a:cubicBezTo>
                <a:lnTo>
                  <a:pt x="171896" y="1031354"/>
                </a:lnTo>
                <a:cubicBezTo>
                  <a:pt x="76960" y="1031354"/>
                  <a:pt x="0" y="954394"/>
                  <a:pt x="0" y="859458"/>
                </a:cubicBezTo>
                <a:lnTo>
                  <a:pt x="0" y="1718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177" tIns="214177" rIns="214177" bIns="214177" numCol="1" spcCol="1270" anchor="ctr" anchorCtr="0">
            <a:noAutofit/>
          </a:bodyPr>
          <a:lstStyle/>
          <a:p>
            <a:pPr lvl="0" algn="l" defTabSz="1911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Melbourne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2667000" y="2249532"/>
            <a:ext cx="3712061" cy="27432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25 Points</a:t>
            </a:r>
          </a:p>
        </p:txBody>
      </p:sp>
    </p:spTree>
    <p:extLst>
      <p:ext uri="{BB962C8B-B14F-4D97-AF65-F5344CB8AC3E}">
        <p14:creationId xmlns:p14="http://schemas.microsoft.com/office/powerpoint/2010/main" val="39213237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" y="1524000"/>
            <a:ext cx="8229600" cy="4953000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sz="2800" dirty="0">
                <a:solidFill>
                  <a:prstClr val="black"/>
                </a:solidFill>
              </a:rPr>
              <a:t>It is one of the world’s most famous beaches</a:t>
            </a:r>
          </a:p>
          <a:p>
            <a:pPr marL="0" lvl="0" indent="0">
              <a:buClr>
                <a:srgbClr val="00B0F0"/>
              </a:buClr>
              <a:buNone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9" name="Freeform 18"/>
          <p:cNvSpPr/>
          <p:nvPr/>
        </p:nvSpPr>
        <p:spPr>
          <a:xfrm>
            <a:off x="3482900" y="5638800"/>
            <a:ext cx="2232660" cy="482304"/>
          </a:xfrm>
          <a:custGeom>
            <a:avLst/>
            <a:gdLst>
              <a:gd name="connsiteX0" fmla="*/ 0 w 8229600"/>
              <a:gd name="connsiteY0" fmla="*/ 171896 h 1031354"/>
              <a:gd name="connsiteX1" fmla="*/ 171896 w 8229600"/>
              <a:gd name="connsiteY1" fmla="*/ 0 h 1031354"/>
              <a:gd name="connsiteX2" fmla="*/ 8057704 w 8229600"/>
              <a:gd name="connsiteY2" fmla="*/ 0 h 1031354"/>
              <a:gd name="connsiteX3" fmla="*/ 8229600 w 8229600"/>
              <a:gd name="connsiteY3" fmla="*/ 171896 h 1031354"/>
              <a:gd name="connsiteX4" fmla="*/ 8229600 w 8229600"/>
              <a:gd name="connsiteY4" fmla="*/ 859458 h 1031354"/>
              <a:gd name="connsiteX5" fmla="*/ 8057704 w 8229600"/>
              <a:gd name="connsiteY5" fmla="*/ 1031354 h 1031354"/>
              <a:gd name="connsiteX6" fmla="*/ 171896 w 8229600"/>
              <a:gd name="connsiteY6" fmla="*/ 1031354 h 1031354"/>
              <a:gd name="connsiteX7" fmla="*/ 0 w 8229600"/>
              <a:gd name="connsiteY7" fmla="*/ 859458 h 1031354"/>
              <a:gd name="connsiteX8" fmla="*/ 0 w 8229600"/>
              <a:gd name="connsiteY8" fmla="*/ 171896 h 10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031354">
                <a:moveTo>
                  <a:pt x="0" y="171896"/>
                </a:moveTo>
                <a:cubicBezTo>
                  <a:pt x="0" y="76960"/>
                  <a:pt x="76960" y="0"/>
                  <a:pt x="171896" y="0"/>
                </a:cubicBezTo>
                <a:lnTo>
                  <a:pt x="8057704" y="0"/>
                </a:lnTo>
                <a:cubicBezTo>
                  <a:pt x="8152640" y="0"/>
                  <a:pt x="8229600" y="76960"/>
                  <a:pt x="8229600" y="171896"/>
                </a:cubicBezTo>
                <a:lnTo>
                  <a:pt x="8229600" y="859458"/>
                </a:lnTo>
                <a:cubicBezTo>
                  <a:pt x="8229600" y="954394"/>
                  <a:pt x="8152640" y="1031354"/>
                  <a:pt x="8057704" y="1031354"/>
                </a:cubicBezTo>
                <a:lnTo>
                  <a:pt x="171896" y="1031354"/>
                </a:lnTo>
                <a:cubicBezTo>
                  <a:pt x="76960" y="1031354"/>
                  <a:pt x="0" y="954394"/>
                  <a:pt x="0" y="859458"/>
                </a:cubicBezTo>
                <a:lnTo>
                  <a:pt x="0" y="1718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177" tIns="214177" rIns="214177" bIns="214177" numCol="1" spcCol="1270" anchor="ctr" anchorCtr="0">
            <a:noAutofit/>
          </a:bodyPr>
          <a:lstStyle/>
          <a:p>
            <a:pPr lvl="0" algn="l" defTabSz="1911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Bondi Beach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2743200" y="2612574"/>
            <a:ext cx="3712061" cy="27432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5 Points</a:t>
            </a:r>
          </a:p>
        </p:txBody>
      </p:sp>
    </p:spTree>
    <p:extLst>
      <p:ext uri="{BB962C8B-B14F-4D97-AF65-F5344CB8AC3E}">
        <p14:creationId xmlns:p14="http://schemas.microsoft.com/office/powerpoint/2010/main" val="49254170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Warm up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476843"/>
              </p:ext>
            </p:extLst>
          </p:nvPr>
        </p:nvGraphicFramePr>
        <p:xfrm>
          <a:off x="1085600" y="1171700"/>
          <a:ext cx="6858000" cy="4848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9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58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USA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England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Scotland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4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Canada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Singapore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Australia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8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 Zealand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Wales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5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Ireland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7600" y="1219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American</a:t>
            </a:r>
            <a:endParaRPr lang="en-GB" sz="2400" dirty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752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English</a:t>
            </a:r>
            <a:endParaRPr lang="en-GB" sz="2400" dirty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286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Scottish/Scots</a:t>
            </a:r>
            <a:endParaRPr lang="en-GB" sz="2400" dirty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3352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Singaporeans</a:t>
            </a:r>
            <a:endParaRPr lang="en-GB" sz="2400" dirty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2819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Canadians</a:t>
            </a:r>
            <a:endParaRPr lang="en-GB" sz="2400" dirty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3886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Australian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4419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New Zealanders</a:t>
            </a:r>
            <a:endParaRPr lang="en-GB" sz="2400" dirty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49485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Welsh</a:t>
            </a:r>
            <a:endParaRPr lang="en-GB" sz="2400" dirty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5486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Irish</a:t>
            </a:r>
            <a:endParaRPr lang="en-GB" sz="2400" dirty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644" y="51624"/>
            <a:ext cx="457200" cy="69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1795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" y="1600200"/>
            <a:ext cx="8229600" cy="4876800"/>
          </a:xfrm>
        </p:spPr>
        <p:txBody>
          <a:bodyPr/>
          <a:lstStyle/>
          <a:p>
            <a:pPr>
              <a:buClr>
                <a:srgbClr val="00B0F0"/>
              </a:buClr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/>
              <a:t>It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in Sydney is one of the most distinctive and famous 20th-century buildings, and one of the most famous performing arts venues in the world.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2753849" y="2890308"/>
            <a:ext cx="3712061" cy="27432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2601464" y="5778648"/>
            <a:ext cx="4191000" cy="482304"/>
          </a:xfrm>
          <a:custGeom>
            <a:avLst/>
            <a:gdLst>
              <a:gd name="connsiteX0" fmla="*/ 0 w 8229600"/>
              <a:gd name="connsiteY0" fmla="*/ 171896 h 1031354"/>
              <a:gd name="connsiteX1" fmla="*/ 171896 w 8229600"/>
              <a:gd name="connsiteY1" fmla="*/ 0 h 1031354"/>
              <a:gd name="connsiteX2" fmla="*/ 8057704 w 8229600"/>
              <a:gd name="connsiteY2" fmla="*/ 0 h 1031354"/>
              <a:gd name="connsiteX3" fmla="*/ 8229600 w 8229600"/>
              <a:gd name="connsiteY3" fmla="*/ 171896 h 1031354"/>
              <a:gd name="connsiteX4" fmla="*/ 8229600 w 8229600"/>
              <a:gd name="connsiteY4" fmla="*/ 859458 h 1031354"/>
              <a:gd name="connsiteX5" fmla="*/ 8057704 w 8229600"/>
              <a:gd name="connsiteY5" fmla="*/ 1031354 h 1031354"/>
              <a:gd name="connsiteX6" fmla="*/ 171896 w 8229600"/>
              <a:gd name="connsiteY6" fmla="*/ 1031354 h 1031354"/>
              <a:gd name="connsiteX7" fmla="*/ 0 w 8229600"/>
              <a:gd name="connsiteY7" fmla="*/ 859458 h 1031354"/>
              <a:gd name="connsiteX8" fmla="*/ 0 w 8229600"/>
              <a:gd name="connsiteY8" fmla="*/ 171896 h 10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031354">
                <a:moveTo>
                  <a:pt x="0" y="171896"/>
                </a:moveTo>
                <a:cubicBezTo>
                  <a:pt x="0" y="76960"/>
                  <a:pt x="76960" y="0"/>
                  <a:pt x="171896" y="0"/>
                </a:cubicBezTo>
                <a:lnTo>
                  <a:pt x="8057704" y="0"/>
                </a:lnTo>
                <a:cubicBezTo>
                  <a:pt x="8152640" y="0"/>
                  <a:pt x="8229600" y="76960"/>
                  <a:pt x="8229600" y="171896"/>
                </a:cubicBezTo>
                <a:lnTo>
                  <a:pt x="8229600" y="859458"/>
                </a:lnTo>
                <a:cubicBezTo>
                  <a:pt x="8229600" y="954394"/>
                  <a:pt x="8152640" y="1031354"/>
                  <a:pt x="8057704" y="1031354"/>
                </a:cubicBezTo>
                <a:lnTo>
                  <a:pt x="171896" y="1031354"/>
                </a:lnTo>
                <a:cubicBezTo>
                  <a:pt x="76960" y="1031354"/>
                  <a:pt x="0" y="954394"/>
                  <a:pt x="0" y="859458"/>
                </a:cubicBezTo>
                <a:lnTo>
                  <a:pt x="0" y="1718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177" tIns="214177" rIns="214177" bIns="214177" numCol="1" spcCol="1270" anchor="ctr" anchorCtr="0">
            <a:noAutofit/>
          </a:bodyPr>
          <a:lstStyle/>
          <a:p>
            <a:pPr lvl="0" algn="l" defTabSz="1911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Sydney Opera House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10 Points</a:t>
            </a:r>
          </a:p>
        </p:txBody>
      </p:sp>
    </p:spTree>
    <p:extLst>
      <p:ext uri="{BB962C8B-B14F-4D97-AF65-F5344CB8AC3E}">
        <p14:creationId xmlns:p14="http://schemas.microsoft.com/office/powerpoint/2010/main" val="142711470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9159"/>
          </a:xfrm>
        </p:spPr>
        <p:txBody>
          <a:bodyPr/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00B0F0"/>
              </a:buClr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It is the world’s largest hot desert?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Rounded Rectangle 4">
            <a:hlinkClick r:id="rId2" action="ppaction://hlinksldjump">
              <a:snd r:embed="rId3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5600" y="5885518"/>
            <a:ext cx="3342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Sahara Desert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15 Points</a:t>
            </a: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183" y="2240280"/>
            <a:ext cx="549941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36129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en-US" dirty="0"/>
              <a:t>It is the longest river in the USA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Rounded Rectangle 4">
            <a:hlinkClick r:id="rId2" action="ppaction://hlinksldjump">
              <a:snd r:embed="rId3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20 Points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6043" y="6002030"/>
            <a:ext cx="2464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Missouri River</a:t>
            </a:r>
          </a:p>
        </p:txBody>
      </p:sp>
      <p:pic>
        <p:nvPicPr>
          <p:cNvPr id="5122" name="Picture 2" descr="A map of the path of the Missouri Rive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98493"/>
            <a:ext cx="46079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16506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square is the largest country in the World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Rounded Rectangle 4">
            <a:hlinkClick r:id="rId2" action="ppaction://hlinksldjump">
              <a:snd r:embed="rId3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25 Points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4601" y="5636270"/>
            <a:ext cx="6696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Russia’s : 17.1 million square kilometres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4415" y="2667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5714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3400" y="376238"/>
            <a:ext cx="80772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B050"/>
                </a:solidFill>
                <a:latin typeface="Verdana" pitchFamily="34" charset="0"/>
              </a:rPr>
              <a:t>“Big Points - 30”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B050"/>
                </a:solidFill>
                <a:latin typeface="Verdana" pitchFamily="34" charset="0"/>
              </a:rPr>
              <a:t>Question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This Venezuelan waterfall drops 3,212 feet. That is 15 times higher than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Niagra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Falls. Name this waterfall.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0000" y="5945145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Angel Falls</a:t>
            </a:r>
          </a:p>
        </p:txBody>
      </p:sp>
      <p:sp>
        <p:nvSpPr>
          <p:cNvPr id="8" name="Rounded Rectangle 7">
            <a:hlinkClick r:id="rId2" action="ppaction://hlinksldjump">
              <a:snd r:embed="rId3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607300" y="457200"/>
            <a:ext cx="838200" cy="609600"/>
          </a:xfrm>
          <a:prstGeom prst="rect">
            <a:avLst/>
          </a:prstGeom>
          <a:solidFill>
            <a:schemeClr val="hlink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30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29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28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27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26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467600" y="381000"/>
            <a:ext cx="1074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25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24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23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22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21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20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19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18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17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16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15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14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13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12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11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10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9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8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7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6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5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4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3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latin typeface="Verdana" pitchFamily="34" charset="0"/>
              </a:rPr>
              <a:t>1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994" y="3146157"/>
            <a:ext cx="471425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87036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Activity </a:t>
            </a:r>
            <a:r>
              <a:rPr lang="en-GB" sz="28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3b</a:t>
            </a:r>
            <a:r>
              <a:rPr lang="en-GB" sz="2800" b="1" dirty="0">
                <a:solidFill>
                  <a:srgbClr val="DA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GB" sz="2800" b="1" u="sng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Each group then presents their introduction to the class. The class</a:t>
            </a:r>
            <a:r>
              <a:rPr lang="en-GB" sz="2800" b="1" u="sng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...</a:t>
            </a:r>
            <a:endParaRPr lang="en-GB" sz="2800" u="sng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1. 	</a:t>
            </a:r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tries to find out which country it is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votes for the most informative and interesting introduction 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34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3692525" cy="2286000"/>
          </a:xfrm>
          <a:prstGeom prst="roundRect">
            <a:avLst>
              <a:gd name="adj" fmla="val 569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14508"/>
      </p:ext>
    </p:extLst>
  </p:cSld>
  <p:clrMapOvr>
    <a:masterClrMapping/>
  </p:clrMapOvr>
  <p:transition spd="slow">
    <p:cover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Ex: Which country of national football team that was beaten by U23 Viet Nam in the semi-final of 2</a:t>
            </a:r>
            <a:r>
              <a:rPr lang="en-US" sz="2800" i="1" dirty="0"/>
              <a:t>018 AFC U-23 Championship?</a:t>
            </a:r>
            <a:r>
              <a:rPr lang="en-US" sz="2800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7088372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181600"/>
            <a:ext cx="3160600" cy="12405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91200" y="5340203"/>
            <a:ext cx="1816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Qatar</a:t>
            </a:r>
          </a:p>
        </p:txBody>
      </p:sp>
    </p:spTree>
    <p:extLst>
      <p:ext uri="{BB962C8B-B14F-4D97-AF65-F5344CB8AC3E}">
        <p14:creationId xmlns:p14="http://schemas.microsoft.com/office/powerpoint/2010/main" val="427571633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GB" b="1" i="0" u="none" strike="noStrike" baseline="0" dirty="0">
                <a:solidFill>
                  <a:schemeClr val="accent6">
                    <a:lumMod val="75000"/>
                  </a:schemeClr>
                </a:solidFill>
              </a:rPr>
              <a:t>II.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Homework</a:t>
            </a:r>
            <a:endParaRPr lang="en-GB" b="1" i="0" u="none" strike="noStrike" baseline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7663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/>
              <a:t>Learn the lesson well.</a:t>
            </a:r>
          </a:p>
          <a:p>
            <a:pPr marL="347663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/>
              <a:t>Do C1, 2 (P14-15)</a:t>
            </a:r>
          </a:p>
          <a:p>
            <a:pPr marL="347663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/>
              <a:t>Prepare for the next lesson 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Skills 1</a:t>
            </a:r>
          </a:p>
          <a:p>
            <a:pPr lvl="1" algn="just">
              <a:buFont typeface="Arial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36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212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2286000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>
              <a:spcBef>
                <a:spcPct val="0"/>
              </a:spcBef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8: ENGLISH SPEAKING COUNTRIES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4: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COMMUNICATION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6600" y="6277302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8</a:t>
            </a:r>
            <a:endParaRPr lang="en-GB" sz="2800" b="1" dirty="0">
              <a:solidFill>
                <a:srgbClr val="F79646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6165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16963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A/ content:</a:t>
            </a:r>
            <a:br>
              <a:rPr lang="en-US" sz="31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I.vocabulary</a:t>
            </a:r>
            <a:r>
              <a:rPr lang="en-US" sz="31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GB" sz="3100" b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vi-VN" sz="2400" dirty="0">
                <a:solidFill>
                  <a:srgbClr val="000000"/>
                </a:solidFill>
                <a:latin typeface="+mj-lt"/>
                <a:ea typeface="Calibri"/>
                <a:cs typeface="Arial" pitchFamily="34" charset="0"/>
              </a:rPr>
              <a:t>territory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/>
                <a:cs typeface="Arial" pitchFamily="34" charset="0"/>
              </a:rPr>
              <a:t> (n) 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/>
                <a:cs typeface="Arial" pitchFamily="34" charset="0"/>
              </a:rPr>
              <a:t>/ˈterɪtər.i/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/>
                <a:cs typeface="Arial" pitchFamily="34" charset="0"/>
              </a:rPr>
              <a:t> 	</a:t>
            </a:r>
            <a:endParaRPr lang="vi-VN" sz="2400" dirty="0">
              <a:solidFill>
                <a:srgbClr val="000000"/>
              </a:solidFill>
              <a:latin typeface="+mj-lt"/>
              <a:ea typeface="Calibri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r>
              <a:rPr lang="vi-VN" sz="2400" dirty="0">
                <a:solidFill>
                  <a:srgbClr val="000000"/>
                </a:solidFill>
                <a:latin typeface="+mj-lt"/>
                <a:ea typeface="Calibri"/>
                <a:cs typeface="Arial" pitchFamily="34" charset="0"/>
              </a:rPr>
              <a:t>North Pole (n)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/>
                <a:cs typeface="Arial" pitchFamily="34" charset="0"/>
              </a:rPr>
              <a:t> 			</a:t>
            </a:r>
            <a:endParaRPr lang="vi-VN" sz="2400" dirty="0">
              <a:solidFill>
                <a:srgbClr val="000000"/>
              </a:solidFill>
              <a:latin typeface="+mj-lt"/>
              <a:ea typeface="Calibri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r>
              <a:rPr lang="vi-VN" sz="2400" dirty="0">
                <a:solidFill>
                  <a:srgbClr val="000000"/>
                </a:solidFill>
                <a:latin typeface="+mj-lt"/>
                <a:ea typeface="Calibri"/>
                <a:cs typeface="Arial" pitchFamily="34" charset="0"/>
              </a:rPr>
              <a:t>Arctic Circle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/>
                <a:cs typeface="Arial" pitchFamily="34" charset="0"/>
              </a:rPr>
              <a:t> (n) 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/>
                <a:cs typeface="Arial" pitchFamily="34" charset="0"/>
              </a:rPr>
              <a:t>/ˈɑːk.tɪk/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/>
                <a:cs typeface="Arial" pitchFamily="34" charset="0"/>
              </a:rPr>
              <a:t>	</a:t>
            </a:r>
            <a:endParaRPr lang="vi-VN" sz="2400" dirty="0">
              <a:solidFill>
                <a:srgbClr val="000000"/>
              </a:solidFill>
              <a:latin typeface="+mj-lt"/>
              <a:ea typeface="Calibri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r>
              <a:rPr lang="vi-VN" sz="2400" dirty="0">
                <a:solidFill>
                  <a:srgbClr val="000000"/>
                </a:solidFill>
                <a:latin typeface="+mj-lt"/>
                <a:ea typeface="Calibri"/>
                <a:cs typeface="Arial" pitchFamily="34" charset="0"/>
              </a:rPr>
              <a:t>kilt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/>
                <a:cs typeface="Arial" pitchFamily="34" charset="0"/>
              </a:rPr>
              <a:t> (n) 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/>
                <a:cs typeface="Arial" pitchFamily="34" charset="0"/>
              </a:rPr>
              <a:t>/kɪlt/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/>
                <a:cs typeface="Arial" pitchFamily="34" charset="0"/>
              </a:rPr>
              <a:t>:		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Calibri"/>
                <a:cs typeface="Arial" pitchFamily="34" charset="0"/>
              </a:rPr>
              <a:t>	</a:t>
            </a:r>
            <a:endParaRPr lang="vi-VN" sz="2800" dirty="0">
              <a:solidFill>
                <a:srgbClr val="000000"/>
              </a:solidFill>
              <a:latin typeface="+mj-lt"/>
              <a:ea typeface="Calibri"/>
              <a:cs typeface="Arial" pitchFamily="34" charset="0"/>
            </a:endParaRPr>
          </a:p>
          <a:p>
            <a:pPr marL="0" lvl="0" indent="0">
              <a:buNone/>
            </a:pPr>
            <a:endParaRPr lang="en-GB" sz="28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10" y="3843709"/>
            <a:ext cx="440833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17" y="3843709"/>
            <a:ext cx="260811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76" y="3843709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08" y="3843709"/>
            <a:ext cx="307533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8 - Unit 8 Communic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574195" y="38100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1219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+mj-lt"/>
                <a:ea typeface="Calibri"/>
                <a:cs typeface="Arial" pitchFamily="34" charset="0"/>
              </a:rPr>
              <a:t>lãnh thổ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7775" y="15957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+mj-lt"/>
                <a:ea typeface="Calibri"/>
                <a:cs typeface="Arial" pitchFamily="34" charset="0"/>
              </a:rPr>
              <a:t>Cực Bắc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1826" y="206692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òng Bắc cực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6658" y="2528590"/>
            <a:ext cx="4770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+mj-lt"/>
                <a:ea typeface="Calibri"/>
                <a:cs typeface="Arial" pitchFamily="34" charset="0"/>
              </a:rPr>
              <a:t>Váy ca-rô của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/>
                <a:cs typeface="Arial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/>
                <a:cs typeface="Arial" pitchFamily="34" charset="0"/>
              </a:rPr>
              <a:t>đàn ông Scotland</a:t>
            </a:r>
            <a:endParaRPr lang="en-US" sz="24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295400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56673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77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II-Games:</a:t>
            </a:r>
          </a:p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Activity </a:t>
            </a:r>
            <a:r>
              <a:rPr lang="en-GB" sz="28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1.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Do the quiz and choose the correct answers. 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	Do the quiz</a:t>
            </a:r>
            <a:endParaRPr lang="en-GB" sz="28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Activity </a:t>
            </a:r>
            <a:r>
              <a:rPr lang="en-GB" sz="28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2.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Write the names of the countries next to their facts. 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	Names of the countries</a:t>
            </a:r>
            <a:endParaRPr lang="en-GB" sz="28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Activity </a:t>
            </a:r>
            <a:r>
              <a:rPr lang="en-GB" sz="28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3a.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Work in groups. Choose a country and together find out as much about it as possible. Then prepare a small introduction of that country. Don’t say the name of the country.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	How much do you know</a:t>
            </a:r>
            <a:endParaRPr lang="en-GB" sz="28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412105"/>
      </p:ext>
    </p:extLst>
  </p:cSld>
  <p:clrMapOvr>
    <a:masterClrMapping/>
  </p:clrMapOvr>
  <p:transition spd="slow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0" l="5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4" y="594360"/>
            <a:ext cx="6415671" cy="56692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0775" y="1709058"/>
            <a:ext cx="5554771" cy="193899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Welcome To</a:t>
            </a:r>
          </a:p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Big Board Facts</a:t>
            </a:r>
          </a:p>
        </p:txBody>
      </p:sp>
      <p:pic>
        <p:nvPicPr>
          <p:cNvPr id="9" name="Picture 5" descr="do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6898" y="3385458"/>
            <a:ext cx="974848" cy="1219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10" name="Picture 6" descr="surfdud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1546" y="3537858"/>
            <a:ext cx="1143000" cy="191887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8899277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5"/>
          <p:cNvSpPr>
            <a:spLocks noChangeArrowheads="1"/>
          </p:cNvSpPr>
          <p:nvPr/>
        </p:nvSpPr>
        <p:spPr bwMode="auto">
          <a:xfrm>
            <a:off x="57150" y="342900"/>
            <a:ext cx="8958263" cy="495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20"/>
          <p:cNvSpPr>
            <a:spLocks noChangeArrowheads="1"/>
          </p:cNvSpPr>
          <p:nvPr/>
        </p:nvSpPr>
        <p:spPr bwMode="auto">
          <a:xfrm>
            <a:off x="171450" y="1390650"/>
            <a:ext cx="8724900" cy="9715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9"/>
          <p:cNvSpPr>
            <a:spLocks noChangeArrowheads="1"/>
          </p:cNvSpPr>
          <p:nvPr/>
        </p:nvSpPr>
        <p:spPr bwMode="auto">
          <a:xfrm>
            <a:off x="171450" y="476250"/>
            <a:ext cx="8724900" cy="971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118"/>
          <p:cNvSpPr>
            <a:spLocks noChangeArrowheads="1"/>
          </p:cNvSpPr>
          <p:nvPr/>
        </p:nvSpPr>
        <p:spPr bwMode="auto">
          <a:xfrm>
            <a:off x="171450" y="3219450"/>
            <a:ext cx="8724900" cy="9715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117"/>
          <p:cNvSpPr>
            <a:spLocks noChangeArrowheads="1"/>
          </p:cNvSpPr>
          <p:nvPr/>
        </p:nvSpPr>
        <p:spPr bwMode="auto">
          <a:xfrm>
            <a:off x="171450" y="2324100"/>
            <a:ext cx="8724900" cy="971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Rectangle 116"/>
          <p:cNvSpPr>
            <a:spLocks noChangeArrowheads="1"/>
          </p:cNvSpPr>
          <p:nvPr/>
        </p:nvSpPr>
        <p:spPr bwMode="auto">
          <a:xfrm>
            <a:off x="171450" y="4152900"/>
            <a:ext cx="8724900" cy="971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Rectangle 16" descr="small_board"/>
          <p:cNvSpPr>
            <a:spLocks noChangeArrowheads="1"/>
          </p:cNvSpPr>
          <p:nvPr/>
        </p:nvSpPr>
        <p:spPr bwMode="auto">
          <a:xfrm>
            <a:off x="1689100" y="5524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17" descr="small_board"/>
          <p:cNvSpPr>
            <a:spLocks noChangeArrowheads="1"/>
          </p:cNvSpPr>
          <p:nvPr/>
        </p:nvSpPr>
        <p:spPr bwMode="auto">
          <a:xfrm>
            <a:off x="1689100" y="14668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20" descr="small_board"/>
          <p:cNvSpPr>
            <a:spLocks noChangeArrowheads="1"/>
          </p:cNvSpPr>
          <p:nvPr/>
        </p:nvSpPr>
        <p:spPr bwMode="auto">
          <a:xfrm>
            <a:off x="1676400" y="23812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Rectangle 21" descr="small_board"/>
          <p:cNvSpPr>
            <a:spLocks noChangeArrowheads="1"/>
          </p:cNvSpPr>
          <p:nvPr/>
        </p:nvSpPr>
        <p:spPr bwMode="auto">
          <a:xfrm>
            <a:off x="1676400" y="32956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Rectangle 22" descr="small_board"/>
          <p:cNvSpPr>
            <a:spLocks noChangeArrowheads="1"/>
          </p:cNvSpPr>
          <p:nvPr/>
        </p:nvSpPr>
        <p:spPr bwMode="auto">
          <a:xfrm>
            <a:off x="1676400" y="42100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Rectangle 23" descr="small_board"/>
          <p:cNvSpPr>
            <a:spLocks noChangeArrowheads="1"/>
          </p:cNvSpPr>
          <p:nvPr/>
        </p:nvSpPr>
        <p:spPr bwMode="auto">
          <a:xfrm>
            <a:off x="3136900" y="5524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Rectangle 24" descr="small_board"/>
          <p:cNvSpPr>
            <a:spLocks noChangeArrowheads="1"/>
          </p:cNvSpPr>
          <p:nvPr/>
        </p:nvSpPr>
        <p:spPr bwMode="auto">
          <a:xfrm>
            <a:off x="3136900" y="14668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Rectangle 25" descr="small_board"/>
          <p:cNvSpPr>
            <a:spLocks noChangeArrowheads="1"/>
          </p:cNvSpPr>
          <p:nvPr/>
        </p:nvSpPr>
        <p:spPr bwMode="auto">
          <a:xfrm>
            <a:off x="3124200" y="23812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Rectangle 26" descr="small_board"/>
          <p:cNvSpPr>
            <a:spLocks noChangeArrowheads="1"/>
          </p:cNvSpPr>
          <p:nvPr/>
        </p:nvSpPr>
        <p:spPr bwMode="auto">
          <a:xfrm>
            <a:off x="3124200" y="32956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" name="Rectangle 27" descr="small_board"/>
          <p:cNvSpPr>
            <a:spLocks noChangeArrowheads="1"/>
          </p:cNvSpPr>
          <p:nvPr/>
        </p:nvSpPr>
        <p:spPr bwMode="auto">
          <a:xfrm>
            <a:off x="3124200" y="42100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" name="Rectangle 28" descr="small_board"/>
          <p:cNvSpPr>
            <a:spLocks noChangeArrowheads="1"/>
          </p:cNvSpPr>
          <p:nvPr/>
        </p:nvSpPr>
        <p:spPr bwMode="auto">
          <a:xfrm>
            <a:off x="4584700" y="5524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0" name="Rectangle 30" descr="small_board"/>
          <p:cNvSpPr>
            <a:spLocks noChangeArrowheads="1"/>
          </p:cNvSpPr>
          <p:nvPr/>
        </p:nvSpPr>
        <p:spPr bwMode="auto">
          <a:xfrm>
            <a:off x="4572000" y="23812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1" name="Rectangle 31" descr="small_board"/>
          <p:cNvSpPr>
            <a:spLocks noChangeArrowheads="1"/>
          </p:cNvSpPr>
          <p:nvPr/>
        </p:nvSpPr>
        <p:spPr bwMode="auto">
          <a:xfrm>
            <a:off x="4572000" y="32956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2" name="Rectangle 32" descr="small_board"/>
          <p:cNvSpPr>
            <a:spLocks noChangeArrowheads="1"/>
          </p:cNvSpPr>
          <p:nvPr/>
        </p:nvSpPr>
        <p:spPr bwMode="auto">
          <a:xfrm>
            <a:off x="4572000" y="42100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33" descr="small_board"/>
          <p:cNvSpPr>
            <a:spLocks noChangeArrowheads="1"/>
          </p:cNvSpPr>
          <p:nvPr/>
        </p:nvSpPr>
        <p:spPr bwMode="auto">
          <a:xfrm>
            <a:off x="6019800" y="5524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4" descr="small_board"/>
          <p:cNvSpPr>
            <a:spLocks noChangeArrowheads="1"/>
          </p:cNvSpPr>
          <p:nvPr/>
        </p:nvSpPr>
        <p:spPr bwMode="auto">
          <a:xfrm>
            <a:off x="6019800" y="14668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5" descr="small_board"/>
          <p:cNvSpPr>
            <a:spLocks noChangeArrowheads="1"/>
          </p:cNvSpPr>
          <p:nvPr/>
        </p:nvSpPr>
        <p:spPr bwMode="auto">
          <a:xfrm>
            <a:off x="6007100" y="23812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Rectangle 36" descr="small_board"/>
          <p:cNvSpPr>
            <a:spLocks noChangeArrowheads="1"/>
          </p:cNvSpPr>
          <p:nvPr/>
        </p:nvSpPr>
        <p:spPr bwMode="auto">
          <a:xfrm>
            <a:off x="6007100" y="32956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Rectangle 37" descr="small_board"/>
          <p:cNvSpPr>
            <a:spLocks noChangeArrowheads="1"/>
          </p:cNvSpPr>
          <p:nvPr/>
        </p:nvSpPr>
        <p:spPr bwMode="auto">
          <a:xfrm>
            <a:off x="6007100" y="42100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38" descr="small_board"/>
          <p:cNvSpPr>
            <a:spLocks noChangeArrowheads="1"/>
          </p:cNvSpPr>
          <p:nvPr/>
        </p:nvSpPr>
        <p:spPr bwMode="auto">
          <a:xfrm>
            <a:off x="7467600" y="5524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Rectangle 39" descr="small_board"/>
          <p:cNvSpPr>
            <a:spLocks noChangeArrowheads="1"/>
          </p:cNvSpPr>
          <p:nvPr/>
        </p:nvSpPr>
        <p:spPr bwMode="auto">
          <a:xfrm>
            <a:off x="7467600" y="14668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0" name="Rectangle 40" descr="small_board"/>
          <p:cNvSpPr>
            <a:spLocks noChangeArrowheads="1"/>
          </p:cNvSpPr>
          <p:nvPr/>
        </p:nvSpPr>
        <p:spPr bwMode="auto">
          <a:xfrm>
            <a:off x="7454900" y="23812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1" name="Rectangle 41" descr="small_board"/>
          <p:cNvSpPr>
            <a:spLocks noChangeArrowheads="1"/>
          </p:cNvSpPr>
          <p:nvPr/>
        </p:nvSpPr>
        <p:spPr bwMode="auto">
          <a:xfrm>
            <a:off x="7454900" y="32956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" name="Rectangle 42" descr="small_board"/>
          <p:cNvSpPr>
            <a:spLocks noChangeArrowheads="1"/>
          </p:cNvSpPr>
          <p:nvPr/>
        </p:nvSpPr>
        <p:spPr bwMode="auto">
          <a:xfrm>
            <a:off x="7454900" y="42100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" name="Text Box 61"/>
          <p:cNvSpPr txBox="1">
            <a:spLocks noChangeArrowheads="1"/>
          </p:cNvSpPr>
          <p:nvPr/>
        </p:nvSpPr>
        <p:spPr bwMode="auto">
          <a:xfrm>
            <a:off x="4648200" y="6286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9" action="ppaction://hlinksldjump"/>
              </a:rPr>
              <a:t>15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64" name="Text Box 67"/>
          <p:cNvSpPr txBox="1">
            <a:spLocks noChangeArrowheads="1"/>
          </p:cNvSpPr>
          <p:nvPr/>
        </p:nvSpPr>
        <p:spPr bwMode="auto">
          <a:xfrm>
            <a:off x="6153150" y="34099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10" action="ppaction://hlinksldjump"/>
              </a:rPr>
              <a:t>20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65" name="Text Box 73"/>
          <p:cNvSpPr txBox="1">
            <a:spLocks noChangeArrowheads="1"/>
          </p:cNvSpPr>
          <p:nvPr/>
        </p:nvSpPr>
        <p:spPr bwMode="auto">
          <a:xfrm>
            <a:off x="7562850" y="4313238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11" action="ppaction://hlinksldjump"/>
              </a:rPr>
              <a:t>25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66" name="Text Box 88"/>
          <p:cNvSpPr txBox="1">
            <a:spLocks noChangeArrowheads="1"/>
          </p:cNvSpPr>
          <p:nvPr/>
        </p:nvSpPr>
        <p:spPr bwMode="auto">
          <a:xfrm>
            <a:off x="1752600" y="62865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 pitchFamily="34" charset="0"/>
                <a:hlinkClick r:id="rId12" action="ppaction://hlinksldjump"/>
              </a:rPr>
              <a:t>5</a:t>
            </a:r>
            <a:endParaRPr lang="en-US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67" name="Rectangle 90" descr="small_board"/>
          <p:cNvSpPr>
            <a:spLocks noChangeArrowheads="1"/>
          </p:cNvSpPr>
          <p:nvPr/>
        </p:nvSpPr>
        <p:spPr bwMode="auto">
          <a:xfrm>
            <a:off x="4572000" y="14668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8" name="Text Box 89"/>
          <p:cNvSpPr txBox="1">
            <a:spLocks noChangeArrowheads="1"/>
          </p:cNvSpPr>
          <p:nvPr/>
        </p:nvSpPr>
        <p:spPr bwMode="auto">
          <a:xfrm>
            <a:off x="3276600" y="6286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13" action="ppaction://hlinksldjump"/>
              </a:rPr>
              <a:t>10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69" name="Rectangle 7" descr="small_board"/>
          <p:cNvSpPr>
            <a:spLocks noChangeArrowheads="1"/>
          </p:cNvSpPr>
          <p:nvPr/>
        </p:nvSpPr>
        <p:spPr bwMode="auto">
          <a:xfrm>
            <a:off x="228600" y="5524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0" name="Rectangle 91" descr="small_board"/>
          <p:cNvSpPr>
            <a:spLocks noChangeArrowheads="1"/>
          </p:cNvSpPr>
          <p:nvPr/>
        </p:nvSpPr>
        <p:spPr bwMode="auto">
          <a:xfrm>
            <a:off x="228600" y="14668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1" name="Rectangle 92" descr="small_board"/>
          <p:cNvSpPr>
            <a:spLocks noChangeArrowheads="1"/>
          </p:cNvSpPr>
          <p:nvPr/>
        </p:nvSpPr>
        <p:spPr bwMode="auto">
          <a:xfrm>
            <a:off x="228600" y="23812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2" name="Rectangle 93" descr="small_board"/>
          <p:cNvSpPr>
            <a:spLocks noChangeArrowheads="1"/>
          </p:cNvSpPr>
          <p:nvPr/>
        </p:nvSpPr>
        <p:spPr bwMode="auto">
          <a:xfrm>
            <a:off x="228600" y="32956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3" name="Rectangle 94" descr="small_board"/>
          <p:cNvSpPr>
            <a:spLocks noChangeArrowheads="1"/>
          </p:cNvSpPr>
          <p:nvPr/>
        </p:nvSpPr>
        <p:spPr bwMode="auto">
          <a:xfrm>
            <a:off x="228600" y="4210050"/>
            <a:ext cx="1371600" cy="838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4" name="Text Box 79"/>
          <p:cNvSpPr txBox="1">
            <a:spLocks noChangeArrowheads="1"/>
          </p:cNvSpPr>
          <p:nvPr/>
        </p:nvSpPr>
        <p:spPr bwMode="auto">
          <a:xfrm>
            <a:off x="228600" y="671515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latin typeface="Verdana" pitchFamily="34" charset="0"/>
              </a:rPr>
              <a:t>Do the Quiz</a:t>
            </a:r>
          </a:p>
        </p:txBody>
      </p:sp>
      <p:sp>
        <p:nvSpPr>
          <p:cNvPr id="1076" name="Text Box 82"/>
          <p:cNvSpPr txBox="1">
            <a:spLocks noChangeArrowheads="1"/>
          </p:cNvSpPr>
          <p:nvPr/>
        </p:nvSpPr>
        <p:spPr bwMode="auto">
          <a:xfrm>
            <a:off x="228600" y="2355852"/>
            <a:ext cx="13716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 dirty="0">
                <a:solidFill>
                  <a:srgbClr val="FFFF00"/>
                </a:solidFill>
                <a:latin typeface="Verdana" pitchFamily="34" charset="0"/>
              </a:rPr>
              <a:t>Names of the countries</a:t>
            </a:r>
          </a:p>
        </p:txBody>
      </p:sp>
      <p:sp>
        <p:nvSpPr>
          <p:cNvPr id="1077" name="Text Box 83"/>
          <p:cNvSpPr txBox="1">
            <a:spLocks noChangeArrowheads="1"/>
          </p:cNvSpPr>
          <p:nvPr/>
        </p:nvSpPr>
        <p:spPr bwMode="auto">
          <a:xfrm>
            <a:off x="228600" y="3258917"/>
            <a:ext cx="13716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 dirty="0">
                <a:solidFill>
                  <a:srgbClr val="FFFF00"/>
                </a:solidFill>
                <a:latin typeface="Verdana" pitchFamily="34" charset="0"/>
              </a:rPr>
              <a:t>How much do you know</a:t>
            </a:r>
          </a:p>
        </p:txBody>
      </p:sp>
      <p:sp>
        <p:nvSpPr>
          <p:cNvPr id="1079" name="Text Box 96"/>
          <p:cNvSpPr txBox="1">
            <a:spLocks noChangeArrowheads="1"/>
          </p:cNvSpPr>
          <p:nvPr/>
        </p:nvSpPr>
        <p:spPr bwMode="auto">
          <a:xfrm>
            <a:off x="1752600" y="1573213"/>
            <a:ext cx="121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 pitchFamily="34" charset="0"/>
                <a:hlinkClick r:id="rId14" action="ppaction://hlinksldjump"/>
              </a:rPr>
              <a:t>5</a:t>
            </a:r>
            <a:endParaRPr lang="en-US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80" name="Text Box 97"/>
          <p:cNvSpPr txBox="1">
            <a:spLocks noChangeArrowheads="1"/>
          </p:cNvSpPr>
          <p:nvPr/>
        </p:nvSpPr>
        <p:spPr bwMode="auto">
          <a:xfrm>
            <a:off x="1752600" y="245745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15" action="ppaction://hlinksldjump"/>
              </a:rPr>
              <a:t>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1" name="Text Box 98"/>
          <p:cNvSpPr txBox="1">
            <a:spLocks noChangeArrowheads="1"/>
          </p:cNvSpPr>
          <p:nvPr/>
        </p:nvSpPr>
        <p:spPr bwMode="auto">
          <a:xfrm>
            <a:off x="1752600" y="3402013"/>
            <a:ext cx="121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16" action="ppaction://hlinksldjump"/>
              </a:rPr>
              <a:t>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2" name="Text Box 99"/>
          <p:cNvSpPr txBox="1">
            <a:spLocks noChangeArrowheads="1"/>
          </p:cNvSpPr>
          <p:nvPr/>
        </p:nvSpPr>
        <p:spPr bwMode="auto">
          <a:xfrm>
            <a:off x="1752600" y="4316413"/>
            <a:ext cx="121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17" action="ppaction://hlinksldjump"/>
              </a:rPr>
              <a:t>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3" name="Text Box 100"/>
          <p:cNvSpPr txBox="1">
            <a:spLocks noChangeArrowheads="1"/>
          </p:cNvSpPr>
          <p:nvPr/>
        </p:nvSpPr>
        <p:spPr bwMode="auto">
          <a:xfrm>
            <a:off x="3276600" y="15732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18" action="ppaction://hlinksldjump"/>
              </a:rPr>
              <a:t>10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4" name="Text Box 101"/>
          <p:cNvSpPr txBox="1">
            <a:spLocks noChangeArrowheads="1"/>
          </p:cNvSpPr>
          <p:nvPr/>
        </p:nvSpPr>
        <p:spPr bwMode="auto">
          <a:xfrm>
            <a:off x="3276600" y="24876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19" action="ppaction://hlinksldjump"/>
              </a:rPr>
              <a:t>10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5" name="Text Box 102"/>
          <p:cNvSpPr txBox="1">
            <a:spLocks noChangeArrowheads="1"/>
          </p:cNvSpPr>
          <p:nvPr/>
        </p:nvSpPr>
        <p:spPr bwMode="auto">
          <a:xfrm>
            <a:off x="3276600" y="34020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0" action="ppaction://hlinksldjump"/>
              </a:rPr>
              <a:t>10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6" name="Text Box 103"/>
          <p:cNvSpPr txBox="1">
            <a:spLocks noChangeArrowheads="1"/>
          </p:cNvSpPr>
          <p:nvPr/>
        </p:nvSpPr>
        <p:spPr bwMode="auto">
          <a:xfrm>
            <a:off x="3276600" y="43164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1" action="ppaction://hlinksldjump"/>
              </a:rPr>
              <a:t>10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7" name="Text Box 104"/>
          <p:cNvSpPr txBox="1">
            <a:spLocks noChangeArrowheads="1"/>
          </p:cNvSpPr>
          <p:nvPr/>
        </p:nvSpPr>
        <p:spPr bwMode="auto">
          <a:xfrm>
            <a:off x="4648200" y="15732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2" action="ppaction://hlinksldjump"/>
              </a:rPr>
              <a:t>15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8" name="Text Box 105"/>
          <p:cNvSpPr txBox="1">
            <a:spLocks noChangeArrowheads="1"/>
          </p:cNvSpPr>
          <p:nvPr/>
        </p:nvSpPr>
        <p:spPr bwMode="auto">
          <a:xfrm>
            <a:off x="4648200" y="24876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3" action="ppaction://hlinksldjump"/>
              </a:rPr>
              <a:t>15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9" name="Text Box 106"/>
          <p:cNvSpPr txBox="1">
            <a:spLocks noChangeArrowheads="1"/>
          </p:cNvSpPr>
          <p:nvPr/>
        </p:nvSpPr>
        <p:spPr bwMode="auto">
          <a:xfrm>
            <a:off x="4648200" y="34020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4" action="ppaction://hlinksldjump"/>
              </a:rPr>
              <a:t>15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0" name="Text Box 107"/>
          <p:cNvSpPr txBox="1">
            <a:spLocks noChangeArrowheads="1"/>
          </p:cNvSpPr>
          <p:nvPr/>
        </p:nvSpPr>
        <p:spPr bwMode="auto">
          <a:xfrm>
            <a:off x="4648200" y="4316413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5" action="ppaction://hlinksldjump"/>
              </a:rPr>
              <a:t>15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1" name="Text Box 108"/>
          <p:cNvSpPr txBox="1">
            <a:spLocks noChangeArrowheads="1"/>
          </p:cNvSpPr>
          <p:nvPr/>
        </p:nvSpPr>
        <p:spPr bwMode="auto">
          <a:xfrm>
            <a:off x="6172200" y="24574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6" action="ppaction://hlinksldjump"/>
              </a:rPr>
              <a:t>20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2" name="Text Box 109"/>
          <p:cNvSpPr txBox="1">
            <a:spLocks noChangeArrowheads="1"/>
          </p:cNvSpPr>
          <p:nvPr/>
        </p:nvSpPr>
        <p:spPr bwMode="auto">
          <a:xfrm>
            <a:off x="6172200" y="15732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7" action="ppaction://hlinksldjump"/>
              </a:rPr>
              <a:t>20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3" name="Text Box 110"/>
          <p:cNvSpPr txBox="1">
            <a:spLocks noChangeArrowheads="1"/>
          </p:cNvSpPr>
          <p:nvPr/>
        </p:nvSpPr>
        <p:spPr bwMode="auto">
          <a:xfrm>
            <a:off x="6172200" y="6286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8" action="ppaction://hlinksldjump"/>
              </a:rPr>
              <a:t>20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4" name="Text Box 111"/>
          <p:cNvSpPr txBox="1">
            <a:spLocks noChangeArrowheads="1"/>
          </p:cNvSpPr>
          <p:nvPr/>
        </p:nvSpPr>
        <p:spPr bwMode="auto">
          <a:xfrm>
            <a:off x="7543800" y="34020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9" action="ppaction://hlinksldjump"/>
              </a:rPr>
              <a:t>25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5" name="Text Box 112"/>
          <p:cNvSpPr txBox="1">
            <a:spLocks noChangeArrowheads="1"/>
          </p:cNvSpPr>
          <p:nvPr/>
        </p:nvSpPr>
        <p:spPr bwMode="auto">
          <a:xfrm>
            <a:off x="7543800" y="24574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30" action="ppaction://hlinksldjump"/>
              </a:rPr>
              <a:t>25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6" name="Text Box 113"/>
          <p:cNvSpPr txBox="1">
            <a:spLocks noChangeArrowheads="1"/>
          </p:cNvSpPr>
          <p:nvPr/>
        </p:nvSpPr>
        <p:spPr bwMode="auto">
          <a:xfrm>
            <a:off x="7543800" y="15732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31" action="ppaction://hlinksldjump"/>
              </a:rPr>
              <a:t>25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7" name="Text Box 114"/>
          <p:cNvSpPr txBox="1">
            <a:spLocks noChangeArrowheads="1"/>
          </p:cNvSpPr>
          <p:nvPr/>
        </p:nvSpPr>
        <p:spPr bwMode="auto">
          <a:xfrm>
            <a:off x="7543800" y="6286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32" action="ppaction://hlinksldjump"/>
              </a:rPr>
              <a:t>25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8" name="Text Box 115"/>
          <p:cNvSpPr txBox="1">
            <a:spLocks noChangeArrowheads="1"/>
          </p:cNvSpPr>
          <p:nvPr/>
        </p:nvSpPr>
        <p:spPr bwMode="auto">
          <a:xfrm>
            <a:off x="6096000" y="43164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33" action="ppaction://hlinksldjump"/>
              </a:rPr>
              <a:t>20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9" name="AutoShape 124"/>
          <p:cNvSpPr>
            <a:spLocks noChangeArrowheads="1"/>
          </p:cNvSpPr>
          <p:nvPr/>
        </p:nvSpPr>
        <p:spPr bwMode="auto">
          <a:xfrm>
            <a:off x="1676400" y="38100"/>
            <a:ext cx="5867400" cy="22860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100" name="WordArt 122"/>
          <p:cNvSpPr>
            <a:spLocks noChangeArrowheads="1" noChangeShapeType="1" noTextEdit="1"/>
          </p:cNvSpPr>
          <p:nvPr/>
        </p:nvSpPr>
        <p:spPr bwMode="auto">
          <a:xfrm>
            <a:off x="3552825" y="19050"/>
            <a:ext cx="200977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Big Board Facts</a:t>
            </a:r>
          </a:p>
        </p:txBody>
      </p:sp>
      <p:sp>
        <p:nvSpPr>
          <p:cNvPr id="6269" name="Text Box 125"/>
          <p:cNvSpPr txBox="1">
            <a:spLocks noChangeArrowheads="1"/>
          </p:cNvSpPr>
          <p:nvPr/>
        </p:nvSpPr>
        <p:spPr bwMode="auto">
          <a:xfrm>
            <a:off x="704850" y="6174152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Team A</a:t>
            </a:r>
          </a:p>
        </p:txBody>
      </p:sp>
      <p:sp>
        <p:nvSpPr>
          <p:cNvPr id="6270" name="Text Box 126"/>
          <p:cNvSpPr txBox="1">
            <a:spLocks noChangeArrowheads="1"/>
          </p:cNvSpPr>
          <p:nvPr/>
        </p:nvSpPr>
        <p:spPr bwMode="auto">
          <a:xfrm>
            <a:off x="4743450" y="61102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Team B</a:t>
            </a:r>
          </a:p>
        </p:txBody>
      </p:sp>
      <p:sp>
        <p:nvSpPr>
          <p:cNvPr id="1103" name="WordArt 133"/>
          <p:cNvSpPr>
            <a:spLocks noChangeArrowheads="1" noChangeShapeType="1" noTextEdit="1"/>
          </p:cNvSpPr>
          <p:nvPr/>
        </p:nvSpPr>
        <p:spPr bwMode="auto">
          <a:xfrm>
            <a:off x="2362200" y="5334000"/>
            <a:ext cx="2895600" cy="431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Impact"/>
              </a:rPr>
              <a:t>Team Scores</a:t>
            </a:r>
          </a:p>
        </p:txBody>
      </p:sp>
      <p:sp>
        <p:nvSpPr>
          <p:cNvPr id="1108" name="AutoShape 142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58100" y="5377734"/>
            <a:ext cx="1295400" cy="838200"/>
          </a:xfrm>
          <a:prstGeom prst="actionButtonBlank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algn="ctr"/>
            <a:endParaRPr lang="en-US" sz="1200" b="1">
              <a:latin typeface="Verdana" pitchFamily="34" charset="0"/>
            </a:endParaRPr>
          </a:p>
        </p:txBody>
      </p:sp>
      <p:sp>
        <p:nvSpPr>
          <p:cNvPr id="1109" name="WordArt 143">
            <a:hlinkClick r:id="rId3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39075" y="5511084"/>
            <a:ext cx="9239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  <a:hlinkClick r:id="rId34" action="ppaction://hlinksldjump"/>
              </a:rPr>
              <a:t>Big Points</a:t>
            </a:r>
          </a:p>
          <a:p>
            <a:pPr algn="ctr"/>
            <a:r>
              <a:rPr lang="en-GB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  <a:hlinkClick r:id="rId34" action="ppaction://hlinksldjump"/>
              </a:rPr>
              <a:t>Question</a:t>
            </a:r>
            <a:endParaRPr lang="en-GB" sz="1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</p:txBody>
      </p:sp>
      <p:sp>
        <p:nvSpPr>
          <p:cNvPr id="79" name="Text Box 79"/>
          <p:cNvSpPr txBox="1">
            <a:spLocks noChangeArrowheads="1"/>
          </p:cNvSpPr>
          <p:nvPr/>
        </p:nvSpPr>
        <p:spPr bwMode="auto">
          <a:xfrm>
            <a:off x="262164" y="1553259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latin typeface="Verdana" pitchFamily="34" charset="0"/>
              </a:rPr>
              <a:t>Do the Quiz</a:t>
            </a:r>
          </a:p>
        </p:txBody>
      </p:sp>
      <p:sp>
        <p:nvSpPr>
          <p:cNvPr id="82" name="Text Box 83"/>
          <p:cNvSpPr txBox="1">
            <a:spLocks noChangeArrowheads="1"/>
          </p:cNvSpPr>
          <p:nvPr/>
        </p:nvSpPr>
        <p:spPr bwMode="auto">
          <a:xfrm>
            <a:off x="228600" y="4181022"/>
            <a:ext cx="13716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 dirty="0">
                <a:solidFill>
                  <a:srgbClr val="FFFF00"/>
                </a:solidFill>
                <a:latin typeface="Verdana" pitchFamily="34" charset="0"/>
              </a:rPr>
              <a:t>How much do you know</a:t>
            </a:r>
          </a:p>
        </p:txBody>
      </p:sp>
      <p:sp>
        <p:nvSpPr>
          <p:cNvPr id="2" name="Rectangle 1"/>
          <p:cNvSpPr/>
          <p:nvPr/>
        </p:nvSpPr>
        <p:spPr>
          <a:xfrm>
            <a:off x="-2579921" y="372884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Nếu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muốn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thử</a:t>
            </a:r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en-US" sz="2400" dirty="0" err="1">
                <a:solidFill>
                  <a:srgbClr val="C00000"/>
                </a:solidFill>
              </a:rPr>
              <a:t>lại</a:t>
            </a:r>
            <a:r>
              <a:rPr lang="en-US" sz="2400" dirty="0">
                <a:solidFill>
                  <a:srgbClr val="C00000"/>
                </a:solidFill>
              </a:rPr>
              <a:t> game, </a:t>
            </a:r>
            <a:r>
              <a:rPr lang="en-US" sz="2400" dirty="0" err="1">
                <a:solidFill>
                  <a:srgbClr val="C00000"/>
                </a:solidFill>
              </a:rPr>
              <a:t>phải</a:t>
            </a:r>
            <a:r>
              <a:rPr lang="en-US" sz="2400" dirty="0">
                <a:solidFill>
                  <a:srgbClr val="C00000"/>
                </a:solidFill>
              </a:rPr>
              <a:t> close </a:t>
            </a:r>
            <a:r>
              <a:rPr lang="en-US" sz="2400" dirty="0" err="1">
                <a:solidFill>
                  <a:srgbClr val="C00000"/>
                </a:solidFill>
              </a:rPr>
              <a:t>và</a:t>
            </a:r>
            <a:r>
              <a:rPr lang="en-US" sz="2400" dirty="0">
                <a:solidFill>
                  <a:srgbClr val="C00000"/>
                </a:solidFill>
              </a:rPr>
              <a:t> reopen file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3" name="Action Button: End 2">
            <a:hlinkClick r:id="rId35" action="ppaction://hlinksldjump" highlightClick="1"/>
          </p:cNvPr>
          <p:cNvSpPr>
            <a:spLocks noChangeAspect="1"/>
          </p:cNvSpPr>
          <p:nvPr/>
        </p:nvSpPr>
        <p:spPr>
          <a:xfrm>
            <a:off x="8115300" y="6266544"/>
            <a:ext cx="548640" cy="548640"/>
          </a:xfrm>
          <a:prstGeom prst="actionButtonE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TextBox3" r:id="rId2" imgW="990720" imgH="380880"/>
        </mc:Choice>
        <mc:Fallback>
          <p:control name="TextBox3" r:id="rId2" imgW="990720" imgH="38088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9800" y="6096000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TextBox4" r:id="rId3" imgW="990720" imgH="380880"/>
        </mc:Choice>
        <mc:Fallback>
          <p:control name="TextBox4" r:id="rId3" imgW="990720" imgH="380880">
            <p:pic>
              <p:nvPicPr>
                <p:cNvPr id="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1200" y="6172200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newsflash/>
    <p:sndAc>
      <p:stSnd>
        <p:snd r:embed="rId6" name="click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Rounded Rectangle 7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</a:p>
        </p:txBody>
      </p:sp>
      <p:sp>
        <p:nvSpPr>
          <p:cNvPr id="9" name="QUESTION"/>
          <p:cNvSpPr/>
          <p:nvPr/>
        </p:nvSpPr>
        <p:spPr>
          <a:xfrm>
            <a:off x="603611" y="1327381"/>
            <a:ext cx="7794938" cy="7315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515938" lvl="0" indent="-515938">
              <a:spcBef>
                <a:spcPct val="20000"/>
              </a:spcBef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1. 	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are both surrounded by the sea.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ANSWER A"/>
          <p:cNvSpPr/>
          <p:nvPr/>
        </p:nvSpPr>
        <p:spPr>
          <a:xfrm>
            <a:off x="608527" y="2208343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UK and the USA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NSWER B"/>
          <p:cNvSpPr/>
          <p:nvPr/>
        </p:nvSpPr>
        <p:spPr>
          <a:xfrm>
            <a:off x="4713667" y="2208343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Canada and New Zealand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ANSWER D"/>
          <p:cNvSpPr/>
          <p:nvPr/>
        </p:nvSpPr>
        <p:spPr>
          <a:xfrm>
            <a:off x="4713667" y="3272185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USA and Australia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NSWER C"/>
          <p:cNvSpPr/>
          <p:nvPr/>
        </p:nvSpPr>
        <p:spPr>
          <a:xfrm>
            <a:off x="608527" y="3272185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</a:t>
            </a:r>
            <a:r>
              <a:rPr lang="en-GB" sz="28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Australia and New Zealand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67046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5 Points</a:t>
            </a: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3038166" y="4395018"/>
            <a:ext cx="3093385" cy="22860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9286726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3513</TotalTime>
  <Words>1108</Words>
  <Application>Microsoft Office PowerPoint</Application>
  <PresentationFormat>On-screen Show (4:3)</PresentationFormat>
  <Paragraphs>351</Paragraphs>
  <Slides>37</Slides>
  <Notes>12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1_Office Theme</vt:lpstr>
      <vt:lpstr>PowerPoint Presentation</vt:lpstr>
      <vt:lpstr>PowerPoint Presentation</vt:lpstr>
      <vt:lpstr> Warm up</vt:lpstr>
      <vt:lpstr>PowerPoint Presentation</vt:lpstr>
      <vt:lpstr>A/ content: I.vocabulary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Ex: Which country of national football team that was beaten by U23 Viet Nam in the semi-final of 2018 AFC U-23 Championship?   </vt:lpstr>
      <vt:lpstr>II. 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the teachers to our class</dc:title>
  <dc:creator>Nguyet</dc:creator>
  <cp:lastModifiedBy>pc</cp:lastModifiedBy>
  <cp:revision>548</cp:revision>
  <dcterms:created xsi:type="dcterms:W3CDTF">2016-12-15T15:38:30Z</dcterms:created>
  <dcterms:modified xsi:type="dcterms:W3CDTF">2023-08-21T03:49:35Z</dcterms:modified>
</cp:coreProperties>
</file>