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752" r:id="rId4"/>
    <p:sldId id="258" r:id="rId5"/>
    <p:sldId id="317" r:id="rId6"/>
    <p:sldId id="275" r:id="rId7"/>
    <p:sldId id="963" r:id="rId8"/>
    <p:sldId id="753" r:id="rId9"/>
    <p:sldId id="968" r:id="rId10"/>
    <p:sldId id="263" r:id="rId11"/>
    <p:sldId id="964" r:id="rId12"/>
    <p:sldId id="965" r:id="rId13"/>
    <p:sldId id="967" r:id="rId14"/>
    <p:sldId id="757" r:id="rId15"/>
    <p:sldId id="267" r:id="rId16"/>
  </p:sldIdLst>
  <p:sldSz cx="12192000" cy="6858000"/>
  <p:notesSz cx="6858000" cy="9144000"/>
  <p:custDataLst>
    <p:tags r:id="rId18"/>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83" d="100"/>
          <a:sy n="83" d="100"/>
        </p:scale>
        <p:origin x="19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9712A-4AC0-41F8-8C16-E6E9A7D973DD}" type="datetimeFigureOut">
              <a:rPr lang="vi-VN" smtClean="0"/>
              <a:t>24/03/2023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36BD3-702B-4BB5-A560-DA535938EC5E}" type="slidenum">
              <a:rPr lang="vi-VN" smtClean="0"/>
              <a:t>‹#›</a:t>
            </a:fld>
            <a:endParaRPr lang="vi-VN"/>
          </a:p>
        </p:txBody>
      </p:sp>
    </p:spTree>
    <p:extLst>
      <p:ext uri="{BB962C8B-B14F-4D97-AF65-F5344CB8AC3E}">
        <p14:creationId xmlns:p14="http://schemas.microsoft.com/office/powerpoint/2010/main" val="235974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5</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1516959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DE67-EC19-42C1-B0A6-DBB7F321AB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1B0C5C6-A1EE-443D-BFB8-21D7ABE02E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EAC6ED5-DB61-417C-B72B-3D35ADBCF63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24E561E8-58DE-4F3C-9DBB-3C699D9C79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E7D04A-7387-4A7F-9C04-64DC5B8BB040}"/>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97640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D1378-9AA5-4A6F-BFF3-C8672647EC0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01E05AF-6E9E-4C01-A54F-C3FE552B8B79}"/>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4" name="Footer Placeholder 3">
            <a:extLst>
              <a:ext uri="{FF2B5EF4-FFF2-40B4-BE49-F238E27FC236}">
                <a16:creationId xmlns:a16="http://schemas.microsoft.com/office/drawing/2014/main" id="{C53BF0FC-BBD5-434B-88F7-E20CBA83B6C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E61E853-8BC6-42C7-8378-4AC43A02A351}"/>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9749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833783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892531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980437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868238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372929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88403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424950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284223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920642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990954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71042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527072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64834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208421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547403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943815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3A83-F457-4752-A132-D3064CC27E6D}"/>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3" name="Footer Placeholder 2">
            <a:extLst>
              <a:ext uri="{FF2B5EF4-FFF2-40B4-BE49-F238E27FC236}">
                <a16:creationId xmlns:a16="http://schemas.microsoft.com/office/drawing/2014/main" id="{EAF1B225-777D-4B7F-B711-5E2CD09F1C8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58B3FA0-A0A7-49BD-A9A6-F97287D1C7EA}"/>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022010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56E1-A244-4E43-8AB7-A7D2F9A33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2F5BD91-9995-45B8-BF44-3B2CDBB23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A62187A-B6E5-4F0F-8C99-BF0201F41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CA8FA4-62C9-4F48-A81A-F2707AC7039B}"/>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6" name="Footer Placeholder 5">
            <a:extLst>
              <a:ext uri="{FF2B5EF4-FFF2-40B4-BE49-F238E27FC236}">
                <a16:creationId xmlns:a16="http://schemas.microsoft.com/office/drawing/2014/main" id="{BB4E7AF4-286D-4BF1-8885-FCD0EB3F05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64F726B-273C-4FF3-B732-9EAED5554BC9}"/>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307188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EAD13-FA0E-453E-820F-EA344893E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38CECA-2B8E-43B8-A52D-037EFB0F5F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16C7244-D2F4-4E24-B24C-35884F193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7399A7-18DD-4C23-8603-129C7EB84BE9}"/>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6" name="Footer Placeholder 5">
            <a:extLst>
              <a:ext uri="{FF2B5EF4-FFF2-40B4-BE49-F238E27FC236}">
                <a16:creationId xmlns:a16="http://schemas.microsoft.com/office/drawing/2014/main" id="{D5090DBF-933C-4369-AD0B-A12EDB3959B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202A3F-B043-44BB-9B56-17E8BC74490C}"/>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01518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39F11-8584-4848-9F54-C1B3460CE1D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1ED8D6C-4781-4412-BBAA-683E428B8A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4432595-049B-4652-8623-298190D682F7}"/>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BD49542D-4647-411F-9832-1109B3C7268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CF04995-3D51-4FB5-A707-BA622C481C4C}"/>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7856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1009829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E400C7-2DD8-4EC4-9B22-B2A0FEC1BB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FF00B07-182F-445F-A54D-9FD2983317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8480A9B-E645-4B40-9EAD-D380C615DB79}"/>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177A1E80-5E92-4529-B213-DDF2DD278A9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E471DB6-9359-4725-A6FA-A0F501147EE2}"/>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43605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03D37D-8040-4840-9D0D-2FB331AE8CD0}" type="slidenum">
              <a:rPr lang="en-US"/>
              <a:pPr>
                <a:defRPr/>
              </a:pPr>
              <a:t>‹#›</a:t>
            </a:fld>
            <a:endParaRPr lang="en-US"/>
          </a:p>
        </p:txBody>
      </p:sp>
    </p:spTree>
    <p:extLst>
      <p:ext uri="{BB962C8B-B14F-4D97-AF65-F5344CB8AC3E}">
        <p14:creationId xmlns:p14="http://schemas.microsoft.com/office/powerpoint/2010/main" val="428823977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524201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4283645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16B6-9616-44F4-A58A-48A4A5074F0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E34381-5C7A-44DB-89CB-40772BA53F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52E9E8-37A8-48C2-B240-72513CFEB19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9E21704E-96C6-4B40-AF48-0C6965EEA0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4297A31-A4B9-4234-9AA7-43CF02404D27}"/>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83731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8655-4578-4D59-B3D9-0124F0524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216E86D-E0B5-42ED-8AF0-93EAB1F568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124F2-BB01-49C8-A17A-7954F3C500BE}"/>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6ADEC5BE-9540-4BF7-B50D-FA4C0700B16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9AADA0C-F363-4F22-BA13-37180F713909}"/>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2256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216A-DBC8-402E-8DEB-5CF76BB2C81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9969E9F-DD1C-4A97-A077-A73E1CC657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B92E78C-32A2-477F-84F9-1D312907FD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6700EE0-3EAD-4883-B0DD-F4DDB8F42185}"/>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6" name="Footer Placeholder 5">
            <a:extLst>
              <a:ext uri="{FF2B5EF4-FFF2-40B4-BE49-F238E27FC236}">
                <a16:creationId xmlns:a16="http://schemas.microsoft.com/office/drawing/2014/main" id="{C56B72B3-9040-44CA-8B5A-3AF87F9E906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2F7B12-1065-4A73-9CA1-3DB4ABC58019}"/>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2272636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8443-CF0F-4110-8ECE-F1B8021A6AA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E41E6ED-541C-4ABF-9376-8BDB9C5EE7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E36DD-7EEF-4E1E-89E7-C511E7B601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04AA0C1-AD56-4724-9A0B-F8EAF2EAD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C10C2A-8AA5-4FC9-8ACC-FFC2CD5EA2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AD1A1C3-FB0A-4B53-9352-6ACE3A81B9F1}"/>
              </a:ext>
            </a:extLst>
          </p:cNvPr>
          <p:cNvSpPr>
            <a:spLocks noGrp="1"/>
          </p:cNvSpPr>
          <p:nvPr>
            <p:ph type="dt" sz="half" idx="10"/>
          </p:nvPr>
        </p:nvSpPr>
        <p:spPr/>
        <p:txBody>
          <a:bodyPr/>
          <a:lstStyle/>
          <a:p>
            <a:fld id="{27C99DEC-12DC-4774-B252-1E39D2527FE8}" type="datetimeFigureOut">
              <a:rPr lang="vi-VN" smtClean="0"/>
              <a:t>24/03/2023</a:t>
            </a:fld>
            <a:endParaRPr lang="vi-VN"/>
          </a:p>
        </p:txBody>
      </p:sp>
      <p:sp>
        <p:nvSpPr>
          <p:cNvPr id="8" name="Footer Placeholder 7">
            <a:extLst>
              <a:ext uri="{FF2B5EF4-FFF2-40B4-BE49-F238E27FC236}">
                <a16:creationId xmlns:a16="http://schemas.microsoft.com/office/drawing/2014/main" id="{478A19BC-6CC7-4D3C-86BE-C9FD52D0C5D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8479D7F-D245-40C3-90CF-C7E0BE912548}"/>
              </a:ext>
            </a:extLst>
          </p:cNvPr>
          <p:cNvSpPr>
            <a:spLocks noGrp="1"/>
          </p:cNvSpPr>
          <p:nvPr>
            <p:ph type="sldNum" sz="quarter" idx="12"/>
          </p:nvPr>
        </p:nvSpPr>
        <p:spPr/>
        <p:txBody>
          <a:bodyPr/>
          <a:lstStyle/>
          <a:p>
            <a:fld id="{1F5599A0-CE04-4B48-ABC3-CB038ACB06DF}" type="slidenum">
              <a:rPr lang="vi-VN" smtClean="0"/>
              <a:t>‹#›</a:t>
            </a:fld>
            <a:endParaRPr lang="vi-VN"/>
          </a:p>
        </p:txBody>
      </p:sp>
    </p:spTree>
    <p:extLst>
      <p:ext uri="{BB962C8B-B14F-4D97-AF65-F5344CB8AC3E}">
        <p14:creationId xmlns:p14="http://schemas.microsoft.com/office/powerpoint/2010/main" val="3631754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DC68A-4941-4C45-95ED-027FED6ED9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8C0CD9-C0AE-40A5-85D1-8C41B5601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4546495-0A1D-43C3-9236-CC9255451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99DEC-12DC-4774-B252-1E39D2527FE8}" type="datetimeFigureOut">
              <a:rPr lang="vi-VN" smtClean="0"/>
              <a:t>24/03/2023</a:t>
            </a:fld>
            <a:endParaRPr lang="vi-VN"/>
          </a:p>
        </p:txBody>
      </p:sp>
      <p:sp>
        <p:nvSpPr>
          <p:cNvPr id="5" name="Footer Placeholder 4">
            <a:extLst>
              <a:ext uri="{FF2B5EF4-FFF2-40B4-BE49-F238E27FC236}">
                <a16:creationId xmlns:a16="http://schemas.microsoft.com/office/drawing/2014/main" id="{2D9BD09D-96E6-479C-B9AA-4AB4D14EA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24EFBF7F-229F-4FAE-8D9E-4EC7C7EA6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599A0-CE04-4B48-ABC3-CB038ACB06DF}" type="slidenum">
              <a:rPr lang="vi-VN" smtClean="0"/>
              <a:t>‹#›</a:t>
            </a:fld>
            <a:endParaRPr lang="vi-VN"/>
          </a:p>
        </p:txBody>
      </p:sp>
    </p:spTree>
    <p:extLst>
      <p:ext uri="{BB962C8B-B14F-4D97-AF65-F5344CB8AC3E}">
        <p14:creationId xmlns:p14="http://schemas.microsoft.com/office/powerpoint/2010/main" val="221151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677" r:id="rId4"/>
    <p:sldLayoutId id="2147483676" r:id="rId5"/>
    <p:sldLayoutId id="2147483675" r:id="rId6"/>
    <p:sldLayoutId id="2147483651" r:id="rId7"/>
    <p:sldLayoutId id="2147483652" r:id="rId8"/>
    <p:sldLayoutId id="2147483653" r:id="rId9"/>
    <p:sldLayoutId id="2147483654" r:id="rId10"/>
    <p:sldLayoutId id="2147483655" r:id="rId11"/>
    <p:sldLayoutId id="2147483679" r:id="rId12"/>
    <p:sldLayoutId id="2147483678" r:id="rId13"/>
    <p:sldLayoutId id="2147483674" r:id="rId14"/>
    <p:sldLayoutId id="2147483673" r:id="rId15"/>
    <p:sldLayoutId id="2147483672" r:id="rId16"/>
    <p:sldLayoutId id="2147483671" r:id="rId17"/>
    <p:sldLayoutId id="2147483670" r:id="rId18"/>
    <p:sldLayoutId id="2147483669" r:id="rId19"/>
    <p:sldLayoutId id="2147483668" r:id="rId20"/>
    <p:sldLayoutId id="2147483667" r:id="rId21"/>
    <p:sldLayoutId id="2147483665" r:id="rId22"/>
    <p:sldLayoutId id="2147483663" r:id="rId23"/>
    <p:sldLayoutId id="2147483662" r:id="rId24"/>
    <p:sldLayoutId id="2147483661" r:id="rId25"/>
    <p:sldLayoutId id="2147483660" r:id="rId26"/>
    <p:sldLayoutId id="2147483656" r:id="rId27"/>
    <p:sldLayoutId id="2147483657" r:id="rId28"/>
    <p:sldLayoutId id="2147483658" r:id="rId29"/>
    <p:sldLayoutId id="2147483659" r:id="rId30"/>
    <p:sldLayoutId id="2147483666"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3.png"/><Relationship Id="rId11" Type="http://schemas.microsoft.com/office/2007/relationships/hdphoto" Target="../media/hdphoto5.wdp"/><Relationship Id="rId5" Type="http://schemas.openxmlformats.org/officeDocument/2006/relationships/image" Target="../media/image12.png"/><Relationship Id="rId10" Type="http://schemas.openxmlformats.org/officeDocument/2006/relationships/image" Target="../media/image16.png"/><Relationship Id="rId4" Type="http://schemas.microsoft.com/office/2007/relationships/hdphoto" Target="../media/hdphoto2.wdp"/><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58A388-9982-4A7E-85E1-E3001093DE29}"/>
              </a:ext>
            </a:extLst>
          </p:cNvPr>
          <p:cNvPicPr>
            <a:picLocks noChangeAspect="1"/>
          </p:cNvPicPr>
          <p:nvPr/>
        </p:nvPicPr>
        <p:blipFill>
          <a:blip r:embed="rId2"/>
          <a:stretch>
            <a:fillRect/>
          </a:stretch>
        </p:blipFill>
        <p:spPr>
          <a:xfrm>
            <a:off x="0" y="0"/>
            <a:ext cx="12192000" cy="6830386"/>
          </a:xfrm>
          <a:prstGeom prst="rect">
            <a:avLst/>
          </a:prstGeom>
        </p:spPr>
      </p:pic>
      <p:sp>
        <p:nvSpPr>
          <p:cNvPr id="6" name="Frame 5">
            <a:extLst>
              <a:ext uri="{FF2B5EF4-FFF2-40B4-BE49-F238E27FC236}">
                <a16:creationId xmlns:a16="http://schemas.microsoft.com/office/drawing/2014/main" id="{B8F15F42-7769-46C6-83CD-AECBAFA5A664}"/>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Rectangle 3">
            <a:extLst>
              <a:ext uri="{FF2B5EF4-FFF2-40B4-BE49-F238E27FC236}">
                <a16:creationId xmlns:a16="http://schemas.microsoft.com/office/drawing/2014/main" id="{2DE8B8E6-6F8A-4570-94E0-40E2E412EA2D}"/>
              </a:ext>
            </a:extLst>
          </p:cNvPr>
          <p:cNvSpPr/>
          <p:nvPr/>
        </p:nvSpPr>
        <p:spPr>
          <a:xfrm>
            <a:off x="2600036" y="5327073"/>
            <a:ext cx="7601528" cy="12653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rgbClr val="FF0000"/>
                </a:solidFill>
                <a:latin typeface="Times New Roman" panose="02020603050405020304" pitchFamily="18" charset="0"/>
                <a:cs typeface="Times New Roman" panose="02020603050405020304" pitchFamily="18" charset="0"/>
              </a:rPr>
              <a:t>GV: ĐINH THỊ THANH HUYỀN</a:t>
            </a:r>
            <a:r>
              <a:rPr lang="en-US" sz="3600" b="1" dirty="0">
                <a:latin typeface="Times New Roman" panose="02020603050405020304" pitchFamily="18" charset="0"/>
                <a:cs typeface="Times New Roman" panose="02020603050405020304" pitchFamily="18" charset="0"/>
              </a:rPr>
              <a:t>V</a:t>
            </a:r>
          </a:p>
        </p:txBody>
      </p:sp>
    </p:spTree>
    <p:extLst>
      <p:ext uri="{BB962C8B-B14F-4D97-AF65-F5344CB8AC3E}">
        <p14:creationId xmlns:p14="http://schemas.microsoft.com/office/powerpoint/2010/main" val="88993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49484489-8858-499E-97E6-40B8178A03A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778" r="94444">
                        <a14:foregroundMark x1="8611" y1="36875" x2="8611" y2="36875"/>
                        <a14:foregroundMark x1="65278" y1="10625" x2="65278" y2="10625"/>
                        <a14:foregroundMark x1="94444" y1="16667" x2="90556" y2="22917"/>
                        <a14:foregroundMark x1="80000" y1="22917" x2="77778" y2="28750"/>
                        <a14:foregroundMark x1="52222" y1="11458" x2="56944" y2="12083"/>
                        <a14:foregroundMark x1="4722" y1="34583" x2="3333" y2="32292"/>
                        <a14:foregroundMark x1="2778" y1="29167" x2="3611" y2="33542"/>
                        <a14:foregroundMark x1="52222" y1="15833" x2="52222" y2="26875"/>
                        <a14:foregroundMark x1="50556" y1="22917" x2="50278" y2="17083"/>
                        <a14:foregroundMark x1="55833" y1="10833" x2="75833" y2="13125"/>
                        <a14:foregroundMark x1="75278" y1="11250" x2="94444" y2="14375"/>
                      </a14:backgroundRemoval>
                    </a14:imgEffect>
                  </a14:imgLayer>
                </a14:imgProps>
              </a:ext>
              <a:ext uri="{28A0092B-C50C-407E-A947-70E740481C1C}">
                <a14:useLocalDpi xmlns:a14="http://schemas.microsoft.com/office/drawing/2010/main" val="0"/>
              </a:ext>
            </a:extLst>
          </a:blip>
          <a:stretch>
            <a:fillRect/>
          </a:stretch>
        </p:blipFill>
        <p:spPr>
          <a:xfrm>
            <a:off x="357751" y="48142"/>
            <a:ext cx="1767931" cy="1715038"/>
          </a:xfrm>
          <a:prstGeom prst="rect">
            <a:avLst/>
          </a:prstGeom>
        </p:spPr>
      </p:pic>
      <p:grpSp>
        <p:nvGrpSpPr>
          <p:cNvPr id="6" name="Group 118">
            <a:extLst>
              <a:ext uri="{FF2B5EF4-FFF2-40B4-BE49-F238E27FC236}">
                <a16:creationId xmlns:a16="http://schemas.microsoft.com/office/drawing/2014/main" id="{7149F867-E8CC-43AB-A39A-39EF038361AD}"/>
              </a:ext>
            </a:extLst>
          </p:cNvPr>
          <p:cNvGrpSpPr>
            <a:grpSpLocks/>
          </p:cNvGrpSpPr>
          <p:nvPr/>
        </p:nvGrpSpPr>
        <p:grpSpPr bwMode="auto">
          <a:xfrm>
            <a:off x="3194086" y="233024"/>
            <a:ext cx="5589369" cy="907232"/>
            <a:chOff x="630" y="986"/>
            <a:chExt cx="6049" cy="540"/>
          </a:xfrm>
        </p:grpSpPr>
        <p:grpSp>
          <p:nvGrpSpPr>
            <p:cNvPr id="7" name="圆角矩形 7">
              <a:extLst>
                <a:ext uri="{FF2B5EF4-FFF2-40B4-BE49-F238E27FC236}">
                  <a16:creationId xmlns:a16="http://schemas.microsoft.com/office/drawing/2014/main" id="{19CAA57C-E978-4AAC-95BD-26B60428FBBD}"/>
                </a:ext>
              </a:extLst>
            </p:cNvPr>
            <p:cNvGrpSpPr>
              <a:grpSpLocks/>
            </p:cNvGrpSpPr>
            <p:nvPr/>
          </p:nvGrpSpPr>
          <p:grpSpPr bwMode="auto">
            <a:xfrm>
              <a:off x="630" y="986"/>
              <a:ext cx="6049" cy="540"/>
              <a:chOff x="457" y="737"/>
              <a:chExt cx="4800" cy="572"/>
            </a:xfrm>
          </p:grpSpPr>
          <p:pic>
            <p:nvPicPr>
              <p:cNvPr id="9" name="圆角矩形 7">
                <a:extLst>
                  <a:ext uri="{FF2B5EF4-FFF2-40B4-BE49-F238E27FC236}">
                    <a16:creationId xmlns:a16="http://schemas.microsoft.com/office/drawing/2014/main" id="{93CC4CF4-55F7-4E15-9F50-7761177D8192}"/>
                  </a:ext>
                </a:extLst>
              </p:cNvPr>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 y="737"/>
                <a:ext cx="4800" cy="5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4">
                <a:extLst>
                  <a:ext uri="{FF2B5EF4-FFF2-40B4-BE49-F238E27FC236}">
                    <a16:creationId xmlns:a16="http://schemas.microsoft.com/office/drawing/2014/main" id="{502D3D49-9953-4FC9-A2B7-F484A7361BD7}"/>
                  </a:ext>
                </a:extLst>
              </p:cNvPr>
              <p:cNvSpPr txBox="1">
                <a:spLocks noChangeArrowheads="1"/>
              </p:cNvSpPr>
              <p:nvPr/>
            </p:nvSpPr>
            <p:spPr bwMode="auto">
              <a:xfrm>
                <a:off x="519" y="822"/>
                <a:ext cx="467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charset="-122"/>
                </a:endParaRPr>
              </a:p>
            </p:txBody>
          </p:sp>
        </p:grpSp>
        <p:sp>
          <p:nvSpPr>
            <p:cNvPr id="8" name="TextBox 19">
              <a:extLst>
                <a:ext uri="{FF2B5EF4-FFF2-40B4-BE49-F238E27FC236}">
                  <a16:creationId xmlns:a16="http://schemas.microsoft.com/office/drawing/2014/main" id="{6568FFB9-3AA2-4FF4-A10C-E3A9E12F4326}"/>
                </a:ext>
              </a:extLst>
            </p:cNvPr>
            <p:cNvSpPr txBox="1">
              <a:spLocks noChangeArrowheads="1"/>
            </p:cNvSpPr>
            <p:nvPr/>
          </p:nvSpPr>
          <p:spPr bwMode="auto">
            <a:xfrm>
              <a:off x="847" y="1027"/>
              <a:ext cx="5615"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KIỂM TRA, ĐÁNH GIÁ</a:t>
              </a:r>
            </a:p>
          </p:txBody>
        </p:sp>
      </p:grpSp>
      <p:sp>
        <p:nvSpPr>
          <p:cNvPr id="15" name="TextBox 14">
            <a:extLst>
              <a:ext uri="{FF2B5EF4-FFF2-40B4-BE49-F238E27FC236}">
                <a16:creationId xmlns:a16="http://schemas.microsoft.com/office/drawing/2014/main" id="{05211E28-F30C-4654-AB11-621C58C6FE0C}"/>
              </a:ext>
            </a:extLst>
          </p:cNvPr>
          <p:cNvSpPr txBox="1"/>
          <p:nvPr/>
        </p:nvSpPr>
        <p:spPr>
          <a:xfrm>
            <a:off x="1000891" y="2624441"/>
            <a:ext cx="10945686" cy="564257"/>
          </a:xfrm>
          <a:prstGeom prst="rect">
            <a:avLst/>
          </a:prstGeom>
          <a:solidFill>
            <a:schemeClr val="accent6">
              <a:lumMod val="40000"/>
              <a:lumOff val="60000"/>
            </a:schemeClr>
          </a:solidFill>
        </p:spPr>
        <p:txBody>
          <a:bodyPr wrap="square">
            <a:spAutoFit/>
          </a:bodyPr>
          <a:lstStyle/>
          <a:p>
            <a:pPr marL="125730" marR="0" indent="0" algn="just">
              <a:lnSpc>
                <a:spcPct val="120000"/>
              </a:lnSpc>
              <a:spcBef>
                <a:spcPts val="0"/>
              </a:spcBef>
              <a:spcAft>
                <a:spcPts val="0"/>
              </a:spcAft>
              <a:tabLst>
                <a:tab pos="180340" algn="l"/>
              </a:tabLst>
            </a:pPr>
            <a:r>
              <a:rPr lang="en-US" sz="2800" b="1">
                <a:effectLst/>
                <a:latin typeface="Times New Roman" panose="02020603050405020304" pitchFamily="18" charset="0"/>
                <a:ea typeface="Tahoma" panose="020B0604030504040204" pitchFamily="34" charset="0"/>
                <a:cs typeface="Times New Roman" panose="02020603050405020304" pitchFamily="18" charset="0"/>
              </a:rPr>
              <a:t>* Gọi </a:t>
            </a:r>
            <a:r>
              <a:rPr lang="en-US" sz="2800" b="1" dirty="0" err="1">
                <a:effectLst/>
                <a:latin typeface="Times New Roman" panose="02020603050405020304" pitchFamily="18" charset="0"/>
                <a:ea typeface="Tahoma" panose="020B0604030504040204" pitchFamily="34" charset="0"/>
                <a:cs typeface="Times New Roman" panose="02020603050405020304" pitchFamily="18" charset="0"/>
              </a:rPr>
              <a:t>ngẫu</a:t>
            </a:r>
            <a:r>
              <a:rPr lang="en-US" sz="28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err="1">
                <a:effectLst/>
                <a:latin typeface="Times New Roman" panose="02020603050405020304" pitchFamily="18" charset="0"/>
                <a:ea typeface="Tahoma" panose="020B0604030504040204" pitchFamily="34" charset="0"/>
                <a:cs typeface="Times New Roman" panose="02020603050405020304" pitchFamily="18" charset="0"/>
              </a:rPr>
              <a:t>nhiên</a:t>
            </a:r>
            <a:r>
              <a:rPr lang="en-US" sz="2800" b="1">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a:latin typeface="Times New Roman" panose="02020603050405020304" pitchFamily="18" charset="0"/>
                <a:ea typeface="Tahoma" panose="020B0604030504040204" pitchFamily="34" charset="0"/>
                <a:cs typeface="Times New Roman" panose="02020603050405020304" pitchFamily="18" charset="0"/>
              </a:rPr>
              <a:t>HS trình </a:t>
            </a:r>
            <a:r>
              <a:rPr lang="en-US" sz="2800" b="1" dirty="0" err="1">
                <a:effectLst/>
                <a:latin typeface="Times New Roman" panose="02020603050405020304" pitchFamily="18" charset="0"/>
                <a:ea typeface="Tahoma" panose="020B0604030504040204" pitchFamily="34" charset="0"/>
                <a:cs typeface="Times New Roman" panose="02020603050405020304" pitchFamily="18" charset="0"/>
              </a:rPr>
              <a:t>bày</a:t>
            </a:r>
            <a:r>
              <a:rPr lang="en-US" sz="2800" b="1"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err="1">
                <a:effectLst/>
                <a:latin typeface="Times New Roman" panose="02020603050405020304" pitchFamily="18" charset="0"/>
                <a:ea typeface="Tahoma" panose="020B0604030504040204" pitchFamily="34" charset="0"/>
                <a:cs typeface="Times New Roman" panose="02020603050405020304" pitchFamily="18" charset="0"/>
              </a:rPr>
              <a:t>trong</a:t>
            </a:r>
            <a:r>
              <a:rPr lang="en-US" sz="2800" b="1">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a:latin typeface="Times New Roman" panose="02020603050405020304" pitchFamily="18" charset="0"/>
                <a:ea typeface="Tahoma" panose="020B0604030504040204" pitchFamily="34" charset="0"/>
                <a:cs typeface="Times New Roman" panose="02020603050405020304" pitchFamily="18" charset="0"/>
              </a:rPr>
              <a:t>3</a:t>
            </a:r>
            <a:r>
              <a:rPr lang="en-US" sz="2800" b="1">
                <a:effectLst/>
                <a:latin typeface="Times New Roman" panose="02020603050405020304" pitchFamily="18" charset="0"/>
                <a:ea typeface="Tahoma" panose="020B0604030504040204" pitchFamily="34" charset="0"/>
                <a:cs typeface="Times New Roman" panose="02020603050405020304" pitchFamily="18" charset="0"/>
              </a:rPr>
              <a:t> phút</a:t>
            </a:r>
            <a:r>
              <a:rPr lang="en-US" sz="2800" b="1">
                <a:latin typeface="Times New Roman" panose="02020603050405020304" pitchFamily="18" charset="0"/>
                <a:ea typeface="Tahoma" panose="020B0604030504040204" pitchFamily="34" charset="0"/>
                <a:cs typeface="Times New Roman" panose="02020603050405020304" pitchFamily="18" charset="0"/>
              </a:rPr>
              <a:t>.</a:t>
            </a:r>
            <a:endParaRPr lang="en-US" sz="2800" b="1" dirty="0">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Frame 15">
            <a:extLst>
              <a:ext uri="{FF2B5EF4-FFF2-40B4-BE49-F238E27FC236}">
                <a16:creationId xmlns:a16="http://schemas.microsoft.com/office/drawing/2014/main" id="{EF40950E-F334-4CFC-9027-6F35663ED6CD}"/>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7" name="TextBox 16">
            <a:extLst>
              <a:ext uri="{FF2B5EF4-FFF2-40B4-BE49-F238E27FC236}">
                <a16:creationId xmlns:a16="http://schemas.microsoft.com/office/drawing/2014/main" id="{859FDA29-BD84-4642-9804-5B0328990C51}"/>
              </a:ext>
            </a:extLst>
          </p:cNvPr>
          <p:cNvSpPr txBox="1"/>
          <p:nvPr/>
        </p:nvSpPr>
        <p:spPr>
          <a:xfrm>
            <a:off x="1000891" y="1239446"/>
            <a:ext cx="10945686" cy="1384995"/>
          </a:xfrm>
          <a:prstGeom prst="rect">
            <a:avLst/>
          </a:prstGeom>
          <a:solidFill>
            <a:schemeClr val="accent3">
              <a:lumMod val="20000"/>
              <a:lumOff val="80000"/>
            </a:schemeClr>
          </a:solidFill>
          <a:ln>
            <a:solidFill>
              <a:schemeClr val="accent1"/>
            </a:solidFill>
          </a:ln>
        </p:spPr>
        <p:txBody>
          <a:bodyPr wrap="square">
            <a:spAutoFit/>
          </a:bodyPr>
          <a:lstStyle/>
          <a:p>
            <a:r>
              <a:rPr lang="en-US" sz="2800" b="1">
                <a:solidFill>
                  <a:srgbClr val="0070C0"/>
                </a:solidFill>
                <a:effectLst/>
                <a:latin typeface="Times New Roman" panose="02020603050405020304" pitchFamily="18" charset="0"/>
                <a:ea typeface="Arial" panose="020B0604020202020204" pitchFamily="34" charset="0"/>
              </a:rPr>
              <a:t>* Hợp chất (Y) có công thức Fe</a:t>
            </a:r>
            <a:r>
              <a:rPr lang="en-US" sz="2800" b="1" baseline="-25000">
                <a:solidFill>
                  <a:srgbClr val="0070C0"/>
                </a:solidFill>
                <a:effectLst/>
                <a:latin typeface="Times New Roman" panose="02020603050405020304" pitchFamily="18" charset="0"/>
                <a:ea typeface="Arial" panose="020B0604020202020204" pitchFamily="34" charset="0"/>
              </a:rPr>
              <a:t>x</a:t>
            </a:r>
            <a:r>
              <a:rPr lang="en-US" sz="2800" b="1">
                <a:solidFill>
                  <a:srgbClr val="0070C0"/>
                </a:solidFill>
                <a:effectLst/>
                <a:latin typeface="Times New Roman" panose="02020603050405020304" pitchFamily="18" charset="0"/>
                <a:ea typeface="Arial" panose="020B0604020202020204" pitchFamily="34" charset="0"/>
              </a:rPr>
              <a:t>O</a:t>
            </a:r>
            <a:r>
              <a:rPr lang="en-US" sz="2800" b="1" baseline="-25000">
                <a:solidFill>
                  <a:srgbClr val="0070C0"/>
                </a:solidFill>
                <a:effectLst/>
                <a:latin typeface="Times New Roman" panose="02020603050405020304" pitchFamily="18" charset="0"/>
                <a:ea typeface="Arial" panose="020B0604020202020204" pitchFamily="34" charset="0"/>
              </a:rPr>
              <a:t>y</a:t>
            </a:r>
            <a:r>
              <a:rPr lang="en-US" sz="2800" b="1">
                <a:solidFill>
                  <a:srgbClr val="0070C0"/>
                </a:solidFill>
                <a:effectLst/>
                <a:latin typeface="Times New Roman" panose="02020603050405020304" pitchFamily="18" charset="0"/>
                <a:ea typeface="Arial" panose="020B0604020202020204" pitchFamily="34" charset="0"/>
              </a:rPr>
              <a:t>, trong đó Fe chiếm 70% theo khối lượng. Khối lượng phân tử (Y) là 160 amu. Xác định công thức hoá học của hợp chất (Y).</a:t>
            </a:r>
            <a:endParaRPr lang="vi-VN" sz="2800" b="1">
              <a:solidFill>
                <a:srgbClr val="0070C0"/>
              </a:solidFill>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8D02185-0631-49C9-BBB2-19C3F6B4A8FB}"/>
                  </a:ext>
                </a:extLst>
              </p:cNvPr>
              <p:cNvSpPr txBox="1"/>
              <p:nvPr/>
            </p:nvSpPr>
            <p:spPr>
              <a:xfrm>
                <a:off x="273132" y="3429000"/>
                <a:ext cx="11673445" cy="2359044"/>
              </a:xfrm>
              <a:prstGeom prst="rect">
                <a:avLst/>
              </a:prstGeom>
              <a:solidFill>
                <a:schemeClr val="accent4">
                  <a:lumMod val="20000"/>
                  <a:lumOff val="80000"/>
                </a:schemeClr>
              </a:solidFill>
              <a:ln>
                <a:solidFill>
                  <a:schemeClr val="accent1"/>
                </a:solidFill>
              </a:ln>
            </p:spPr>
            <p:txBody>
              <a:bodyPr wrap="square">
                <a:spAutoFit/>
              </a:bodyPr>
              <a:lstStyle/>
              <a:p>
                <a:pPr marL="0" marR="0" indent="0" algn="just">
                  <a:lnSpc>
                    <a:spcPct val="125000"/>
                  </a:lnSpc>
                  <a:spcBef>
                    <a:spcPts val="0"/>
                  </a:spcBef>
                  <a:spcAft>
                    <a:spcPts val="300"/>
                  </a:spcAft>
                </a:pPr>
                <a:r>
                  <a:rPr lang="vi-VN" sz="2000" b="1">
                    <a:effectLst/>
                    <a:latin typeface="Times New Roman" panose="02020603050405020304" pitchFamily="18" charset="0"/>
                    <a:ea typeface="Segoe UI" panose="020B0502040204020203" pitchFamily="34" charset="0"/>
                  </a:rPr>
                  <a:t>-Với công thức Fe</a:t>
                </a:r>
                <a:r>
                  <a:rPr lang="vi-VN" sz="2000" b="1" baseline="-25000">
                    <a:effectLst/>
                    <a:latin typeface="Times New Roman" panose="02020603050405020304" pitchFamily="18" charset="0"/>
                    <a:ea typeface="Segoe UI" panose="020B0502040204020203" pitchFamily="34" charset="0"/>
                  </a:rPr>
                  <a:t>x</a:t>
                </a:r>
                <a:r>
                  <a:rPr lang="vi-VN" sz="2000" b="1">
                    <a:effectLst/>
                    <a:latin typeface="Times New Roman" panose="02020603050405020304" pitchFamily="18" charset="0"/>
                    <a:ea typeface="Segoe UI" panose="020B0502040204020203" pitchFamily="34" charset="0"/>
                  </a:rPr>
                  <a:t>O</a:t>
                </a:r>
                <a:r>
                  <a:rPr lang="vi-VN" sz="2000" b="1" baseline="-25000">
                    <a:effectLst/>
                    <a:latin typeface="Times New Roman" panose="02020603050405020304" pitchFamily="18" charset="0"/>
                    <a:ea typeface="Segoe UI" panose="020B0502040204020203" pitchFamily="34" charset="0"/>
                  </a:rPr>
                  <a:t>y</a:t>
                </a:r>
                <a:r>
                  <a:rPr lang="vi-VN" sz="2000" b="1">
                    <a:effectLst/>
                    <a:latin typeface="Times New Roman" panose="02020603050405020304" pitchFamily="18" charset="0"/>
                    <a:ea typeface="Segoe UI" panose="020B0502040204020203" pitchFamily="34" charset="0"/>
                  </a:rPr>
                  <a:t>,ta có:</a:t>
                </a:r>
                <a:endParaRPr lang="vi-VN" sz="2000" b="1">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000" b="1">
                    <a:effectLst/>
                    <a:latin typeface="Times New Roman" panose="02020603050405020304" pitchFamily="18" charset="0"/>
                    <a:ea typeface="Segoe UI" panose="020B0502040204020203" pitchFamily="34" charset="0"/>
                  </a:rPr>
                  <a:t>% Fe = </a:t>
                </a:r>
                <a14:m>
                  <m:oMath xmlns:m="http://schemas.openxmlformats.org/officeDocument/2006/math">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𝑲𝑳𝑵𝑻</m:t>
                        </m:r>
                        <m:d>
                          <m:d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𝑭𝒆</m:t>
                            </m:r>
                          </m:e>
                        </m:d>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𝑲𝑳𝑷𝑻</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vi-VN" sz="2000" b="1" i="1" smtClean="0">
                            <a:effectLst/>
                            <a:latin typeface="Cambria Math" panose="02040503050406030204" pitchFamily="18" charset="0"/>
                            <a:ea typeface="Segoe UI" panose="020B0502040204020203" pitchFamily="34" charset="0"/>
                            <a:cs typeface="Times New Roman" panose="02020603050405020304" pitchFamily="18" charset="0"/>
                          </a:rPr>
                          <m:t>𝐅𝐞</m:t>
                        </m:r>
                        <m:r>
                          <a:rPr lang="vi-VN" sz="2000" b="1" i="1" baseline="-25000" smtClean="0">
                            <a:effectLst/>
                            <a:latin typeface="Cambria Math" panose="02040503050406030204" pitchFamily="18" charset="0"/>
                            <a:ea typeface="Segoe UI" panose="020B0502040204020203" pitchFamily="34" charset="0"/>
                            <a:cs typeface="Times New Roman" panose="02020603050405020304" pitchFamily="18" charset="0"/>
                          </a:rPr>
                          <m:t>𝐱</m:t>
                        </m:r>
                        <m:r>
                          <a:rPr lang="vi-VN" sz="2000" b="1" i="1" smtClean="0">
                            <a:effectLst/>
                            <a:latin typeface="Cambria Math" panose="02040503050406030204" pitchFamily="18" charset="0"/>
                            <a:ea typeface="Segoe UI" panose="020B0502040204020203" pitchFamily="34" charset="0"/>
                            <a:cs typeface="Times New Roman" panose="02020603050405020304" pitchFamily="18" charset="0"/>
                          </a:rPr>
                          <m:t>𝐎𝐲</m:t>
                        </m:r>
                        <m:r>
                          <a:rPr lang="vi-VN" sz="2000" b="1" baseline="-25000" smtClean="0">
                            <a:effectLst/>
                            <a:latin typeface="Cambria Math" panose="02040503050406030204" pitchFamily="18" charset="0"/>
                            <a:ea typeface="Segoe UI" panose="020B0502040204020203" pitchFamily="34" charset="0"/>
                            <a:cs typeface="Times New Roman" panose="02020603050405020304" pitchFamily="18" charset="0"/>
                          </a:rPr>
                          <m:t>)</m:t>
                        </m:r>
                      </m:den>
                    </m:f>
                  </m:oMath>
                </a14:m>
                <a:r>
                  <a:rPr lang="en-US" sz="2000" b="1">
                    <a:effectLst/>
                    <a:latin typeface="Times New Roman" panose="02020603050405020304" pitchFamily="18" charset="0"/>
                    <a:ea typeface="Segoe UI" panose="020B0502040204020203" pitchFamily="34" charset="0"/>
                  </a:rPr>
                  <a:t> . 100%  = </a:t>
                </a:r>
                <a14:m>
                  <m:oMath xmlns:m="http://schemas.openxmlformats.org/officeDocument/2006/math">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𝟓𝟔</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𝟓𝟔</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𝟏𝟔</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𝒚</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𝒙</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𝟏𝟎𝟎</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𝟓𝟔</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𝟏𝟔𝟎</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0" smtClean="0">
                        <a:effectLst/>
                        <a:latin typeface="Cambria Math" panose="02040503050406030204" pitchFamily="18" charset="0"/>
                        <a:ea typeface="Segoe UI" panose="020B0502040204020203" pitchFamily="34" charset="0"/>
                        <a:cs typeface="Times New Roman" panose="02020603050405020304" pitchFamily="18" charset="0"/>
                      </a:rPr>
                      <m:t>.</m:t>
                    </m:r>
                  </m:oMath>
                </a14:m>
                <a:r>
                  <a:rPr lang="en-US" sz="2000" b="1">
                    <a:effectLst/>
                    <a:latin typeface="Times New Roman" panose="02020603050405020304" pitchFamily="18" charset="0"/>
                    <a:ea typeface="Segoe UI" panose="020B0502040204020203" pitchFamily="34" charset="0"/>
                  </a:rPr>
                  <a:t> 100% = 70%  =&gt; x = 2 </a:t>
                </a:r>
                <a:endParaRPr lang="vi-VN" sz="2000" b="1">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000" b="1">
                    <a:effectLst/>
                    <a:latin typeface="Times New Roman" panose="02020603050405020304" pitchFamily="18" charset="0"/>
                    <a:ea typeface="Segoe UI" panose="020B0502040204020203" pitchFamily="34" charset="0"/>
                  </a:rPr>
                  <a:t>%O = </a:t>
                </a:r>
                <a14:m>
                  <m:oMath xmlns:m="http://schemas.openxmlformats.org/officeDocument/2006/math">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𝑲𝑳𝑵𝑻</m:t>
                        </m:r>
                        <m:d>
                          <m:d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𝑶</m:t>
                            </m:r>
                          </m:e>
                        </m:d>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𝒚</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𝑲𝑳𝑷𝑻</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vi-VN" sz="2000" b="1" i="1" smtClean="0">
                            <a:effectLst/>
                            <a:latin typeface="Cambria Math" panose="02040503050406030204" pitchFamily="18" charset="0"/>
                            <a:ea typeface="Segoe UI" panose="020B0502040204020203" pitchFamily="34" charset="0"/>
                            <a:cs typeface="Times New Roman" panose="02020603050405020304" pitchFamily="18" charset="0"/>
                          </a:rPr>
                          <m:t>𝐅𝐞</m:t>
                        </m:r>
                        <m:r>
                          <a:rPr lang="vi-VN" sz="2000" b="1" i="1" baseline="-25000" smtClean="0">
                            <a:effectLst/>
                            <a:latin typeface="Cambria Math" panose="02040503050406030204" pitchFamily="18" charset="0"/>
                            <a:ea typeface="Segoe UI" panose="020B0502040204020203" pitchFamily="34" charset="0"/>
                            <a:cs typeface="Times New Roman" panose="02020603050405020304" pitchFamily="18" charset="0"/>
                          </a:rPr>
                          <m:t>𝐱</m:t>
                        </m:r>
                        <m:r>
                          <a:rPr lang="vi-VN" sz="2000" b="1" i="1" smtClean="0">
                            <a:effectLst/>
                            <a:latin typeface="Cambria Math" panose="02040503050406030204" pitchFamily="18" charset="0"/>
                            <a:ea typeface="Segoe UI" panose="020B0502040204020203" pitchFamily="34" charset="0"/>
                            <a:cs typeface="Times New Roman" panose="02020603050405020304" pitchFamily="18" charset="0"/>
                          </a:rPr>
                          <m:t>𝐎𝐲</m:t>
                        </m:r>
                        <m:r>
                          <a:rPr lang="vi-VN" sz="2000" b="1" baseline="-25000" smtClean="0">
                            <a:effectLst/>
                            <a:latin typeface="Cambria Math" panose="02040503050406030204" pitchFamily="18" charset="0"/>
                            <a:ea typeface="Segoe UI" panose="020B0502040204020203" pitchFamily="34" charset="0"/>
                            <a:cs typeface="Times New Roman" panose="02020603050405020304" pitchFamily="18" charset="0"/>
                          </a:rPr>
                          <m:t>)</m:t>
                        </m:r>
                      </m:den>
                    </m:f>
                  </m:oMath>
                </a14:m>
                <a:r>
                  <a:rPr lang="en-US" sz="2000" b="1">
                    <a:effectLst/>
                    <a:latin typeface="Times New Roman" panose="02020603050405020304" pitchFamily="18" charset="0"/>
                    <a:ea typeface="Segoe UI" panose="020B0502040204020203" pitchFamily="34" charset="0"/>
                  </a:rPr>
                  <a:t> . 100%  = </a:t>
                </a:r>
                <a14:m>
                  <m:oMath xmlns:m="http://schemas.openxmlformats.org/officeDocument/2006/math">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𝟏𝟔</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𝒚</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𝟏𝟔𝟎</m:t>
                        </m:r>
                      </m:den>
                    </m:f>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𝟏𝟎𝟎</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𝟏𝟔</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𝒚</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𝟏𝟔𝟎</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0" smtClean="0">
                        <a:effectLst/>
                        <a:latin typeface="Cambria Math" panose="02040503050406030204" pitchFamily="18" charset="0"/>
                        <a:ea typeface="Segoe UI" panose="020B0502040204020203" pitchFamily="34" charset="0"/>
                        <a:cs typeface="Times New Roman" panose="02020603050405020304" pitchFamily="18" charset="0"/>
                      </a:rPr>
                      <m:t>.</m:t>
                    </m:r>
                  </m:oMath>
                </a14:m>
                <a:r>
                  <a:rPr lang="en-US" sz="2000" b="1">
                    <a:effectLst/>
                    <a:latin typeface="Times New Roman" panose="02020603050405020304" pitchFamily="18" charset="0"/>
                    <a:ea typeface="Segoe UI" panose="020B0502040204020203" pitchFamily="34" charset="0"/>
                  </a:rPr>
                  <a:t> 100% = 100% - 70%</a:t>
                </a:r>
                <a:r>
                  <a:rPr lang="en-US" sz="2000" b="1">
                    <a:latin typeface="Segoe UI" panose="020B0502040204020203" pitchFamily="34" charset="0"/>
                    <a:ea typeface="Segoe UI" panose="020B0502040204020203" pitchFamily="34" charset="0"/>
                  </a:rPr>
                  <a:t>    </a:t>
                </a:r>
                <a:r>
                  <a:rPr lang="en-US" sz="2000" b="1">
                    <a:effectLst/>
                    <a:latin typeface="Times New Roman" panose="02020603050405020304" pitchFamily="18" charset="0"/>
                    <a:ea typeface="Segoe UI" panose="020B0502040204020203" pitchFamily="34" charset="0"/>
                  </a:rPr>
                  <a:t>=&gt; y = 3</a:t>
                </a:r>
                <a:endParaRPr lang="vi-VN" sz="2000" b="1">
                  <a:effectLst/>
                  <a:latin typeface="Segoe UI" panose="020B0502040204020203" pitchFamily="34" charset="0"/>
                  <a:ea typeface="Segoe UI" panose="020B0502040204020203" pitchFamily="34" charset="0"/>
                </a:endParaRPr>
              </a:p>
              <a:p>
                <a:pPr marL="0" marR="0" indent="0" algn="just">
                  <a:lnSpc>
                    <a:spcPct val="125000"/>
                  </a:lnSpc>
                  <a:spcBef>
                    <a:spcPts val="0"/>
                  </a:spcBef>
                  <a:spcAft>
                    <a:spcPts val="500"/>
                  </a:spcAft>
                  <a:tabLst>
                    <a:tab pos="500380" algn="l"/>
                  </a:tabLst>
                </a:pPr>
                <a:r>
                  <a:rPr lang="en-US" sz="2000" b="1">
                    <a:effectLst/>
                    <a:latin typeface="Times New Roman" panose="02020603050405020304" pitchFamily="18" charset="0"/>
                    <a:ea typeface="Segoe UI" panose="020B0502040204020203" pitchFamily="34" charset="0"/>
                  </a:rPr>
                  <a:t>- Công thức hoá học của hợp chất (Y) là </a:t>
                </a:r>
                <a:r>
                  <a:rPr lang="vi-VN" sz="2000" b="1">
                    <a:effectLst/>
                    <a:latin typeface="Times New Roman" panose="02020603050405020304" pitchFamily="18" charset="0"/>
                    <a:ea typeface="Segoe UI" panose="020B0502040204020203" pitchFamily="34" charset="0"/>
                  </a:rPr>
                  <a:t>Fe</a:t>
                </a:r>
                <a:r>
                  <a:rPr lang="vi-VN" sz="2000" b="1" baseline="-25000">
                    <a:effectLst/>
                    <a:latin typeface="Times New Roman" panose="02020603050405020304" pitchFamily="18" charset="0"/>
                    <a:ea typeface="Segoe UI" panose="020B0502040204020203" pitchFamily="34" charset="0"/>
                  </a:rPr>
                  <a:t>2</a:t>
                </a:r>
                <a:r>
                  <a:rPr lang="vi-VN" sz="2000" b="1">
                    <a:effectLst/>
                    <a:latin typeface="Times New Roman" panose="02020603050405020304" pitchFamily="18" charset="0"/>
                    <a:ea typeface="Segoe UI" panose="020B0502040204020203" pitchFamily="34" charset="0"/>
                  </a:rPr>
                  <a:t>O</a:t>
                </a:r>
                <a:r>
                  <a:rPr lang="vi-VN" sz="2000" b="1" baseline="-25000">
                    <a:effectLst/>
                    <a:latin typeface="Times New Roman" panose="02020603050405020304" pitchFamily="18" charset="0"/>
                    <a:ea typeface="Segoe UI" panose="020B0502040204020203" pitchFamily="34" charset="0"/>
                  </a:rPr>
                  <a:t>3</a:t>
                </a:r>
                <a:r>
                  <a:rPr lang="vi-VN" sz="2000" b="1">
                    <a:effectLst/>
                    <a:latin typeface="Times New Roman" panose="02020603050405020304" pitchFamily="18" charset="0"/>
                    <a:ea typeface="Segoe UI" panose="020B0502040204020203" pitchFamily="34" charset="0"/>
                  </a:rPr>
                  <a:t>.</a:t>
                </a:r>
                <a:endParaRPr lang="vi-VN" sz="2000" b="1">
                  <a:effectLst/>
                  <a:latin typeface="Segoe UI" panose="020B0502040204020203" pitchFamily="34" charset="0"/>
                  <a:ea typeface="Segoe UI" panose="020B0502040204020203" pitchFamily="34" charset="0"/>
                </a:endParaRPr>
              </a:p>
            </p:txBody>
          </p:sp>
        </mc:Choice>
        <mc:Fallback xmlns="">
          <p:sp>
            <p:nvSpPr>
              <p:cNvPr id="18" name="TextBox 17">
                <a:extLst>
                  <a:ext uri="{FF2B5EF4-FFF2-40B4-BE49-F238E27FC236}">
                    <a16:creationId xmlns:a16="http://schemas.microsoft.com/office/drawing/2014/main" id="{C8D02185-0631-49C9-BBB2-19C3F6B4A8FB}"/>
                  </a:ext>
                </a:extLst>
              </p:cNvPr>
              <p:cNvSpPr txBox="1">
                <a:spLocks noRot="1" noChangeAspect="1" noMove="1" noResize="1" noEditPoints="1" noAdjustHandles="1" noChangeArrowheads="1" noChangeShapeType="1" noTextEdit="1"/>
              </p:cNvSpPr>
              <p:nvPr/>
            </p:nvSpPr>
            <p:spPr>
              <a:xfrm>
                <a:off x="273132" y="3429000"/>
                <a:ext cx="11673445" cy="2359044"/>
              </a:xfrm>
              <a:prstGeom prst="rect">
                <a:avLst/>
              </a:prstGeom>
              <a:blipFill>
                <a:blip r:embed="rId5"/>
                <a:stretch>
                  <a:fillRect l="-522" b="-3608"/>
                </a:stretch>
              </a:blipFill>
              <a:ln>
                <a:solidFill>
                  <a:schemeClr val="accent1"/>
                </a:solidFill>
              </a:ln>
            </p:spPr>
            <p:txBody>
              <a:bodyPr/>
              <a:lstStyle/>
              <a:p>
                <a:r>
                  <a:rPr lang="vi-VN">
                    <a:noFill/>
                  </a:rPr>
                  <a:t> </a:t>
                </a:r>
              </a:p>
            </p:txBody>
          </p:sp>
        </mc:Fallback>
      </mc:AlternateContent>
    </p:spTree>
    <p:extLst>
      <p:ext uri="{BB962C8B-B14F-4D97-AF65-F5344CB8AC3E}">
        <p14:creationId xmlns:p14="http://schemas.microsoft.com/office/powerpoint/2010/main" val="1904514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7">
            <a:extLst>
              <a:ext uri="{FF2B5EF4-FFF2-40B4-BE49-F238E27FC236}">
                <a16:creationId xmlns:a16="http://schemas.microsoft.com/office/drawing/2014/main" id="{A3BA8D6A-4D01-49E4-8C32-23CAA2363653}"/>
              </a:ext>
            </a:extLst>
          </p:cNvPr>
          <p:cNvSpPr/>
          <p:nvPr/>
        </p:nvSpPr>
        <p:spPr>
          <a:xfrm>
            <a:off x="1663575" y="1569753"/>
            <a:ext cx="2804018" cy="1011591"/>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Hoạt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động</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cá</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nhân</a:t>
            </a:r>
            <a:endParaRPr lang="en-US" sz="2800" dirty="0">
              <a:solidFill>
                <a:schemeClr val="tx1"/>
              </a:solidFill>
              <a:latin typeface="#9Slide05 SVNKitten"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1655753" y="5444875"/>
            <a:ext cx="2829827" cy="131003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Lần</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lượt</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trình</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bày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xoay</a:t>
            </a:r>
            <a:r>
              <a:rPr lang="en-US" sz="2800" dirty="0">
                <a:solidFill>
                  <a:schemeClr val="tx1"/>
                </a:solidFill>
                <a:latin typeface="#9Slide05 SVNKitten" pitchFamily="2" charset="0"/>
                <a:cs typeface="Arial" panose="020B0604020202020204" pitchFamily="34" charset="0"/>
              </a:rPr>
              <a:t> </a:t>
            </a:r>
            <a:r>
              <a:rPr lang="en-US" sz="2800" dirty="0" err="1">
                <a:solidFill>
                  <a:schemeClr val="tx1"/>
                </a:solidFill>
                <a:latin typeface="#9Slide05 SVNKitten" pitchFamily="2" charset="0"/>
                <a:cs typeface="Arial" panose="020B0604020202020204" pitchFamily="34" charset="0"/>
              </a:rPr>
              <a:t>vòng</a:t>
            </a:r>
            <a:endParaRPr lang="en-US" sz="2800" dirty="0">
              <a:solidFill>
                <a:schemeClr val="tx1"/>
              </a:solidFill>
              <a:latin typeface="#9Slide05 SVNKitten" pitchFamily="2" charset="0"/>
              <a:cs typeface="Arial" panose="020B0604020202020204" pitchFamily="34" charset="0"/>
            </a:endParaRPr>
          </a:p>
        </p:txBody>
      </p:sp>
      <p:cxnSp>
        <p:nvCxnSpPr>
          <p:cNvPr id="39" name="Straight Connector 38">
            <a:extLst>
              <a:ext uri="{FF2B5EF4-FFF2-40B4-BE49-F238E27FC236}">
                <a16:creationId xmlns:a16="http://schemas.microsoft.com/office/drawing/2014/main" id="{8529DE91-F9A3-4AAE-9D59-914616AB64F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471302" y="4014507"/>
            <a:ext cx="967639" cy="114357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2ECE248-DC35-4584-8A3C-471A5235D631}"/>
              </a:ext>
            </a:extLst>
          </p:cNvPr>
          <p:cNvGrpSpPr/>
          <p:nvPr/>
        </p:nvGrpSpPr>
        <p:grpSpPr>
          <a:xfrm>
            <a:off x="3065584" y="185781"/>
            <a:ext cx="5892691" cy="1094525"/>
            <a:chOff x="2389291" y="337374"/>
            <a:chExt cx="5892691" cy="1094525"/>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417571" y="559774"/>
              <a:ext cx="4864411" cy="85562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4564600" y="559774"/>
              <a:ext cx="320793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C00000"/>
                  </a:solidFill>
                  <a:latin typeface="Times New Roman" panose="02020603050405020304" pitchFamily="18" charset="0"/>
                  <a:cs typeface="Times New Roman" panose="02020603050405020304" pitchFamily="18" charset="0"/>
                </a:rPr>
                <a:t>VẬN DỤNG</a:t>
              </a:r>
            </a:p>
          </p:txBody>
        </p:sp>
        <p:pic>
          <p:nvPicPr>
            <p:cNvPr id="19" name="Picture 2" descr="navocado-task-badges-legal-task-icons-smaller | Icon, Task, Icon collection">
              <a:extLst>
                <a:ext uri="{FF2B5EF4-FFF2-40B4-BE49-F238E27FC236}">
                  <a16:creationId xmlns:a16="http://schemas.microsoft.com/office/drawing/2014/main" id="{821FACA5-DEE8-49A2-A437-53AAEC263A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54" t="79227" b="1915"/>
            <a:stretch/>
          </p:blipFill>
          <p:spPr bwMode="auto">
            <a:xfrm>
              <a:off x="2389291" y="337374"/>
              <a:ext cx="1155075" cy="109452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Rounded Corners 7">
            <a:extLst>
              <a:ext uri="{FF2B5EF4-FFF2-40B4-BE49-F238E27FC236}">
                <a16:creationId xmlns:a16="http://schemas.microsoft.com/office/drawing/2014/main" id="{35BCD24A-4913-44D7-94A9-74CC6DD1FCBC}"/>
              </a:ext>
            </a:extLst>
          </p:cNvPr>
          <p:cNvSpPr/>
          <p:nvPr/>
        </p:nvSpPr>
        <p:spPr>
          <a:xfrm>
            <a:off x="1655753" y="2670575"/>
            <a:ext cx="2829825" cy="119373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5 SVNKitten" pitchFamily="2" charset="0"/>
                <a:cs typeface="Arial" panose="020B0604020202020204" pitchFamily="34" charset="0"/>
              </a:rPr>
              <a:t>Mỗi</a:t>
            </a:r>
            <a:r>
              <a:rPr lang="en-US" sz="2800" dirty="0">
                <a:solidFill>
                  <a:schemeClr val="tx1"/>
                </a:solidFill>
                <a:latin typeface="#9Slide05 SVNKitten" pitchFamily="2" charset="0"/>
                <a:cs typeface="Arial" panose="020B0604020202020204" pitchFamily="34" charset="0"/>
              </a:rPr>
              <a:t> </a:t>
            </a:r>
            <a:r>
              <a:rPr lang="en-US" sz="2800">
                <a:solidFill>
                  <a:schemeClr val="tx1"/>
                </a:solidFill>
                <a:latin typeface="#9Slide05 SVNKitten" pitchFamily="2" charset="0"/>
                <a:cs typeface="Arial" panose="020B0604020202020204" pitchFamily="34" charset="0"/>
              </a:rPr>
              <a:t>HS làm bài độc lập</a:t>
            </a:r>
            <a:endParaRPr lang="en-US" sz="2800" dirty="0">
              <a:solidFill>
                <a:schemeClr val="tx1"/>
              </a:solidFill>
              <a:latin typeface="#9Slide05 SVNKitten" pitchFamily="2" charset="0"/>
              <a:cs typeface="Arial" panose="020B0604020202020204" pitchFamily="34" charset="0"/>
            </a:endParaRP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4727975" y="1473176"/>
            <a:ext cx="0" cy="528173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Rounded Corners 7">
            <a:extLst>
              <a:ext uri="{FF2B5EF4-FFF2-40B4-BE49-F238E27FC236}">
                <a16:creationId xmlns:a16="http://schemas.microsoft.com/office/drawing/2014/main" id="{3126FA49-1A94-4594-9B63-8595C8D76D57}"/>
              </a:ext>
            </a:extLst>
          </p:cNvPr>
          <p:cNvSpPr/>
          <p:nvPr/>
        </p:nvSpPr>
        <p:spPr>
          <a:xfrm>
            <a:off x="1681329" y="4014507"/>
            <a:ext cx="2804258" cy="1310037"/>
          </a:xfrm>
          <a:prstGeom prst="roundRect">
            <a:avLst/>
          </a:prstGeom>
          <a:solidFill>
            <a:schemeClr val="bg1"/>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5 SVNKitten" pitchFamily="2" charset="0"/>
                <a:cs typeface="Arial" panose="020B0604020202020204" pitchFamily="34" charset="0"/>
              </a:rPr>
              <a:t>Thời gian trong 5 </a:t>
            </a:r>
            <a:r>
              <a:rPr lang="en-US" sz="2800" dirty="0" err="1">
                <a:solidFill>
                  <a:schemeClr val="tx1"/>
                </a:solidFill>
                <a:latin typeface="#9Slide05 SVNKitten" pitchFamily="2" charset="0"/>
                <a:cs typeface="Arial" panose="020B0604020202020204" pitchFamily="34" charset="0"/>
              </a:rPr>
              <a:t>phút</a:t>
            </a:r>
            <a:endParaRPr lang="en-US" sz="2800" dirty="0">
              <a:solidFill>
                <a:schemeClr val="tx1"/>
              </a:solidFill>
              <a:latin typeface="#9Slide05 SVNKitten" pitchFamily="2" charset="0"/>
              <a:cs typeface="Arial" panose="020B0604020202020204" pitchFamily="34" charset="0"/>
            </a:endParaRPr>
          </a:p>
        </p:txBody>
      </p:sp>
      <p:pic>
        <p:nvPicPr>
          <p:cNvPr id="28"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BC318924-DD71-4BEE-9B20-E165ECB2F00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313956" y="1541707"/>
            <a:ext cx="1338980" cy="97867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Biểu tượng máy tính mũi tên tròn, tròn, quảng cáo, Mũi tên png | PNGEgg">
            <a:extLst>
              <a:ext uri="{FF2B5EF4-FFF2-40B4-BE49-F238E27FC236}">
                <a16:creationId xmlns:a16="http://schemas.microsoft.com/office/drawing/2014/main" id="{4B2D0A9F-A742-464A-8FAD-0A89E4177AF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384" b="95502" l="10000" r="90000">
                        <a14:foregroundMark x1="41778" y1="6401" x2="41778" y2="6401"/>
                        <a14:foregroundMark x1="54333" y1="1557" x2="54333" y2="1557"/>
                        <a14:foregroundMark x1="46778" y1="95502" x2="46778" y2="95502"/>
                      </a14:backgroundRemoval>
                    </a14:imgEffect>
                  </a14:imgLayer>
                </a14:imgProps>
              </a:ext>
              <a:ext uri="{28A0092B-C50C-407E-A947-70E740481C1C}">
                <a14:useLocalDpi xmlns:a14="http://schemas.microsoft.com/office/drawing/2010/main" val="0"/>
              </a:ext>
            </a:extLst>
          </a:blip>
          <a:srcRect l="15156" r="15921"/>
          <a:stretch/>
        </p:blipFill>
        <p:spPr bwMode="auto">
          <a:xfrm>
            <a:off x="313376" y="5530153"/>
            <a:ext cx="1227278" cy="11435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Quy định đầu tư vốn Nhà nước ra ngoài ngành">
            <a:extLst>
              <a:ext uri="{FF2B5EF4-FFF2-40B4-BE49-F238E27FC236}">
                <a16:creationId xmlns:a16="http://schemas.microsoft.com/office/drawing/2014/main" id="{AC749554-6F96-4A4C-AC1A-9B7A1E1894B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429" b="94286" l="10000" r="90000">
                        <a14:foregroundMark x1="36167" y1="94286" x2="36167" y2="94286"/>
                        <a14:foregroundMark x1="48500" y1="5429" x2="48500" y2="5429"/>
                      </a14:backgroundRemoval>
                    </a14:imgEffect>
                  </a14:imgLayer>
                </a14:imgProps>
              </a:ext>
              <a:ext uri="{28A0092B-C50C-407E-A947-70E740481C1C}">
                <a14:useLocalDpi xmlns:a14="http://schemas.microsoft.com/office/drawing/2010/main" val="0"/>
              </a:ext>
            </a:extLst>
          </a:blip>
          <a:srcRect l="24340" r="30636"/>
          <a:stretch/>
        </p:blipFill>
        <p:spPr bwMode="auto">
          <a:xfrm>
            <a:off x="528705" y="2628384"/>
            <a:ext cx="925826" cy="1199508"/>
          </a:xfrm>
          <a:prstGeom prst="rect">
            <a:avLst/>
          </a:prstGeom>
          <a:noFill/>
          <a:extLst>
            <a:ext uri="{909E8E84-426E-40DD-AFC4-6F175D3DCCD1}">
              <a14:hiddenFill xmlns:a14="http://schemas.microsoft.com/office/drawing/2010/main">
                <a:solidFill>
                  <a:srgbClr val="FFFFFF"/>
                </a:solidFill>
              </a14:hiddenFill>
            </a:ext>
          </a:extLst>
        </p:spPr>
      </p:pic>
      <p:sp>
        <p:nvSpPr>
          <p:cNvPr id="23" name="Frame 22">
            <a:extLst>
              <a:ext uri="{FF2B5EF4-FFF2-40B4-BE49-F238E27FC236}">
                <a16:creationId xmlns:a16="http://schemas.microsoft.com/office/drawing/2014/main" id="{B2BF14D5-8278-4DC3-9B8E-A6D0CE805831}"/>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6" name="TextBox 25">
            <a:extLst>
              <a:ext uri="{FF2B5EF4-FFF2-40B4-BE49-F238E27FC236}">
                <a16:creationId xmlns:a16="http://schemas.microsoft.com/office/drawing/2014/main" id="{5880138A-B445-4276-9C87-72FA4CB0E609}"/>
              </a:ext>
            </a:extLst>
          </p:cNvPr>
          <p:cNvSpPr txBox="1"/>
          <p:nvPr/>
        </p:nvSpPr>
        <p:spPr>
          <a:xfrm>
            <a:off x="4970363" y="3631022"/>
            <a:ext cx="6869335" cy="2847639"/>
          </a:xfrm>
          <a:prstGeom prst="rect">
            <a:avLst/>
          </a:prstGeom>
          <a:solidFill>
            <a:schemeClr val="accent5">
              <a:lumMod val="20000"/>
              <a:lumOff val="80000"/>
            </a:schemeClr>
          </a:solidFill>
          <a:ln>
            <a:solidFill>
              <a:schemeClr val="accent1"/>
            </a:solidFill>
          </a:ln>
        </p:spPr>
        <p:txBody>
          <a:bodyPr wrap="square">
            <a:spAutoFit/>
          </a:bodyPr>
          <a:lstStyle/>
          <a:p>
            <a:pPr marL="0" marR="0" indent="0" algn="just">
              <a:lnSpc>
                <a:spcPct val="126000"/>
              </a:lnSpc>
              <a:spcBef>
                <a:spcPts val="0"/>
              </a:spcBef>
              <a:spcAft>
                <a:spcPts val="0"/>
              </a:spcAft>
            </a:pPr>
            <a:r>
              <a:rPr lang="en-US" sz="1800">
                <a:effectLst/>
              </a:rPr>
              <a:t> </a:t>
            </a:r>
            <a:r>
              <a:rPr lang="vi-VN" sz="2400" b="1">
                <a:effectLst/>
                <a:latin typeface="+mj-lt"/>
              </a:rPr>
              <a:t>Trong củ cải đường, thân cây mía, hoa thót nốt đều chứa nhiều hợp chất có tên gọi là </a:t>
            </a:r>
            <a:r>
              <a:rPr lang="en-US" sz="2400" b="1">
                <a:effectLst/>
                <a:latin typeface="Times New Roman" panose="02020603050405020304" pitchFamily="18" charset="0"/>
                <a:cs typeface="Times New Roman" panose="02020603050405020304" pitchFamily="18" charset="0"/>
              </a:rPr>
              <a:t>saccharose. </a:t>
            </a:r>
            <a:r>
              <a:rPr lang="vi-VN" sz="2400" b="1">
                <a:effectLst/>
                <a:latin typeface="+mj-lt"/>
              </a:rPr>
              <a:t>Thành phần của </a:t>
            </a:r>
            <a:r>
              <a:rPr lang="en-US" sz="2400" b="1">
                <a:solidFill>
                  <a:srgbClr val="0070C0"/>
                </a:solidFill>
                <a:effectLst/>
                <a:latin typeface="Times New Roman" panose="02020603050405020304" pitchFamily="18" charset="0"/>
                <a:cs typeface="Times New Roman" panose="02020603050405020304" pitchFamily="18" charset="0"/>
              </a:rPr>
              <a:t>sucrose</a:t>
            </a:r>
            <a:r>
              <a:rPr lang="en-US" sz="2400" b="1">
                <a:effectLst/>
                <a:latin typeface="+mj-lt"/>
              </a:rPr>
              <a:t> </a:t>
            </a:r>
            <a:r>
              <a:rPr lang="vi-VN" sz="2400" b="1">
                <a:effectLst/>
                <a:latin typeface="+mj-lt"/>
              </a:rPr>
              <a:t>gổm có </a:t>
            </a:r>
            <a:r>
              <a:rPr lang="vi-VN" sz="2400" b="1">
                <a:solidFill>
                  <a:srgbClr val="FF0000"/>
                </a:solidFill>
                <a:effectLst/>
                <a:latin typeface="+mj-lt"/>
              </a:rPr>
              <a:t>42,105% </a:t>
            </a:r>
            <a:r>
              <a:rPr lang="en-US" sz="2400" b="1">
                <a:solidFill>
                  <a:srgbClr val="FF0000"/>
                </a:solidFill>
                <a:effectLst/>
                <a:latin typeface="Times New Roman" panose="02020603050405020304" pitchFamily="18" charset="0"/>
                <a:cs typeface="Times New Roman" panose="02020603050405020304" pitchFamily="18" charset="0"/>
              </a:rPr>
              <a:t>carbon</a:t>
            </a:r>
            <a:r>
              <a:rPr lang="en-US" sz="2400" b="1">
                <a:effectLst/>
                <a:latin typeface="Times New Roman" panose="02020603050405020304" pitchFamily="18" charset="0"/>
                <a:cs typeface="Times New Roman" panose="02020603050405020304" pitchFamily="18" charset="0"/>
              </a:rPr>
              <a:t>;</a:t>
            </a:r>
            <a:r>
              <a:rPr lang="en-US" sz="2400" b="1">
                <a:effectLst/>
                <a:latin typeface="+mj-lt"/>
              </a:rPr>
              <a:t> </a:t>
            </a:r>
            <a:r>
              <a:rPr lang="vi-VN" sz="2400" b="1">
                <a:solidFill>
                  <a:srgbClr val="FF0000"/>
                </a:solidFill>
                <a:effectLst/>
                <a:latin typeface="+mj-lt"/>
              </a:rPr>
              <a:t>6,432% </a:t>
            </a:r>
            <a:r>
              <a:rPr lang="en-US" sz="2400" b="1">
                <a:solidFill>
                  <a:srgbClr val="FF0000"/>
                </a:solidFill>
                <a:effectLst/>
                <a:latin typeface="Times New Roman" panose="02020603050405020304" pitchFamily="18" charset="0"/>
                <a:cs typeface="Times New Roman" panose="02020603050405020304" pitchFamily="18" charset="0"/>
              </a:rPr>
              <a:t>hydrogen</a:t>
            </a:r>
            <a:r>
              <a:rPr lang="en-US" sz="2400" b="1">
                <a:effectLst/>
                <a:latin typeface="+mj-lt"/>
              </a:rPr>
              <a:t>; </a:t>
            </a:r>
            <a:r>
              <a:rPr lang="vi-VN" sz="2400" b="1">
                <a:solidFill>
                  <a:srgbClr val="FF0000"/>
                </a:solidFill>
                <a:effectLst/>
                <a:latin typeface="+mj-lt"/>
              </a:rPr>
              <a:t>còn</a:t>
            </a:r>
            <a:r>
              <a:rPr lang="vi-VN" sz="2400" b="1">
                <a:effectLst/>
                <a:latin typeface="+mj-lt"/>
              </a:rPr>
              <a:t> lại là </a:t>
            </a:r>
            <a:r>
              <a:rPr lang="en-US" sz="2400" b="1">
                <a:solidFill>
                  <a:srgbClr val="FF0000"/>
                </a:solidFill>
                <a:effectLst/>
                <a:latin typeface="Times New Roman" panose="02020603050405020304" pitchFamily="18" charset="0"/>
                <a:cs typeface="Times New Roman" panose="02020603050405020304" pitchFamily="18" charset="0"/>
              </a:rPr>
              <a:t>oxygen</a:t>
            </a:r>
            <a:r>
              <a:rPr lang="en-US" sz="2400" b="1">
                <a:effectLst/>
                <a:latin typeface="Times New Roman" panose="02020603050405020304" pitchFamily="18" charset="0"/>
                <a:cs typeface="Times New Roman" panose="02020603050405020304" pitchFamily="18" charset="0"/>
              </a:rPr>
              <a:t>;</a:t>
            </a:r>
            <a:r>
              <a:rPr lang="en-US" sz="2400" b="1">
                <a:effectLst/>
                <a:latin typeface="+mj-lt"/>
              </a:rPr>
              <a:t> </a:t>
            </a:r>
            <a:r>
              <a:rPr lang="vi-VN" sz="2400" b="1">
                <a:effectLst/>
                <a:latin typeface="+mj-lt"/>
              </a:rPr>
              <a:t>biết khối lượng phân tử của </a:t>
            </a:r>
            <a:r>
              <a:rPr lang="en-US" sz="2400" b="1">
                <a:solidFill>
                  <a:srgbClr val="00B0F0"/>
                </a:solidFill>
                <a:effectLst/>
                <a:latin typeface="Times New Roman" panose="02020603050405020304" pitchFamily="18" charset="0"/>
                <a:cs typeface="Times New Roman" panose="02020603050405020304" pitchFamily="18" charset="0"/>
              </a:rPr>
              <a:t>sucrose </a:t>
            </a:r>
            <a:r>
              <a:rPr lang="vi-VN" sz="2400" b="1">
                <a:solidFill>
                  <a:srgbClr val="00B0F0"/>
                </a:solidFill>
                <a:effectLst/>
                <a:latin typeface="+mj-lt"/>
              </a:rPr>
              <a:t>là 342 </a:t>
            </a:r>
            <a:r>
              <a:rPr lang="vi-VN" sz="2400" b="1">
                <a:effectLst/>
                <a:latin typeface="+mj-lt"/>
              </a:rPr>
              <a:t>(amu). </a:t>
            </a:r>
            <a:r>
              <a:rPr lang="vi-VN" sz="2400" b="1">
                <a:solidFill>
                  <a:srgbClr val="00B050"/>
                </a:solidFill>
                <a:effectLst/>
                <a:latin typeface="+mj-lt"/>
              </a:rPr>
              <a:t>Xác định công thức hoá học của </a:t>
            </a:r>
            <a:r>
              <a:rPr lang="en-US" sz="2400" b="1">
                <a:solidFill>
                  <a:srgbClr val="00B050"/>
                </a:solidFill>
                <a:effectLst/>
                <a:latin typeface="Times New Roman" panose="02020603050405020304" pitchFamily="18" charset="0"/>
                <a:cs typeface="Times New Roman" panose="02020603050405020304" pitchFamily="18" charset="0"/>
              </a:rPr>
              <a:t>saccharose.</a:t>
            </a:r>
            <a:endParaRPr lang="vi-VN" sz="2400" b="1">
              <a:solidFill>
                <a:srgbClr val="00B050"/>
              </a:solidFill>
              <a:effectLst/>
              <a:latin typeface="Times New Roman" panose="02020603050405020304" pitchFamily="18" charset="0"/>
              <a:cs typeface="Times New Roman" panose="02020603050405020304" pitchFamily="18" charset="0"/>
            </a:endParaRPr>
          </a:p>
        </p:txBody>
      </p:sp>
      <p:pic>
        <p:nvPicPr>
          <p:cNvPr id="27" name="Picture 24">
            <a:extLst>
              <a:ext uri="{FF2B5EF4-FFF2-40B4-BE49-F238E27FC236}">
                <a16:creationId xmlns:a16="http://schemas.microsoft.com/office/drawing/2014/main" id="{3F47E4AA-FF5F-4A38-A06E-1A04EA6A74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72960" y="1509999"/>
            <a:ext cx="6551726" cy="207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397269"/>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50C9961-9180-4858-99D1-674C7BEC0923}"/>
                  </a:ext>
                </a:extLst>
              </p:cNvPr>
              <p:cNvSpPr txBox="1"/>
              <p:nvPr/>
            </p:nvSpPr>
            <p:spPr>
              <a:xfrm>
                <a:off x="399803" y="1688487"/>
                <a:ext cx="11392394" cy="4254434"/>
              </a:xfrm>
              <a:prstGeom prst="rect">
                <a:avLst/>
              </a:prstGeom>
              <a:solidFill>
                <a:schemeClr val="accent5">
                  <a:lumMod val="20000"/>
                  <a:lumOff val="80000"/>
                </a:schemeClr>
              </a:solidFill>
              <a:ln>
                <a:solidFill>
                  <a:schemeClr val="accent1"/>
                </a:solidFill>
              </a:ln>
            </p:spPr>
            <p:txBody>
              <a:bodyPr wrap="square">
                <a:spAutoFit/>
              </a:bodyPr>
              <a:lstStyle/>
              <a:p>
                <a:pPr marL="0" marR="0" indent="0">
                  <a:lnSpc>
                    <a:spcPct val="150000"/>
                  </a:lnSpc>
                  <a:spcBef>
                    <a:spcPts val="0"/>
                  </a:spcBef>
                  <a:spcAft>
                    <a:spcPts val="800"/>
                  </a:spcAft>
                </a:pPr>
                <a:r>
                  <a:rPr lang="en-US" sz="2000" b="1">
                    <a:effectLst/>
                    <a:latin typeface="Times New Roman" panose="02020603050405020304" pitchFamily="18" charset="0"/>
                    <a:ea typeface="Segoe UI" panose="020B0502040204020203" pitchFamily="34" charset="0"/>
                  </a:rPr>
                  <a:t>1</a:t>
                </a:r>
                <a:r>
                  <a:rPr lang="vi-VN" sz="2000" b="1">
                    <a:effectLst/>
                    <a:latin typeface="Times New Roman" panose="02020603050405020304" pitchFamily="18" charset="0"/>
                    <a:ea typeface="Segoe UI" panose="020B0502040204020203" pitchFamily="34" charset="0"/>
                  </a:rPr>
                  <a:t>- Đặt công thức cẩn tìm là C</a:t>
                </a:r>
                <a:r>
                  <a:rPr lang="vi-VN" sz="2000" b="1" baseline="-25000">
                    <a:effectLst/>
                    <a:latin typeface="Times New Roman" panose="02020603050405020304" pitchFamily="18" charset="0"/>
                    <a:ea typeface="Segoe UI" panose="020B0502040204020203" pitchFamily="34" charset="0"/>
                  </a:rPr>
                  <a:t>x</a:t>
                </a:r>
                <a:r>
                  <a:rPr lang="vi-VN" sz="2000" b="1">
                    <a:effectLst/>
                    <a:latin typeface="Times New Roman" panose="02020603050405020304" pitchFamily="18" charset="0"/>
                    <a:ea typeface="Segoe UI" panose="020B0502040204020203" pitchFamily="34" charset="0"/>
                  </a:rPr>
                  <a:t>H</a:t>
                </a:r>
                <a:r>
                  <a:rPr lang="vi-VN" sz="2000" b="1" baseline="-25000">
                    <a:effectLst/>
                    <a:latin typeface="Times New Roman" panose="02020603050405020304" pitchFamily="18" charset="0"/>
                    <a:ea typeface="Segoe UI" panose="020B0502040204020203" pitchFamily="34" charset="0"/>
                  </a:rPr>
                  <a:t>y</a:t>
                </a:r>
                <a:r>
                  <a:rPr lang="vi-VN" sz="2000" b="1">
                    <a:effectLst/>
                    <a:latin typeface="Times New Roman" panose="02020603050405020304" pitchFamily="18" charset="0"/>
                    <a:ea typeface="Segoe UI" panose="020B0502040204020203" pitchFamily="34" charset="0"/>
                  </a:rPr>
                  <a:t>O</a:t>
                </a:r>
                <a:r>
                  <a:rPr lang="vi-VN" sz="2000" b="1" baseline="-25000">
                    <a:effectLst/>
                    <a:latin typeface="Times New Roman" panose="02020603050405020304" pitchFamily="18" charset="0"/>
                    <a:ea typeface="Segoe UI" panose="020B0502040204020203" pitchFamily="34" charset="0"/>
                  </a:rPr>
                  <a:t>z</a:t>
                </a:r>
                <a:r>
                  <a:rPr lang="vi-VN" sz="2000" b="1">
                    <a:effectLst/>
                    <a:latin typeface="Times New Roman" panose="02020603050405020304" pitchFamily="18" charset="0"/>
                    <a:ea typeface="Segoe UI" panose="020B0502040204020203" pitchFamily="34" charset="0"/>
                  </a:rPr>
                  <a:t> </a:t>
                </a:r>
                <a:r>
                  <a:rPr lang="en-US" sz="2000" b="1">
                    <a:effectLst/>
                    <a:latin typeface="Times New Roman" panose="02020603050405020304" pitchFamily="18" charset="0"/>
                    <a:ea typeface="Segoe UI" panose="020B0502040204020203" pitchFamily="34" charset="0"/>
                  </a:rPr>
                  <a:t>(saccharose)</a:t>
                </a:r>
                <a:endParaRPr lang="vi-VN" sz="2000" b="1">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200"/>
                  </a:spcAft>
                </a:pPr>
                <a:r>
                  <a:rPr lang="vi-VN" sz="2000" b="1">
                    <a:effectLst/>
                    <a:latin typeface="Times New Roman" panose="02020603050405020304" pitchFamily="18" charset="0"/>
                    <a:ea typeface="Segoe UI" panose="020B0502040204020203" pitchFamily="34" charset="0"/>
                  </a:rPr>
                  <a:t>- Trong C</a:t>
                </a:r>
                <a:r>
                  <a:rPr lang="vi-VN" sz="2000" b="1" baseline="-25000">
                    <a:effectLst/>
                    <a:latin typeface="Times New Roman" panose="02020603050405020304" pitchFamily="18" charset="0"/>
                    <a:ea typeface="Segoe UI" panose="020B0502040204020203" pitchFamily="34" charset="0"/>
                  </a:rPr>
                  <a:t>x</a:t>
                </a:r>
                <a:r>
                  <a:rPr lang="vi-VN" sz="2000" b="1">
                    <a:effectLst/>
                    <a:latin typeface="Times New Roman" panose="02020603050405020304" pitchFamily="18" charset="0"/>
                    <a:ea typeface="Segoe UI" panose="020B0502040204020203" pitchFamily="34" charset="0"/>
                  </a:rPr>
                  <a:t>H</a:t>
                </a:r>
                <a:r>
                  <a:rPr lang="vi-VN" sz="2000" b="1" baseline="-25000">
                    <a:effectLst/>
                    <a:latin typeface="Times New Roman" panose="02020603050405020304" pitchFamily="18" charset="0"/>
                    <a:ea typeface="Segoe UI" panose="020B0502040204020203" pitchFamily="34" charset="0"/>
                  </a:rPr>
                  <a:t>y</a:t>
                </a:r>
                <a:r>
                  <a:rPr lang="vi-VN" sz="2000" b="1">
                    <a:effectLst/>
                    <a:latin typeface="Times New Roman" panose="02020603050405020304" pitchFamily="18" charset="0"/>
                    <a:ea typeface="Segoe UI" panose="020B0502040204020203" pitchFamily="34" charset="0"/>
                  </a:rPr>
                  <a:t>O</a:t>
                </a:r>
                <a:r>
                  <a:rPr lang="vi-VN" sz="2000" b="1" baseline="-25000">
                    <a:effectLst/>
                    <a:latin typeface="Times New Roman" panose="02020603050405020304" pitchFamily="18" charset="0"/>
                    <a:ea typeface="Segoe UI" panose="020B0502040204020203" pitchFamily="34" charset="0"/>
                  </a:rPr>
                  <a:t>z</a:t>
                </a:r>
                <a:r>
                  <a:rPr lang="vi-VN" sz="2000" b="1">
                    <a:effectLst/>
                    <a:latin typeface="Times New Roman" panose="02020603050405020304" pitchFamily="18" charset="0"/>
                    <a:ea typeface="Segoe UI" panose="020B0502040204020203" pitchFamily="34" charset="0"/>
                  </a:rPr>
                  <a:t> có:</a:t>
                </a:r>
                <a:endParaRPr lang="vi-VN" sz="2000" b="1">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000" b="1">
                    <a:effectLst/>
                    <a:latin typeface="Times New Roman" panose="02020603050405020304" pitchFamily="18" charset="0"/>
                    <a:ea typeface="Segoe UI" panose="020B0502040204020203" pitchFamily="34" charset="0"/>
                  </a:rPr>
                  <a:t>%C = </a:t>
                </a:r>
                <a14:m>
                  <m:oMath xmlns:m="http://schemas.openxmlformats.org/officeDocument/2006/math">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𝑲𝑳𝑵𝑻</m:t>
                        </m:r>
                        <m:d>
                          <m:d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𝑪</m:t>
                            </m:r>
                          </m:e>
                        </m:d>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𝑲𝑳𝑷𝑻</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𝑪𝒙𝑯𝒚𝑶𝒛</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den>
                    </m:f>
                  </m:oMath>
                </a14:m>
                <a:r>
                  <a:rPr lang="en-US" sz="2000" b="1">
                    <a:effectLst/>
                    <a:latin typeface="Times New Roman" panose="02020603050405020304" pitchFamily="18" charset="0"/>
                    <a:ea typeface="Segoe UI" panose="020B0502040204020203" pitchFamily="34" charset="0"/>
                  </a:rPr>
                  <a:t> . 100% </a:t>
                </a:r>
                <a:r>
                  <a:rPr lang="en-US" sz="2000" b="1">
                    <a:latin typeface="Segoe UI" panose="020B0502040204020203" pitchFamily="34" charset="0"/>
                    <a:ea typeface="Segoe UI" panose="020B0502040204020203" pitchFamily="34" charset="0"/>
                  </a:rPr>
                  <a:t> </a:t>
                </a:r>
                <a:r>
                  <a:rPr lang="en-US" sz="2000" b="1">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𝟏𝟐</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𝟏𝟐</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𝒚</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𝟏𝟔</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𝒛</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𝟏𝟎𝟎</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0"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m:t>
                    </m:r>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𝟏𝟐</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𝟑𝟒𝟐</m:t>
                        </m:r>
                      </m:den>
                    </m:f>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0" smtClean="0">
                        <a:effectLst/>
                        <a:latin typeface="Cambria Math" panose="02040503050406030204" pitchFamily="18" charset="0"/>
                        <a:ea typeface="Segoe UI" panose="020B0502040204020203" pitchFamily="34" charset="0"/>
                        <a:cs typeface="Times New Roman" panose="02020603050405020304" pitchFamily="18" charset="0"/>
                      </a:rPr>
                      <m:t>.</m:t>
                    </m:r>
                  </m:oMath>
                </a14:m>
                <a:r>
                  <a:rPr lang="en-US" sz="2000" b="1">
                    <a:effectLst/>
                    <a:latin typeface="Times New Roman" panose="02020603050405020304" pitchFamily="18" charset="0"/>
                    <a:ea typeface="Segoe UI" panose="020B0502040204020203" pitchFamily="34" charset="0"/>
                  </a:rPr>
                  <a:t> 100% = 42,105%  </a:t>
                </a:r>
                <a:r>
                  <a:rPr lang="en-US" sz="2000" b="1">
                    <a:latin typeface="Segoe UI" panose="020B0502040204020203" pitchFamily="34" charset="0"/>
                    <a:ea typeface="Segoe UI" panose="020B0502040204020203" pitchFamily="34" charset="0"/>
                  </a:rPr>
                  <a:t> </a:t>
                </a:r>
                <a:r>
                  <a:rPr lang="en-US" sz="2000" b="1">
                    <a:effectLst/>
                    <a:latin typeface="Times New Roman" panose="02020603050405020304" pitchFamily="18" charset="0"/>
                    <a:ea typeface="Segoe UI" panose="020B0502040204020203" pitchFamily="34" charset="0"/>
                  </a:rPr>
                  <a:t>=&gt; x = 12</a:t>
                </a:r>
                <a:endParaRPr lang="vi-VN" sz="2000" b="1">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000" b="1">
                    <a:effectLst/>
                    <a:latin typeface="Times New Roman" panose="02020603050405020304" pitchFamily="18" charset="0"/>
                    <a:ea typeface="Segoe UI" panose="020B0502040204020203" pitchFamily="34" charset="0"/>
                  </a:rPr>
                  <a:t>%H = </a:t>
                </a:r>
                <a14:m>
                  <m:oMath xmlns:m="http://schemas.openxmlformats.org/officeDocument/2006/math">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𝑲𝑳𝑵𝑻</m:t>
                        </m:r>
                        <m:d>
                          <m:d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𝑯</m:t>
                            </m:r>
                          </m:e>
                        </m:d>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𝒙</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𝒚</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𝑲𝑳𝑷𝑻</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𝑪𝒙𝑯𝒚𝑶𝒛</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den>
                    </m:f>
                  </m:oMath>
                </a14:m>
                <a:r>
                  <a:rPr lang="en-US" sz="2000" b="1">
                    <a:effectLst/>
                    <a:latin typeface="Times New Roman" panose="02020603050405020304" pitchFamily="18" charset="0"/>
                    <a:ea typeface="Segoe UI" panose="020B0502040204020203" pitchFamily="34" charset="0"/>
                  </a:rPr>
                  <a:t> x 100% </a:t>
                </a:r>
                <a:r>
                  <a:rPr lang="en-US" sz="2000" b="1">
                    <a:latin typeface="Segoe UI" panose="020B0502040204020203" pitchFamily="34" charset="0"/>
                    <a:ea typeface="Segoe UI" panose="020B0502040204020203" pitchFamily="34" charset="0"/>
                  </a:rPr>
                  <a:t> </a:t>
                </a:r>
                <a:r>
                  <a:rPr lang="en-US" sz="2000" b="1">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𝒚</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𝟏𝟐</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𝒚</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𝟏𝟔</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𝒛</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𝒙</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𝟏𝟎𝟎</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0"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m:t>
                    </m:r>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𝟏𝟐</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𝟑𝟒𝟐</m:t>
                        </m:r>
                      </m:den>
                    </m:f>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oMath>
                </a14:m>
                <a:r>
                  <a:rPr lang="en-US" sz="2000" b="1">
                    <a:effectLst/>
                    <a:latin typeface="Times New Roman" panose="02020603050405020304" pitchFamily="18" charset="0"/>
                    <a:ea typeface="Segoe UI" panose="020B0502040204020203" pitchFamily="34" charset="0"/>
                  </a:rPr>
                  <a:t> 100% = 6,432%  </a:t>
                </a:r>
                <a:r>
                  <a:rPr lang="en-US" sz="2000" b="1">
                    <a:latin typeface="Segoe UI" panose="020B0502040204020203" pitchFamily="34" charset="0"/>
                    <a:ea typeface="Segoe UI" panose="020B0502040204020203" pitchFamily="34" charset="0"/>
                  </a:rPr>
                  <a:t> </a:t>
                </a:r>
                <a:r>
                  <a:rPr lang="en-US" sz="2000" b="1">
                    <a:effectLst/>
                    <a:latin typeface="Times New Roman" panose="02020603050405020304" pitchFamily="18" charset="0"/>
                    <a:ea typeface="Segoe UI" panose="020B0502040204020203" pitchFamily="34" charset="0"/>
                  </a:rPr>
                  <a:t>=&gt; y = 22</a:t>
                </a:r>
                <a:endParaRPr lang="vi-VN" sz="2000" b="1">
                  <a:effectLst/>
                  <a:latin typeface="Segoe UI" panose="020B0502040204020203" pitchFamily="34" charset="0"/>
                  <a:ea typeface="Segoe UI" panose="020B0502040204020203" pitchFamily="34" charset="0"/>
                </a:endParaRPr>
              </a:p>
              <a:p>
                <a:pPr marL="0" marR="0" indent="304800">
                  <a:lnSpc>
                    <a:spcPct val="150000"/>
                  </a:lnSpc>
                  <a:spcBef>
                    <a:spcPts val="0"/>
                  </a:spcBef>
                  <a:spcAft>
                    <a:spcPts val="0"/>
                  </a:spcAft>
                  <a:tabLst>
                    <a:tab pos="1468120" algn="l"/>
                    <a:tab pos="2223135" algn="l"/>
                  </a:tabLst>
                </a:pPr>
                <a:r>
                  <a:rPr lang="en-US" sz="2000" b="1">
                    <a:effectLst/>
                    <a:latin typeface="Times New Roman" panose="02020603050405020304" pitchFamily="18" charset="0"/>
                    <a:ea typeface="Segoe UI" panose="020B0502040204020203" pitchFamily="34" charset="0"/>
                  </a:rPr>
                  <a:t>% O = </a:t>
                </a:r>
                <a:r>
                  <a:rPr lang="vi-VN" sz="2000" b="1">
                    <a:effectLst/>
                    <a:latin typeface="Times New Roman" panose="02020603050405020304" pitchFamily="18" charset="0"/>
                    <a:ea typeface="Segoe UI" panose="020B0502040204020203" pitchFamily="34" charset="0"/>
                  </a:rPr>
                  <a:t>100% - 42,105% - 6,432%</a:t>
                </a:r>
                <a:r>
                  <a:rPr lang="en-US" sz="2000" b="1">
                    <a:effectLst/>
                    <a:latin typeface="Times New Roman" panose="02020603050405020304" pitchFamily="18" charset="0"/>
                    <a:ea typeface="Segoe UI" panose="020B0502040204020203" pitchFamily="34" charset="0"/>
                  </a:rPr>
                  <a:t>  </a:t>
                </a:r>
                <a:r>
                  <a:rPr lang="vi-VN" sz="2000" b="1">
                    <a:effectLst/>
                    <a:latin typeface="Times New Roman" panose="02020603050405020304" pitchFamily="18" charset="0"/>
                    <a:ea typeface="Segoe UI" panose="020B0502040204020203" pitchFamily="34" charset="0"/>
                  </a:rPr>
                  <a:t>= 51,463%</a:t>
                </a:r>
                <a:endParaRPr lang="vi-VN" sz="2000" b="1">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2000" b="1">
                    <a:effectLst/>
                    <a:latin typeface="Times New Roman" panose="02020603050405020304" pitchFamily="18" charset="0"/>
                    <a:ea typeface="Segoe UI" panose="020B0502040204020203" pitchFamily="34" charset="0"/>
                  </a:rPr>
                  <a:t>%O = </a:t>
                </a:r>
                <a14:m>
                  <m:oMath xmlns:m="http://schemas.openxmlformats.org/officeDocument/2006/math">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𝑲𝑳𝑵𝑻</m:t>
                        </m:r>
                        <m:d>
                          <m:d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𝑶</m:t>
                            </m:r>
                          </m:e>
                        </m:d>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𝒛</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𝑲𝑳𝑷𝑻</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𝑪𝒙𝑯𝒚𝑶𝒛</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den>
                    </m:f>
                  </m:oMath>
                </a14:m>
                <a:r>
                  <a:rPr lang="en-US" sz="2000" b="1">
                    <a:effectLst/>
                    <a:latin typeface="Times New Roman" panose="02020603050405020304" pitchFamily="18" charset="0"/>
                    <a:ea typeface="Segoe UI" panose="020B0502040204020203" pitchFamily="34" charset="0"/>
                  </a:rPr>
                  <a:t> .  100%  = </a:t>
                </a:r>
                <a14:m>
                  <m:oMath xmlns:m="http://schemas.openxmlformats.org/officeDocument/2006/math">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𝟏𝟔</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𝒛</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𝟏𝟐</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𝒚</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𝟏𝟔</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𝒛</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𝒙</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𝟏𝟎𝟎</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0"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m:t>
                    </m:r>
                    <m:f>
                      <m:fPr>
                        <m:ctrlPr>
                          <a:rPr lang="vi-VN" sz="2000" b="1"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𝟏𝟐</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  </m:t>
                        </m:r>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𝑿</m:t>
                        </m:r>
                      </m:num>
                      <m:den>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𝟑𝟒𝟐</m:t>
                        </m:r>
                      </m:den>
                    </m:f>
                    <m:r>
                      <a:rPr lang="en-US" sz="2000" b="1"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b="1" i="0" smtClean="0">
                        <a:effectLst/>
                        <a:latin typeface="Cambria Math" panose="02040503050406030204" pitchFamily="18" charset="0"/>
                        <a:ea typeface="Segoe UI" panose="020B0502040204020203" pitchFamily="34" charset="0"/>
                        <a:cs typeface="Times New Roman" panose="02020603050405020304" pitchFamily="18" charset="0"/>
                      </a:rPr>
                      <m:t>.</m:t>
                    </m:r>
                  </m:oMath>
                </a14:m>
                <a:r>
                  <a:rPr lang="en-US" sz="2000" b="1">
                    <a:effectLst/>
                    <a:latin typeface="Times New Roman" panose="02020603050405020304" pitchFamily="18" charset="0"/>
                    <a:ea typeface="Segoe UI" panose="020B0502040204020203" pitchFamily="34" charset="0"/>
                  </a:rPr>
                  <a:t> 100% = 51,463%  </a:t>
                </a:r>
                <a:r>
                  <a:rPr lang="en-US" sz="2000" b="1">
                    <a:latin typeface="Segoe UI" panose="020B0502040204020203" pitchFamily="34" charset="0"/>
                    <a:ea typeface="Segoe UI" panose="020B0502040204020203" pitchFamily="34" charset="0"/>
                  </a:rPr>
                  <a:t> </a:t>
                </a:r>
                <a:r>
                  <a:rPr lang="en-US" sz="2000" b="1">
                    <a:effectLst/>
                    <a:latin typeface="Times New Roman" panose="02020603050405020304" pitchFamily="18" charset="0"/>
                    <a:ea typeface="Segoe UI" panose="020B0502040204020203" pitchFamily="34" charset="0"/>
                  </a:rPr>
                  <a:t>=&gt; z = 11</a:t>
                </a:r>
                <a:endParaRPr lang="vi-VN" sz="2000" b="1">
                  <a:effectLst/>
                  <a:latin typeface="Segoe UI" panose="020B0502040204020203" pitchFamily="34" charset="0"/>
                  <a:ea typeface="Segoe UI" panose="020B0502040204020203" pitchFamily="34" charset="0"/>
                </a:endParaRPr>
              </a:p>
              <a:p>
                <a:pPr marL="0" marR="0" indent="317500">
                  <a:lnSpc>
                    <a:spcPct val="150000"/>
                  </a:lnSpc>
                  <a:spcBef>
                    <a:spcPts val="0"/>
                  </a:spcBef>
                  <a:spcAft>
                    <a:spcPts val="800"/>
                  </a:spcAft>
                </a:pPr>
                <a:r>
                  <a:rPr lang="vi-VN" sz="2000" b="1">
                    <a:effectLst/>
                    <a:latin typeface="Times New Roman" panose="02020603050405020304" pitchFamily="18" charset="0"/>
                    <a:ea typeface="Segoe UI" panose="020B0502040204020203" pitchFamily="34" charset="0"/>
                  </a:rPr>
                  <a:t>- C</a:t>
                </a:r>
                <a:r>
                  <a:rPr lang="en-US" sz="2000" b="1">
                    <a:effectLst/>
                    <a:latin typeface="Times New Roman" panose="02020603050405020304" pitchFamily="18" charset="0"/>
                    <a:ea typeface="Segoe UI" panose="020B0502040204020203" pitchFamily="34" charset="0"/>
                  </a:rPr>
                  <a:t>ô</a:t>
                </a:r>
                <a:r>
                  <a:rPr lang="vi-VN" sz="2000" b="1">
                    <a:effectLst/>
                    <a:latin typeface="Times New Roman" panose="02020603050405020304" pitchFamily="18" charset="0"/>
                    <a:ea typeface="Segoe UI" panose="020B0502040204020203" pitchFamily="34" charset="0"/>
                  </a:rPr>
                  <a:t>ng thức hoá học của hợp chất </a:t>
                </a:r>
                <a:r>
                  <a:rPr lang="en-US" sz="2000" b="1">
                    <a:effectLst/>
                    <a:latin typeface="Times New Roman" panose="02020603050405020304" pitchFamily="18" charset="0"/>
                    <a:ea typeface="Segoe UI" panose="020B0502040204020203" pitchFamily="34" charset="0"/>
                  </a:rPr>
                  <a:t>(saccharose) </a:t>
                </a:r>
                <a:r>
                  <a:rPr lang="vi-VN" sz="2000" b="1">
                    <a:effectLst/>
                    <a:latin typeface="Times New Roman" panose="02020603050405020304" pitchFamily="18" charset="0"/>
                    <a:ea typeface="Segoe UI" panose="020B0502040204020203" pitchFamily="34" charset="0"/>
                  </a:rPr>
                  <a:t>là C</a:t>
                </a:r>
                <a:r>
                  <a:rPr lang="vi-VN" sz="2000" b="1" baseline="-25000">
                    <a:effectLst/>
                    <a:latin typeface="Times New Roman" panose="02020603050405020304" pitchFamily="18" charset="0"/>
                    <a:ea typeface="Segoe UI" panose="020B0502040204020203" pitchFamily="34" charset="0"/>
                  </a:rPr>
                  <a:t>12</a:t>
                </a:r>
                <a:r>
                  <a:rPr lang="vi-VN" sz="2000" b="1">
                    <a:effectLst/>
                    <a:latin typeface="Times New Roman" panose="02020603050405020304" pitchFamily="18" charset="0"/>
                    <a:ea typeface="Segoe UI" panose="020B0502040204020203" pitchFamily="34" charset="0"/>
                  </a:rPr>
                  <a:t>H</a:t>
                </a:r>
                <a:r>
                  <a:rPr lang="vi-VN" sz="2000" b="1" baseline="-25000">
                    <a:effectLst/>
                    <a:latin typeface="Times New Roman" panose="02020603050405020304" pitchFamily="18" charset="0"/>
                    <a:ea typeface="Segoe UI" panose="020B0502040204020203" pitchFamily="34" charset="0"/>
                  </a:rPr>
                  <a:t>22</a:t>
                </a:r>
                <a:r>
                  <a:rPr lang="vi-VN" sz="2000" b="1">
                    <a:effectLst/>
                    <a:latin typeface="Times New Roman" panose="02020603050405020304" pitchFamily="18" charset="0"/>
                    <a:ea typeface="Segoe UI" panose="020B0502040204020203" pitchFamily="34" charset="0"/>
                  </a:rPr>
                  <a:t>O</a:t>
                </a:r>
                <a:r>
                  <a:rPr lang="en-US" sz="2000" b="1" baseline="-25000">
                    <a:effectLst/>
                    <a:latin typeface="Times New Roman" panose="02020603050405020304" pitchFamily="18" charset="0"/>
                    <a:ea typeface="Segoe UI" panose="020B0502040204020203" pitchFamily="34" charset="0"/>
                  </a:rPr>
                  <a:t>11</a:t>
                </a:r>
                <a:r>
                  <a:rPr lang="vi-VN" sz="2000" b="1">
                    <a:effectLst/>
                    <a:latin typeface="Times New Roman" panose="02020603050405020304" pitchFamily="18" charset="0"/>
                    <a:ea typeface="Segoe UI" panose="020B0502040204020203" pitchFamily="34" charset="0"/>
                  </a:rPr>
                  <a:t>.</a:t>
                </a:r>
                <a:endParaRPr lang="vi-VN" sz="2000" b="1">
                  <a:effectLst/>
                  <a:latin typeface="Segoe UI" panose="020B0502040204020203" pitchFamily="34" charset="0"/>
                  <a:ea typeface="Segoe UI" panose="020B0502040204020203" pitchFamily="34" charset="0"/>
                </a:endParaRPr>
              </a:p>
            </p:txBody>
          </p:sp>
        </mc:Choice>
        <mc:Fallback xmlns="">
          <p:sp>
            <p:nvSpPr>
              <p:cNvPr id="3" name="TextBox 2">
                <a:extLst>
                  <a:ext uri="{FF2B5EF4-FFF2-40B4-BE49-F238E27FC236}">
                    <a16:creationId xmlns:a16="http://schemas.microsoft.com/office/drawing/2014/main" id="{050C9961-9180-4858-99D1-674C7BEC0923}"/>
                  </a:ext>
                </a:extLst>
              </p:cNvPr>
              <p:cNvSpPr txBox="1">
                <a:spLocks noRot="1" noChangeAspect="1" noMove="1" noResize="1" noEditPoints="1" noAdjustHandles="1" noChangeArrowheads="1" noChangeShapeType="1" noTextEdit="1"/>
              </p:cNvSpPr>
              <p:nvPr/>
            </p:nvSpPr>
            <p:spPr>
              <a:xfrm>
                <a:off x="399803" y="1688487"/>
                <a:ext cx="11392394" cy="4254434"/>
              </a:xfrm>
              <a:prstGeom prst="rect">
                <a:avLst/>
              </a:prstGeom>
              <a:blipFill>
                <a:blip r:embed="rId2"/>
                <a:stretch>
                  <a:fillRect l="-535" b="-1429"/>
                </a:stretch>
              </a:blipFill>
              <a:ln>
                <a:solidFill>
                  <a:schemeClr val="accent1"/>
                </a:solidFill>
              </a:ln>
            </p:spPr>
            <p:txBody>
              <a:bodyPr/>
              <a:lstStyle/>
              <a:p>
                <a:r>
                  <a:rPr lang="vi-VN">
                    <a:noFill/>
                  </a:rPr>
                  <a:t> </a:t>
                </a:r>
              </a:p>
            </p:txBody>
          </p:sp>
        </mc:Fallback>
      </mc:AlternateContent>
      <p:grpSp>
        <p:nvGrpSpPr>
          <p:cNvPr id="4" name="Group 3">
            <a:extLst>
              <a:ext uri="{FF2B5EF4-FFF2-40B4-BE49-F238E27FC236}">
                <a16:creationId xmlns:a16="http://schemas.microsoft.com/office/drawing/2014/main" id="{4CCAF3AF-D97B-4E8F-AA9D-50F716730640}"/>
              </a:ext>
            </a:extLst>
          </p:cNvPr>
          <p:cNvGrpSpPr/>
          <p:nvPr/>
        </p:nvGrpSpPr>
        <p:grpSpPr>
          <a:xfrm>
            <a:off x="3065584" y="185781"/>
            <a:ext cx="5892691" cy="1094525"/>
            <a:chOff x="2389291" y="337374"/>
            <a:chExt cx="5892691" cy="1094525"/>
          </a:xfrm>
        </p:grpSpPr>
        <p:sp>
          <p:nvSpPr>
            <p:cNvPr id="5" name="Rectangle: Rounded Corners 4">
              <a:extLst>
                <a:ext uri="{FF2B5EF4-FFF2-40B4-BE49-F238E27FC236}">
                  <a16:creationId xmlns:a16="http://schemas.microsoft.com/office/drawing/2014/main" id="{A46208C5-827F-425E-A883-873E21262AF9}"/>
                </a:ext>
              </a:extLst>
            </p:cNvPr>
            <p:cNvSpPr/>
            <p:nvPr/>
          </p:nvSpPr>
          <p:spPr>
            <a:xfrm>
              <a:off x="3417571" y="559774"/>
              <a:ext cx="4864411" cy="85562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763E7EC-4FE9-4C43-9E8A-861AED61BFEC}"/>
                </a:ext>
              </a:extLst>
            </p:cNvPr>
            <p:cNvSpPr/>
            <p:nvPr/>
          </p:nvSpPr>
          <p:spPr>
            <a:xfrm>
              <a:off x="4564600" y="559774"/>
              <a:ext cx="3207930"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C00000"/>
                  </a:solidFill>
                  <a:latin typeface="Times New Roman" panose="02020603050405020304" pitchFamily="18" charset="0"/>
                  <a:cs typeface="Times New Roman" panose="02020603050405020304" pitchFamily="18" charset="0"/>
                </a:rPr>
                <a:t>VẬN DỤNG</a:t>
              </a:r>
            </a:p>
          </p:txBody>
        </p:sp>
        <p:pic>
          <p:nvPicPr>
            <p:cNvPr id="7" name="Picture 2" descr="navocado-task-badges-legal-task-icons-smaller | Icon, Task, Icon collection">
              <a:extLst>
                <a:ext uri="{FF2B5EF4-FFF2-40B4-BE49-F238E27FC236}">
                  <a16:creationId xmlns:a16="http://schemas.microsoft.com/office/drawing/2014/main" id="{8E9106C0-2581-4DA8-AFD3-1746C71B00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654" t="79227" b="1915"/>
            <a:stretch/>
          </p:blipFill>
          <p:spPr bwMode="auto">
            <a:xfrm>
              <a:off x="2389291" y="337374"/>
              <a:ext cx="1155075" cy="109452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Connector 7">
            <a:extLst>
              <a:ext uri="{FF2B5EF4-FFF2-40B4-BE49-F238E27FC236}">
                <a16:creationId xmlns:a16="http://schemas.microsoft.com/office/drawing/2014/main" id="{0DE0CC01-547C-403E-BD97-F33302CB7145}"/>
              </a:ext>
            </a:extLst>
          </p:cNvPr>
          <p:cNvCxnSpPr>
            <a:cxnSpLocks/>
          </p:cNvCxnSpPr>
          <p:nvPr/>
        </p:nvCxnSpPr>
        <p:spPr>
          <a:xfrm flipV="1">
            <a:off x="51923" y="1336429"/>
            <a:ext cx="12140077" cy="12563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Frame 8">
            <a:extLst>
              <a:ext uri="{FF2B5EF4-FFF2-40B4-BE49-F238E27FC236}">
                <a16:creationId xmlns:a16="http://schemas.microsoft.com/office/drawing/2014/main" id="{888CB49A-02D5-43F5-A000-205D13F9FC2E}"/>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80479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3AEF31-4913-4928-8354-6CACF8481298}"/>
              </a:ext>
            </a:extLst>
          </p:cNvPr>
          <p:cNvSpPr txBox="1">
            <a:spLocks/>
          </p:cNvSpPr>
          <p:nvPr/>
        </p:nvSpPr>
        <p:spPr>
          <a:xfrm>
            <a:off x="319087" y="216168"/>
            <a:ext cx="11553825" cy="1071810"/>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NHIỆM VỤ CUỐI NGÀY</a:t>
            </a:r>
          </a:p>
        </p:txBody>
      </p:sp>
      <p:sp>
        <p:nvSpPr>
          <p:cNvPr id="5" name="Frame 4">
            <a:extLst>
              <a:ext uri="{FF2B5EF4-FFF2-40B4-BE49-F238E27FC236}">
                <a16:creationId xmlns:a16="http://schemas.microsoft.com/office/drawing/2014/main" id="{317F4687-7AC0-4B88-B57A-E464DCDC66D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D1B955AC-E055-47C1-B735-01ADFA2F2945}"/>
              </a:ext>
            </a:extLst>
          </p:cNvPr>
          <p:cNvSpPr txBox="1">
            <a:spLocks/>
          </p:cNvSpPr>
          <p:nvPr/>
        </p:nvSpPr>
        <p:spPr>
          <a:xfrm>
            <a:off x="495300" y="1185986"/>
            <a:ext cx="4931724" cy="762805"/>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b="1" dirty="0" err="1">
                <a:solidFill>
                  <a:srgbClr val="7030A0"/>
                </a:solidFill>
                <a:latin typeface="#9Slide07 IcielBaliho Script" pitchFamily="2" charset="0"/>
              </a:rPr>
              <a:t>Về</a:t>
            </a:r>
            <a:r>
              <a:rPr lang="en-US" b="1" dirty="0">
                <a:solidFill>
                  <a:srgbClr val="7030A0"/>
                </a:solidFill>
                <a:latin typeface="#9Slide07 IcielBaliho Script" pitchFamily="2" charset="0"/>
              </a:rPr>
              <a:t> </a:t>
            </a:r>
            <a:r>
              <a:rPr lang="en-US" b="1" dirty="0" err="1">
                <a:solidFill>
                  <a:srgbClr val="7030A0"/>
                </a:solidFill>
                <a:latin typeface="#9Slide07 IcielBaliho Script" pitchFamily="2" charset="0"/>
              </a:rPr>
              <a:t>nhà</a:t>
            </a:r>
            <a:r>
              <a:rPr lang="en-US" b="1" dirty="0">
                <a:solidFill>
                  <a:srgbClr val="7030A0"/>
                </a:solidFill>
                <a:latin typeface="#9Slide07 IcielBaliho Script" pitchFamily="2" charset="0"/>
              </a:rPr>
              <a:t> </a:t>
            </a:r>
            <a:r>
              <a:rPr lang="en-US" b="1" dirty="0" err="1">
                <a:solidFill>
                  <a:srgbClr val="7030A0"/>
                </a:solidFill>
                <a:latin typeface="#9Slide07 IcielBaliho Script" pitchFamily="2" charset="0"/>
              </a:rPr>
              <a:t>hoàn</a:t>
            </a:r>
            <a:r>
              <a:rPr lang="en-US" b="1" dirty="0">
                <a:solidFill>
                  <a:srgbClr val="7030A0"/>
                </a:solidFill>
                <a:latin typeface="#9Slide07 IcielBaliho Script" pitchFamily="2" charset="0"/>
              </a:rPr>
              <a:t> </a:t>
            </a:r>
            <a:r>
              <a:rPr lang="en-US" b="1" err="1">
                <a:solidFill>
                  <a:srgbClr val="7030A0"/>
                </a:solidFill>
                <a:latin typeface="#9Slide07 IcielBaliho Script" pitchFamily="2" charset="0"/>
              </a:rPr>
              <a:t>thành</a:t>
            </a:r>
            <a:r>
              <a:rPr lang="en-US" b="1">
                <a:solidFill>
                  <a:srgbClr val="7030A0"/>
                </a:solidFill>
                <a:latin typeface="#9Slide07 IcielBaliho Script" pitchFamily="2" charset="0"/>
              </a:rPr>
              <a:t> bài tập như sau:</a:t>
            </a:r>
            <a:endParaRPr lang="en-US" b="1" dirty="0">
              <a:solidFill>
                <a:srgbClr val="FF0000"/>
              </a:solidFill>
              <a:latin typeface="#9Slide07 IcielBaliho Script" pitchFamily="2" charset="0"/>
            </a:endParaRPr>
          </a:p>
        </p:txBody>
      </p:sp>
      <p:sp>
        <p:nvSpPr>
          <p:cNvPr id="8" name="Content Placeholder 2">
            <a:extLst>
              <a:ext uri="{FF2B5EF4-FFF2-40B4-BE49-F238E27FC236}">
                <a16:creationId xmlns:a16="http://schemas.microsoft.com/office/drawing/2014/main" id="{DEA9EBB3-56F5-4C94-AA4D-8DE628362CAD}"/>
              </a:ext>
            </a:extLst>
          </p:cNvPr>
          <p:cNvSpPr txBox="1">
            <a:spLocks/>
          </p:cNvSpPr>
          <p:nvPr/>
        </p:nvSpPr>
        <p:spPr>
          <a:xfrm>
            <a:off x="4601711" y="4299301"/>
            <a:ext cx="5562057" cy="2076325"/>
          </a:xfrm>
          <a:prstGeom prst="rect">
            <a:avLst/>
          </a:prstGeom>
          <a:solidFill>
            <a:schemeClr val="accent5">
              <a:lumMod val="20000"/>
              <a:lumOff val="80000"/>
            </a:schemeClr>
          </a:solidFill>
          <a:ln>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ü"/>
            </a:pPr>
            <a:r>
              <a:rPr lang="en-US" sz="3200" b="1" dirty="0" err="1">
                <a:solidFill>
                  <a:srgbClr val="002060"/>
                </a:solidFill>
                <a:latin typeface="Times New Roman" panose="02020603050405020304" pitchFamily="18" charset="0"/>
                <a:cs typeface="Times New Roman" panose="02020603050405020304" pitchFamily="18" charset="0"/>
              </a:rPr>
              <a:t>Thực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err="1">
                <a:solidFill>
                  <a:srgbClr val="002060"/>
                </a:solidFill>
                <a:latin typeface="Times New Roman" panose="02020603050405020304" pitchFamily="18" charset="0"/>
                <a:cs typeface="Times New Roman" panose="02020603050405020304" pitchFamily="18" charset="0"/>
              </a:rPr>
              <a:t>hiện</a:t>
            </a:r>
            <a:r>
              <a:rPr lang="en-US" sz="3200" b="1">
                <a:solidFill>
                  <a:srgbClr val="002060"/>
                </a:solidFill>
                <a:latin typeface="Times New Roman" panose="02020603050405020304" pitchFamily="18" charset="0"/>
                <a:cs typeface="Times New Roman" panose="02020603050405020304" pitchFamily="18" charset="0"/>
              </a:rPr>
              <a:t> ở nhà</a:t>
            </a:r>
            <a:endParaRPr lang="en-US" sz="3200" b="1" dirty="0">
              <a:solidFill>
                <a:srgbClr val="00206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en-US" sz="3200" b="1">
                <a:solidFill>
                  <a:srgbClr val="002060"/>
                </a:solidFill>
                <a:latin typeface="Times New Roman" panose="02020603050405020304" pitchFamily="18" charset="0"/>
                <a:cs typeface="Times New Roman" panose="02020603050405020304" pitchFamily="18" charset="0"/>
              </a:rPr>
              <a:t> Giờ sau trình </a:t>
            </a:r>
            <a:r>
              <a:rPr lang="en-US" sz="3200" b="1" err="1">
                <a:solidFill>
                  <a:srgbClr val="002060"/>
                </a:solidFill>
                <a:latin typeface="Times New Roman" panose="02020603050405020304" pitchFamily="18" charset="0"/>
                <a:cs typeface="Times New Roman" panose="02020603050405020304" pitchFamily="18" charset="0"/>
              </a:rPr>
              <a:t>bày</a:t>
            </a:r>
            <a:r>
              <a:rPr lang="en-US" sz="3200" b="1">
                <a:solidFill>
                  <a:srgbClr val="002060"/>
                </a:solidFill>
                <a:latin typeface="Times New Roman" panose="02020603050405020304" pitchFamily="18" charset="0"/>
                <a:cs typeface="Times New Roman" panose="02020603050405020304" pitchFamily="18" charset="0"/>
              </a:rPr>
              <a:t>  </a:t>
            </a:r>
            <a:r>
              <a:rPr lang="en-US" sz="3200" b="1" err="1">
                <a:solidFill>
                  <a:srgbClr val="002060"/>
                </a:solidFill>
                <a:latin typeface="Times New Roman" panose="02020603050405020304" pitchFamily="18" charset="0"/>
                <a:cs typeface="Times New Roman" panose="02020603050405020304" pitchFamily="18" charset="0"/>
              </a:rPr>
              <a:t>trước</a:t>
            </a:r>
            <a:r>
              <a:rPr lang="en-US" sz="3200" b="1">
                <a:solidFill>
                  <a:srgbClr val="002060"/>
                </a:solidFill>
                <a:latin typeface="Times New Roman" panose="02020603050405020304" pitchFamily="18" charset="0"/>
                <a:cs typeface="Times New Roman" panose="02020603050405020304" pitchFamily="18" charset="0"/>
              </a:rPr>
              <a:t> lớp</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8EADFF3-B323-459C-A427-63FE47F76020}"/>
              </a:ext>
            </a:extLst>
          </p:cNvPr>
          <p:cNvSpPr txBox="1"/>
          <p:nvPr/>
        </p:nvSpPr>
        <p:spPr>
          <a:xfrm>
            <a:off x="362220" y="1744231"/>
            <a:ext cx="7105859" cy="2382255"/>
          </a:xfrm>
          <a:prstGeom prst="rect">
            <a:avLst/>
          </a:prstGeom>
          <a:solidFill>
            <a:schemeClr val="accent4">
              <a:lumMod val="20000"/>
              <a:lumOff val="80000"/>
            </a:schemeClr>
          </a:solidFill>
          <a:ln>
            <a:solidFill>
              <a:schemeClr val="accent1"/>
            </a:solidFill>
          </a:ln>
        </p:spPr>
        <p:txBody>
          <a:bodyPr wrap="square">
            <a:spAutoFit/>
          </a:bodyPr>
          <a:lstStyle/>
          <a:p>
            <a:pPr marL="0" marR="0" indent="0" algn="just">
              <a:lnSpc>
                <a:spcPct val="126000"/>
              </a:lnSpc>
              <a:spcBef>
                <a:spcPts val="0"/>
              </a:spcBef>
              <a:spcAft>
                <a:spcPts val="0"/>
              </a:spcAft>
            </a:pPr>
            <a:r>
              <a:rPr lang="en-US" sz="2000" b="1">
                <a:latin typeface="Times New Roman" panose="02020603050405020304" pitchFamily="18" charset="0"/>
                <a:cs typeface="Times New Roman" panose="02020603050405020304" pitchFamily="18" charset="0"/>
              </a:rPr>
              <a:t>*</a:t>
            </a:r>
            <a:r>
              <a:rPr lang="en-US" sz="2000" b="1">
                <a:effectLst/>
                <a:latin typeface="Times New Roman" panose="02020603050405020304" pitchFamily="18" charset="0"/>
                <a:cs typeface="Times New Roman" panose="02020603050405020304" pitchFamily="18" charset="0"/>
              </a:rPr>
              <a:t> </a:t>
            </a:r>
            <a:r>
              <a:rPr lang="vi-VN" sz="2000" b="1">
                <a:effectLst/>
                <a:latin typeface="Times New Roman" panose="02020603050405020304" pitchFamily="18" charset="0"/>
                <a:cs typeface="Times New Roman" panose="02020603050405020304" pitchFamily="18" charset="0"/>
              </a:rPr>
              <a:t>Pháo hoa có thành phần nhiên liệu nổ gổm </a:t>
            </a:r>
            <a:r>
              <a:rPr lang="en-US" sz="2000" b="1">
                <a:effectLst/>
                <a:latin typeface="Times New Roman" panose="02020603050405020304" pitchFamily="18" charset="0"/>
                <a:cs typeface="Times New Roman" panose="02020603050405020304" pitchFamily="18" charset="0"/>
              </a:rPr>
              <a:t>sulfur, </a:t>
            </a:r>
            <a:r>
              <a:rPr lang="vi-VN" sz="2000" b="1">
                <a:effectLst/>
                <a:latin typeface="Times New Roman" panose="02020603050405020304" pitchFamily="18" charset="0"/>
                <a:cs typeface="Times New Roman" panose="02020603050405020304" pitchFamily="18" charset="0"/>
              </a:rPr>
              <a:t>than và hợp chất (Z). Hợp chất (Z) gổm nguyên tó </a:t>
            </a:r>
            <a:r>
              <a:rPr lang="en-US" sz="2000" b="1">
                <a:effectLst/>
                <a:latin typeface="Times New Roman" panose="02020603050405020304" pitchFamily="18" charset="0"/>
                <a:cs typeface="Times New Roman" panose="02020603050405020304" pitchFamily="18" charset="0"/>
              </a:rPr>
              <a:t>potassium, nitrogen </a:t>
            </a:r>
            <a:r>
              <a:rPr lang="vi-VN" sz="2000" b="1">
                <a:effectLst/>
                <a:latin typeface="Times New Roman" panose="02020603050405020304" pitchFamily="18" charset="0"/>
                <a:cs typeface="Times New Roman" panose="02020603050405020304" pitchFamily="18" charset="0"/>
              </a:rPr>
              <a:t>và </a:t>
            </a:r>
            <a:r>
              <a:rPr lang="en-US" sz="2000" b="1">
                <a:effectLst/>
                <a:latin typeface="Times New Roman" panose="02020603050405020304" pitchFamily="18" charset="0"/>
                <a:cs typeface="Times New Roman" panose="02020603050405020304" pitchFamily="18" charset="0"/>
              </a:rPr>
              <a:t>oxygen </a:t>
            </a:r>
            <a:r>
              <a:rPr lang="vi-VN" sz="2000" b="1">
                <a:effectLst/>
                <a:latin typeface="Times New Roman" panose="02020603050405020304" pitchFamily="18" charset="0"/>
                <a:cs typeface="Times New Roman" panose="02020603050405020304" pitchFamily="18" charset="0"/>
              </a:rPr>
              <a:t>với các tỉ lệ phần trăm tương ứng là 38,61%, 13,86% và 47,53%. Khối lượng phân tử hợp chất (Z) là 101 amu. Xác định còng thức hoá học của (Z).Tim hiểu qua sách, báo và internet, em hãy cho biết một số ứng dụng của hợp chất (Z).</a:t>
            </a:r>
            <a:endParaRPr lang="vi-VN" sz="2000" b="1">
              <a:effectLst/>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D8ED192-2B46-4EFD-B97D-4F709C718C3C}"/>
              </a:ext>
            </a:extLst>
          </p:cNvPr>
          <p:cNvPicPr>
            <a:picLocks noChangeAspect="1"/>
          </p:cNvPicPr>
          <p:nvPr/>
        </p:nvPicPr>
        <p:blipFill>
          <a:blip r:embed="rId2"/>
          <a:stretch>
            <a:fillRect/>
          </a:stretch>
        </p:blipFill>
        <p:spPr>
          <a:xfrm>
            <a:off x="7623958" y="1287978"/>
            <a:ext cx="4367075" cy="2761508"/>
          </a:xfrm>
          <a:prstGeom prst="rect">
            <a:avLst/>
          </a:prstGeom>
        </p:spPr>
      </p:pic>
      <p:pic>
        <p:nvPicPr>
          <p:cNvPr id="12"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075DB3B8-A406-4C22-A578-5192FB82AA3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1318399" y="4208133"/>
            <a:ext cx="2287987" cy="228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30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B41EC1A-E946-4E5F-8B95-575DE9CC005D}"/>
                  </a:ext>
                </a:extLst>
              </p:cNvPr>
              <p:cNvSpPr txBox="1"/>
              <p:nvPr/>
            </p:nvSpPr>
            <p:spPr>
              <a:xfrm>
                <a:off x="356261" y="309143"/>
                <a:ext cx="11495314" cy="6073458"/>
              </a:xfrm>
              <a:prstGeom prst="rect">
                <a:avLst/>
              </a:prstGeom>
              <a:solidFill>
                <a:schemeClr val="accent4">
                  <a:lumMod val="20000"/>
                  <a:lumOff val="80000"/>
                </a:schemeClr>
              </a:solidFill>
            </p:spPr>
            <p:txBody>
              <a:bodyPr wrap="square">
                <a:spAutoFit/>
              </a:bodyPr>
              <a:lstStyle/>
              <a:p>
                <a:pPr marL="0" marR="0" indent="0" algn="just">
                  <a:lnSpc>
                    <a:spcPct val="125000"/>
                  </a:lnSpc>
                  <a:spcBef>
                    <a:spcPts val="0"/>
                  </a:spcBef>
                  <a:spcAft>
                    <a:spcPts val="300"/>
                  </a:spcAft>
                  <a:tabLst>
                    <a:tab pos="513080" algn="l"/>
                  </a:tabLst>
                </a:pPr>
                <a:r>
                  <a:rPr lang="en-US" sz="1800">
                    <a:effectLst/>
                    <a:latin typeface="Times New Roman" panose="02020603050405020304" pitchFamily="18" charset="0"/>
                    <a:ea typeface="Segoe UI" panose="020B0502040204020203" pitchFamily="34" charset="0"/>
                  </a:rPr>
                  <a:t>2. </a:t>
                </a:r>
                <a:r>
                  <a:rPr lang="vi-VN" sz="1800">
                    <a:effectLst/>
                    <a:latin typeface="Times New Roman" panose="02020603050405020304" pitchFamily="18" charset="0"/>
                    <a:ea typeface="Segoe UI" panose="020B0502040204020203" pitchFamily="34" charset="0"/>
                  </a:rPr>
                  <a:t>Hợp chất (Z) có công thức cẩn tìm là K</a:t>
                </a:r>
                <a:r>
                  <a:rPr lang="vi-VN" sz="1800" baseline="-25000">
                    <a:effectLst/>
                    <a:latin typeface="Times New Roman" panose="02020603050405020304" pitchFamily="18" charset="0"/>
                    <a:ea typeface="Segoe UI" panose="020B0502040204020203" pitchFamily="34" charset="0"/>
                  </a:rPr>
                  <a:t>x</a:t>
                </a:r>
                <a:r>
                  <a:rPr lang="vi-VN" sz="1800">
                    <a:effectLst/>
                    <a:latin typeface="Times New Roman" panose="02020603050405020304" pitchFamily="18" charset="0"/>
                    <a:ea typeface="Segoe UI" panose="020B0502040204020203" pitchFamily="34" charset="0"/>
                  </a:rPr>
                  <a:t>N</a:t>
                </a:r>
                <a:r>
                  <a:rPr lang="vi-VN" sz="1800" baseline="-25000">
                    <a:effectLst/>
                    <a:latin typeface="Times New Roman" panose="02020603050405020304" pitchFamily="18" charset="0"/>
                    <a:ea typeface="Segoe UI" panose="020B0502040204020203" pitchFamily="34" charset="0"/>
                  </a:rPr>
                  <a:t>y</a:t>
                </a:r>
                <a:r>
                  <a:rPr lang="vi-VN" sz="1800">
                    <a:effectLst/>
                    <a:latin typeface="Times New Roman" panose="02020603050405020304" pitchFamily="18" charset="0"/>
                    <a:ea typeface="Segoe UI" panose="020B0502040204020203" pitchFamily="34" charset="0"/>
                  </a:rPr>
                  <a:t>O</a:t>
                </a:r>
                <a:r>
                  <a:rPr lang="vi-VN" sz="1800" baseline="-25000">
                    <a:effectLst/>
                    <a:latin typeface="Times New Roman" panose="02020603050405020304" pitchFamily="18" charset="0"/>
                    <a:ea typeface="Segoe UI" panose="020B0502040204020203" pitchFamily="34" charset="0"/>
                  </a:rPr>
                  <a:t>z</a:t>
                </a:r>
                <a:endParaRPr lang="vi-VN" sz="1100">
                  <a:effectLst/>
                  <a:latin typeface="Segoe UI" panose="020B0502040204020203" pitchFamily="34" charset="0"/>
                  <a:ea typeface="Segoe UI" panose="020B0502040204020203" pitchFamily="34" charset="0"/>
                </a:endParaRPr>
              </a:p>
              <a:p>
                <a:pPr marL="0" marR="0" indent="0" algn="just">
                  <a:lnSpc>
                    <a:spcPct val="125000"/>
                  </a:lnSpc>
                  <a:spcBef>
                    <a:spcPts val="0"/>
                  </a:spcBef>
                  <a:spcAft>
                    <a:spcPts val="300"/>
                  </a:spcAft>
                  <a:tabLst>
                    <a:tab pos="513080" algn="l"/>
                  </a:tabLst>
                </a:pPr>
                <a:r>
                  <a:rPr lang="en-US" sz="1800">
                    <a:effectLst/>
                    <a:latin typeface="Times New Roman" panose="02020603050405020304" pitchFamily="18" charset="0"/>
                    <a:ea typeface="Segoe UI" panose="020B0502040204020203" pitchFamily="34" charset="0"/>
                  </a:rPr>
                  <a:t>- Trong (Z) có:</a:t>
                </a:r>
                <a:endParaRPr lang="vi-VN" sz="11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1800">
                    <a:effectLst/>
                    <a:latin typeface="Times New Roman" panose="02020603050405020304" pitchFamily="18" charset="0"/>
                    <a:ea typeface="Segoe UI" panose="020B0502040204020203" pitchFamily="34" charset="0"/>
                  </a:rPr>
                  <a:t>%K = </a:t>
                </a:r>
                <a14:m>
                  <m:oMath xmlns:m="http://schemas.openxmlformats.org/officeDocument/2006/math">
                    <m:f>
                      <m:f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𝐾</m:t>
                            </m:r>
                          </m:e>
                        </m:d>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0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000" i="1">
                            <a:effectLst/>
                            <a:latin typeface="Cambria Math" panose="02040503050406030204" pitchFamily="18" charset="0"/>
                            <a:ea typeface="Segoe UI" panose="020B0502040204020203" pitchFamily="34" charset="0"/>
                            <a:cs typeface="Times New Roman" panose="02020603050405020304" pitchFamily="18" charset="0"/>
                          </a:rPr>
                          <m:t>(</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𝐾𝑥𝑁𝑦𝑂𝑧</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den>
                    </m:f>
                  </m:oMath>
                </a14:m>
                <a:r>
                  <a:rPr lang="en-US" sz="2000">
                    <a:effectLst/>
                    <a:latin typeface="Times New Roman" panose="02020603050405020304" pitchFamily="18" charset="0"/>
                    <a:ea typeface="Segoe UI" panose="020B0502040204020203" pitchFamily="34" charset="0"/>
                  </a:rPr>
                  <a:t> x</a:t>
                </a:r>
                <a:r>
                  <a:rPr lang="en-US" sz="1800">
                    <a:effectLst/>
                    <a:latin typeface="Times New Roman" panose="02020603050405020304" pitchFamily="18" charset="0"/>
                    <a:ea typeface="Segoe UI" panose="020B0502040204020203" pitchFamily="34" charset="0"/>
                  </a:rPr>
                  <a:t> 100%  </a:t>
                </a:r>
                <a:r>
                  <a:rPr lang="en-US" sz="1100">
                    <a:latin typeface="Segoe UI" panose="020B0502040204020203" pitchFamily="34" charset="0"/>
                    <a:ea typeface="Segoe UI" panose="020B0502040204020203" pitchFamily="34" charset="0"/>
                  </a:rPr>
                  <a:t> </a:t>
                </a:r>
                <a:r>
                  <a:rPr lang="en-US" sz="1800">
                    <a:effectLst/>
                    <a:latin typeface="Times New Roman" panose="02020603050405020304" pitchFamily="18" charset="0"/>
                    <a:ea typeface="Segoe UI" panose="020B0502040204020203" pitchFamily="34" charset="0"/>
                  </a:rPr>
                  <a:t>=</a:t>
                </a:r>
                <a:r>
                  <a:rPr lang="en-US" sz="20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i="1">
                            <a:effectLst/>
                            <a:latin typeface="Cambria Math" panose="02040503050406030204" pitchFamily="18" charset="0"/>
                            <a:ea typeface="Segoe UI" panose="020B0502040204020203" pitchFamily="34" charset="0"/>
                            <a:cs typeface="Times New Roman" panose="02020603050405020304" pitchFamily="18" charset="0"/>
                          </a:rPr>
                          <m:t>39 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000" i="1">
                            <a:effectLst/>
                            <a:latin typeface="Cambria Math" panose="02040503050406030204" pitchFamily="18" charset="0"/>
                            <a:ea typeface="Segoe UI" panose="020B0502040204020203" pitchFamily="34" charset="0"/>
                            <a:cs typeface="Times New Roman" panose="02020603050405020304" pitchFamily="18" charset="0"/>
                          </a:rPr>
                          <m:t>39 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𝑋</m:t>
                        </m:r>
                        <m:r>
                          <a:rPr lang="en-US" sz="2000" i="1">
                            <a:effectLst/>
                            <a:latin typeface="Cambria Math" panose="02040503050406030204" pitchFamily="18" charset="0"/>
                            <a:ea typeface="Segoe UI" panose="020B0502040204020203" pitchFamily="34" charset="0"/>
                            <a:cs typeface="Times New Roman" panose="02020603050405020304" pitchFamily="18" charset="0"/>
                          </a:rPr>
                          <m:t> +14</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𝑦</m:t>
                        </m:r>
                        <m:r>
                          <a:rPr lang="en-US" sz="2000" i="1">
                            <a:effectLst/>
                            <a:latin typeface="Cambria Math" panose="02040503050406030204" pitchFamily="18" charset="0"/>
                            <a:ea typeface="Segoe UI" panose="020B0502040204020203" pitchFamily="34" charset="0"/>
                            <a:cs typeface="Times New Roman" panose="02020603050405020304" pitchFamily="18" charset="0"/>
                          </a:rPr>
                          <m:t>+  16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𝑧</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100 %</m:t>
                    </m:r>
                    <m:r>
                      <a:rPr lang="en-US" sz="2000" b="0" i="0"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m:t>
                    </m:r>
                    <m:f>
                      <m:f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i="1">
                            <a:effectLst/>
                            <a:latin typeface="Cambria Math" panose="02040503050406030204" pitchFamily="18" charset="0"/>
                            <a:ea typeface="Segoe UI" panose="020B0502040204020203" pitchFamily="34" charset="0"/>
                            <a:cs typeface="Times New Roman" panose="02020603050405020304" pitchFamily="18" charset="0"/>
                          </a:rPr>
                          <m:t>56 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000" i="1">
                            <a:effectLst/>
                            <a:latin typeface="Cambria Math" panose="02040503050406030204" pitchFamily="18" charset="0"/>
                            <a:ea typeface="Segoe UI" panose="020B0502040204020203" pitchFamily="34" charset="0"/>
                            <a:cs typeface="Times New Roman" panose="02020603050405020304" pitchFamily="18" charset="0"/>
                          </a:rPr>
                          <m:t>101</m:t>
                        </m:r>
                      </m:den>
                    </m:f>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oMath>
                </a14:m>
                <a:r>
                  <a:rPr lang="en-US" sz="1800">
                    <a:effectLst/>
                    <a:latin typeface="Times New Roman" panose="02020603050405020304" pitchFamily="18" charset="0"/>
                    <a:ea typeface="Segoe UI" panose="020B0502040204020203" pitchFamily="34" charset="0"/>
                  </a:rPr>
                  <a:t>x 100% = 38,61%  =&gt; X = 1</a:t>
                </a:r>
                <a:endParaRPr lang="vi-VN" sz="11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1800">
                    <a:effectLst/>
                    <a:latin typeface="Times New Roman" panose="02020603050405020304" pitchFamily="18" charset="0"/>
                    <a:ea typeface="Segoe UI" panose="020B0502040204020203" pitchFamily="34" charset="0"/>
                  </a:rPr>
                  <a:t>%N = </a:t>
                </a:r>
                <a14:m>
                  <m:oMath xmlns:m="http://schemas.openxmlformats.org/officeDocument/2006/math">
                    <m:f>
                      <m:f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𝑁</m:t>
                            </m:r>
                          </m:e>
                        </m:d>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𝑦</m:t>
                        </m:r>
                      </m:num>
                      <m:den>
                        <m:r>
                          <a:rPr lang="en-US" sz="20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000" i="1">
                            <a:effectLst/>
                            <a:latin typeface="Cambria Math" panose="02040503050406030204" pitchFamily="18" charset="0"/>
                            <a:ea typeface="Segoe UI" panose="020B0502040204020203" pitchFamily="34" charset="0"/>
                            <a:cs typeface="Times New Roman" panose="02020603050405020304" pitchFamily="18" charset="0"/>
                          </a:rPr>
                          <m:t>(</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𝐾𝑥𝑁𝑦𝑂𝑧</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den>
                    </m:f>
                  </m:oMath>
                </a14:m>
                <a:r>
                  <a:rPr lang="en-US" sz="2000">
                    <a:effectLst/>
                    <a:latin typeface="Times New Roman" panose="02020603050405020304" pitchFamily="18" charset="0"/>
                    <a:ea typeface="Segoe UI" panose="020B0502040204020203" pitchFamily="34" charset="0"/>
                  </a:rPr>
                  <a:t> x</a:t>
                </a:r>
                <a:r>
                  <a:rPr lang="en-US" sz="1800">
                    <a:effectLst/>
                    <a:latin typeface="Times New Roman" panose="02020603050405020304" pitchFamily="18" charset="0"/>
                    <a:ea typeface="Segoe UI" panose="020B0502040204020203" pitchFamily="34" charset="0"/>
                  </a:rPr>
                  <a:t> 100%  </a:t>
                </a:r>
                <a:r>
                  <a:rPr lang="en-US" sz="1100">
                    <a:latin typeface="Segoe UI" panose="020B0502040204020203" pitchFamily="34" charset="0"/>
                    <a:ea typeface="Segoe UI" panose="020B0502040204020203" pitchFamily="34" charset="0"/>
                  </a:rPr>
                  <a:t> </a:t>
                </a:r>
                <a:r>
                  <a:rPr lang="en-US" sz="1800">
                    <a:effectLst/>
                    <a:latin typeface="Times New Roman" panose="02020603050405020304" pitchFamily="18" charset="0"/>
                    <a:ea typeface="Segoe UI" panose="020B0502040204020203" pitchFamily="34" charset="0"/>
                  </a:rPr>
                  <a:t>=</a:t>
                </a:r>
                <a:r>
                  <a:rPr lang="en-US" sz="20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i="1">
                            <a:effectLst/>
                            <a:latin typeface="Cambria Math" panose="02040503050406030204" pitchFamily="18" charset="0"/>
                            <a:ea typeface="Segoe UI" panose="020B0502040204020203" pitchFamily="34" charset="0"/>
                            <a:cs typeface="Times New Roman" panose="02020603050405020304" pitchFamily="18" charset="0"/>
                          </a:rPr>
                          <m:t>14 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𝑦</m:t>
                        </m:r>
                      </m:num>
                      <m:den>
                        <m:r>
                          <a:rPr lang="en-US" sz="2000" i="1">
                            <a:effectLst/>
                            <a:latin typeface="Cambria Math" panose="02040503050406030204" pitchFamily="18" charset="0"/>
                            <a:ea typeface="Segoe UI" panose="020B0502040204020203" pitchFamily="34" charset="0"/>
                            <a:cs typeface="Times New Roman" panose="02020603050405020304" pitchFamily="18" charset="0"/>
                          </a:rPr>
                          <m:t>39 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𝑋</m:t>
                        </m:r>
                        <m:r>
                          <a:rPr lang="en-US" sz="2000" i="1">
                            <a:effectLst/>
                            <a:latin typeface="Cambria Math" panose="02040503050406030204" pitchFamily="18" charset="0"/>
                            <a:ea typeface="Segoe UI" panose="020B0502040204020203" pitchFamily="34" charset="0"/>
                            <a:cs typeface="Times New Roman" panose="02020603050405020304" pitchFamily="18" charset="0"/>
                          </a:rPr>
                          <m:t> +14</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𝑦</m:t>
                        </m:r>
                        <m:r>
                          <a:rPr lang="en-US" sz="2000" i="1">
                            <a:effectLst/>
                            <a:latin typeface="Cambria Math" panose="02040503050406030204" pitchFamily="18" charset="0"/>
                            <a:ea typeface="Segoe UI" panose="020B0502040204020203" pitchFamily="34" charset="0"/>
                            <a:cs typeface="Times New Roman" panose="02020603050405020304" pitchFamily="18" charset="0"/>
                          </a:rPr>
                          <m:t>+  16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𝑧</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100 %</m:t>
                    </m:r>
                    <m:r>
                      <a:rPr lang="en-US" sz="2000" b="0" i="0"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m:t>
                    </m:r>
                    <m:f>
                      <m:f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i="1">
                            <a:effectLst/>
                            <a:latin typeface="Cambria Math" panose="02040503050406030204" pitchFamily="18" charset="0"/>
                            <a:ea typeface="Segoe UI" panose="020B0502040204020203" pitchFamily="34" charset="0"/>
                            <a:cs typeface="Times New Roman" panose="02020603050405020304" pitchFamily="18" charset="0"/>
                          </a:rPr>
                          <m:t>56 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000" i="1">
                            <a:effectLst/>
                            <a:latin typeface="Cambria Math" panose="02040503050406030204" pitchFamily="18" charset="0"/>
                            <a:ea typeface="Segoe UI" panose="020B0502040204020203" pitchFamily="34" charset="0"/>
                            <a:cs typeface="Times New Roman" panose="02020603050405020304" pitchFamily="18" charset="0"/>
                          </a:rPr>
                          <m:t>101</m:t>
                        </m:r>
                      </m:den>
                    </m:f>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oMath>
                </a14:m>
                <a:r>
                  <a:rPr lang="en-US" sz="1800">
                    <a:effectLst/>
                    <a:latin typeface="Times New Roman" panose="02020603050405020304" pitchFamily="18" charset="0"/>
                    <a:ea typeface="Segoe UI" panose="020B0502040204020203" pitchFamily="34" charset="0"/>
                  </a:rPr>
                  <a:t>x 100% = 13,86%  =&gt; y = 1</a:t>
                </a:r>
                <a:endParaRPr lang="vi-VN" sz="1100">
                  <a:effectLst/>
                  <a:latin typeface="Segoe UI" panose="020B0502040204020203" pitchFamily="34" charset="0"/>
                  <a:ea typeface="Segoe UI" panose="020B0502040204020203" pitchFamily="34" charset="0"/>
                </a:endParaRPr>
              </a:p>
              <a:p>
                <a:pPr marL="0" marR="0" indent="0">
                  <a:lnSpc>
                    <a:spcPct val="150000"/>
                  </a:lnSpc>
                  <a:spcBef>
                    <a:spcPts val="0"/>
                  </a:spcBef>
                  <a:spcAft>
                    <a:spcPts val="0"/>
                  </a:spcAft>
                  <a:tabLst>
                    <a:tab pos="245745" algn="l"/>
                  </a:tabLst>
                </a:pPr>
                <a:r>
                  <a:rPr lang="en-US" sz="1800">
                    <a:effectLst/>
                    <a:latin typeface="Times New Roman" panose="02020603050405020304" pitchFamily="18" charset="0"/>
                    <a:ea typeface="Segoe UI" panose="020B0502040204020203" pitchFamily="34" charset="0"/>
                  </a:rPr>
                  <a:t>%O = </a:t>
                </a:r>
                <a14:m>
                  <m:oMath xmlns:m="http://schemas.openxmlformats.org/officeDocument/2006/math">
                    <m:f>
                      <m:f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𝑂</m:t>
                            </m:r>
                          </m:e>
                        </m:d>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𝑧</m:t>
                        </m:r>
                      </m:num>
                      <m:den>
                        <m:r>
                          <a:rPr lang="en-US" sz="2000" i="1">
                            <a:effectLst/>
                            <a:latin typeface="Cambria Math" panose="02040503050406030204" pitchFamily="18" charset="0"/>
                            <a:ea typeface="Segoe UI" panose="020B0502040204020203" pitchFamily="34" charset="0"/>
                            <a:cs typeface="Times New Roman" panose="02020603050405020304" pitchFamily="18" charset="0"/>
                          </a:rPr>
                          <m:t>𝐾𝐿𝑃𝑇</m:t>
                        </m:r>
                        <m:r>
                          <a:rPr lang="en-US" sz="2000" i="1">
                            <a:effectLst/>
                            <a:latin typeface="Cambria Math" panose="02040503050406030204" pitchFamily="18" charset="0"/>
                            <a:ea typeface="Segoe UI" panose="020B0502040204020203" pitchFamily="34" charset="0"/>
                            <a:cs typeface="Times New Roman" panose="02020603050405020304" pitchFamily="18" charset="0"/>
                          </a:rPr>
                          <m:t>(</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𝐾𝑥𝑁𝑦𝑂𝑧</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den>
                    </m:f>
                  </m:oMath>
                </a14:m>
                <a:r>
                  <a:rPr lang="en-US" sz="2000">
                    <a:effectLst/>
                    <a:latin typeface="Times New Roman" panose="02020603050405020304" pitchFamily="18" charset="0"/>
                    <a:ea typeface="Segoe UI" panose="020B0502040204020203" pitchFamily="34" charset="0"/>
                  </a:rPr>
                  <a:t> x</a:t>
                </a:r>
                <a:r>
                  <a:rPr lang="en-US" sz="1800">
                    <a:effectLst/>
                    <a:latin typeface="Times New Roman" panose="02020603050405020304" pitchFamily="18" charset="0"/>
                    <a:ea typeface="Segoe UI" panose="020B0502040204020203" pitchFamily="34" charset="0"/>
                  </a:rPr>
                  <a:t> 100%  </a:t>
                </a:r>
                <a:r>
                  <a:rPr lang="en-US" sz="1100">
                    <a:latin typeface="Segoe UI" panose="020B0502040204020203" pitchFamily="34" charset="0"/>
                    <a:ea typeface="Segoe UI" panose="020B0502040204020203" pitchFamily="34" charset="0"/>
                  </a:rPr>
                  <a:t> </a:t>
                </a:r>
                <a:r>
                  <a:rPr lang="en-US" sz="1800">
                    <a:effectLst/>
                    <a:latin typeface="Times New Roman" panose="02020603050405020304" pitchFamily="18" charset="0"/>
                    <a:ea typeface="Segoe UI" panose="020B0502040204020203" pitchFamily="34" charset="0"/>
                  </a:rPr>
                  <a:t>=</a:t>
                </a:r>
                <a:r>
                  <a:rPr lang="en-US" sz="2000">
                    <a:effectLst/>
                    <a:latin typeface="Times New Roman" panose="02020603050405020304" pitchFamily="18" charset="0"/>
                    <a:ea typeface="Segoe UI" panose="020B0502040204020203" pitchFamily="34" charset="0"/>
                  </a:rPr>
                  <a:t> </a:t>
                </a:r>
                <a14:m>
                  <m:oMath xmlns:m="http://schemas.openxmlformats.org/officeDocument/2006/math">
                    <m:f>
                      <m:f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i="1">
                            <a:effectLst/>
                            <a:latin typeface="Cambria Math" panose="02040503050406030204" pitchFamily="18" charset="0"/>
                            <a:ea typeface="Segoe UI" panose="020B0502040204020203" pitchFamily="34" charset="0"/>
                            <a:cs typeface="Times New Roman" panose="02020603050405020304" pitchFamily="18" charset="0"/>
                          </a:rPr>
                          <m:t>16 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𝑧</m:t>
                        </m:r>
                      </m:num>
                      <m:den>
                        <m:r>
                          <a:rPr lang="en-US" sz="2000" i="1">
                            <a:effectLst/>
                            <a:latin typeface="Cambria Math" panose="02040503050406030204" pitchFamily="18" charset="0"/>
                            <a:ea typeface="Segoe UI" panose="020B0502040204020203" pitchFamily="34" charset="0"/>
                            <a:cs typeface="Times New Roman" panose="02020603050405020304" pitchFamily="18" charset="0"/>
                          </a:rPr>
                          <m:t>39 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𝑋</m:t>
                        </m:r>
                        <m:r>
                          <a:rPr lang="en-US" sz="2000" i="1">
                            <a:effectLst/>
                            <a:latin typeface="Cambria Math" panose="02040503050406030204" pitchFamily="18" charset="0"/>
                            <a:ea typeface="Segoe UI" panose="020B0502040204020203" pitchFamily="34" charset="0"/>
                            <a:cs typeface="Times New Roman" panose="02020603050405020304" pitchFamily="18" charset="0"/>
                          </a:rPr>
                          <m:t> +14</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𝑦</m:t>
                        </m:r>
                        <m:r>
                          <a:rPr lang="en-US" sz="2000" i="1">
                            <a:effectLst/>
                            <a:latin typeface="Cambria Math" panose="02040503050406030204" pitchFamily="18" charset="0"/>
                            <a:ea typeface="Segoe UI" panose="020B0502040204020203" pitchFamily="34" charset="0"/>
                            <a:cs typeface="Times New Roman" panose="02020603050405020304" pitchFamily="18" charset="0"/>
                          </a:rPr>
                          <m:t>+  16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𝑧</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100 %</m:t>
                    </m:r>
                    <m:r>
                      <a:rPr lang="en-US" sz="2000" b="0" i="0"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m:t>
                    </m:r>
                    <m:f>
                      <m:fPr>
                        <m:ctrlPr>
                          <a:rPr lang="vi-VN" sz="20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000" i="1">
                            <a:effectLst/>
                            <a:latin typeface="Cambria Math" panose="02040503050406030204" pitchFamily="18" charset="0"/>
                            <a:ea typeface="Segoe UI" panose="020B0502040204020203" pitchFamily="34" charset="0"/>
                            <a:cs typeface="Times New Roman" panose="02020603050405020304" pitchFamily="18" charset="0"/>
                          </a:rPr>
                          <m:t>56 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r>
                          <a:rPr lang="en-US" sz="2000" i="1">
                            <a:effectLst/>
                            <a:latin typeface="Cambria Math" panose="02040503050406030204" pitchFamily="18" charset="0"/>
                            <a:ea typeface="Segoe UI" panose="020B0502040204020203" pitchFamily="34" charset="0"/>
                            <a:cs typeface="Times New Roman" panose="02020603050405020304" pitchFamily="18" charset="0"/>
                          </a:rPr>
                          <m:t>𝑋</m:t>
                        </m:r>
                      </m:num>
                      <m:den>
                        <m:r>
                          <a:rPr lang="en-US" sz="2000" i="1">
                            <a:effectLst/>
                            <a:latin typeface="Cambria Math" panose="02040503050406030204" pitchFamily="18" charset="0"/>
                            <a:ea typeface="Segoe UI" panose="020B0502040204020203" pitchFamily="34" charset="0"/>
                            <a:cs typeface="Times New Roman" panose="02020603050405020304" pitchFamily="18" charset="0"/>
                          </a:rPr>
                          <m:t>101</m:t>
                        </m:r>
                      </m:den>
                    </m:f>
                    <m:r>
                      <a:rPr lang="en-US" sz="2000" i="1">
                        <a:effectLst/>
                        <a:latin typeface="Cambria Math" panose="02040503050406030204" pitchFamily="18" charset="0"/>
                        <a:ea typeface="Segoe UI" panose="020B0502040204020203" pitchFamily="34" charset="0"/>
                        <a:cs typeface="Times New Roman" panose="02020603050405020304" pitchFamily="18" charset="0"/>
                      </a:rPr>
                      <m:t> </m:t>
                    </m:r>
                  </m:oMath>
                </a14:m>
                <a:r>
                  <a:rPr lang="en-US" sz="1800">
                    <a:effectLst/>
                    <a:latin typeface="Times New Roman" panose="02020603050405020304" pitchFamily="18" charset="0"/>
                    <a:ea typeface="Segoe UI" panose="020B0502040204020203" pitchFamily="34" charset="0"/>
                  </a:rPr>
                  <a:t>x 100% = 47,53%  =&gt; z = 1</a:t>
                </a:r>
                <a:endParaRPr lang="vi-VN" sz="1100">
                  <a:effectLst/>
                  <a:latin typeface="Segoe UI" panose="020B0502040204020203" pitchFamily="34" charset="0"/>
                  <a:ea typeface="Segoe UI" panose="020B0502040204020203" pitchFamily="34" charset="0"/>
                </a:endParaRPr>
              </a:p>
              <a:p>
                <a:pPr marL="0" marR="0" indent="0">
                  <a:lnSpc>
                    <a:spcPct val="125000"/>
                  </a:lnSpc>
                  <a:spcBef>
                    <a:spcPts val="0"/>
                  </a:spcBef>
                  <a:spcAft>
                    <a:spcPts val="500"/>
                  </a:spcAft>
                  <a:tabLst>
                    <a:tab pos="500380" algn="l"/>
                  </a:tabLst>
                </a:pPr>
                <a:r>
                  <a:rPr lang="vi-VN" sz="1800">
                    <a:effectLst/>
                    <a:latin typeface="Times New Roman" panose="02020603050405020304" pitchFamily="18" charset="0"/>
                    <a:ea typeface="Segoe UI" panose="020B0502040204020203" pitchFamily="34" charset="0"/>
                  </a:rPr>
                  <a:t>Công thức hoá học của hợp chất của (Z) là KNO</a:t>
                </a:r>
                <a:r>
                  <a:rPr lang="vi-VN" sz="1800" baseline="-25000">
                    <a:effectLst/>
                    <a:latin typeface="Times New Roman" panose="02020603050405020304" pitchFamily="18" charset="0"/>
                    <a:ea typeface="Segoe UI" panose="020B0502040204020203" pitchFamily="34" charset="0"/>
                  </a:rPr>
                  <a:t>3</a:t>
                </a:r>
                <a:r>
                  <a:rPr lang="vi-VN" sz="1800">
                    <a:effectLst/>
                    <a:latin typeface="Times New Roman" panose="02020603050405020304" pitchFamily="18" charset="0"/>
                    <a:ea typeface="Segoe UI" panose="020B0502040204020203" pitchFamily="34" charset="0"/>
                  </a:rPr>
                  <a:t>.</a:t>
                </a:r>
                <a:endParaRPr lang="vi-VN" sz="1100">
                  <a:effectLst/>
                  <a:latin typeface="Segoe UI" panose="020B0502040204020203" pitchFamily="34" charset="0"/>
                  <a:ea typeface="Segoe UI" panose="020B0502040204020203" pitchFamily="34" charset="0"/>
                </a:endParaRPr>
              </a:p>
              <a:p>
                <a:pPr marL="342900" marR="0" lvl="0" indent="-342900">
                  <a:lnSpc>
                    <a:spcPct val="125000"/>
                  </a:lnSpc>
                  <a:spcBef>
                    <a:spcPts val="0"/>
                  </a:spcBef>
                  <a:spcAft>
                    <a:spcPts val="500"/>
                  </a:spcAft>
                  <a:buClr>
                    <a:srgbClr val="000000"/>
                  </a:buClr>
                  <a:buSzPts val="1000"/>
                  <a:buFont typeface="Symbol" panose="05050102010706020507" pitchFamily="18" charset="2"/>
                  <a:buChar char="-"/>
                  <a:tabLst>
                    <a:tab pos="502920" algn="l"/>
                  </a:tabLst>
                </a:pPr>
                <a:r>
                  <a:rPr lang="vi-VN" sz="1800" u="none" strike="noStrike" spc="0">
                    <a:effectLst/>
                    <a:latin typeface="Times New Roman" panose="02020603050405020304" pitchFamily="18" charset="0"/>
                    <a:ea typeface="Segoe UI" panose="020B0502040204020203" pitchFamily="34" charset="0"/>
                    <a:cs typeface="Segoe UI" panose="020B0502040204020203" pitchFamily="34" charset="0"/>
                  </a:rPr>
                  <a:t>Một số ứng dụng của KNO</a:t>
                </a:r>
                <a:r>
                  <a:rPr lang="vi-VN" sz="1800" u="none" strike="noStrike" spc="0" baseline="-25000">
                    <a:effectLst/>
                    <a:latin typeface="Times New Roman" panose="02020603050405020304" pitchFamily="18" charset="0"/>
                    <a:ea typeface="Segoe UI" panose="020B0502040204020203" pitchFamily="34" charset="0"/>
                    <a:cs typeface="Segoe UI" panose="020B0502040204020203" pitchFamily="34" charset="0"/>
                  </a:rPr>
                  <a:t>3</a:t>
                </a:r>
                <a:r>
                  <a:rPr lang="vi-VN" sz="1800" u="none" strike="noStrike" spc="0">
                    <a:effectLst/>
                    <a:latin typeface="Times New Roman" panose="02020603050405020304" pitchFamily="18" charset="0"/>
                    <a:ea typeface="Segoe UI" panose="020B0502040204020203" pitchFamily="34" charset="0"/>
                    <a:cs typeface="Segoe UI" panose="020B0502040204020203" pitchFamily="34" charset="0"/>
                  </a:rPr>
                  <a:t>:</a:t>
                </a:r>
                <a:endParaRPr lang="vi-VN" sz="1100" u="none" strike="noStrike" spc="0">
                  <a:effectLst/>
                  <a:latin typeface="Segoe UI" panose="020B0502040204020203" pitchFamily="34" charset="0"/>
                  <a:ea typeface="Segoe UI" panose="020B0502040204020203" pitchFamily="34" charset="0"/>
                  <a:cs typeface="Segoe UI" panose="020B0502040204020203" pitchFamily="34" charset="0"/>
                </a:endParaRPr>
              </a:p>
              <a:p>
                <a:pPr marL="342900" marR="0" lvl="0" indent="-342900">
                  <a:lnSpc>
                    <a:spcPct val="125000"/>
                  </a:lnSpc>
                  <a:spcBef>
                    <a:spcPts val="0"/>
                  </a:spcBef>
                  <a:spcAft>
                    <a:spcPts val="500"/>
                  </a:spcAft>
                  <a:buClr>
                    <a:srgbClr val="000000"/>
                  </a:buClr>
                  <a:buSzPts val="1000"/>
                  <a:buFont typeface="Arial" panose="020B0604020202020204" pitchFamily="34" charset="0"/>
                  <a:buChar char="•"/>
                  <a:tabLst>
                    <a:tab pos="488950" algn="l"/>
                  </a:tabLst>
                </a:pPr>
                <a:r>
                  <a:rPr lang="vi-VN" sz="1800" u="none" strike="noStrike" spc="0">
                    <a:effectLst/>
                    <a:latin typeface="Times New Roman" panose="02020603050405020304" pitchFamily="18" charset="0"/>
                    <a:ea typeface="Segoe UI" panose="020B0502040204020203" pitchFamily="34" charset="0"/>
                    <a:cs typeface="Segoe UI" panose="020B0502040204020203" pitchFamily="34" charset="0"/>
                  </a:rPr>
                  <a:t>Chế tạo thuốc nổ.</a:t>
                </a:r>
                <a:endParaRPr lang="vi-VN" sz="1100" u="none" strike="noStrike" spc="0">
                  <a:effectLst/>
                  <a:latin typeface="Segoe UI" panose="020B0502040204020203" pitchFamily="34" charset="0"/>
                  <a:ea typeface="Segoe UI" panose="020B0502040204020203" pitchFamily="34" charset="0"/>
                  <a:cs typeface="Segoe UI" panose="020B0502040204020203" pitchFamily="34" charset="0"/>
                </a:endParaRPr>
              </a:p>
              <a:p>
                <a:pPr marL="342900" marR="0" lvl="0" indent="-342900" algn="just">
                  <a:lnSpc>
                    <a:spcPct val="125000"/>
                  </a:lnSpc>
                  <a:spcBef>
                    <a:spcPts val="0"/>
                  </a:spcBef>
                  <a:spcAft>
                    <a:spcPts val="500"/>
                  </a:spcAft>
                  <a:buClr>
                    <a:srgbClr val="000000"/>
                  </a:buClr>
                  <a:buSzPts val="1000"/>
                  <a:buFont typeface="Arial" panose="020B0604020202020204" pitchFamily="34" charset="0"/>
                  <a:buChar char="•"/>
                  <a:tabLst>
                    <a:tab pos="463550" algn="l"/>
                  </a:tabLst>
                </a:pPr>
                <a:r>
                  <a:rPr lang="vi-VN" sz="1800" u="none" strike="noStrike" spc="0">
                    <a:effectLst/>
                    <a:latin typeface="Times New Roman" panose="02020603050405020304" pitchFamily="18" charset="0"/>
                    <a:ea typeface="Segoe UI" panose="020B0502040204020203" pitchFamily="34" charset="0"/>
                    <a:cs typeface="Segoe UI" panose="020B0502040204020203" pitchFamily="34" charset="0"/>
                  </a:rPr>
                  <a:t>Trong nông nghiệp: Sản xuất phân bón (phân </a:t>
                </a:r>
                <a:r>
                  <a:rPr lang="en-US" sz="1800" u="none" strike="noStrike" spc="0">
                    <a:effectLst/>
                    <a:latin typeface="Times New Roman" panose="02020603050405020304" pitchFamily="18" charset="0"/>
                    <a:ea typeface="Segoe UI" panose="020B0502040204020203" pitchFamily="34" charset="0"/>
                    <a:cs typeface="Segoe UI" panose="020B0502040204020203" pitchFamily="34" charset="0"/>
                  </a:rPr>
                  <a:t>kali, </a:t>
                </a:r>
                <a:r>
                  <a:rPr lang="vi-VN" sz="1800" u="none" strike="noStrike" spc="0">
                    <a:effectLst/>
                    <a:latin typeface="Times New Roman" panose="02020603050405020304" pitchFamily="18" charset="0"/>
                    <a:ea typeface="Segoe UI" panose="020B0502040204020203" pitchFamily="34" charset="0"/>
                    <a:cs typeface="Segoe UI" panose="020B0502040204020203" pitchFamily="34" charset="0"/>
                  </a:rPr>
                  <a:t>phân NPK,...).</a:t>
                </a:r>
                <a:endParaRPr lang="vi-VN" sz="1100" u="none" strike="noStrike" spc="0">
                  <a:effectLst/>
                  <a:latin typeface="Segoe UI" panose="020B0502040204020203" pitchFamily="34" charset="0"/>
                  <a:ea typeface="Segoe UI" panose="020B0502040204020203" pitchFamily="34" charset="0"/>
                  <a:cs typeface="Segoe UI" panose="020B0502040204020203" pitchFamily="34" charset="0"/>
                </a:endParaRPr>
              </a:p>
              <a:p>
                <a:pPr marL="0" marR="0" indent="317500" algn="just">
                  <a:lnSpc>
                    <a:spcPct val="128000"/>
                  </a:lnSpc>
                  <a:spcBef>
                    <a:spcPts val="0"/>
                  </a:spcBef>
                  <a:spcAft>
                    <a:spcPts val="500"/>
                  </a:spcAft>
                </a:pPr>
                <a:r>
                  <a:rPr lang="vi-VN" sz="1800">
                    <a:effectLst/>
                    <a:latin typeface="Times New Roman" panose="02020603050405020304" pitchFamily="18" charset="0"/>
                    <a:ea typeface="Segoe UI" panose="020B0502040204020203" pitchFamily="34" charset="0"/>
                  </a:rPr>
                  <a:t>•Trong công nghiệp dược phẩm: KNO</a:t>
                </a:r>
                <a:r>
                  <a:rPr lang="vi-VN" sz="1800" baseline="-25000">
                    <a:effectLst/>
                    <a:latin typeface="Times New Roman" panose="02020603050405020304" pitchFamily="18" charset="0"/>
                    <a:ea typeface="Segoe UI" panose="020B0502040204020203" pitchFamily="34" charset="0"/>
                  </a:rPr>
                  <a:t>3</a:t>
                </a:r>
                <a:r>
                  <a:rPr lang="vi-VN" sz="1800">
                    <a:effectLst/>
                    <a:latin typeface="Times New Roman" panose="02020603050405020304" pitchFamily="18" charset="0"/>
                    <a:ea typeface="Segoe UI" panose="020B0502040204020203" pitchFamily="34" charset="0"/>
                  </a:rPr>
                  <a:t> được dùng bào chế kem đánh răng dành cho răng nhạy cảm, thuốc làm giảm các triệu chứng hen suyễn và bệnh viêm khớp,...</a:t>
                </a:r>
                <a:endParaRPr lang="vi-VN" sz="1100">
                  <a:effectLst/>
                  <a:latin typeface="Segoe UI" panose="020B0502040204020203" pitchFamily="34" charset="0"/>
                  <a:ea typeface="Segoe UI" panose="020B0502040204020203" pitchFamily="34" charset="0"/>
                </a:endParaRPr>
              </a:p>
              <a:p>
                <a:r>
                  <a:rPr lang="en-US" sz="1800">
                    <a:effectLst/>
                    <a:latin typeface="Times New Roman" panose="02020603050405020304" pitchFamily="18" charset="0"/>
                    <a:ea typeface="Arial" panose="020B0604020202020204" pitchFamily="34" charset="0"/>
                  </a:rPr>
                  <a:t>Trong còng nghiệp thực phẩm: KNO</a:t>
                </a:r>
                <a:r>
                  <a:rPr lang="en-US" sz="1800" baseline="-25000">
                    <a:effectLst/>
                    <a:latin typeface="Times New Roman" panose="02020603050405020304" pitchFamily="18" charset="0"/>
                    <a:ea typeface="Arial" panose="020B0604020202020204" pitchFamily="34" charset="0"/>
                  </a:rPr>
                  <a:t>3</a:t>
                </a:r>
                <a:r>
                  <a:rPr lang="en-US" sz="1800">
                    <a:effectLst/>
                    <a:latin typeface="Times New Roman" panose="02020603050405020304" pitchFamily="18" charset="0"/>
                    <a:ea typeface="Arial" panose="020B0604020202020204" pitchFamily="34" charset="0"/>
                  </a:rPr>
                  <a:t> được sử dụng làm chất phụ gia thực phẩm (E 252). KNO</a:t>
                </a:r>
                <a:r>
                  <a:rPr lang="en-US" sz="1800" baseline="-25000">
                    <a:effectLst/>
                    <a:latin typeface="Times New Roman" panose="02020603050405020304" pitchFamily="18" charset="0"/>
                    <a:ea typeface="Arial" panose="020B0604020202020204" pitchFamily="34" charset="0"/>
                  </a:rPr>
                  <a:t>3</a:t>
                </a:r>
                <a:r>
                  <a:rPr lang="en-US" sz="1800">
                    <a:effectLst/>
                    <a:latin typeface="Times New Roman" panose="02020603050405020304" pitchFamily="18" charset="0"/>
                    <a:ea typeface="Arial" panose="020B0604020202020204" pitchFamily="34" charset="0"/>
                  </a:rPr>
                  <a:t> được xem là một trong những giải pháp tốt để bảo quản thịt chống ôi thiu,...</a:t>
                </a:r>
                <a:endParaRPr lang="vi-VN"/>
              </a:p>
            </p:txBody>
          </p:sp>
        </mc:Choice>
        <mc:Fallback xmlns="">
          <p:sp>
            <p:nvSpPr>
              <p:cNvPr id="3" name="TextBox 2">
                <a:extLst>
                  <a:ext uri="{FF2B5EF4-FFF2-40B4-BE49-F238E27FC236}">
                    <a16:creationId xmlns:a16="http://schemas.microsoft.com/office/drawing/2014/main" id="{8B41EC1A-E946-4E5F-8B95-575DE9CC005D}"/>
                  </a:ext>
                </a:extLst>
              </p:cNvPr>
              <p:cNvSpPr txBox="1">
                <a:spLocks noRot="1" noChangeAspect="1" noMove="1" noResize="1" noEditPoints="1" noAdjustHandles="1" noChangeArrowheads="1" noChangeShapeType="1" noTextEdit="1"/>
              </p:cNvSpPr>
              <p:nvPr/>
            </p:nvSpPr>
            <p:spPr>
              <a:xfrm>
                <a:off x="356261" y="309143"/>
                <a:ext cx="11495314" cy="6073458"/>
              </a:xfrm>
              <a:prstGeom prst="rect">
                <a:avLst/>
              </a:prstGeom>
              <a:blipFill>
                <a:blip r:embed="rId2"/>
                <a:stretch>
                  <a:fillRect l="-424" r="-424" b="-703"/>
                </a:stretch>
              </a:blipFill>
            </p:spPr>
            <p:txBody>
              <a:bodyPr/>
              <a:lstStyle/>
              <a:p>
                <a:r>
                  <a:rPr lang="vi-VN">
                    <a:noFill/>
                  </a:rPr>
                  <a:t> </a:t>
                </a:r>
              </a:p>
            </p:txBody>
          </p:sp>
        </mc:Fallback>
      </mc:AlternateContent>
      <p:sp>
        <p:nvSpPr>
          <p:cNvPr id="4" name="Frame 3">
            <a:extLst>
              <a:ext uri="{FF2B5EF4-FFF2-40B4-BE49-F238E27FC236}">
                <a16:creationId xmlns:a16="http://schemas.microsoft.com/office/drawing/2014/main" id="{C9EB063F-46CA-4355-8316-C0527A2F26B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204376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146CEE7-5A7A-42D8-A08C-3EE031E422AE}"/>
              </a:ext>
            </a:extLst>
          </p:cNvPr>
          <p:cNvSpPr txBox="1"/>
          <p:nvPr/>
        </p:nvSpPr>
        <p:spPr>
          <a:xfrm>
            <a:off x="1660478" y="914460"/>
            <a:ext cx="8871044" cy="3293209"/>
          </a:xfrm>
          <a:prstGeom prst="rect">
            <a:avLst/>
          </a:prstGeom>
          <a:noFill/>
        </p:spPr>
        <p:txBody>
          <a:bodyPr wrap="square" rtlCol="0">
            <a:spAutoFit/>
          </a:bodyPr>
          <a:lstStyle/>
          <a:p>
            <a:pPr algn="ctr"/>
            <a:r>
              <a:rPr lang="en-US" sz="20800" b="1" dirty="0">
                <a:solidFill>
                  <a:srgbClr val="FFFF00"/>
                </a:solidFill>
                <a:effectLst>
                  <a:outerShdw blurRad="38100" dist="38100" dir="2700000" algn="tl">
                    <a:srgbClr val="000000">
                      <a:alpha val="43137"/>
                    </a:srgbClr>
                  </a:outerShdw>
                </a:effectLst>
                <a:latin typeface="+mj-lt"/>
              </a:rPr>
              <a:t>Thanks!</a:t>
            </a:r>
          </a:p>
        </p:txBody>
      </p:sp>
    </p:spTree>
    <p:extLst>
      <p:ext uri="{BB962C8B-B14F-4D97-AF65-F5344CB8AC3E}">
        <p14:creationId xmlns:p14="http://schemas.microsoft.com/office/powerpoint/2010/main" val="42459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5"/>
                                        </p:tgtEl>
                                        <p:attrNameLst>
                                          <p:attrName>ppt_y</p:attrName>
                                        </p:attrNameLst>
                                      </p:cBhvr>
                                      <p:tavLst>
                                        <p:tav tm="0">
                                          <p:val>
                                            <p:strVal val="#ppt_y"/>
                                          </p:val>
                                        </p:tav>
                                        <p:tav tm="100000">
                                          <p:val>
                                            <p:strVal val="#ppt_y"/>
                                          </p:val>
                                        </p:tav>
                                      </p:tavLst>
                                    </p:anim>
                                    <p:anim calcmode="lin" valueType="num">
                                      <p:cBhvr>
                                        <p:cTn id="9" dur="1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296867-5066-4486-8E40-7797B121231F}"/>
              </a:ext>
            </a:extLst>
          </p:cNvPr>
          <p:cNvSpPr/>
          <p:nvPr/>
        </p:nvSpPr>
        <p:spPr>
          <a:xfrm>
            <a:off x="266887" y="283335"/>
            <a:ext cx="2743200" cy="593766"/>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mj-lt"/>
              </a:rPr>
              <a:t>KHỞI ĐỘNG</a:t>
            </a:r>
            <a:endParaRPr lang="vi-VN" sz="3200" b="1">
              <a:solidFill>
                <a:srgbClr val="FF0000"/>
              </a:solidFill>
              <a:latin typeface="+mj-lt"/>
            </a:endParaRPr>
          </a:p>
        </p:txBody>
      </p:sp>
      <p:grpSp>
        <p:nvGrpSpPr>
          <p:cNvPr id="6" name="Group 5">
            <a:extLst>
              <a:ext uri="{FF2B5EF4-FFF2-40B4-BE49-F238E27FC236}">
                <a16:creationId xmlns:a16="http://schemas.microsoft.com/office/drawing/2014/main" id="{8F96145C-DB65-4777-BE03-03C5A54A38C8}"/>
              </a:ext>
            </a:extLst>
          </p:cNvPr>
          <p:cNvGrpSpPr/>
          <p:nvPr/>
        </p:nvGrpSpPr>
        <p:grpSpPr>
          <a:xfrm>
            <a:off x="4564238" y="221923"/>
            <a:ext cx="6181859" cy="655178"/>
            <a:chOff x="3005070" y="116455"/>
            <a:chExt cx="6181859" cy="655178"/>
          </a:xfrm>
        </p:grpSpPr>
        <p:sp>
          <p:nvSpPr>
            <p:cNvPr id="7" name="Rectangle: Rounded Corners 6">
              <a:extLst>
                <a:ext uri="{FF2B5EF4-FFF2-40B4-BE49-F238E27FC236}">
                  <a16:creationId xmlns:a16="http://schemas.microsoft.com/office/drawing/2014/main" id="{33A06BBF-5C12-4474-A351-DFAEB7B887EC}"/>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6A6B726-49E7-4455-97CA-CFD243626409}"/>
                </a:ext>
              </a:extLst>
            </p:cNvPr>
            <p:cNvSpPr txBox="1"/>
            <p:nvPr/>
          </p:nvSpPr>
          <p:spPr>
            <a:xfrm>
              <a:off x="3581400" y="125302"/>
              <a:ext cx="5090160"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mj-lt"/>
                </a:rPr>
                <a:t>THỬ TÀI HIỂU BIẾT</a:t>
              </a:r>
            </a:p>
          </p:txBody>
        </p:sp>
      </p:grpSp>
      <p:pic>
        <p:nvPicPr>
          <p:cNvPr id="9" name="2 Minute Timer (Nho)">
            <a:hlinkClick r:id="" action="ppaction://media"/>
            <a:extLst>
              <a:ext uri="{FF2B5EF4-FFF2-40B4-BE49-F238E27FC236}">
                <a16:creationId xmlns:a16="http://schemas.microsoft.com/office/drawing/2014/main" id="{AEA4BBF2-3D73-4298-939B-483E19FC49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0632" y="1048042"/>
            <a:ext cx="1845224" cy="1037128"/>
          </a:xfrm>
          <a:prstGeom prst="rect">
            <a:avLst/>
          </a:prstGeom>
        </p:spPr>
      </p:pic>
      <p:sp>
        <p:nvSpPr>
          <p:cNvPr id="10" name="Frame 9">
            <a:extLst>
              <a:ext uri="{FF2B5EF4-FFF2-40B4-BE49-F238E27FC236}">
                <a16:creationId xmlns:a16="http://schemas.microsoft.com/office/drawing/2014/main" id="{6E8AE9FD-B815-4469-9BAF-075B343B97FE}"/>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Content Placeholder 2">
            <a:extLst>
              <a:ext uri="{FF2B5EF4-FFF2-40B4-BE49-F238E27FC236}">
                <a16:creationId xmlns:a16="http://schemas.microsoft.com/office/drawing/2014/main" id="{A36DEC6B-3FFA-4A2A-A9E9-4AC70AFF09B9}"/>
              </a:ext>
            </a:extLst>
          </p:cNvPr>
          <p:cNvSpPr txBox="1">
            <a:spLocks/>
          </p:cNvSpPr>
          <p:nvPr/>
        </p:nvSpPr>
        <p:spPr>
          <a:xfrm>
            <a:off x="313545" y="2494781"/>
            <a:ext cx="2964046" cy="3294201"/>
          </a:xfrm>
          <a:prstGeom prst="rect">
            <a:avLst/>
          </a:prstGeom>
          <a:ln>
            <a:solidFill>
              <a:schemeClr val="accent4">
                <a:lumMod val="75000"/>
              </a:schemeClr>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ü"/>
            </a:pPr>
            <a:r>
              <a:rPr lang="en-US" sz="2400" b="1" dirty="0" err="1">
                <a:solidFill>
                  <a:srgbClr val="0070C0"/>
                </a:solidFill>
                <a:latin typeface="Times New Roman" panose="02020603050405020304" pitchFamily="18" charset="0"/>
                <a:cs typeface="Times New Roman" panose="02020603050405020304" pitchFamily="18" charset="0"/>
              </a:rPr>
              <a:t>Thời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err="1">
                <a:solidFill>
                  <a:srgbClr val="0070C0"/>
                </a:solidFill>
                <a:latin typeface="Times New Roman" panose="02020603050405020304" pitchFamily="18" charset="0"/>
                <a:cs typeface="Times New Roman" panose="02020603050405020304" pitchFamily="18" charset="0"/>
              </a:rPr>
              <a:t>gian</a:t>
            </a:r>
            <a:r>
              <a:rPr lang="en-US" sz="2400" b="1">
                <a:solidFill>
                  <a:srgbClr val="0070C0"/>
                </a:solidFill>
                <a:latin typeface="Times New Roman" panose="02020603050405020304" pitchFamily="18" charset="0"/>
                <a:cs typeface="Times New Roman" panose="02020603050405020304" pitchFamily="18" charset="0"/>
              </a:rPr>
              <a:t> 2 </a:t>
            </a:r>
            <a:r>
              <a:rPr lang="en-US" sz="2400" b="1" dirty="0" err="1">
                <a:solidFill>
                  <a:srgbClr val="0070C0"/>
                </a:solidFill>
                <a:latin typeface="Times New Roman" panose="02020603050405020304" pitchFamily="18" charset="0"/>
                <a:cs typeface="Times New Roman" panose="02020603050405020304" pitchFamily="18" charset="0"/>
              </a:rPr>
              <a:t>phút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việc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cặp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đôi</a:t>
            </a:r>
            <a:endParaRPr lang="en-US" sz="2400" b="1" dirty="0">
              <a:solidFill>
                <a:srgbClr val="0070C0"/>
              </a:solidFill>
              <a:latin typeface="Times New Roman" panose="02020603050405020304" pitchFamily="18" charset="0"/>
              <a:cs typeface="Times New Roman" panose="02020603050405020304" pitchFamily="18" charset="0"/>
            </a:endParaRPr>
          </a:p>
          <a:p>
            <a:pPr>
              <a:lnSpc>
                <a:spcPct val="120000"/>
              </a:lnSpc>
              <a:buFont typeface="Wingdings" panose="05000000000000000000" pitchFamily="2" charset="2"/>
              <a:buChar char="ü"/>
            </a:pPr>
            <a:r>
              <a:rPr lang="en-US" sz="2400" b="1" dirty="0">
                <a:solidFill>
                  <a:srgbClr val="0070C0"/>
                </a:solidFill>
                <a:latin typeface="Times New Roman" panose="02020603050405020304" pitchFamily="18" charset="0"/>
                <a:cs typeface="Times New Roman" panose="02020603050405020304" pitchFamily="18" charset="0"/>
              </a:rPr>
              <a:t>Chia </a:t>
            </a:r>
            <a:r>
              <a:rPr lang="en-US" sz="2400" b="1" dirty="0" err="1">
                <a:solidFill>
                  <a:srgbClr val="0070C0"/>
                </a:solidFill>
                <a:latin typeface="Times New Roman" panose="02020603050405020304" pitchFamily="18" charset="0"/>
                <a:cs typeface="Times New Roman" panose="02020603050405020304" pitchFamily="18" charset="0"/>
              </a:rPr>
              <a:t>sẻ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kết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cặp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khác</a:t>
            </a:r>
            <a:endParaRPr lang="en-US" sz="2400" b="1" dirty="0">
              <a:solidFill>
                <a:srgbClr val="0070C0"/>
              </a:solidFill>
              <a:latin typeface="Times New Roman" panose="02020603050405020304" pitchFamily="18" charset="0"/>
              <a:cs typeface="Times New Roman" panose="02020603050405020304" pitchFamily="18" charset="0"/>
            </a:endParaRPr>
          </a:p>
          <a:p>
            <a:pPr>
              <a:lnSpc>
                <a:spcPct val="120000"/>
              </a:lnSpc>
              <a:buFont typeface="Wingdings" panose="05000000000000000000" pitchFamily="2" charset="2"/>
              <a:buChar char="ü"/>
            </a:pPr>
            <a:r>
              <a:rPr lang="en-US" sz="2400" b="1">
                <a:solidFill>
                  <a:srgbClr val="0070C0"/>
                </a:solidFill>
                <a:latin typeface="Times New Roman" panose="02020603050405020304" pitchFamily="18" charset="0"/>
                <a:cs typeface="Times New Roman" panose="02020603050405020304" pitchFamily="18" charset="0"/>
              </a:rPr>
              <a:t>Trình bày kết quả thảo luận</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61DDB72-3801-48B9-B8CD-662719FE1230}"/>
              </a:ext>
            </a:extLst>
          </p:cNvPr>
          <p:cNvSpPr txBox="1"/>
          <p:nvPr/>
        </p:nvSpPr>
        <p:spPr>
          <a:xfrm>
            <a:off x="3276975" y="877100"/>
            <a:ext cx="8648138" cy="2462213"/>
          </a:xfrm>
          <a:prstGeom prst="rect">
            <a:avLst/>
          </a:prstGeom>
          <a:noFill/>
        </p:spPr>
        <p:txBody>
          <a:bodyPr wrap="square">
            <a:spAutoFit/>
          </a:bodyPr>
          <a:lstStyle/>
          <a:p>
            <a:pPr marL="0" indent="0" algn="just">
              <a:buNone/>
            </a:pPr>
            <a:r>
              <a:rPr lang="en-US" b="1" i="1">
                <a:latin typeface="Times New Roman" pitchFamily="18" charset="0"/>
                <a:cs typeface="Times New Roman" pitchFamily="18" charset="0"/>
              </a:rPr>
              <a:t> </a:t>
            </a:r>
            <a:r>
              <a:rPr lang="en-US" sz="2200" b="1" i="1">
                <a:latin typeface="Times New Roman" pitchFamily="18" charset="0"/>
                <a:cs typeface="Times New Roman" pitchFamily="18" charset="0"/>
              </a:rPr>
              <a:t>Một cửa hàng có bán một số loại phân đạm có công thức hóa học  sau:</a:t>
            </a:r>
            <a:endParaRPr lang="en-US" sz="2200" b="1">
              <a:latin typeface="Times New Roman" pitchFamily="18" charset="0"/>
              <a:cs typeface="Times New Roman" pitchFamily="18" charset="0"/>
            </a:endParaRPr>
          </a:p>
          <a:p>
            <a:pPr marL="0" indent="0" algn="just">
              <a:buNone/>
            </a:pPr>
            <a:r>
              <a:rPr lang="en-US" sz="2200" b="1" i="1">
                <a:latin typeface="Times New Roman" pitchFamily="18" charset="0"/>
                <a:cs typeface="Times New Roman" pitchFamily="18" charset="0"/>
              </a:rPr>
              <a:t>a. Ure: (NH</a:t>
            </a:r>
            <a:r>
              <a:rPr lang="en-US" sz="2200" b="1" i="1" baseline="-25000">
                <a:latin typeface="Times New Roman" pitchFamily="18" charset="0"/>
                <a:cs typeface="Times New Roman" pitchFamily="18" charset="0"/>
              </a:rPr>
              <a:t>2</a:t>
            </a:r>
            <a:r>
              <a:rPr lang="en-US" sz="2200" b="1" i="1">
                <a:latin typeface="Times New Roman" pitchFamily="18" charset="0"/>
                <a:cs typeface="Times New Roman" pitchFamily="18" charset="0"/>
              </a:rPr>
              <a:t>)</a:t>
            </a:r>
            <a:r>
              <a:rPr lang="en-US" sz="2200" b="1" i="1" baseline="-25000">
                <a:latin typeface="Times New Roman" pitchFamily="18" charset="0"/>
                <a:cs typeface="Times New Roman" pitchFamily="18" charset="0"/>
              </a:rPr>
              <a:t>2</a:t>
            </a:r>
            <a:r>
              <a:rPr lang="en-US" sz="2200" b="1" i="1">
                <a:latin typeface="Times New Roman" pitchFamily="18" charset="0"/>
                <a:cs typeface="Times New Roman" pitchFamily="18" charset="0"/>
              </a:rPr>
              <a:t>CO</a:t>
            </a:r>
            <a:endParaRPr lang="en-US" sz="2200" b="1">
              <a:latin typeface="Times New Roman" pitchFamily="18" charset="0"/>
              <a:cs typeface="Times New Roman" pitchFamily="18" charset="0"/>
            </a:endParaRPr>
          </a:p>
          <a:p>
            <a:pPr marL="0" indent="0" algn="just">
              <a:buNone/>
            </a:pPr>
            <a:r>
              <a:rPr lang="en-US" sz="2200" b="1" i="1">
                <a:latin typeface="Times New Roman" pitchFamily="18" charset="0"/>
                <a:cs typeface="Times New Roman" pitchFamily="18" charset="0"/>
              </a:rPr>
              <a:t>b. Amoni sunfat: (NH</a:t>
            </a:r>
            <a:r>
              <a:rPr lang="en-US" sz="2200" b="1" i="1" baseline="-25000">
                <a:latin typeface="Times New Roman" pitchFamily="18" charset="0"/>
                <a:cs typeface="Times New Roman" pitchFamily="18" charset="0"/>
              </a:rPr>
              <a:t>4</a:t>
            </a:r>
            <a:r>
              <a:rPr lang="en-US" sz="2200" b="1" i="1">
                <a:latin typeface="Times New Roman" pitchFamily="18" charset="0"/>
                <a:cs typeface="Times New Roman" pitchFamily="18" charset="0"/>
              </a:rPr>
              <a:t>)</a:t>
            </a:r>
            <a:r>
              <a:rPr lang="en-US" sz="2200" b="1" i="1" baseline="-25000">
                <a:latin typeface="Times New Roman" pitchFamily="18" charset="0"/>
                <a:cs typeface="Times New Roman" pitchFamily="18" charset="0"/>
              </a:rPr>
              <a:t>2</a:t>
            </a:r>
            <a:r>
              <a:rPr lang="en-US" sz="2200" b="1" i="1">
                <a:latin typeface="Times New Roman" pitchFamily="18" charset="0"/>
                <a:cs typeface="Times New Roman" pitchFamily="18" charset="0"/>
              </a:rPr>
              <a:t>SO</a:t>
            </a:r>
            <a:r>
              <a:rPr lang="en-US" sz="2200" b="1" i="1" baseline="-25000">
                <a:latin typeface="Times New Roman" pitchFamily="18" charset="0"/>
                <a:cs typeface="Times New Roman" pitchFamily="18" charset="0"/>
              </a:rPr>
              <a:t>4</a:t>
            </a:r>
            <a:endParaRPr lang="en-US" sz="2200" b="1">
              <a:latin typeface="Times New Roman" pitchFamily="18" charset="0"/>
              <a:cs typeface="Times New Roman" pitchFamily="18" charset="0"/>
            </a:endParaRPr>
          </a:p>
          <a:p>
            <a:pPr marL="0" indent="0" algn="just">
              <a:buNone/>
            </a:pPr>
            <a:r>
              <a:rPr lang="en-US" sz="2200" b="1" i="1">
                <a:latin typeface="Times New Roman" pitchFamily="18" charset="0"/>
                <a:cs typeface="Times New Roman" pitchFamily="18" charset="0"/>
              </a:rPr>
              <a:t>c. Amoni nitrat: NH</a:t>
            </a:r>
            <a:r>
              <a:rPr lang="en-US" sz="2200" b="1" i="1" baseline="-25000">
                <a:latin typeface="Times New Roman" pitchFamily="18" charset="0"/>
                <a:cs typeface="Times New Roman" pitchFamily="18" charset="0"/>
              </a:rPr>
              <a:t>4</a:t>
            </a:r>
            <a:r>
              <a:rPr lang="en-US" sz="2200" b="1" i="1">
                <a:latin typeface="Times New Roman" pitchFamily="18" charset="0"/>
                <a:cs typeface="Times New Roman" pitchFamily="18" charset="0"/>
              </a:rPr>
              <a:t>NO</a:t>
            </a:r>
            <a:r>
              <a:rPr lang="en-US" sz="2200" b="1" i="1" baseline="-25000">
                <a:latin typeface="Times New Roman" pitchFamily="18" charset="0"/>
                <a:cs typeface="Times New Roman" pitchFamily="18" charset="0"/>
              </a:rPr>
              <a:t>3</a:t>
            </a:r>
            <a:endParaRPr lang="en-US" sz="2200" b="1">
              <a:latin typeface="Times New Roman" pitchFamily="18" charset="0"/>
              <a:cs typeface="Times New Roman" pitchFamily="18" charset="0"/>
            </a:endParaRPr>
          </a:p>
          <a:p>
            <a:pPr marL="0" indent="0" algn="just">
              <a:buNone/>
            </a:pPr>
            <a:r>
              <a:rPr lang="en-US" sz="2200" b="1" i="1">
                <a:solidFill>
                  <a:srgbClr val="0000CC"/>
                </a:solidFill>
                <a:latin typeface="Times New Roman" pitchFamily="18" charset="0"/>
                <a:cs typeface="Times New Roman" pitchFamily="18" charset="0"/>
              </a:rPr>
              <a:t>Bác nông dân không biết phải mua loại phân đạm nào có hàm lượng </a:t>
            </a:r>
            <a:r>
              <a:rPr lang="en-US" sz="2200" b="1" i="1">
                <a:solidFill>
                  <a:srgbClr val="FF0000"/>
                </a:solidFill>
                <a:latin typeface="Times New Roman" pitchFamily="18" charset="0"/>
                <a:cs typeface="Times New Roman" pitchFamily="18" charset="0"/>
              </a:rPr>
              <a:t>nguyên tố N cao nhất </a:t>
            </a:r>
            <a:r>
              <a:rPr lang="en-US" sz="2200" b="1" i="1">
                <a:solidFill>
                  <a:srgbClr val="0000CC"/>
                </a:solidFill>
                <a:latin typeface="Times New Roman" pitchFamily="18" charset="0"/>
                <a:cs typeface="Times New Roman" pitchFamily="18" charset="0"/>
              </a:rPr>
              <a:t>để bón cho cây. Em hãy giúp bác nông dân lựa chọn</a:t>
            </a:r>
            <a:r>
              <a:rPr lang="en-US" sz="2200" i="1">
                <a:solidFill>
                  <a:srgbClr val="0000CC"/>
                </a:solidFill>
              </a:rPr>
              <a:t>.</a:t>
            </a:r>
            <a:endParaRPr lang="en-US" sz="2200" dirty="0">
              <a:solidFill>
                <a:srgbClr val="0000CC"/>
              </a:solidFill>
            </a:endParaRPr>
          </a:p>
        </p:txBody>
      </p:sp>
      <p:graphicFrame>
        <p:nvGraphicFramePr>
          <p:cNvPr id="14" name="Table 13">
            <a:extLst>
              <a:ext uri="{FF2B5EF4-FFF2-40B4-BE49-F238E27FC236}">
                <a16:creationId xmlns:a16="http://schemas.microsoft.com/office/drawing/2014/main" id="{7222350C-6CDA-42EC-8081-76588FB93C95}"/>
              </a:ext>
            </a:extLst>
          </p:cNvPr>
          <p:cNvGraphicFramePr>
            <a:graphicFrameLocks noGrp="1"/>
          </p:cNvGraphicFramePr>
          <p:nvPr>
            <p:extLst>
              <p:ext uri="{D42A27DB-BD31-4B8C-83A1-F6EECF244321}">
                <p14:modId xmlns:p14="http://schemas.microsoft.com/office/powerpoint/2010/main" val="3254916557"/>
              </p:ext>
            </p:extLst>
          </p:nvPr>
        </p:nvGraphicFramePr>
        <p:xfrm>
          <a:off x="3420095" y="3324199"/>
          <a:ext cx="8458362" cy="3201775"/>
        </p:xfrm>
        <a:graphic>
          <a:graphicData uri="http://schemas.openxmlformats.org/drawingml/2006/table">
            <a:tbl>
              <a:tblPr firstRow="1" firstCol="1" lastRow="1" lastCol="1" bandRow="1" bandCol="1">
                <a:tableStyleId>{5A111915-BE36-4E01-A7E5-04B1672EAD32}</a:tableStyleId>
              </a:tblPr>
              <a:tblGrid>
                <a:gridCol w="2438447">
                  <a:extLst>
                    <a:ext uri="{9D8B030D-6E8A-4147-A177-3AD203B41FA5}">
                      <a16:colId xmlns:a16="http://schemas.microsoft.com/office/drawing/2014/main" val="20000"/>
                    </a:ext>
                  </a:extLst>
                </a:gridCol>
                <a:gridCol w="2286044">
                  <a:extLst>
                    <a:ext uri="{9D8B030D-6E8A-4147-A177-3AD203B41FA5}">
                      <a16:colId xmlns:a16="http://schemas.microsoft.com/office/drawing/2014/main" val="20001"/>
                    </a:ext>
                  </a:extLst>
                </a:gridCol>
                <a:gridCol w="1631869">
                  <a:extLst>
                    <a:ext uri="{9D8B030D-6E8A-4147-A177-3AD203B41FA5}">
                      <a16:colId xmlns:a16="http://schemas.microsoft.com/office/drawing/2014/main" val="20002"/>
                    </a:ext>
                  </a:extLst>
                </a:gridCol>
                <a:gridCol w="2102002">
                  <a:extLst>
                    <a:ext uri="{9D8B030D-6E8A-4147-A177-3AD203B41FA5}">
                      <a16:colId xmlns:a16="http://schemas.microsoft.com/office/drawing/2014/main" val="20003"/>
                    </a:ext>
                  </a:extLst>
                </a:gridCol>
              </a:tblGrid>
              <a:tr h="928318">
                <a:tc>
                  <a:txBody>
                    <a:bodyPr/>
                    <a:lstStyle/>
                    <a:p>
                      <a:pPr algn="ctr">
                        <a:lnSpc>
                          <a:spcPct val="115000"/>
                        </a:lnSpc>
                        <a:spcAft>
                          <a:spcPts val="0"/>
                        </a:spcAft>
                      </a:pPr>
                      <a:r>
                        <a:rPr lang="en-US" sz="2400" dirty="0">
                          <a:solidFill>
                            <a:srgbClr val="000099"/>
                          </a:solidFill>
                          <a:effectLst/>
                          <a:latin typeface="Times New Roman" pitchFamily="18" charset="0"/>
                          <a:cs typeface="Times New Roman" pitchFamily="18" charset="0"/>
                        </a:rPr>
                        <a:t>CTHH </a:t>
                      </a:r>
                      <a:r>
                        <a:rPr lang="en-US" sz="2400" dirty="0" err="1">
                          <a:solidFill>
                            <a:srgbClr val="000099"/>
                          </a:solidFill>
                          <a:effectLst/>
                          <a:latin typeface="Times New Roman" pitchFamily="18" charset="0"/>
                          <a:cs typeface="Times New Roman" pitchFamily="18" charset="0"/>
                        </a:rPr>
                        <a:t>của</a:t>
                      </a:r>
                      <a:r>
                        <a:rPr lang="en-US" sz="2400" dirty="0">
                          <a:solidFill>
                            <a:srgbClr val="000099"/>
                          </a:solidFill>
                          <a:effectLst/>
                          <a:latin typeface="Times New Roman" pitchFamily="18" charset="0"/>
                          <a:cs typeface="Times New Roman" pitchFamily="18" charset="0"/>
                        </a:rPr>
                        <a:t> </a:t>
                      </a:r>
                      <a:r>
                        <a:rPr lang="en-US" sz="2400" dirty="0" err="1">
                          <a:solidFill>
                            <a:srgbClr val="000099"/>
                          </a:solidFill>
                          <a:effectLst/>
                          <a:latin typeface="Times New Roman" pitchFamily="18" charset="0"/>
                          <a:cs typeface="Times New Roman" pitchFamily="18" charset="0"/>
                        </a:rPr>
                        <a:t>Phân</a:t>
                      </a:r>
                      <a:r>
                        <a:rPr lang="en-US" sz="2400" dirty="0">
                          <a:solidFill>
                            <a:srgbClr val="000099"/>
                          </a:solidFill>
                          <a:effectLst/>
                          <a:latin typeface="Times New Roman" pitchFamily="18" charset="0"/>
                          <a:cs typeface="Times New Roman" pitchFamily="18" charset="0"/>
                        </a:rPr>
                        <a:t> </a:t>
                      </a:r>
                      <a:r>
                        <a:rPr lang="en-US" sz="2400" dirty="0" err="1">
                          <a:solidFill>
                            <a:srgbClr val="000099"/>
                          </a:solidFill>
                          <a:effectLst/>
                          <a:latin typeface="Times New Roman" pitchFamily="18" charset="0"/>
                          <a:cs typeface="Times New Roman" pitchFamily="18" charset="0"/>
                        </a:rPr>
                        <a:t>bón</a:t>
                      </a:r>
                      <a:endParaRPr lang="en-US" sz="2400" dirty="0">
                        <a:solidFill>
                          <a:srgbClr val="000099"/>
                        </a:solidFill>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400" dirty="0" err="1">
                          <a:solidFill>
                            <a:srgbClr val="000099"/>
                          </a:solidFill>
                          <a:effectLst/>
                          <a:latin typeface="Times New Roman" pitchFamily="18" charset="0"/>
                          <a:cs typeface="Times New Roman" pitchFamily="18" charset="0"/>
                        </a:rPr>
                        <a:t>M</a:t>
                      </a:r>
                      <a:r>
                        <a:rPr lang="en-US" sz="2400" baseline="-25000" dirty="0" err="1">
                          <a:solidFill>
                            <a:srgbClr val="000099"/>
                          </a:solidFill>
                          <a:effectLst/>
                          <a:latin typeface="Times New Roman" pitchFamily="18" charset="0"/>
                          <a:cs typeface="Times New Roman" pitchFamily="18" charset="0"/>
                        </a:rPr>
                        <a:t>Hợp</a:t>
                      </a:r>
                      <a:r>
                        <a:rPr lang="en-US" sz="2400" baseline="-25000" dirty="0">
                          <a:solidFill>
                            <a:srgbClr val="000099"/>
                          </a:solidFill>
                          <a:effectLst/>
                          <a:latin typeface="Times New Roman" pitchFamily="18" charset="0"/>
                          <a:cs typeface="Times New Roman" pitchFamily="18" charset="0"/>
                        </a:rPr>
                        <a:t> </a:t>
                      </a:r>
                      <a:r>
                        <a:rPr lang="en-US" sz="2400" baseline="-25000" dirty="0" err="1">
                          <a:solidFill>
                            <a:srgbClr val="000099"/>
                          </a:solidFill>
                          <a:effectLst/>
                          <a:latin typeface="Times New Roman" pitchFamily="18" charset="0"/>
                          <a:cs typeface="Times New Roman" pitchFamily="18" charset="0"/>
                        </a:rPr>
                        <a:t>chất</a:t>
                      </a:r>
                      <a:endParaRPr lang="en-US" sz="2400" dirty="0">
                        <a:solidFill>
                          <a:srgbClr val="000099"/>
                        </a:solidFill>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400" dirty="0">
                          <a:solidFill>
                            <a:srgbClr val="000099"/>
                          </a:solidFill>
                          <a:effectLst/>
                          <a:latin typeface="Times New Roman" pitchFamily="18" charset="0"/>
                          <a:cs typeface="Times New Roman" pitchFamily="18" charset="0"/>
                        </a:rPr>
                        <a:t>% N</a:t>
                      </a:r>
                      <a:endParaRPr lang="en-US" sz="2400" dirty="0">
                        <a:solidFill>
                          <a:srgbClr val="000099"/>
                        </a:solidFill>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400" dirty="0" err="1">
                          <a:solidFill>
                            <a:srgbClr val="000099"/>
                          </a:solidFill>
                          <a:effectLst/>
                          <a:latin typeface="Times New Roman" pitchFamily="18" charset="0"/>
                          <a:cs typeface="Times New Roman" pitchFamily="18" charset="0"/>
                        </a:rPr>
                        <a:t>Bác</a:t>
                      </a:r>
                      <a:r>
                        <a:rPr lang="en-US" sz="2400" dirty="0">
                          <a:solidFill>
                            <a:srgbClr val="000099"/>
                          </a:solidFill>
                          <a:effectLst/>
                          <a:latin typeface="Times New Roman" pitchFamily="18" charset="0"/>
                          <a:cs typeface="Times New Roman" pitchFamily="18" charset="0"/>
                        </a:rPr>
                        <a:t> </a:t>
                      </a:r>
                      <a:r>
                        <a:rPr lang="en-US" sz="2400" dirty="0" err="1">
                          <a:solidFill>
                            <a:srgbClr val="000099"/>
                          </a:solidFill>
                          <a:effectLst/>
                          <a:latin typeface="Times New Roman" pitchFamily="18" charset="0"/>
                          <a:cs typeface="Times New Roman" pitchFamily="18" charset="0"/>
                        </a:rPr>
                        <a:t>nông</a:t>
                      </a:r>
                      <a:r>
                        <a:rPr lang="en-US" sz="2400" dirty="0">
                          <a:solidFill>
                            <a:srgbClr val="000099"/>
                          </a:solidFill>
                          <a:effectLst/>
                          <a:latin typeface="Times New Roman" pitchFamily="18" charset="0"/>
                          <a:cs typeface="Times New Roman" pitchFamily="18" charset="0"/>
                        </a:rPr>
                        <a:t> </a:t>
                      </a:r>
                      <a:r>
                        <a:rPr lang="en-US" sz="2400" dirty="0" err="1">
                          <a:solidFill>
                            <a:srgbClr val="000099"/>
                          </a:solidFill>
                          <a:effectLst/>
                          <a:latin typeface="Times New Roman" pitchFamily="18" charset="0"/>
                          <a:cs typeface="Times New Roman" pitchFamily="18" charset="0"/>
                        </a:rPr>
                        <a:t>dân</a:t>
                      </a:r>
                      <a:r>
                        <a:rPr lang="en-US" sz="2400" dirty="0">
                          <a:solidFill>
                            <a:srgbClr val="000099"/>
                          </a:solidFill>
                          <a:effectLst/>
                          <a:latin typeface="Times New Roman" pitchFamily="18" charset="0"/>
                          <a:cs typeface="Times New Roman" pitchFamily="18" charset="0"/>
                        </a:rPr>
                        <a:t> </a:t>
                      </a:r>
                      <a:r>
                        <a:rPr lang="en-US" sz="2400" dirty="0" err="1">
                          <a:solidFill>
                            <a:srgbClr val="000099"/>
                          </a:solidFill>
                          <a:effectLst/>
                          <a:latin typeface="Times New Roman" pitchFamily="18" charset="0"/>
                          <a:cs typeface="Times New Roman" pitchFamily="18" charset="0"/>
                        </a:rPr>
                        <a:t>nên</a:t>
                      </a:r>
                      <a:r>
                        <a:rPr lang="en-US" sz="2400" dirty="0">
                          <a:solidFill>
                            <a:srgbClr val="000099"/>
                          </a:solidFill>
                          <a:effectLst/>
                          <a:latin typeface="Times New Roman" pitchFamily="18" charset="0"/>
                          <a:cs typeface="Times New Roman" pitchFamily="18" charset="0"/>
                        </a:rPr>
                        <a:t> </a:t>
                      </a:r>
                      <a:r>
                        <a:rPr lang="en-US" sz="2400" dirty="0" err="1">
                          <a:solidFill>
                            <a:srgbClr val="000099"/>
                          </a:solidFill>
                          <a:effectLst/>
                          <a:latin typeface="Times New Roman" pitchFamily="18" charset="0"/>
                          <a:cs typeface="Times New Roman" pitchFamily="18" charset="0"/>
                        </a:rPr>
                        <a:t>chọn</a:t>
                      </a:r>
                      <a:endParaRPr lang="en-US" sz="2400" dirty="0">
                        <a:solidFill>
                          <a:srgbClr val="000099"/>
                        </a:solidFill>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757819">
                <a:tc>
                  <a:txBody>
                    <a:bodyPr/>
                    <a:lstStyle/>
                    <a:p>
                      <a:pPr algn="ctr">
                        <a:lnSpc>
                          <a:spcPct val="115000"/>
                        </a:lnSpc>
                        <a:spcAft>
                          <a:spcPts val="0"/>
                        </a:spcAft>
                      </a:pPr>
                      <a:r>
                        <a:rPr lang="en-US" sz="2400" dirty="0">
                          <a:effectLst/>
                          <a:latin typeface="Times New Roman" pitchFamily="18" charset="0"/>
                          <a:cs typeface="Times New Roman" pitchFamily="18" charset="0"/>
                        </a:rPr>
                        <a:t>CO(NH</a:t>
                      </a:r>
                      <a:r>
                        <a:rPr lang="en-US" sz="2400" baseline="-25000" dirty="0">
                          <a:effectLst/>
                          <a:latin typeface="Times New Roman" pitchFamily="18" charset="0"/>
                          <a:cs typeface="Times New Roman" pitchFamily="18" charset="0"/>
                        </a:rPr>
                        <a:t>2</a:t>
                      </a:r>
                      <a:r>
                        <a:rPr lang="en-US" sz="2400" dirty="0">
                          <a:effectLst/>
                          <a:latin typeface="Times New Roman" pitchFamily="18" charset="0"/>
                          <a:cs typeface="Times New Roman" pitchFamily="18" charset="0"/>
                        </a:rPr>
                        <a:t>)</a:t>
                      </a:r>
                      <a:r>
                        <a:rPr lang="en-US" sz="2400" baseline="-25000" dirty="0">
                          <a:effectLst/>
                          <a:latin typeface="Times New Roman" pitchFamily="18" charset="0"/>
                          <a:cs typeface="Times New Roman" pitchFamily="18" charset="0"/>
                        </a:rPr>
                        <a:t>2</a:t>
                      </a:r>
                      <a:endParaRPr lang="en-US" sz="24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rPr>
                        <a:t> </a:t>
                      </a:r>
                      <a:endParaRPr lang="en-US" sz="24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rPr>
                        <a:t> </a:t>
                      </a:r>
                      <a:endParaRPr lang="en-US" sz="240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rPr>
                        <a:t> </a:t>
                      </a:r>
                      <a:endParaRPr lang="en-US" sz="24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7819">
                <a:tc>
                  <a:txBody>
                    <a:bodyPr/>
                    <a:lstStyle/>
                    <a:p>
                      <a:pPr algn="ctr">
                        <a:lnSpc>
                          <a:spcPct val="115000"/>
                        </a:lnSpc>
                        <a:spcAft>
                          <a:spcPts val="0"/>
                        </a:spcAft>
                      </a:pPr>
                      <a:r>
                        <a:rPr lang="en-US" sz="2400" dirty="0">
                          <a:effectLst/>
                          <a:latin typeface="Times New Roman" pitchFamily="18" charset="0"/>
                          <a:cs typeface="Times New Roman" pitchFamily="18" charset="0"/>
                        </a:rPr>
                        <a:t>(NH</a:t>
                      </a:r>
                      <a:r>
                        <a:rPr lang="en-US" sz="2400" baseline="-25000" dirty="0">
                          <a:effectLst/>
                          <a:latin typeface="Times New Roman" pitchFamily="18" charset="0"/>
                          <a:cs typeface="Times New Roman" pitchFamily="18" charset="0"/>
                        </a:rPr>
                        <a:t>4</a:t>
                      </a:r>
                      <a:r>
                        <a:rPr lang="en-US" sz="2400" dirty="0">
                          <a:effectLst/>
                          <a:latin typeface="Times New Roman" pitchFamily="18" charset="0"/>
                          <a:cs typeface="Times New Roman" pitchFamily="18" charset="0"/>
                        </a:rPr>
                        <a:t>)</a:t>
                      </a:r>
                      <a:r>
                        <a:rPr lang="en-US" sz="2400" baseline="-25000" dirty="0">
                          <a:effectLst/>
                          <a:latin typeface="Times New Roman" pitchFamily="18" charset="0"/>
                          <a:cs typeface="Times New Roman" pitchFamily="18" charset="0"/>
                        </a:rPr>
                        <a:t>2</a:t>
                      </a:r>
                      <a:r>
                        <a:rPr lang="en-US" sz="2400" dirty="0">
                          <a:effectLst/>
                          <a:latin typeface="Times New Roman" pitchFamily="18" charset="0"/>
                          <a:cs typeface="Times New Roman" pitchFamily="18" charset="0"/>
                        </a:rPr>
                        <a:t>SO</a:t>
                      </a:r>
                      <a:r>
                        <a:rPr lang="en-US" sz="2400" baseline="-25000" dirty="0">
                          <a:effectLst/>
                          <a:latin typeface="Times New Roman" pitchFamily="18" charset="0"/>
                          <a:cs typeface="Times New Roman" pitchFamily="18" charset="0"/>
                        </a:rPr>
                        <a:t>4</a:t>
                      </a:r>
                      <a:endParaRPr lang="en-US" sz="24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rPr>
                        <a:t> </a:t>
                      </a:r>
                      <a:endParaRPr lang="en-US" sz="240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rPr>
                        <a:t> </a:t>
                      </a:r>
                      <a:endParaRPr lang="en-US" sz="240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rPr>
                        <a:t> </a:t>
                      </a:r>
                      <a:endParaRPr lang="en-US" sz="24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57819">
                <a:tc>
                  <a:txBody>
                    <a:bodyPr/>
                    <a:lstStyle/>
                    <a:p>
                      <a:pPr algn="ctr">
                        <a:lnSpc>
                          <a:spcPct val="115000"/>
                        </a:lnSpc>
                        <a:spcAft>
                          <a:spcPts val="0"/>
                        </a:spcAft>
                      </a:pPr>
                      <a:r>
                        <a:rPr lang="en-US" sz="2400" dirty="0">
                          <a:effectLst/>
                          <a:latin typeface="Times New Roman" pitchFamily="18" charset="0"/>
                          <a:cs typeface="Times New Roman" pitchFamily="18" charset="0"/>
                        </a:rPr>
                        <a:t>NH</a:t>
                      </a:r>
                      <a:r>
                        <a:rPr lang="en-US" sz="2400" baseline="-25000" dirty="0">
                          <a:effectLst/>
                          <a:latin typeface="Times New Roman" pitchFamily="18" charset="0"/>
                          <a:cs typeface="Times New Roman" pitchFamily="18" charset="0"/>
                        </a:rPr>
                        <a:t>4</a:t>
                      </a:r>
                      <a:r>
                        <a:rPr lang="en-US" sz="2400" dirty="0">
                          <a:effectLst/>
                          <a:latin typeface="Times New Roman" pitchFamily="18" charset="0"/>
                          <a:cs typeface="Times New Roman" pitchFamily="18" charset="0"/>
                        </a:rPr>
                        <a:t>NO</a:t>
                      </a:r>
                      <a:r>
                        <a:rPr lang="en-US" sz="2400" baseline="-25000" dirty="0">
                          <a:effectLst/>
                          <a:latin typeface="Times New Roman" pitchFamily="18" charset="0"/>
                          <a:cs typeface="Times New Roman" pitchFamily="18" charset="0"/>
                        </a:rPr>
                        <a:t>3</a:t>
                      </a:r>
                      <a:endParaRPr lang="en-US" sz="24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rPr>
                        <a:t> </a:t>
                      </a:r>
                      <a:endParaRPr lang="en-US" sz="240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a:effectLst/>
                        </a:rPr>
                        <a:t> </a:t>
                      </a:r>
                      <a:endParaRPr lang="en-US" sz="240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2400" dirty="0">
                          <a:effectLst/>
                        </a:rPr>
                        <a:t> </a:t>
                      </a:r>
                      <a:endParaRPr lang="en-US" sz="24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Rectangle 14">
            <a:extLst>
              <a:ext uri="{FF2B5EF4-FFF2-40B4-BE49-F238E27FC236}">
                <a16:creationId xmlns:a16="http://schemas.microsoft.com/office/drawing/2014/main" id="{3959EA88-70AF-43E5-B0BF-DB4D33006AC9}"/>
              </a:ext>
            </a:extLst>
          </p:cNvPr>
          <p:cNvSpPr/>
          <p:nvPr/>
        </p:nvSpPr>
        <p:spPr>
          <a:xfrm>
            <a:off x="6319407" y="4378803"/>
            <a:ext cx="1676303" cy="483017"/>
          </a:xfrm>
          <a:prstGeom prst="rect">
            <a:avLst/>
          </a:prstGeom>
        </p:spPr>
        <p:txBody>
          <a:bodyPr wrap="square">
            <a:spAutoFit/>
          </a:bodyPr>
          <a:lstStyle/>
          <a:p>
            <a:pPr algn="ctr">
              <a:lnSpc>
                <a:spcPct val="115000"/>
              </a:lnSpc>
            </a:pPr>
            <a:r>
              <a:rPr lang="en-US" sz="2400" b="1">
                <a:latin typeface="Times New Roman" pitchFamily="18" charset="0"/>
                <a:cs typeface="Times New Roman" pitchFamily="18" charset="0"/>
              </a:rPr>
              <a:t>60 amu</a:t>
            </a:r>
            <a:endParaRPr lang="en-US" sz="2400" b="1" dirty="0">
              <a:latin typeface="Times New Roman" pitchFamily="18" charset="0"/>
              <a:ea typeface="Calibri"/>
              <a:cs typeface="Times New Roman" pitchFamily="18" charset="0"/>
            </a:endParaRPr>
          </a:p>
        </p:txBody>
      </p:sp>
      <p:sp>
        <p:nvSpPr>
          <p:cNvPr id="16" name="Rectangle 15">
            <a:extLst>
              <a:ext uri="{FF2B5EF4-FFF2-40B4-BE49-F238E27FC236}">
                <a16:creationId xmlns:a16="http://schemas.microsoft.com/office/drawing/2014/main" id="{76191C52-D462-4D67-A4C0-7B96D7D35F47}"/>
              </a:ext>
            </a:extLst>
          </p:cNvPr>
          <p:cNvSpPr/>
          <p:nvPr/>
        </p:nvSpPr>
        <p:spPr>
          <a:xfrm>
            <a:off x="6242073" y="5120721"/>
            <a:ext cx="1875945" cy="483017"/>
          </a:xfrm>
          <a:prstGeom prst="rect">
            <a:avLst/>
          </a:prstGeom>
        </p:spPr>
        <p:txBody>
          <a:bodyPr wrap="square">
            <a:spAutoFit/>
          </a:bodyPr>
          <a:lstStyle/>
          <a:p>
            <a:pPr algn="ctr">
              <a:lnSpc>
                <a:spcPct val="115000"/>
              </a:lnSpc>
            </a:pPr>
            <a:r>
              <a:rPr lang="en-US" sz="2400" b="1">
                <a:latin typeface="Times New Roman" pitchFamily="18" charset="0"/>
                <a:cs typeface="Times New Roman" pitchFamily="18" charset="0"/>
              </a:rPr>
              <a:t>132 amu</a:t>
            </a:r>
            <a:endParaRPr lang="en-US" sz="2400" b="1" dirty="0">
              <a:latin typeface="Times New Roman" pitchFamily="18" charset="0"/>
              <a:ea typeface="Calibri"/>
              <a:cs typeface="Times New Roman" pitchFamily="18" charset="0"/>
            </a:endParaRPr>
          </a:p>
        </p:txBody>
      </p:sp>
      <p:sp>
        <p:nvSpPr>
          <p:cNvPr id="17" name="Rectangle 16">
            <a:extLst>
              <a:ext uri="{FF2B5EF4-FFF2-40B4-BE49-F238E27FC236}">
                <a16:creationId xmlns:a16="http://schemas.microsoft.com/office/drawing/2014/main" id="{86494BCC-C9DF-4D10-BA82-FC1A9BD0A0FD}"/>
              </a:ext>
            </a:extLst>
          </p:cNvPr>
          <p:cNvSpPr/>
          <p:nvPr/>
        </p:nvSpPr>
        <p:spPr>
          <a:xfrm>
            <a:off x="6121145" y="5863516"/>
            <a:ext cx="2072828" cy="483017"/>
          </a:xfrm>
          <a:prstGeom prst="rect">
            <a:avLst/>
          </a:prstGeom>
        </p:spPr>
        <p:txBody>
          <a:bodyPr wrap="square">
            <a:spAutoFit/>
          </a:bodyPr>
          <a:lstStyle/>
          <a:p>
            <a:pPr algn="ctr">
              <a:lnSpc>
                <a:spcPct val="115000"/>
              </a:lnSpc>
            </a:pPr>
            <a:r>
              <a:rPr lang="en-US" sz="2400" b="1">
                <a:latin typeface="Times New Roman" pitchFamily="18" charset="0"/>
                <a:cs typeface="Times New Roman" pitchFamily="18" charset="0"/>
              </a:rPr>
              <a:t>80 amu</a:t>
            </a:r>
            <a:endParaRPr lang="en-US" sz="2400" b="1" dirty="0">
              <a:latin typeface="Times New Roman" pitchFamily="18" charset="0"/>
              <a:ea typeface="Calibri"/>
              <a:cs typeface="Times New Roman" pitchFamily="18" charset="0"/>
            </a:endParaRPr>
          </a:p>
        </p:txBody>
      </p:sp>
      <p:sp>
        <p:nvSpPr>
          <p:cNvPr id="18" name="Rectangle 17">
            <a:extLst>
              <a:ext uri="{FF2B5EF4-FFF2-40B4-BE49-F238E27FC236}">
                <a16:creationId xmlns:a16="http://schemas.microsoft.com/office/drawing/2014/main" id="{F2007E9F-260D-4A23-BA62-5292B7037617}"/>
              </a:ext>
            </a:extLst>
          </p:cNvPr>
          <p:cNvSpPr/>
          <p:nvPr/>
        </p:nvSpPr>
        <p:spPr>
          <a:xfrm>
            <a:off x="8415408" y="4353446"/>
            <a:ext cx="1302071" cy="483017"/>
          </a:xfrm>
          <a:prstGeom prst="rect">
            <a:avLst/>
          </a:prstGeom>
        </p:spPr>
        <p:txBody>
          <a:bodyPr wrap="square">
            <a:spAutoFit/>
          </a:bodyPr>
          <a:lstStyle/>
          <a:p>
            <a:pPr algn="ctr">
              <a:lnSpc>
                <a:spcPct val="115000"/>
              </a:lnSpc>
            </a:pPr>
            <a:r>
              <a:rPr lang="en-US" sz="2400" b="1" dirty="0">
                <a:latin typeface="Times New Roman" pitchFamily="18" charset="0"/>
                <a:cs typeface="Times New Roman" pitchFamily="18" charset="0"/>
              </a:rPr>
              <a:t>46,7%</a:t>
            </a:r>
            <a:endParaRPr lang="en-US" sz="2400" b="1" dirty="0">
              <a:latin typeface="Times New Roman" pitchFamily="18" charset="0"/>
              <a:ea typeface="Calibri"/>
              <a:cs typeface="Times New Roman" pitchFamily="18" charset="0"/>
            </a:endParaRPr>
          </a:p>
        </p:txBody>
      </p:sp>
      <p:sp>
        <p:nvSpPr>
          <p:cNvPr id="19" name="Rectangle 18">
            <a:extLst>
              <a:ext uri="{FF2B5EF4-FFF2-40B4-BE49-F238E27FC236}">
                <a16:creationId xmlns:a16="http://schemas.microsoft.com/office/drawing/2014/main" id="{340EE4F1-BDBD-4B6E-980E-5AA0CDD3C908}"/>
              </a:ext>
            </a:extLst>
          </p:cNvPr>
          <p:cNvSpPr/>
          <p:nvPr/>
        </p:nvSpPr>
        <p:spPr>
          <a:xfrm>
            <a:off x="8458682" y="5120720"/>
            <a:ext cx="1215522" cy="483017"/>
          </a:xfrm>
          <a:prstGeom prst="rect">
            <a:avLst/>
          </a:prstGeom>
        </p:spPr>
        <p:txBody>
          <a:bodyPr wrap="square">
            <a:spAutoFit/>
          </a:bodyPr>
          <a:lstStyle/>
          <a:p>
            <a:pPr algn="ctr">
              <a:lnSpc>
                <a:spcPct val="115000"/>
              </a:lnSpc>
            </a:pPr>
            <a:r>
              <a:rPr lang="en-US" sz="2400" b="1" dirty="0">
                <a:latin typeface="Times New Roman" pitchFamily="18" charset="0"/>
                <a:cs typeface="Times New Roman" pitchFamily="18" charset="0"/>
              </a:rPr>
              <a:t>21,2%</a:t>
            </a:r>
            <a:endParaRPr lang="en-US" sz="2400" b="1" dirty="0">
              <a:latin typeface="Times New Roman" pitchFamily="18" charset="0"/>
              <a:ea typeface="Calibri"/>
              <a:cs typeface="Times New Roman" pitchFamily="18" charset="0"/>
            </a:endParaRPr>
          </a:p>
        </p:txBody>
      </p:sp>
      <p:sp>
        <p:nvSpPr>
          <p:cNvPr id="20" name="Rectangle 19">
            <a:extLst>
              <a:ext uri="{FF2B5EF4-FFF2-40B4-BE49-F238E27FC236}">
                <a16:creationId xmlns:a16="http://schemas.microsoft.com/office/drawing/2014/main" id="{48CB3D0D-8C71-4AAF-8AF5-01241310DFCC}"/>
              </a:ext>
            </a:extLst>
          </p:cNvPr>
          <p:cNvSpPr/>
          <p:nvPr/>
        </p:nvSpPr>
        <p:spPr>
          <a:xfrm>
            <a:off x="8481670" y="5887994"/>
            <a:ext cx="1215522" cy="483017"/>
          </a:xfrm>
          <a:prstGeom prst="rect">
            <a:avLst/>
          </a:prstGeom>
        </p:spPr>
        <p:txBody>
          <a:bodyPr wrap="square">
            <a:spAutoFit/>
          </a:bodyPr>
          <a:lstStyle/>
          <a:p>
            <a:pPr algn="ctr">
              <a:lnSpc>
                <a:spcPct val="115000"/>
              </a:lnSpc>
            </a:pPr>
            <a:r>
              <a:rPr lang="en-US" sz="2400" b="1" dirty="0">
                <a:latin typeface="Times New Roman" pitchFamily="18" charset="0"/>
                <a:cs typeface="Times New Roman" pitchFamily="18" charset="0"/>
              </a:rPr>
              <a:t>35%</a:t>
            </a:r>
            <a:endParaRPr lang="en-US" sz="2400" b="1" dirty="0">
              <a:latin typeface="Times New Roman" pitchFamily="18" charset="0"/>
              <a:ea typeface="Calibri"/>
              <a:cs typeface="Times New Roman" pitchFamily="18" charset="0"/>
            </a:endParaRPr>
          </a:p>
        </p:txBody>
      </p:sp>
      <p:sp>
        <p:nvSpPr>
          <p:cNvPr id="21" name="Rectangle 20">
            <a:extLst>
              <a:ext uri="{FF2B5EF4-FFF2-40B4-BE49-F238E27FC236}">
                <a16:creationId xmlns:a16="http://schemas.microsoft.com/office/drawing/2014/main" id="{24DBF8CD-09D3-46E6-9282-58D1DC5DC13B}"/>
              </a:ext>
            </a:extLst>
          </p:cNvPr>
          <p:cNvSpPr/>
          <p:nvPr/>
        </p:nvSpPr>
        <p:spPr>
          <a:xfrm>
            <a:off x="10620447" y="4362427"/>
            <a:ext cx="355040" cy="483017"/>
          </a:xfrm>
          <a:prstGeom prst="rect">
            <a:avLst/>
          </a:prstGeom>
        </p:spPr>
        <p:txBody>
          <a:bodyPr wrap="square">
            <a:spAutoFit/>
          </a:bodyPr>
          <a:lstStyle/>
          <a:p>
            <a:pPr algn="ctr">
              <a:lnSpc>
                <a:spcPct val="115000"/>
              </a:lnSpc>
            </a:pPr>
            <a:r>
              <a:rPr lang="en-US" sz="2400" b="1" dirty="0">
                <a:solidFill>
                  <a:srgbClr val="FF0000"/>
                </a:solidFill>
                <a:latin typeface="Times New Roman" pitchFamily="18" charset="0"/>
                <a:cs typeface="Times New Roman" pitchFamily="18" charset="0"/>
              </a:rPr>
              <a:t>X</a:t>
            </a:r>
            <a:endParaRPr lang="en-US" sz="2400" b="1"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99403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9"/>
                                        </p:tgtEl>
                                      </p:cBhvr>
                                    </p:cmd>
                                  </p:childTnLst>
                                </p:cTn>
                              </p:par>
                            </p:childTnLst>
                          </p:cTn>
                        </p:par>
                      </p:childTnLst>
                    </p:cTn>
                  </p:par>
                </p:childTnLst>
              </p:cTn>
              <p:nextCondLst>
                <p:cond evt="onClick" delay="0">
                  <p:tgtEl>
                    <p:spTgt spid="9"/>
                  </p:tgtEl>
                </p:cond>
              </p:nextCondLst>
            </p:seq>
            <p:video>
              <p:cMediaNode vol="80000">
                <p:cTn id="54" fill="hold" display="0">
                  <p:stCondLst>
                    <p:cond delay="indefinite"/>
                  </p:stCondLst>
                </p:cTn>
                <p:tgtEl>
                  <p:spTgt spid="9"/>
                </p:tgtEl>
              </p:cMediaNode>
            </p:video>
          </p:childTnLst>
        </p:cTn>
      </p:par>
    </p:tnLst>
    <p:bldLst>
      <p:bldP spid="15" grpId="0"/>
      <p:bldP spid="16" grpId="0"/>
      <p:bldP spid="17" grpId="0"/>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6779" name="Group 11"/>
          <p:cNvGrpSpPr>
            <a:grpSpLocks/>
          </p:cNvGrpSpPr>
          <p:nvPr/>
        </p:nvGrpSpPr>
        <p:grpSpPr bwMode="auto">
          <a:xfrm>
            <a:off x="508660" y="351311"/>
            <a:ext cx="11174680" cy="6155377"/>
            <a:chOff x="1728" y="1191"/>
            <a:chExt cx="3552" cy="2496"/>
          </a:xfrm>
          <a:solidFill>
            <a:schemeClr val="accent1">
              <a:lumMod val="20000"/>
              <a:lumOff val="80000"/>
            </a:schemeClr>
          </a:solidFill>
        </p:grpSpPr>
        <p:sp>
          <p:nvSpPr>
            <p:cNvPr id="6151" name="Rectangle 12"/>
            <p:cNvSpPr>
              <a:spLocks noChangeArrowheads="1"/>
            </p:cNvSpPr>
            <p:nvPr/>
          </p:nvSpPr>
          <p:spPr bwMode="auto">
            <a:xfrm>
              <a:off x="2784" y="1191"/>
              <a:ext cx="1152" cy="288"/>
            </a:xfrm>
            <a:prstGeom prst="rect">
              <a:avLst/>
            </a:prstGeom>
            <a:grp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ctr" eaLnBrk="1" hangingPunct="1"/>
              <a:r>
                <a:rPr lang="en-US" sz="2800" b="1" baseline="0" dirty="0">
                  <a:solidFill>
                    <a:srgbClr val="FF0000"/>
                  </a:solidFill>
                  <a:latin typeface="Times New Roman" panose="02020603050405020304" pitchFamily="18" charset="0"/>
                </a:rPr>
                <a:t>CTHH</a:t>
              </a:r>
            </a:p>
          </p:txBody>
        </p:sp>
        <p:sp>
          <p:nvSpPr>
            <p:cNvPr id="6152" name="Text Box 13"/>
            <p:cNvSpPr txBox="1">
              <a:spLocks noChangeArrowheads="1"/>
            </p:cNvSpPr>
            <p:nvPr/>
          </p:nvSpPr>
          <p:spPr bwMode="auto">
            <a:xfrm>
              <a:off x="2640" y="1479"/>
              <a:ext cx="1584" cy="16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ctr" eaLnBrk="1" hangingPunct="1">
                <a:spcBef>
                  <a:spcPct val="50000"/>
                </a:spcBef>
              </a:pPr>
              <a:r>
                <a:rPr lang="en-US" b="1" baseline="0" dirty="0">
                  <a:solidFill>
                    <a:srgbClr val="FF0000"/>
                  </a:solidFill>
                  <a:latin typeface="Times New Roman" panose="02020603050405020304" pitchFamily="18" charset="0"/>
                </a:rPr>
                <a:t>( ta </a:t>
              </a:r>
              <a:r>
                <a:rPr lang="en-US" b="1" baseline="0" dirty="0" err="1">
                  <a:solidFill>
                    <a:srgbClr val="FF0000"/>
                  </a:solidFill>
                  <a:latin typeface="Times New Roman" panose="02020603050405020304" pitchFamily="18" charset="0"/>
                </a:rPr>
                <a:t>có</a:t>
              </a:r>
              <a:r>
                <a:rPr lang="en-US" b="1" baseline="0" dirty="0">
                  <a:solidFill>
                    <a:srgbClr val="FF0000"/>
                  </a:solidFill>
                  <a:latin typeface="Times New Roman" panose="02020603050405020304" pitchFamily="18" charset="0"/>
                </a:rPr>
                <a:t> </a:t>
              </a:r>
              <a:r>
                <a:rPr lang="en-US" b="1" baseline="0" dirty="0" err="1">
                  <a:solidFill>
                    <a:srgbClr val="FF0000"/>
                  </a:solidFill>
                  <a:latin typeface="Times New Roman" panose="02020603050405020304" pitchFamily="18" charset="0"/>
                </a:rPr>
                <a:t>tỉ</a:t>
              </a:r>
              <a:r>
                <a:rPr lang="en-US" b="1" baseline="0" dirty="0">
                  <a:solidFill>
                    <a:srgbClr val="FF0000"/>
                  </a:solidFill>
                  <a:latin typeface="Times New Roman" panose="02020603050405020304" pitchFamily="18" charset="0"/>
                </a:rPr>
                <a:t> </a:t>
              </a:r>
              <a:r>
                <a:rPr lang="en-US" b="1" baseline="0" dirty="0" err="1">
                  <a:solidFill>
                    <a:srgbClr val="FF0000"/>
                  </a:solidFill>
                  <a:latin typeface="Times New Roman" panose="02020603050405020304" pitchFamily="18" charset="0"/>
                </a:rPr>
                <a:t>lệ</a:t>
              </a:r>
              <a:r>
                <a:rPr lang="en-US" b="1" baseline="0" dirty="0">
                  <a:solidFill>
                    <a:srgbClr val="FF0000"/>
                  </a:solidFill>
                  <a:latin typeface="Times New Roman" panose="02020603050405020304" pitchFamily="18" charset="0"/>
                </a:rPr>
                <a:t> </a:t>
              </a:r>
              <a:r>
                <a:rPr lang="en-US" b="1" baseline="0" dirty="0" err="1">
                  <a:solidFill>
                    <a:srgbClr val="FF0000"/>
                  </a:solidFill>
                  <a:latin typeface="Times New Roman" panose="02020603050405020304" pitchFamily="18" charset="0"/>
                </a:rPr>
                <a:t>số</a:t>
              </a:r>
              <a:r>
                <a:rPr lang="en-US" b="1" baseline="0" dirty="0">
                  <a:solidFill>
                    <a:srgbClr val="FF0000"/>
                  </a:solidFill>
                  <a:latin typeface="Times New Roman" panose="02020603050405020304" pitchFamily="18" charset="0"/>
                </a:rPr>
                <a:t> </a:t>
              </a:r>
              <a:r>
                <a:rPr lang="en-US" b="1" baseline="0" dirty="0" err="1">
                  <a:solidFill>
                    <a:srgbClr val="FF0000"/>
                  </a:solidFill>
                  <a:latin typeface="Times New Roman" panose="02020603050405020304" pitchFamily="18" charset="0"/>
                </a:rPr>
                <a:t>nguyên</a:t>
              </a:r>
              <a:r>
                <a:rPr lang="en-US" b="1" baseline="0" dirty="0">
                  <a:solidFill>
                    <a:srgbClr val="FF0000"/>
                  </a:solidFill>
                  <a:latin typeface="Times New Roman" panose="02020603050405020304" pitchFamily="18" charset="0"/>
                </a:rPr>
                <a:t> </a:t>
              </a:r>
              <a:r>
                <a:rPr lang="en-US" b="1" baseline="0" dirty="0" err="1">
                  <a:solidFill>
                    <a:srgbClr val="FF0000"/>
                  </a:solidFill>
                  <a:latin typeface="Times New Roman" panose="02020603050405020304" pitchFamily="18" charset="0"/>
                </a:rPr>
                <a:t>tử</a:t>
              </a:r>
              <a:r>
                <a:rPr lang="en-US" b="1" baseline="0" dirty="0">
                  <a:solidFill>
                    <a:srgbClr val="FF0000"/>
                  </a:solidFill>
                  <a:latin typeface="Times New Roman" panose="02020603050405020304" pitchFamily="18" charset="0"/>
                </a:rPr>
                <a:t>)</a:t>
              </a:r>
            </a:p>
          </p:txBody>
        </p:sp>
        <p:sp>
          <p:nvSpPr>
            <p:cNvPr id="6153" name="AutoShape 14"/>
            <p:cNvSpPr>
              <a:spLocks noChangeArrowheads="1"/>
            </p:cNvSpPr>
            <p:nvPr/>
          </p:nvSpPr>
          <p:spPr bwMode="auto">
            <a:xfrm>
              <a:off x="3338" y="1729"/>
              <a:ext cx="48" cy="288"/>
            </a:xfrm>
            <a:prstGeom prst="downArrow">
              <a:avLst>
                <a:gd name="adj1" fmla="val 50000"/>
                <a:gd name="adj2" fmla="val 150000"/>
              </a:avLst>
            </a:prstGeom>
            <a:grp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endParaRPr lang="vi-VN">
                <a:solidFill>
                  <a:srgbClr val="FF0000"/>
                </a:solidFill>
              </a:endParaRPr>
            </a:p>
          </p:txBody>
        </p:sp>
        <p:sp>
          <p:nvSpPr>
            <p:cNvPr id="6154" name="Rectangle 15"/>
            <p:cNvSpPr>
              <a:spLocks noChangeArrowheads="1"/>
            </p:cNvSpPr>
            <p:nvPr/>
          </p:nvSpPr>
          <p:spPr bwMode="auto">
            <a:xfrm>
              <a:off x="2212" y="2078"/>
              <a:ext cx="2496" cy="336"/>
            </a:xfrm>
            <a:prstGeom prst="rect">
              <a:avLst/>
            </a:prstGeom>
            <a:grp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ctr" eaLnBrk="1" hangingPunct="1"/>
              <a:r>
                <a:rPr lang="en-US" sz="2000" b="1" baseline="0" dirty="0" err="1">
                  <a:solidFill>
                    <a:srgbClr val="FF0000"/>
                  </a:solidFill>
                  <a:latin typeface="Times New Roman" panose="02020603050405020304" pitchFamily="18" charset="0"/>
                </a:rPr>
                <a:t>Tìm</a:t>
              </a:r>
              <a:r>
                <a:rPr lang="en-US" sz="2000" b="1" baseline="0" dirty="0">
                  <a:solidFill>
                    <a:srgbClr val="FF0000"/>
                  </a:solidFill>
                  <a:latin typeface="Times New Roman" panose="02020603050405020304" pitchFamily="18" charset="0"/>
                </a:rPr>
                <a:t> </a:t>
              </a:r>
              <a:r>
                <a:rPr lang="en-US" sz="2000" b="1" baseline="0" err="1">
                  <a:solidFill>
                    <a:srgbClr val="FF0000"/>
                  </a:solidFill>
                  <a:latin typeface="Times New Roman" panose="02020603050405020304" pitchFamily="18" charset="0"/>
                </a:rPr>
                <a:t>số</a:t>
              </a:r>
              <a:r>
                <a:rPr lang="en-US" sz="2000" b="1" baseline="0">
                  <a:solidFill>
                    <a:srgbClr val="FF0000"/>
                  </a:solidFill>
                  <a:latin typeface="Times New Roman" panose="02020603050405020304" pitchFamily="18" charset="0"/>
                </a:rPr>
                <a:t> khối lượng </a:t>
              </a:r>
              <a:r>
                <a:rPr lang="en-US" sz="2000" b="1" baseline="0" dirty="0" err="1">
                  <a:solidFill>
                    <a:srgbClr val="FF0000"/>
                  </a:solidFill>
                  <a:latin typeface="Times New Roman" panose="02020603050405020304" pitchFamily="18" charset="0"/>
                </a:rPr>
                <a:t>nguyên</a:t>
              </a:r>
              <a:r>
                <a:rPr lang="en-US" sz="2000" b="1" baseline="0" dirty="0">
                  <a:solidFill>
                    <a:srgbClr val="FF0000"/>
                  </a:solidFill>
                  <a:latin typeface="Times New Roman" panose="02020603050405020304" pitchFamily="18" charset="0"/>
                </a:rPr>
                <a:t> </a:t>
              </a:r>
              <a:r>
                <a:rPr lang="en-US" sz="2000" b="1" baseline="0" dirty="0" err="1">
                  <a:solidFill>
                    <a:srgbClr val="FF0000"/>
                  </a:solidFill>
                  <a:latin typeface="Times New Roman" panose="02020603050405020304" pitchFamily="18" charset="0"/>
                </a:rPr>
                <a:t>tử</a:t>
              </a:r>
              <a:r>
                <a:rPr lang="en-US" sz="2000" b="1" baseline="0" dirty="0">
                  <a:solidFill>
                    <a:srgbClr val="FF0000"/>
                  </a:solidFill>
                  <a:latin typeface="Times New Roman" panose="02020603050405020304" pitchFamily="18" charset="0"/>
                </a:rPr>
                <a:t> </a:t>
              </a:r>
              <a:r>
                <a:rPr lang="en-US" sz="2000" b="1" baseline="0" dirty="0" err="1">
                  <a:solidFill>
                    <a:srgbClr val="FF0000"/>
                  </a:solidFill>
                  <a:latin typeface="Times New Roman" panose="02020603050405020304" pitchFamily="18" charset="0"/>
                </a:rPr>
                <a:t>của</a:t>
              </a:r>
              <a:r>
                <a:rPr lang="en-US" sz="2000" b="1" baseline="0" dirty="0">
                  <a:solidFill>
                    <a:srgbClr val="FF0000"/>
                  </a:solidFill>
                  <a:latin typeface="Times New Roman" panose="02020603050405020304" pitchFamily="18" charset="0"/>
                </a:rPr>
                <a:t> </a:t>
              </a:r>
              <a:r>
                <a:rPr lang="en-US" sz="2000" b="1" baseline="0" dirty="0" err="1">
                  <a:solidFill>
                    <a:srgbClr val="FF0000"/>
                  </a:solidFill>
                  <a:latin typeface="Times New Roman" panose="02020603050405020304" pitchFamily="18" charset="0"/>
                </a:rPr>
                <a:t>mỗi</a:t>
              </a:r>
              <a:r>
                <a:rPr lang="en-US" sz="2000" b="1" baseline="0" dirty="0">
                  <a:solidFill>
                    <a:srgbClr val="FF0000"/>
                  </a:solidFill>
                  <a:latin typeface="Times New Roman" panose="02020603050405020304" pitchFamily="18" charset="0"/>
                </a:rPr>
                <a:t> </a:t>
              </a:r>
            </a:p>
            <a:p>
              <a:pPr algn="ctr" eaLnBrk="1" hangingPunct="1"/>
              <a:r>
                <a:rPr lang="en-US" sz="2000" b="1" baseline="0" dirty="0" err="1">
                  <a:solidFill>
                    <a:srgbClr val="FF0000"/>
                  </a:solidFill>
                  <a:latin typeface="Times New Roman" panose="02020603050405020304" pitchFamily="18" charset="0"/>
                </a:rPr>
                <a:t>nguyên</a:t>
              </a:r>
              <a:r>
                <a:rPr lang="en-US" sz="2000" b="1" baseline="0" dirty="0">
                  <a:solidFill>
                    <a:srgbClr val="FF0000"/>
                  </a:solidFill>
                  <a:latin typeface="Times New Roman" panose="02020603050405020304" pitchFamily="18" charset="0"/>
                </a:rPr>
                <a:t> </a:t>
              </a:r>
              <a:r>
                <a:rPr lang="en-US" sz="2000" b="1" baseline="0" dirty="0" err="1">
                  <a:solidFill>
                    <a:srgbClr val="FF0000"/>
                  </a:solidFill>
                  <a:latin typeface="Times New Roman" panose="02020603050405020304" pitchFamily="18" charset="0"/>
                </a:rPr>
                <a:t>tố</a:t>
              </a:r>
              <a:r>
                <a:rPr lang="en-US" sz="2000" b="1" baseline="0" dirty="0">
                  <a:solidFill>
                    <a:srgbClr val="FF0000"/>
                  </a:solidFill>
                  <a:latin typeface="Times New Roman" panose="02020603050405020304" pitchFamily="18" charset="0"/>
                </a:rPr>
                <a:t> </a:t>
              </a:r>
              <a:r>
                <a:rPr lang="en-US" sz="2000" b="1" baseline="0" err="1">
                  <a:solidFill>
                    <a:srgbClr val="FF0000"/>
                  </a:solidFill>
                  <a:latin typeface="Times New Roman" panose="02020603050405020304" pitchFamily="18" charset="0"/>
                </a:rPr>
                <a:t>trong</a:t>
              </a:r>
              <a:r>
                <a:rPr lang="en-US" sz="2000" b="1" baseline="0">
                  <a:solidFill>
                    <a:srgbClr val="FF0000"/>
                  </a:solidFill>
                  <a:latin typeface="Times New Roman" panose="02020603050405020304" pitchFamily="18" charset="0"/>
                </a:rPr>
                <a:t> 1 phân tử </a:t>
              </a:r>
              <a:r>
                <a:rPr lang="en-US" sz="2000" b="1" baseline="0" dirty="0" err="1">
                  <a:solidFill>
                    <a:srgbClr val="FF0000"/>
                  </a:solidFill>
                  <a:latin typeface="Times New Roman" panose="02020603050405020304" pitchFamily="18" charset="0"/>
                </a:rPr>
                <a:t>chất</a:t>
              </a:r>
              <a:endParaRPr lang="en-US" sz="2000" b="1" baseline="0" dirty="0">
                <a:solidFill>
                  <a:srgbClr val="FF0000"/>
                </a:solidFill>
                <a:latin typeface="Times New Roman" panose="02020603050405020304" pitchFamily="18" charset="0"/>
              </a:endParaRPr>
            </a:p>
          </p:txBody>
        </p:sp>
        <p:sp>
          <p:nvSpPr>
            <p:cNvPr id="6156" name="AutoShape 17"/>
            <p:cNvSpPr>
              <a:spLocks noChangeArrowheads="1"/>
            </p:cNvSpPr>
            <p:nvPr/>
          </p:nvSpPr>
          <p:spPr bwMode="auto">
            <a:xfrm>
              <a:off x="3360" y="2583"/>
              <a:ext cx="48" cy="336"/>
            </a:xfrm>
            <a:prstGeom prst="downArrow">
              <a:avLst>
                <a:gd name="adj1" fmla="val 50000"/>
                <a:gd name="adj2" fmla="val 175000"/>
              </a:avLst>
            </a:prstGeom>
            <a:grp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eaLnBrk="1" hangingPunct="1"/>
              <a:endParaRPr lang="vi-VN">
                <a:solidFill>
                  <a:srgbClr val="FF0000"/>
                </a:solidFill>
              </a:endParaRPr>
            </a:p>
          </p:txBody>
        </p:sp>
        <p:sp>
          <p:nvSpPr>
            <p:cNvPr id="6157" name="Rectangle 18"/>
            <p:cNvSpPr>
              <a:spLocks noChangeArrowheads="1"/>
            </p:cNvSpPr>
            <p:nvPr/>
          </p:nvSpPr>
          <p:spPr bwMode="auto">
            <a:xfrm>
              <a:off x="1728" y="2967"/>
              <a:ext cx="3552" cy="720"/>
            </a:xfrm>
            <a:prstGeom prst="rect">
              <a:avLst/>
            </a:prstGeom>
            <a:grp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marL="342900" indent="-342900" algn="ctr" eaLnBrk="1" hangingPunct="1">
                <a:buFont typeface="Wingdings" panose="05000000000000000000" pitchFamily="2" charset="2"/>
                <a:buChar char="ü"/>
              </a:pPr>
              <a:r>
                <a:rPr lang="en-US" sz="2400" b="1" baseline="0">
                  <a:solidFill>
                    <a:srgbClr val="FF0000"/>
                  </a:solidFill>
                  <a:latin typeface="Times New Roman" panose="02020603050405020304" pitchFamily="18" charset="0"/>
                </a:rPr>
                <a:t>Tính </a:t>
              </a:r>
              <a:r>
                <a:rPr lang="en-US" sz="2400" b="1" baseline="0" dirty="0" err="1">
                  <a:solidFill>
                    <a:srgbClr val="FF0000"/>
                  </a:solidFill>
                  <a:latin typeface="Times New Roman" panose="02020603050405020304" pitchFamily="18" charset="0"/>
                </a:rPr>
                <a:t>thành</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phần</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phần</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trăm</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các</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nguyên</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tố</a:t>
              </a:r>
              <a:r>
                <a:rPr lang="en-US" sz="2400" b="1" baseline="0" dirty="0">
                  <a:solidFill>
                    <a:srgbClr val="FF0000"/>
                  </a:solidFill>
                  <a:latin typeface="Times New Roman" panose="02020603050405020304" pitchFamily="18" charset="0"/>
                </a:rPr>
                <a:t>.</a:t>
              </a:r>
            </a:p>
            <a:p>
              <a:pPr marL="342900" indent="-342900" algn="ctr" eaLnBrk="1" hangingPunct="1">
                <a:buFont typeface="Wingdings" panose="05000000000000000000" pitchFamily="2" charset="2"/>
                <a:buChar char="ü"/>
              </a:pPr>
              <a:r>
                <a:rPr lang="en-US" sz="2400" b="1" baseline="0" dirty="0" err="1">
                  <a:solidFill>
                    <a:srgbClr val="FF0000"/>
                  </a:solidFill>
                  <a:latin typeface="Times New Roman" panose="02020603050405020304" pitchFamily="18" charset="0"/>
                </a:rPr>
                <a:t>Tính</a:t>
              </a:r>
              <a:r>
                <a:rPr lang="en-US" sz="2400" b="1" baseline="0" dirty="0">
                  <a:solidFill>
                    <a:srgbClr val="FF0000"/>
                  </a:solidFill>
                  <a:latin typeface="Times New Roman" panose="02020603050405020304" pitchFamily="18" charset="0"/>
                </a:rPr>
                <a:t> </a:t>
              </a:r>
              <a:r>
                <a:rPr lang="en-US" sz="2400" b="1" baseline="0" err="1">
                  <a:solidFill>
                    <a:srgbClr val="FF0000"/>
                  </a:solidFill>
                  <a:latin typeface="Times New Roman" panose="02020603050405020304" pitchFamily="18" charset="0"/>
                </a:rPr>
                <a:t>số</a:t>
              </a:r>
              <a:r>
                <a:rPr lang="en-US" sz="2400" b="1" baseline="0">
                  <a:solidFill>
                    <a:srgbClr val="FF0000"/>
                  </a:solidFill>
                  <a:latin typeface="Times New Roman" panose="02020603050405020304" pitchFamily="18" charset="0"/>
                </a:rPr>
                <a:t> nguyên tử, </a:t>
              </a:r>
              <a:r>
                <a:rPr lang="en-US" sz="2400" b="1" baseline="0" dirty="0" err="1">
                  <a:solidFill>
                    <a:srgbClr val="FF0000"/>
                  </a:solidFill>
                  <a:latin typeface="Times New Roman" panose="02020603050405020304" pitchFamily="18" charset="0"/>
                </a:rPr>
                <a:t>khối</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lượng</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của</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các</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nguyên</a:t>
              </a:r>
              <a:r>
                <a:rPr lang="en-US" sz="2400" b="1" baseline="0" dirty="0">
                  <a:solidFill>
                    <a:srgbClr val="FF0000"/>
                  </a:solidFill>
                  <a:latin typeface="Times New Roman" panose="02020603050405020304" pitchFamily="18" charset="0"/>
                </a:rPr>
                <a:t> </a:t>
              </a:r>
              <a:r>
                <a:rPr lang="en-US" sz="2400" b="1" baseline="0" dirty="0" err="1">
                  <a:solidFill>
                    <a:srgbClr val="FF0000"/>
                  </a:solidFill>
                  <a:latin typeface="Times New Roman" panose="02020603050405020304" pitchFamily="18" charset="0"/>
                </a:rPr>
                <a:t>tố</a:t>
              </a:r>
              <a:r>
                <a:rPr lang="en-US" sz="2400" b="1" baseline="0" dirty="0">
                  <a:solidFill>
                    <a:srgbClr val="FF0000"/>
                  </a:solidFill>
                  <a:latin typeface="Times New Roman" panose="02020603050405020304" pitchFamily="18" charset="0"/>
                </a:rPr>
                <a:t>… </a:t>
              </a:r>
            </a:p>
            <a:p>
              <a:pPr algn="ctr" eaLnBrk="1" hangingPunct="1"/>
              <a:r>
                <a:rPr lang="en-US" sz="2400" b="1" baseline="0" err="1">
                  <a:solidFill>
                    <a:srgbClr val="FF0000"/>
                  </a:solidFill>
                  <a:latin typeface="Times New Roman" panose="02020603050405020304" pitchFamily="18" charset="0"/>
                </a:rPr>
                <a:t>trong</a:t>
              </a:r>
              <a:r>
                <a:rPr lang="en-US" sz="2400" b="1" baseline="0">
                  <a:solidFill>
                    <a:srgbClr val="FF0000"/>
                  </a:solidFill>
                  <a:latin typeface="Times New Roman" panose="02020603050405020304" pitchFamily="18" charset="0"/>
                </a:rPr>
                <a:t> khối lượng một phân tử  </a:t>
              </a:r>
              <a:r>
                <a:rPr lang="en-US" sz="2400" b="1" baseline="0" dirty="0" err="1">
                  <a:solidFill>
                    <a:srgbClr val="FF0000"/>
                  </a:solidFill>
                  <a:latin typeface="Times New Roman" panose="02020603050405020304" pitchFamily="18" charset="0"/>
                </a:rPr>
                <a:t>chất</a:t>
              </a:r>
              <a:r>
                <a:rPr lang="en-US" sz="2400" b="1" baseline="0" dirty="0">
                  <a:solidFill>
                    <a:srgbClr val="FF0000"/>
                  </a:solidFill>
                  <a:latin typeface="Times New Roman" panose="02020603050405020304" pitchFamily="18" charset="0"/>
                </a:rPr>
                <a:t> </a:t>
              </a:r>
            </a:p>
          </p:txBody>
        </p:sp>
      </p:grpSp>
      <p:sp>
        <p:nvSpPr>
          <p:cNvPr id="416787" name="AutoShape 19"/>
          <p:cNvSpPr>
            <a:spLocks noChangeArrowheads="1"/>
          </p:cNvSpPr>
          <p:nvPr/>
        </p:nvSpPr>
        <p:spPr bwMode="auto">
          <a:xfrm>
            <a:off x="6097979" y="3784117"/>
            <a:ext cx="152400" cy="762000"/>
          </a:xfrm>
          <a:prstGeom prst="upArrow">
            <a:avLst>
              <a:gd name="adj1" fmla="val 50000"/>
              <a:gd name="adj2" fmla="val 125000"/>
            </a:avLst>
          </a:prstGeom>
          <a:solidFill>
            <a:schemeClr val="accent2">
              <a:lumMod val="75000"/>
            </a:schemeClr>
          </a:solidFill>
          <a:ln w="9525">
            <a:solidFill>
              <a:schemeClr val="accent1"/>
            </a:solidFill>
            <a:miter lim="800000"/>
            <a:headEnd/>
            <a:tailEnd/>
          </a:ln>
          <a:effectLst/>
        </p:spPr>
        <p:txBody>
          <a:bodyPr wrap="none" anchor="ct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ctr" eaLnBrk="1" hangingPunct="1"/>
            <a:endParaRPr lang="vi-VN">
              <a:solidFill>
                <a:srgbClr val="FF0000"/>
              </a:solidFill>
            </a:endParaRPr>
          </a:p>
        </p:txBody>
      </p:sp>
      <p:sp>
        <p:nvSpPr>
          <p:cNvPr id="416788" name="AutoShape 20"/>
          <p:cNvSpPr>
            <a:spLocks noChangeArrowheads="1"/>
          </p:cNvSpPr>
          <p:nvPr/>
        </p:nvSpPr>
        <p:spPr bwMode="auto">
          <a:xfrm>
            <a:off x="6096000" y="1593283"/>
            <a:ext cx="152400" cy="687388"/>
          </a:xfrm>
          <a:prstGeom prst="upArrow">
            <a:avLst>
              <a:gd name="adj1" fmla="val 50000"/>
              <a:gd name="adj2" fmla="val 112760"/>
            </a:avLst>
          </a:prstGeom>
          <a:solidFill>
            <a:schemeClr val="accent2">
              <a:lumMod val="75000"/>
            </a:schemeClr>
          </a:solidFill>
          <a:ln w="9525">
            <a:solidFill>
              <a:schemeClr val="accent1"/>
            </a:solidFill>
            <a:miter lim="800000"/>
            <a:headEnd/>
            <a:tailEnd/>
          </a:ln>
          <a:effectLst/>
        </p:spPr>
        <p:txBody>
          <a:bodyPr wrap="none" anchor="ct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ctr" eaLnBrk="1" hangingPunct="1"/>
            <a:endParaRPr lang="vi-VN">
              <a:solidFill>
                <a:srgbClr val="FF0000"/>
              </a:solidFill>
            </a:endParaRPr>
          </a:p>
        </p:txBody>
      </p:sp>
      <p:sp>
        <p:nvSpPr>
          <p:cNvPr id="13" name="Frame 12">
            <a:extLst>
              <a:ext uri="{FF2B5EF4-FFF2-40B4-BE49-F238E27FC236}">
                <a16:creationId xmlns:a16="http://schemas.microsoft.com/office/drawing/2014/main" id="{C3AEFFEB-1CC9-4E1F-B828-EE1404C13788}"/>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4" name="Picture 13">
            <a:extLst>
              <a:ext uri="{FF2B5EF4-FFF2-40B4-BE49-F238E27FC236}">
                <a16:creationId xmlns:a16="http://schemas.microsoft.com/office/drawing/2014/main" id="{6BF76B4C-FFF7-4620-AF3B-869D1B09E00B}"/>
              </a:ext>
            </a:extLst>
          </p:cNvPr>
          <p:cNvPicPr>
            <a:picLocks noChangeAspect="1"/>
          </p:cNvPicPr>
          <p:nvPr/>
        </p:nvPicPr>
        <p:blipFill>
          <a:blip r:embed="rId2"/>
          <a:stretch>
            <a:fillRect/>
          </a:stretch>
        </p:blipFill>
        <p:spPr>
          <a:xfrm>
            <a:off x="6499773" y="3736194"/>
            <a:ext cx="587591" cy="809923"/>
          </a:xfrm>
          <a:prstGeom prst="rect">
            <a:avLst/>
          </a:prstGeom>
        </p:spPr>
      </p:pic>
      <p:pic>
        <p:nvPicPr>
          <p:cNvPr id="15" name="Picture 14">
            <a:extLst>
              <a:ext uri="{FF2B5EF4-FFF2-40B4-BE49-F238E27FC236}">
                <a16:creationId xmlns:a16="http://schemas.microsoft.com/office/drawing/2014/main" id="{F02C2BB0-8EB6-446A-BA98-EB6B2C3475B8}"/>
              </a:ext>
            </a:extLst>
          </p:cNvPr>
          <p:cNvPicPr>
            <a:picLocks noChangeAspect="1"/>
          </p:cNvPicPr>
          <p:nvPr/>
        </p:nvPicPr>
        <p:blipFill>
          <a:blip r:embed="rId2"/>
          <a:stretch>
            <a:fillRect/>
          </a:stretch>
        </p:blipFill>
        <p:spPr>
          <a:xfrm>
            <a:off x="6499773" y="1574495"/>
            <a:ext cx="531891" cy="733147"/>
          </a:xfrm>
          <a:prstGeom prst="rect">
            <a:avLst/>
          </a:prstGeom>
        </p:spPr>
      </p:pic>
    </p:spTree>
    <p:extLst>
      <p:ext uri="{BB962C8B-B14F-4D97-AF65-F5344CB8AC3E}">
        <p14:creationId xmlns:p14="http://schemas.microsoft.com/office/powerpoint/2010/main" val="4247120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416779"/>
                                        </p:tgtEl>
                                        <p:attrNameLst>
                                          <p:attrName>style.visibility</p:attrName>
                                        </p:attrNameLst>
                                      </p:cBhvr>
                                      <p:to>
                                        <p:strVal val="visible"/>
                                      </p:to>
                                    </p:set>
                                    <p:animEffect transition="in" filter="barn(inHorizontal)">
                                      <p:cBhvr>
                                        <p:cTn id="7" dur="500"/>
                                        <p:tgtEl>
                                          <p:spTgt spid="416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6787"/>
                                        </p:tgtEl>
                                        <p:attrNameLst>
                                          <p:attrName>style.visibility</p:attrName>
                                        </p:attrNameLst>
                                      </p:cBhvr>
                                      <p:to>
                                        <p:strVal val="visible"/>
                                      </p:to>
                                    </p:set>
                                    <p:animEffect transition="in" filter="wipe(down)">
                                      <p:cBhvr>
                                        <p:cTn id="12" dur="500"/>
                                        <p:tgtEl>
                                          <p:spTgt spid="41678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6788"/>
                                        </p:tgtEl>
                                        <p:attrNameLst>
                                          <p:attrName>style.visibility</p:attrName>
                                        </p:attrNameLst>
                                      </p:cBhvr>
                                      <p:to>
                                        <p:strVal val="visible"/>
                                      </p:to>
                                    </p:set>
                                    <p:animEffect transition="in" filter="wipe(down)">
                                      <p:cBhvr>
                                        <p:cTn id="17" dur="500"/>
                                        <p:tgtEl>
                                          <p:spTgt spid="41678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87" grpId="0" animBg="1"/>
      <p:bldP spid="41678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B88396DE-7002-4647-A23A-950FC7AEC6F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3" name="Picture 2" descr="DUNG-CU-THUY-TINH-ISOLAB(2481442)">
            <a:extLst>
              <a:ext uri="{FF2B5EF4-FFF2-40B4-BE49-F238E27FC236}">
                <a16:creationId xmlns:a16="http://schemas.microsoft.com/office/drawing/2014/main" id="{62B8AF87-90DB-4956-BC3A-A6F2C3998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27" y="237300"/>
            <a:ext cx="11720945" cy="638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C700639B-2830-44F0-AE5D-A245A4D784A9}"/>
              </a:ext>
            </a:extLst>
          </p:cNvPr>
          <p:cNvGrpSpPr/>
          <p:nvPr/>
        </p:nvGrpSpPr>
        <p:grpSpPr>
          <a:xfrm>
            <a:off x="1068780" y="433861"/>
            <a:ext cx="10533414" cy="1442440"/>
            <a:chOff x="2352619" y="116455"/>
            <a:chExt cx="7140204" cy="1442440"/>
          </a:xfrm>
        </p:grpSpPr>
        <p:sp>
          <p:nvSpPr>
            <p:cNvPr id="6" name="Rectangle: Rounded Corners 5">
              <a:extLst>
                <a:ext uri="{FF2B5EF4-FFF2-40B4-BE49-F238E27FC236}">
                  <a16:creationId xmlns:a16="http://schemas.microsoft.com/office/drawing/2014/main" id="{48D1A055-ECA8-49FF-AEBD-425618A5B35F}"/>
                </a:ext>
              </a:extLst>
            </p:cNvPr>
            <p:cNvSpPr/>
            <p:nvPr/>
          </p:nvSpPr>
          <p:spPr>
            <a:xfrm>
              <a:off x="2352619" y="116455"/>
              <a:ext cx="7140204" cy="1442440"/>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0135CE-B6C3-475B-A6C3-3ABF8DC28677}"/>
                </a:ext>
              </a:extLst>
            </p:cNvPr>
            <p:cNvSpPr txBox="1"/>
            <p:nvPr/>
          </p:nvSpPr>
          <p:spPr>
            <a:xfrm>
              <a:off x="2666561" y="232180"/>
              <a:ext cx="6125746" cy="1200329"/>
            </a:xfrm>
            <a:prstGeom prst="rect">
              <a:avLst/>
            </a:prstGeom>
            <a:noFill/>
          </p:spPr>
          <p:txBody>
            <a:bodyPr wrap="square" rtlCol="0">
              <a:spAutoFit/>
            </a:bodyPr>
            <a:lstStyle/>
            <a:p>
              <a:pPr algn="ctr"/>
              <a:r>
                <a:rPr lang="en-US" sz="3600" b="1">
                  <a:solidFill>
                    <a:srgbClr val="FFFF00"/>
                  </a:solidFill>
                  <a:latin typeface="Times New Roman" panose="02020603050405020304" pitchFamily="18" charset="0"/>
                  <a:cs typeface="Times New Roman" panose="02020603050405020304" pitchFamily="18" charset="0"/>
                </a:rPr>
                <a:t>BÀI 7:</a:t>
              </a:r>
            </a:p>
            <a:p>
              <a:pPr algn="ctr"/>
              <a:r>
                <a:rPr lang="en-US" sz="3600" b="1">
                  <a:solidFill>
                    <a:srgbClr val="FFFF00"/>
                  </a:solidFill>
                  <a:latin typeface="Times New Roman" panose="02020603050405020304" pitchFamily="18" charset="0"/>
                  <a:cs typeface="Times New Roman" panose="02020603050405020304" pitchFamily="18" charset="0"/>
                </a:rPr>
                <a:t> HOÁ TRỊ VÀ CÔNG THỨC HOÁ HỌC</a:t>
              </a:r>
              <a:endParaRPr lang="vi-VN" sz="3600" b="1">
                <a:solidFill>
                  <a:srgbClr val="FFFF00"/>
                </a:solidFill>
                <a:latin typeface="Times New Roman" panose="020206030504050203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A3AFA2DC-7162-40F7-BDE2-0DD6E47ACA88}"/>
              </a:ext>
            </a:extLst>
          </p:cNvPr>
          <p:cNvSpPr/>
          <p:nvPr/>
        </p:nvSpPr>
        <p:spPr>
          <a:xfrm>
            <a:off x="235527" y="1987215"/>
            <a:ext cx="11720944" cy="86286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Times New Roman" panose="02020603050405020304" pitchFamily="18" charset="0"/>
                <a:cs typeface="Times New Roman" panose="02020603050405020304" pitchFamily="18" charset="0"/>
              </a:rPr>
              <a:t>Tiết 3: PHƯƠNG PHÁP XÁC ĐỊNH CÔNG THỨC HOÁ HỌC</a:t>
            </a:r>
          </a:p>
        </p:txBody>
      </p:sp>
    </p:spTree>
    <p:extLst>
      <p:ext uri="{BB962C8B-B14F-4D97-AF65-F5344CB8AC3E}">
        <p14:creationId xmlns:p14="http://schemas.microsoft.com/office/powerpoint/2010/main" val="2500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6" presetClass="emph" presetSubtype="0" fill="hold" nodeType="withEffect">
                                  <p:stCondLst>
                                    <p:cond delay="0"/>
                                  </p:stCondLst>
                                  <p:childTnLst>
                                    <p:animEffect transition="out" filter="fade">
                                      <p:cBhvr>
                                        <p:cTn id="9" dur="5000" tmFilter="0, 0; .2, .5; .8, .5; 1, 0"/>
                                        <p:tgtEl>
                                          <p:spTgt spid="3"/>
                                        </p:tgtEl>
                                      </p:cBhvr>
                                    </p:animEffect>
                                    <p:animScale>
                                      <p:cBhvr>
                                        <p:cTn id="10" dur="250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0" y="1731680"/>
            <a:ext cx="3651375"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r>
              <a:rPr lang="en-US" sz="4329" b="1">
                <a:latin typeface="Arial" pitchFamily="34" charset="0"/>
                <a:cs typeface="Arial" pitchFamily="34" charset="0"/>
              </a:rPr>
              <a:t>  </a:t>
            </a:r>
            <a:r>
              <a:rPr lang="en-US" sz="6000" b="1">
                <a:latin typeface="Arial" pitchFamily="34" charset="0"/>
                <a:cs typeface="Arial" pitchFamily="34" charset="0"/>
              </a:rPr>
              <a:t>NỘI DUNG</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3428443" y="1601727"/>
            <a:ext cx="8241971"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algn="ctr"/>
            <a:r>
              <a:rPr lang="vi-VN" sz="2400" b="1">
                <a:solidFill>
                  <a:srgbClr val="00B050"/>
                </a:solidFill>
                <a:latin typeface="+mj-lt"/>
              </a:rPr>
              <a:t>Xác định công thức hoá học dựa vào phần trảm (%) nguyên t</a:t>
            </a:r>
            <a:r>
              <a:rPr lang="en-US" sz="2400" b="1">
                <a:solidFill>
                  <a:srgbClr val="00B050"/>
                </a:solidFill>
                <a:latin typeface="+mj-lt"/>
              </a:rPr>
              <a:t>ố</a:t>
            </a:r>
            <a:r>
              <a:rPr lang="vi-VN" sz="2400" b="1">
                <a:solidFill>
                  <a:srgbClr val="00B050"/>
                </a:solidFill>
                <a:latin typeface="+mj-lt"/>
              </a:rPr>
              <a:t> và khối lượng phân tử</a:t>
            </a:r>
          </a:p>
        </p:txBody>
      </p:sp>
      <p:sp>
        <p:nvSpPr>
          <p:cNvPr id="7" name="Oval 6"/>
          <p:cNvSpPr/>
          <p:nvPr/>
        </p:nvSpPr>
        <p:spPr>
          <a:xfrm>
            <a:off x="2715577" y="1520617"/>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861877" y="3118782"/>
            <a:ext cx="780586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solidFill>
            <a:schemeClr val="bg1"/>
          </a:solid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2400" b="1">
                <a:solidFill>
                  <a:srgbClr val="FF3399"/>
                </a:solidFill>
                <a:latin typeface="Times New Roman" panose="02020603050405020304" pitchFamily="18" charset="0"/>
                <a:cs typeface="Times New Roman" panose="02020603050405020304" pitchFamily="18" charset="0"/>
              </a:rPr>
              <a:t>Luyện tập</a:t>
            </a:r>
          </a:p>
        </p:txBody>
      </p:sp>
      <p:sp>
        <p:nvSpPr>
          <p:cNvPr id="9" name="Oval 8"/>
          <p:cNvSpPr/>
          <p:nvPr/>
        </p:nvSpPr>
        <p:spPr>
          <a:xfrm>
            <a:off x="3142639" y="2983314"/>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3861877" y="4744378"/>
            <a:ext cx="7805867"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2800" b="1">
                <a:solidFill>
                  <a:srgbClr val="3399FF"/>
                </a:solidFill>
                <a:latin typeface="Times New Roman" panose="02020603050405020304" pitchFamily="18" charset="0"/>
                <a:cs typeface="Times New Roman" panose="02020603050405020304" pitchFamily="18" charset="0"/>
              </a:rPr>
              <a:t>Vận dụng</a:t>
            </a:r>
            <a:endParaRPr lang="en-US" sz="2800" b="1">
              <a:solidFill>
                <a:srgbClr val="00B0F0"/>
              </a:solidFill>
              <a:latin typeface="Times New Roman" panose="02020603050405020304" pitchFamily="18" charset="0"/>
              <a:cs typeface="Times New Roman" panose="02020603050405020304" pitchFamily="18" charset="0"/>
            </a:endParaRPr>
          </a:p>
        </p:txBody>
      </p:sp>
      <p:sp>
        <p:nvSpPr>
          <p:cNvPr id="11" name="Oval 10"/>
          <p:cNvSpPr/>
          <p:nvPr/>
        </p:nvSpPr>
        <p:spPr>
          <a:xfrm>
            <a:off x="2749066" y="4608915"/>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sp>
        <p:nvSpPr>
          <p:cNvPr id="12" name="Rectangle 11">
            <a:extLst>
              <a:ext uri="{FF2B5EF4-FFF2-40B4-BE49-F238E27FC236}">
                <a16:creationId xmlns:a16="http://schemas.microsoft.com/office/drawing/2014/main" id="{814210A9-17E9-461B-A637-DE6B0730F6DC}"/>
              </a:ext>
            </a:extLst>
          </p:cNvPr>
          <p:cNvSpPr/>
          <p:nvPr/>
        </p:nvSpPr>
        <p:spPr>
          <a:xfrm>
            <a:off x="504939" y="334685"/>
            <a:ext cx="11352810" cy="99059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Tiết 3:  PHƯƠNG PHÁP XÁC ĐỊNHCÔNG THỨC HOÁ HỌC</a:t>
            </a:r>
          </a:p>
        </p:txBody>
      </p:sp>
      <p:sp>
        <p:nvSpPr>
          <p:cNvPr id="13" name="Frame 12">
            <a:extLst>
              <a:ext uri="{FF2B5EF4-FFF2-40B4-BE49-F238E27FC236}">
                <a16:creationId xmlns:a16="http://schemas.microsoft.com/office/drawing/2014/main" id="{41B1821A-354B-4C55-88CA-0C22806B7C10}"/>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heel(1)">
                                      <p:cBhvr>
                                        <p:cTn id="4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E551AD0-6CC0-4E0D-BC5D-3564D60A5B0E}"/>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0" name="Group 9">
            <a:extLst>
              <a:ext uri="{FF2B5EF4-FFF2-40B4-BE49-F238E27FC236}">
                <a16:creationId xmlns:a16="http://schemas.microsoft.com/office/drawing/2014/main" id="{D272C6BD-D5B5-411A-BEDF-D326E6FC10A4}"/>
              </a:ext>
            </a:extLst>
          </p:cNvPr>
          <p:cNvGrpSpPr/>
          <p:nvPr/>
        </p:nvGrpSpPr>
        <p:grpSpPr>
          <a:xfrm>
            <a:off x="253098" y="251731"/>
            <a:ext cx="6979767" cy="1202036"/>
            <a:chOff x="3005070" y="116455"/>
            <a:chExt cx="6232540" cy="1024510"/>
          </a:xfrm>
        </p:grpSpPr>
        <p:sp>
          <p:nvSpPr>
            <p:cNvPr id="11" name="Rectangle: Rounded Corners 10">
              <a:extLst>
                <a:ext uri="{FF2B5EF4-FFF2-40B4-BE49-F238E27FC236}">
                  <a16:creationId xmlns:a16="http://schemas.microsoft.com/office/drawing/2014/main" id="{C9ACE5C7-34E8-49F0-85C5-4AA76979BFBF}"/>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AC6FDFE-1DE0-4138-BC21-B9A7BCA4A217}"/>
                </a:ext>
              </a:extLst>
            </p:cNvPr>
            <p:cNvSpPr txBox="1"/>
            <p:nvPr/>
          </p:nvSpPr>
          <p:spPr>
            <a:xfrm>
              <a:off x="3103805" y="125302"/>
              <a:ext cx="6133805" cy="1015663"/>
            </a:xfrm>
            <a:prstGeom prst="rect">
              <a:avLst/>
            </a:prstGeom>
            <a:noFill/>
          </p:spPr>
          <p:txBody>
            <a:bodyPr wrap="square" rtlCol="0">
              <a:spAutoFit/>
            </a:bodyPr>
            <a:lstStyle/>
            <a:p>
              <a:pPr algn="ct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 </a:t>
              </a: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XÁC ĐỊNH CÔNG THỨC HOÁ HỌC</a:t>
              </a:r>
              <a:endPar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A2C02F51-6D87-44CB-8BFC-73F832C76A6F}"/>
              </a:ext>
            </a:extLst>
          </p:cNvPr>
          <p:cNvSpPr/>
          <p:nvPr/>
        </p:nvSpPr>
        <p:spPr>
          <a:xfrm>
            <a:off x="322995" y="1063503"/>
            <a:ext cx="11615907" cy="646331"/>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1. Xác định CTHH dựa vào phần trăm nguyên tố và khối lượng phân tử.</a:t>
            </a:r>
            <a:endParaRPr lang="vi-VN" sz="2800" b="1">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B6C9F50-3428-45D1-A2C1-197FF30B0746}"/>
              </a:ext>
            </a:extLst>
          </p:cNvPr>
          <p:cNvSpPr txBox="1"/>
          <p:nvPr/>
        </p:nvSpPr>
        <p:spPr>
          <a:xfrm>
            <a:off x="381868" y="4548545"/>
            <a:ext cx="11428263" cy="1384995"/>
          </a:xfrm>
          <a:prstGeom prst="rect">
            <a:avLst/>
          </a:prstGeom>
          <a:solidFill>
            <a:schemeClr val="accent2">
              <a:lumMod val="20000"/>
              <a:lumOff val="80000"/>
            </a:schemeClr>
          </a:solidFill>
          <a:ln w="38100">
            <a:solidFill>
              <a:schemeClr val="tx1"/>
            </a:solidFill>
            <a:prstDash val="sysDot"/>
          </a:ln>
        </p:spPr>
        <p:txBody>
          <a:bodyPr wrap="square" rtlCol="0">
            <a:spAutoFit/>
          </a:bodyPr>
          <a:lstStyle/>
          <a:p>
            <a:pPr marL="285750" indent="-285750">
              <a:buFont typeface="Wingdings" panose="05000000000000000000" pitchFamily="2" charset="2"/>
              <a:buChar char="ü"/>
            </a:pPr>
            <a:r>
              <a:rPr lang="en-US" sz="2800" b="1">
                <a:latin typeface="Times New Roman" panose="02020603050405020304" pitchFamily="18" charset="0"/>
                <a:cs typeface="Times New Roman" panose="02020603050405020304" pitchFamily="18" charset="0"/>
              </a:rPr>
              <a:t>Theo hệ quả từ công thức tính thành phần % nguyên tố trong hợp chất.</a:t>
            </a:r>
          </a:p>
          <a:p>
            <a:pPr marL="285750" indent="-285750">
              <a:buFont typeface="Wingdings" panose="05000000000000000000" pitchFamily="2" charset="2"/>
              <a:buChar char="ü"/>
            </a:pPr>
            <a:r>
              <a:rPr lang="en-US" sz="2800" b="1">
                <a:latin typeface="Times New Roman" panose="02020603050405020304" pitchFamily="18" charset="0"/>
                <a:cs typeface="Times New Roman" panose="02020603050405020304" pitchFamily="18" charset="0"/>
              </a:rPr>
              <a:t>Khi biết phần tram nguyên tố và khối lượng phân tử, ta sẽ xác định được công thức hoá học của hợp chất.</a:t>
            </a:r>
            <a:endParaRPr lang="vi-VN" sz="2800" b="1">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838715AC-7082-4F06-875F-32B7B631F339}"/>
              </a:ext>
            </a:extLst>
          </p:cNvPr>
          <p:cNvPicPr>
            <a:picLocks noChangeAspect="1"/>
          </p:cNvPicPr>
          <p:nvPr/>
        </p:nvPicPr>
        <p:blipFill>
          <a:blip r:embed="rId2"/>
          <a:stretch>
            <a:fillRect/>
          </a:stretch>
        </p:blipFill>
        <p:spPr>
          <a:xfrm>
            <a:off x="3540354" y="1878236"/>
            <a:ext cx="2028083" cy="2286133"/>
          </a:xfrm>
          <a:prstGeom prst="rect">
            <a:avLst/>
          </a:prstGeom>
        </p:spPr>
      </p:pic>
    </p:spTree>
    <p:extLst>
      <p:ext uri="{BB962C8B-B14F-4D97-AF65-F5344CB8AC3E}">
        <p14:creationId xmlns:p14="http://schemas.microsoft.com/office/powerpoint/2010/main" val="83105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673C99-62A9-47C7-9BE3-38334FB2A55F}"/>
              </a:ext>
            </a:extLst>
          </p:cNvPr>
          <p:cNvSpPr txBox="1">
            <a:spLocks/>
          </p:cNvSpPr>
          <p:nvPr/>
        </p:nvSpPr>
        <p:spPr>
          <a:xfrm>
            <a:off x="247124" y="279855"/>
            <a:ext cx="11752027" cy="624681"/>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FFFF00"/>
                </a:solidFill>
                <a:latin typeface="Times New Roman" panose="02020603050405020304" pitchFamily="18" charset="0"/>
                <a:cs typeface="Times New Roman" panose="02020603050405020304" pitchFamily="18" charset="0"/>
              </a:rPr>
              <a:t>CÙNG NHAU TRANH TÀI</a:t>
            </a:r>
          </a:p>
        </p:txBody>
      </p:sp>
      <p:sp>
        <p:nvSpPr>
          <p:cNvPr id="7" name="Content Placeholder 2">
            <a:extLst>
              <a:ext uri="{FF2B5EF4-FFF2-40B4-BE49-F238E27FC236}">
                <a16:creationId xmlns:a16="http://schemas.microsoft.com/office/drawing/2014/main" id="{9F7FB8C9-833D-4D3B-875F-0F7B72AA6749}"/>
              </a:ext>
            </a:extLst>
          </p:cNvPr>
          <p:cNvSpPr txBox="1">
            <a:spLocks/>
          </p:cNvSpPr>
          <p:nvPr/>
        </p:nvSpPr>
        <p:spPr>
          <a:xfrm>
            <a:off x="350602" y="1043608"/>
            <a:ext cx="11490795" cy="2155233"/>
          </a:xfrm>
          <a:prstGeom prst="rect">
            <a:avLst/>
          </a:prstGeom>
          <a:solidFill>
            <a:schemeClr val="accent4">
              <a:lumMod val="20000"/>
              <a:lumOff val="8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400" b="1">
                <a:solidFill>
                  <a:srgbClr val="C00000"/>
                </a:solidFill>
                <a:latin typeface="#9Slide03 Arima Madurai Black" panose="00000A00000000000000" pitchFamily="2" charset="0"/>
                <a:cs typeface="#9Slide03 Arima Madurai Black" panose="00000A00000000000000" pitchFamily="2" charset="0"/>
              </a:rPr>
              <a:t>Trong  5 phút</a:t>
            </a:r>
          </a:p>
          <a:p>
            <a:pPr marL="0" marR="0" indent="317500">
              <a:lnSpc>
                <a:spcPct val="120000"/>
              </a:lnSpc>
              <a:spcBef>
                <a:spcPts val="0"/>
              </a:spcBef>
              <a:spcAft>
                <a:spcPts val="500"/>
              </a:spcAft>
            </a:pPr>
            <a:r>
              <a:rPr lang="vi-VN" sz="2400" b="1">
                <a:solidFill>
                  <a:srgbClr val="0070C0"/>
                </a:solidFill>
                <a:effectLst/>
                <a:latin typeface="Times New Roman" panose="02020603050405020304" pitchFamily="18" charset="0"/>
                <a:ea typeface="Segoe UI" panose="020B0502040204020203" pitchFamily="34" charset="0"/>
              </a:rPr>
              <a:t>HS đọc kĩ và luyện tập cách xác định công thức ở Ví dụ 7 để hoàn thành thảo luận theo nội dung sau:</a:t>
            </a:r>
          </a:p>
          <a:p>
            <a:pPr marL="0" indent="317500">
              <a:lnSpc>
                <a:spcPct val="120000"/>
              </a:lnSpc>
              <a:spcBef>
                <a:spcPts val="0"/>
              </a:spcBef>
              <a:spcAft>
                <a:spcPts val="500"/>
              </a:spcAft>
            </a:pPr>
            <a:r>
              <a:rPr lang="en-US" sz="2400">
                <a:effectLst/>
                <a:latin typeface="Times New Roman" panose="02020603050405020304" pitchFamily="18" charset="0"/>
                <a:ea typeface="Arial" panose="020B0604020202020204" pitchFamily="34" charset="0"/>
              </a:rPr>
              <a:t>Phân tử X có 75% khối lượng là aluminium, còn lại là carbon. Xác định công thức phân tử của X, biết khối lượng phân tử của nó là 144 amu.</a:t>
            </a:r>
            <a:endParaRPr lang="vi-VN" sz="2400"/>
          </a:p>
          <a:p>
            <a:pPr marL="0" marR="0" indent="317500">
              <a:lnSpc>
                <a:spcPct val="120000"/>
              </a:lnSpc>
              <a:spcBef>
                <a:spcPts val="0"/>
              </a:spcBef>
              <a:spcAft>
                <a:spcPts val="500"/>
              </a:spcAft>
            </a:pPr>
            <a:endParaRPr lang="vi-VN" sz="1400">
              <a:effectLst/>
              <a:latin typeface="Segoe UI" panose="020B0502040204020203" pitchFamily="34" charset="0"/>
              <a:ea typeface="Segoe UI" panose="020B0502040204020203" pitchFamily="34" charset="0"/>
            </a:endParaRPr>
          </a:p>
        </p:txBody>
      </p:sp>
      <p:pic>
        <p:nvPicPr>
          <p:cNvPr id="6" name="5 Minute Timer (Nho)">
            <a:hlinkClick r:id="" action="ppaction://media"/>
            <a:extLst>
              <a:ext uri="{FF2B5EF4-FFF2-40B4-BE49-F238E27FC236}">
                <a16:creationId xmlns:a16="http://schemas.microsoft.com/office/drawing/2014/main" id="{AA032749-DE2E-456E-BBC7-994C113751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15127" y="111233"/>
            <a:ext cx="1856886" cy="1079649"/>
          </a:xfrm>
          <a:prstGeom prst="rect">
            <a:avLst/>
          </a:prstGeom>
        </p:spPr>
      </p:pic>
      <p:sp>
        <p:nvSpPr>
          <p:cNvPr id="8" name="Frame 7">
            <a:extLst>
              <a:ext uri="{FF2B5EF4-FFF2-40B4-BE49-F238E27FC236}">
                <a16:creationId xmlns:a16="http://schemas.microsoft.com/office/drawing/2014/main" id="{106FFB63-DFAD-4745-961A-2928B46CB42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9" name="Picture 8">
            <a:extLst>
              <a:ext uri="{FF2B5EF4-FFF2-40B4-BE49-F238E27FC236}">
                <a16:creationId xmlns:a16="http://schemas.microsoft.com/office/drawing/2014/main" id="{3C39B4C6-157C-48EC-9FAE-9E101E24669F}"/>
              </a:ext>
            </a:extLst>
          </p:cNvPr>
          <p:cNvPicPr>
            <a:picLocks noChangeAspect="1"/>
          </p:cNvPicPr>
          <p:nvPr/>
        </p:nvPicPr>
        <p:blipFill>
          <a:blip r:embed="rId5"/>
          <a:stretch>
            <a:fillRect/>
          </a:stretch>
        </p:blipFill>
        <p:spPr>
          <a:xfrm>
            <a:off x="493106" y="3429000"/>
            <a:ext cx="4435154" cy="2758771"/>
          </a:xfrm>
          <a:prstGeom prst="rect">
            <a:avLst/>
          </a:prstGeom>
          <a:solidFill>
            <a:schemeClr val="accent2"/>
          </a:solidFill>
          <a:ln>
            <a:solidFill>
              <a:schemeClr val="accent1"/>
            </a:solidFill>
          </a:ln>
        </p:spPr>
      </p:pic>
      <p:pic>
        <p:nvPicPr>
          <p:cNvPr id="11" name="Picture 2" descr="Cầu lao động (Demand For Labor) là gì? Các yếu tố ảnh hưởng đến cầu lao động">
            <a:extLst>
              <a:ext uri="{FF2B5EF4-FFF2-40B4-BE49-F238E27FC236}">
                <a16:creationId xmlns:a16="http://schemas.microsoft.com/office/drawing/2014/main" id="{5170BACB-4D35-41E2-BC1B-A657953428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889" b="20139"/>
          <a:stretch/>
        </p:blipFill>
        <p:spPr bwMode="auto">
          <a:xfrm>
            <a:off x="5441855" y="4991766"/>
            <a:ext cx="2577578" cy="12192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CBF9A0C6-44D5-4734-AF6A-952F19E00A86}"/>
              </a:ext>
            </a:extLst>
          </p:cNvPr>
          <p:cNvSpPr/>
          <p:nvPr/>
        </p:nvSpPr>
        <p:spPr>
          <a:xfrm>
            <a:off x="5697491" y="3416127"/>
            <a:ext cx="5833449" cy="157563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a:solidFill>
                  <a:srgbClr val="002060"/>
                </a:solidFill>
                <a:latin typeface="#9Slide07 IcielBaliho Script" pitchFamily="2" charset="0"/>
              </a:rPr>
              <a:t>3</a:t>
            </a:r>
            <a:r>
              <a:rPr lang="en-US" sz="2800">
                <a:solidFill>
                  <a:srgbClr val="002060"/>
                </a:solidFill>
                <a:latin typeface="#9Slide07 IcielBaliho Script" pitchFamily="2" charset="0"/>
              </a:rPr>
              <a:t> </a:t>
            </a:r>
            <a:r>
              <a:rPr lang="en-US" sz="2800" dirty="0" err="1">
                <a:solidFill>
                  <a:srgbClr val="002060"/>
                </a:solidFill>
                <a:latin typeface="#9Slide07 IcielBaliho Script" pitchFamily="2" charset="0"/>
              </a:rPr>
              <a:t>phút</a:t>
            </a:r>
            <a:r>
              <a:rPr lang="en-US" sz="2800" dirty="0">
                <a:solidFill>
                  <a:srgbClr val="002060"/>
                </a:solidFill>
                <a:latin typeface="#9Slide07 IcielBaliho Script" pitchFamily="2" charset="0"/>
              </a:rPr>
              <a:t> HS </a:t>
            </a:r>
            <a:r>
              <a:rPr lang="en-US" sz="2800" dirty="0" err="1">
                <a:solidFill>
                  <a:srgbClr val="002060"/>
                </a:solidFill>
                <a:latin typeface="#9Slide07 IcielBaliho Script" pitchFamily="2" charset="0"/>
              </a:rPr>
              <a:t>ghi</a:t>
            </a:r>
            <a:r>
              <a:rPr lang="en-US" sz="2800" dirty="0">
                <a:solidFill>
                  <a:srgbClr val="002060"/>
                </a:solidFill>
                <a:latin typeface="#9Slide07 IcielBaliho Script" pitchFamily="2" charset="0"/>
              </a:rPr>
              <a:t> ý </a:t>
            </a:r>
            <a:r>
              <a:rPr lang="en-US" sz="2800" dirty="0" err="1">
                <a:solidFill>
                  <a:srgbClr val="002060"/>
                </a:solidFill>
                <a:latin typeface="#9Slide07 IcielBaliho Script" pitchFamily="2" charset="0"/>
              </a:rPr>
              <a:t>kiến</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cá</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nhân</a:t>
            </a:r>
            <a:endParaRPr lang="en-US" sz="2800" dirty="0">
              <a:solidFill>
                <a:srgbClr val="002060"/>
              </a:solidFill>
              <a:latin typeface="#9Slide07 IcielBaliho Script" pitchFamily="2" charset="0"/>
            </a:endParaRPr>
          </a:p>
          <a:p>
            <a:pPr marL="457200" indent="-457200" algn="just">
              <a:buFontTx/>
              <a:buChar char="-"/>
            </a:pPr>
            <a:r>
              <a:rPr lang="en-US" sz="2800" dirty="0">
                <a:solidFill>
                  <a:srgbClr val="002060"/>
                </a:solidFill>
                <a:latin typeface="#9Slide07 IcielBaliho Script" pitchFamily="2" charset="0"/>
              </a:rPr>
              <a:t>2 </a:t>
            </a:r>
            <a:r>
              <a:rPr lang="en-US" sz="2800" dirty="0" err="1">
                <a:solidFill>
                  <a:srgbClr val="002060"/>
                </a:solidFill>
                <a:latin typeface="#9Slide07 IcielBaliho Script" pitchFamily="2" charset="0"/>
              </a:rPr>
              <a:t>phút</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thống</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nhất</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nhóm</a:t>
            </a:r>
            <a:endParaRPr lang="en-US" sz="2800" dirty="0">
              <a:solidFill>
                <a:srgbClr val="002060"/>
              </a:solidFill>
              <a:latin typeface="#9Slide07 IcielBaliho Script" pitchFamily="2" charset="0"/>
            </a:endParaRPr>
          </a:p>
          <a:p>
            <a:pPr marL="457200" indent="-457200" algn="just">
              <a:buFontTx/>
              <a:buChar char="-"/>
            </a:pPr>
            <a:r>
              <a:rPr lang="en-US" sz="2800" dirty="0">
                <a:solidFill>
                  <a:srgbClr val="002060"/>
                </a:solidFill>
                <a:latin typeface="#9Slide07 IcielBaliho Script" pitchFamily="2" charset="0"/>
              </a:rPr>
              <a:t>10 </a:t>
            </a:r>
            <a:r>
              <a:rPr lang="en-US" sz="2800" dirty="0" err="1">
                <a:solidFill>
                  <a:srgbClr val="002060"/>
                </a:solidFill>
                <a:latin typeface="#9Slide07 IcielBaliho Script" pitchFamily="2" charset="0"/>
              </a:rPr>
              <a:t>điểm</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cho</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hoạt</a:t>
            </a:r>
            <a:r>
              <a:rPr lang="en-US" sz="2800" dirty="0">
                <a:solidFill>
                  <a:srgbClr val="002060"/>
                </a:solidFill>
                <a:latin typeface="#9Slide07 IcielBaliho Script" pitchFamily="2" charset="0"/>
              </a:rPr>
              <a:t> </a:t>
            </a:r>
            <a:r>
              <a:rPr lang="en-US" sz="2800" dirty="0" err="1">
                <a:solidFill>
                  <a:srgbClr val="002060"/>
                </a:solidFill>
                <a:latin typeface="#9Slide07 IcielBaliho Script" pitchFamily="2" charset="0"/>
              </a:rPr>
              <a:t>động</a:t>
            </a:r>
            <a:r>
              <a:rPr lang="en-US" sz="2800" dirty="0">
                <a:solidFill>
                  <a:srgbClr val="002060"/>
                </a:solidFill>
                <a:latin typeface="#9Slide07 IcielBaliho Script" pitchFamily="2" charset="0"/>
              </a:rPr>
              <a:t> </a:t>
            </a:r>
          </a:p>
        </p:txBody>
      </p:sp>
    </p:spTree>
    <p:extLst>
      <p:ext uri="{BB962C8B-B14F-4D97-AF65-F5344CB8AC3E}">
        <p14:creationId xmlns:p14="http://schemas.microsoft.com/office/powerpoint/2010/main" val="249051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17BB94D-54A7-45DC-B213-001E37828520}"/>
                  </a:ext>
                </a:extLst>
              </p:cNvPr>
              <p:cNvSpPr txBox="1"/>
              <p:nvPr/>
            </p:nvSpPr>
            <p:spPr>
              <a:xfrm>
                <a:off x="332509" y="1063244"/>
                <a:ext cx="11639504" cy="4181466"/>
              </a:xfrm>
              <a:prstGeom prst="rect">
                <a:avLst/>
              </a:prstGeom>
              <a:solidFill>
                <a:schemeClr val="accent4">
                  <a:lumMod val="20000"/>
                  <a:lumOff val="80000"/>
                </a:schemeClr>
              </a:solidFill>
              <a:ln>
                <a:solidFill>
                  <a:schemeClr val="accent1"/>
                </a:solidFill>
              </a:ln>
            </p:spPr>
            <p:txBody>
              <a:bodyPr wrap="square">
                <a:spAutoFit/>
              </a:bodyPr>
              <a:lstStyle/>
              <a:p>
                <a:pPr marL="0" marR="0" indent="0">
                  <a:lnSpc>
                    <a:spcPct val="123000"/>
                  </a:lnSpc>
                  <a:spcBef>
                    <a:spcPts val="0"/>
                  </a:spcBef>
                  <a:spcAft>
                    <a:spcPts val="500"/>
                  </a:spcAft>
                  <a:tabLst>
                    <a:tab pos="643890" algn="l"/>
                  </a:tabLst>
                </a:pPr>
                <a:r>
                  <a:rPr lang="en-US" sz="2400">
                    <a:effectLst/>
                    <a:latin typeface="Times New Roman" panose="02020603050405020304" pitchFamily="18" charset="0"/>
                    <a:ea typeface="Segoe UI" panose="020B0502040204020203" pitchFamily="34" charset="0"/>
                    <a:cs typeface="Times New Roman" panose="02020603050405020304" pitchFamily="18" charset="0"/>
                  </a:rPr>
                  <a:t>- Đặt công thức cần tìm của X là: Al</a:t>
                </a:r>
                <a:r>
                  <a:rPr lang="en-US" sz="2400" baseline="-25000">
                    <a:effectLst/>
                    <a:latin typeface="Times New Roman" panose="02020603050405020304" pitchFamily="18" charset="0"/>
                    <a:ea typeface="Segoe UI" panose="020B0502040204020203" pitchFamily="34" charset="0"/>
                    <a:cs typeface="Times New Roman" panose="02020603050405020304" pitchFamily="18" charset="0"/>
                  </a:rPr>
                  <a:t>x</a:t>
                </a:r>
                <a:r>
                  <a:rPr lang="en-US" sz="2400">
                    <a:effectLst/>
                    <a:latin typeface="Times New Roman" panose="02020603050405020304" pitchFamily="18" charset="0"/>
                    <a:ea typeface="Segoe UI" panose="020B0502040204020203" pitchFamily="34" charset="0"/>
                    <a:cs typeface="Times New Roman" panose="02020603050405020304" pitchFamily="18" charset="0"/>
                  </a:rPr>
                  <a:t>C</a:t>
                </a:r>
                <a:r>
                  <a:rPr lang="en-US" sz="2400" baseline="-25000">
                    <a:effectLst/>
                    <a:latin typeface="Times New Roman" panose="02020603050405020304" pitchFamily="18" charset="0"/>
                    <a:ea typeface="Segoe UI" panose="020B0502040204020203" pitchFamily="34" charset="0"/>
                    <a:cs typeface="Times New Roman" panose="02020603050405020304" pitchFamily="18" charset="0"/>
                  </a:rPr>
                  <a:t>y</a:t>
                </a:r>
                <a:r>
                  <a:rPr lang="en-US" sz="2400">
                    <a:effectLst/>
                    <a:latin typeface="Times New Roman" panose="02020603050405020304" pitchFamily="18" charset="0"/>
                    <a:ea typeface="Segoe UI" panose="020B0502040204020203" pitchFamily="34" charset="0"/>
                    <a:cs typeface="Times New Roman" panose="02020603050405020304" pitchFamily="18" charset="0"/>
                  </a:rPr>
                  <a:t>:</a:t>
                </a:r>
                <a:endParaRPr lang="vi-VN" sz="2400">
                  <a:effectLst/>
                  <a:latin typeface="Times New Roman" panose="02020603050405020304" pitchFamily="18" charset="0"/>
                  <a:ea typeface="Segoe UI" panose="020B0502040204020203" pitchFamily="34" charset="0"/>
                  <a:cs typeface="Times New Roman" panose="02020603050405020304" pitchFamily="18"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cs typeface="Times New Roman" panose="02020603050405020304" pitchFamily="18" charset="0"/>
                  </a:rPr>
                  <a:t>- Ta có: % Al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𝐾𝐿𝑁𝑇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𝐴𝑙</m:t>
                            </m:r>
                          </m:e>
                        </m:d>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𝐾𝐿𝑃𝑇</m:t>
                        </m:r>
                        <m:d>
                          <m:d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dPr>
                          <m:e>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Al</m:t>
                            </m:r>
                            <m:r>
                              <m:rPr>
                                <m:sty m:val="p"/>
                              </m:rPr>
                              <a:rPr lang="vi-VN" sz="2400" baseline="-25000">
                                <a:effectLst/>
                                <a:latin typeface="Cambria Math" panose="02040503050406030204" pitchFamily="18" charset="0"/>
                                <a:ea typeface="Segoe UI" panose="020B0502040204020203" pitchFamily="34" charset="0"/>
                                <a:cs typeface="Times New Roman" panose="02020603050405020304" pitchFamily="18" charset="0"/>
                              </a:rPr>
                              <m:t>x</m:t>
                            </m:r>
                            <m:r>
                              <m:rPr>
                                <m:sty m:val="p"/>
                              </m:rPr>
                              <a:rPr lang="vi-VN" sz="2400">
                                <a:effectLst/>
                                <a:latin typeface="Cambria Math" panose="02040503050406030204" pitchFamily="18" charset="0"/>
                                <a:ea typeface="Segoe UI" panose="020B0502040204020203" pitchFamily="34" charset="0"/>
                                <a:cs typeface="Times New Roman" panose="02020603050405020304" pitchFamily="18" charset="0"/>
                              </a:rPr>
                              <m:t>Cy</m:t>
                            </m:r>
                          </m:e>
                        </m:d>
                      </m:den>
                    </m:f>
                  </m:oMath>
                </a14:m>
                <a:r>
                  <a:rPr lang="en-US" sz="2400">
                    <a:effectLst/>
                    <a:latin typeface="Times New Roman" panose="02020603050405020304" pitchFamily="18" charset="0"/>
                    <a:ea typeface="Segoe UI" panose="020B0502040204020203" pitchFamily="34" charset="0"/>
                    <a:cs typeface="Times New Roman" panose="02020603050405020304" pitchFamily="18" charset="0"/>
                  </a:rPr>
                  <a:t> .  100%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27 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smtClean="0">
                            <a:effectLst/>
                            <a:latin typeface="Cambria Math" panose="02040503050406030204" pitchFamily="18" charset="0"/>
                            <a:ea typeface="Segoe UI" panose="020B0502040204020203" pitchFamily="34" charset="0"/>
                            <a:cs typeface="Times New Roman" panose="02020603050405020304" pitchFamily="18" charset="0"/>
                          </a:rPr>
                          <m:t>2</m:t>
                        </m:r>
                        <m:r>
                          <a:rPr lang="en-US" sz="2400" i="1">
                            <a:effectLst/>
                            <a:latin typeface="Cambria Math" panose="02040503050406030204" pitchFamily="18" charset="0"/>
                            <a:ea typeface="Segoe UI" panose="020B0502040204020203" pitchFamily="34" charset="0"/>
                            <a:cs typeface="Times New Roman" panose="02020603050405020304" pitchFamily="18" charset="0"/>
                          </a:rPr>
                          <m:t>7 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 + 12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𝑦</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𝑥</m:t>
                    </m:r>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r>
                      <a:rPr lang="en-US" sz="2400" b="0" i="0"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m:t>
                    </m:r>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27 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𝑥</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144 </m:t>
                        </m:r>
                      </m:den>
                    </m:f>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0" smtClean="0">
                        <a:effectLst/>
                        <a:latin typeface="Cambria Math" panose="02040503050406030204" pitchFamily="18" charset="0"/>
                        <a:ea typeface="Segoe UI" panose="020B0502040204020203" pitchFamily="34" charset="0"/>
                        <a:cs typeface="Times New Roman" panose="02020603050405020304" pitchFamily="18" charset="0"/>
                      </a:rPr>
                      <m:t>. </m:t>
                    </m:r>
                  </m:oMath>
                </a14:m>
                <a:r>
                  <a:rPr lang="en-US" sz="2400">
                    <a:effectLst/>
                    <a:latin typeface="Times New Roman" panose="02020603050405020304" pitchFamily="18" charset="0"/>
                    <a:ea typeface="Segoe UI" panose="020B0502040204020203" pitchFamily="34" charset="0"/>
                    <a:cs typeface="Times New Roman" panose="02020603050405020304" pitchFamily="18" charset="0"/>
                  </a:rPr>
                  <a:t> 100% = 75%  =&gt; x = 4 </a:t>
                </a:r>
                <a:endParaRPr lang="vi-VN" sz="2400">
                  <a:effectLst/>
                  <a:latin typeface="Times New Roman" panose="02020603050405020304" pitchFamily="18" charset="0"/>
                  <a:ea typeface="Segoe UI" panose="020B0502040204020203" pitchFamily="34" charset="0"/>
                  <a:cs typeface="Times New Roman" panose="02020603050405020304" pitchFamily="18" charset="0"/>
                </a:endParaRPr>
              </a:p>
              <a:p>
                <a:pPr marL="0" marR="0" indent="0">
                  <a:lnSpc>
                    <a:spcPct val="150000"/>
                  </a:lnSpc>
                  <a:spcBef>
                    <a:spcPts val="0"/>
                  </a:spcBef>
                  <a:spcAft>
                    <a:spcPts val="0"/>
                  </a:spcAft>
                  <a:tabLst>
                    <a:tab pos="245745" algn="l"/>
                  </a:tabLst>
                </a:pPr>
                <a:r>
                  <a:rPr lang="en-US" sz="2400">
                    <a:effectLst/>
                    <a:latin typeface="Times New Roman" panose="02020603050405020304" pitchFamily="18" charset="0"/>
                    <a:ea typeface="Segoe UI" panose="020B0502040204020203" pitchFamily="34" charset="0"/>
                    <a:cs typeface="Times New Roman" panose="02020603050405020304" pitchFamily="18" charset="0"/>
                  </a:rPr>
                  <a:t>Ta có KLPT( </a:t>
                </a:r>
                <a:r>
                  <a:rPr lang="vi-VN" sz="2400">
                    <a:effectLst/>
                    <a:latin typeface="Times New Roman" panose="02020603050405020304" pitchFamily="18" charset="0"/>
                    <a:ea typeface="Segoe UI" panose="020B0502040204020203" pitchFamily="34" charset="0"/>
                    <a:cs typeface="Times New Roman" panose="02020603050405020304" pitchFamily="18" charset="0"/>
                  </a:rPr>
                  <a:t>Al</a:t>
                </a:r>
                <a:r>
                  <a:rPr lang="vi-VN" sz="2400" baseline="-25000">
                    <a:effectLst/>
                    <a:latin typeface="Times New Roman" panose="02020603050405020304" pitchFamily="18" charset="0"/>
                    <a:ea typeface="Segoe UI" panose="020B0502040204020203" pitchFamily="34" charset="0"/>
                    <a:cs typeface="Times New Roman" panose="02020603050405020304" pitchFamily="18" charset="0"/>
                  </a:rPr>
                  <a:t>x</a:t>
                </a:r>
                <a:r>
                  <a:rPr lang="vi-VN" sz="2400">
                    <a:effectLst/>
                    <a:latin typeface="Times New Roman" panose="02020603050405020304" pitchFamily="18" charset="0"/>
                    <a:ea typeface="Segoe UI" panose="020B0502040204020203" pitchFamily="34" charset="0"/>
                    <a:cs typeface="Times New Roman" panose="02020603050405020304" pitchFamily="18" charset="0"/>
                  </a:rPr>
                  <a:t>Cy)</a:t>
                </a:r>
                <a:r>
                  <a:rPr lang="en-US" sz="2400">
                    <a:effectLst/>
                    <a:latin typeface="Times New Roman" panose="02020603050405020304" pitchFamily="18" charset="0"/>
                    <a:ea typeface="Segoe UI" panose="020B0502040204020203" pitchFamily="34" charset="0"/>
                    <a:cs typeface="Times New Roman" panose="02020603050405020304" pitchFamily="18" charset="0"/>
                  </a:rPr>
                  <a:t> = 144</a:t>
                </a:r>
                <a:endParaRPr lang="vi-VN" sz="2400">
                  <a:effectLst/>
                  <a:latin typeface="Times New Roman" panose="02020603050405020304" pitchFamily="18" charset="0"/>
                  <a:ea typeface="Segoe UI" panose="020B0502040204020203" pitchFamily="34" charset="0"/>
                  <a:cs typeface="Times New Roman" panose="02020603050405020304" pitchFamily="18" charset="0"/>
                </a:endParaRPr>
              </a:p>
              <a:p>
                <a:pPr marL="317500" marR="0" indent="0">
                  <a:lnSpc>
                    <a:spcPct val="123000"/>
                  </a:lnSpc>
                  <a:spcBef>
                    <a:spcPts val="0"/>
                  </a:spcBef>
                  <a:spcAft>
                    <a:spcPts val="500"/>
                  </a:spcAft>
                  <a:tabLst>
                    <a:tab pos="643890" algn="l"/>
                  </a:tabLst>
                </a:pPr>
                <a:r>
                  <a:rPr lang="en-US" sz="2400">
                    <a:effectLst/>
                    <a:latin typeface="Times New Roman" panose="02020603050405020304" pitchFamily="18" charset="0"/>
                    <a:ea typeface="Segoe UI" panose="020B0502040204020203" pitchFamily="34" charset="0"/>
                    <a:cs typeface="Times New Roman" panose="02020603050405020304" pitchFamily="18" charset="0"/>
                  </a:rPr>
                  <a:t>KLNT ( C) </a:t>
                </a:r>
                <a:r>
                  <a:rPr lang="en-US" sz="2400">
                    <a:latin typeface="Times New Roman" panose="02020603050405020304" pitchFamily="18" charset="0"/>
                    <a:ea typeface="Segoe UI" panose="020B0502040204020203" pitchFamily="34" charset="0"/>
                    <a:cs typeface="Times New Roman" panose="02020603050405020304" pitchFamily="18" charset="0"/>
                  </a:rPr>
                  <a:t>. y</a:t>
                </a:r>
                <a:r>
                  <a:rPr lang="en-US" sz="2400">
                    <a:effectLst/>
                    <a:latin typeface="Times New Roman" panose="02020603050405020304" pitchFamily="18" charset="0"/>
                    <a:ea typeface="Segoe UI" panose="020B0502040204020203" pitchFamily="34" charset="0"/>
                    <a:cs typeface="Times New Roman" panose="02020603050405020304" pitchFamily="18" charset="0"/>
                  </a:rPr>
                  <a:t>  = 12 </a:t>
                </a:r>
                <a:r>
                  <a:rPr lang="en-US" sz="2400">
                    <a:latin typeface="Times New Roman" panose="02020603050405020304" pitchFamily="18" charset="0"/>
                    <a:ea typeface="Segoe UI" panose="020B0502040204020203" pitchFamily="34" charset="0"/>
                    <a:cs typeface="Times New Roman" panose="02020603050405020304" pitchFamily="18" charset="0"/>
                  </a:rPr>
                  <a:t>.</a:t>
                </a:r>
                <a:r>
                  <a:rPr lang="en-US" sz="2400">
                    <a:effectLst/>
                    <a:latin typeface="Times New Roman" panose="02020603050405020304" pitchFamily="18" charset="0"/>
                    <a:ea typeface="Segoe UI" panose="020B0502040204020203" pitchFamily="34" charset="0"/>
                    <a:cs typeface="Times New Roman" panose="02020603050405020304" pitchFamily="18" charset="0"/>
                  </a:rPr>
                  <a:t> </a:t>
                </a:r>
                <a:r>
                  <a:rPr lang="en-US" sz="2400">
                    <a:latin typeface="Times New Roman" panose="02020603050405020304" pitchFamily="18" charset="0"/>
                    <a:ea typeface="Segoe UI" panose="020B0502040204020203" pitchFamily="34" charset="0"/>
                    <a:cs typeface="Times New Roman" panose="02020603050405020304" pitchFamily="18" charset="0"/>
                  </a:rPr>
                  <a:t>y</a:t>
                </a:r>
                <a:r>
                  <a:rPr lang="en-US" sz="2400">
                    <a:effectLst/>
                    <a:latin typeface="Times New Roman" panose="02020603050405020304" pitchFamily="18" charset="0"/>
                    <a:ea typeface="Segoe UI" panose="020B0502040204020203" pitchFamily="34" charset="0"/>
                    <a:cs typeface="Times New Roman" panose="02020603050405020304" pitchFamily="18" charset="0"/>
                  </a:rPr>
                  <a:t> </a:t>
                </a:r>
                <a:endParaRPr lang="vi-VN" sz="2400">
                  <a:effectLst/>
                  <a:latin typeface="Times New Roman" panose="02020603050405020304" pitchFamily="18" charset="0"/>
                  <a:ea typeface="Segoe UI" panose="020B0502040204020203" pitchFamily="34" charset="0"/>
                  <a:cs typeface="Times New Roman" panose="02020603050405020304" pitchFamily="18" charset="0"/>
                </a:endParaRPr>
              </a:p>
              <a:p>
                <a:pPr marL="317500" marR="0" indent="0">
                  <a:lnSpc>
                    <a:spcPct val="123000"/>
                  </a:lnSpc>
                  <a:spcBef>
                    <a:spcPts val="0"/>
                  </a:spcBef>
                  <a:spcAft>
                    <a:spcPts val="500"/>
                  </a:spcAft>
                  <a:tabLst>
                    <a:tab pos="643890" algn="l"/>
                  </a:tabLst>
                </a:pPr>
                <a:r>
                  <a:rPr lang="en-US" sz="2400">
                    <a:effectLst/>
                    <a:latin typeface="Times New Roman" panose="02020603050405020304" pitchFamily="18" charset="0"/>
                    <a:ea typeface="Segoe UI" panose="020B0502040204020203" pitchFamily="34" charset="0"/>
                    <a:cs typeface="Times New Roman" panose="02020603050405020304" pitchFamily="18" charset="0"/>
                  </a:rPr>
                  <a:t>% C = 100% - 75% = 25%                </a:t>
                </a:r>
                <a:endParaRPr lang="vi-VN" sz="2400">
                  <a:effectLst/>
                  <a:latin typeface="Times New Roman" panose="02020603050405020304" pitchFamily="18" charset="0"/>
                  <a:ea typeface="Segoe UI" panose="020B0502040204020203" pitchFamily="34" charset="0"/>
                  <a:cs typeface="Times New Roman" panose="02020603050405020304" pitchFamily="18" charset="0"/>
                </a:endParaRPr>
              </a:p>
              <a:p>
                <a:pPr marL="317500" marR="0" indent="0">
                  <a:lnSpc>
                    <a:spcPct val="123000"/>
                  </a:lnSpc>
                  <a:spcBef>
                    <a:spcPts val="0"/>
                  </a:spcBef>
                  <a:spcAft>
                    <a:spcPts val="500"/>
                  </a:spcAft>
                  <a:tabLst>
                    <a:tab pos="643890" algn="l"/>
                  </a:tabLst>
                </a:pPr>
                <a:r>
                  <a:rPr lang="en-US" sz="2400">
                    <a:effectLst/>
                    <a:latin typeface="Times New Roman" panose="02020603050405020304" pitchFamily="18" charset="0"/>
                    <a:ea typeface="Segoe UI" panose="020B0502040204020203" pitchFamily="34" charset="0"/>
                    <a:cs typeface="Times New Roman" panose="02020603050405020304" pitchFamily="18" charset="0"/>
                  </a:rPr>
                  <a:t>=&gt;12 y = </a:t>
                </a:r>
                <a14:m>
                  <m:oMath xmlns:m="http://schemas.openxmlformats.org/officeDocument/2006/math">
                    <m:f>
                      <m:fPr>
                        <m:ctrlPr>
                          <a:rPr lang="vi-VN" sz="2400" i="1">
                            <a:effectLst/>
                            <a:latin typeface="Cambria Math" panose="02040503050406030204" pitchFamily="18" charset="0"/>
                            <a:ea typeface="Segoe UI" panose="020B0502040204020203" pitchFamily="34" charset="0"/>
                            <a:cs typeface="Times New Roman" panose="02020603050405020304" pitchFamily="18" charset="0"/>
                          </a:rPr>
                        </m:ctrlPr>
                      </m:fPr>
                      <m:num>
                        <m:r>
                          <a:rPr lang="en-US" sz="2400" i="1">
                            <a:effectLst/>
                            <a:latin typeface="Cambria Math" panose="02040503050406030204" pitchFamily="18" charset="0"/>
                            <a:ea typeface="Segoe UI" panose="020B0502040204020203" pitchFamily="34" charset="0"/>
                            <a:cs typeface="Times New Roman" panose="02020603050405020304" pitchFamily="18" charset="0"/>
                          </a:rPr>
                          <m:t>144 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m:t>
                        </m:r>
                        <m:r>
                          <a:rPr lang="en-US" sz="2400" i="1">
                            <a:effectLst/>
                            <a:latin typeface="Cambria Math" panose="02040503050406030204" pitchFamily="18" charset="0"/>
                            <a:ea typeface="Segoe UI" panose="020B0502040204020203" pitchFamily="34" charset="0"/>
                            <a:cs typeface="Times New Roman" panose="02020603050405020304" pitchFamily="18" charset="0"/>
                          </a:rPr>
                          <m:t> </m:t>
                        </m:r>
                        <m:r>
                          <a:rPr lang="en-US" sz="2400" b="0" i="1" smtClean="0">
                            <a:effectLst/>
                            <a:latin typeface="Cambria Math" panose="02040503050406030204" pitchFamily="18" charset="0"/>
                            <a:ea typeface="Segoe UI" panose="020B0502040204020203" pitchFamily="34" charset="0"/>
                            <a:cs typeface="Times New Roman" panose="02020603050405020304" pitchFamily="18" charset="0"/>
                          </a:rPr>
                          <m:t> </m:t>
                        </m:r>
                        <m:r>
                          <a:rPr lang="en-US" sz="2400" i="1">
                            <a:effectLst/>
                            <a:latin typeface="Cambria Math" panose="02040503050406030204" pitchFamily="18" charset="0"/>
                            <a:ea typeface="Segoe UI" panose="020B0502040204020203" pitchFamily="34" charset="0"/>
                            <a:cs typeface="Times New Roman" panose="02020603050405020304" pitchFamily="18" charset="0"/>
                          </a:rPr>
                          <m:t>25</m:t>
                        </m:r>
                      </m:num>
                      <m:den>
                        <m:r>
                          <a:rPr lang="en-US" sz="2400" i="1">
                            <a:effectLst/>
                            <a:latin typeface="Cambria Math" panose="02040503050406030204" pitchFamily="18" charset="0"/>
                            <a:ea typeface="Segoe UI" panose="020B0502040204020203" pitchFamily="34" charset="0"/>
                            <a:cs typeface="Times New Roman" panose="02020603050405020304" pitchFamily="18" charset="0"/>
                          </a:rPr>
                          <m:t>100 </m:t>
                        </m:r>
                      </m:den>
                    </m:f>
                  </m:oMath>
                </a14:m>
                <a:r>
                  <a:rPr lang="en-US" sz="2400">
                    <a:effectLst/>
                    <a:latin typeface="Times New Roman" panose="02020603050405020304" pitchFamily="18" charset="0"/>
                    <a:ea typeface="Segoe UI" panose="020B0502040204020203" pitchFamily="34" charset="0"/>
                    <a:cs typeface="Times New Roman" panose="02020603050405020304" pitchFamily="18" charset="0"/>
                  </a:rPr>
                  <a:t> =&gt; y = 3</a:t>
                </a:r>
                <a:endParaRPr lang="vi-VN" sz="2400">
                  <a:effectLst/>
                  <a:latin typeface="Times New Roman" panose="02020603050405020304" pitchFamily="18" charset="0"/>
                  <a:ea typeface="Segoe UI" panose="020B0502040204020203" pitchFamily="34" charset="0"/>
                  <a:cs typeface="Times New Roman" panose="02020603050405020304" pitchFamily="18" charset="0"/>
                </a:endParaRPr>
              </a:p>
              <a:p>
                <a:r>
                  <a:rPr lang="en-US" sz="2400">
                    <a:effectLst/>
                    <a:latin typeface="Times New Roman" panose="02020603050405020304" pitchFamily="18" charset="0"/>
                    <a:ea typeface="Arial" panose="020B0604020202020204" pitchFamily="34" charset="0"/>
                    <a:cs typeface="Times New Roman" panose="02020603050405020304" pitchFamily="18" charset="0"/>
                  </a:rPr>
                  <a:t>- CTHH của X là Al</a:t>
                </a:r>
                <a:r>
                  <a:rPr lang="en-US" sz="2400" baseline="-25000">
                    <a:effectLst/>
                    <a:latin typeface="Times New Roman" panose="02020603050405020304" pitchFamily="18" charset="0"/>
                    <a:ea typeface="Arial" panose="020B0604020202020204" pitchFamily="34" charset="0"/>
                    <a:cs typeface="Times New Roman" panose="02020603050405020304" pitchFamily="18" charset="0"/>
                  </a:rPr>
                  <a:t>4</a:t>
                </a:r>
                <a:r>
                  <a:rPr lang="en-US" sz="2400">
                    <a:effectLst/>
                    <a:latin typeface="Times New Roman" panose="02020603050405020304" pitchFamily="18" charset="0"/>
                    <a:ea typeface="Arial" panose="020B0604020202020204" pitchFamily="34" charset="0"/>
                    <a:cs typeface="Times New Roman" panose="02020603050405020304" pitchFamily="18" charset="0"/>
                  </a:rPr>
                  <a:t>C</a:t>
                </a:r>
                <a:r>
                  <a:rPr lang="en-US" sz="2400" baseline="-25000">
                    <a:effectLst/>
                    <a:latin typeface="Times New Roman" panose="02020603050405020304" pitchFamily="18" charset="0"/>
                    <a:ea typeface="Arial" panose="020B0604020202020204" pitchFamily="34" charset="0"/>
                    <a:cs typeface="Times New Roman" panose="02020603050405020304" pitchFamily="18" charset="0"/>
                  </a:rPr>
                  <a:t>3</a:t>
                </a:r>
                <a:endParaRPr lang="vi-VN" sz="240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D17BB94D-54A7-45DC-B213-001E37828520}"/>
                  </a:ext>
                </a:extLst>
              </p:cNvPr>
              <p:cNvSpPr txBox="1">
                <a:spLocks noRot="1" noChangeAspect="1" noMove="1" noResize="1" noEditPoints="1" noAdjustHandles="1" noChangeArrowheads="1" noChangeShapeType="1" noTextEdit="1"/>
              </p:cNvSpPr>
              <p:nvPr/>
            </p:nvSpPr>
            <p:spPr>
              <a:xfrm>
                <a:off x="332509" y="1063244"/>
                <a:ext cx="11639504" cy="4181466"/>
              </a:xfrm>
              <a:prstGeom prst="rect">
                <a:avLst/>
              </a:prstGeom>
              <a:blipFill>
                <a:blip r:embed="rId2"/>
                <a:stretch>
                  <a:fillRect l="-785" r="-209" b="-2326"/>
                </a:stretch>
              </a:blipFill>
              <a:ln>
                <a:solidFill>
                  <a:schemeClr val="accent1"/>
                </a:solidFill>
              </a:ln>
            </p:spPr>
            <p:txBody>
              <a:bodyPr/>
              <a:lstStyle/>
              <a:p>
                <a:r>
                  <a:rPr lang="vi-VN">
                    <a:noFill/>
                  </a:rPr>
                  <a:t> </a:t>
                </a:r>
              </a:p>
            </p:txBody>
          </p:sp>
        </mc:Fallback>
      </mc:AlternateContent>
      <p:sp>
        <p:nvSpPr>
          <p:cNvPr id="4" name="Frame 3">
            <a:extLst>
              <a:ext uri="{FF2B5EF4-FFF2-40B4-BE49-F238E27FC236}">
                <a16:creationId xmlns:a16="http://schemas.microsoft.com/office/drawing/2014/main" id="{0D270F3F-4AC6-4B95-8E5A-D4EC0C4BDF0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Title 1">
            <a:extLst>
              <a:ext uri="{FF2B5EF4-FFF2-40B4-BE49-F238E27FC236}">
                <a16:creationId xmlns:a16="http://schemas.microsoft.com/office/drawing/2014/main" id="{2F5472DA-BC10-4CEF-AD2A-5E3C1441ABBE}"/>
              </a:ext>
            </a:extLst>
          </p:cNvPr>
          <p:cNvSpPr txBox="1">
            <a:spLocks/>
          </p:cNvSpPr>
          <p:nvPr/>
        </p:nvSpPr>
        <p:spPr>
          <a:xfrm>
            <a:off x="219986" y="219282"/>
            <a:ext cx="11752027" cy="624681"/>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FFFF00"/>
                </a:solidFill>
                <a:latin typeface="Times New Roman" panose="02020603050405020304" pitchFamily="18" charset="0"/>
                <a:cs typeface="Times New Roman" panose="02020603050405020304" pitchFamily="18" charset="0"/>
              </a:rPr>
              <a:t>CÙNG NHAU TRANH TÀI</a:t>
            </a:r>
          </a:p>
        </p:txBody>
      </p:sp>
      <p:pic>
        <p:nvPicPr>
          <p:cNvPr id="5" name="Picture 4">
            <a:extLst>
              <a:ext uri="{FF2B5EF4-FFF2-40B4-BE49-F238E27FC236}">
                <a16:creationId xmlns:a16="http://schemas.microsoft.com/office/drawing/2014/main" id="{F528C272-D18B-4397-8752-F0724DAD114C}"/>
              </a:ext>
            </a:extLst>
          </p:cNvPr>
          <p:cNvPicPr>
            <a:picLocks noChangeAspect="1"/>
          </p:cNvPicPr>
          <p:nvPr/>
        </p:nvPicPr>
        <p:blipFill>
          <a:blip r:embed="rId3"/>
          <a:stretch>
            <a:fillRect/>
          </a:stretch>
        </p:blipFill>
        <p:spPr>
          <a:xfrm>
            <a:off x="593766" y="5443444"/>
            <a:ext cx="901434" cy="1016131"/>
          </a:xfrm>
          <a:prstGeom prst="rect">
            <a:avLst/>
          </a:prstGeom>
        </p:spPr>
      </p:pic>
      <p:sp>
        <p:nvSpPr>
          <p:cNvPr id="6" name="TextBox 5">
            <a:extLst>
              <a:ext uri="{FF2B5EF4-FFF2-40B4-BE49-F238E27FC236}">
                <a16:creationId xmlns:a16="http://schemas.microsoft.com/office/drawing/2014/main" id="{DED43A4B-8A43-4452-B0BD-FF5BB088ED27}"/>
              </a:ext>
            </a:extLst>
          </p:cNvPr>
          <p:cNvSpPr txBox="1"/>
          <p:nvPr/>
        </p:nvSpPr>
        <p:spPr>
          <a:xfrm>
            <a:off x="1615043" y="5505468"/>
            <a:ext cx="10105901" cy="954107"/>
          </a:xfrm>
          <a:prstGeom prst="rect">
            <a:avLst/>
          </a:prstGeom>
          <a:solidFill>
            <a:schemeClr val="accent5">
              <a:lumMod val="20000"/>
              <a:lumOff val="80000"/>
            </a:schemeClr>
          </a:solidFill>
          <a:ln w="38100">
            <a:solidFill>
              <a:schemeClr val="tx1"/>
            </a:solidFill>
            <a:prstDash val="sysDot"/>
          </a:ln>
        </p:spPr>
        <p:txBody>
          <a:bodyPr wrap="square" rtlCol="0">
            <a:spAutoFit/>
          </a:bodyPr>
          <a:lstStyle/>
          <a:p>
            <a:pPr marL="285750" indent="-285750" algn="ctr">
              <a:buFont typeface="Wingdings" panose="05000000000000000000" pitchFamily="2" charset="2"/>
              <a:buChar char="ü"/>
            </a:pPr>
            <a:r>
              <a:rPr lang="en-US" sz="2800" b="1">
                <a:latin typeface="Times New Roman" panose="02020603050405020304" pitchFamily="18" charset="0"/>
                <a:cs typeface="Times New Roman" panose="02020603050405020304" pitchFamily="18" charset="0"/>
              </a:rPr>
              <a:t>Trình bày các bước xác định CTHH theo % nguyên tố và khối lượng phân tử?</a:t>
            </a:r>
            <a:endParaRPr 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865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CE551AD0-6CC0-4E0D-BC5D-3564D60A5B0E}"/>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0" name="Group 9">
            <a:extLst>
              <a:ext uri="{FF2B5EF4-FFF2-40B4-BE49-F238E27FC236}">
                <a16:creationId xmlns:a16="http://schemas.microsoft.com/office/drawing/2014/main" id="{D272C6BD-D5B5-411A-BEDF-D326E6FC10A4}"/>
              </a:ext>
            </a:extLst>
          </p:cNvPr>
          <p:cNvGrpSpPr/>
          <p:nvPr/>
        </p:nvGrpSpPr>
        <p:grpSpPr>
          <a:xfrm>
            <a:off x="253098" y="251731"/>
            <a:ext cx="6979767" cy="1202036"/>
            <a:chOff x="3005070" y="116455"/>
            <a:chExt cx="6232540" cy="1024510"/>
          </a:xfrm>
        </p:grpSpPr>
        <p:sp>
          <p:nvSpPr>
            <p:cNvPr id="11" name="Rectangle: Rounded Corners 10">
              <a:extLst>
                <a:ext uri="{FF2B5EF4-FFF2-40B4-BE49-F238E27FC236}">
                  <a16:creationId xmlns:a16="http://schemas.microsoft.com/office/drawing/2014/main" id="{C9ACE5C7-34E8-49F0-85C5-4AA76979BFBF}"/>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AC6FDFE-1DE0-4138-BC21-B9A7BCA4A217}"/>
                </a:ext>
              </a:extLst>
            </p:cNvPr>
            <p:cNvSpPr txBox="1"/>
            <p:nvPr/>
          </p:nvSpPr>
          <p:spPr>
            <a:xfrm>
              <a:off x="3103805" y="125302"/>
              <a:ext cx="6133805" cy="1015663"/>
            </a:xfrm>
            <a:prstGeom prst="rect">
              <a:avLst/>
            </a:prstGeom>
            <a:noFill/>
          </p:spPr>
          <p:txBody>
            <a:bodyPr wrap="square" rtlCol="0">
              <a:spAutoFit/>
            </a:bodyPr>
            <a:lstStyle/>
            <a:p>
              <a:pPr algn="ctr"/>
              <a:r>
                <a:rPr lang="en-US" sz="32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 </a:t>
              </a:r>
              <a:r>
                <a:rPr lang="en-US" sz="2800" b="1">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XÁC ĐỊNH CÔNG THỨC HOÁ HỌC</a:t>
              </a:r>
              <a:endPar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A2C02F51-6D87-44CB-8BFC-73F832C76A6F}"/>
              </a:ext>
            </a:extLst>
          </p:cNvPr>
          <p:cNvSpPr/>
          <p:nvPr/>
        </p:nvSpPr>
        <p:spPr>
          <a:xfrm>
            <a:off x="322995" y="1063503"/>
            <a:ext cx="11615907" cy="646331"/>
          </a:xfrm>
          <a:prstGeom prst="roundRect">
            <a:avLst>
              <a:gd name="adj"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Times New Roman" panose="02020603050405020304" pitchFamily="18" charset="0"/>
                <a:cs typeface="Times New Roman" panose="02020603050405020304" pitchFamily="18" charset="0"/>
              </a:rPr>
              <a:t>1. Xác định CTHH dựa vào phần trăm nguyên tố và khối lượng phân tử.</a:t>
            </a:r>
            <a:endParaRPr lang="vi-VN" sz="2800" b="1">
              <a:solidFill>
                <a:srgbClr val="FFFF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FC34F49-05F4-4030-BDCB-8FACE8DCD87A}"/>
              </a:ext>
            </a:extLst>
          </p:cNvPr>
          <p:cNvSpPr txBox="1"/>
          <p:nvPr/>
        </p:nvSpPr>
        <p:spPr>
          <a:xfrm>
            <a:off x="763301" y="1953310"/>
            <a:ext cx="10735293" cy="2600199"/>
          </a:xfrm>
          <a:prstGeom prst="rect">
            <a:avLst/>
          </a:prstGeom>
          <a:solidFill>
            <a:schemeClr val="accent6">
              <a:lumMod val="20000"/>
              <a:lumOff val="80000"/>
            </a:schemeClr>
          </a:solidFill>
          <a:ln>
            <a:solidFill>
              <a:schemeClr val="accent1"/>
            </a:solidFill>
          </a:ln>
        </p:spPr>
        <p:txBody>
          <a:bodyPr wrap="square" rtlCol="0">
            <a:spAutoFit/>
          </a:bodyPr>
          <a:lstStyle/>
          <a:p>
            <a:pPr marL="285750" indent="-285750">
              <a:lnSpc>
                <a:spcPct val="150000"/>
              </a:lnSpc>
              <a:buFont typeface="Wingdings" panose="05000000000000000000" pitchFamily="2" charset="2"/>
              <a:buChar char="ü"/>
            </a:pPr>
            <a:r>
              <a:rPr lang="en-US" sz="2800" b="1">
                <a:latin typeface="Times New Roman" panose="02020603050405020304" pitchFamily="18" charset="0"/>
                <a:cs typeface="Times New Roman" panose="02020603050405020304" pitchFamily="18" charset="0"/>
              </a:rPr>
              <a:t>Bước 1: Đặt CTHH cần tìm ( Công thức tổng quát);</a:t>
            </a:r>
          </a:p>
          <a:p>
            <a:pPr marL="285750" indent="-285750">
              <a:lnSpc>
                <a:spcPct val="150000"/>
              </a:lnSpc>
              <a:buFont typeface="Wingdings" panose="05000000000000000000" pitchFamily="2" charset="2"/>
              <a:buChar char="ü"/>
            </a:pPr>
            <a:r>
              <a:rPr lang="en-US" sz="2800" b="1">
                <a:latin typeface="Times New Roman" panose="02020603050405020304" pitchFamily="18" charset="0"/>
                <a:cs typeface="Times New Roman" panose="02020603050405020304" pitchFamily="18" charset="0"/>
              </a:rPr>
              <a:t>Bước 2: Lập biểu thức tính phần trăm nguyên tố trong hợp chất;</a:t>
            </a:r>
          </a:p>
          <a:p>
            <a:pPr marL="285750" indent="-285750">
              <a:lnSpc>
                <a:spcPct val="150000"/>
              </a:lnSpc>
              <a:buFont typeface="Wingdings" panose="05000000000000000000" pitchFamily="2" charset="2"/>
              <a:buChar char="ü"/>
            </a:pPr>
            <a:r>
              <a:rPr lang="en-US" sz="2800" b="1">
                <a:latin typeface="Times New Roman" panose="02020603050405020304" pitchFamily="18" charset="0"/>
                <a:cs typeface="Times New Roman" panose="02020603050405020304" pitchFamily="18" charset="0"/>
              </a:rPr>
              <a:t>Bước 3: Xác định số nguyên tử của mỗi nguyên tố và viết CTHH cần tìm.</a:t>
            </a:r>
            <a:endParaRPr 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628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111949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1261</Words>
  <Application>Microsoft Office PowerPoint</Application>
  <PresentationFormat>Widescreen</PresentationFormat>
  <Paragraphs>118</Paragraphs>
  <Slides>15</Slides>
  <Notes>2</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15</vt:i4>
      </vt:variant>
    </vt:vector>
  </HeadingPairs>
  <TitlesOfParts>
    <vt:vector size="31" baseType="lpstr">
      <vt:lpstr>微软雅黑</vt:lpstr>
      <vt:lpstr>宋体</vt:lpstr>
      <vt:lpstr>#9Slide03 Arima Madurai Black</vt:lpstr>
      <vt:lpstr>#9Slide05 SVNKitten</vt:lpstr>
      <vt:lpstr>#9Slide07 IcielBaliho Script</vt:lpstr>
      <vt:lpstr>#9Slide07 IcielBC Cubano Normal</vt:lpstr>
      <vt:lpstr>Arial</vt:lpstr>
      <vt:lpstr>Calibri</vt:lpstr>
      <vt:lpstr>Calibri Light</vt:lpstr>
      <vt:lpstr>Cambria Math</vt:lpstr>
      <vt:lpstr>Segoe UI</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Tuyết Đỗ</dc:creator>
  <cp:lastModifiedBy>Administrator</cp:lastModifiedBy>
  <cp:revision>31</cp:revision>
  <dcterms:created xsi:type="dcterms:W3CDTF">2022-07-01T00:30:56Z</dcterms:created>
  <dcterms:modified xsi:type="dcterms:W3CDTF">2023-03-24T14:48:21Z</dcterms:modified>
</cp:coreProperties>
</file>