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8" r:id="rId4"/>
    <p:sldId id="258" r:id="rId5"/>
    <p:sldId id="281" r:id="rId6"/>
    <p:sldId id="312" r:id="rId7"/>
    <p:sldId id="285" r:id="rId8"/>
    <p:sldId id="309" r:id="rId9"/>
    <p:sldId id="310" r:id="rId10"/>
    <p:sldId id="313" r:id="rId11"/>
    <p:sldId id="311" r:id="rId12"/>
    <p:sldId id="314" r:id="rId13"/>
    <p:sldId id="315" r:id="rId14"/>
    <p:sldId id="316" r:id="rId15"/>
    <p:sldId id="287" r:id="rId16"/>
    <p:sldId id="288" r:id="rId17"/>
    <p:sldId id="289" r:id="rId18"/>
    <p:sldId id="291" r:id="rId19"/>
    <p:sldId id="292" r:id="rId20"/>
    <p:sldId id="293" r:id="rId21"/>
    <p:sldId id="317" r:id="rId22"/>
    <p:sldId id="318" r:id="rId23"/>
    <p:sldId id="319" r:id="rId24"/>
    <p:sldId id="294" r:id="rId25"/>
    <p:sldId id="295" r:id="rId26"/>
    <p:sldId id="296" r:id="rId27"/>
    <p:sldId id="297" r:id="rId28"/>
    <p:sldId id="307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A5357-D6B9-440B-869E-93A57368C916}" type="datetimeFigureOut">
              <a:rPr lang="vi-VN" smtClean="0"/>
              <a:t>05/07/2022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FBAC-B9CC-4E10-90EF-B0C3DED0A4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15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A5357-D6B9-440B-869E-93A57368C916}" type="datetimeFigureOut">
              <a:rPr lang="vi-VN" smtClean="0"/>
              <a:t>05/07/2022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FBAC-B9CC-4E10-90EF-B0C3DED0A4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136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A5357-D6B9-440B-869E-93A57368C916}" type="datetimeFigureOut">
              <a:rPr lang="vi-VN" smtClean="0"/>
              <a:t>05/07/2022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FBAC-B9CC-4E10-90EF-B0C3DED0A4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546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A5357-D6B9-440B-869E-93A57368C916}" type="datetimeFigureOut">
              <a:rPr lang="vi-VN" smtClean="0"/>
              <a:t>05/07/2022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FBAC-B9CC-4E10-90EF-B0C3DED0A4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577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A5357-D6B9-440B-869E-93A57368C916}" type="datetimeFigureOut">
              <a:rPr lang="vi-VN" smtClean="0"/>
              <a:t>05/07/2022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FBAC-B9CC-4E10-90EF-B0C3DED0A4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145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A5357-D6B9-440B-869E-93A57368C916}" type="datetimeFigureOut">
              <a:rPr lang="vi-VN" smtClean="0"/>
              <a:t>05/07/2022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FBAC-B9CC-4E10-90EF-B0C3DED0A4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964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A5357-D6B9-440B-869E-93A57368C916}" type="datetimeFigureOut">
              <a:rPr lang="vi-VN" smtClean="0"/>
              <a:t>05/07/2022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FBAC-B9CC-4E10-90EF-B0C3DED0A4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885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A5357-D6B9-440B-869E-93A57368C916}" type="datetimeFigureOut">
              <a:rPr lang="vi-VN" smtClean="0"/>
              <a:t>05/07/2022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FBAC-B9CC-4E10-90EF-B0C3DED0A4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38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A5357-D6B9-440B-869E-93A57368C916}" type="datetimeFigureOut">
              <a:rPr lang="vi-VN" smtClean="0"/>
              <a:t>05/07/2022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FBAC-B9CC-4E10-90EF-B0C3DED0A4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562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A5357-D6B9-440B-869E-93A57368C916}" type="datetimeFigureOut">
              <a:rPr lang="vi-VN" smtClean="0"/>
              <a:t>05/07/2022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FBAC-B9CC-4E10-90EF-B0C3DED0A4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566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A5357-D6B9-440B-869E-93A57368C916}" type="datetimeFigureOut">
              <a:rPr lang="vi-VN" smtClean="0"/>
              <a:t>05/07/2022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FBAC-B9CC-4E10-90EF-B0C3DED0A4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45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A5357-D6B9-440B-869E-93A57368C916}" type="datetimeFigureOut">
              <a:rPr lang="vi-VN" smtClean="0"/>
              <a:t>05/07/2022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EFBAC-B9CC-4E10-90EF-B0C3DED0A4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361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9.wdp"/><Relationship Id="rId10" Type="http://schemas.openxmlformats.org/officeDocument/2006/relationships/image" Target="../media/image38.jpg"/><Relationship Id="rId4" Type="http://schemas.openxmlformats.org/officeDocument/2006/relationships/image" Target="../media/image35.png"/><Relationship Id="rId9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2120" y="2725834"/>
            <a:ext cx="8087558" cy="2529747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en-US" sz="4000" b="1" dirty="0" err="1"/>
              <a:t>Bài</a:t>
            </a:r>
            <a:r>
              <a:rPr lang="en-US" sz="4000" b="1" dirty="0"/>
              <a:t> 5</a:t>
            </a:r>
          </a:p>
          <a:p>
            <a:pPr algn="ctr"/>
            <a:r>
              <a:rPr lang="en-US" sz="4000" b="1" dirty="0"/>
              <a:t>PHÂN TỬ - ĐƠN CHẤT VÀ HỢP CHẤT </a:t>
            </a:r>
            <a:endParaRPr lang="vi-VN" sz="4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52E3C4-20F1-4B40-A575-B4225B6C08FE}"/>
              </a:ext>
            </a:extLst>
          </p:cNvPr>
          <p:cNvSpPr/>
          <p:nvPr/>
        </p:nvSpPr>
        <p:spPr>
          <a:xfrm>
            <a:off x="4256823" y="1484764"/>
            <a:ext cx="38026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KHTN 7</a:t>
            </a:r>
            <a:endParaRPr 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209CFD-479E-435D-80B8-1141F7CD511E}"/>
              </a:ext>
            </a:extLst>
          </p:cNvPr>
          <p:cNvSpPr/>
          <p:nvPr/>
        </p:nvSpPr>
        <p:spPr>
          <a:xfrm>
            <a:off x="1722268" y="5477522"/>
            <a:ext cx="8575830" cy="6835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GV: ĐINH THỊ THANH HUYỀN</a:t>
            </a:r>
          </a:p>
        </p:txBody>
      </p:sp>
    </p:spTree>
    <p:extLst>
      <p:ext uri="{BB962C8B-B14F-4D97-AF65-F5344CB8AC3E}">
        <p14:creationId xmlns:p14="http://schemas.microsoft.com/office/powerpoint/2010/main" val="145880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53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52A948-4B2E-4B56-A4C1-65D39DD3D51C}"/>
              </a:ext>
            </a:extLst>
          </p:cNvPr>
          <p:cNvSpPr txBox="1"/>
          <p:nvPr/>
        </p:nvSpPr>
        <p:spPr>
          <a:xfrm>
            <a:off x="497150" y="829829"/>
            <a:ext cx="114877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     </a:t>
            </a:r>
            <a:r>
              <a:rPr lang="en-US" sz="4000" dirty="0" err="1">
                <a:solidFill>
                  <a:srgbClr val="C00000"/>
                </a:solidFill>
              </a:rPr>
              <a:t>Hạt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hợp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thành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của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chất</a:t>
            </a:r>
            <a:r>
              <a:rPr lang="en-US" sz="4000" dirty="0">
                <a:solidFill>
                  <a:srgbClr val="C00000"/>
                </a:solidFill>
              </a:rPr>
              <a:t> đ</a:t>
            </a:r>
            <a:r>
              <a:rPr lang="vi-VN" sz="4000" dirty="0">
                <a:solidFill>
                  <a:srgbClr val="C00000"/>
                </a:solidFill>
              </a:rPr>
              <a:t>ư</a:t>
            </a:r>
            <a:r>
              <a:rPr lang="en-US" sz="4000" dirty="0" err="1">
                <a:solidFill>
                  <a:srgbClr val="C00000"/>
                </a:solidFill>
              </a:rPr>
              <a:t>ợc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tạo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từ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một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nguyên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tố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hoá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học</a:t>
            </a:r>
            <a:r>
              <a:rPr lang="en-US" sz="4000" dirty="0">
                <a:solidFill>
                  <a:srgbClr val="C00000"/>
                </a:solidFill>
              </a:rPr>
              <a:t>: </a:t>
            </a:r>
          </a:p>
          <a:p>
            <a:r>
              <a:rPr lang="en-US" sz="4000" dirty="0">
                <a:solidFill>
                  <a:srgbClr val="C00000"/>
                </a:solidFill>
              </a:rPr>
              <a:t>    a/ Hydrogen</a:t>
            </a:r>
          </a:p>
          <a:p>
            <a:r>
              <a:rPr lang="en-US" sz="4000" dirty="0">
                <a:solidFill>
                  <a:srgbClr val="C00000"/>
                </a:solidFill>
              </a:rPr>
              <a:t>    b/ Chlorine</a:t>
            </a:r>
          </a:p>
          <a:p>
            <a:r>
              <a:rPr lang="en-US" sz="4000" dirty="0">
                <a:solidFill>
                  <a:srgbClr val="C00000"/>
                </a:solidFill>
              </a:rPr>
              <a:t>    d/ Neon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BE3F3B-A7E5-4CDF-B84D-3F3772C7B2E8}"/>
              </a:ext>
            </a:extLst>
          </p:cNvPr>
          <p:cNvSpPr txBox="1"/>
          <p:nvPr/>
        </p:nvSpPr>
        <p:spPr>
          <a:xfrm>
            <a:off x="497150" y="3999928"/>
            <a:ext cx="102980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    </a:t>
            </a:r>
            <a:r>
              <a:rPr lang="en-US" sz="4000" dirty="0" err="1">
                <a:solidFill>
                  <a:srgbClr val="C00000"/>
                </a:solidFill>
              </a:rPr>
              <a:t>Hạt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hợp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thành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của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chất</a:t>
            </a:r>
            <a:r>
              <a:rPr lang="en-US" sz="4000" dirty="0">
                <a:solidFill>
                  <a:srgbClr val="C00000"/>
                </a:solidFill>
              </a:rPr>
              <a:t> đ</a:t>
            </a:r>
            <a:r>
              <a:rPr lang="vi-VN" sz="4000" dirty="0">
                <a:solidFill>
                  <a:srgbClr val="C00000"/>
                </a:solidFill>
              </a:rPr>
              <a:t>ư</a:t>
            </a:r>
            <a:r>
              <a:rPr lang="en-US" sz="4000" dirty="0" err="1">
                <a:solidFill>
                  <a:srgbClr val="C00000"/>
                </a:solidFill>
              </a:rPr>
              <a:t>ợc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tạo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từ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nhiều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nguyên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tố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hoá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học</a:t>
            </a:r>
            <a:r>
              <a:rPr lang="en-US" sz="4000" dirty="0">
                <a:solidFill>
                  <a:srgbClr val="C00000"/>
                </a:solidFill>
              </a:rPr>
              <a:t>:</a:t>
            </a:r>
          </a:p>
          <a:p>
            <a:r>
              <a:rPr lang="en-US" sz="4000" dirty="0">
                <a:solidFill>
                  <a:srgbClr val="C00000"/>
                </a:solidFill>
              </a:rPr>
              <a:t>    c/ Hydrogen chloride </a:t>
            </a:r>
          </a:p>
        </p:txBody>
      </p:sp>
    </p:spTree>
    <p:extLst>
      <p:ext uri="{BB962C8B-B14F-4D97-AF65-F5344CB8AC3E}">
        <p14:creationId xmlns:p14="http://schemas.microsoft.com/office/powerpoint/2010/main" val="127455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379CC6-CE40-4F25-A768-AB2F428B5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8603"/>
            <a:ext cx="3956392" cy="4719397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E8FB06F-DA6E-4B75-BA83-9F25D3D51C3E}"/>
              </a:ext>
            </a:extLst>
          </p:cNvPr>
          <p:cNvSpPr/>
          <p:nvPr/>
        </p:nvSpPr>
        <p:spPr>
          <a:xfrm>
            <a:off x="4989249" y="270769"/>
            <a:ext cx="6924583" cy="3158231"/>
          </a:xfrm>
          <a:prstGeom prst="wedgeEllipseCallout">
            <a:avLst>
              <a:gd name="adj1" fmla="val -64536"/>
              <a:gd name="adj2" fmla="val 950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Hạt</a:t>
            </a:r>
            <a:r>
              <a:rPr lang="en-US" sz="4000" dirty="0"/>
              <a:t> </a:t>
            </a:r>
            <a:r>
              <a:rPr lang="en-US" sz="4000" dirty="0" err="1"/>
              <a:t>hợp</a:t>
            </a:r>
            <a:r>
              <a:rPr lang="en-US" sz="4000" dirty="0"/>
              <a:t> </a:t>
            </a:r>
            <a:r>
              <a:rPr lang="en-US" sz="4000" dirty="0" err="1"/>
              <a:t>thành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n</a:t>
            </a:r>
            <a:r>
              <a:rPr lang="vi-VN" sz="4000" dirty="0"/>
              <a:t>ư</a:t>
            </a:r>
            <a:r>
              <a:rPr lang="en-US" sz="4000" dirty="0" err="1"/>
              <a:t>ớc</a:t>
            </a:r>
            <a:r>
              <a:rPr lang="en-US" sz="4000" dirty="0"/>
              <a:t> </a:t>
            </a:r>
            <a:r>
              <a:rPr lang="en-US" sz="4000" dirty="0" err="1"/>
              <a:t>đều</a:t>
            </a:r>
            <a:r>
              <a:rPr lang="en-US" sz="4000" dirty="0"/>
              <a:t> </a:t>
            </a:r>
            <a:r>
              <a:rPr lang="en-US" sz="4000" dirty="0" err="1"/>
              <a:t>gồm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2 </a:t>
            </a:r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tử</a:t>
            </a:r>
            <a:r>
              <a:rPr lang="en-US" sz="4000" dirty="0"/>
              <a:t> hydrogen </a:t>
            </a:r>
            <a:r>
              <a:rPr lang="en-US" sz="4000" dirty="0" err="1"/>
              <a:t>và</a:t>
            </a:r>
            <a:r>
              <a:rPr lang="en-US" sz="4000" dirty="0"/>
              <a:t> 1 </a:t>
            </a:r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tử</a:t>
            </a:r>
            <a:r>
              <a:rPr lang="en-US" sz="4000" dirty="0"/>
              <a:t> oxygen.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187B188-CD95-4FC7-B5CD-612AC93BF17D}"/>
              </a:ext>
            </a:extLst>
          </p:cNvPr>
          <p:cNvSpPr/>
          <p:nvPr/>
        </p:nvSpPr>
        <p:spPr>
          <a:xfrm>
            <a:off x="4458161" y="4216893"/>
            <a:ext cx="7554897" cy="256564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Các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hạt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có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đặc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điểm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trên</a:t>
            </a:r>
            <a:r>
              <a:rPr lang="en-US" sz="4000" dirty="0">
                <a:solidFill>
                  <a:schemeClr val="bg1"/>
                </a:solidFill>
              </a:rPr>
              <a:t> đ</a:t>
            </a:r>
            <a:r>
              <a:rPr lang="vi-VN" sz="4000" dirty="0">
                <a:solidFill>
                  <a:schemeClr val="bg1"/>
                </a:solidFill>
              </a:rPr>
              <a:t>ư</a:t>
            </a:r>
            <a:r>
              <a:rPr lang="en-US" sz="4000" dirty="0" err="1">
                <a:solidFill>
                  <a:schemeClr val="bg1"/>
                </a:solidFill>
              </a:rPr>
              <a:t>ợc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gọi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chung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là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Phân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tử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1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1"/>
          <a:stretch/>
        </p:blipFill>
        <p:spPr>
          <a:xfrm>
            <a:off x="100208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AD2CCA-5892-4530-8F72-5E62B5FEBB5D}"/>
              </a:ext>
            </a:extLst>
          </p:cNvPr>
          <p:cNvSpPr/>
          <p:nvPr/>
        </p:nvSpPr>
        <p:spPr>
          <a:xfrm>
            <a:off x="2059618" y="745724"/>
            <a:ext cx="8478175" cy="50513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   </a:t>
            </a:r>
            <a:r>
              <a:rPr lang="en-US" sz="4800" dirty="0" err="1">
                <a:solidFill>
                  <a:schemeClr val="tx1"/>
                </a:solidFill>
              </a:rPr>
              <a:t>Phân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tử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là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hạt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đại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diện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cho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chất</a:t>
            </a:r>
            <a:r>
              <a:rPr lang="en-US" sz="4800" dirty="0">
                <a:solidFill>
                  <a:schemeClr val="tx1"/>
                </a:solidFill>
              </a:rPr>
              <a:t>, </a:t>
            </a:r>
            <a:r>
              <a:rPr lang="en-US" sz="4800" dirty="0" err="1">
                <a:solidFill>
                  <a:schemeClr val="tx1"/>
                </a:solidFill>
              </a:rPr>
              <a:t>gồm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một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số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nguyên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tử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kết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hợp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với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nhau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và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thể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hiện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đầy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đủ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tính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chất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hoá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học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của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chất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FBFB3-DA77-4A6D-8FC5-53B388893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18" y="745724"/>
            <a:ext cx="1091955" cy="106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4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73" y="505714"/>
            <a:ext cx="11321253" cy="5846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CBB1C7-3C28-4BA5-9D4B-DDD0B802C4E9}"/>
              </a:ext>
            </a:extLst>
          </p:cNvPr>
          <p:cNvSpPr txBox="1"/>
          <p:nvPr/>
        </p:nvSpPr>
        <p:spPr>
          <a:xfrm>
            <a:off x="754602" y="1092323"/>
            <a:ext cx="111148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>
                <a:solidFill>
                  <a:srgbClr val="FF0000"/>
                </a:solidFill>
              </a:rPr>
              <a:t>Lưu</a:t>
            </a:r>
            <a:r>
              <a:rPr lang="en-US" sz="4800" i="1" dirty="0">
                <a:solidFill>
                  <a:srgbClr val="FF0000"/>
                </a:solidFill>
              </a:rPr>
              <a:t> ý: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hai</a:t>
            </a:r>
            <a:r>
              <a:rPr lang="en-US" sz="4800" dirty="0"/>
              <a:t> </a:t>
            </a:r>
            <a:r>
              <a:rPr lang="en-US" sz="4800" dirty="0" err="1"/>
              <a:t>dạng</a:t>
            </a:r>
            <a:r>
              <a:rPr lang="en-US" sz="4800" dirty="0"/>
              <a:t> </a:t>
            </a:r>
            <a:r>
              <a:rPr lang="en-US" sz="4800" dirty="0" err="1"/>
              <a:t>phân</a:t>
            </a:r>
            <a:r>
              <a:rPr lang="en-US" sz="4800" dirty="0"/>
              <a:t> </a:t>
            </a:r>
            <a:r>
              <a:rPr lang="en-US" sz="4800" dirty="0" err="1"/>
              <a:t>tử</a:t>
            </a:r>
            <a:r>
              <a:rPr lang="en-US" sz="4800" dirty="0"/>
              <a:t>: </a:t>
            </a:r>
            <a:r>
              <a:rPr lang="en-US" sz="4800" dirty="0" err="1"/>
              <a:t>phân</a:t>
            </a:r>
            <a:r>
              <a:rPr lang="en-US" sz="4800" dirty="0"/>
              <a:t> </a:t>
            </a:r>
            <a:r>
              <a:rPr lang="en-US" sz="4800" dirty="0" err="1"/>
              <a:t>tử</a:t>
            </a:r>
            <a:r>
              <a:rPr lang="en-US" sz="4800" dirty="0"/>
              <a:t> </a:t>
            </a:r>
            <a:r>
              <a:rPr lang="en-US" sz="4800" dirty="0" err="1"/>
              <a:t>tạo</a:t>
            </a:r>
            <a:r>
              <a:rPr lang="en-US" sz="4800" dirty="0"/>
              <a:t> </a:t>
            </a:r>
            <a:r>
              <a:rPr lang="en-US" sz="4800" dirty="0" err="1"/>
              <a:t>bởi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nguyên</a:t>
            </a:r>
            <a:r>
              <a:rPr lang="en-US" sz="4800" dirty="0"/>
              <a:t> </a:t>
            </a:r>
            <a:r>
              <a:rPr lang="en-US" sz="4800" dirty="0" err="1"/>
              <a:t>tố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phân</a:t>
            </a:r>
            <a:r>
              <a:rPr lang="en-US" sz="4800" dirty="0"/>
              <a:t> </a:t>
            </a:r>
            <a:r>
              <a:rPr lang="en-US" sz="4800" dirty="0" err="1"/>
              <a:t>tử</a:t>
            </a:r>
            <a:r>
              <a:rPr lang="en-US" sz="4800" dirty="0"/>
              <a:t> </a:t>
            </a:r>
            <a:r>
              <a:rPr lang="en-US" sz="4800" dirty="0" err="1"/>
              <a:t>tạo</a:t>
            </a:r>
            <a:r>
              <a:rPr lang="en-US" sz="4800" dirty="0"/>
              <a:t> </a:t>
            </a:r>
            <a:r>
              <a:rPr lang="en-US" sz="4800" dirty="0" err="1"/>
              <a:t>bởi</a:t>
            </a:r>
            <a:r>
              <a:rPr lang="en-US" sz="4800" dirty="0"/>
              <a:t> </a:t>
            </a:r>
            <a:r>
              <a:rPr lang="en-US" sz="4800" dirty="0" err="1"/>
              <a:t>nhiều</a:t>
            </a:r>
            <a:r>
              <a:rPr lang="en-US" sz="4800" dirty="0"/>
              <a:t> </a:t>
            </a:r>
            <a:r>
              <a:rPr lang="en-US" sz="4800" dirty="0" err="1"/>
              <a:t>nguyên</a:t>
            </a:r>
            <a:r>
              <a:rPr lang="en-US" sz="4800" dirty="0"/>
              <a:t> </a:t>
            </a:r>
            <a:r>
              <a:rPr lang="en-US" sz="4800" dirty="0" err="1"/>
              <a:t>tố</a:t>
            </a:r>
            <a:r>
              <a:rPr lang="en-US" sz="4800" dirty="0"/>
              <a:t>.</a:t>
            </a:r>
          </a:p>
          <a:p>
            <a:r>
              <a:rPr lang="en-US" sz="4800" dirty="0"/>
              <a:t> 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nguyên</a:t>
            </a:r>
            <a:r>
              <a:rPr lang="en-US" sz="4800" dirty="0"/>
              <a:t> </a:t>
            </a:r>
            <a:r>
              <a:rPr lang="en-US" sz="4800" dirty="0" err="1"/>
              <a:t>tố</a:t>
            </a:r>
            <a:r>
              <a:rPr lang="en-US" sz="4800" dirty="0"/>
              <a:t> </a:t>
            </a:r>
            <a:r>
              <a:rPr lang="en-US" sz="4800" dirty="0" err="1"/>
              <a:t>khí</a:t>
            </a:r>
            <a:r>
              <a:rPr lang="en-US" sz="4800" dirty="0"/>
              <a:t> </a:t>
            </a:r>
            <a:r>
              <a:rPr lang="en-US" sz="4800" dirty="0" err="1"/>
              <a:t>hiếm</a:t>
            </a:r>
            <a:r>
              <a:rPr lang="en-US" sz="4800" dirty="0"/>
              <a:t> ( He, Ne, Ar..)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nguyên</a:t>
            </a:r>
            <a:r>
              <a:rPr lang="en-US" sz="4800" dirty="0"/>
              <a:t> </a:t>
            </a:r>
            <a:r>
              <a:rPr lang="en-US" sz="4800" dirty="0" err="1"/>
              <a:t>tố</a:t>
            </a:r>
            <a:r>
              <a:rPr lang="en-US" sz="4800" dirty="0"/>
              <a:t> </a:t>
            </a:r>
            <a:r>
              <a:rPr lang="en-US" sz="4800" dirty="0" err="1"/>
              <a:t>kim</a:t>
            </a:r>
            <a:r>
              <a:rPr lang="en-US" sz="4800" dirty="0"/>
              <a:t> </a:t>
            </a:r>
            <a:r>
              <a:rPr lang="en-US" sz="4800" dirty="0" err="1"/>
              <a:t>loại</a:t>
            </a:r>
            <a:r>
              <a:rPr lang="en-US" sz="4800" dirty="0"/>
              <a:t> </a:t>
            </a:r>
            <a:r>
              <a:rPr lang="en-US" sz="4800" dirty="0" err="1"/>
              <a:t>đều</a:t>
            </a:r>
            <a:r>
              <a:rPr lang="en-US" sz="4800" dirty="0"/>
              <a:t> </a:t>
            </a:r>
            <a:r>
              <a:rPr lang="en-US" sz="4800" dirty="0" err="1"/>
              <a:t>là</a:t>
            </a:r>
            <a:r>
              <a:rPr lang="en-US" sz="4800" dirty="0"/>
              <a:t> </a:t>
            </a:r>
            <a:r>
              <a:rPr lang="en-US" sz="4800" dirty="0" err="1"/>
              <a:t>dạng</a:t>
            </a:r>
            <a:r>
              <a:rPr lang="en-US" sz="4800" dirty="0"/>
              <a:t> </a:t>
            </a:r>
            <a:r>
              <a:rPr lang="en-US" sz="4800" dirty="0" err="1"/>
              <a:t>đặc</a:t>
            </a:r>
            <a:r>
              <a:rPr lang="en-US" sz="4800" dirty="0"/>
              <a:t> </a:t>
            </a:r>
            <a:r>
              <a:rPr lang="en-US" sz="4800" dirty="0" err="1"/>
              <a:t>biệt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phân</a:t>
            </a:r>
            <a:r>
              <a:rPr lang="en-US" sz="4800" dirty="0"/>
              <a:t> </a:t>
            </a:r>
            <a:r>
              <a:rPr lang="en-US" sz="4800" dirty="0" err="1"/>
              <a:t>tử</a:t>
            </a:r>
            <a:r>
              <a:rPr lang="en-US" sz="4800" dirty="0"/>
              <a:t>.</a:t>
            </a:r>
            <a:endParaRPr lang="vi-VN" sz="4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1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r="976" b="35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54915" y="995759"/>
            <a:ext cx="58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Cl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37093" y="995759"/>
            <a:ext cx="58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Cl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18587" y="438657"/>
            <a:ext cx="8194089" cy="54209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Có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nhiều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loại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bình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chữa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cháy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,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hình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bên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là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một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loại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bình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chữa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cháy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chứa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chất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khí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đã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được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hoá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lỏng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.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Loại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bình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này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dùng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để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dập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tắt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hiệu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quả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các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đám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cháy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nhỏ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,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nơi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kín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gió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.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Ưu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điểm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của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nó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là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không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lưu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lại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chất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chữa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cháy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trên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đồ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vật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6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Theo </a:t>
            </a:r>
            <a:r>
              <a:rPr lang="en-US" sz="26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em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,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trong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bình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có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chứa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phân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tử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chất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khí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gì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?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Phân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tử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đó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gồm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những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nguyên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tố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nào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?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Số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lượng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nguyên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tử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của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mỗi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nguyên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tố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có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trong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phân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tử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chất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khí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này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là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bao </a:t>
            </a:r>
            <a:r>
              <a:rPr lang="en-US" sz="2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nhiêu</a:t>
            </a:r>
            <a:r>
              <a:rPr lang="en-US" sz="2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?</a:t>
            </a:r>
            <a:endParaRPr lang="en-US" sz="26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Georgia" panose="02040502050405020303" pitchFamily="18" charset="0"/>
            </a:endParaRPr>
          </a:p>
        </p:txBody>
      </p:sp>
      <p:pic>
        <p:nvPicPr>
          <p:cNvPr id="1026" name="Picture 2" descr="Bình chữa cháy khí CO2 3kg MT3 loại nhỏ">
            <a:extLst>
              <a:ext uri="{FF2B5EF4-FFF2-40B4-BE49-F238E27FC236}">
                <a16:creationId xmlns:a16="http://schemas.microsoft.com/office/drawing/2014/main" id="{97DD74FC-0F50-4431-807B-F437A9FE2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3161">
            <a:off x="8757461" y="1327869"/>
            <a:ext cx="3471441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F448FC-BBCC-466F-A591-98FBEF154B3B}"/>
              </a:ext>
            </a:extLst>
          </p:cNvPr>
          <p:cNvSpPr txBox="1"/>
          <p:nvPr/>
        </p:nvSpPr>
        <p:spPr>
          <a:xfrm>
            <a:off x="1298894" y="1840555"/>
            <a:ext cx="78334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   </a:t>
            </a:r>
            <a:r>
              <a:rPr lang="en-US" sz="4400" dirty="0" err="1">
                <a:solidFill>
                  <a:srgbClr val="C00000"/>
                </a:solidFill>
              </a:rPr>
              <a:t>Trong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bình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có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chứa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phân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tử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chất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khí</a:t>
            </a:r>
            <a:r>
              <a:rPr lang="en-US" sz="4400" dirty="0">
                <a:solidFill>
                  <a:srgbClr val="C00000"/>
                </a:solidFill>
              </a:rPr>
              <a:t> carbon dioxide </a:t>
            </a:r>
            <a:r>
              <a:rPr lang="en-US" sz="4400" dirty="0" err="1">
                <a:solidFill>
                  <a:srgbClr val="C00000"/>
                </a:solidFill>
              </a:rPr>
              <a:t>gồm</a:t>
            </a:r>
            <a:r>
              <a:rPr lang="en-US" sz="4400" dirty="0">
                <a:solidFill>
                  <a:srgbClr val="C00000"/>
                </a:solidFill>
              </a:rPr>
              <a:t> 1 </a:t>
            </a:r>
            <a:r>
              <a:rPr lang="en-US" sz="4400" dirty="0" err="1">
                <a:solidFill>
                  <a:srgbClr val="C00000"/>
                </a:solidFill>
              </a:rPr>
              <a:t>nguyên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tử</a:t>
            </a:r>
            <a:r>
              <a:rPr lang="en-US" sz="4400" dirty="0">
                <a:solidFill>
                  <a:srgbClr val="C00000"/>
                </a:solidFill>
              </a:rPr>
              <a:t> carbon </a:t>
            </a:r>
            <a:r>
              <a:rPr lang="en-US" sz="4400" dirty="0" err="1">
                <a:solidFill>
                  <a:srgbClr val="C00000"/>
                </a:solidFill>
              </a:rPr>
              <a:t>và</a:t>
            </a:r>
            <a:r>
              <a:rPr lang="en-US" sz="4400" dirty="0">
                <a:solidFill>
                  <a:srgbClr val="C00000"/>
                </a:solidFill>
              </a:rPr>
              <a:t> 2 </a:t>
            </a:r>
            <a:r>
              <a:rPr lang="en-US" sz="4400" dirty="0" err="1">
                <a:solidFill>
                  <a:srgbClr val="C00000"/>
                </a:solidFill>
              </a:rPr>
              <a:t>nguyên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tử</a:t>
            </a:r>
            <a:r>
              <a:rPr lang="en-US" sz="4400" dirty="0">
                <a:solidFill>
                  <a:srgbClr val="C00000"/>
                </a:solidFill>
              </a:rPr>
              <a:t> oxygen.</a:t>
            </a:r>
          </a:p>
        </p:txBody>
      </p:sp>
    </p:spTree>
    <p:extLst>
      <p:ext uri="{BB962C8B-B14F-4D97-AF65-F5344CB8AC3E}">
        <p14:creationId xmlns:p14="http://schemas.microsoft.com/office/powerpoint/2010/main" val="3541712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1036305">
            <a:off x="2796283" y="1701725"/>
            <a:ext cx="61119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err="1"/>
              <a:t>Làm</a:t>
            </a:r>
            <a:r>
              <a:rPr lang="en-US" sz="4800" i="1" dirty="0"/>
              <a:t> </a:t>
            </a:r>
            <a:r>
              <a:rPr lang="en-US" sz="4800" i="1" dirty="0" err="1"/>
              <a:t>thế</a:t>
            </a:r>
            <a:r>
              <a:rPr lang="en-US" sz="4800" i="1" dirty="0"/>
              <a:t> </a:t>
            </a:r>
            <a:r>
              <a:rPr lang="en-US" sz="4800" i="1" dirty="0" err="1"/>
              <a:t>nào</a:t>
            </a:r>
            <a:r>
              <a:rPr lang="en-US" sz="4800" i="1" dirty="0"/>
              <a:t> </a:t>
            </a:r>
            <a:r>
              <a:rPr lang="en-US" sz="4800" i="1" dirty="0" err="1"/>
              <a:t>để</a:t>
            </a:r>
            <a:r>
              <a:rPr lang="en-US" sz="4800" i="1" dirty="0"/>
              <a:t> </a:t>
            </a:r>
            <a:r>
              <a:rPr lang="en-US" sz="4800" i="1" dirty="0" err="1"/>
              <a:t>biết</a:t>
            </a:r>
            <a:r>
              <a:rPr lang="en-US" sz="4800" i="1" dirty="0"/>
              <a:t> </a:t>
            </a:r>
            <a:r>
              <a:rPr lang="en-US" sz="4800" i="1" dirty="0" err="1"/>
              <a:t>được</a:t>
            </a:r>
            <a:r>
              <a:rPr lang="en-US" sz="4800" i="1" dirty="0"/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phân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tử</a:t>
            </a:r>
            <a:r>
              <a:rPr lang="en-US" sz="4800" i="1" dirty="0">
                <a:solidFill>
                  <a:srgbClr val="FF0000"/>
                </a:solidFill>
              </a:rPr>
              <a:t> A </a:t>
            </a:r>
            <a:r>
              <a:rPr lang="en-US" sz="4800" i="1" dirty="0" err="1"/>
              <a:t>nặng</a:t>
            </a:r>
            <a:r>
              <a:rPr lang="en-US" sz="4800" i="1" dirty="0"/>
              <a:t> hay </a:t>
            </a:r>
            <a:r>
              <a:rPr lang="en-US" sz="4800" i="1" dirty="0" err="1"/>
              <a:t>nhẹ</a:t>
            </a:r>
            <a:r>
              <a:rPr lang="en-US" sz="4800" i="1" dirty="0"/>
              <a:t> </a:t>
            </a:r>
            <a:r>
              <a:rPr lang="en-US" sz="4800" i="1" dirty="0" err="1"/>
              <a:t>hơn</a:t>
            </a:r>
            <a:r>
              <a:rPr lang="en-US" sz="4800" i="1" dirty="0"/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phân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tử</a:t>
            </a:r>
            <a:r>
              <a:rPr lang="en-US" sz="4800" i="1" dirty="0">
                <a:solidFill>
                  <a:srgbClr val="FF0000"/>
                </a:solidFill>
              </a:rPr>
              <a:t> B</a:t>
            </a:r>
            <a:r>
              <a:rPr lang="en-US" sz="4800" i="1" dirty="0"/>
              <a:t>?</a:t>
            </a:r>
            <a:endParaRPr lang="vi-VN" sz="4800" i="1" dirty="0"/>
          </a:p>
        </p:txBody>
      </p:sp>
    </p:spTree>
    <p:extLst>
      <p:ext uri="{BB962C8B-B14F-4D97-AF65-F5344CB8AC3E}">
        <p14:creationId xmlns:p14="http://schemas.microsoft.com/office/powerpoint/2010/main" val="38698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73" y="505714"/>
            <a:ext cx="11321253" cy="5846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26" y="1589133"/>
            <a:ext cx="1146147" cy="11719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1300" y="1390302"/>
            <a:ext cx="8293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/>
              <a:t>Muốn</a:t>
            </a:r>
            <a:r>
              <a:rPr lang="en-US" sz="3200" b="1" i="1" dirty="0"/>
              <a:t> </a:t>
            </a:r>
            <a:r>
              <a:rPr lang="en-US" sz="3200" b="1" i="1" dirty="0" err="1"/>
              <a:t>biết</a:t>
            </a:r>
            <a:r>
              <a:rPr lang="en-US" sz="3200" b="1" i="1" dirty="0"/>
              <a:t> </a:t>
            </a:r>
            <a:r>
              <a:rPr lang="en-US" sz="3200" b="1" i="1" dirty="0" err="1"/>
              <a:t>được</a:t>
            </a:r>
            <a:r>
              <a:rPr lang="en-US" sz="3200" b="1" i="1" dirty="0"/>
              <a:t> </a:t>
            </a:r>
            <a:r>
              <a:rPr lang="en-US" sz="3200" b="1" i="1" dirty="0" err="1"/>
              <a:t>phân</a:t>
            </a:r>
            <a:r>
              <a:rPr lang="en-US" sz="3200" b="1" i="1" dirty="0"/>
              <a:t> </a:t>
            </a:r>
            <a:r>
              <a:rPr lang="en-US" sz="3200" b="1" i="1" dirty="0" err="1"/>
              <a:t>tử</a:t>
            </a:r>
            <a:r>
              <a:rPr lang="en-US" sz="3200" b="1" i="1" dirty="0"/>
              <a:t> </a:t>
            </a:r>
            <a:r>
              <a:rPr lang="en-US" sz="3200" b="1" i="1" dirty="0" err="1"/>
              <a:t>nào</a:t>
            </a:r>
            <a:r>
              <a:rPr lang="en-US" sz="3200" b="1" i="1" dirty="0"/>
              <a:t> </a:t>
            </a:r>
            <a:r>
              <a:rPr lang="en-US" sz="3200" b="1" i="1" dirty="0" err="1"/>
              <a:t>nặng</a:t>
            </a:r>
            <a:r>
              <a:rPr lang="en-US" sz="3200" b="1" i="1" dirty="0"/>
              <a:t> hay </a:t>
            </a:r>
            <a:r>
              <a:rPr lang="en-US" sz="3200" b="1" i="1" dirty="0" err="1"/>
              <a:t>nhẹ</a:t>
            </a:r>
            <a:r>
              <a:rPr lang="en-US" sz="3200" b="1" i="1" dirty="0"/>
              <a:t> </a:t>
            </a:r>
            <a:r>
              <a:rPr lang="en-US" sz="3200" b="1" i="1" dirty="0" err="1"/>
              <a:t>hơn</a:t>
            </a:r>
            <a:r>
              <a:rPr lang="en-US" sz="3200" b="1" i="1" dirty="0"/>
              <a:t> </a:t>
            </a:r>
            <a:r>
              <a:rPr lang="en-US" sz="3200" b="1" i="1" dirty="0" err="1"/>
              <a:t>thì</a:t>
            </a:r>
            <a:r>
              <a:rPr lang="en-US" sz="3200" b="1" i="1" dirty="0"/>
              <a:t> ta </a:t>
            </a:r>
            <a:r>
              <a:rPr lang="en-US" sz="3200" b="1" i="1" dirty="0" err="1"/>
              <a:t>cần</a:t>
            </a:r>
            <a:r>
              <a:rPr lang="en-US" sz="3200" b="1" i="1" dirty="0"/>
              <a:t> </a:t>
            </a:r>
            <a:r>
              <a:rPr lang="en-US" sz="3200" b="1" i="1" dirty="0" err="1"/>
              <a:t>phải</a:t>
            </a:r>
            <a:r>
              <a:rPr lang="en-US" sz="3200" b="1" i="1" dirty="0"/>
              <a:t> </a:t>
            </a:r>
            <a:r>
              <a:rPr lang="en-US" sz="3200" b="1" i="1" dirty="0" err="1"/>
              <a:t>xác</a:t>
            </a:r>
            <a:r>
              <a:rPr lang="en-US" sz="3200" b="1" i="1" dirty="0"/>
              <a:t> </a:t>
            </a:r>
            <a:r>
              <a:rPr lang="en-US" sz="3200" b="1" i="1" dirty="0" err="1"/>
              <a:t>định</a:t>
            </a:r>
            <a:r>
              <a:rPr lang="en-US" sz="3200" b="1" i="1" dirty="0"/>
              <a:t> </a:t>
            </a:r>
            <a:r>
              <a:rPr lang="en-US" sz="3200" b="1" i="1" dirty="0" err="1"/>
              <a:t>được</a:t>
            </a:r>
            <a:r>
              <a:rPr lang="en-US" sz="3200" b="1" i="1" dirty="0"/>
              <a:t> </a:t>
            </a:r>
            <a:r>
              <a:rPr lang="en-US" sz="3200" b="1" i="1" u="sng" dirty="0" err="1"/>
              <a:t>khối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lượng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của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chúng</a:t>
            </a:r>
            <a:r>
              <a:rPr lang="en-US" sz="3200" b="1" i="1" dirty="0"/>
              <a:t> (</a:t>
            </a:r>
            <a:r>
              <a:rPr lang="en-US" sz="3200" b="1" i="1" dirty="0" err="1"/>
              <a:t>xét</a:t>
            </a:r>
            <a:r>
              <a:rPr lang="en-US" sz="3200" b="1" i="1" dirty="0"/>
              <a:t> </a:t>
            </a:r>
            <a:r>
              <a:rPr lang="en-US" sz="3200" b="1" i="1" dirty="0" err="1"/>
              <a:t>hai</a:t>
            </a:r>
            <a:r>
              <a:rPr lang="en-US" sz="3200" b="1" i="1" dirty="0"/>
              <a:t> </a:t>
            </a:r>
            <a:r>
              <a:rPr lang="en-US" sz="3200" b="1" i="1" dirty="0" err="1"/>
              <a:t>phân</a:t>
            </a:r>
            <a:r>
              <a:rPr lang="en-US" sz="3200" b="1" i="1" dirty="0"/>
              <a:t> </a:t>
            </a:r>
            <a:r>
              <a:rPr lang="en-US" sz="3200" b="1" i="1" dirty="0" err="1"/>
              <a:t>tử</a:t>
            </a:r>
            <a:r>
              <a:rPr lang="en-US" sz="3200" b="1" i="1" dirty="0"/>
              <a:t> ở </a:t>
            </a:r>
            <a:r>
              <a:rPr lang="en-US" sz="3200" b="1" i="1" dirty="0" err="1"/>
              <a:t>cùng</a:t>
            </a:r>
            <a:r>
              <a:rPr lang="en-US" sz="3200" b="1" i="1" dirty="0"/>
              <a:t> </a:t>
            </a:r>
            <a:r>
              <a:rPr lang="en-US" sz="3200" b="1" i="1" dirty="0" err="1"/>
              <a:t>trạng</a:t>
            </a:r>
            <a:r>
              <a:rPr lang="en-US" sz="3200" b="1" i="1" dirty="0"/>
              <a:t> </a:t>
            </a:r>
            <a:r>
              <a:rPr lang="en-US" sz="3200" b="1" i="1" dirty="0" err="1"/>
              <a:t>thái</a:t>
            </a:r>
            <a:r>
              <a:rPr lang="en-US" sz="3200" b="1" i="1" dirty="0"/>
              <a:t>).</a:t>
            </a:r>
            <a:endParaRPr lang="vi-VN" sz="32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781300" y="3844550"/>
            <a:ext cx="8293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</a:rPr>
              <a:t>Khối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lượng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của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một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phân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tử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tính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như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thế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nào</a:t>
            </a:r>
            <a:r>
              <a:rPr lang="en-US" sz="3200" b="1" i="1" dirty="0">
                <a:solidFill>
                  <a:srgbClr val="FF0000"/>
                </a:solidFill>
              </a:rPr>
              <a:t>?</a:t>
            </a:r>
            <a:endParaRPr lang="vi-VN" sz="3200" b="1" i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26" y="3844550"/>
            <a:ext cx="1146147" cy="114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4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50098" y="2747110"/>
            <a:ext cx="10002415" cy="2652768"/>
            <a:chOff x="1177118" y="2308292"/>
            <a:chExt cx="5334707" cy="26527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7344" y="2308292"/>
              <a:ext cx="5214256" cy="216621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77118" y="2837402"/>
              <a:ext cx="533470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/>
                <a:t>2. </a:t>
              </a:r>
              <a:r>
                <a:rPr lang="en-US" sz="6600" dirty="0" err="1"/>
                <a:t>Tính</a:t>
              </a:r>
              <a:r>
                <a:rPr lang="en-US" sz="6600" dirty="0"/>
                <a:t> </a:t>
              </a:r>
              <a:r>
                <a:rPr lang="en-US" sz="6600" dirty="0" err="1"/>
                <a:t>khối</a:t>
              </a:r>
              <a:r>
                <a:rPr lang="en-US" sz="6600" dirty="0"/>
                <a:t> l</a:t>
              </a:r>
              <a:r>
                <a:rPr lang="vi-VN" sz="6600" dirty="0"/>
                <a:t>ư</a:t>
              </a:r>
              <a:r>
                <a:rPr lang="en-US" sz="6600" dirty="0" err="1"/>
                <a:t>ợng</a:t>
              </a:r>
              <a:r>
                <a:rPr lang="en-US" sz="6600" dirty="0"/>
                <a:t> </a:t>
              </a:r>
              <a:r>
                <a:rPr lang="en-US" sz="6600" dirty="0" err="1"/>
                <a:t>phân</a:t>
              </a:r>
              <a:r>
                <a:rPr lang="en-US" sz="6600" dirty="0"/>
                <a:t> </a:t>
              </a:r>
              <a:r>
                <a:rPr lang="en-US" sz="6600" dirty="0" err="1"/>
                <a:t>tử</a:t>
              </a:r>
              <a:endParaRPr lang="vi-VN" sz="6600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199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70000"/>
                    </a14:imgEffect>
                  </a14:imgLayer>
                </a14:imgProps>
              </a:ext>
            </a:extLst>
          </a:blip>
          <a:srcRect t="7940" b="169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62000" y="571500"/>
            <a:ext cx="10668000" cy="5715000"/>
          </a:xfrm>
          <a:prstGeom prst="roundRect">
            <a:avLst>
              <a:gd name="adj" fmla="val 12445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2578100" y="723900"/>
            <a:ext cx="703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BẢNG GIÁ TRÁI CÂY</a:t>
            </a:r>
            <a:endParaRPr lang="vi-VN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9" b="100000" l="0" r="98354">
                        <a14:foregroundMark x1="53224" y1="47692" x2="53224" y2="47692"/>
                        <a14:foregroundMark x1="50206" y1="43077" x2="50206" y2="43077"/>
                        <a14:foregroundMark x1="53224" y1="53147" x2="53224" y2="53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46" y="3649559"/>
            <a:ext cx="1324219" cy="1187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6" b="99454" l="1455" r="95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27" y="1461075"/>
            <a:ext cx="1648054" cy="10369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90" b="96721" l="4364" r="98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00" y="4985372"/>
            <a:ext cx="1545315" cy="10283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87" y="2643460"/>
            <a:ext cx="1289735" cy="8582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0400" y="1717951"/>
            <a:ext cx="195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giá</a:t>
            </a:r>
            <a:r>
              <a:rPr lang="en-US" sz="2800" dirty="0"/>
              <a:t> 10k/</a:t>
            </a:r>
            <a:r>
              <a:rPr lang="en-US" sz="2800" dirty="0" err="1"/>
              <a:t>quả</a:t>
            </a:r>
            <a:endParaRPr lang="vi-VN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200400" y="2808119"/>
            <a:ext cx="195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giá</a:t>
            </a:r>
            <a:r>
              <a:rPr lang="en-US" sz="2800" dirty="0"/>
              <a:t> 20k/</a:t>
            </a:r>
            <a:r>
              <a:rPr lang="en-US" sz="2800" dirty="0" err="1"/>
              <a:t>quả</a:t>
            </a:r>
            <a:endParaRPr lang="vi-VN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200400" y="3981936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giá</a:t>
            </a:r>
            <a:r>
              <a:rPr lang="en-US" sz="2800" dirty="0"/>
              <a:t> 50k/</a:t>
            </a:r>
            <a:r>
              <a:rPr lang="en-US" sz="2800" dirty="0" err="1"/>
              <a:t>quả</a:t>
            </a:r>
            <a:endParaRPr lang="vi-VN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0400" y="5237930"/>
            <a:ext cx="238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giá</a:t>
            </a:r>
            <a:r>
              <a:rPr lang="en-US" sz="2800" dirty="0"/>
              <a:t> 60k/</a:t>
            </a:r>
            <a:r>
              <a:rPr lang="en-US" sz="2800" dirty="0" err="1"/>
              <a:t>quả</a:t>
            </a:r>
            <a:endParaRPr lang="vi-VN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5918200" y="1687173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/>
              <a:t>Tính</a:t>
            </a:r>
            <a:r>
              <a:rPr lang="en-US" sz="3200" b="1" i="1" dirty="0"/>
              <a:t> </a:t>
            </a:r>
            <a:r>
              <a:rPr lang="en-US" sz="3200" b="1" i="1" dirty="0" err="1"/>
              <a:t>số</a:t>
            </a:r>
            <a:r>
              <a:rPr lang="en-US" sz="3200" b="1" i="1" dirty="0"/>
              <a:t> </a:t>
            </a:r>
            <a:r>
              <a:rPr lang="en-US" sz="3200" b="1" i="1" dirty="0" err="1"/>
              <a:t>tiền</a:t>
            </a:r>
            <a:r>
              <a:rPr lang="en-US" sz="3200" b="1" i="1" dirty="0"/>
              <a:t> </a:t>
            </a:r>
            <a:r>
              <a:rPr lang="en-US" sz="3200" b="1" i="1" dirty="0" err="1"/>
              <a:t>phải</a:t>
            </a:r>
            <a:r>
              <a:rPr lang="en-US" sz="3200" b="1" i="1" dirty="0"/>
              <a:t> </a:t>
            </a:r>
            <a:r>
              <a:rPr lang="en-US" sz="3200" b="1" i="1" dirty="0" err="1"/>
              <a:t>trả</a:t>
            </a:r>
            <a:r>
              <a:rPr lang="en-US" sz="3200" b="1" i="1" dirty="0"/>
              <a:t> </a:t>
            </a:r>
            <a:r>
              <a:rPr lang="en-US" sz="3200" b="1" i="1" dirty="0" err="1"/>
              <a:t>khi</a:t>
            </a:r>
            <a:r>
              <a:rPr lang="en-US" sz="3200" b="1" i="1" dirty="0"/>
              <a:t> </a:t>
            </a:r>
            <a:r>
              <a:rPr lang="en-US" sz="3200" b="1" i="1" dirty="0" err="1"/>
              <a:t>mua</a:t>
            </a:r>
            <a:r>
              <a:rPr lang="en-US" sz="3200" b="1" i="1" dirty="0"/>
              <a:t>:</a:t>
            </a:r>
            <a:endParaRPr lang="vi-VN" sz="32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191250" y="3000673"/>
            <a:ext cx="4419600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2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lê</a:t>
            </a:r>
            <a:endParaRPr lang="en-US" sz="3600" dirty="0"/>
          </a:p>
          <a:p>
            <a:pPr algn="ctr">
              <a:lnSpc>
                <a:spcPct val="150000"/>
              </a:lnSpc>
            </a:pPr>
            <a:r>
              <a:rPr lang="en-US" sz="3600" dirty="0"/>
              <a:t>6 </a:t>
            </a:r>
            <a:r>
              <a:rPr lang="en-US" sz="3600" dirty="0" err="1"/>
              <a:t>quả</a:t>
            </a:r>
            <a:r>
              <a:rPr lang="en-US" sz="3600" dirty="0"/>
              <a:t> kiwi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3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bưởi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96575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 contrast="-63000"/>
                    </a14:imgEffect>
                  </a14:imgLayer>
                </a14:imgProps>
              </a:ext>
            </a:extLst>
          </a:blip>
          <a:srcRect l="3397" r="3397"/>
          <a:stretch/>
        </p:blipFill>
        <p:spPr>
          <a:xfrm>
            <a:off x="0" y="6048"/>
            <a:ext cx="12181248" cy="685195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62000" y="571500"/>
            <a:ext cx="10668000" cy="5715000"/>
          </a:xfrm>
          <a:prstGeom prst="roundRect">
            <a:avLst>
              <a:gd name="adj" fmla="val 12445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2578100" y="723900"/>
            <a:ext cx="703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BẢNG GIÁ NGUYÊN TỬ</a:t>
            </a:r>
            <a:endParaRPr lang="vi-VN" sz="32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13" b="96205" l="2413" r="751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35" t="32975" r="38396" b="29187"/>
          <a:stretch/>
        </p:blipFill>
        <p:spPr>
          <a:xfrm rot="5400000">
            <a:off x="1812137" y="4958050"/>
            <a:ext cx="754049" cy="860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4361" r="9188" b="39502"/>
          <a:stretch/>
        </p:blipFill>
        <p:spPr>
          <a:xfrm rot="10800000">
            <a:off x="1802014" y="1308675"/>
            <a:ext cx="776086" cy="758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035" t="36609" r="5317" b="43569"/>
          <a:stretch/>
        </p:blipFill>
        <p:spPr>
          <a:xfrm>
            <a:off x="1831123" y="3153556"/>
            <a:ext cx="800074" cy="766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4" t="11152" r="29553" b="40858"/>
          <a:stretch/>
        </p:blipFill>
        <p:spPr>
          <a:xfrm>
            <a:off x="1831123" y="2258850"/>
            <a:ext cx="716080" cy="703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64" t="11173" r="40961" b="59957"/>
          <a:stretch/>
        </p:blipFill>
        <p:spPr>
          <a:xfrm>
            <a:off x="1870030" y="4175410"/>
            <a:ext cx="638265" cy="570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TextBox 23"/>
          <p:cNvSpPr txBox="1"/>
          <p:nvPr/>
        </p:nvSpPr>
        <p:spPr>
          <a:xfrm>
            <a:off x="1948424" y="2315938"/>
            <a:ext cx="481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2621" y="4229669"/>
            <a:ext cx="845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Cl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12621" y="5080213"/>
            <a:ext cx="845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Cu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5197" y="1379402"/>
            <a:ext cx="354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giá</a:t>
            </a:r>
            <a:r>
              <a:rPr lang="en-US" sz="2800" dirty="0"/>
              <a:t> 1amu/1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endParaRPr lang="vi-VN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2885197" y="2346620"/>
            <a:ext cx="376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giá</a:t>
            </a:r>
            <a:r>
              <a:rPr lang="en-US" sz="2800" dirty="0"/>
              <a:t> 16 </a:t>
            </a:r>
            <a:r>
              <a:rPr lang="en-US" sz="2800" dirty="0" err="1"/>
              <a:t>amu</a:t>
            </a:r>
            <a:r>
              <a:rPr lang="en-US" sz="2800" dirty="0"/>
              <a:t>/1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endParaRPr lang="vi-VN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885196" y="3274367"/>
            <a:ext cx="374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giá</a:t>
            </a:r>
            <a:r>
              <a:rPr lang="en-US" sz="2800" dirty="0"/>
              <a:t> 23 </a:t>
            </a:r>
            <a:r>
              <a:rPr lang="en-US" sz="2800" dirty="0" err="1"/>
              <a:t>amu</a:t>
            </a:r>
            <a:r>
              <a:rPr lang="en-US" sz="2800" dirty="0"/>
              <a:t>/1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endParaRPr lang="vi-VN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85196" y="4202114"/>
            <a:ext cx="402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giá</a:t>
            </a:r>
            <a:r>
              <a:rPr lang="en-US" sz="2800" dirty="0"/>
              <a:t> 35,5 </a:t>
            </a:r>
            <a:r>
              <a:rPr lang="en-US" sz="2800" dirty="0" err="1"/>
              <a:t>amu</a:t>
            </a:r>
            <a:r>
              <a:rPr lang="en-US" sz="2800" dirty="0"/>
              <a:t>/1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endParaRPr lang="vi-VN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2888653" y="5049435"/>
            <a:ext cx="4087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giá</a:t>
            </a:r>
            <a:r>
              <a:rPr lang="en-US" sz="2800" dirty="0"/>
              <a:t> 64 </a:t>
            </a:r>
            <a:r>
              <a:rPr lang="en-US" sz="2800" dirty="0" err="1"/>
              <a:t>amu</a:t>
            </a:r>
            <a:r>
              <a:rPr lang="en-US" sz="2800" dirty="0"/>
              <a:t>/1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endParaRPr lang="vi-VN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6903894" y="1641012"/>
            <a:ext cx="4025900" cy="303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Tính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amu</a:t>
            </a:r>
            <a:r>
              <a:rPr lang="en-US" sz="2800" b="1" dirty="0"/>
              <a:t> </a:t>
            </a:r>
            <a:r>
              <a:rPr lang="en-US" sz="2800" b="1" dirty="0" err="1"/>
              <a:t>phải</a:t>
            </a:r>
            <a:r>
              <a:rPr lang="en-US" sz="2800" b="1" dirty="0"/>
              <a:t> </a:t>
            </a:r>
            <a:r>
              <a:rPr lang="en-US" sz="2800" b="1" dirty="0" err="1"/>
              <a:t>trả</a:t>
            </a:r>
            <a:r>
              <a:rPr lang="en-US" sz="2800" b="1" dirty="0"/>
              <a:t> </a:t>
            </a:r>
            <a:r>
              <a:rPr lang="en-US" sz="2800" b="1" dirty="0" err="1"/>
              <a:t>khi</a:t>
            </a:r>
            <a:r>
              <a:rPr lang="en-US" sz="2800" b="1" dirty="0"/>
              <a:t> </a:t>
            </a:r>
            <a:r>
              <a:rPr lang="en-US" sz="2800" b="1" dirty="0" err="1"/>
              <a:t>mua</a:t>
            </a:r>
            <a:r>
              <a:rPr lang="en-US" sz="2800" b="1" dirty="0"/>
              <a:t>:</a:t>
            </a:r>
          </a:p>
          <a:p>
            <a:pPr algn="ctr"/>
            <a:endParaRPr lang="en-US" sz="2800" b="1" dirty="0"/>
          </a:p>
          <a:p>
            <a:r>
              <a:rPr lang="en-US" sz="2800" b="1" dirty="0"/>
              <a:t>    </a:t>
            </a:r>
            <a:r>
              <a:rPr lang="en-US" sz="2800" dirty="0"/>
              <a:t>2 Cl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5 Na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3 O</a:t>
            </a:r>
            <a:endParaRPr lang="vi-VN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3200155" y="2055275"/>
            <a:ext cx="40259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Tổng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số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amu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phải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trả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khi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mua</a:t>
            </a:r>
            <a:r>
              <a:rPr lang="en-US" sz="2800" b="1" dirty="0">
                <a:solidFill>
                  <a:srgbClr val="7030A0"/>
                </a:solidFill>
              </a:rPr>
              <a:t>:</a:t>
            </a:r>
          </a:p>
          <a:p>
            <a:pPr algn="ctr"/>
            <a:endParaRPr lang="en-US" sz="2800" b="1" dirty="0">
              <a:solidFill>
                <a:srgbClr val="7030A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</a:rPr>
              <a:t>1 Na + 1 Cl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</a:rPr>
              <a:t>2 Na + 1 C + 3 O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</a:rPr>
              <a:t>1 Cu + 2 O + 2 H</a:t>
            </a:r>
            <a:endParaRPr lang="vi-VN" sz="2800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DCBF4-EEC3-464A-97A4-CFDCD7C7F3F7}"/>
              </a:ext>
            </a:extLst>
          </p:cNvPr>
          <p:cNvSpPr txBox="1"/>
          <p:nvPr/>
        </p:nvSpPr>
        <p:spPr>
          <a:xfrm>
            <a:off x="8033880" y="2905780"/>
            <a:ext cx="3462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2. 35,5 = 71 (</a:t>
            </a:r>
            <a:r>
              <a:rPr lang="en-US" sz="2800" dirty="0" err="1"/>
              <a:t>amu</a:t>
            </a:r>
            <a:r>
              <a:rPr lang="en-US" sz="2800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B5E387-65AF-42BA-A6D8-A6B7E0F77B11}"/>
              </a:ext>
            </a:extLst>
          </p:cNvPr>
          <p:cNvSpPr txBox="1"/>
          <p:nvPr/>
        </p:nvSpPr>
        <p:spPr>
          <a:xfrm>
            <a:off x="8085071" y="3471232"/>
            <a:ext cx="3462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5. 23 = 115 (</a:t>
            </a:r>
            <a:r>
              <a:rPr lang="en-US" sz="2800" dirty="0" err="1"/>
              <a:t>amu</a:t>
            </a:r>
            <a:r>
              <a:rPr lang="en-US" sz="2800" dirty="0"/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9A0A1D-8A8E-4FCE-A2F3-4FE6C27D7847}"/>
              </a:ext>
            </a:extLst>
          </p:cNvPr>
          <p:cNvSpPr txBox="1"/>
          <p:nvPr/>
        </p:nvSpPr>
        <p:spPr>
          <a:xfrm>
            <a:off x="8085071" y="4110286"/>
            <a:ext cx="3462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3. 16 = 48 (</a:t>
            </a:r>
            <a:r>
              <a:rPr lang="en-US" sz="2800" dirty="0" err="1"/>
              <a:t>amu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73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4" grpId="0"/>
      <p:bldP spid="3" grpId="0"/>
      <p:bldP spid="27" grpId="0"/>
      <p:bldP spid="4" grpId="0"/>
      <p:bldP spid="28" grpId="0"/>
      <p:bldP spid="29" grpId="0"/>
      <p:bldP spid="30" grpId="0"/>
      <p:bldP spid="31" grpId="0"/>
      <p:bldP spid="32" grpId="0"/>
      <p:bldP spid="32" grpId="1"/>
      <p:bldP spid="33" grpId="0"/>
      <p:bldP spid="5" grpId="0"/>
      <p:bldP spid="5" grpId="1"/>
      <p:bldP spid="23" grpId="0"/>
      <p:bldP spid="23" grpId="1"/>
      <p:bldP spid="25" grpId="0"/>
      <p:bldP spid="2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03829" y="923278"/>
            <a:ext cx="4314548" cy="118073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Trò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chơi</a:t>
            </a:r>
            <a:r>
              <a:rPr lang="en-US" sz="4800" b="1" dirty="0">
                <a:solidFill>
                  <a:srgbClr val="FF0000"/>
                </a:solidFill>
              </a:rPr>
              <a:t>: “ai </a:t>
            </a:r>
            <a:r>
              <a:rPr lang="en-US" sz="4800" b="1" dirty="0" err="1">
                <a:solidFill>
                  <a:srgbClr val="FF0000"/>
                </a:solidFill>
              </a:rPr>
              <a:t>nhanh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hơn</a:t>
            </a:r>
            <a:r>
              <a:rPr lang="en-US" sz="4800" b="1" dirty="0">
                <a:solidFill>
                  <a:srgbClr val="FF0000"/>
                </a:solidFill>
              </a:rPr>
              <a:t>”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FA1AF2-72B9-404F-95AB-7F1FE4F38F69}"/>
              </a:ext>
            </a:extLst>
          </p:cNvPr>
          <p:cNvSpPr txBox="1"/>
          <p:nvPr/>
        </p:nvSpPr>
        <p:spPr>
          <a:xfrm>
            <a:off x="2041864" y="2325950"/>
            <a:ext cx="8762261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500" dirty="0">
                <a:solidFill>
                  <a:srgbClr val="002060"/>
                </a:solidFill>
              </a:rPr>
              <a:t>      Chia HS thành 4 đội, mỗi đội cử ra 1 thành viên tham gia trò chơi. GV cử 1 bạn làm quản trò, lấy các mẫu đã chuẩn bị trước ( </a:t>
            </a:r>
            <a:r>
              <a:rPr lang="nl-NL" sz="3500" i="1" dirty="0">
                <a:solidFill>
                  <a:srgbClr val="002060"/>
                </a:solidFill>
              </a:rPr>
              <a:t>dây đồng, than chì, muối ăn, đường tinh luyện, bột lưu huỳnh, nước cất </a:t>
            </a:r>
            <a:r>
              <a:rPr lang="nl-NL" sz="3500" dirty="0">
                <a:solidFill>
                  <a:srgbClr val="002060"/>
                </a:solidFill>
              </a:rPr>
              <a:t>) đọc tên, yêu cầu thành viên các đội phải cho biết có bao nhiêu nguyên tố hoá học tạo nên mẫu vật. </a:t>
            </a:r>
            <a:endParaRPr lang="en-US" sz="3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8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2021" y="677035"/>
            <a:ext cx="931544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923296" y="1337908"/>
            <a:ext cx="4881727" cy="48430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500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5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Sodi</a:t>
            </a:r>
            <a:r>
              <a:rPr lang="en-US" sz="35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um Chloride </a:t>
            </a:r>
          </a:p>
          <a:p>
            <a:pPr>
              <a:lnSpc>
                <a:spcPct val="150000"/>
              </a:lnSpc>
            </a:pPr>
            <a:r>
              <a:rPr lang="en-US" sz="35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           ( </a:t>
            </a:r>
            <a:r>
              <a:rPr lang="en-US" sz="3500" dirty="0" err="1">
                <a:solidFill>
                  <a:srgbClr val="FF0000"/>
                </a:solidFill>
                <a:latin typeface="+mj-lt"/>
              </a:rPr>
              <a:t>NaCl</a:t>
            </a:r>
            <a:r>
              <a:rPr lang="en-US" sz="35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5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5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Sodium Carbonate </a:t>
            </a:r>
          </a:p>
          <a:p>
            <a:pPr>
              <a:lnSpc>
                <a:spcPct val="150000"/>
              </a:lnSpc>
            </a:pPr>
            <a:r>
              <a:rPr lang="en-US" sz="35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          ( </a:t>
            </a:r>
            <a:r>
              <a:rPr lang="en-US" sz="3500" dirty="0">
                <a:solidFill>
                  <a:srgbClr val="FF0000"/>
                </a:solidFill>
                <a:latin typeface="+mj-lt"/>
              </a:rPr>
              <a:t>Na</a:t>
            </a:r>
            <a:r>
              <a:rPr lang="en-US" sz="3500" baseline="-25000" dirty="0">
                <a:solidFill>
                  <a:srgbClr val="FF0000"/>
                </a:solidFill>
                <a:latin typeface="+mj-lt"/>
              </a:rPr>
              <a:t>2</a:t>
            </a:r>
            <a:r>
              <a:rPr lang="en-US" sz="3500" dirty="0">
                <a:solidFill>
                  <a:srgbClr val="FF0000"/>
                </a:solidFill>
                <a:latin typeface="+mj-lt"/>
              </a:rPr>
              <a:t>CO3 </a:t>
            </a:r>
            <a:r>
              <a:rPr lang="en-US" sz="35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5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Copper (II) Hydroxide </a:t>
            </a:r>
          </a:p>
          <a:p>
            <a:pPr>
              <a:lnSpc>
                <a:spcPct val="150000"/>
              </a:lnSpc>
            </a:pPr>
            <a:r>
              <a:rPr lang="en-US" sz="35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          ( </a:t>
            </a:r>
            <a:r>
              <a:rPr lang="en-US" sz="3500" dirty="0">
                <a:solidFill>
                  <a:srgbClr val="FF0000"/>
                </a:solidFill>
                <a:latin typeface="+mj-lt"/>
              </a:rPr>
              <a:t>Cu(OH)</a:t>
            </a:r>
            <a:r>
              <a:rPr lang="en-US" sz="3500" baseline="-25000" dirty="0">
                <a:solidFill>
                  <a:srgbClr val="FF0000"/>
                </a:solidFill>
                <a:latin typeface="+mj-lt"/>
              </a:rPr>
              <a:t>2 </a:t>
            </a:r>
            <a:r>
              <a:rPr lang="en-US" sz="35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5440115" y="2095957"/>
            <a:ext cx="3271027" cy="803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500" cap="none" spc="0" dirty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1 Na , 1 Cl</a:t>
            </a:r>
          </a:p>
        </p:txBody>
      </p:sp>
      <p:sp>
        <p:nvSpPr>
          <p:cNvPr id="7" name="Rectangle 6"/>
          <p:cNvSpPr/>
          <p:nvPr/>
        </p:nvSpPr>
        <p:spPr>
          <a:xfrm>
            <a:off x="5280317" y="3659759"/>
            <a:ext cx="4533330" cy="803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500" cap="none" spc="0" dirty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2 Na, 1 C </a:t>
            </a:r>
            <a:r>
              <a:rPr lang="en-US" sz="3500" cap="none" spc="0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và</a:t>
            </a:r>
            <a:r>
              <a:rPr lang="en-US" sz="3500" cap="none" spc="0" dirty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3 O</a:t>
            </a:r>
          </a:p>
        </p:txBody>
      </p:sp>
      <p:sp>
        <p:nvSpPr>
          <p:cNvPr id="8" name="Rectangle 7"/>
          <p:cNvSpPr/>
          <p:nvPr/>
        </p:nvSpPr>
        <p:spPr>
          <a:xfrm>
            <a:off x="5440115" y="5353866"/>
            <a:ext cx="4533330" cy="803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500" cap="none" spc="0" dirty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1 Cu, 2 H </a:t>
            </a:r>
            <a:r>
              <a:rPr lang="en-US" sz="3500" cap="none" spc="0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và</a:t>
            </a:r>
            <a:r>
              <a:rPr lang="en-US" sz="3500" cap="none" spc="0" dirty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2 O</a:t>
            </a:r>
          </a:p>
        </p:txBody>
      </p:sp>
      <p:sp>
        <p:nvSpPr>
          <p:cNvPr id="9" name="Rectangle 8"/>
          <p:cNvSpPr/>
          <p:nvPr/>
        </p:nvSpPr>
        <p:spPr>
          <a:xfrm>
            <a:off x="9166559" y="2100546"/>
            <a:ext cx="2691111" cy="803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5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58,5 </a:t>
            </a:r>
            <a:r>
              <a:rPr lang="en-US" sz="35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amu</a:t>
            </a:r>
            <a:endParaRPr lang="en-US" sz="350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14271" y="3616889"/>
            <a:ext cx="2512199" cy="803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5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106 </a:t>
            </a:r>
            <a:r>
              <a:rPr lang="en-US" sz="35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amu</a:t>
            </a:r>
            <a:endParaRPr lang="en-US" sz="350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45281" y="5361255"/>
            <a:ext cx="2512199" cy="803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5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  </a:t>
            </a:r>
            <a:r>
              <a:rPr lang="en-US" sz="35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98 </a:t>
            </a:r>
            <a:r>
              <a:rPr lang="en-US" sz="35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amu</a:t>
            </a:r>
            <a:endParaRPr lang="en-US" sz="350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12238" y="533881"/>
            <a:ext cx="26911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Khối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lượng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phân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tử</a:t>
            </a:r>
            <a:endParaRPr lang="en-US" sz="14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4" y="4960544"/>
            <a:ext cx="1420491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6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A64A54-320E-4BFC-B1FE-3E6F080A7699}"/>
              </a:ext>
            </a:extLst>
          </p:cNvPr>
          <p:cNvGrpSpPr/>
          <p:nvPr/>
        </p:nvGrpSpPr>
        <p:grpSpPr>
          <a:xfrm>
            <a:off x="3315417" y="0"/>
            <a:ext cx="5803711" cy="1305930"/>
            <a:chOff x="3205805" y="0"/>
            <a:chExt cx="5803711" cy="16521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2BA8599-A674-4411-8F25-4CB1E1880D82}"/>
                </a:ext>
              </a:extLst>
            </p:cNvPr>
            <p:cNvGrpSpPr/>
            <p:nvPr/>
          </p:nvGrpSpPr>
          <p:grpSpPr>
            <a:xfrm>
              <a:off x="3594100" y="569843"/>
              <a:ext cx="5415416" cy="838200"/>
              <a:chOff x="4222750" y="239643"/>
              <a:chExt cx="3771900" cy="838200"/>
            </a:xfrm>
          </p:grpSpPr>
          <p:sp>
            <p:nvSpPr>
              <p:cNvPr id="7" name="Rounded Rectangle 5">
                <a:extLst>
                  <a:ext uri="{FF2B5EF4-FFF2-40B4-BE49-F238E27FC236}">
                    <a16:creationId xmlns:a16="http://schemas.microsoft.com/office/drawing/2014/main" id="{919CB863-5D49-4AFD-A2BF-4C972EA5879E}"/>
                  </a:ext>
                </a:extLst>
              </p:cNvPr>
              <p:cNvSpPr/>
              <p:nvPr/>
            </p:nvSpPr>
            <p:spPr>
              <a:xfrm>
                <a:off x="4222750" y="239643"/>
                <a:ext cx="3771900" cy="838200"/>
              </a:xfrm>
              <a:prstGeom prst="roundRect">
                <a:avLst/>
              </a:prstGeom>
              <a:ln w="571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5D45F35-149F-4FE1-AF76-C3B4A32D5952}"/>
                  </a:ext>
                </a:extLst>
              </p:cNvPr>
              <p:cNvSpPr txBox="1"/>
              <p:nvPr/>
            </p:nvSpPr>
            <p:spPr>
              <a:xfrm>
                <a:off x="5372691" y="304800"/>
                <a:ext cx="254756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Hoạt</a:t>
                </a:r>
                <a:r>
                  <a:rPr lang="en-US" sz="4000" dirty="0"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động</a:t>
                </a:r>
                <a:r>
                  <a:rPr lang="en-US" sz="4000" dirty="0"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nhóm</a:t>
                </a:r>
                <a:endParaRPr lang="vi-VN" sz="4000" dirty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252C46-A822-4227-985B-90A0708B3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805" y="0"/>
              <a:ext cx="2115495" cy="165215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60E66F-C5C6-4F44-9ADE-B475DC653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1" y="1756356"/>
            <a:ext cx="4671449" cy="3978619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A856F6F-EA75-450A-8F40-5364CD86662C}"/>
              </a:ext>
            </a:extLst>
          </p:cNvPr>
          <p:cNvSpPr/>
          <p:nvPr/>
        </p:nvSpPr>
        <p:spPr>
          <a:xfrm>
            <a:off x="5780581" y="1468991"/>
            <a:ext cx="4671449" cy="2405848"/>
          </a:xfrm>
          <a:prstGeom prst="wedgeEllipseCallout">
            <a:avLst>
              <a:gd name="adj1" fmla="val -67773"/>
              <a:gd name="adj2" fmla="val 7762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C00000"/>
                </a:solidFill>
              </a:rPr>
              <a:t>Đề</a:t>
            </a:r>
            <a:r>
              <a:rPr lang="en-US" sz="3000" dirty="0">
                <a:solidFill>
                  <a:srgbClr val="C00000"/>
                </a:solidFill>
              </a:rPr>
              <a:t> </a:t>
            </a:r>
            <a:r>
              <a:rPr lang="en-US" sz="3000" dirty="0" err="1">
                <a:solidFill>
                  <a:srgbClr val="C00000"/>
                </a:solidFill>
              </a:rPr>
              <a:t>xuất</a:t>
            </a:r>
            <a:r>
              <a:rPr lang="en-US" sz="3000" dirty="0">
                <a:solidFill>
                  <a:srgbClr val="C00000"/>
                </a:solidFill>
              </a:rPr>
              <a:t> </a:t>
            </a:r>
            <a:r>
              <a:rPr lang="en-US" sz="3000" dirty="0" err="1">
                <a:solidFill>
                  <a:srgbClr val="C00000"/>
                </a:solidFill>
              </a:rPr>
              <a:t>cách</a:t>
            </a:r>
            <a:r>
              <a:rPr lang="en-US" sz="3000" dirty="0">
                <a:solidFill>
                  <a:srgbClr val="C00000"/>
                </a:solidFill>
              </a:rPr>
              <a:t> </a:t>
            </a:r>
            <a:r>
              <a:rPr lang="en-US" sz="3000" dirty="0" err="1">
                <a:solidFill>
                  <a:srgbClr val="C00000"/>
                </a:solidFill>
              </a:rPr>
              <a:t>tính</a:t>
            </a:r>
            <a:r>
              <a:rPr lang="en-US" sz="3000" dirty="0">
                <a:solidFill>
                  <a:srgbClr val="C00000"/>
                </a:solidFill>
              </a:rPr>
              <a:t> </a:t>
            </a:r>
            <a:r>
              <a:rPr lang="en-US" sz="3000" dirty="0" err="1">
                <a:solidFill>
                  <a:srgbClr val="C00000"/>
                </a:solidFill>
              </a:rPr>
              <a:t>khối</a:t>
            </a:r>
            <a:r>
              <a:rPr lang="en-US" sz="3000" dirty="0">
                <a:solidFill>
                  <a:srgbClr val="C00000"/>
                </a:solidFill>
              </a:rPr>
              <a:t> l</a:t>
            </a:r>
            <a:r>
              <a:rPr lang="vi-VN" sz="3000" dirty="0">
                <a:solidFill>
                  <a:srgbClr val="C00000"/>
                </a:solidFill>
              </a:rPr>
              <a:t>ư</a:t>
            </a:r>
            <a:r>
              <a:rPr lang="en-US" sz="3000" dirty="0" err="1">
                <a:solidFill>
                  <a:srgbClr val="C00000"/>
                </a:solidFill>
              </a:rPr>
              <a:t>ợng</a:t>
            </a:r>
            <a:r>
              <a:rPr lang="en-US" sz="3000" dirty="0">
                <a:solidFill>
                  <a:srgbClr val="C00000"/>
                </a:solidFill>
              </a:rPr>
              <a:t> </a:t>
            </a:r>
            <a:r>
              <a:rPr lang="en-US" sz="3000" dirty="0" err="1">
                <a:solidFill>
                  <a:srgbClr val="C00000"/>
                </a:solidFill>
              </a:rPr>
              <a:t>phân</a:t>
            </a:r>
            <a:r>
              <a:rPr lang="en-US" sz="3000" dirty="0">
                <a:solidFill>
                  <a:srgbClr val="C00000"/>
                </a:solidFill>
              </a:rPr>
              <a:t> </a:t>
            </a:r>
            <a:r>
              <a:rPr lang="en-US" sz="3000" dirty="0" err="1">
                <a:solidFill>
                  <a:srgbClr val="C00000"/>
                </a:solidFill>
              </a:rPr>
              <a:t>tử</a:t>
            </a:r>
            <a:r>
              <a:rPr lang="en-US" sz="3000" dirty="0">
                <a:solidFill>
                  <a:srgbClr val="C00000"/>
                </a:solidFill>
              </a:rPr>
              <a:t> </a:t>
            </a:r>
            <a:r>
              <a:rPr lang="en-US" sz="3000" dirty="0" err="1">
                <a:solidFill>
                  <a:srgbClr val="C00000"/>
                </a:solidFill>
              </a:rPr>
              <a:t>của</a:t>
            </a:r>
            <a:r>
              <a:rPr lang="en-US" sz="3000" dirty="0">
                <a:solidFill>
                  <a:srgbClr val="C00000"/>
                </a:solidFill>
              </a:rPr>
              <a:t> </a:t>
            </a:r>
            <a:r>
              <a:rPr lang="en-US" sz="3000" dirty="0" err="1">
                <a:solidFill>
                  <a:srgbClr val="C00000"/>
                </a:solidFill>
              </a:rPr>
              <a:t>mỗi</a:t>
            </a:r>
            <a:r>
              <a:rPr lang="en-US" sz="3000" dirty="0">
                <a:solidFill>
                  <a:srgbClr val="C00000"/>
                </a:solidFill>
              </a:rPr>
              <a:t> </a:t>
            </a:r>
            <a:r>
              <a:rPr lang="en-US" sz="3000" dirty="0" err="1">
                <a:solidFill>
                  <a:srgbClr val="C00000"/>
                </a:solidFill>
              </a:rPr>
              <a:t>chất</a:t>
            </a:r>
            <a:r>
              <a:rPr lang="en-US" sz="3000" dirty="0">
                <a:solidFill>
                  <a:srgbClr val="C00000"/>
                </a:solidFill>
              </a:rPr>
              <a:t> ở </a:t>
            </a:r>
            <a:r>
              <a:rPr lang="en-US" sz="3000" dirty="0" err="1">
                <a:solidFill>
                  <a:srgbClr val="C00000"/>
                </a:solidFill>
              </a:rPr>
              <a:t>hình</a:t>
            </a:r>
            <a:r>
              <a:rPr lang="en-US" sz="3000" dirty="0">
                <a:solidFill>
                  <a:srgbClr val="C00000"/>
                </a:solidFill>
              </a:rPr>
              <a:t> 5.3?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FFCA58-219E-4A90-B86E-04BE0428FA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13535" r="69349" b="26747"/>
          <a:stretch/>
        </p:blipFill>
        <p:spPr>
          <a:xfrm>
            <a:off x="725877" y="2045081"/>
            <a:ext cx="2245071" cy="2375951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BF3CA421-9F1C-4A94-A5C7-896580548377}"/>
              </a:ext>
            </a:extLst>
          </p:cNvPr>
          <p:cNvSpPr/>
          <p:nvPr/>
        </p:nvSpPr>
        <p:spPr>
          <a:xfrm>
            <a:off x="2989595" y="2267339"/>
            <a:ext cx="3789086" cy="173549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Gồm</a:t>
            </a:r>
            <a:r>
              <a:rPr lang="en-US" sz="2800" b="1" dirty="0">
                <a:solidFill>
                  <a:schemeClr val="tx1"/>
                </a:solidFill>
              </a:rPr>
              <a:t> 2 </a:t>
            </a:r>
            <a:r>
              <a:rPr lang="en-US" sz="2800" b="1" dirty="0" err="1">
                <a:solidFill>
                  <a:schemeClr val="tx1"/>
                </a:solidFill>
              </a:rPr>
              <a:t>nguyên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tử</a:t>
            </a:r>
            <a:r>
              <a:rPr lang="en-US" sz="2800" b="1" dirty="0">
                <a:solidFill>
                  <a:schemeClr val="tx1"/>
                </a:solidFill>
              </a:rPr>
              <a:t> 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19BACE-4B62-49BA-BE7B-71AECB036036}"/>
              </a:ext>
            </a:extLst>
          </p:cNvPr>
          <p:cNvSpPr/>
          <p:nvPr/>
        </p:nvSpPr>
        <p:spPr>
          <a:xfrm>
            <a:off x="6778681" y="2687159"/>
            <a:ext cx="3898907" cy="7716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KLPT = 2.1 = 2 </a:t>
            </a:r>
            <a:r>
              <a:rPr lang="en-US" sz="2800" b="1" dirty="0" err="1">
                <a:solidFill>
                  <a:srgbClr val="FF0000"/>
                </a:solidFill>
              </a:rPr>
              <a:t>amu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00EB75-009D-4626-A292-05076C41BD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2" r="27363" b="25000"/>
          <a:stretch/>
        </p:blipFill>
        <p:spPr>
          <a:xfrm>
            <a:off x="401217" y="1581008"/>
            <a:ext cx="2569732" cy="2983945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7E7B1B47-C6BD-41F2-A20A-07FB6E9021DF}"/>
              </a:ext>
            </a:extLst>
          </p:cNvPr>
          <p:cNvSpPr/>
          <p:nvPr/>
        </p:nvSpPr>
        <p:spPr>
          <a:xfrm>
            <a:off x="2989594" y="2267339"/>
            <a:ext cx="3789086" cy="173549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Gồm</a:t>
            </a:r>
            <a:r>
              <a:rPr lang="en-US" sz="2800" b="1" dirty="0">
                <a:solidFill>
                  <a:schemeClr val="tx1"/>
                </a:solidFill>
              </a:rPr>
              <a:t> 1 </a:t>
            </a:r>
            <a:r>
              <a:rPr lang="en-US" sz="2800" b="1" dirty="0" err="1">
                <a:solidFill>
                  <a:schemeClr val="tx1"/>
                </a:solidFill>
              </a:rPr>
              <a:t>nguyên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tử</a:t>
            </a:r>
            <a:r>
              <a:rPr lang="en-US" sz="2800" b="1" dirty="0">
                <a:solidFill>
                  <a:schemeClr val="tx1"/>
                </a:solidFill>
              </a:rPr>
              <a:t> S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2 </a:t>
            </a:r>
            <a:r>
              <a:rPr lang="en-US" sz="2800" b="1" dirty="0" err="1">
                <a:solidFill>
                  <a:schemeClr val="tx1"/>
                </a:solidFill>
              </a:rPr>
              <a:t>nguyên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tử</a:t>
            </a:r>
            <a:r>
              <a:rPr lang="en-US" sz="2800" b="1" dirty="0">
                <a:solidFill>
                  <a:schemeClr val="tx1"/>
                </a:solidFill>
              </a:rPr>
              <a:t> 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9C2243-804F-4B2F-A236-B9728D0BFB6B}"/>
              </a:ext>
            </a:extLst>
          </p:cNvPr>
          <p:cNvSpPr/>
          <p:nvPr/>
        </p:nvSpPr>
        <p:spPr>
          <a:xfrm>
            <a:off x="6783403" y="2687159"/>
            <a:ext cx="4671449" cy="7716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KLPT = 1.32 + 2.16 = 64 </a:t>
            </a:r>
            <a:r>
              <a:rPr lang="en-US" sz="2800" b="1" dirty="0" err="1">
                <a:solidFill>
                  <a:srgbClr val="FF0000"/>
                </a:solidFill>
              </a:rPr>
              <a:t>amu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A9C2EC6-B34C-47C5-A25A-DBEC1A8870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4" b="24850"/>
          <a:stretch/>
        </p:blipFill>
        <p:spPr>
          <a:xfrm>
            <a:off x="500319" y="1581008"/>
            <a:ext cx="2468219" cy="2989937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0A37603D-064F-41AF-A394-EC9599183D0B}"/>
              </a:ext>
            </a:extLst>
          </p:cNvPr>
          <p:cNvSpPr/>
          <p:nvPr/>
        </p:nvSpPr>
        <p:spPr>
          <a:xfrm>
            <a:off x="2975670" y="2267339"/>
            <a:ext cx="3789086" cy="173549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Gồm</a:t>
            </a:r>
            <a:r>
              <a:rPr lang="en-US" sz="2800" b="1" dirty="0">
                <a:solidFill>
                  <a:schemeClr val="tx1"/>
                </a:solidFill>
              </a:rPr>
              <a:t> 1 </a:t>
            </a:r>
            <a:r>
              <a:rPr lang="en-US" sz="2800" b="1" dirty="0" err="1">
                <a:solidFill>
                  <a:schemeClr val="tx1"/>
                </a:solidFill>
              </a:rPr>
              <a:t>nguyên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tử</a:t>
            </a:r>
            <a:r>
              <a:rPr lang="en-US" sz="2800" b="1" dirty="0">
                <a:solidFill>
                  <a:schemeClr val="tx1"/>
                </a:solidFill>
              </a:rPr>
              <a:t> C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4 </a:t>
            </a:r>
            <a:r>
              <a:rPr lang="en-US" sz="2800" b="1" dirty="0" err="1">
                <a:solidFill>
                  <a:schemeClr val="tx1"/>
                </a:solidFill>
              </a:rPr>
              <a:t>nguyên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tử</a:t>
            </a:r>
            <a:r>
              <a:rPr lang="en-US" sz="2800" b="1" dirty="0">
                <a:solidFill>
                  <a:schemeClr val="tx1"/>
                </a:solidFill>
              </a:rPr>
              <a:t> 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9C4590-7146-41D4-8F69-B7B8C70DE27D}"/>
              </a:ext>
            </a:extLst>
          </p:cNvPr>
          <p:cNvSpPr/>
          <p:nvPr/>
        </p:nvSpPr>
        <p:spPr>
          <a:xfrm>
            <a:off x="6764756" y="2687159"/>
            <a:ext cx="4671449" cy="7716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KLPT = 1.12 + 4.1 = 16 </a:t>
            </a:r>
            <a:r>
              <a:rPr lang="en-US" sz="2800" b="1" dirty="0" err="1">
                <a:solidFill>
                  <a:srgbClr val="FF0000"/>
                </a:solidFill>
              </a:rPr>
              <a:t>amu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14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17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B2E32E3-3919-4316-9CFA-7DB95A3315D0}"/>
              </a:ext>
            </a:extLst>
          </p:cNvPr>
          <p:cNvGrpSpPr/>
          <p:nvPr/>
        </p:nvGrpSpPr>
        <p:grpSpPr>
          <a:xfrm>
            <a:off x="3315417" y="0"/>
            <a:ext cx="5803711" cy="1305930"/>
            <a:chOff x="3205805" y="0"/>
            <a:chExt cx="5803711" cy="16521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6AC0D8-6952-43E7-8E1F-CAE3F7FAC664}"/>
                </a:ext>
              </a:extLst>
            </p:cNvPr>
            <p:cNvGrpSpPr/>
            <p:nvPr/>
          </p:nvGrpSpPr>
          <p:grpSpPr>
            <a:xfrm>
              <a:off x="3594100" y="569843"/>
              <a:ext cx="5415416" cy="838200"/>
              <a:chOff x="4222750" y="239643"/>
              <a:chExt cx="3771900" cy="838200"/>
            </a:xfrm>
          </p:grpSpPr>
          <p:sp>
            <p:nvSpPr>
              <p:cNvPr id="7" name="Rounded Rectangle 5">
                <a:extLst>
                  <a:ext uri="{FF2B5EF4-FFF2-40B4-BE49-F238E27FC236}">
                    <a16:creationId xmlns:a16="http://schemas.microsoft.com/office/drawing/2014/main" id="{7F378927-EEB3-43A3-A7BD-8FB24F3D113F}"/>
                  </a:ext>
                </a:extLst>
              </p:cNvPr>
              <p:cNvSpPr/>
              <p:nvPr/>
            </p:nvSpPr>
            <p:spPr>
              <a:xfrm>
                <a:off x="4222750" y="239643"/>
                <a:ext cx="3771900" cy="838200"/>
              </a:xfrm>
              <a:prstGeom prst="roundRect">
                <a:avLst/>
              </a:prstGeom>
              <a:ln w="571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4A8D6D-7064-42B8-BE91-6E08A04D41F6}"/>
                  </a:ext>
                </a:extLst>
              </p:cNvPr>
              <p:cNvSpPr txBox="1"/>
              <p:nvPr/>
            </p:nvSpPr>
            <p:spPr>
              <a:xfrm>
                <a:off x="5372691" y="304800"/>
                <a:ext cx="254756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Hoạt</a:t>
                </a:r>
                <a:r>
                  <a:rPr lang="en-US" sz="4000" dirty="0"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động</a:t>
                </a:r>
                <a:r>
                  <a:rPr lang="en-US" sz="4000" dirty="0"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nhóm</a:t>
                </a:r>
                <a:endParaRPr lang="vi-VN" sz="4000" dirty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6D7A59-9BF9-4AA2-B986-2160B88A3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805" y="0"/>
              <a:ext cx="2115495" cy="1652159"/>
            </a:xfrm>
            <a:prstGeom prst="rect">
              <a:avLst/>
            </a:prstGeom>
          </p:spPr>
        </p:pic>
      </p:grpSp>
      <p:pic>
        <p:nvPicPr>
          <p:cNvPr id="9" name="Picture 3" descr="C:\Users\Dell Vostro 2421\Desktop\h5.png">
            <a:extLst>
              <a:ext uri="{FF2B5EF4-FFF2-40B4-BE49-F238E27FC236}">
                <a16:creationId xmlns:a16="http://schemas.microsoft.com/office/drawing/2014/main" id="{BEBF7B3A-F9A9-4513-AD35-BDD5DA58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8" y="4273420"/>
            <a:ext cx="2219454" cy="245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75A137BB-9E0C-407B-80EB-D83CE7C9A00F}"/>
              </a:ext>
            </a:extLst>
          </p:cNvPr>
          <p:cNvSpPr/>
          <p:nvPr/>
        </p:nvSpPr>
        <p:spPr>
          <a:xfrm>
            <a:off x="2540584" y="1305930"/>
            <a:ext cx="6146216" cy="3499335"/>
          </a:xfrm>
          <a:prstGeom prst="cloudCallout">
            <a:avLst>
              <a:gd name="adj1" fmla="val -63089"/>
              <a:gd name="adj2" fmla="val 45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Khối</a:t>
            </a:r>
            <a:r>
              <a:rPr lang="en-US" sz="2800" dirty="0"/>
              <a:t> l</a:t>
            </a:r>
            <a:r>
              <a:rPr lang="vi-VN" sz="2800" dirty="0"/>
              <a:t>ư</a:t>
            </a:r>
            <a:r>
              <a:rPr lang="en-US" sz="2800" dirty="0" err="1"/>
              <a:t>ợng</a:t>
            </a:r>
            <a:r>
              <a:rPr lang="en-US" sz="2800" dirty="0"/>
              <a:t>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oxygen </a:t>
            </a:r>
            <a:r>
              <a:rPr lang="en-US" sz="2800" dirty="0" err="1"/>
              <a:t>bằng</a:t>
            </a:r>
            <a:r>
              <a:rPr lang="en-US" sz="2800" dirty="0"/>
              <a:t> 16 </a:t>
            </a:r>
            <a:r>
              <a:rPr lang="en-US" sz="2800" dirty="0" err="1"/>
              <a:t>amu</a:t>
            </a:r>
            <a:r>
              <a:rPr lang="en-US" sz="2800" dirty="0"/>
              <a:t>. </a:t>
            </a:r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oxygen </a:t>
            </a:r>
            <a:r>
              <a:rPr lang="en-US" sz="2800" dirty="0" err="1"/>
              <a:t>gồm</a:t>
            </a:r>
            <a:r>
              <a:rPr lang="en-US" sz="2800" dirty="0"/>
              <a:t> 2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 oxygen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khối</a:t>
            </a:r>
            <a:r>
              <a:rPr lang="en-US" sz="2800" dirty="0"/>
              <a:t> l</a:t>
            </a:r>
            <a:r>
              <a:rPr lang="vi-VN" sz="2800" dirty="0"/>
              <a:t>ư</a:t>
            </a:r>
            <a:r>
              <a:rPr lang="en-US" sz="2800" dirty="0" err="1"/>
              <a:t>ợng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? 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7A97DD95-FA9F-4508-AD83-3499CA37E480}"/>
              </a:ext>
            </a:extLst>
          </p:cNvPr>
          <p:cNvSpPr/>
          <p:nvPr/>
        </p:nvSpPr>
        <p:spPr>
          <a:xfrm>
            <a:off x="2540584" y="1305930"/>
            <a:ext cx="6146216" cy="3499335"/>
          </a:xfrm>
          <a:prstGeom prst="cloudCallout">
            <a:avLst>
              <a:gd name="adj1" fmla="val -63089"/>
              <a:gd name="adj2" fmla="val 45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/>
              <a:t>KLPT Oxygen = 2.16 = 32 </a:t>
            </a:r>
            <a:r>
              <a:rPr lang="en-US" sz="3500" dirty="0" err="1"/>
              <a:t>amu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27620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B2E32E3-3919-4316-9CFA-7DB95A3315D0}"/>
              </a:ext>
            </a:extLst>
          </p:cNvPr>
          <p:cNvGrpSpPr/>
          <p:nvPr/>
        </p:nvGrpSpPr>
        <p:grpSpPr>
          <a:xfrm>
            <a:off x="3315417" y="0"/>
            <a:ext cx="5803711" cy="1305930"/>
            <a:chOff x="3205805" y="0"/>
            <a:chExt cx="5803711" cy="16521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6AC0D8-6952-43E7-8E1F-CAE3F7FAC664}"/>
                </a:ext>
              </a:extLst>
            </p:cNvPr>
            <p:cNvGrpSpPr/>
            <p:nvPr/>
          </p:nvGrpSpPr>
          <p:grpSpPr>
            <a:xfrm>
              <a:off x="3594100" y="569843"/>
              <a:ext cx="5415416" cy="838200"/>
              <a:chOff x="4222750" y="239643"/>
              <a:chExt cx="3771900" cy="838200"/>
            </a:xfrm>
          </p:grpSpPr>
          <p:sp>
            <p:nvSpPr>
              <p:cNvPr id="7" name="Rounded Rectangle 5">
                <a:extLst>
                  <a:ext uri="{FF2B5EF4-FFF2-40B4-BE49-F238E27FC236}">
                    <a16:creationId xmlns:a16="http://schemas.microsoft.com/office/drawing/2014/main" id="{7F378927-EEB3-43A3-A7BD-8FB24F3D113F}"/>
                  </a:ext>
                </a:extLst>
              </p:cNvPr>
              <p:cNvSpPr/>
              <p:nvPr/>
            </p:nvSpPr>
            <p:spPr>
              <a:xfrm>
                <a:off x="4222750" y="239643"/>
                <a:ext cx="3771900" cy="838200"/>
              </a:xfrm>
              <a:prstGeom prst="roundRect">
                <a:avLst/>
              </a:prstGeom>
              <a:ln w="571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4A8D6D-7064-42B8-BE91-6E08A04D41F6}"/>
                  </a:ext>
                </a:extLst>
              </p:cNvPr>
              <p:cNvSpPr txBox="1"/>
              <p:nvPr/>
            </p:nvSpPr>
            <p:spPr>
              <a:xfrm>
                <a:off x="5372691" y="304800"/>
                <a:ext cx="254756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Hoạt</a:t>
                </a:r>
                <a:r>
                  <a:rPr lang="en-US" sz="4000" dirty="0"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động</a:t>
                </a:r>
                <a:r>
                  <a:rPr lang="en-US" sz="4000" dirty="0"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nhóm</a:t>
                </a:r>
                <a:endParaRPr lang="vi-VN" sz="4000" dirty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6D7A59-9BF9-4AA2-B986-2160B88A3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805" y="0"/>
              <a:ext cx="2115495" cy="1652159"/>
            </a:xfrm>
            <a:prstGeom prst="rect">
              <a:avLst/>
            </a:prstGeom>
          </p:spPr>
        </p:pic>
      </p:grpSp>
      <p:pic>
        <p:nvPicPr>
          <p:cNvPr id="9" name="Picture 3" descr="C:\Users\Dell Vostro 2421\Desktop\h5.png">
            <a:extLst>
              <a:ext uri="{FF2B5EF4-FFF2-40B4-BE49-F238E27FC236}">
                <a16:creationId xmlns:a16="http://schemas.microsoft.com/office/drawing/2014/main" id="{BEBF7B3A-F9A9-4513-AD35-BDD5DA58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8" y="4273420"/>
            <a:ext cx="2219454" cy="245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75A137BB-9E0C-407B-80EB-D83CE7C9A00F}"/>
              </a:ext>
            </a:extLst>
          </p:cNvPr>
          <p:cNvSpPr/>
          <p:nvPr/>
        </p:nvSpPr>
        <p:spPr>
          <a:xfrm>
            <a:off x="2540583" y="1305930"/>
            <a:ext cx="7956355" cy="3499335"/>
          </a:xfrm>
          <a:prstGeom prst="cloudCallout">
            <a:avLst>
              <a:gd name="adj1" fmla="val -63089"/>
              <a:gd name="adj2" fmla="val 456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Muối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thành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phần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chính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sodium chloride. </a:t>
            </a:r>
            <a:r>
              <a:rPr lang="en-US" sz="2800" dirty="0" err="1">
                <a:solidFill>
                  <a:srgbClr val="FF0000"/>
                </a:solidFill>
              </a:rPr>
              <a:t>Phân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tử</a:t>
            </a:r>
            <a:r>
              <a:rPr lang="en-US" sz="2800" dirty="0">
                <a:solidFill>
                  <a:srgbClr val="FF0000"/>
                </a:solidFill>
              </a:rPr>
              <a:t> Sodium chloride </a:t>
            </a:r>
            <a:r>
              <a:rPr lang="en-US" sz="2800" dirty="0" err="1">
                <a:solidFill>
                  <a:srgbClr val="FF0000"/>
                </a:solidFill>
              </a:rPr>
              <a:t>gồm</a:t>
            </a:r>
            <a:r>
              <a:rPr lang="en-US" sz="2800" dirty="0">
                <a:solidFill>
                  <a:srgbClr val="FF0000"/>
                </a:solidFill>
              </a:rPr>
              <a:t> 1 </a:t>
            </a:r>
            <a:r>
              <a:rPr lang="en-US" sz="2800" dirty="0" err="1">
                <a:solidFill>
                  <a:srgbClr val="FF0000"/>
                </a:solidFill>
              </a:rPr>
              <a:t>nguyên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tử</a:t>
            </a:r>
            <a:r>
              <a:rPr lang="en-US" sz="2800" dirty="0">
                <a:solidFill>
                  <a:srgbClr val="FF0000"/>
                </a:solidFill>
              </a:rPr>
              <a:t> sodium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1 </a:t>
            </a:r>
            <a:r>
              <a:rPr lang="en-US" sz="2800" dirty="0" err="1">
                <a:solidFill>
                  <a:srgbClr val="FF0000"/>
                </a:solidFill>
              </a:rPr>
              <a:t>nguyên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tử</a:t>
            </a:r>
            <a:r>
              <a:rPr lang="en-US" sz="2800" dirty="0">
                <a:solidFill>
                  <a:srgbClr val="FF0000"/>
                </a:solidFill>
              </a:rPr>
              <a:t> chloride. 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tính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sodium chloride.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7A97DD95-FA9F-4508-AD83-3499CA37E480}"/>
              </a:ext>
            </a:extLst>
          </p:cNvPr>
          <p:cNvSpPr/>
          <p:nvPr/>
        </p:nvSpPr>
        <p:spPr>
          <a:xfrm>
            <a:off x="2540582" y="1305929"/>
            <a:ext cx="7956355" cy="3499335"/>
          </a:xfrm>
          <a:prstGeom prst="cloudCallout">
            <a:avLst>
              <a:gd name="adj1" fmla="val -63089"/>
              <a:gd name="adj2" fmla="val 456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rgbClr val="FF0000"/>
                </a:solidFill>
              </a:rPr>
              <a:t>KLPT Sodium chloride = 23 + 35,5 = 58,5 </a:t>
            </a:r>
            <a:r>
              <a:rPr lang="en-US" sz="3500" dirty="0" err="1">
                <a:solidFill>
                  <a:srgbClr val="FF0000"/>
                </a:solidFill>
              </a:rPr>
              <a:t>amu</a:t>
            </a:r>
            <a:endParaRPr lang="en-US" sz="3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5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27" y="2781300"/>
            <a:ext cx="1484249" cy="344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151" y="2781300"/>
            <a:ext cx="508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?</a:t>
            </a:r>
            <a:endParaRPr lang="vi-VN" sz="3600" b="1" dirty="0"/>
          </a:p>
        </p:txBody>
      </p:sp>
      <p:sp>
        <p:nvSpPr>
          <p:cNvPr id="6" name="Cloud Callout 5"/>
          <p:cNvSpPr/>
          <p:nvPr/>
        </p:nvSpPr>
        <p:spPr>
          <a:xfrm>
            <a:off x="3302000" y="1464906"/>
            <a:ext cx="6261100" cy="3181925"/>
          </a:xfrm>
          <a:prstGeom prst="cloudCallout">
            <a:avLst>
              <a:gd name="adj1" fmla="val -62618"/>
              <a:gd name="adj2" fmla="val 317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3776695" y="2271038"/>
            <a:ext cx="546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err="1">
                <a:solidFill>
                  <a:srgbClr val="FF0000"/>
                </a:solidFill>
              </a:rPr>
              <a:t>Vậy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khối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lượng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phân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tử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là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gì</a:t>
            </a:r>
            <a:r>
              <a:rPr lang="en-US" sz="4800" i="1" dirty="0">
                <a:solidFill>
                  <a:srgbClr val="FF0000"/>
                </a:solidFill>
              </a:rPr>
              <a:t>?</a:t>
            </a:r>
            <a:endParaRPr lang="vi-VN" sz="4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1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36154"/>
            <a:ext cx="9144470" cy="621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87739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667" y="5272903"/>
            <a:ext cx="1347333" cy="15850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692" y="1054849"/>
            <a:ext cx="1225001" cy="1104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35693" y="729762"/>
            <a:ext cx="681020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 dirty="0" err="1">
                <a:solidFill>
                  <a:srgbClr val="FF0000"/>
                </a:solidFill>
              </a:rPr>
              <a:t>Khối</a:t>
            </a:r>
            <a:r>
              <a:rPr lang="en-US" sz="3500" b="1" i="1" dirty="0">
                <a:solidFill>
                  <a:srgbClr val="FF0000"/>
                </a:solidFill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</a:rPr>
              <a:t>lượng</a:t>
            </a:r>
            <a:r>
              <a:rPr lang="en-US" sz="3500" b="1" i="1" dirty="0">
                <a:solidFill>
                  <a:srgbClr val="FF0000"/>
                </a:solidFill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</a:rPr>
              <a:t>phân</a:t>
            </a:r>
            <a:r>
              <a:rPr lang="en-US" sz="3500" b="1" i="1" dirty="0">
                <a:solidFill>
                  <a:srgbClr val="FF0000"/>
                </a:solidFill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</a:rPr>
              <a:t>tử</a:t>
            </a:r>
            <a:r>
              <a:rPr lang="en-US" sz="3500" b="1" i="1" dirty="0">
                <a:solidFill>
                  <a:srgbClr val="FF0000"/>
                </a:solidFill>
              </a:rPr>
              <a:t> </a:t>
            </a:r>
            <a:r>
              <a:rPr lang="en-US" sz="3500" b="1" i="1" dirty="0" err="1"/>
              <a:t>của</a:t>
            </a:r>
            <a:r>
              <a:rPr lang="en-US" sz="3500" b="1" i="1" dirty="0"/>
              <a:t> </a:t>
            </a:r>
            <a:r>
              <a:rPr lang="en-US" sz="3500" b="1" i="1" dirty="0" err="1"/>
              <a:t>một</a:t>
            </a:r>
            <a:r>
              <a:rPr lang="en-US" sz="3500" b="1" i="1" dirty="0"/>
              <a:t> </a:t>
            </a:r>
            <a:r>
              <a:rPr lang="en-US" sz="3500" b="1" i="1" dirty="0" err="1"/>
              <a:t>chất</a:t>
            </a:r>
            <a:r>
              <a:rPr lang="en-US" sz="3500" b="1" i="1" dirty="0"/>
              <a:t> </a:t>
            </a:r>
            <a:r>
              <a:rPr lang="en-US" sz="3500" b="1" i="1" dirty="0" err="1"/>
              <a:t>là</a:t>
            </a:r>
            <a:r>
              <a:rPr lang="en-US" sz="3500" b="1" i="1" dirty="0"/>
              <a:t> </a:t>
            </a:r>
            <a:r>
              <a:rPr lang="en-US" sz="3500" b="1" i="1" dirty="0" err="1"/>
              <a:t>khối</a:t>
            </a:r>
            <a:r>
              <a:rPr lang="en-US" sz="3500" b="1" i="1" dirty="0"/>
              <a:t> </a:t>
            </a:r>
            <a:r>
              <a:rPr lang="en-US" sz="3500" b="1" i="1" dirty="0" err="1"/>
              <a:t>lượng</a:t>
            </a:r>
            <a:r>
              <a:rPr lang="en-US" sz="3500" b="1" i="1" dirty="0"/>
              <a:t> </a:t>
            </a:r>
            <a:r>
              <a:rPr lang="en-US" sz="3500" b="1" i="1" dirty="0" err="1"/>
              <a:t>tính</a:t>
            </a:r>
            <a:r>
              <a:rPr lang="en-US" sz="3500" b="1" i="1" dirty="0"/>
              <a:t> </a:t>
            </a:r>
            <a:r>
              <a:rPr lang="en-US" sz="3500" b="1" i="1" dirty="0" err="1"/>
              <a:t>bằng</a:t>
            </a:r>
            <a:r>
              <a:rPr lang="en-US" sz="3500" b="1" i="1" dirty="0"/>
              <a:t> </a:t>
            </a:r>
            <a:r>
              <a:rPr lang="en-US" sz="3500" b="1" i="1" dirty="0" err="1"/>
              <a:t>đơn</a:t>
            </a:r>
            <a:r>
              <a:rPr lang="en-US" sz="3500" b="1" i="1" dirty="0"/>
              <a:t> </a:t>
            </a:r>
            <a:r>
              <a:rPr lang="en-US" sz="3500" b="1" i="1" dirty="0" err="1"/>
              <a:t>vị</a:t>
            </a:r>
            <a:r>
              <a:rPr lang="en-US" sz="3500" b="1" i="1" dirty="0"/>
              <a:t> </a:t>
            </a:r>
            <a:r>
              <a:rPr lang="en-US" sz="3500" b="1" i="1" dirty="0" err="1"/>
              <a:t>amu</a:t>
            </a:r>
            <a:r>
              <a:rPr lang="en-US" sz="3500" b="1" i="1" dirty="0"/>
              <a:t> </a:t>
            </a:r>
            <a:r>
              <a:rPr lang="en-US" sz="3500" b="1" i="1" dirty="0" err="1"/>
              <a:t>của</a:t>
            </a:r>
            <a:r>
              <a:rPr lang="en-US" sz="3500" b="1" i="1" dirty="0"/>
              <a:t> </a:t>
            </a:r>
            <a:r>
              <a:rPr lang="en-US" sz="3500" b="1" i="1" dirty="0" err="1"/>
              <a:t>một</a:t>
            </a:r>
            <a:r>
              <a:rPr lang="en-US" sz="3500" b="1" i="1" dirty="0"/>
              <a:t> </a:t>
            </a:r>
            <a:r>
              <a:rPr lang="en-US" sz="3500" b="1" i="1" dirty="0" err="1"/>
              <a:t>phân</a:t>
            </a:r>
            <a:r>
              <a:rPr lang="en-US" sz="3500" b="1" i="1" dirty="0"/>
              <a:t> </a:t>
            </a:r>
            <a:r>
              <a:rPr lang="en-US" sz="3500" b="1" i="1" dirty="0" err="1"/>
              <a:t>tử</a:t>
            </a:r>
            <a:r>
              <a:rPr lang="en-US" sz="3500" b="1" i="1" dirty="0"/>
              <a:t> </a:t>
            </a:r>
            <a:r>
              <a:rPr lang="en-US" sz="3500" b="1" i="1" dirty="0" err="1"/>
              <a:t>chất</a:t>
            </a:r>
            <a:r>
              <a:rPr lang="en-US" sz="3500" b="1" i="1" dirty="0"/>
              <a:t> </a:t>
            </a:r>
            <a:r>
              <a:rPr lang="en-US" sz="3500" b="1" i="1" dirty="0" err="1"/>
              <a:t>đó</a:t>
            </a:r>
            <a:r>
              <a:rPr lang="en-US" sz="3500" b="1" i="1" dirty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692" y="3538936"/>
            <a:ext cx="1228373" cy="11396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35693" y="3231591"/>
            <a:ext cx="68102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FF0000"/>
                </a:solidFill>
              </a:rPr>
              <a:t>Khối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lượng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phân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tử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/>
              <a:t>được</a:t>
            </a:r>
            <a:r>
              <a:rPr lang="en-US" sz="3600" b="1" i="1" dirty="0"/>
              <a:t> </a:t>
            </a:r>
            <a:r>
              <a:rPr lang="en-US" sz="3600" b="1" i="1" dirty="0" err="1"/>
              <a:t>tính</a:t>
            </a:r>
            <a:r>
              <a:rPr lang="en-US" sz="3600" b="1" i="1" dirty="0"/>
              <a:t> </a:t>
            </a:r>
            <a:r>
              <a:rPr lang="en-US" sz="3600" b="1" i="1" dirty="0" err="1"/>
              <a:t>bằng</a:t>
            </a:r>
            <a:r>
              <a:rPr lang="en-US" sz="3600" b="1" i="1" dirty="0"/>
              <a:t> </a:t>
            </a:r>
            <a:r>
              <a:rPr lang="en-US" sz="3600" b="1" i="1" dirty="0" err="1"/>
              <a:t>tổng</a:t>
            </a:r>
            <a:r>
              <a:rPr lang="en-US" sz="3600" b="1" i="1" dirty="0"/>
              <a:t> </a:t>
            </a:r>
            <a:r>
              <a:rPr lang="en-US" sz="3600" b="1" i="1" dirty="0" err="1"/>
              <a:t>khối</a:t>
            </a:r>
            <a:r>
              <a:rPr lang="en-US" sz="3600" b="1" i="1" dirty="0"/>
              <a:t> </a:t>
            </a:r>
            <a:r>
              <a:rPr lang="en-US" sz="3600" b="1" i="1" dirty="0" err="1"/>
              <a:t>lượng</a:t>
            </a:r>
            <a:r>
              <a:rPr lang="en-US" sz="3600" b="1" i="1" dirty="0"/>
              <a:t> </a:t>
            </a:r>
            <a:r>
              <a:rPr lang="en-US" sz="3600" b="1" i="1" dirty="0" err="1"/>
              <a:t>các</a:t>
            </a:r>
            <a:r>
              <a:rPr lang="en-US" sz="3600" b="1" i="1" dirty="0"/>
              <a:t> </a:t>
            </a:r>
            <a:r>
              <a:rPr lang="en-US" sz="3600" b="1" i="1" dirty="0" err="1"/>
              <a:t>nguyên</a:t>
            </a:r>
            <a:r>
              <a:rPr lang="en-US" sz="3600" b="1" i="1" dirty="0"/>
              <a:t> </a:t>
            </a:r>
            <a:r>
              <a:rPr lang="en-US" sz="3600" b="1" i="1" dirty="0" err="1"/>
              <a:t>tử</a:t>
            </a:r>
            <a:r>
              <a:rPr lang="en-US" sz="3600" b="1" i="1" dirty="0"/>
              <a:t> </a:t>
            </a:r>
            <a:r>
              <a:rPr lang="en-US" sz="3600" b="1" i="1" dirty="0" err="1"/>
              <a:t>có</a:t>
            </a:r>
            <a:r>
              <a:rPr lang="en-US" sz="3600" b="1" i="1" dirty="0"/>
              <a:t> </a:t>
            </a:r>
            <a:r>
              <a:rPr lang="en-US" sz="3600" b="1" i="1" dirty="0" err="1"/>
              <a:t>trong</a:t>
            </a:r>
            <a:r>
              <a:rPr lang="en-US" sz="3600" b="1" i="1" dirty="0"/>
              <a:t> </a:t>
            </a:r>
            <a:r>
              <a:rPr lang="en-US" sz="3600" b="1" i="1" dirty="0" err="1"/>
              <a:t>phân</a:t>
            </a:r>
            <a:r>
              <a:rPr lang="en-US" sz="3600" b="1" i="1" dirty="0"/>
              <a:t> </a:t>
            </a:r>
            <a:r>
              <a:rPr lang="en-US" sz="3600" b="1" i="1" dirty="0" err="1"/>
              <a:t>tử</a:t>
            </a:r>
            <a:r>
              <a:rPr lang="en-US" sz="3600" b="1" i="1" dirty="0"/>
              <a:t>.</a:t>
            </a:r>
            <a:endParaRPr lang="vi-VN" sz="3600" b="1" i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91" y="4638639"/>
            <a:ext cx="7760881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8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226640" y="0"/>
            <a:ext cx="5803711" cy="1652159"/>
            <a:chOff x="3205805" y="0"/>
            <a:chExt cx="5803711" cy="1652159"/>
          </a:xfrm>
        </p:grpSpPr>
        <p:grpSp>
          <p:nvGrpSpPr>
            <p:cNvPr id="7" name="Group 6"/>
            <p:cNvGrpSpPr/>
            <p:nvPr/>
          </p:nvGrpSpPr>
          <p:grpSpPr>
            <a:xfrm>
              <a:off x="3594100" y="569843"/>
              <a:ext cx="5415416" cy="838200"/>
              <a:chOff x="4222750" y="239643"/>
              <a:chExt cx="3771900" cy="838200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4222750" y="239643"/>
                <a:ext cx="3771900" cy="838200"/>
              </a:xfrm>
              <a:prstGeom prst="roundRect">
                <a:avLst/>
              </a:prstGeom>
              <a:ln w="571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5372691" y="304800"/>
                <a:ext cx="254756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Vận</a:t>
                </a:r>
                <a:r>
                  <a:rPr lang="en-US" sz="4000" dirty="0"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dụng</a:t>
                </a:r>
                <a:endParaRPr lang="vi-VN" sz="4000" dirty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805" y="0"/>
              <a:ext cx="2115495" cy="1652159"/>
            </a:xfrm>
            <a:prstGeom prst="rect">
              <a:avLst/>
            </a:prstGeom>
          </p:spPr>
        </p:pic>
      </p:grp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928593" y="1717316"/>
          <a:ext cx="10399807" cy="504190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65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6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6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47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26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6051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NHÓM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TÊN</a:t>
                      </a:r>
                      <a:r>
                        <a:rPr lang="en-US" sz="1800" baseline="0" dirty="0">
                          <a:latin typeface="+mj-lt"/>
                        </a:rPr>
                        <a:t> CHẤT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SỐ</a:t>
                      </a:r>
                      <a:r>
                        <a:rPr lang="en-US" sz="1600" baseline="0" dirty="0">
                          <a:latin typeface="+mj-lt"/>
                        </a:rPr>
                        <a:t> NGUYÊN TỬ CỦA MỖI </a:t>
                      </a:r>
                    </a:p>
                    <a:p>
                      <a:pPr algn="ctr"/>
                      <a:r>
                        <a:rPr lang="en-US" sz="1600" baseline="0" dirty="0">
                          <a:latin typeface="+mj-lt"/>
                        </a:rPr>
                        <a:t>NGUYÊN TỐ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US" sz="400" dirty="0">
                        <a:latin typeface="+mj-lt"/>
                      </a:endParaRPr>
                    </a:p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PHÂN</a:t>
                      </a:r>
                      <a:r>
                        <a:rPr lang="en-US" sz="1800" baseline="0" dirty="0">
                          <a:latin typeface="+mj-lt"/>
                        </a:rPr>
                        <a:t> LOẠI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PHÂN</a:t>
                      </a:r>
                      <a:r>
                        <a:rPr lang="en-US" sz="1800" baseline="0" dirty="0">
                          <a:latin typeface="+mj-lt"/>
                        </a:rPr>
                        <a:t> TỬ KHỐI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ĐƠN</a:t>
                      </a:r>
                      <a:r>
                        <a:rPr lang="en-US" sz="1400" baseline="0" dirty="0">
                          <a:latin typeface="+mj-lt"/>
                        </a:rPr>
                        <a:t> CHẤT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HỢP</a:t>
                      </a:r>
                      <a:r>
                        <a:rPr lang="en-US" sz="1400" baseline="0" dirty="0">
                          <a:latin typeface="+mj-lt"/>
                        </a:rPr>
                        <a:t> CHẤT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405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+mj-lt"/>
                        </a:rPr>
                        <a:t>Muối</a:t>
                      </a:r>
                      <a:r>
                        <a:rPr lang="en-US" sz="1600" b="1" baseline="0" dirty="0">
                          <a:latin typeface="+mj-lt"/>
                        </a:rPr>
                        <a:t> </a:t>
                      </a:r>
                      <a:r>
                        <a:rPr lang="en-US" sz="1600" b="1" baseline="0" dirty="0" err="1">
                          <a:latin typeface="+mj-lt"/>
                        </a:rPr>
                        <a:t>ăn</a:t>
                      </a:r>
                      <a:endParaRPr lang="en-US" sz="1600" b="1" baseline="0" dirty="0">
                        <a:latin typeface="+mj-lt"/>
                      </a:endParaRPr>
                    </a:p>
                    <a:p>
                      <a:pPr algn="ctr"/>
                      <a:r>
                        <a:rPr lang="en-US" sz="1600" baseline="0" dirty="0">
                          <a:latin typeface="+mj-lt"/>
                        </a:rPr>
                        <a:t>( </a:t>
                      </a:r>
                      <a:r>
                        <a:rPr lang="en-US" sz="1800" b="0" baseline="0" dirty="0" err="1">
                          <a:solidFill>
                            <a:srgbClr val="FF0000"/>
                          </a:solidFill>
                          <a:latin typeface="+mj-lt"/>
                        </a:rPr>
                        <a:t>NaCl</a:t>
                      </a:r>
                      <a:r>
                        <a:rPr lang="en-US" sz="1600" baseline="0" dirty="0">
                          <a:latin typeface="+mj-lt"/>
                        </a:rPr>
                        <a:t> )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405">
                <a:tc rowSpan="2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+mj-lt"/>
                      </a:endParaRPr>
                    </a:p>
                    <a:p>
                      <a:pPr algn="ctr"/>
                      <a:r>
                        <a:rPr lang="en-US" sz="2800" b="1" dirty="0">
                          <a:latin typeface="+mj-lt"/>
                        </a:rPr>
                        <a:t>1</a:t>
                      </a:r>
                      <a:r>
                        <a:rPr lang="en-US" sz="1800" b="1" dirty="0">
                          <a:latin typeface="+mj-lt"/>
                        </a:rPr>
                        <a:t>+</a:t>
                      </a:r>
                      <a:r>
                        <a:rPr lang="en-US" sz="2800" b="1" dirty="0">
                          <a:latin typeface="+mj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+mj-lt"/>
                        </a:rPr>
                        <a:t>Phosphorus</a:t>
                      </a:r>
                      <a:r>
                        <a:rPr lang="en-US" sz="1600" b="1" baseline="0" dirty="0">
                          <a:latin typeface="+mj-lt"/>
                        </a:rPr>
                        <a:t> oxide</a:t>
                      </a:r>
                    </a:p>
                    <a:p>
                      <a:pPr algn="ctr"/>
                      <a:r>
                        <a:rPr lang="en-US" sz="1600" baseline="0" dirty="0">
                          <a:latin typeface="+mj-lt"/>
                        </a:rPr>
                        <a:t>( </a:t>
                      </a:r>
                      <a:r>
                        <a:rPr lang="en-US" sz="1800" b="0" baseline="0" dirty="0">
                          <a:solidFill>
                            <a:srgbClr val="FF0000"/>
                          </a:solidFill>
                          <a:latin typeface="+mj-lt"/>
                        </a:rPr>
                        <a:t>P</a:t>
                      </a:r>
                      <a:r>
                        <a:rPr lang="en-US" sz="1800" b="0" baseline="-25000" dirty="0">
                          <a:solidFill>
                            <a:srgbClr val="FF0000"/>
                          </a:solidFill>
                          <a:latin typeface="+mj-lt"/>
                        </a:rPr>
                        <a:t>2</a:t>
                      </a:r>
                      <a:r>
                        <a:rPr lang="en-US" sz="1800" b="0" baseline="0" dirty="0">
                          <a:solidFill>
                            <a:srgbClr val="FF0000"/>
                          </a:solidFill>
                          <a:latin typeface="+mj-lt"/>
                        </a:rPr>
                        <a:t>O</a:t>
                      </a:r>
                      <a:r>
                        <a:rPr lang="en-US" sz="1800" b="0" baseline="-25000" dirty="0">
                          <a:solidFill>
                            <a:srgbClr val="FF0000"/>
                          </a:solidFill>
                          <a:latin typeface="+mj-lt"/>
                        </a:rPr>
                        <a:t>5</a:t>
                      </a:r>
                      <a:r>
                        <a:rPr lang="en-US" sz="1800" baseline="-25000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1600" baseline="-25000" dirty="0">
                          <a:latin typeface="+mj-lt"/>
                        </a:rPr>
                        <a:t> </a:t>
                      </a:r>
                      <a:r>
                        <a:rPr lang="en-US" sz="1600" baseline="0" dirty="0">
                          <a:latin typeface="+mj-lt"/>
                        </a:rPr>
                        <a:t>)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9413">
                <a:tc vMerge="1">
                  <a:txBody>
                    <a:bodyPr/>
                    <a:lstStyle/>
                    <a:p>
                      <a:pPr algn="ctr"/>
                      <a:endParaRPr lang="en-US" sz="40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+mj-lt"/>
                        </a:rPr>
                        <a:t>Aluminium</a:t>
                      </a:r>
                      <a:r>
                        <a:rPr lang="en-US" sz="1600" b="1" baseline="0" dirty="0">
                          <a:latin typeface="+mj-lt"/>
                        </a:rPr>
                        <a:t> Nitrate </a:t>
                      </a:r>
                    </a:p>
                    <a:p>
                      <a:pPr algn="ctr"/>
                      <a:r>
                        <a:rPr lang="en-US" sz="1600" b="0" baseline="0" dirty="0">
                          <a:latin typeface="+mj-lt"/>
                        </a:rPr>
                        <a:t>( </a:t>
                      </a:r>
                      <a:r>
                        <a:rPr lang="en-US" sz="1800" b="0" baseline="0" dirty="0">
                          <a:solidFill>
                            <a:srgbClr val="FF0000"/>
                          </a:solidFill>
                          <a:latin typeface="+mj-lt"/>
                        </a:rPr>
                        <a:t>Al(NO</a:t>
                      </a:r>
                      <a:r>
                        <a:rPr lang="en-US" sz="1800" b="0" baseline="-25000" dirty="0">
                          <a:solidFill>
                            <a:srgbClr val="FF0000"/>
                          </a:solidFill>
                          <a:latin typeface="+mj-lt"/>
                        </a:rPr>
                        <a:t>3</a:t>
                      </a:r>
                      <a:r>
                        <a:rPr lang="en-US" sz="1800" b="0" baseline="0" dirty="0">
                          <a:solidFill>
                            <a:srgbClr val="FF0000"/>
                          </a:solidFill>
                          <a:latin typeface="+mj-lt"/>
                        </a:rPr>
                        <a:t>)</a:t>
                      </a:r>
                      <a:r>
                        <a:rPr lang="en-US" sz="1800" b="0" baseline="-25000" dirty="0">
                          <a:solidFill>
                            <a:srgbClr val="FF0000"/>
                          </a:solidFill>
                          <a:latin typeface="+mj-lt"/>
                        </a:rPr>
                        <a:t>3</a:t>
                      </a:r>
                      <a:r>
                        <a:rPr lang="en-US" sz="1600" b="0" baseline="0" dirty="0">
                          <a:latin typeface="+mj-lt"/>
                        </a:rPr>
                        <a:t> )</a:t>
                      </a:r>
                      <a:endParaRPr lang="en-US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3405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+mj-lt"/>
                        </a:rPr>
                        <a:t>Khí</a:t>
                      </a:r>
                      <a:r>
                        <a:rPr lang="en-US" sz="1600" b="1" baseline="0" dirty="0">
                          <a:latin typeface="+mj-lt"/>
                        </a:rPr>
                        <a:t> Ozone</a:t>
                      </a:r>
                    </a:p>
                    <a:p>
                      <a:pPr algn="ctr"/>
                      <a:r>
                        <a:rPr lang="en-US" sz="1600" baseline="0" dirty="0">
                          <a:latin typeface="+mj-lt"/>
                        </a:rPr>
                        <a:t>( </a:t>
                      </a:r>
                      <a:r>
                        <a:rPr lang="en-US" sz="1800" b="0" baseline="0" dirty="0">
                          <a:solidFill>
                            <a:srgbClr val="FF0000"/>
                          </a:solidFill>
                          <a:latin typeface="+mj-lt"/>
                        </a:rPr>
                        <a:t>O</a:t>
                      </a:r>
                      <a:r>
                        <a:rPr lang="en-US" sz="1800" b="0" baseline="-25000" dirty="0">
                          <a:solidFill>
                            <a:srgbClr val="FF0000"/>
                          </a:solidFill>
                          <a:latin typeface="+mj-lt"/>
                        </a:rPr>
                        <a:t>3</a:t>
                      </a:r>
                      <a:r>
                        <a:rPr lang="en-US" sz="1600" baseline="-25000" dirty="0">
                          <a:latin typeface="+mj-lt"/>
                        </a:rPr>
                        <a:t> </a:t>
                      </a:r>
                      <a:r>
                        <a:rPr lang="en-US" sz="1600" baseline="0" dirty="0">
                          <a:latin typeface="+mj-lt"/>
                        </a:rPr>
                        <a:t>)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3405">
                <a:tc rowSpan="2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+mj-lt"/>
                      </a:endParaRPr>
                    </a:p>
                    <a:p>
                      <a:pPr algn="ctr"/>
                      <a:r>
                        <a:rPr lang="en-US" sz="2800" b="1" dirty="0">
                          <a:latin typeface="+mj-lt"/>
                        </a:rPr>
                        <a:t>3</a:t>
                      </a:r>
                      <a:r>
                        <a:rPr lang="en-US" sz="1800" b="1" dirty="0">
                          <a:latin typeface="+mj-lt"/>
                        </a:rPr>
                        <a:t>+</a:t>
                      </a:r>
                      <a:r>
                        <a:rPr lang="en-US" sz="2800" b="1" dirty="0">
                          <a:latin typeface="+mj-lt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+mj-lt"/>
                        </a:rPr>
                        <a:t>Rượu</a:t>
                      </a:r>
                      <a:r>
                        <a:rPr lang="en-US" sz="1600" b="1" baseline="0" dirty="0">
                          <a:latin typeface="+mj-lt"/>
                        </a:rPr>
                        <a:t> </a:t>
                      </a:r>
                      <a:r>
                        <a:rPr lang="en-US" sz="1600" b="1" baseline="0" dirty="0" err="1">
                          <a:latin typeface="+mj-lt"/>
                        </a:rPr>
                        <a:t>Etanol</a:t>
                      </a:r>
                      <a:endParaRPr lang="en-US" sz="1600" b="1" baseline="0" dirty="0">
                        <a:latin typeface="+mj-lt"/>
                      </a:endParaRPr>
                    </a:p>
                    <a:p>
                      <a:pPr algn="ctr"/>
                      <a:r>
                        <a:rPr lang="en-US" sz="1600" baseline="0" dirty="0">
                          <a:latin typeface="+mj-lt"/>
                        </a:rPr>
                        <a:t>( </a:t>
                      </a:r>
                      <a:r>
                        <a:rPr lang="en-US" sz="1800" b="0" baseline="0" dirty="0">
                          <a:solidFill>
                            <a:srgbClr val="FF0000"/>
                          </a:solidFill>
                          <a:latin typeface="+mj-lt"/>
                        </a:rPr>
                        <a:t>C</a:t>
                      </a:r>
                      <a:r>
                        <a:rPr lang="en-US" sz="1800" b="0" baseline="-25000" dirty="0">
                          <a:solidFill>
                            <a:srgbClr val="FF0000"/>
                          </a:solidFill>
                          <a:latin typeface="+mj-lt"/>
                        </a:rPr>
                        <a:t>2</a:t>
                      </a:r>
                      <a:r>
                        <a:rPr lang="en-US" sz="1800" b="0" baseline="0" dirty="0">
                          <a:solidFill>
                            <a:srgbClr val="FF0000"/>
                          </a:solidFill>
                          <a:latin typeface="+mj-lt"/>
                        </a:rPr>
                        <a:t>H</a:t>
                      </a:r>
                      <a:r>
                        <a:rPr lang="en-US" sz="1800" b="0" baseline="-25000" dirty="0">
                          <a:solidFill>
                            <a:srgbClr val="FF0000"/>
                          </a:solidFill>
                          <a:latin typeface="+mj-lt"/>
                        </a:rPr>
                        <a:t>5</a:t>
                      </a:r>
                      <a:r>
                        <a:rPr lang="en-US" sz="1800" b="0" baseline="0" dirty="0">
                          <a:solidFill>
                            <a:srgbClr val="FF0000"/>
                          </a:solidFill>
                          <a:latin typeface="+mj-lt"/>
                        </a:rPr>
                        <a:t>OH</a:t>
                      </a:r>
                      <a:r>
                        <a:rPr lang="en-US" sz="1600" baseline="0" dirty="0">
                          <a:latin typeface="+mj-lt"/>
                        </a:rPr>
                        <a:t> )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9413">
                <a:tc vMerge="1">
                  <a:txBody>
                    <a:bodyPr/>
                    <a:lstStyle/>
                    <a:p>
                      <a:pPr algn="ctr"/>
                      <a:endParaRPr lang="en-US" sz="40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+mj-lt"/>
                        </a:rPr>
                        <a:t>Iron</a:t>
                      </a:r>
                      <a:r>
                        <a:rPr lang="en-US" sz="1600" b="1" baseline="0" dirty="0">
                          <a:latin typeface="+mj-lt"/>
                        </a:rPr>
                        <a:t> (III) sulfate</a:t>
                      </a:r>
                      <a:endParaRPr lang="en-US" sz="1600" b="1" dirty="0">
                        <a:latin typeface="+mj-lt"/>
                      </a:endParaRPr>
                    </a:p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( 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+mj-lt"/>
                        </a:rPr>
                        <a:t>Fe</a:t>
                      </a:r>
                      <a:r>
                        <a:rPr lang="en-US" sz="1800" b="0" baseline="-25000" dirty="0">
                          <a:solidFill>
                            <a:srgbClr val="FF0000"/>
                          </a:solidFill>
                          <a:latin typeface="+mj-lt"/>
                        </a:rPr>
                        <a:t>2</a:t>
                      </a:r>
                      <a:r>
                        <a:rPr lang="en-US" sz="1800" b="0" baseline="0" dirty="0">
                          <a:solidFill>
                            <a:srgbClr val="FF0000"/>
                          </a:solidFill>
                          <a:latin typeface="+mj-lt"/>
                        </a:rPr>
                        <a:t>(S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+mj-lt"/>
                        </a:rPr>
                        <a:t>O</a:t>
                      </a:r>
                      <a:r>
                        <a:rPr lang="en-US" sz="1800" b="0" baseline="-25000" dirty="0">
                          <a:solidFill>
                            <a:srgbClr val="FF0000"/>
                          </a:solidFill>
                          <a:latin typeface="+mj-lt"/>
                        </a:rPr>
                        <a:t>4</a:t>
                      </a:r>
                      <a:r>
                        <a:rPr lang="en-US" sz="1800" b="0" baseline="0" dirty="0">
                          <a:solidFill>
                            <a:srgbClr val="FF0000"/>
                          </a:solidFill>
                          <a:latin typeface="+mj-lt"/>
                        </a:rPr>
                        <a:t>)</a:t>
                      </a:r>
                      <a:r>
                        <a:rPr lang="en-US" sz="1800" b="0" baseline="-25000" dirty="0">
                          <a:solidFill>
                            <a:srgbClr val="FF0000"/>
                          </a:solidFill>
                          <a:latin typeface="+mj-lt"/>
                        </a:rPr>
                        <a:t>3</a:t>
                      </a:r>
                      <a:r>
                        <a:rPr lang="en-US" sz="16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1600" baseline="0" dirty="0">
                          <a:latin typeface="+mj-lt"/>
                        </a:rPr>
                        <a:t>)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737846" y="2857500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1 Na </a:t>
            </a:r>
            <a:r>
              <a:rPr lang="en-US" sz="2800" b="1" i="1" dirty="0" err="1">
                <a:solidFill>
                  <a:srgbClr val="FF0000"/>
                </a:solidFill>
              </a:rPr>
              <a:t>và</a:t>
            </a:r>
            <a:r>
              <a:rPr lang="en-US" sz="2800" b="1" i="1" dirty="0">
                <a:solidFill>
                  <a:srgbClr val="FF0000"/>
                </a:solidFill>
              </a:rPr>
              <a:t> 1 Cl</a:t>
            </a:r>
            <a:endParaRPr lang="vi-VN" sz="2800" b="1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23946" y="2857500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x</a:t>
            </a:r>
            <a:endParaRPr lang="vi-VN" sz="2800" b="1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25696" y="2857500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58,5 </a:t>
            </a:r>
            <a:r>
              <a:rPr lang="en-US" sz="2800" b="1" i="1" dirty="0" err="1">
                <a:solidFill>
                  <a:srgbClr val="FF0000"/>
                </a:solidFill>
              </a:rPr>
              <a:t>đvC</a:t>
            </a:r>
            <a:endParaRPr lang="vi-VN" sz="2800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7846" y="4808458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3 O</a:t>
            </a:r>
            <a:endParaRPr lang="vi-VN" sz="2800" b="1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7146" y="4823827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x</a:t>
            </a:r>
            <a:endParaRPr lang="vi-VN" sz="2800" b="1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25696" y="4808458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48 </a:t>
            </a:r>
            <a:r>
              <a:rPr lang="en-US" sz="2800" b="1" i="1" dirty="0" err="1">
                <a:solidFill>
                  <a:srgbClr val="FF0000"/>
                </a:solidFill>
              </a:rPr>
              <a:t>đvC</a:t>
            </a:r>
            <a:endParaRPr lang="vi-VN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ẾM NGƯỢC 5 PHÚT - BÓ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19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7E3AFD1-E3BF-4D31-BB88-CDC6A52EEC1F}"/>
              </a:ext>
            </a:extLst>
          </p:cNvPr>
          <p:cNvGrpSpPr/>
          <p:nvPr/>
        </p:nvGrpSpPr>
        <p:grpSpPr>
          <a:xfrm>
            <a:off x="3523937" y="102571"/>
            <a:ext cx="2077873" cy="2534901"/>
            <a:chOff x="3523937" y="102571"/>
            <a:chExt cx="2077873" cy="25349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48D6BC6-3E3F-459C-B35E-54205E1AF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3937" y="102571"/>
              <a:ext cx="2076252" cy="253490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817A8B6-5E22-4EC1-800D-6130E20C893C}"/>
                </a:ext>
              </a:extLst>
            </p:cNvPr>
            <p:cNvSpPr/>
            <p:nvPr/>
          </p:nvSpPr>
          <p:spPr>
            <a:xfrm>
              <a:off x="3523937" y="2317072"/>
              <a:ext cx="2077873" cy="31071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DÂY ĐỒNG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78CF3-060C-4E6F-9E5F-4202EB115442}"/>
              </a:ext>
            </a:extLst>
          </p:cNvPr>
          <p:cNvGrpSpPr/>
          <p:nvPr/>
        </p:nvGrpSpPr>
        <p:grpSpPr>
          <a:xfrm>
            <a:off x="6454487" y="102571"/>
            <a:ext cx="1927577" cy="2427565"/>
            <a:chOff x="6454487" y="102571"/>
            <a:chExt cx="1927577" cy="24275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E10270-46EA-4BC5-8536-A9A03AB9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4487" y="102571"/>
              <a:ext cx="1927576" cy="242756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5F21310-98D0-4379-BE94-9AC688875CE5}"/>
                </a:ext>
              </a:extLst>
            </p:cNvPr>
            <p:cNvSpPr/>
            <p:nvPr/>
          </p:nvSpPr>
          <p:spPr>
            <a:xfrm>
              <a:off x="6454488" y="2219418"/>
              <a:ext cx="1927576" cy="31071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THAN CHÌ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A7C65A-0A13-40FE-89AC-D2579246DEB4}"/>
              </a:ext>
            </a:extLst>
          </p:cNvPr>
          <p:cNvGrpSpPr/>
          <p:nvPr/>
        </p:nvGrpSpPr>
        <p:grpSpPr>
          <a:xfrm>
            <a:off x="627486" y="2015367"/>
            <a:ext cx="2042153" cy="2827265"/>
            <a:chOff x="627486" y="2015367"/>
            <a:chExt cx="2042153" cy="28272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EF76C8-9C71-4A14-83D5-892D6BE53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59" y="2015367"/>
              <a:ext cx="2012980" cy="282726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3D7DF63-B2C7-4122-B1C4-FCA1A17281EC}"/>
                </a:ext>
              </a:extLst>
            </p:cNvPr>
            <p:cNvSpPr/>
            <p:nvPr/>
          </p:nvSpPr>
          <p:spPr>
            <a:xfrm>
              <a:off x="627486" y="4531914"/>
              <a:ext cx="2042153" cy="31071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MUỐI ĂN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9375B7-2794-4617-B02D-2BF12C526F3D}"/>
              </a:ext>
            </a:extLst>
          </p:cNvPr>
          <p:cNvGrpSpPr/>
          <p:nvPr/>
        </p:nvGrpSpPr>
        <p:grpSpPr>
          <a:xfrm>
            <a:off x="3357137" y="3577904"/>
            <a:ext cx="2018578" cy="2534901"/>
            <a:chOff x="3357137" y="3577904"/>
            <a:chExt cx="2018578" cy="25349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261B4B-A608-4AA6-910A-0E8DA2593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735" y="3577904"/>
              <a:ext cx="2012980" cy="253490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FB2B38-7E33-402B-AA54-BD1E33572D0F}"/>
                </a:ext>
              </a:extLst>
            </p:cNvPr>
            <p:cNvSpPr/>
            <p:nvPr/>
          </p:nvSpPr>
          <p:spPr>
            <a:xfrm>
              <a:off x="3357137" y="5802087"/>
              <a:ext cx="2012980" cy="31071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Đ</a:t>
              </a:r>
              <a:r>
                <a:rPr lang="vi-VN" dirty="0"/>
                <a:t>Ư</a:t>
              </a:r>
              <a:r>
                <a:rPr lang="en-US" dirty="0"/>
                <a:t>ỜNG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7D9DAAC-D7B7-430F-B1C5-037BEC25F1ED}"/>
              </a:ext>
            </a:extLst>
          </p:cNvPr>
          <p:cNvGrpSpPr/>
          <p:nvPr/>
        </p:nvGrpSpPr>
        <p:grpSpPr>
          <a:xfrm>
            <a:off x="6515858" y="3577904"/>
            <a:ext cx="1891495" cy="2587569"/>
            <a:chOff x="6515858" y="3577904"/>
            <a:chExt cx="1891495" cy="25875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098F85F-057B-4C0E-8858-4461DE855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858" y="3577904"/>
              <a:ext cx="1891494" cy="258756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9999571-1F0A-4FA2-B7CB-56ADAD019393}"/>
                </a:ext>
              </a:extLst>
            </p:cNvPr>
            <p:cNvSpPr/>
            <p:nvPr/>
          </p:nvSpPr>
          <p:spPr>
            <a:xfrm>
              <a:off x="6521457" y="5734975"/>
              <a:ext cx="1885896" cy="37783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LƯU HUỲNH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A7686D5-AE5B-4F5A-9B00-3350DFD767B4}"/>
              </a:ext>
            </a:extLst>
          </p:cNvPr>
          <p:cNvGrpSpPr/>
          <p:nvPr/>
        </p:nvGrpSpPr>
        <p:grpSpPr>
          <a:xfrm>
            <a:off x="9459089" y="1705249"/>
            <a:ext cx="2076252" cy="2826665"/>
            <a:chOff x="9643846" y="1758583"/>
            <a:chExt cx="2076252" cy="28266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30AB7C-63F7-46E2-B0F3-EBF12F6E9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3846" y="1758583"/>
              <a:ext cx="2076252" cy="282666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E8337F-1AC5-4726-98F1-982A8368C0AE}"/>
                </a:ext>
              </a:extLst>
            </p:cNvPr>
            <p:cNvSpPr/>
            <p:nvPr/>
          </p:nvSpPr>
          <p:spPr>
            <a:xfrm>
              <a:off x="9643846" y="4274530"/>
              <a:ext cx="2076251" cy="31071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NƯỚC</a:t>
              </a:r>
            </a:p>
          </p:txBody>
        </p:sp>
      </p:grp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6B8978B-2D46-4A77-A526-5E067FC7AE30}"/>
              </a:ext>
            </a:extLst>
          </p:cNvPr>
          <p:cNvSpPr/>
          <p:nvPr/>
        </p:nvSpPr>
        <p:spPr>
          <a:xfrm>
            <a:off x="213064" y="461639"/>
            <a:ext cx="3045041" cy="15537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MỘT NGUYÊN TỐ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27C1791-D182-4654-ADEB-A54527520CBB}"/>
              </a:ext>
            </a:extLst>
          </p:cNvPr>
          <p:cNvSpPr/>
          <p:nvPr/>
        </p:nvSpPr>
        <p:spPr>
          <a:xfrm>
            <a:off x="126041" y="4094824"/>
            <a:ext cx="3045041" cy="15537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NHIỀU NGUYÊN TỐ</a:t>
            </a:r>
          </a:p>
        </p:txBody>
      </p:sp>
    </p:spTree>
    <p:extLst>
      <p:ext uri="{BB962C8B-B14F-4D97-AF65-F5344CB8AC3E}">
        <p14:creationId xmlns:p14="http://schemas.microsoft.com/office/powerpoint/2010/main" val="215971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44 L 0.22734 -0.5106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67" y="-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136 -0.13542 L -0.24896 0.251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0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67526 0.1932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63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68" y="764267"/>
            <a:ext cx="2059214" cy="1456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36" y="2641434"/>
            <a:ext cx="2659602" cy="2111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31" y="1926623"/>
            <a:ext cx="2659602" cy="2111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73" y="1174991"/>
            <a:ext cx="2659602" cy="2111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8500" y="3286782"/>
            <a:ext cx="193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 –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tử</a:t>
            </a:r>
            <a:endParaRPr lang="vi-VN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62518" y="2527037"/>
            <a:ext cx="193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II – </a:t>
            </a:r>
            <a:r>
              <a:rPr lang="en-US" sz="3200" b="1" dirty="0" err="1"/>
              <a:t>Đơn</a:t>
            </a:r>
            <a:r>
              <a:rPr lang="en-US" sz="3200" b="1" dirty="0"/>
              <a:t> </a:t>
            </a:r>
            <a:r>
              <a:rPr lang="en-US" sz="3200" b="1" dirty="0" err="1"/>
              <a:t>chất</a:t>
            </a:r>
            <a:endParaRPr lang="vi-VN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44460" y="1792485"/>
            <a:ext cx="193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III –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chất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63244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89" r="36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31950" y="1111250"/>
            <a:ext cx="8928100" cy="463550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120" y="1414261"/>
            <a:ext cx="3231160" cy="2981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92" y="4248816"/>
            <a:ext cx="4889416" cy="1219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417514">
            <a:off x="1408374" y="2414290"/>
            <a:ext cx="7708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 – </a:t>
            </a:r>
            <a:r>
              <a:rPr lang="en-US" sz="8800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Phân</a:t>
            </a:r>
            <a:r>
              <a:rPr lang="en-US" sz="8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8800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tử</a:t>
            </a:r>
            <a:endParaRPr lang="vi-VN" sz="88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D7C1BF-FA44-4338-9DF6-35E986C16A04}"/>
              </a:ext>
            </a:extLst>
          </p:cNvPr>
          <p:cNvSpPr txBox="1"/>
          <p:nvPr/>
        </p:nvSpPr>
        <p:spPr>
          <a:xfrm rot="20441211">
            <a:off x="2130641" y="1389878"/>
            <a:ext cx="3053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highlight>
                  <a:srgbClr val="FFFF00"/>
                </a:highlight>
              </a:rPr>
              <a:t>Tiết</a:t>
            </a:r>
            <a:r>
              <a:rPr lang="en-US" sz="5400" dirty="0">
                <a:highlight>
                  <a:srgbClr val="FFFF00"/>
                </a:highligh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2980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333 0.11297 L -0.17292 0.16297 L -0.25104 0.06297 L -0.08021 0.09074 L -0.09583 0.02593 L -0.01771 0.03334 L -0.025 -1.11111E-6 L 1.66667E-6 -1.11111E-6 " pathEditMode="relative" ptsTypes="AAAAAA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5F85B5-7C2F-468E-8FA6-0725B68FC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ED7D4B-E05C-413D-B622-5211FDAB7A72}"/>
              </a:ext>
            </a:extLst>
          </p:cNvPr>
          <p:cNvPicPr/>
          <p:nvPr/>
        </p:nvPicPr>
        <p:blipFill rotWithShape="1">
          <a:blip r:embed="rId2"/>
          <a:srcRect l="59416" t="15405" r="4904" b="21811"/>
          <a:stretch/>
        </p:blipFill>
        <p:spPr>
          <a:xfrm>
            <a:off x="7119890" y="861134"/>
            <a:ext cx="4350059" cy="4811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8422A9-C784-4C4A-9BF7-C3C4BE7B63E7}"/>
              </a:ext>
            </a:extLst>
          </p:cNvPr>
          <p:cNvSpPr txBox="1"/>
          <p:nvPr/>
        </p:nvSpPr>
        <p:spPr>
          <a:xfrm>
            <a:off x="722051" y="719090"/>
            <a:ext cx="62942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</a:rPr>
              <a:t>      </a:t>
            </a:r>
            <a:r>
              <a:rPr lang="en-US" sz="3600" dirty="0" err="1">
                <a:solidFill>
                  <a:srgbClr val="0000FF"/>
                </a:solidFill>
              </a:rPr>
              <a:t>Chúng</a:t>
            </a:r>
            <a:r>
              <a:rPr lang="en-US" sz="3600" dirty="0">
                <a:solidFill>
                  <a:srgbClr val="0000FF"/>
                </a:solidFill>
              </a:rPr>
              <a:t> ta </a:t>
            </a:r>
            <a:r>
              <a:rPr lang="en-US" sz="3600" dirty="0" err="1">
                <a:solidFill>
                  <a:srgbClr val="0000FF"/>
                </a:solidFill>
              </a:rPr>
              <a:t>cảm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nhận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được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mùi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thơm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của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nhiều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loại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hoa</a:t>
            </a:r>
            <a:r>
              <a:rPr lang="en-US" sz="3600" dirty="0">
                <a:solidFill>
                  <a:srgbClr val="0000FF"/>
                </a:solidFill>
              </a:rPr>
              <a:t>, </a:t>
            </a:r>
            <a:r>
              <a:rPr lang="en-US" sz="3600" dirty="0" err="1">
                <a:solidFill>
                  <a:srgbClr val="0000FF"/>
                </a:solidFill>
              </a:rPr>
              <a:t>quả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chín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là</a:t>
            </a:r>
            <a:r>
              <a:rPr lang="en-US" sz="3600" dirty="0">
                <a:solidFill>
                  <a:srgbClr val="0000FF"/>
                </a:solidFill>
              </a:rPr>
              <a:t> do </a:t>
            </a:r>
            <a:r>
              <a:rPr lang="en-US" sz="3600" dirty="0" err="1">
                <a:solidFill>
                  <a:srgbClr val="0000FF"/>
                </a:solidFill>
              </a:rPr>
              <a:t>một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số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chất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có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trong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hoa</a:t>
            </a:r>
            <a:r>
              <a:rPr lang="en-US" sz="3600" dirty="0">
                <a:solidFill>
                  <a:srgbClr val="0000FF"/>
                </a:solidFill>
              </a:rPr>
              <a:t>, </a:t>
            </a:r>
            <a:r>
              <a:rPr lang="en-US" sz="3600" dirty="0" err="1">
                <a:solidFill>
                  <a:srgbClr val="0000FF"/>
                </a:solidFill>
              </a:rPr>
              <a:t>quả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chín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tách</a:t>
            </a:r>
            <a:r>
              <a:rPr lang="en-US" sz="3600" dirty="0">
                <a:solidFill>
                  <a:srgbClr val="0000FF"/>
                </a:solidFill>
              </a:rPr>
              <a:t> ra </a:t>
            </a:r>
            <a:r>
              <a:rPr lang="en-US" sz="3600" dirty="0" err="1">
                <a:solidFill>
                  <a:srgbClr val="0000FF"/>
                </a:solidFill>
              </a:rPr>
              <a:t>những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hạt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rất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nhỏ</a:t>
            </a:r>
            <a:r>
              <a:rPr lang="en-US" sz="3600" dirty="0">
                <a:solidFill>
                  <a:srgbClr val="0000FF"/>
                </a:solidFill>
              </a:rPr>
              <a:t>, </a:t>
            </a:r>
            <a:r>
              <a:rPr lang="en-US" sz="3600" dirty="0" err="1">
                <a:solidFill>
                  <a:srgbClr val="0000FF"/>
                </a:solidFill>
              </a:rPr>
              <a:t>lan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toả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vào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không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khí</a:t>
            </a:r>
            <a:r>
              <a:rPr lang="en-US" sz="3600" dirty="0">
                <a:solidFill>
                  <a:srgbClr val="0000FF"/>
                </a:solidFill>
              </a:rPr>
              <a:t>, </a:t>
            </a:r>
            <a:r>
              <a:rPr lang="en-US" sz="3600" dirty="0" err="1">
                <a:solidFill>
                  <a:srgbClr val="0000FF"/>
                </a:solidFill>
              </a:rPr>
              <a:t>tác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động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đến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khứu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giác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của</a:t>
            </a:r>
            <a:r>
              <a:rPr lang="en-US" sz="3600" dirty="0">
                <a:solidFill>
                  <a:srgbClr val="0000FF"/>
                </a:solidFill>
              </a:rPr>
              <a:t> con </a:t>
            </a:r>
            <a:r>
              <a:rPr lang="en-US" sz="3600" dirty="0" err="1">
                <a:solidFill>
                  <a:srgbClr val="0000FF"/>
                </a:solidFill>
              </a:rPr>
              <a:t>người</a:t>
            </a:r>
            <a:r>
              <a:rPr lang="en-US" sz="3600" dirty="0">
                <a:solidFill>
                  <a:srgbClr val="0000FF"/>
                </a:solidFill>
              </a:rPr>
              <a:t>. </a:t>
            </a:r>
            <a:r>
              <a:rPr lang="en-US" sz="3600" dirty="0" err="1">
                <a:solidFill>
                  <a:srgbClr val="0000FF"/>
                </a:solidFill>
              </a:rPr>
              <a:t>Những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hạt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này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đại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diện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cho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chất</a:t>
            </a:r>
            <a:r>
              <a:rPr lang="en-US" sz="3600" dirty="0">
                <a:solidFill>
                  <a:srgbClr val="0000FF"/>
                </a:solidFill>
              </a:rPr>
              <a:t>, </a:t>
            </a:r>
            <a:r>
              <a:rPr lang="en-US" sz="3600" dirty="0" err="1">
                <a:solidFill>
                  <a:srgbClr val="0000FF"/>
                </a:solidFill>
              </a:rPr>
              <a:t>được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gọi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hạt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hợp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thành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của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chất</a:t>
            </a:r>
            <a:r>
              <a:rPr lang="en-US" sz="36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06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08194" y="1580225"/>
            <a:ext cx="9525740" cy="3019555"/>
            <a:chOff x="1237344" y="2308292"/>
            <a:chExt cx="5214256" cy="216621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7344" y="2308292"/>
              <a:ext cx="5214256" cy="216621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37344" y="2837402"/>
              <a:ext cx="5214256" cy="125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0000FF"/>
                  </a:solidFill>
                </a:rPr>
                <a:t>1.Tìm </a:t>
              </a:r>
              <a:r>
                <a:rPr lang="en-US" sz="5400" dirty="0" err="1">
                  <a:solidFill>
                    <a:srgbClr val="0000FF"/>
                  </a:solidFill>
                </a:rPr>
                <a:t>hiểu</a:t>
              </a:r>
              <a:r>
                <a:rPr lang="en-US" sz="5400" dirty="0">
                  <a:solidFill>
                    <a:srgbClr val="0000FF"/>
                  </a:solidFill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</a:rPr>
                <a:t>về</a:t>
              </a:r>
              <a:r>
                <a:rPr lang="en-US" sz="5400" dirty="0">
                  <a:solidFill>
                    <a:srgbClr val="0000FF"/>
                  </a:solidFill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</a:rPr>
                <a:t>hạt</a:t>
              </a:r>
              <a:r>
                <a:rPr lang="en-US" sz="5400" dirty="0">
                  <a:solidFill>
                    <a:srgbClr val="0000FF"/>
                  </a:solidFill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</a:rPr>
                <a:t>hợp</a:t>
              </a:r>
              <a:r>
                <a:rPr lang="en-US" sz="5400" dirty="0">
                  <a:solidFill>
                    <a:srgbClr val="0000FF"/>
                  </a:solidFill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</a:rPr>
                <a:t>thành</a:t>
              </a:r>
              <a:r>
                <a:rPr lang="en-US" sz="5400" dirty="0">
                  <a:solidFill>
                    <a:srgbClr val="0000FF"/>
                  </a:solidFill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</a:rPr>
                <a:t>của</a:t>
              </a:r>
              <a:r>
                <a:rPr lang="en-US" sz="5400" dirty="0">
                  <a:solidFill>
                    <a:srgbClr val="0000FF"/>
                  </a:solidFill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</a:rPr>
                <a:t>chất</a:t>
              </a:r>
              <a:r>
                <a:rPr lang="en-US" sz="5400" dirty="0">
                  <a:solidFill>
                    <a:srgbClr val="0000FF"/>
                  </a:solidFill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</a:rPr>
                <a:t>và</a:t>
              </a:r>
              <a:r>
                <a:rPr lang="en-US" sz="5400" dirty="0">
                  <a:solidFill>
                    <a:srgbClr val="0000FF"/>
                  </a:solidFill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</a:rPr>
                <a:t>khái</a:t>
              </a:r>
              <a:r>
                <a:rPr lang="en-US" sz="5400" dirty="0">
                  <a:solidFill>
                    <a:srgbClr val="0000FF"/>
                  </a:solidFill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</a:rPr>
                <a:t>niệm</a:t>
              </a:r>
              <a:r>
                <a:rPr lang="en-US" sz="5400" dirty="0">
                  <a:solidFill>
                    <a:srgbClr val="0000FF"/>
                  </a:solidFill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</a:rPr>
                <a:t>phân</a:t>
              </a:r>
              <a:r>
                <a:rPr lang="en-US" sz="5400" dirty="0">
                  <a:solidFill>
                    <a:srgbClr val="0000FF"/>
                  </a:solidFill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</a:rPr>
                <a:t>tử</a:t>
              </a:r>
              <a:r>
                <a:rPr lang="en-US" sz="5400" dirty="0">
                  <a:solidFill>
                    <a:srgbClr val="0000FF"/>
                  </a:solidFill>
                </a:rPr>
                <a:t> </a:t>
              </a:r>
              <a:endParaRPr lang="vi-VN" sz="54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199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6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Dell Vostro 2421\Desktop\h5.png">
            <a:extLst>
              <a:ext uri="{FF2B5EF4-FFF2-40B4-BE49-F238E27FC236}">
                <a16:creationId xmlns:a16="http://schemas.microsoft.com/office/drawing/2014/main" id="{7AC488FF-77D6-4C31-906F-F7E4773C4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3527"/>
            <a:ext cx="2574925" cy="319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517723E4-206D-46AA-A4C5-D580177057E2}"/>
              </a:ext>
            </a:extLst>
          </p:cNvPr>
          <p:cNvSpPr/>
          <p:nvPr/>
        </p:nvSpPr>
        <p:spPr>
          <a:xfrm>
            <a:off x="2447277" y="-213064"/>
            <a:ext cx="9587884" cy="5637320"/>
          </a:xfrm>
          <a:prstGeom prst="cloudCallout">
            <a:avLst>
              <a:gd name="adj1" fmla="val -61018"/>
              <a:gd name="adj2" fmla="val 358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HS </a:t>
            </a:r>
            <a:r>
              <a:rPr lang="en-US" sz="4000" dirty="0" err="1"/>
              <a:t>quan</a:t>
            </a:r>
            <a:r>
              <a:rPr lang="en-US" sz="4000" dirty="0"/>
              <a:t> </a:t>
            </a:r>
            <a:r>
              <a:rPr lang="en-US" sz="4000" dirty="0" err="1"/>
              <a:t>sát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en-US" sz="4000" dirty="0"/>
              <a:t> 5.1, </a:t>
            </a:r>
            <a:r>
              <a:rPr lang="en-US" sz="4000" dirty="0" err="1"/>
              <a:t>thảo</a:t>
            </a:r>
            <a:r>
              <a:rPr lang="en-US" sz="4000" dirty="0"/>
              <a:t> </a:t>
            </a:r>
            <a:r>
              <a:rPr lang="en-US" sz="4000" dirty="0" err="1"/>
              <a:t>luận</a:t>
            </a:r>
            <a:r>
              <a:rPr lang="en-US" sz="4000" dirty="0"/>
              <a:t> </a:t>
            </a:r>
            <a:r>
              <a:rPr lang="en-US" sz="4000" dirty="0" err="1"/>
              <a:t>nhóm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biết</a:t>
            </a:r>
            <a:r>
              <a:rPr lang="en-US" sz="4000" dirty="0"/>
              <a:t> </a:t>
            </a:r>
            <a:r>
              <a:rPr lang="en-US" sz="4000" dirty="0" err="1"/>
              <a:t>hạt</a:t>
            </a:r>
            <a:r>
              <a:rPr lang="en-US" sz="4000" dirty="0"/>
              <a:t> </a:t>
            </a:r>
            <a:r>
              <a:rPr lang="en-US" sz="4000" dirty="0" err="1"/>
              <a:t>hợp</a:t>
            </a:r>
            <a:r>
              <a:rPr lang="en-US" sz="4000" dirty="0"/>
              <a:t> </a:t>
            </a:r>
            <a:r>
              <a:rPr lang="en-US" sz="4000" dirty="0" err="1"/>
              <a:t>thành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chất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 đ</a:t>
            </a:r>
            <a:r>
              <a:rPr lang="vi-VN" sz="4000" dirty="0"/>
              <a:t>ư</a:t>
            </a:r>
            <a:r>
              <a:rPr lang="en-US" sz="4000" dirty="0" err="1"/>
              <a:t>ợc</a:t>
            </a:r>
            <a:r>
              <a:rPr lang="en-US" sz="4000" dirty="0"/>
              <a:t> </a:t>
            </a:r>
            <a:r>
              <a:rPr lang="en-US" sz="4000" dirty="0" err="1"/>
              <a:t>tạo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tố</a:t>
            </a:r>
            <a:r>
              <a:rPr lang="en-US" sz="4000" dirty="0"/>
              <a:t> </a:t>
            </a:r>
            <a:r>
              <a:rPr lang="en-US" sz="4000" dirty="0" err="1"/>
              <a:t>hoá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, </a:t>
            </a:r>
            <a:r>
              <a:rPr lang="en-US" sz="4000" dirty="0" err="1"/>
              <a:t>hạt</a:t>
            </a:r>
            <a:r>
              <a:rPr lang="en-US" sz="4000" dirty="0"/>
              <a:t> </a:t>
            </a:r>
            <a:r>
              <a:rPr lang="en-US" sz="4000" dirty="0" err="1"/>
              <a:t>hợp</a:t>
            </a:r>
            <a:r>
              <a:rPr lang="en-US" sz="4000" dirty="0"/>
              <a:t> </a:t>
            </a:r>
            <a:r>
              <a:rPr lang="en-US" sz="4000" dirty="0" err="1"/>
              <a:t>thành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chất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 đ</a:t>
            </a:r>
            <a:r>
              <a:rPr lang="vi-VN" sz="4000" dirty="0"/>
              <a:t>ư</a:t>
            </a:r>
            <a:r>
              <a:rPr lang="en-US" sz="4000" dirty="0" err="1"/>
              <a:t>ợc</a:t>
            </a:r>
            <a:r>
              <a:rPr lang="en-US" sz="4000" dirty="0"/>
              <a:t> </a:t>
            </a:r>
            <a:r>
              <a:rPr lang="en-US" sz="4000" dirty="0" err="1"/>
              <a:t>tạo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nhiều</a:t>
            </a:r>
            <a:r>
              <a:rPr lang="en-US" sz="4000" dirty="0"/>
              <a:t> </a:t>
            </a:r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tố</a:t>
            </a:r>
            <a:r>
              <a:rPr lang="en-US" sz="4000" dirty="0"/>
              <a:t> </a:t>
            </a:r>
            <a:r>
              <a:rPr lang="en-US" sz="4000" dirty="0" err="1"/>
              <a:t>hoá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716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DFC81E-0A66-487C-AFE6-4878C2A1F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71" y="292963"/>
            <a:ext cx="11372295" cy="624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3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1121</Words>
  <Application>Microsoft Office PowerPoint</Application>
  <PresentationFormat>Widescreen</PresentationFormat>
  <Paragraphs>142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Aparajita</vt:lpstr>
      <vt:lpstr>Arial</vt:lpstr>
      <vt:lpstr>Arial Unicode MS</vt:lpstr>
      <vt:lpstr>Georgia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Kiên</dc:creator>
  <cp:lastModifiedBy>Administrator</cp:lastModifiedBy>
  <cp:revision>80</cp:revision>
  <dcterms:created xsi:type="dcterms:W3CDTF">2022-01-20T03:17:33Z</dcterms:created>
  <dcterms:modified xsi:type="dcterms:W3CDTF">2022-07-05T02:10:45Z</dcterms:modified>
</cp:coreProperties>
</file>