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3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9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607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8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84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38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0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1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7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7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8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5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3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2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D7128-6D20-4B43-963F-0E71DB7DB8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C820A9-4BD4-4FFD-94B6-571056D68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8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V\ADMINI~1\AppData\Local\Temp\FineReader11.00\media\image98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41816"/>
            <a:ext cx="9144000" cy="51598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00299" y="294911"/>
          <a:ext cx="8598432" cy="1938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8432">
                  <a:extLst>
                    <a:ext uri="{9D8B030D-6E8A-4147-A177-3AD203B41FA5}">
                      <a16:colId xmlns:a16="http://schemas.microsoft.com/office/drawing/2014/main" val="3472666893"/>
                    </a:ext>
                  </a:extLst>
                </a:gridCol>
              </a:tblGrid>
              <a:tr h="1938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32004626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47257" y="48443"/>
            <a:ext cx="9096703" cy="502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82" tIns="1602870" rIns="929982" bIns="19678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kumimoji="0" lang="vi-VN" altLang="en-US" sz="3200" b="0" i="0" u="none" strike="noStrike" cap="none" normalizeH="0" baseline="0" dirty="0" bmk="">
                <a:ln>
                  <a:noFill/>
                </a:ln>
                <a:solidFill>
                  <a:srgbClr val="00206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hang nhiệt độ Celsius. Đo nhiệt độ</a:t>
            </a:r>
            <a:endParaRPr kumimoji="0" lang="en-US" altLang="en-US" sz="3200" b="0" i="0" u="none" strike="noStrike" cap="none" normalizeH="0" baseline="0" dirty="0" bmk="">
              <a:ln>
                <a:noFill/>
              </a:ln>
              <a:solidFill>
                <a:srgbClr val="002060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bmk="">
                <a:ln>
                  <a:noFill/>
                </a:ln>
                <a:solidFill>
                  <a:srgbClr val="00206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kumimoji="0" lang="en-US" altLang="en-US" sz="3200" b="0" i="0" u="none" strike="noStrike" cap="none" normalizeH="0" baseline="0" dirty="0" err="1" bmk="">
                <a:ln>
                  <a:noFill/>
                </a:ln>
                <a:solidFill>
                  <a:srgbClr val="00206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Tiết</a:t>
            </a:r>
            <a:r>
              <a:rPr kumimoji="0" lang="en-US" altLang="en-US" sz="3200" b="0" i="0" u="none" strike="noStrike" cap="none" normalizeH="0" dirty="0" bmk="">
                <a:ln>
                  <a:noFill/>
                </a:ln>
                <a:solidFill>
                  <a:srgbClr val="00206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3)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 descr="C:\Users\V\ADMINI~1\AppData\Local\Temp\FineReader11.00\media\image98.jpe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25" y="274320"/>
            <a:ext cx="2346274" cy="345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7824" y="4351763"/>
            <a:ext cx="11837975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•"/>
            </a:pP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 được nhiệt độ bằng nhiệt kế</a:t>
            </a:r>
            <a:r>
              <a:rPr lang="vi-VN" sz="3200" dirty="0">
                <a:solidFill>
                  <a:srgbClr val="0000FF"/>
                </a:solidFill>
              </a:rPr>
              <a:t>.</a:t>
            </a:r>
            <a:br>
              <a:rPr kumimoji="0" lang="vi-V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egoe UI" panose="020B0502040204020203" pitchFamily="34" charset="0"/>
              </a:rPr>
            </a:br>
            <a:endParaRPr kumimoji="0" lang="vi-VN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578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686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6469"/>
            <a:ext cx="8596668" cy="4904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cụ: </a:t>
            </a:r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2 cốc nước (nước lạnh và nước ấm); các nhiệt kế khác nhau.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hành đo:</a:t>
            </a:r>
            <a:endParaRPr lang="en-US" sz="2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 lượng nhiệt độ của 2 cốc nước;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Lựa chọn nhiệt kế đo nhiệt độ của 2 cốc nước;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Hiệu chỉnh nhiệt kế trước khi đo;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vi-VN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đo nhiệt độ của 2 cốc nước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5673268"/>
                  </p:ext>
                </p:extLst>
              </p:nvPr>
            </p:nvGraphicFramePr>
            <p:xfrm>
              <a:off x="0" y="0"/>
              <a:ext cx="12191999" cy="6777699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1175658">
                      <a:extLst>
                        <a:ext uri="{9D8B030D-6E8A-4147-A177-3AD203B41FA5}">
                          <a16:colId xmlns:a16="http://schemas.microsoft.com/office/drawing/2014/main" val="1989086944"/>
                        </a:ext>
                      </a:extLst>
                    </a:gridCol>
                    <a:gridCol w="1502228">
                      <a:extLst>
                        <a:ext uri="{9D8B030D-6E8A-4147-A177-3AD203B41FA5}">
                          <a16:colId xmlns:a16="http://schemas.microsoft.com/office/drawing/2014/main" val="2998706007"/>
                        </a:ext>
                      </a:extLst>
                    </a:gridCol>
                    <a:gridCol w="1110342">
                      <a:extLst>
                        <a:ext uri="{9D8B030D-6E8A-4147-A177-3AD203B41FA5}">
                          <a16:colId xmlns:a16="http://schemas.microsoft.com/office/drawing/2014/main" val="1802248221"/>
                        </a:ext>
                      </a:extLst>
                    </a:gridCol>
                    <a:gridCol w="1110342">
                      <a:extLst>
                        <a:ext uri="{9D8B030D-6E8A-4147-A177-3AD203B41FA5}">
                          <a16:colId xmlns:a16="http://schemas.microsoft.com/office/drawing/2014/main" val="2738580006"/>
                        </a:ext>
                      </a:extLst>
                    </a:gridCol>
                    <a:gridCol w="1175658">
                      <a:extLst>
                        <a:ext uri="{9D8B030D-6E8A-4147-A177-3AD203B41FA5}">
                          <a16:colId xmlns:a16="http://schemas.microsoft.com/office/drawing/2014/main" val="3880670779"/>
                        </a:ext>
                      </a:extLst>
                    </a:gridCol>
                    <a:gridCol w="1293221">
                      <a:extLst>
                        <a:ext uri="{9D8B030D-6E8A-4147-A177-3AD203B41FA5}">
                          <a16:colId xmlns:a16="http://schemas.microsoft.com/office/drawing/2014/main" val="3106240241"/>
                        </a:ext>
                      </a:extLst>
                    </a:gridCol>
                    <a:gridCol w="1345476">
                      <a:extLst>
                        <a:ext uri="{9D8B030D-6E8A-4147-A177-3AD203B41FA5}">
                          <a16:colId xmlns:a16="http://schemas.microsoft.com/office/drawing/2014/main" val="409171192"/>
                        </a:ext>
                      </a:extLst>
                    </a:gridCol>
                    <a:gridCol w="1410789">
                      <a:extLst>
                        <a:ext uri="{9D8B030D-6E8A-4147-A177-3AD203B41FA5}">
                          <a16:colId xmlns:a16="http://schemas.microsoft.com/office/drawing/2014/main" val="3315937491"/>
                        </a:ext>
                      </a:extLst>
                    </a:gridCol>
                    <a:gridCol w="2068285">
                      <a:extLst>
                        <a:ext uri="{9D8B030D-6E8A-4147-A177-3AD203B41FA5}">
                          <a16:colId xmlns:a16="http://schemas.microsoft.com/office/drawing/2014/main" val="2825795948"/>
                        </a:ext>
                      </a:extLst>
                    </a:gridCol>
                  </a:tblGrid>
                  <a:tr h="586994">
                    <a:tc gridSpan="9"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US" sz="1800" dirty="0">
                            <a:solidFill>
                              <a:srgbClr val="0000FF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00FF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PHIẾU HỌC TẬP SỐ  2 (NHÓM….)</a:t>
                          </a:r>
                          <a:endParaRPr lang="en-US" sz="1800" dirty="0">
                            <a:solidFill>
                              <a:srgbClr val="0000FF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5024268"/>
                      </a:ext>
                    </a:extLst>
                  </a:tr>
                  <a:tr h="844187">
                    <a:tc rowSpan="2"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Đối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tượng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cần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đo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Nhiệt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ước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lượng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1800" b="1" baseline="300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Chọn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dụng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cụ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đo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nhiệt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Kết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quả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đo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1800" b="1" baseline="300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4508692"/>
                      </a:ext>
                    </a:extLst>
                  </a:tr>
                  <a:tr h="309535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Tên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dụng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cụ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đo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GHĐ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ĐCNN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Lần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</a:t>
                          </a:r>
                        </a:p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800" b="1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Lần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</a:p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800" b="1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Lần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3</a:t>
                          </a:r>
                        </a:p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800" b="1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 panose="02040503050406030204" pitchFamily="18" charset="0"/>
                                  </a:rPr>
                                  <m:t>𝐭</m:t>
                                </m:r>
                                <m:r>
                                  <a:rPr lang="en-US" sz="1800" b="1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𝐭</m:t>
                                        </m:r>
                                      </m:e>
                                      <m:sub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𝐭</m:t>
                                        </m:r>
                                      </m:e>
                                      <m:sub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𝐭</m:t>
                                        </m:r>
                                      </m:e>
                                      <m:sub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extLst>
                      <a:ext uri="{0D108BD9-81ED-4DB2-BD59-A6C34878D82A}">
                        <a16:rowId xmlns:a16="http://schemas.microsoft.com/office/drawing/2014/main" val="1090764788"/>
                      </a:ext>
                    </a:extLst>
                  </a:tr>
                  <a:tr h="1125583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Cốc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3165110"/>
                      </a:ext>
                    </a:extLst>
                  </a:tr>
                  <a:tr h="1125583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Cốc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extLst>
                      <a:ext uri="{0D108BD9-81ED-4DB2-BD59-A6C34878D82A}">
                        <a16:rowId xmlns:a16="http://schemas.microsoft.com/office/drawing/2014/main" val="25589257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5673268"/>
                  </p:ext>
                </p:extLst>
              </p:nvPr>
            </p:nvGraphicFramePr>
            <p:xfrm>
              <a:off x="0" y="0"/>
              <a:ext cx="12191999" cy="6777699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1175658">
                      <a:extLst>
                        <a:ext uri="{9D8B030D-6E8A-4147-A177-3AD203B41FA5}">
                          <a16:colId xmlns:a16="http://schemas.microsoft.com/office/drawing/2014/main" val="1989086944"/>
                        </a:ext>
                      </a:extLst>
                    </a:gridCol>
                    <a:gridCol w="1502228">
                      <a:extLst>
                        <a:ext uri="{9D8B030D-6E8A-4147-A177-3AD203B41FA5}">
                          <a16:colId xmlns:a16="http://schemas.microsoft.com/office/drawing/2014/main" val="2998706007"/>
                        </a:ext>
                      </a:extLst>
                    </a:gridCol>
                    <a:gridCol w="1110342">
                      <a:extLst>
                        <a:ext uri="{9D8B030D-6E8A-4147-A177-3AD203B41FA5}">
                          <a16:colId xmlns:a16="http://schemas.microsoft.com/office/drawing/2014/main" val="1802248221"/>
                        </a:ext>
                      </a:extLst>
                    </a:gridCol>
                    <a:gridCol w="1110342">
                      <a:extLst>
                        <a:ext uri="{9D8B030D-6E8A-4147-A177-3AD203B41FA5}">
                          <a16:colId xmlns:a16="http://schemas.microsoft.com/office/drawing/2014/main" val="2738580006"/>
                        </a:ext>
                      </a:extLst>
                    </a:gridCol>
                    <a:gridCol w="1175658">
                      <a:extLst>
                        <a:ext uri="{9D8B030D-6E8A-4147-A177-3AD203B41FA5}">
                          <a16:colId xmlns:a16="http://schemas.microsoft.com/office/drawing/2014/main" val="3880670779"/>
                        </a:ext>
                      </a:extLst>
                    </a:gridCol>
                    <a:gridCol w="1293221">
                      <a:extLst>
                        <a:ext uri="{9D8B030D-6E8A-4147-A177-3AD203B41FA5}">
                          <a16:colId xmlns:a16="http://schemas.microsoft.com/office/drawing/2014/main" val="3106240241"/>
                        </a:ext>
                      </a:extLst>
                    </a:gridCol>
                    <a:gridCol w="1345476">
                      <a:extLst>
                        <a:ext uri="{9D8B030D-6E8A-4147-A177-3AD203B41FA5}">
                          <a16:colId xmlns:a16="http://schemas.microsoft.com/office/drawing/2014/main" val="409171192"/>
                        </a:ext>
                      </a:extLst>
                    </a:gridCol>
                    <a:gridCol w="1410789">
                      <a:extLst>
                        <a:ext uri="{9D8B030D-6E8A-4147-A177-3AD203B41FA5}">
                          <a16:colId xmlns:a16="http://schemas.microsoft.com/office/drawing/2014/main" val="3315937491"/>
                        </a:ext>
                      </a:extLst>
                    </a:gridCol>
                    <a:gridCol w="2068285">
                      <a:extLst>
                        <a:ext uri="{9D8B030D-6E8A-4147-A177-3AD203B41FA5}">
                          <a16:colId xmlns:a16="http://schemas.microsoft.com/office/drawing/2014/main" val="2825795948"/>
                        </a:ext>
                      </a:extLst>
                    </a:gridCol>
                  </a:tblGrid>
                  <a:tr h="586994">
                    <a:tc gridSpan="9"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solidFill>
                              <a:srgbClr val="0000FF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solidFill>
                                <a:srgbClr val="0000FF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PHIẾU </a:t>
                          </a:r>
                          <a:r>
                            <a:rPr lang="en-US" sz="1800" dirty="0">
                              <a:solidFill>
                                <a:srgbClr val="0000FF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HỌC TẬP SỐ  2 (NHÓM….)</a:t>
                          </a:r>
                          <a:endParaRPr lang="en-US" sz="1800" dirty="0">
                            <a:solidFill>
                              <a:srgbClr val="0000FF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5024268"/>
                      </a:ext>
                    </a:extLst>
                  </a:tr>
                  <a:tr h="844187">
                    <a:tc rowSpan="2"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Đối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tượng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cần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đo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Nhiệt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ước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lượng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1800" b="1" baseline="300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Chọn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dụng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cụ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đo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nhiệt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Kết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quả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đo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1800" b="1" baseline="300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4508692"/>
                      </a:ext>
                    </a:extLst>
                  </a:tr>
                  <a:tr h="309535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Tên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dụng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cụ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đo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GHĐ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ĐCNN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Lần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</a:t>
                          </a:r>
                        </a:p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800" b="1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Lần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</a:p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800" b="1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Lần</a:t>
                          </a: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3</a:t>
                          </a:r>
                        </a:p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800" b="1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2098" marR="42098" marT="0" marB="0">
                        <a:blipFill>
                          <a:blip r:embed="rId2"/>
                          <a:stretch>
                            <a:fillRect l="-490560" t="-46654" r="-1180" b="-73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0764788"/>
                      </a:ext>
                    </a:extLst>
                  </a:tr>
                  <a:tr h="1125583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Cốc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>
                        <a:solidFill>
                          <a:schemeClr val="bg1"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3165110"/>
                      </a:ext>
                    </a:extLst>
                  </a:tr>
                  <a:tr h="1125583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Cốc</a:t>
                          </a: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2098" marR="42098" marT="0" marB="0"/>
                    </a:tc>
                    <a:extLst>
                      <a:ext uri="{0D108BD9-81ED-4DB2-BD59-A6C34878D82A}">
                        <a16:rowId xmlns:a16="http://schemas.microsoft.com/office/drawing/2014/main" val="25589257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14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2229"/>
            <a:ext cx="8359602" cy="453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1: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dãn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( 0 °C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100 °C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4 °C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dãn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 sao bảng chia nhiệt độ của nhiệt kế </a:t>
            </a:r>
            <a:r>
              <a:rPr lang="fr-F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tế thuỷ ngân thường ghi nhiệt độ từ 35 °c đến 42 °c?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→Thang chia nhiệt độ của nhiệt kế ỵ tế ghi nhiệt độ từ 35 °c đến 42 °c vì nhiệt kế y tế chủ ỵếu đo nhiệt độ cơ thể người mà nhiệt độ người nằm trong khoảng đó.</a:t>
            </a:r>
            <a:endParaRPr lang="en-US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938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511695" cy="3880773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2461067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327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Cambria Math</vt:lpstr>
      <vt:lpstr>Courier New</vt:lpstr>
      <vt:lpstr>Segoe UI</vt:lpstr>
      <vt:lpstr>Times New Roman</vt:lpstr>
      <vt:lpstr>Trebuchet MS</vt:lpstr>
      <vt:lpstr>Wingdings 3</vt:lpstr>
      <vt:lpstr>Facet</vt:lpstr>
      <vt:lpstr>PowerPoint Presentation</vt:lpstr>
      <vt:lpstr>Thí nghiệm 2: đo nhiệt độ của nước</vt:lpstr>
      <vt:lpstr>PowerPoint Presentation</vt:lpstr>
      <vt:lpstr>Vận dụng</vt:lpstr>
      <vt:lpstr>DẶN DÒ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</dc:creator>
  <cp:lastModifiedBy>lamthuyngomay1981@gmail.com</cp:lastModifiedBy>
  <cp:revision>5</cp:revision>
  <dcterms:created xsi:type="dcterms:W3CDTF">2021-08-09T15:52:42Z</dcterms:created>
  <dcterms:modified xsi:type="dcterms:W3CDTF">2023-04-04T09:05:50Z</dcterms:modified>
</cp:coreProperties>
</file>