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1" r:id="rId4"/>
    <p:sldId id="262" r:id="rId5"/>
    <p:sldId id="263"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C68353-E5B6-4A6F-9A62-A475D20E3A94}"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3144D-4BD8-4FD6-A946-D8D1B8BE6A01}" type="slidenum">
              <a:rPr lang="en-US" smtClean="0"/>
              <a:t>‹#›</a:t>
            </a:fld>
            <a:endParaRPr lang="en-US"/>
          </a:p>
        </p:txBody>
      </p:sp>
    </p:spTree>
    <p:extLst>
      <p:ext uri="{BB962C8B-B14F-4D97-AF65-F5344CB8AC3E}">
        <p14:creationId xmlns:p14="http://schemas.microsoft.com/office/powerpoint/2010/main" val="4159228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C68353-E5B6-4A6F-9A62-A475D20E3A94}"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3144D-4BD8-4FD6-A946-D8D1B8BE6A01}" type="slidenum">
              <a:rPr lang="en-US" smtClean="0"/>
              <a:t>‹#›</a:t>
            </a:fld>
            <a:endParaRPr lang="en-US"/>
          </a:p>
        </p:txBody>
      </p:sp>
    </p:spTree>
    <p:extLst>
      <p:ext uri="{BB962C8B-B14F-4D97-AF65-F5344CB8AC3E}">
        <p14:creationId xmlns:p14="http://schemas.microsoft.com/office/powerpoint/2010/main" val="2637327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C68353-E5B6-4A6F-9A62-A475D20E3A94}"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3144D-4BD8-4FD6-A946-D8D1B8BE6A0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06309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C68353-E5B6-4A6F-9A62-A475D20E3A94}"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3144D-4BD8-4FD6-A946-D8D1B8BE6A01}" type="slidenum">
              <a:rPr lang="en-US" smtClean="0"/>
              <a:t>‹#›</a:t>
            </a:fld>
            <a:endParaRPr lang="en-US"/>
          </a:p>
        </p:txBody>
      </p:sp>
    </p:spTree>
    <p:extLst>
      <p:ext uri="{BB962C8B-B14F-4D97-AF65-F5344CB8AC3E}">
        <p14:creationId xmlns:p14="http://schemas.microsoft.com/office/powerpoint/2010/main" val="3000744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C68353-E5B6-4A6F-9A62-A475D20E3A94}"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3144D-4BD8-4FD6-A946-D8D1B8BE6A0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37910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C68353-E5B6-4A6F-9A62-A475D20E3A94}"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3144D-4BD8-4FD6-A946-D8D1B8BE6A01}" type="slidenum">
              <a:rPr lang="en-US" smtClean="0"/>
              <a:t>‹#›</a:t>
            </a:fld>
            <a:endParaRPr lang="en-US"/>
          </a:p>
        </p:txBody>
      </p:sp>
    </p:spTree>
    <p:extLst>
      <p:ext uri="{BB962C8B-B14F-4D97-AF65-F5344CB8AC3E}">
        <p14:creationId xmlns:p14="http://schemas.microsoft.com/office/powerpoint/2010/main" val="3492018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C68353-E5B6-4A6F-9A62-A475D20E3A94}"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3144D-4BD8-4FD6-A946-D8D1B8BE6A01}" type="slidenum">
              <a:rPr lang="en-US" smtClean="0"/>
              <a:t>‹#›</a:t>
            </a:fld>
            <a:endParaRPr lang="en-US"/>
          </a:p>
        </p:txBody>
      </p:sp>
    </p:spTree>
    <p:extLst>
      <p:ext uri="{BB962C8B-B14F-4D97-AF65-F5344CB8AC3E}">
        <p14:creationId xmlns:p14="http://schemas.microsoft.com/office/powerpoint/2010/main" val="455522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C68353-E5B6-4A6F-9A62-A475D20E3A94}"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3144D-4BD8-4FD6-A946-D8D1B8BE6A01}" type="slidenum">
              <a:rPr lang="en-US" smtClean="0"/>
              <a:t>‹#›</a:t>
            </a:fld>
            <a:endParaRPr lang="en-US"/>
          </a:p>
        </p:txBody>
      </p:sp>
    </p:spTree>
    <p:extLst>
      <p:ext uri="{BB962C8B-B14F-4D97-AF65-F5344CB8AC3E}">
        <p14:creationId xmlns:p14="http://schemas.microsoft.com/office/powerpoint/2010/main" val="1459507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C68353-E5B6-4A6F-9A62-A475D20E3A94}"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3144D-4BD8-4FD6-A946-D8D1B8BE6A01}" type="slidenum">
              <a:rPr lang="en-US" smtClean="0"/>
              <a:t>‹#›</a:t>
            </a:fld>
            <a:endParaRPr lang="en-US"/>
          </a:p>
        </p:txBody>
      </p:sp>
    </p:spTree>
    <p:extLst>
      <p:ext uri="{BB962C8B-B14F-4D97-AF65-F5344CB8AC3E}">
        <p14:creationId xmlns:p14="http://schemas.microsoft.com/office/powerpoint/2010/main" val="1339556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C68353-E5B6-4A6F-9A62-A475D20E3A94}"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3144D-4BD8-4FD6-A946-D8D1B8BE6A01}" type="slidenum">
              <a:rPr lang="en-US" smtClean="0"/>
              <a:t>‹#›</a:t>
            </a:fld>
            <a:endParaRPr lang="en-US"/>
          </a:p>
        </p:txBody>
      </p:sp>
    </p:spTree>
    <p:extLst>
      <p:ext uri="{BB962C8B-B14F-4D97-AF65-F5344CB8AC3E}">
        <p14:creationId xmlns:p14="http://schemas.microsoft.com/office/powerpoint/2010/main" val="3671008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C68353-E5B6-4A6F-9A62-A475D20E3A94}"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3144D-4BD8-4FD6-A946-D8D1B8BE6A01}" type="slidenum">
              <a:rPr lang="en-US" smtClean="0"/>
              <a:t>‹#›</a:t>
            </a:fld>
            <a:endParaRPr lang="en-US"/>
          </a:p>
        </p:txBody>
      </p:sp>
    </p:spTree>
    <p:extLst>
      <p:ext uri="{BB962C8B-B14F-4D97-AF65-F5344CB8AC3E}">
        <p14:creationId xmlns:p14="http://schemas.microsoft.com/office/powerpoint/2010/main" val="208347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C68353-E5B6-4A6F-9A62-A475D20E3A94}" type="datetimeFigureOut">
              <a:rPr lang="en-US" smtClean="0"/>
              <a:t>4/4/2023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73144D-4BD8-4FD6-A946-D8D1B8BE6A01}" type="slidenum">
              <a:rPr lang="en-US" smtClean="0"/>
              <a:t>‹#›</a:t>
            </a:fld>
            <a:endParaRPr lang="en-US"/>
          </a:p>
        </p:txBody>
      </p:sp>
    </p:spTree>
    <p:extLst>
      <p:ext uri="{BB962C8B-B14F-4D97-AF65-F5344CB8AC3E}">
        <p14:creationId xmlns:p14="http://schemas.microsoft.com/office/powerpoint/2010/main" val="3494719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C68353-E5B6-4A6F-9A62-A475D20E3A94}" type="datetimeFigureOut">
              <a:rPr lang="en-US" smtClean="0"/>
              <a:t>4/4/2023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73144D-4BD8-4FD6-A946-D8D1B8BE6A01}" type="slidenum">
              <a:rPr lang="en-US" smtClean="0"/>
              <a:t>‹#›</a:t>
            </a:fld>
            <a:endParaRPr lang="en-US"/>
          </a:p>
        </p:txBody>
      </p:sp>
    </p:spTree>
    <p:extLst>
      <p:ext uri="{BB962C8B-B14F-4D97-AF65-F5344CB8AC3E}">
        <p14:creationId xmlns:p14="http://schemas.microsoft.com/office/powerpoint/2010/main" val="3186102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68353-E5B6-4A6F-9A62-A475D20E3A94}" type="datetimeFigureOut">
              <a:rPr lang="en-US" smtClean="0"/>
              <a:t>4/4/2023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73144D-4BD8-4FD6-A946-D8D1B8BE6A01}" type="slidenum">
              <a:rPr lang="en-US" smtClean="0"/>
              <a:t>‹#›</a:t>
            </a:fld>
            <a:endParaRPr lang="en-US"/>
          </a:p>
        </p:txBody>
      </p:sp>
    </p:spTree>
    <p:extLst>
      <p:ext uri="{BB962C8B-B14F-4D97-AF65-F5344CB8AC3E}">
        <p14:creationId xmlns:p14="http://schemas.microsoft.com/office/powerpoint/2010/main" val="460750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C68353-E5B6-4A6F-9A62-A475D20E3A94}"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3144D-4BD8-4FD6-A946-D8D1B8BE6A01}" type="slidenum">
              <a:rPr lang="en-US" smtClean="0"/>
              <a:t>‹#›</a:t>
            </a:fld>
            <a:endParaRPr lang="en-US"/>
          </a:p>
        </p:txBody>
      </p:sp>
    </p:spTree>
    <p:extLst>
      <p:ext uri="{BB962C8B-B14F-4D97-AF65-F5344CB8AC3E}">
        <p14:creationId xmlns:p14="http://schemas.microsoft.com/office/powerpoint/2010/main" val="1071757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0C68353-E5B6-4A6F-9A62-A475D20E3A94}"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3144D-4BD8-4FD6-A946-D8D1B8BE6A01}" type="slidenum">
              <a:rPr lang="en-US" smtClean="0"/>
              <a:t>‹#›</a:t>
            </a:fld>
            <a:endParaRPr lang="en-US"/>
          </a:p>
        </p:txBody>
      </p:sp>
    </p:spTree>
    <p:extLst>
      <p:ext uri="{BB962C8B-B14F-4D97-AF65-F5344CB8AC3E}">
        <p14:creationId xmlns:p14="http://schemas.microsoft.com/office/powerpoint/2010/main" val="1321599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C68353-E5B6-4A6F-9A62-A475D20E3A94}" type="datetimeFigureOut">
              <a:rPr lang="en-US" smtClean="0"/>
              <a:t>4/4/2023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273144D-4BD8-4FD6-A946-D8D1B8BE6A01}" type="slidenum">
              <a:rPr lang="en-US" smtClean="0"/>
              <a:t>‹#›</a:t>
            </a:fld>
            <a:endParaRPr lang="en-US"/>
          </a:p>
        </p:txBody>
      </p:sp>
    </p:spTree>
    <p:extLst>
      <p:ext uri="{BB962C8B-B14F-4D97-AF65-F5344CB8AC3E}">
        <p14:creationId xmlns:p14="http://schemas.microsoft.com/office/powerpoint/2010/main" val="7190960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C:\Users\V\ADMINI~1\AppData\Local\Temp\FineReader11.00\media\image98.jpe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64330"/>
            <a:ext cx="9144000" cy="2387600"/>
          </a:xfrm>
        </p:spPr>
        <p:txBody>
          <a:bodyPr>
            <a:normAutofit/>
          </a:bodyPr>
          <a:lstStyle/>
          <a:p>
            <a:endParaRPr lang="en-US" sz="2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4741816"/>
            <a:ext cx="9144000" cy="515983"/>
          </a:xfrm>
        </p:spPr>
        <p:txBody>
          <a:bodyPr/>
          <a:lstStyle/>
          <a:p>
            <a:endParaRPr lang="en-US" dirty="0"/>
          </a:p>
        </p:txBody>
      </p:sp>
      <p:graphicFrame>
        <p:nvGraphicFramePr>
          <p:cNvPr id="4" name="Table 3"/>
          <p:cNvGraphicFramePr>
            <a:graphicFrameLocks noGrp="1"/>
          </p:cNvGraphicFramePr>
          <p:nvPr/>
        </p:nvGraphicFramePr>
        <p:xfrm>
          <a:off x="2700299" y="294911"/>
          <a:ext cx="8598432" cy="1938838"/>
        </p:xfrm>
        <a:graphic>
          <a:graphicData uri="http://schemas.openxmlformats.org/drawingml/2006/table">
            <a:tbl>
              <a:tblPr>
                <a:tableStyleId>{5C22544A-7EE6-4342-B048-85BDC9FD1C3A}</a:tableStyleId>
              </a:tblPr>
              <a:tblGrid>
                <a:gridCol w="8598432">
                  <a:extLst>
                    <a:ext uri="{9D8B030D-6E8A-4147-A177-3AD203B41FA5}">
                      <a16:colId xmlns:a16="http://schemas.microsoft.com/office/drawing/2014/main" val="3472666893"/>
                    </a:ext>
                  </a:extLst>
                </a:gridCol>
              </a:tblGrid>
              <a:tr h="1938838">
                <a:tc>
                  <a:txBody>
                    <a:bodyPr/>
                    <a:lstStyle/>
                    <a:p>
                      <a:pPr algn="ctr">
                        <a:spcAft>
                          <a:spcPts val="0"/>
                        </a:spcAft>
                      </a:pPr>
                      <a:endParaRPr lang="vi-VN" sz="100" dirty="0">
                        <a:solidFill>
                          <a:srgbClr val="000000"/>
                        </a:solidFill>
                        <a:effectLst/>
                        <a:latin typeface="Courier New" panose="02070309020205020404" pitchFamily="49" charset="0"/>
                        <a:ea typeface="Courier New" panose="02070309020205020404" pitchFamily="49" charset="0"/>
                      </a:endParaRPr>
                    </a:p>
                  </a:txBody>
                  <a:tcPr marL="0" marR="0" marT="0" marB="0"/>
                </a:tc>
                <a:extLst>
                  <a:ext uri="{0D108BD9-81ED-4DB2-BD59-A6C34878D82A}">
                    <a16:rowId xmlns:a16="http://schemas.microsoft.com/office/drawing/2014/main" val="2732004626"/>
                  </a:ext>
                </a:extLst>
              </a:tr>
            </a:tbl>
          </a:graphicData>
        </a:graphic>
      </p:graphicFrame>
      <p:sp>
        <p:nvSpPr>
          <p:cNvPr id="5" name="Rectangle 2"/>
          <p:cNvSpPr>
            <a:spLocks noChangeArrowheads="1"/>
          </p:cNvSpPr>
          <p:nvPr/>
        </p:nvSpPr>
        <p:spPr bwMode="auto">
          <a:xfrm>
            <a:off x="2547257" y="-896919"/>
            <a:ext cx="9096703" cy="5021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982" tIns="1602870" rIns="929982" bIns="196788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3200" b="0" i="0" u="none" strike="noStrike" cap="none" normalizeH="0" baseline="0" dirty="0">
                <a:ln>
                  <a:noFill/>
                </a:ln>
                <a:solidFill>
                  <a:srgbClr val="002060"/>
                </a:solidFill>
                <a:effectLst/>
                <a:latin typeface="Segoe UI" panose="020B0502040204020203" pitchFamily="34" charset="0"/>
                <a:ea typeface="Segoe UI" panose="020B0502040204020203" pitchFamily="34" charset="0"/>
                <a:cs typeface="Segoe UI" panose="020B0502040204020203" pitchFamily="34" charset="0"/>
              </a:rPr>
              <a:t>T</a:t>
            </a:r>
            <a:r>
              <a:rPr kumimoji="0" lang="vi-VN" altLang="en-US" sz="3200" b="0" i="0" u="none" strike="noStrike" cap="none" normalizeH="0" baseline="0" dirty="0" bmk="">
                <a:ln>
                  <a:noFill/>
                </a:ln>
                <a:solidFill>
                  <a:srgbClr val="002060"/>
                </a:solidFill>
                <a:effectLst/>
                <a:latin typeface="Segoe UI" panose="020B0502040204020203" pitchFamily="34" charset="0"/>
                <a:ea typeface="Segoe UI" panose="020B0502040204020203" pitchFamily="34" charset="0"/>
                <a:cs typeface="Segoe UI" panose="020B0502040204020203" pitchFamily="34" charset="0"/>
              </a:rPr>
              <a:t>hang nhiệt độ Celsius. Đo nhiệt độ</a:t>
            </a:r>
            <a:endParaRPr kumimoji="0" lang="en-US" altLang="en-US" sz="3200" b="0" i="0" u="none" strike="noStrike" cap="none" normalizeH="0" baseline="0" dirty="0" bmk="">
              <a:ln>
                <a:noFill/>
              </a:ln>
              <a:solidFill>
                <a:srgbClr val="002060"/>
              </a:solidFill>
              <a:effectLst/>
              <a:latin typeface="Segoe UI" panose="020B0502040204020203" pitchFamily="34" charset="0"/>
              <a:ea typeface="Segoe UI" panose="020B0502040204020203" pitchFamily="34" charset="0"/>
              <a:cs typeface="Segoe UI" panose="020B0502040204020203"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bmk="">
                <a:ln>
                  <a:noFill/>
                </a:ln>
                <a:solidFill>
                  <a:srgbClr val="002060"/>
                </a:solidFill>
                <a:effectLst/>
                <a:latin typeface="Segoe UI" panose="020B0502040204020203" pitchFamily="34" charset="0"/>
                <a:ea typeface="Segoe UI" panose="020B0502040204020203" pitchFamily="34" charset="0"/>
                <a:cs typeface="Segoe UI" panose="020B0502040204020203" pitchFamily="34" charset="0"/>
              </a:rPr>
              <a:t> (</a:t>
            </a:r>
            <a:r>
              <a:rPr kumimoji="0" lang="en-US" altLang="en-US" sz="3200" b="0" i="0" u="none" strike="noStrike" cap="none" normalizeH="0" baseline="0" dirty="0" err="1" bmk="">
                <a:ln>
                  <a:noFill/>
                </a:ln>
                <a:solidFill>
                  <a:srgbClr val="002060"/>
                </a:solidFill>
                <a:effectLst/>
                <a:latin typeface="Segoe UI" panose="020B0502040204020203" pitchFamily="34" charset="0"/>
                <a:ea typeface="Segoe UI" panose="020B0502040204020203" pitchFamily="34" charset="0"/>
                <a:cs typeface="Segoe UI" panose="020B0502040204020203" pitchFamily="34" charset="0"/>
              </a:rPr>
              <a:t>Tiết</a:t>
            </a:r>
            <a:r>
              <a:rPr kumimoji="0" lang="en-US" altLang="en-US" sz="3200" b="0" i="0" u="none" strike="noStrike" cap="none" normalizeH="0" dirty="0" bmk="">
                <a:ln>
                  <a:noFill/>
                </a:ln>
                <a:solidFill>
                  <a:srgbClr val="002060"/>
                </a:solidFill>
                <a:effectLst/>
                <a:latin typeface="Segoe UI" panose="020B0502040204020203" pitchFamily="34" charset="0"/>
                <a:ea typeface="Segoe UI" panose="020B0502040204020203" pitchFamily="34" charset="0"/>
                <a:cs typeface="Segoe UI" panose="020B0502040204020203" pitchFamily="34" charset="0"/>
              </a:rPr>
              <a:t> 2)</a:t>
            </a:r>
            <a:endParaRPr kumimoji="0" lang="en-US" altLang="en-US" sz="3200" b="0" i="0" u="none" strike="noStrike" cap="none" normalizeH="0" baseline="0" dirty="0">
              <a:ln>
                <a:noFill/>
              </a:ln>
              <a:solidFill>
                <a:srgbClr val="00206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pic>
        <p:nvPicPr>
          <p:cNvPr id="1025" name="Picture 1" descr="C:\Users\V\ADMINI~1\AppData\Local\Temp\FineReader11.00\media\image98.jpe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54025" y="274320"/>
            <a:ext cx="2346274" cy="345009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354025" y="3919421"/>
            <a:ext cx="11837975" cy="221599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lvl="0"/>
            <a:r>
              <a:rPr kumimoji="0" lang="vi-VN" altLang="en-US" sz="2800" b="0" i="0" u="none" strike="noStrike" cap="none" normalizeH="0" baseline="0" dirty="0">
                <a:ln>
                  <a:noFill/>
                </a:ln>
                <a:solidFill>
                  <a:schemeClr val="tx1"/>
                </a:solidFill>
                <a:effectLst/>
                <a:latin typeface="Times New Roman" panose="02020603050405020304" pitchFamily="18" charset="0"/>
                <a:ea typeface="Segoe UI" panose="020B0502040204020203" pitchFamily="34" charset="0"/>
                <a:cs typeface="Times New Roman" panose="02020603050405020304" pitchFamily="18" charset="0"/>
              </a:rPr>
              <a:t> </a:t>
            </a:r>
            <a:r>
              <a:rPr lang="en-US" altLang="en-US" sz="2800" dirty="0">
                <a:latin typeface="Times New Roman" panose="02020603050405020304" pitchFamily="18" charset="0"/>
                <a:ea typeface="Segoe UI" panose="020B0502040204020203" pitchFamily="34" charset="0"/>
                <a:cs typeface="Times New Roman" panose="02020603050405020304" pitchFamily="18" charset="0"/>
              </a:rPr>
              <a:t>- </a:t>
            </a:r>
            <a:r>
              <a:rPr lang="vi-VN" sz="2800" dirty="0">
                <a:solidFill>
                  <a:srgbClr val="0000FF"/>
                </a:solidFill>
                <a:latin typeface="+mj-lt"/>
              </a:rPr>
              <a:t>Nêu được cách xác định nhiệt độ trong thang nhiệt độ Celsius.</a:t>
            </a:r>
            <a:endParaRPr lang="en-US" sz="2800" dirty="0">
              <a:solidFill>
                <a:srgbClr val="0000FF"/>
              </a:solidFill>
              <a:latin typeface="+mj-lt"/>
            </a:endParaRPr>
          </a:p>
          <a:p>
            <a:pPr lvl="0"/>
            <a:r>
              <a:rPr lang="vi-VN" sz="2800" dirty="0">
                <a:solidFill>
                  <a:srgbClr val="0000FF"/>
                </a:solidFill>
                <a:latin typeface="+mj-lt"/>
              </a:rPr>
              <a:t> </a:t>
            </a:r>
            <a:r>
              <a:rPr lang="en-US" sz="2800" dirty="0">
                <a:solidFill>
                  <a:srgbClr val="0000FF"/>
                </a:solidFill>
                <a:latin typeface="+mj-lt"/>
              </a:rPr>
              <a:t>- </a:t>
            </a:r>
            <a:r>
              <a:rPr lang="vi-VN" sz="2800" dirty="0">
                <a:solidFill>
                  <a:srgbClr val="0000FF"/>
                </a:solidFill>
                <a:latin typeface="+mj-lt"/>
              </a:rPr>
              <a:t>Nêu được sự nờ vì nhiệt của chất lỏng được dùng làm cơ sờ để đo nhiệt độ.</a:t>
            </a:r>
            <a:endParaRPr lang="en-US" sz="2800" dirty="0">
              <a:solidFill>
                <a:srgbClr val="0000FF"/>
              </a:solidFill>
              <a:latin typeface="+mj-lt"/>
            </a:endParaRPr>
          </a:p>
          <a:p>
            <a:pPr lvl="0"/>
            <a:r>
              <a:rPr lang="vi-VN" sz="2800" dirty="0">
                <a:solidFill>
                  <a:srgbClr val="0000FF"/>
                </a:solidFill>
                <a:latin typeface="+mj-lt"/>
              </a:rPr>
              <a:t> </a:t>
            </a:r>
            <a:r>
              <a:rPr lang="en-US" sz="2800" dirty="0">
                <a:solidFill>
                  <a:srgbClr val="0000FF"/>
                </a:solidFill>
                <a:latin typeface="+mj-lt"/>
              </a:rPr>
              <a:t>- </a:t>
            </a:r>
            <a:r>
              <a:rPr lang="vi-VN" sz="2800" dirty="0">
                <a:solidFill>
                  <a:srgbClr val="0000FF"/>
                </a:solidFill>
                <a:latin typeface="+mj-lt"/>
              </a:rPr>
              <a:t>Xác định được tám quan trọng của việc ước lượng nhiệt độ trước khi đo; Ước lượng được nhiệt độ trong một sổ trường hợp đơn giản.</a:t>
            </a:r>
            <a:endParaRPr lang="en-US" sz="2800" dirty="0">
              <a:solidFill>
                <a:srgbClr val="0000FF"/>
              </a:solidFill>
              <a:latin typeface="+mj-lt"/>
            </a:endParaRPr>
          </a:p>
        </p:txBody>
      </p:sp>
    </p:spTree>
    <p:extLst>
      <p:ext uri="{BB962C8B-B14F-4D97-AF65-F5344CB8AC3E}">
        <p14:creationId xmlns:p14="http://schemas.microsoft.com/office/powerpoint/2010/main" val="3000535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752666" cy="1320800"/>
          </a:xfrm>
        </p:spPr>
        <p:txBody>
          <a:bodyPr/>
          <a:lstStyle/>
          <a:p>
            <a:r>
              <a:rPr lang="en-US" dirty="0" err="1">
                <a:solidFill>
                  <a:schemeClr val="tx1"/>
                </a:solidFill>
                <a:latin typeface="Times New Roman" panose="02020603050405020304" pitchFamily="18" charset="0"/>
                <a:cs typeface="Times New Roman" panose="02020603050405020304" pitchFamily="18" charset="0"/>
              </a:rPr>
              <a:t>Tìm</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hiểu</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về</a:t>
            </a:r>
            <a:r>
              <a:rPr lang="en-US" dirty="0">
                <a:solidFill>
                  <a:schemeClr val="tx1"/>
                </a:solidFill>
                <a:latin typeface="Times New Roman" panose="02020603050405020304" pitchFamily="18" charset="0"/>
                <a:cs typeface="Times New Roman" panose="02020603050405020304" pitchFamily="18" charset="0"/>
              </a:rPr>
              <a:t> thang </a:t>
            </a:r>
            <a:r>
              <a:rPr lang="en-US" dirty="0" err="1">
                <a:solidFill>
                  <a:schemeClr val="tx1"/>
                </a:solidFill>
                <a:latin typeface="Times New Roman" panose="02020603050405020304" pitchFamily="18" charset="0"/>
                <a:cs typeface="Times New Roman" panose="02020603050405020304" pitchFamily="18" charset="0"/>
              </a:rPr>
              <a:t>nhiệt</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độ</a:t>
            </a:r>
            <a:r>
              <a:rPr lang="en-US" dirty="0">
                <a:solidFill>
                  <a:schemeClr val="tx1"/>
                </a:solidFill>
                <a:latin typeface="Times New Roman" panose="02020603050405020304" pitchFamily="18" charset="0"/>
                <a:cs typeface="Times New Roman" panose="02020603050405020304" pitchFamily="18" charset="0"/>
              </a:rPr>
              <a:t> Celsius</a:t>
            </a:r>
            <a:br>
              <a:rPr lang="en-US" dirty="0"/>
            </a:br>
            <a:endParaRPr lang="en-US" dirty="0"/>
          </a:p>
        </p:txBody>
      </p:sp>
      <p:sp>
        <p:nvSpPr>
          <p:cNvPr id="3" name="Content Placeholder 2"/>
          <p:cNvSpPr>
            <a:spLocks noGrp="1"/>
          </p:cNvSpPr>
          <p:nvPr>
            <p:ph idx="1"/>
          </p:nvPr>
        </p:nvSpPr>
        <p:spPr>
          <a:xfrm>
            <a:off x="457201" y="1449977"/>
            <a:ext cx="11142616" cy="4859383"/>
          </a:xfrm>
        </p:spPr>
        <p:txBody>
          <a:bodyPr>
            <a:normAutofit/>
          </a:bodyPr>
          <a:lstStyle/>
          <a:p>
            <a:r>
              <a:rPr lang="vi-VN" sz="3200" dirty="0">
                <a:solidFill>
                  <a:srgbClr val="0000FF"/>
                </a:solidFill>
                <a:latin typeface="Times New Roman" panose="02020603050405020304" pitchFamily="18" charset="0"/>
                <a:cs typeface="Times New Roman" panose="02020603050405020304" pitchFamily="18" charset="0"/>
              </a:rPr>
              <a:t>Năm 1742, nhà Vật lí người Thuỵ Điển, Celsius (1701 - 1744) đã đề nghị chia nhỏ khoảng cách giữa nhiệt độ đông đặc của nước (0 °C) và nhiệt độ sôi của nước (100 °C) thành 100 phần bằng nhau, mỗi phần ứng với 1 độ, kí hiệu là 1 °c (C là chữ cái đầu tên gọi nhà Vật lí Celsius). Những nhiệt độ thấp hơn 0 °c gọi là nhiệt độ âm.</a:t>
            </a:r>
            <a:endParaRPr lang="en-US" sz="3200" dirty="0">
              <a:solidFill>
                <a:srgbClr val="0000FF"/>
              </a:solidFill>
              <a:latin typeface="Times New Roman" panose="02020603050405020304" pitchFamily="18" charset="0"/>
              <a:cs typeface="Times New Roman" panose="02020603050405020304" pitchFamily="18" charset="0"/>
            </a:endParaRPr>
          </a:p>
          <a:p>
            <a:endParaRPr lang="en-US" sz="32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3203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3923211"/>
          </a:xfrm>
        </p:spPr>
        <p:txBody>
          <a:bodyPr>
            <a:normAutofit/>
          </a:bodyPr>
          <a:lstStyle/>
          <a:p>
            <a:r>
              <a:rPr lang="en-US" sz="3200" dirty="0" err="1">
                <a:solidFill>
                  <a:srgbClr val="0000FF"/>
                </a:solidFill>
                <a:latin typeface="Times New Roman" panose="02020603050405020304" pitchFamily="18" charset="0"/>
                <a:cs typeface="Times New Roman" panose="02020603050405020304" pitchFamily="18" charset="0"/>
              </a:rPr>
              <a:t>Đơn</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vị</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của</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nhiệt</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độ</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là</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gì</a:t>
            </a:r>
            <a:r>
              <a:rPr lang="en-US" sz="3200" dirty="0">
                <a:solidFill>
                  <a:srgbClr val="0000FF"/>
                </a:solidFill>
                <a:latin typeface="Times New Roman" panose="02020603050405020304" pitchFamily="18" charset="0"/>
                <a:cs typeface="Times New Roman" panose="02020603050405020304" pitchFamily="18" charset="0"/>
              </a:rPr>
              <a:t>?</a:t>
            </a:r>
            <a:br>
              <a:rPr lang="en-US" sz="3200" dirty="0">
                <a:solidFill>
                  <a:srgbClr val="0000FF"/>
                </a:solidFill>
                <a:latin typeface="Times New Roman" panose="02020603050405020304" pitchFamily="18" charset="0"/>
                <a:cs typeface="Times New Roman" panose="02020603050405020304" pitchFamily="18" charset="0"/>
              </a:rPr>
            </a:br>
            <a:r>
              <a:rPr lang="en-US" sz="3200" dirty="0" err="1">
                <a:solidFill>
                  <a:srgbClr val="0000FF"/>
                </a:solidFill>
                <a:latin typeface="Times New Roman" panose="02020603050405020304" pitchFamily="18" charset="0"/>
                <a:cs typeface="Times New Roman" panose="02020603050405020304" pitchFamily="18" charset="0"/>
              </a:rPr>
              <a:t>Nhiệt</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độ</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sôi</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của</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nước</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là</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bao</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nhiêu</a:t>
            </a:r>
            <a:r>
              <a:rPr lang="en-US" sz="3200" dirty="0">
                <a:solidFill>
                  <a:srgbClr val="0000FF"/>
                </a:solidFill>
                <a:latin typeface="Times New Roman" panose="02020603050405020304" pitchFamily="18" charset="0"/>
                <a:cs typeface="Times New Roman" panose="02020603050405020304" pitchFamily="18" charset="0"/>
              </a:rPr>
              <a:t>?</a:t>
            </a:r>
            <a:br>
              <a:rPr lang="en-US" sz="3200" dirty="0">
                <a:solidFill>
                  <a:srgbClr val="0000FF"/>
                </a:solidFill>
                <a:latin typeface="Times New Roman" panose="02020603050405020304" pitchFamily="18" charset="0"/>
                <a:cs typeface="Times New Roman" panose="02020603050405020304" pitchFamily="18" charset="0"/>
              </a:rPr>
            </a:br>
            <a:r>
              <a:rPr lang="en-US" sz="3200" dirty="0" err="1">
                <a:solidFill>
                  <a:srgbClr val="0000FF"/>
                </a:solidFill>
                <a:latin typeface="Times New Roman" panose="02020603050405020304" pitchFamily="18" charset="0"/>
                <a:cs typeface="Times New Roman" panose="02020603050405020304" pitchFamily="18" charset="0"/>
              </a:rPr>
              <a:t>Nhiệt</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độ</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đông</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đặc</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của</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nước</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là</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bao</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nhiêu</a:t>
            </a:r>
            <a:r>
              <a:rPr lang="en-US" sz="3200" dirty="0">
                <a:solidFill>
                  <a:srgbClr val="0000FF"/>
                </a:solidFill>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a:xfrm>
            <a:off x="677334" y="2495007"/>
            <a:ext cx="8596668" cy="3546356"/>
          </a:xfrm>
        </p:spPr>
        <p:txBody>
          <a:bodyPr>
            <a:normAutofit/>
          </a:bodyPr>
          <a:lstStyle/>
          <a:p>
            <a:r>
              <a:rPr lang="en-US" sz="2800" dirty="0" err="1">
                <a:solidFill>
                  <a:srgbClr val="FF0000"/>
                </a:solidFill>
                <a:latin typeface="Times New Roman" panose="02020603050405020304" pitchFamily="18" charset="0"/>
                <a:cs typeface="Times New Roman" panose="02020603050405020304" pitchFamily="18" charset="0"/>
              </a:rPr>
              <a:t>Đơn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vị</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đo</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nhiệt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độ</a:t>
            </a:r>
            <a:r>
              <a:rPr lang="en-US" sz="2800" dirty="0">
                <a:solidFill>
                  <a:srgbClr val="FF0000"/>
                </a:solidFill>
                <a:latin typeface="Times New Roman" panose="02020603050405020304" pitchFamily="18" charset="0"/>
                <a:cs typeface="Times New Roman" panose="02020603050405020304" pitchFamily="18" charset="0"/>
              </a:rPr>
              <a:t>: °C, K, F( Fahrenheit)</a:t>
            </a:r>
          </a:p>
          <a:p>
            <a:r>
              <a:rPr lang="en-US" sz="2800" dirty="0" err="1">
                <a:solidFill>
                  <a:srgbClr val="FF0000"/>
                </a:solidFill>
                <a:latin typeface="Times New Roman" panose="02020603050405020304" pitchFamily="18" charset="0"/>
                <a:cs typeface="Times New Roman" panose="02020603050405020304" pitchFamily="18" charset="0"/>
              </a:rPr>
              <a:t>Nước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sôi</a:t>
            </a:r>
            <a:r>
              <a:rPr lang="en-US" sz="2800" dirty="0">
                <a:solidFill>
                  <a:srgbClr val="FF0000"/>
                </a:solidFill>
                <a:latin typeface="Times New Roman" panose="02020603050405020304" pitchFamily="18" charset="0"/>
                <a:cs typeface="Times New Roman" panose="02020603050405020304" pitchFamily="18" charset="0"/>
              </a:rPr>
              <a:t> ở 100 °C, </a:t>
            </a:r>
            <a:r>
              <a:rPr lang="en-US" sz="2800" dirty="0" err="1">
                <a:solidFill>
                  <a:srgbClr val="FF0000"/>
                </a:solidFill>
                <a:latin typeface="Times New Roman" panose="02020603050405020304" pitchFamily="18" charset="0"/>
                <a:cs typeface="Times New Roman" panose="02020603050405020304" pitchFamily="18" charset="0"/>
              </a:rPr>
              <a:t>đông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đặc</a:t>
            </a:r>
            <a:r>
              <a:rPr lang="en-US" sz="2800" dirty="0">
                <a:solidFill>
                  <a:srgbClr val="FF0000"/>
                </a:solidFill>
                <a:latin typeface="Times New Roman" panose="02020603050405020304" pitchFamily="18" charset="0"/>
                <a:cs typeface="Times New Roman" panose="02020603050405020304" pitchFamily="18" charset="0"/>
              </a:rPr>
              <a:t> ở 0 °C</a:t>
            </a:r>
          </a:p>
          <a:p>
            <a:r>
              <a:rPr lang="en-US" sz="2800" dirty="0" err="1">
                <a:solidFill>
                  <a:srgbClr val="FF0000"/>
                </a:solidFill>
                <a:latin typeface="Times New Roman" panose="02020603050405020304" pitchFamily="18" charset="0"/>
                <a:cs typeface="Times New Roman" panose="02020603050405020304" pitchFamily="18" charset="0"/>
              </a:rPr>
              <a:t>Thấp</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hơn</a:t>
            </a:r>
            <a:r>
              <a:rPr lang="en-US" sz="2800" dirty="0">
                <a:solidFill>
                  <a:srgbClr val="FF0000"/>
                </a:solidFill>
                <a:latin typeface="Times New Roman" panose="02020603050405020304" pitchFamily="18" charset="0"/>
                <a:cs typeface="Times New Roman" panose="02020603050405020304" pitchFamily="18" charset="0"/>
              </a:rPr>
              <a:t> 0 °C </a:t>
            </a:r>
            <a:r>
              <a:rPr lang="en-US" sz="2800" dirty="0" err="1">
                <a:solidFill>
                  <a:srgbClr val="FF0000"/>
                </a:solidFill>
                <a:latin typeface="Times New Roman" panose="02020603050405020304" pitchFamily="18" charset="0"/>
                <a:cs typeface="Times New Roman" panose="02020603050405020304" pitchFamily="18" charset="0"/>
              </a:rPr>
              <a:t>gọi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nhiệt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độ</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âm</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8761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0000FF"/>
                </a:solidFill>
                <a:latin typeface="Times New Roman" panose="02020603050405020304" pitchFamily="18" charset="0"/>
                <a:cs typeface="Times New Roman" panose="02020603050405020304" pitchFamily="18" charset="0"/>
              </a:rPr>
              <a:t>Mối</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liên</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hệ</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giữa</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các</a:t>
            </a:r>
            <a:r>
              <a:rPr lang="en-US" dirty="0">
                <a:solidFill>
                  <a:srgbClr val="0000FF"/>
                </a:solidFill>
                <a:latin typeface="Times New Roman" panose="02020603050405020304" pitchFamily="18" charset="0"/>
                <a:cs typeface="Times New Roman" panose="02020603050405020304" pitchFamily="18" charset="0"/>
              </a:rPr>
              <a:t> thang </a:t>
            </a:r>
            <a:r>
              <a:rPr lang="en-US" dirty="0" err="1">
                <a:solidFill>
                  <a:srgbClr val="0000FF"/>
                </a:solidFill>
                <a:latin typeface="Times New Roman" panose="02020603050405020304" pitchFamily="18" charset="0"/>
                <a:cs typeface="Times New Roman" panose="02020603050405020304" pitchFamily="18" charset="0"/>
              </a:rPr>
              <a:t>nhiệt</a:t>
            </a:r>
            <a:r>
              <a:rPr lang="en-US" dirty="0">
                <a:solidFill>
                  <a:srgbClr val="0000FF"/>
                </a:solidFill>
                <a:latin typeface="Times New Roman" panose="02020603050405020304" pitchFamily="18" charset="0"/>
                <a:cs typeface="Times New Roman" panose="02020603050405020304" pitchFamily="18" charset="0"/>
              </a:rPr>
              <a:t> </a:t>
            </a:r>
            <a:r>
              <a:rPr lang="en-US" dirty="0" err="1">
                <a:solidFill>
                  <a:srgbClr val="0000FF"/>
                </a:solidFill>
                <a:latin typeface="Times New Roman" panose="02020603050405020304" pitchFamily="18" charset="0"/>
                <a:cs typeface="Times New Roman" panose="02020603050405020304" pitchFamily="18" charset="0"/>
              </a:rPr>
              <a:t>độ</a:t>
            </a:r>
            <a:endParaRPr lang="en-US"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489167"/>
            <a:ext cx="8596668" cy="2272936"/>
          </a:xfrm>
        </p:spPr>
        <p:txBody>
          <a:bodyPr/>
          <a:lstStyle/>
          <a:p>
            <a:r>
              <a:rPr lang="en-US" sz="2800" dirty="0">
                <a:solidFill>
                  <a:schemeClr val="tx1"/>
                </a:solidFill>
                <a:latin typeface="Times New Roman" panose="02020603050405020304" pitchFamily="18" charset="0"/>
                <a:cs typeface="Times New Roman" panose="02020603050405020304" pitchFamily="18" charset="0"/>
              </a:rPr>
              <a:t>1. Fahrenheit  sang Celsius</a:t>
            </a:r>
          </a:p>
          <a:p>
            <a:pPr marL="0" indent="0">
              <a:buNone/>
            </a:pPr>
            <a:r>
              <a:rPr lang="en-US" sz="2800" dirty="0">
                <a:solidFill>
                  <a:srgbClr val="FF0000"/>
                </a:solidFill>
                <a:latin typeface="Times New Roman" panose="02020603050405020304" pitchFamily="18" charset="0"/>
                <a:cs typeface="Times New Roman" panose="02020603050405020304" pitchFamily="18" charset="0"/>
              </a:rPr>
              <a:t>t (</a:t>
            </a:r>
            <a:r>
              <a:rPr lang="en-US" sz="2800" baseline="30000" dirty="0" err="1">
                <a:solidFill>
                  <a:srgbClr val="FF0000"/>
                </a:solidFill>
                <a:latin typeface="Times New Roman" panose="02020603050405020304" pitchFamily="18" charset="0"/>
                <a:cs typeface="Times New Roman" panose="02020603050405020304" pitchFamily="18" charset="0"/>
              </a:rPr>
              <a:t>o</a:t>
            </a:r>
            <a:r>
              <a:rPr lang="en-US" sz="2800" dirty="0" err="1">
                <a:solidFill>
                  <a:srgbClr val="FF0000"/>
                </a:solidFill>
                <a:latin typeface="Times New Roman" panose="02020603050405020304" pitchFamily="18" charset="0"/>
                <a:cs typeface="Times New Roman" panose="02020603050405020304" pitchFamily="18" charset="0"/>
              </a:rPr>
              <a:t>C</a:t>
            </a:r>
            <a:r>
              <a:rPr lang="en-US" sz="2800" dirty="0">
                <a:solidFill>
                  <a:srgbClr val="FF0000"/>
                </a:solidFill>
                <a:latin typeface="Times New Roman" panose="02020603050405020304" pitchFamily="18" charset="0"/>
                <a:cs typeface="Times New Roman" panose="02020603050405020304" pitchFamily="18" charset="0"/>
              </a:rPr>
              <a:t>) = t(</a:t>
            </a:r>
            <a:r>
              <a:rPr lang="en-US" sz="2800" baseline="30000" dirty="0" err="1">
                <a:solidFill>
                  <a:srgbClr val="FF0000"/>
                </a:solidFill>
                <a:latin typeface="Times New Roman" panose="02020603050405020304" pitchFamily="18" charset="0"/>
                <a:cs typeface="Times New Roman" panose="02020603050405020304" pitchFamily="18" charset="0"/>
              </a:rPr>
              <a:t>o</a:t>
            </a:r>
            <a:r>
              <a:rPr lang="en-US" sz="2800" dirty="0" err="1">
                <a:solidFill>
                  <a:srgbClr val="FF0000"/>
                </a:solidFill>
                <a:latin typeface="Times New Roman" panose="02020603050405020304" pitchFamily="18" charset="0"/>
                <a:cs typeface="Times New Roman" panose="02020603050405020304" pitchFamily="18" charset="0"/>
              </a:rPr>
              <a:t>F</a:t>
            </a:r>
            <a:r>
              <a:rPr lang="en-US" sz="2800" dirty="0">
                <a:solidFill>
                  <a:srgbClr val="FF0000"/>
                </a:solidFill>
                <a:latin typeface="Times New Roman" panose="02020603050405020304" pitchFamily="18" charset="0"/>
                <a:cs typeface="Times New Roman" panose="02020603050405020304" pitchFamily="18" charset="0"/>
              </a:rPr>
              <a:t>)-32  </a:t>
            </a:r>
            <a:r>
              <a:rPr lang="en-US" sz="2800" dirty="0">
                <a:solidFill>
                  <a:srgbClr val="0000FF"/>
                </a:solidFill>
                <a:latin typeface="Times New Roman" panose="02020603050405020304" pitchFamily="18" charset="0"/>
                <a:cs typeface="Times New Roman" panose="02020603050405020304" pitchFamily="18" charset="0"/>
              </a:rPr>
              <a:t>(t(</a:t>
            </a:r>
            <a:r>
              <a:rPr lang="en-US" sz="2800" baseline="30000" dirty="0" err="1">
                <a:solidFill>
                  <a:srgbClr val="0000FF"/>
                </a:solidFill>
                <a:latin typeface="Times New Roman" panose="02020603050405020304" pitchFamily="18" charset="0"/>
                <a:cs typeface="Times New Roman" panose="02020603050405020304" pitchFamily="18" charset="0"/>
              </a:rPr>
              <a:t>o</a:t>
            </a:r>
            <a:r>
              <a:rPr lang="en-US" sz="2800" dirty="0" err="1">
                <a:solidFill>
                  <a:srgbClr val="0000FF"/>
                </a:solidFill>
                <a:latin typeface="Times New Roman" panose="02020603050405020304" pitchFamily="18" charset="0"/>
                <a:cs typeface="Times New Roman" panose="02020603050405020304" pitchFamily="18" charset="0"/>
              </a:rPr>
              <a:t>F</a:t>
            </a:r>
            <a:r>
              <a:rPr lang="en-US" sz="2800" dirty="0">
                <a:solidFill>
                  <a:srgbClr val="0000FF"/>
                </a:solidFill>
                <a:latin typeface="Times New Roman" panose="02020603050405020304" pitchFamily="18" charset="0"/>
                <a:cs typeface="Times New Roman" panose="02020603050405020304" pitchFamily="18" charset="0"/>
              </a:rPr>
              <a:t>)</a:t>
            </a:r>
            <a:r>
              <a:rPr lang="en-US" sz="2800" dirty="0" err="1">
                <a:solidFill>
                  <a:srgbClr val="0000FF"/>
                </a:solidFill>
                <a:latin typeface="Times New Roman" panose="02020603050405020304" pitchFamily="18" charset="0"/>
                <a:cs typeface="Times New Roman" panose="02020603050405020304" pitchFamily="18" charset="0"/>
              </a:rPr>
              <a:t>nhiệt</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độ</a:t>
            </a:r>
            <a:r>
              <a:rPr lang="en-US" sz="2800" dirty="0">
                <a:solidFill>
                  <a:srgbClr val="0000FF"/>
                </a:solidFill>
                <a:latin typeface="Times New Roman" panose="02020603050405020304" pitchFamily="18" charset="0"/>
                <a:cs typeface="Times New Roman" panose="02020603050405020304" pitchFamily="18" charset="0"/>
              </a:rPr>
              <a:t> Fahrenheit)</a:t>
            </a:r>
          </a:p>
          <a:p>
            <a:r>
              <a:rPr lang="en-US" sz="2800" dirty="0">
                <a:solidFill>
                  <a:schemeClr val="tx1"/>
                </a:solidFill>
                <a:latin typeface="Times New Roman" panose="02020603050405020304" pitchFamily="18" charset="0"/>
                <a:cs typeface="Times New Roman" panose="02020603050405020304" pitchFamily="18" charset="0"/>
              </a:rPr>
              <a:t>2. Kelvin sang Celsius</a:t>
            </a:r>
          </a:p>
          <a:p>
            <a:pPr marL="0" indent="0">
              <a:buNone/>
            </a:pPr>
            <a:r>
              <a:rPr lang="en-US" sz="2800" dirty="0">
                <a:solidFill>
                  <a:srgbClr val="FF0000"/>
                </a:solidFill>
                <a:latin typeface="Times New Roman" panose="02020603050405020304" pitchFamily="18" charset="0"/>
                <a:cs typeface="Times New Roman" panose="02020603050405020304" pitchFamily="18" charset="0"/>
              </a:rPr>
              <a:t>t (</a:t>
            </a:r>
            <a:r>
              <a:rPr lang="en-US" sz="2800" baseline="30000" dirty="0" err="1">
                <a:solidFill>
                  <a:srgbClr val="FF0000"/>
                </a:solidFill>
                <a:latin typeface="Times New Roman" panose="02020603050405020304" pitchFamily="18" charset="0"/>
                <a:cs typeface="Times New Roman" panose="02020603050405020304" pitchFamily="18" charset="0"/>
              </a:rPr>
              <a:t>o</a:t>
            </a:r>
            <a:r>
              <a:rPr lang="en-US" sz="2800" dirty="0" err="1">
                <a:solidFill>
                  <a:srgbClr val="FF0000"/>
                </a:solidFill>
                <a:latin typeface="Times New Roman" panose="02020603050405020304" pitchFamily="18" charset="0"/>
                <a:cs typeface="Times New Roman" panose="02020603050405020304" pitchFamily="18" charset="0"/>
              </a:rPr>
              <a:t>C</a:t>
            </a:r>
            <a:r>
              <a:rPr lang="en-US" sz="2800" dirty="0">
                <a:solidFill>
                  <a:srgbClr val="FF0000"/>
                </a:solidFill>
                <a:latin typeface="Times New Roman" panose="02020603050405020304" pitchFamily="18" charset="0"/>
                <a:cs typeface="Times New Roman" panose="02020603050405020304" pitchFamily="18" charset="0"/>
              </a:rPr>
              <a:t> ) = T(K)-273  </a:t>
            </a:r>
            <a:r>
              <a:rPr lang="en-US" sz="2800" dirty="0">
                <a:solidFill>
                  <a:srgbClr val="0000FF"/>
                </a:solidFill>
                <a:latin typeface="Times New Roman" panose="02020603050405020304" pitchFamily="18" charset="0"/>
                <a:cs typeface="Times New Roman" panose="02020603050405020304" pitchFamily="18" charset="0"/>
              </a:rPr>
              <a:t>(T(K)</a:t>
            </a:r>
            <a:r>
              <a:rPr lang="en-US" sz="2800" dirty="0" err="1">
                <a:solidFill>
                  <a:srgbClr val="0000FF"/>
                </a:solidFill>
                <a:latin typeface="Times New Roman" panose="02020603050405020304" pitchFamily="18" charset="0"/>
                <a:cs typeface="Times New Roman" panose="02020603050405020304" pitchFamily="18" charset="0"/>
              </a:rPr>
              <a:t>nhiệt</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độ</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tuyệt</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đối</a:t>
            </a:r>
            <a:r>
              <a:rPr lang="en-US" sz="2800" dirty="0">
                <a:solidFill>
                  <a:srgbClr val="0000FF"/>
                </a:solidFill>
                <a:latin typeface="Times New Roman" panose="02020603050405020304" pitchFamily="18" charset="0"/>
                <a:cs typeface="Times New Roman" panose="02020603050405020304" pitchFamily="18" charset="0"/>
              </a:rPr>
              <a:t>)</a:t>
            </a:r>
          </a:p>
          <a:p>
            <a:endParaRPr lang="en-US" sz="2800" dirty="0">
              <a:solidFill>
                <a:srgbClr val="0000FF"/>
              </a:solidFill>
              <a:latin typeface="Times New Roman" panose="02020603050405020304" pitchFamily="18" charset="0"/>
              <a:cs typeface="Times New Roman" panose="02020603050405020304" pitchFamily="18" charset="0"/>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45450228"/>
              </p:ext>
            </p:extLst>
          </p:nvPr>
        </p:nvGraphicFramePr>
        <p:xfrm>
          <a:off x="677334" y="3866607"/>
          <a:ext cx="8128000" cy="2573382"/>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342865970"/>
                    </a:ext>
                  </a:extLst>
                </a:gridCol>
              </a:tblGrid>
              <a:tr h="2573382">
                <a:tc>
                  <a:txBody>
                    <a:bodyPr/>
                    <a:lstStyle/>
                    <a:p>
                      <a:r>
                        <a:rPr lang="en-US" sz="2800" b="1" u="sng" dirty="0" err="1">
                          <a:solidFill>
                            <a:schemeClr val="tx1"/>
                          </a:solidFill>
                          <a:latin typeface="Times New Roman" panose="02020603050405020304" pitchFamily="18" charset="0"/>
                          <a:cs typeface="Times New Roman" panose="02020603050405020304" pitchFamily="18" charset="0"/>
                        </a:rPr>
                        <a:t>Ví</a:t>
                      </a:r>
                      <a:r>
                        <a:rPr lang="en-US" sz="2800" b="1" u="sng" baseline="0" dirty="0">
                          <a:solidFill>
                            <a:schemeClr val="tx1"/>
                          </a:solidFill>
                          <a:latin typeface="Times New Roman" panose="02020603050405020304" pitchFamily="18" charset="0"/>
                          <a:cs typeface="Times New Roman" panose="02020603050405020304" pitchFamily="18" charset="0"/>
                        </a:rPr>
                        <a:t> </a:t>
                      </a:r>
                      <a:r>
                        <a:rPr lang="en-US" sz="2800" b="1" u="sng" baseline="0" dirty="0" err="1">
                          <a:solidFill>
                            <a:schemeClr val="tx1"/>
                          </a:solidFill>
                          <a:latin typeface="Times New Roman" panose="02020603050405020304" pitchFamily="18" charset="0"/>
                          <a:cs typeface="Times New Roman" panose="02020603050405020304" pitchFamily="18" charset="0"/>
                        </a:rPr>
                        <a:t>dụ</a:t>
                      </a:r>
                      <a:r>
                        <a:rPr lang="en-US" sz="2800" b="1" u="sng" baseline="0" dirty="0">
                          <a:solidFill>
                            <a:schemeClr val="tx1"/>
                          </a:solidFill>
                          <a:latin typeface="Times New Roman" panose="02020603050405020304" pitchFamily="18" charset="0"/>
                          <a:cs typeface="Times New Roman" panose="02020603050405020304" pitchFamily="18" charset="0"/>
                        </a:rPr>
                        <a:t>: </a:t>
                      </a:r>
                    </a:p>
                    <a:p>
                      <a:r>
                        <a:rPr lang="en-US" sz="2800" baseline="0" dirty="0">
                          <a:solidFill>
                            <a:srgbClr val="0000FF"/>
                          </a:solidFill>
                          <a:latin typeface="Times New Roman" panose="02020603050405020304" pitchFamily="18" charset="0"/>
                          <a:cs typeface="Times New Roman" panose="02020603050405020304" pitchFamily="18" charset="0"/>
                        </a:rPr>
                        <a:t>1. </a:t>
                      </a:r>
                      <a:r>
                        <a:rPr lang="en-US" sz="2800" dirty="0">
                          <a:solidFill>
                            <a:srgbClr val="0000FF"/>
                          </a:solidFill>
                          <a:latin typeface="Times New Roman" panose="02020603050405020304" pitchFamily="18" charset="0"/>
                          <a:cs typeface="Times New Roman" panose="02020603050405020304" pitchFamily="18" charset="0"/>
                        </a:rPr>
                        <a:t>t(</a:t>
                      </a:r>
                      <a:r>
                        <a:rPr lang="en-US" sz="2800" baseline="30000" dirty="0" err="1">
                          <a:solidFill>
                            <a:srgbClr val="0000FF"/>
                          </a:solidFill>
                          <a:latin typeface="Times New Roman" panose="02020603050405020304" pitchFamily="18" charset="0"/>
                          <a:cs typeface="Times New Roman" panose="02020603050405020304" pitchFamily="18" charset="0"/>
                        </a:rPr>
                        <a:t>o</a:t>
                      </a:r>
                      <a:r>
                        <a:rPr lang="en-US" sz="2800" dirty="0" err="1">
                          <a:solidFill>
                            <a:srgbClr val="0000FF"/>
                          </a:solidFill>
                          <a:latin typeface="Times New Roman" panose="02020603050405020304" pitchFamily="18" charset="0"/>
                          <a:cs typeface="Times New Roman" panose="02020603050405020304" pitchFamily="18" charset="0"/>
                        </a:rPr>
                        <a:t>F</a:t>
                      </a:r>
                      <a:r>
                        <a:rPr lang="en-US" sz="2800" dirty="0">
                          <a:solidFill>
                            <a:srgbClr val="0000FF"/>
                          </a:solidFill>
                          <a:latin typeface="Times New Roman" panose="02020603050405020304" pitchFamily="18" charset="0"/>
                          <a:cs typeface="Times New Roman" panose="02020603050405020304" pitchFamily="18" charset="0"/>
                        </a:rPr>
                        <a:t>) = 62 (</a:t>
                      </a:r>
                      <a:r>
                        <a:rPr lang="en-US" sz="2800" baseline="30000" dirty="0" err="1">
                          <a:solidFill>
                            <a:srgbClr val="0000FF"/>
                          </a:solidFill>
                          <a:latin typeface="Times New Roman" panose="02020603050405020304" pitchFamily="18" charset="0"/>
                          <a:cs typeface="Times New Roman" panose="02020603050405020304" pitchFamily="18" charset="0"/>
                        </a:rPr>
                        <a:t>o</a:t>
                      </a:r>
                      <a:r>
                        <a:rPr lang="en-US" sz="2800" dirty="0" err="1">
                          <a:solidFill>
                            <a:srgbClr val="0000FF"/>
                          </a:solidFill>
                          <a:latin typeface="Times New Roman" panose="02020603050405020304" pitchFamily="18" charset="0"/>
                          <a:cs typeface="Times New Roman" panose="02020603050405020304" pitchFamily="18" charset="0"/>
                        </a:rPr>
                        <a:t>F</a:t>
                      </a:r>
                      <a:r>
                        <a:rPr lang="en-US" sz="2800" dirty="0">
                          <a:solidFill>
                            <a:srgbClr val="0000FF"/>
                          </a:solidFill>
                          <a:latin typeface="Times New Roman" panose="02020603050405020304" pitchFamily="18" charset="0"/>
                          <a:cs typeface="Times New Roman" panose="02020603050405020304" pitchFamily="18" charset="0"/>
                        </a:rPr>
                        <a:t>) → t (</a:t>
                      </a:r>
                      <a:r>
                        <a:rPr lang="en-US" sz="2800" baseline="30000" dirty="0" err="1">
                          <a:solidFill>
                            <a:srgbClr val="0000FF"/>
                          </a:solidFill>
                          <a:latin typeface="Times New Roman" panose="02020603050405020304" pitchFamily="18" charset="0"/>
                          <a:cs typeface="Times New Roman" panose="02020603050405020304" pitchFamily="18" charset="0"/>
                        </a:rPr>
                        <a:t>o</a:t>
                      </a:r>
                      <a:r>
                        <a:rPr lang="en-US" sz="2800" dirty="0" err="1">
                          <a:solidFill>
                            <a:srgbClr val="0000FF"/>
                          </a:solidFill>
                          <a:latin typeface="Times New Roman" panose="02020603050405020304" pitchFamily="18" charset="0"/>
                          <a:cs typeface="Times New Roman" panose="02020603050405020304" pitchFamily="18" charset="0"/>
                        </a:rPr>
                        <a:t>C</a:t>
                      </a:r>
                      <a:r>
                        <a:rPr lang="en-US" sz="2800" dirty="0">
                          <a:solidFill>
                            <a:srgbClr val="0000FF"/>
                          </a:solidFill>
                          <a:latin typeface="Times New Roman" panose="02020603050405020304" pitchFamily="18" charset="0"/>
                          <a:cs typeface="Times New Roman" panose="02020603050405020304" pitchFamily="18" charset="0"/>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2800" dirty="0">
                          <a:solidFill>
                            <a:srgbClr val="0000FF"/>
                          </a:solidFill>
                          <a:latin typeface="Times New Roman" panose="02020603050405020304" pitchFamily="18" charset="0"/>
                          <a:cs typeface="Times New Roman" panose="02020603050405020304" pitchFamily="18" charset="0"/>
                        </a:rPr>
                        <a:t>2.</a:t>
                      </a:r>
                      <a:r>
                        <a:rPr lang="en-US" sz="2800" baseline="0" dirty="0">
                          <a:solidFill>
                            <a:srgbClr val="0000FF"/>
                          </a:solidFill>
                          <a:latin typeface="Times New Roman" panose="02020603050405020304" pitchFamily="18" charset="0"/>
                          <a:cs typeface="Times New Roman" panose="02020603050405020304" pitchFamily="18" charset="0"/>
                        </a:rPr>
                        <a:t> </a:t>
                      </a:r>
                      <a:r>
                        <a:rPr lang="en-US" sz="2800" dirty="0">
                          <a:solidFill>
                            <a:srgbClr val="0000FF"/>
                          </a:solidFill>
                          <a:latin typeface="Times New Roman" panose="02020603050405020304" pitchFamily="18" charset="0"/>
                          <a:cs typeface="Times New Roman" panose="02020603050405020304" pitchFamily="18" charset="0"/>
                        </a:rPr>
                        <a:t>T(K)</a:t>
                      </a:r>
                      <a:r>
                        <a:rPr lang="en-US" sz="2800" baseline="0" dirty="0">
                          <a:solidFill>
                            <a:srgbClr val="0000FF"/>
                          </a:solidFill>
                          <a:latin typeface="Times New Roman" panose="02020603050405020304" pitchFamily="18" charset="0"/>
                          <a:cs typeface="Times New Roman" panose="02020603050405020304" pitchFamily="18" charset="0"/>
                        </a:rPr>
                        <a:t> = 300</a:t>
                      </a:r>
                      <a:r>
                        <a:rPr lang="en-US" sz="2800" dirty="0">
                          <a:solidFill>
                            <a:srgbClr val="0000FF"/>
                          </a:solidFill>
                          <a:latin typeface="Times New Roman" panose="02020603050405020304" pitchFamily="18" charset="0"/>
                          <a:cs typeface="Times New Roman" panose="02020603050405020304" pitchFamily="18" charset="0"/>
                        </a:rPr>
                        <a:t>(K)</a:t>
                      </a:r>
                      <a:r>
                        <a:rPr lang="en-US" sz="2800" baseline="0" dirty="0">
                          <a:solidFill>
                            <a:srgbClr val="0000FF"/>
                          </a:solidFill>
                          <a:latin typeface="Times New Roman" panose="02020603050405020304" pitchFamily="18" charset="0"/>
                          <a:cs typeface="Times New Roman" panose="02020603050405020304" pitchFamily="18" charset="0"/>
                        </a:rPr>
                        <a:t> </a:t>
                      </a:r>
                      <a:r>
                        <a:rPr lang="en-US" sz="2800" dirty="0">
                          <a:solidFill>
                            <a:srgbClr val="0000FF"/>
                          </a:solidFill>
                          <a:latin typeface="Times New Roman" panose="02020603050405020304" pitchFamily="18" charset="0"/>
                          <a:cs typeface="Times New Roman" panose="02020603050405020304" pitchFamily="18" charset="0"/>
                        </a:rPr>
                        <a:t>→ t (</a:t>
                      </a:r>
                      <a:r>
                        <a:rPr lang="en-US" sz="2800" baseline="30000" dirty="0" err="1">
                          <a:solidFill>
                            <a:srgbClr val="0000FF"/>
                          </a:solidFill>
                          <a:latin typeface="Times New Roman" panose="02020603050405020304" pitchFamily="18" charset="0"/>
                          <a:cs typeface="Times New Roman" panose="02020603050405020304" pitchFamily="18" charset="0"/>
                        </a:rPr>
                        <a:t>o</a:t>
                      </a:r>
                      <a:r>
                        <a:rPr lang="en-US" sz="2800" dirty="0" err="1">
                          <a:solidFill>
                            <a:srgbClr val="0000FF"/>
                          </a:solidFill>
                          <a:latin typeface="Times New Roman" panose="02020603050405020304" pitchFamily="18" charset="0"/>
                          <a:cs typeface="Times New Roman" panose="02020603050405020304" pitchFamily="18" charset="0"/>
                        </a:rPr>
                        <a:t>C</a:t>
                      </a:r>
                      <a:r>
                        <a:rPr lang="en-US" sz="2800" dirty="0">
                          <a:solidFill>
                            <a:srgbClr val="0000FF"/>
                          </a:solidFill>
                          <a:latin typeface="Times New Roman" panose="02020603050405020304" pitchFamily="18" charset="0"/>
                          <a:cs typeface="Times New Roman" panose="02020603050405020304" pitchFamily="18" charset="0"/>
                        </a:rPr>
                        <a:t>) =?</a:t>
                      </a:r>
                    </a:p>
                    <a:p>
                      <a:endParaRPr lang="en-US" sz="2800" dirty="0">
                        <a:solidFill>
                          <a:srgbClr val="0000FF"/>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74231821"/>
                  </a:ext>
                </a:extLst>
              </a:tr>
            </a:tbl>
          </a:graphicData>
        </a:graphic>
      </p:graphicFrame>
    </p:spTree>
    <p:extLst>
      <p:ext uri="{BB962C8B-B14F-4D97-AF65-F5344CB8AC3E}">
        <p14:creationId xmlns:p14="http://schemas.microsoft.com/office/powerpoint/2010/main" val="3216876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439157" cy="1320800"/>
          </a:xfrm>
        </p:spPr>
        <p:txBody>
          <a:bodyPr>
            <a:noAutofit/>
          </a:bodyPr>
          <a:lstStyle/>
          <a:p>
            <a:r>
              <a:rPr lang="en-US" sz="2800" dirty="0" err="1">
                <a:solidFill>
                  <a:schemeClr val="tx1"/>
                </a:solidFill>
                <a:latin typeface="Times New Roman" panose="02020603050405020304" pitchFamily="18" charset="0"/>
                <a:cs typeface="Times New Roman" panose="02020603050405020304" pitchFamily="18" charset="0"/>
              </a:rPr>
              <a:t>Có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các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nhiệt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kế</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như</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hình</a:t>
            </a:r>
            <a:r>
              <a:rPr lang="en-US" sz="2800" dirty="0">
                <a:solidFill>
                  <a:schemeClr val="tx1"/>
                </a:solidFill>
                <a:latin typeface="Times New Roman" panose="02020603050405020304" pitchFamily="18" charset="0"/>
                <a:cs typeface="Times New Roman" panose="02020603050405020304" pitchFamily="18" charset="0"/>
              </a:rPr>
              <a:t> 7.6, </a:t>
            </a:r>
            <a:r>
              <a:rPr lang="en-US" sz="2800" dirty="0" err="1">
                <a:solidFill>
                  <a:schemeClr val="tx1"/>
                </a:solidFill>
                <a:latin typeface="Times New Roman" panose="02020603050405020304" pitchFamily="18" charset="0"/>
                <a:cs typeface="Times New Roman" panose="02020603050405020304" pitchFamily="18" charset="0"/>
              </a:rPr>
              <a:t>để</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nhiệt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độ</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sôi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nước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trong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ấm</a:t>
            </a:r>
            <a:r>
              <a:rPr lang="en-US" sz="2800" dirty="0">
                <a:solidFill>
                  <a:schemeClr val="tx1"/>
                </a:solidFill>
                <a:latin typeface="Times New Roman" panose="02020603050405020304" pitchFamily="18" charset="0"/>
                <a:cs typeface="Times New Roman" panose="02020603050405020304" pitchFamily="18" charset="0"/>
              </a:rPr>
              <a:t> ta </a:t>
            </a:r>
            <a:r>
              <a:rPr lang="en-US" sz="2800" dirty="0" err="1">
                <a:solidFill>
                  <a:schemeClr val="tx1"/>
                </a:solidFill>
                <a:latin typeface="Times New Roman" panose="02020603050405020304" pitchFamily="18" charset="0"/>
                <a:cs typeface="Times New Roman" panose="02020603050405020304" pitchFamily="18" charset="0"/>
              </a:rPr>
              <a:t>nên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dùng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loại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nhiệt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kế</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nào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để</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nhiệt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độ</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cơ</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thể</a:t>
            </a:r>
            <a:r>
              <a:rPr lang="en-US" sz="2800" dirty="0">
                <a:solidFill>
                  <a:schemeClr val="tx1"/>
                </a:solidFill>
                <a:latin typeface="Times New Roman" panose="02020603050405020304" pitchFamily="18" charset="0"/>
                <a:cs typeface="Times New Roman" panose="02020603050405020304" pitchFamily="18" charset="0"/>
              </a:rPr>
              <a:t> ta </a:t>
            </a:r>
            <a:r>
              <a:rPr lang="en-US" sz="2800" dirty="0" err="1">
                <a:solidFill>
                  <a:schemeClr val="tx1"/>
                </a:solidFill>
                <a:latin typeface="Times New Roman" panose="02020603050405020304" pitchFamily="18" charset="0"/>
                <a:cs typeface="Times New Roman" panose="02020603050405020304" pitchFamily="18" charset="0"/>
              </a:rPr>
              <a:t>nên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dùng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loại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nhiệt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kế</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nào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Vì</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sao</a:t>
            </a:r>
            <a:br>
              <a:rPr lang="en-US" sz="2800" dirty="0">
                <a:solidFill>
                  <a:schemeClr val="tx1"/>
                </a:solidFill>
                <a:latin typeface="Times New Roman" panose="02020603050405020304" pitchFamily="18" charset="0"/>
                <a:cs typeface="Times New Roman" panose="02020603050405020304" pitchFamily="18" charset="0"/>
              </a:rPr>
            </a:b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3" y="2160589"/>
            <a:ext cx="9485569" cy="3880773"/>
          </a:xfrm>
        </p:spPr>
        <p:txBody>
          <a:bodyPr>
            <a:normAutofit/>
          </a:bodyPr>
          <a:lstStyle/>
          <a:p>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Để</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đo</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nhiệt</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độ</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sôi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của</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nước</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trong</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ấm</a:t>
            </a:r>
            <a:r>
              <a:rPr lang="en-US" sz="2800" dirty="0">
                <a:solidFill>
                  <a:srgbClr val="0000FF"/>
                </a:solidFill>
                <a:latin typeface="Times New Roman" panose="02020603050405020304" pitchFamily="18" charset="0"/>
                <a:cs typeface="Times New Roman" panose="02020603050405020304" pitchFamily="18" charset="0"/>
              </a:rPr>
              <a:t> ta </a:t>
            </a:r>
            <a:r>
              <a:rPr lang="en-US" sz="2800" dirty="0" err="1">
                <a:solidFill>
                  <a:srgbClr val="0000FF"/>
                </a:solidFill>
                <a:latin typeface="Times New Roman" panose="02020603050405020304" pitchFamily="18" charset="0"/>
                <a:cs typeface="Times New Roman" panose="02020603050405020304" pitchFamily="18" charset="0"/>
              </a:rPr>
              <a:t>nên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dùng</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nhiệt</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kế</a:t>
            </a:r>
            <a:r>
              <a:rPr lang="en-US" sz="2800" dirty="0">
                <a:solidFill>
                  <a:srgbClr val="0000FF"/>
                </a:solidFill>
                <a:latin typeface="Times New Roman" panose="02020603050405020304" pitchFamily="18" charset="0"/>
                <a:cs typeface="Times New Roman" panose="02020603050405020304" pitchFamily="18" charset="0"/>
              </a:rPr>
              <a:t> ở </a:t>
            </a:r>
            <a:r>
              <a:rPr lang="en-US" sz="2800" dirty="0" err="1">
                <a:solidFill>
                  <a:srgbClr val="0000FF"/>
                </a:solidFill>
                <a:latin typeface="Times New Roman" panose="02020603050405020304" pitchFamily="18" charset="0"/>
                <a:cs typeface="Times New Roman" panose="02020603050405020304" pitchFamily="18" charset="0"/>
              </a:rPr>
              <a:t>hình</a:t>
            </a:r>
            <a:r>
              <a:rPr lang="en-US" sz="2800" dirty="0">
                <a:solidFill>
                  <a:srgbClr val="0000FF"/>
                </a:solidFill>
                <a:latin typeface="Times New Roman" panose="02020603050405020304" pitchFamily="18" charset="0"/>
                <a:cs typeface="Times New Roman" panose="02020603050405020304" pitchFamily="18" charset="0"/>
              </a:rPr>
              <a:t> c </a:t>
            </a:r>
            <a:r>
              <a:rPr lang="en-US" sz="2800" dirty="0" err="1">
                <a:solidFill>
                  <a:srgbClr val="0000FF"/>
                </a:solidFill>
                <a:latin typeface="Times New Roman" panose="02020603050405020304" pitchFamily="18" charset="0"/>
                <a:cs typeface="Times New Roman" panose="02020603050405020304" pitchFamily="18" charset="0"/>
              </a:rPr>
              <a:t>vì</a:t>
            </a:r>
            <a:r>
              <a:rPr lang="en-US" sz="2800" dirty="0">
                <a:solidFill>
                  <a:srgbClr val="0000FF"/>
                </a:solidFill>
                <a:latin typeface="Times New Roman" panose="02020603050405020304" pitchFamily="18" charset="0"/>
                <a:cs typeface="Times New Roman" panose="02020603050405020304" pitchFamily="18" charset="0"/>
              </a:rPr>
              <a:t> GHĐ </a:t>
            </a:r>
            <a:r>
              <a:rPr lang="en-US" sz="2800" dirty="0" err="1">
                <a:solidFill>
                  <a:srgbClr val="0000FF"/>
                </a:solidFill>
                <a:latin typeface="Times New Roman" panose="02020603050405020304" pitchFamily="18" charset="0"/>
                <a:cs typeface="Times New Roman" panose="02020603050405020304" pitchFamily="18" charset="0"/>
              </a:rPr>
              <a:t>của</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nhiệt</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kế</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này</a:t>
            </a:r>
            <a:r>
              <a:rPr lang="en-US" sz="2800" dirty="0">
                <a:solidFill>
                  <a:srgbClr val="0000FF"/>
                </a:solidFill>
                <a:latin typeface="Times New Roman" panose="02020603050405020304" pitchFamily="18" charset="0"/>
                <a:cs typeface="Times New Roman" panose="02020603050405020304" pitchFamily="18" charset="0"/>
              </a:rPr>
              <a:t> 140</a:t>
            </a:r>
            <a:r>
              <a:rPr lang="en-US" sz="2800" baseline="30000" dirty="0">
                <a:solidFill>
                  <a:srgbClr val="0000FF"/>
                </a:solidFill>
                <a:latin typeface="Times New Roman" panose="02020603050405020304" pitchFamily="18" charset="0"/>
                <a:cs typeface="Times New Roman" panose="02020603050405020304" pitchFamily="18" charset="0"/>
              </a:rPr>
              <a:t>o</a:t>
            </a:r>
            <a:r>
              <a:rPr lang="en-US" sz="2800" dirty="0">
                <a:solidFill>
                  <a:srgbClr val="0000FF"/>
                </a:solidFill>
                <a:latin typeface="Times New Roman" panose="02020603050405020304" pitchFamily="18" charset="0"/>
                <a:cs typeface="Times New Roman" panose="02020603050405020304" pitchFamily="18" charset="0"/>
              </a:rPr>
              <a:t>C</a:t>
            </a:r>
          </a:p>
          <a:p>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Để</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đo</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nhiệt</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độ</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cơ</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thể</a:t>
            </a:r>
            <a:r>
              <a:rPr lang="en-US" sz="2800" dirty="0">
                <a:solidFill>
                  <a:srgbClr val="0000FF"/>
                </a:solidFill>
                <a:latin typeface="Times New Roman" panose="02020603050405020304" pitchFamily="18" charset="0"/>
                <a:cs typeface="Times New Roman" panose="02020603050405020304" pitchFamily="18" charset="0"/>
              </a:rPr>
              <a:t> ta </a:t>
            </a:r>
            <a:r>
              <a:rPr lang="en-US" sz="2800" dirty="0" err="1">
                <a:solidFill>
                  <a:srgbClr val="0000FF"/>
                </a:solidFill>
                <a:latin typeface="Times New Roman" panose="02020603050405020304" pitchFamily="18" charset="0"/>
                <a:cs typeface="Times New Roman" panose="02020603050405020304" pitchFamily="18" charset="0"/>
              </a:rPr>
              <a:t>nên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dùng</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nhiệt</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kế</a:t>
            </a:r>
            <a:r>
              <a:rPr lang="en-US" sz="2800" dirty="0">
                <a:solidFill>
                  <a:srgbClr val="0000FF"/>
                </a:solidFill>
                <a:latin typeface="Times New Roman" panose="02020603050405020304" pitchFamily="18" charset="0"/>
                <a:cs typeface="Times New Roman" panose="02020603050405020304" pitchFamily="18" charset="0"/>
              </a:rPr>
              <a:t> ở </a:t>
            </a:r>
            <a:r>
              <a:rPr lang="en-US" sz="2800" dirty="0" err="1">
                <a:solidFill>
                  <a:srgbClr val="0000FF"/>
                </a:solidFill>
                <a:latin typeface="Times New Roman" panose="02020603050405020304" pitchFamily="18" charset="0"/>
                <a:cs typeface="Times New Roman" panose="02020603050405020304" pitchFamily="18" charset="0"/>
              </a:rPr>
              <a:t>hình</a:t>
            </a:r>
            <a:r>
              <a:rPr lang="en-US" sz="2800" dirty="0">
                <a:solidFill>
                  <a:srgbClr val="0000FF"/>
                </a:solidFill>
                <a:latin typeface="Times New Roman" panose="02020603050405020304" pitchFamily="18" charset="0"/>
                <a:cs typeface="Times New Roman" panose="02020603050405020304" pitchFamily="18" charset="0"/>
              </a:rPr>
              <a:t> a, b </a:t>
            </a:r>
            <a:r>
              <a:rPr lang="en-US" sz="2800" dirty="0" err="1">
                <a:solidFill>
                  <a:srgbClr val="0000FF"/>
                </a:solidFill>
                <a:latin typeface="Times New Roman" panose="02020603050405020304" pitchFamily="18" charset="0"/>
                <a:cs typeface="Times New Roman" panose="02020603050405020304" pitchFamily="18" charset="0"/>
              </a:rPr>
              <a:t>vì</a:t>
            </a:r>
            <a:r>
              <a:rPr lang="en-US" sz="2800" dirty="0">
                <a:solidFill>
                  <a:srgbClr val="0000FF"/>
                </a:solidFill>
                <a:latin typeface="Times New Roman" panose="02020603050405020304" pitchFamily="18" charset="0"/>
                <a:cs typeface="Times New Roman" panose="02020603050405020304" pitchFamily="18" charset="0"/>
              </a:rPr>
              <a:t> GHĐ </a:t>
            </a:r>
            <a:r>
              <a:rPr lang="en-US" sz="2800" dirty="0" err="1">
                <a:solidFill>
                  <a:srgbClr val="0000FF"/>
                </a:solidFill>
                <a:latin typeface="Times New Roman" panose="02020603050405020304" pitchFamily="18" charset="0"/>
                <a:cs typeface="Times New Roman" panose="02020603050405020304" pitchFamily="18" charset="0"/>
              </a:rPr>
              <a:t>của</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các</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loại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nhiệt</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kế</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này</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phù</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hợp</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với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nhiệt</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độ</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cơ</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thể</a:t>
            </a:r>
            <a:endParaRPr lang="en-US" sz="28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011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71006"/>
          </a:xfrm>
        </p:spPr>
        <p:txBody>
          <a:bodyPr/>
          <a:lstStyle/>
          <a:p>
            <a:pPr algn="ctr"/>
            <a:r>
              <a:rPr lang="en-US" b="1" dirty="0">
                <a:solidFill>
                  <a:srgbClr val="C00000"/>
                </a:solidFill>
                <a:latin typeface="Times New Roman" panose="02020603050405020304" pitchFamily="18" charset="0"/>
                <a:cs typeface="Times New Roman" panose="02020603050405020304" pitchFamily="18" charset="0"/>
              </a:rPr>
              <a:t>DẶN DÒ</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dirty="0" err="1">
                <a:solidFill>
                  <a:srgbClr val="0000FF"/>
                </a:solidFill>
                <a:latin typeface="Times New Roman" panose="02020603050405020304" pitchFamily="18" charset="0"/>
                <a:cs typeface="Times New Roman" panose="02020603050405020304" pitchFamily="18" charset="0"/>
              </a:rPr>
              <a:t>Ôn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tập</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bài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học</a:t>
            </a:r>
            <a:endParaRPr lang="en-US" sz="2800" dirty="0">
              <a:solidFill>
                <a:srgbClr val="0000FF"/>
              </a:solidFill>
              <a:latin typeface="Times New Roman" panose="02020603050405020304" pitchFamily="18" charset="0"/>
              <a:cs typeface="Times New Roman" panose="02020603050405020304" pitchFamily="18" charset="0"/>
            </a:endParaRPr>
          </a:p>
          <a:p>
            <a:r>
              <a:rPr lang="en-US" sz="2800" dirty="0" err="1">
                <a:solidFill>
                  <a:srgbClr val="0000FF"/>
                </a:solidFill>
                <a:latin typeface="Times New Roman" panose="02020603050405020304" pitchFamily="18" charset="0"/>
                <a:cs typeface="Times New Roman" panose="02020603050405020304" pitchFamily="18" charset="0"/>
              </a:rPr>
              <a:t>Chuẩn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bị</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bài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tiết</a:t>
            </a:r>
            <a:r>
              <a:rPr lang="en-US" sz="2800" dirty="0">
                <a:solidFill>
                  <a:srgbClr val="0000FF"/>
                </a:solidFill>
                <a:latin typeface="Times New Roman" panose="02020603050405020304" pitchFamily="18" charset="0"/>
                <a:cs typeface="Times New Roman" panose="02020603050405020304" pitchFamily="18" charset="0"/>
              </a:rPr>
              <a:t> 3</a:t>
            </a:r>
          </a:p>
          <a:p>
            <a:pPr marL="0" indent="0">
              <a:buNone/>
            </a:pPr>
            <a:r>
              <a:rPr lang="en-US" sz="2800" dirty="0">
                <a:solidFill>
                  <a:srgbClr val="0000FF"/>
                </a:solidFill>
                <a:latin typeface="Times New Roman" panose="02020603050405020304" pitchFamily="18" charset="0"/>
                <a:cs typeface="Times New Roman" panose="02020603050405020304" pitchFamily="18" charset="0"/>
              </a:rPr>
              <a:t>+</a:t>
            </a:r>
            <a:r>
              <a:rPr lang="en-US" sz="2800" dirty="0" err="1">
                <a:solidFill>
                  <a:srgbClr val="0000FF"/>
                </a:solidFill>
                <a:latin typeface="Times New Roman" panose="02020603050405020304" pitchFamily="18" charset="0"/>
                <a:cs typeface="Times New Roman" panose="02020603050405020304" pitchFamily="18" charset="0"/>
              </a:rPr>
              <a:t>Kẻ</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bảng</a:t>
            </a:r>
            <a:r>
              <a:rPr lang="en-US" sz="2800" dirty="0">
                <a:solidFill>
                  <a:srgbClr val="0000FF"/>
                </a:solidFill>
                <a:latin typeface="Times New Roman" panose="02020603050405020304" pitchFamily="18" charset="0"/>
                <a:cs typeface="Times New Roman" panose="02020603050405020304" pitchFamily="18" charset="0"/>
              </a:rPr>
              <a:t> 7.1 SGK </a:t>
            </a:r>
            <a:r>
              <a:rPr lang="en-US" sz="2800" dirty="0" err="1">
                <a:solidFill>
                  <a:srgbClr val="0000FF"/>
                </a:solidFill>
                <a:latin typeface="Times New Roman" panose="02020603050405020304" pitchFamily="18" charset="0"/>
                <a:cs typeface="Times New Roman" panose="02020603050405020304" pitchFamily="18" charset="0"/>
              </a:rPr>
              <a:t>vào</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vở</a:t>
            </a:r>
            <a:endParaRPr lang="en-US" sz="2800" dirty="0">
              <a:solidFill>
                <a:srgbClr val="0000FF"/>
              </a:solidFill>
              <a:latin typeface="Times New Roman" panose="02020603050405020304" pitchFamily="18" charset="0"/>
              <a:cs typeface="Times New Roman" panose="02020603050405020304" pitchFamily="18" charset="0"/>
            </a:endParaRPr>
          </a:p>
          <a:p>
            <a:pPr marL="0" indent="0">
              <a:buNone/>
            </a:pPr>
            <a:r>
              <a:rPr lang="en-US" sz="2800" dirty="0">
                <a:solidFill>
                  <a:srgbClr val="0000FF"/>
                </a:solidFill>
                <a:latin typeface="Times New Roman" panose="02020603050405020304" pitchFamily="18" charset="0"/>
                <a:cs typeface="Times New Roman" panose="02020603050405020304" pitchFamily="18" charset="0"/>
              </a:rPr>
              <a:t>+</a:t>
            </a:r>
            <a:r>
              <a:rPr lang="en-US" sz="2800" dirty="0" err="1">
                <a:solidFill>
                  <a:srgbClr val="0000FF"/>
                </a:solidFill>
                <a:latin typeface="Times New Roman" panose="02020603050405020304" pitchFamily="18" charset="0"/>
                <a:cs typeface="Times New Roman" panose="02020603050405020304" pitchFamily="18" charset="0"/>
              </a:rPr>
              <a:t>Đọc</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trước</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bài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tiết</a:t>
            </a:r>
            <a:r>
              <a:rPr lang="en-US" sz="2800" dirty="0">
                <a:solidFill>
                  <a:srgbClr val="0000FF"/>
                </a:solidFill>
                <a:latin typeface="Times New Roman" panose="02020603050405020304" pitchFamily="18" charset="0"/>
                <a:cs typeface="Times New Roman" panose="02020603050405020304" pitchFamily="18" charset="0"/>
              </a:rPr>
              <a:t> 3</a:t>
            </a:r>
          </a:p>
        </p:txBody>
      </p:sp>
    </p:spTree>
    <p:extLst>
      <p:ext uri="{BB962C8B-B14F-4D97-AF65-F5344CB8AC3E}">
        <p14:creationId xmlns:p14="http://schemas.microsoft.com/office/powerpoint/2010/main" val="3468028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75</TotalTime>
  <Words>464</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Courier New</vt:lpstr>
      <vt:lpstr>Segoe UI</vt:lpstr>
      <vt:lpstr>Tahoma</vt:lpstr>
      <vt:lpstr>Times New Roman</vt:lpstr>
      <vt:lpstr>Trebuchet MS</vt:lpstr>
      <vt:lpstr>Wingdings 3</vt:lpstr>
      <vt:lpstr>Facet</vt:lpstr>
      <vt:lpstr>PowerPoint Presentation</vt:lpstr>
      <vt:lpstr>Tìm hiểu về thang nhiệt độ Celsius </vt:lpstr>
      <vt:lpstr>Đơn vị của nhiệt độ là gì? Nhiệt độ sôi của nước là bao nhiêu? Nhiệt độ đông đặc của nước là bao nhiêu?</vt:lpstr>
      <vt:lpstr>Mối liên hệ giữa các thang nhiệt độ</vt:lpstr>
      <vt:lpstr>Có các nhiệt kế như hình 7.6, để đo nhiệt độ sôi của nước trong ấm ta nên dùng loại nhiệt kế nào? để đo nhiệt độ cơ thể ta nên dùng loại nhiệt kế nào ?Vì sao </vt:lpstr>
      <vt:lpstr>DẶN DÒ</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dc:creator>
  <cp:lastModifiedBy>lamthuyngomay1981@gmail.com</cp:lastModifiedBy>
  <cp:revision>6</cp:revision>
  <dcterms:created xsi:type="dcterms:W3CDTF">2021-08-08T17:12:18Z</dcterms:created>
  <dcterms:modified xsi:type="dcterms:W3CDTF">2023-04-04T09:05:13Z</dcterms:modified>
</cp:coreProperties>
</file>