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35"/>
  </p:notesMasterIdLst>
  <p:sldIdLst>
    <p:sldId id="401" r:id="rId2"/>
    <p:sldId id="279" r:id="rId3"/>
    <p:sldId id="374" r:id="rId4"/>
    <p:sldId id="377" r:id="rId5"/>
    <p:sldId id="376" r:id="rId6"/>
    <p:sldId id="378" r:id="rId7"/>
    <p:sldId id="379" r:id="rId8"/>
    <p:sldId id="402" r:id="rId9"/>
    <p:sldId id="317" r:id="rId10"/>
    <p:sldId id="315" r:id="rId11"/>
    <p:sldId id="316" r:id="rId12"/>
    <p:sldId id="281" r:id="rId13"/>
    <p:sldId id="333" r:id="rId14"/>
    <p:sldId id="380" r:id="rId15"/>
    <p:sldId id="381" r:id="rId16"/>
    <p:sldId id="383" r:id="rId17"/>
    <p:sldId id="384" r:id="rId18"/>
    <p:sldId id="283" r:id="rId19"/>
    <p:sldId id="385" r:id="rId20"/>
    <p:sldId id="399" r:id="rId21"/>
    <p:sldId id="335" r:id="rId22"/>
    <p:sldId id="394" r:id="rId23"/>
    <p:sldId id="395" r:id="rId24"/>
    <p:sldId id="336" r:id="rId25"/>
    <p:sldId id="397" r:id="rId26"/>
    <p:sldId id="337" r:id="rId27"/>
    <p:sldId id="398" r:id="rId28"/>
    <p:sldId id="340" r:id="rId29"/>
    <p:sldId id="400" r:id="rId30"/>
    <p:sldId id="341" r:id="rId31"/>
    <p:sldId id="314" r:id="rId32"/>
    <p:sldId id="330" r:id="rId33"/>
    <p:sldId id="40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37D91"/>
    <a:srgbClr val="FFDAAB"/>
    <a:srgbClr val="9966FF"/>
    <a:srgbClr val="00FFCC"/>
    <a:srgbClr val="00B2A5"/>
    <a:srgbClr val="F7941E"/>
    <a:srgbClr val="048DA4"/>
    <a:srgbClr val="0FB7BD"/>
    <a:srgbClr val="FFF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75" y="62"/>
      </p:cViewPr>
      <p:guideLst>
        <p:guide orient="horz" pos="209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#2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#1" loCatId="list" qsTypeId="urn:microsoft.com/office/officeart/2005/8/quickstyle/simple3#1" qsCatId="simple" csTypeId="urn:microsoft.com/office/officeart/2005/8/colors/colorful4#1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3600" b="1" dirty="0"/>
            <a:t>VOCABULARY</a:t>
          </a: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3600" b="1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B3FB04-4242-42C7-98F6-AF0723A19028}" type="presOf" srcId="{8AE4A381-C505-4165-B0F6-72A547C19C85}" destId="{EF919B30-8E50-4BE5-BFF9-A011BC59CF55}" srcOrd="1" destOrd="0" presId="urn:microsoft.com/office/officeart/2005/8/layout/list1#1"/>
    <dgm:cxn modelId="{67D30C15-C5F0-4107-B050-3FC734BA4B54}" type="presOf" srcId="{AAA37794-5E27-4DDA-B12E-298686F5888D}" destId="{BEBFA14B-9B40-4103-84A4-38ECEF66E937}" srcOrd="0" destOrd="0" presId="urn:microsoft.com/office/officeart/2005/8/layout/list1#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CCA00267-AE5C-42E7-B9AA-161E2CD7E597}" type="presOf" srcId="{08FBC75F-95AC-4B05-95BF-E110BC13302B}" destId="{667686F2-9BA3-4B10-A5F2-38ECCD6CCAB1}" srcOrd="0" destOrd="0" presId="urn:microsoft.com/office/officeart/2005/8/layout/list1#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FA8C36BB-DFB9-4D89-921C-424894B97C92}" type="presOf" srcId="{8AE4A381-C505-4165-B0F6-72A547C19C85}" destId="{39089052-8674-4477-9BFB-07FBFFFFD8C8}" srcOrd="0" destOrd="0" presId="urn:microsoft.com/office/officeart/2005/8/layout/list1#1"/>
    <dgm:cxn modelId="{B549EFE4-5036-448C-AC80-C10A92AA9E9B}" type="presOf" srcId="{08FBC75F-95AC-4B05-95BF-E110BC13302B}" destId="{B45E6B02-74BC-4456-B7B1-4DD6C1455987}" srcOrd="1" destOrd="0" presId="urn:microsoft.com/office/officeart/2005/8/layout/list1#1"/>
    <dgm:cxn modelId="{BAC3C11A-5F55-4D50-83A4-E64299EA931E}" type="presParOf" srcId="{BEBFA14B-9B40-4103-84A4-38ECEF66E937}" destId="{65BDE73A-EF1C-4F0B-B738-EC9506EC3EB6}" srcOrd="0" destOrd="0" presId="urn:microsoft.com/office/officeart/2005/8/layout/list1#1"/>
    <dgm:cxn modelId="{05D65779-2805-4A85-B3D5-519333A5E0A4}" type="presParOf" srcId="{65BDE73A-EF1C-4F0B-B738-EC9506EC3EB6}" destId="{39089052-8674-4477-9BFB-07FBFFFFD8C8}" srcOrd="0" destOrd="0" presId="urn:microsoft.com/office/officeart/2005/8/layout/list1#1"/>
    <dgm:cxn modelId="{C53C3EB8-A237-4FBD-926F-5E7DE3FE8571}" type="presParOf" srcId="{65BDE73A-EF1C-4F0B-B738-EC9506EC3EB6}" destId="{EF919B30-8E50-4BE5-BFF9-A011BC59CF55}" srcOrd="1" destOrd="0" presId="urn:microsoft.com/office/officeart/2005/8/layout/list1#1"/>
    <dgm:cxn modelId="{8C6CC264-0390-4FC6-B4DC-1DF3CE7EC632}" type="presParOf" srcId="{BEBFA14B-9B40-4103-84A4-38ECEF66E937}" destId="{F8662491-2000-4CC6-BEEC-D1859AFD2268}" srcOrd="1" destOrd="0" presId="urn:microsoft.com/office/officeart/2005/8/layout/list1#1"/>
    <dgm:cxn modelId="{775C05A2-8982-4D71-A5F4-B76615477377}" type="presParOf" srcId="{BEBFA14B-9B40-4103-84A4-38ECEF66E937}" destId="{E928C619-1DE9-419E-A5FA-3C9A247B8E43}" srcOrd="2" destOrd="0" presId="urn:microsoft.com/office/officeart/2005/8/layout/list1#1"/>
    <dgm:cxn modelId="{9ED0A224-AA15-4190-9FD7-4FF9CB9DB408}" type="presParOf" srcId="{BEBFA14B-9B40-4103-84A4-38ECEF66E937}" destId="{39270468-BD01-4F24-9A98-60E7CF789B54}" srcOrd="3" destOrd="0" presId="urn:microsoft.com/office/officeart/2005/8/layout/list1#1"/>
    <dgm:cxn modelId="{21DAAE0A-9BDC-4225-B74E-08336900DED3}" type="presParOf" srcId="{BEBFA14B-9B40-4103-84A4-38ECEF66E937}" destId="{5A649B72-39A4-4A84-8236-B0BF3AC76109}" srcOrd="4" destOrd="0" presId="urn:microsoft.com/office/officeart/2005/8/layout/list1#1"/>
    <dgm:cxn modelId="{668752EF-3B8C-4DD2-9E24-03F988A5EEFC}" type="presParOf" srcId="{5A649B72-39A4-4A84-8236-B0BF3AC76109}" destId="{667686F2-9BA3-4B10-A5F2-38ECCD6CCAB1}" srcOrd="0" destOrd="0" presId="urn:microsoft.com/office/officeart/2005/8/layout/list1#1"/>
    <dgm:cxn modelId="{792668C8-8F5E-4125-816F-BFA005FEC4E4}" type="presParOf" srcId="{5A649B72-39A4-4A84-8236-B0BF3AC76109}" destId="{B45E6B02-74BC-4456-B7B1-4DD6C1455987}" srcOrd="1" destOrd="0" presId="urn:microsoft.com/office/officeart/2005/8/layout/list1#1"/>
    <dgm:cxn modelId="{CC38B245-D625-4FAE-B7DF-C6E5D172E209}" type="presParOf" srcId="{BEBFA14B-9B40-4103-84A4-38ECEF66E937}" destId="{22519622-4D32-44DB-990E-774C307AAEA0}" srcOrd="5" destOrd="0" presId="urn:microsoft.com/office/officeart/2005/8/layout/list1#1"/>
    <dgm:cxn modelId="{403C340D-ED47-4744-BC52-C1609C05E1EC}" type="presParOf" srcId="{BEBFA14B-9B40-4103-84A4-38ECEF66E937}" destId="{0943D2D3-D540-4B67-9430-6AB54FD11AEA}" srcOrd="6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#2" loCatId="list" qsTypeId="urn:microsoft.com/office/officeart/2005/8/quickstyle/simple3#2" qsCatId="simple" csTypeId="urn:microsoft.com/office/officeart/2005/8/colors/colorful4#2" csCatId="colorful" phldr="1"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sz="3200" b="1" dirty="0"/>
            <a:t>VOCABULARY</a:t>
          </a:r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FD991A-F304-403B-A9F6-88FA962940AB}" type="presOf" srcId="{8AE4A381-C505-4165-B0F6-72A547C19C85}" destId="{39089052-8674-4477-9BFB-07FBFFFFD8C8}" srcOrd="0" destOrd="0" presId="urn:microsoft.com/office/officeart/2005/8/layout/list1#2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02DCE92C-7C08-4B2D-95CA-4EB85E422668}" type="presOf" srcId="{08FBC75F-95AC-4B05-95BF-E110BC13302B}" destId="{667686F2-9BA3-4B10-A5F2-38ECCD6CCAB1}" srcOrd="0" destOrd="0" presId="urn:microsoft.com/office/officeart/2005/8/layout/list1#2"/>
    <dgm:cxn modelId="{07B2F63F-9645-47E4-8DB5-A23939403086}" type="presOf" srcId="{8AE4A381-C505-4165-B0F6-72A547C19C85}" destId="{EF919B30-8E50-4BE5-BFF9-A011BC59CF55}" srcOrd="1" destOrd="0" presId="urn:microsoft.com/office/officeart/2005/8/layout/list1#2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519E1BA2-1602-404F-8879-3C2D331DBC58}" type="presOf" srcId="{AAA37794-5E27-4DDA-B12E-298686F5888D}" destId="{BEBFA14B-9B40-4103-84A4-38ECEF66E937}" srcOrd="0" destOrd="0" presId="urn:microsoft.com/office/officeart/2005/8/layout/list1#2"/>
    <dgm:cxn modelId="{845812C7-FA87-427A-B813-9574F110DC04}" type="presOf" srcId="{08FBC75F-95AC-4B05-95BF-E110BC13302B}" destId="{B45E6B02-74BC-4456-B7B1-4DD6C1455987}" srcOrd="1" destOrd="0" presId="urn:microsoft.com/office/officeart/2005/8/layout/list1#2"/>
    <dgm:cxn modelId="{64A762E8-C34F-456B-8581-A49278B2E987}" type="presParOf" srcId="{BEBFA14B-9B40-4103-84A4-38ECEF66E937}" destId="{65BDE73A-EF1C-4F0B-B738-EC9506EC3EB6}" srcOrd="0" destOrd="0" presId="urn:microsoft.com/office/officeart/2005/8/layout/list1#2"/>
    <dgm:cxn modelId="{767016BD-0773-4DBA-A702-578893F5C8C6}" type="presParOf" srcId="{65BDE73A-EF1C-4F0B-B738-EC9506EC3EB6}" destId="{39089052-8674-4477-9BFB-07FBFFFFD8C8}" srcOrd="0" destOrd="0" presId="urn:microsoft.com/office/officeart/2005/8/layout/list1#2"/>
    <dgm:cxn modelId="{B5635B0E-B774-4620-8203-32FB89D769E1}" type="presParOf" srcId="{65BDE73A-EF1C-4F0B-B738-EC9506EC3EB6}" destId="{EF919B30-8E50-4BE5-BFF9-A011BC59CF55}" srcOrd="1" destOrd="0" presId="urn:microsoft.com/office/officeart/2005/8/layout/list1#2"/>
    <dgm:cxn modelId="{00EC307B-2660-4DC9-8AB5-B060D3CB4081}" type="presParOf" srcId="{BEBFA14B-9B40-4103-84A4-38ECEF66E937}" destId="{F8662491-2000-4CC6-BEEC-D1859AFD2268}" srcOrd="1" destOrd="0" presId="urn:microsoft.com/office/officeart/2005/8/layout/list1#2"/>
    <dgm:cxn modelId="{2882BB02-32C3-4FA7-8843-43CBE849BB80}" type="presParOf" srcId="{BEBFA14B-9B40-4103-84A4-38ECEF66E937}" destId="{E928C619-1DE9-419E-A5FA-3C9A247B8E43}" srcOrd="2" destOrd="0" presId="urn:microsoft.com/office/officeart/2005/8/layout/list1#2"/>
    <dgm:cxn modelId="{A4545D73-5073-4D53-946E-058D977FCCF9}" type="presParOf" srcId="{BEBFA14B-9B40-4103-84A4-38ECEF66E937}" destId="{39270468-BD01-4F24-9A98-60E7CF789B54}" srcOrd="3" destOrd="0" presId="urn:microsoft.com/office/officeart/2005/8/layout/list1#2"/>
    <dgm:cxn modelId="{064462A8-E925-4AAB-9371-9830CC74C98B}" type="presParOf" srcId="{BEBFA14B-9B40-4103-84A4-38ECEF66E937}" destId="{5A649B72-39A4-4A84-8236-B0BF3AC76109}" srcOrd="4" destOrd="0" presId="urn:microsoft.com/office/officeart/2005/8/layout/list1#2"/>
    <dgm:cxn modelId="{91A1ED70-0CB5-4402-9D58-297C1232CFA6}" type="presParOf" srcId="{5A649B72-39A4-4A84-8236-B0BF3AC76109}" destId="{667686F2-9BA3-4B10-A5F2-38ECCD6CCAB1}" srcOrd="0" destOrd="0" presId="urn:microsoft.com/office/officeart/2005/8/layout/list1#2"/>
    <dgm:cxn modelId="{7953B240-AB5C-483A-83DB-E14E9A6C0CCC}" type="presParOf" srcId="{5A649B72-39A4-4A84-8236-B0BF3AC76109}" destId="{B45E6B02-74BC-4456-B7B1-4DD6C1455987}" srcOrd="1" destOrd="0" presId="urn:microsoft.com/office/officeart/2005/8/layout/list1#2"/>
    <dgm:cxn modelId="{C1133983-7191-4B8B-8C66-5428C70D2064}" type="presParOf" srcId="{BEBFA14B-9B40-4103-84A4-38ECEF66E937}" destId="{22519622-4D32-44DB-990E-774C307AAEA0}" srcOrd="5" destOrd="0" presId="urn:microsoft.com/office/officeart/2005/8/layout/list1#2"/>
    <dgm:cxn modelId="{DD35DB71-DEEC-48A4-9BF5-E6BD4FADCFED}" type="presParOf" srcId="{BEBFA14B-9B40-4103-84A4-38ECEF66E937}" destId="{0943D2D3-D540-4B67-9430-6AB54FD11AEA}" srcOrd="6" destOrd="0" presId="urn:microsoft.com/office/officeart/2005/8/layout/list1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533847"/>
          <a:ext cx="628078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4039" y="17247"/>
          <a:ext cx="4396549" cy="1033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179" tIns="0" rIns="166179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VOCABULARY</a:t>
          </a:r>
        </a:p>
      </dsp:txBody>
      <dsp:txXfrm>
        <a:off x="364476" y="67684"/>
        <a:ext cx="4295675" cy="932326"/>
      </dsp:txXfrm>
    </dsp:sp>
    <dsp:sp modelId="{0943D2D3-D540-4B67-9430-6AB54FD11AEA}">
      <dsp:nvSpPr>
        <dsp:cNvPr id="0" name=""/>
        <dsp:cNvSpPr/>
      </dsp:nvSpPr>
      <dsp:spPr>
        <a:xfrm>
          <a:off x="0" y="2121447"/>
          <a:ext cx="6280785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4039" y="1604847"/>
          <a:ext cx="4396549" cy="1033200"/>
        </a:xfrm>
        <a:prstGeom prst="roundRect">
          <a:avLst/>
        </a:prstGeom>
        <a:solidFill>
          <a:schemeClr val="accent4">
            <a:hueOff val="-492612"/>
            <a:satOff val="14709"/>
            <a:lumOff val="568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6179" tIns="0" rIns="166179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PRONUNCIATION</a:t>
          </a:r>
        </a:p>
      </dsp:txBody>
      <dsp:txXfrm>
        <a:off x="364476" y="1655284"/>
        <a:ext cx="4295675" cy="932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VOCABULARY</a:t>
          </a:r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-492612"/>
              <a:satOff val="14709"/>
              <a:lumOff val="568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PRONUNCIATION</a:t>
          </a:r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2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69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3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7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1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99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1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6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779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87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8881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22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8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5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6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7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62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7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30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4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43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4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4.png"/><Relationship Id="rId3" Type="http://schemas.microsoft.com/office/2007/relationships/media" Target="../media/media6.mp3"/><Relationship Id="rId7" Type="http://schemas.microsoft.com/office/2007/relationships/media" Target="../media/media1.mp3"/><Relationship Id="rId12" Type="http://schemas.openxmlformats.org/officeDocument/2006/relationships/notesSlide" Target="../notesSlides/notesSlide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4.xml"/><Relationship Id="rId5" Type="http://schemas.microsoft.com/office/2007/relationships/media" Target="../media/media3.mp3"/><Relationship Id="rId10" Type="http://schemas.openxmlformats.org/officeDocument/2006/relationships/audio" Target="../media/media7.mp3"/><Relationship Id="rId4" Type="http://schemas.openxmlformats.org/officeDocument/2006/relationships/audio" Target="../media/media6.mp3"/><Relationship Id="rId9" Type="http://schemas.microsoft.com/office/2007/relationships/media" Target="../media/media7.mp3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microsoft.com/office/2007/relationships/media" Target="../media/media9.mp3"/><Relationship Id="rId7" Type="http://schemas.microsoft.com/office/2007/relationships/media" Target="../media/media11.mp3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.png"/><Relationship Id="rId5" Type="http://schemas.microsoft.com/office/2007/relationships/media" Target="../media/media10.mp3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1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76200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</p:spTree>
    <p:extLst>
      <p:ext uri="{BB962C8B-B14F-4D97-AF65-F5344CB8AC3E}">
        <p14:creationId xmlns:p14="http://schemas.microsoft.com/office/powerpoint/2010/main" val="1272332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524875" y="4710371"/>
            <a:ext cx="768267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400" dirty="0"/>
              <a:t>- whale worship 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37991" y="4824708"/>
            <a:ext cx="46569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tục thờ cá Ông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2240" y="5551348"/>
            <a:ext cx="3538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 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weɪl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wəːʃɪp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Content Placeholder 2" descr="whale-festival-in-vietnam-culture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75541" y="932121"/>
            <a:ext cx="5667375" cy="3778250"/>
          </a:xfrm>
          <a:prstGeom prst="rect">
            <a:avLst/>
          </a:prstGeom>
        </p:spPr>
      </p:pic>
      <p:pic>
        <p:nvPicPr>
          <p:cNvPr id="6" name="whale worship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9066" y="5505792"/>
            <a:ext cx="757555" cy="7575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503251" y="4929253"/>
            <a:ext cx="622229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altLang="vi-VN" sz="4800" dirty="0"/>
              <a:t>- food offerings: </a:t>
            </a:r>
            <a:r>
              <a:rPr lang="vi-VN" sz="4800" dirty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492166" y="505423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900121" y="5699398"/>
            <a:ext cx="29161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fuːd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ɑːfəɪŋz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Content Placeholder 2" descr="mam-co-ngay-tet-co-truyen-cua-nguoi-viet-co-gi-dac-biet-1-1548922038-414-width476height360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78865" y="1021685"/>
            <a:ext cx="5858540" cy="3794864"/>
          </a:xfrm>
          <a:prstGeom prst="rect">
            <a:avLst/>
          </a:prstGeom>
        </p:spPr>
      </p:pic>
      <p:pic>
        <p:nvPicPr>
          <p:cNvPr id="6" name="food offe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679" y="5609746"/>
            <a:ext cx="779145" cy="7791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08357" y="5174733"/>
            <a:ext cx="4883559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000" dirty="0"/>
              <a:t>- family reunion :  </a:t>
            </a:r>
            <a:r>
              <a:rPr lang="vi-VN" sz="4000" dirty="0"/>
              <a:t> </a:t>
            </a:r>
            <a:endParaRPr lang="en-US" sz="4000" dirty="0"/>
          </a:p>
        </p:txBody>
      </p:sp>
      <p:sp>
        <p:nvSpPr>
          <p:cNvPr id="12" name="Rectangle 11"/>
          <p:cNvSpPr/>
          <p:nvPr/>
        </p:nvSpPr>
        <p:spPr>
          <a:xfrm>
            <a:off x="6043542" y="5246628"/>
            <a:ext cx="54068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đoàn tụ gia đình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5894" y="5910513"/>
            <a:ext cx="40799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sym typeface="+mn-ea"/>
              </a:rPr>
              <a:t>/ˌfæmɪli ˌriːˈjuːnjən/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Content Placeholder 2" descr="family-in-the-tet-journey-vietnam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77298" y="1071185"/>
            <a:ext cx="6149474" cy="3778250"/>
          </a:xfrm>
          <a:prstGeom prst="rect">
            <a:avLst/>
          </a:prstGeom>
        </p:spPr>
      </p:pic>
      <p:pic>
        <p:nvPicPr>
          <p:cNvPr id="6" name="family reun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4129" y="5299562"/>
            <a:ext cx="663575" cy="6635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21394" y="5055283"/>
            <a:ext cx="585935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- martial arts (n):</a:t>
            </a:r>
            <a:r>
              <a:rPr lang="vi-VN" sz="4800" dirty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559275" y="5148858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võ thuật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3001839" y="5852916"/>
            <a:ext cx="3235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mɑːrʃl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ɑːts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Content Placeholder 2" descr="Adult-Teen-Martial-Arts-1-1024x58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421161" y="952694"/>
            <a:ext cx="6613552" cy="3778250"/>
          </a:xfrm>
          <a:prstGeom prst="rect">
            <a:avLst/>
          </a:prstGeom>
        </p:spPr>
      </p:pic>
      <p:pic>
        <p:nvPicPr>
          <p:cNvPr id="6" name="martial art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055" y="5017195"/>
            <a:ext cx="962660" cy="962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92007" y="3257609"/>
            <a:ext cx="400475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festival goer</a:t>
            </a:r>
            <a:r>
              <a:rPr lang="vi-VN" sz="4800" dirty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5996763" y="339519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đi lễ hội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9598" y="4537332"/>
            <a:ext cx="3164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fɛstɪvl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gəʊə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553894" y="1169453"/>
            <a:ext cx="5086632" cy="144655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someone who goes to a festival</a:t>
            </a:r>
          </a:p>
        </p:txBody>
      </p:sp>
      <p:pic>
        <p:nvPicPr>
          <p:cNvPr id="8" name="festival go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277" y="3234540"/>
            <a:ext cx="703580" cy="7035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307574" y="482229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- Acrobat (n):</a:t>
            </a:r>
            <a:r>
              <a:rPr lang="vi-VN" sz="4800" dirty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6545340" y="4954541"/>
            <a:ext cx="4693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động </a:t>
            </a:r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vi-V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lộn</a:t>
            </a:r>
          </a:p>
        </p:txBody>
      </p:sp>
      <p:sp>
        <p:nvSpPr>
          <p:cNvPr id="2" name="Rectangle 1"/>
          <p:cNvSpPr/>
          <p:nvPr/>
        </p:nvSpPr>
        <p:spPr>
          <a:xfrm>
            <a:off x="2307574" y="5739371"/>
            <a:ext cx="28103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 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ækrəbæt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10" name="Content Placeholder 9" descr="trapeze-artist-photo-6523-264c718d9cc68a785d5680aec37826fc@1x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55296" y="786201"/>
            <a:ext cx="5367439" cy="3836035"/>
          </a:xfrm>
          <a:prstGeom prst="rect">
            <a:avLst/>
          </a:prstGeom>
        </p:spPr>
      </p:pic>
      <p:pic>
        <p:nvPicPr>
          <p:cNvPr id="5" name="acroba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758" y="4025560"/>
            <a:ext cx="810933" cy="7967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262332" y="296341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maintain (v):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02088" y="310712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duy trì</a:t>
            </a:r>
          </a:p>
        </p:txBody>
      </p:sp>
      <p:sp>
        <p:nvSpPr>
          <p:cNvPr id="2" name="Rectangle 1"/>
          <p:cNvSpPr/>
          <p:nvPr/>
        </p:nvSpPr>
        <p:spPr>
          <a:xfrm>
            <a:off x="2418579" y="3919315"/>
            <a:ext cx="2983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meɪnˈteɪn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900530" y="1833951"/>
            <a:ext cx="3748589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800" dirty="0"/>
              <a:t>to keep</a:t>
            </a:r>
          </a:p>
        </p:txBody>
      </p:sp>
      <p:pic>
        <p:nvPicPr>
          <p:cNvPr id="5" name="maintai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" y="3107123"/>
            <a:ext cx="833120" cy="8331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59169" y="238380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longevity (n)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8924" y="3906473"/>
            <a:ext cx="54745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sống lâu, tuổi thọ</a:t>
            </a:r>
          </a:p>
        </p:txBody>
      </p:sp>
      <p:sp>
        <p:nvSpPr>
          <p:cNvPr id="2" name="Rectangle 1"/>
          <p:cNvSpPr/>
          <p:nvPr/>
        </p:nvSpPr>
        <p:spPr>
          <a:xfrm>
            <a:off x="2437372" y="3471790"/>
            <a:ext cx="2837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lɒnˈdʒevəti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279573" y="2383802"/>
            <a:ext cx="5684056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48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living for a long time</a:t>
            </a:r>
          </a:p>
        </p:txBody>
      </p:sp>
      <p:pic>
        <p:nvPicPr>
          <p:cNvPr id="5" name="longev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266" y="3176119"/>
            <a:ext cx="762000" cy="762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088579"/>
              </p:ext>
            </p:extLst>
          </p:nvPr>
        </p:nvGraphicFramePr>
        <p:xfrm>
          <a:off x="1406545" y="1614697"/>
          <a:ext cx="10048108" cy="47121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34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1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1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wedding ceremony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  /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ˈwedɪŋˌserəməni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lễ cưới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whale worship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/weɪl 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ˈwəːʃɪp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tục thờ cá Ông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2600" b="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food offerings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/fuːd 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ˈɑːfəɪŋz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đồ ăn cúng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altLang="vi-VN" sz="2600" b="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family reunion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/ˌfæmɪli ˌriːˈjuːnjən/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đoàn tụ gia đình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vi-VN" sz="2600" b="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altLang="vi-VN" sz="2600" b="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martial arts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60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ˌmɑːrʃl </a:t>
                      </a:r>
                      <a:r>
                        <a:rPr lang="en-US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ˈɑːts/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 err="1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võ</a:t>
                      </a:r>
                      <a:r>
                        <a:rPr lang="en-US" altLang="vi-VN" sz="2600" dirty="0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vi-VN" sz="2600" dirty="0" err="1">
                          <a:effectLst/>
                          <a:latin typeface="Calibri" panose="020F0502020204030204" pitchFamily="34" charset="0"/>
                          <a:ea typeface="Calibri" panose="020F0502020204030204" charset="0"/>
                          <a:cs typeface="Calibri" panose="020F0502020204030204" pitchFamily="34" charset="0"/>
                        </a:rPr>
                        <a:t>thuật</a:t>
                      </a:r>
                      <a:endParaRPr lang="en-US" altLang="vi-VN" sz="2600" dirty="0">
                        <a:effectLst/>
                        <a:latin typeface="Calibri" panose="020F0502020204030204" pitchFamily="34" charset="0"/>
                        <a:ea typeface="Calibri" panose="020F050202020403020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wedding ceremony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4563" y="2192338"/>
            <a:ext cx="406400" cy="406400"/>
          </a:xfrm>
          <a:prstGeom prst="rect">
            <a:avLst/>
          </a:prstGeom>
        </p:spPr>
      </p:pic>
      <p:pic>
        <p:nvPicPr>
          <p:cNvPr id="3" name="whale worship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3763" y="3065463"/>
            <a:ext cx="406400" cy="406400"/>
          </a:xfrm>
          <a:prstGeom prst="rect">
            <a:avLst/>
          </a:prstGeom>
        </p:spPr>
      </p:pic>
      <p:pic>
        <p:nvPicPr>
          <p:cNvPr id="7" name="food offerings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400" y="3831590"/>
            <a:ext cx="617220" cy="617220"/>
          </a:xfrm>
          <a:prstGeom prst="rect">
            <a:avLst/>
          </a:prstGeom>
        </p:spPr>
      </p:pic>
      <p:pic>
        <p:nvPicPr>
          <p:cNvPr id="8" name="family reunion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045" y="4702810"/>
            <a:ext cx="663575" cy="663575"/>
          </a:xfrm>
          <a:prstGeom prst="rect">
            <a:avLst/>
          </a:prstGeom>
        </p:spPr>
      </p:pic>
      <p:pic>
        <p:nvPicPr>
          <p:cNvPr id="9" name="martial arts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3575" y="5539105"/>
            <a:ext cx="695960" cy="695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21539"/>
              </p:ext>
            </p:extLst>
          </p:nvPr>
        </p:nvGraphicFramePr>
        <p:xfrm>
          <a:off x="1406545" y="1614697"/>
          <a:ext cx="10048108" cy="384104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55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1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1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683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b="0" dirty="0">
                          <a:effectLst/>
                          <a:latin typeface="+mn-lt"/>
                          <a:ea typeface="Calibri" panose="020F0502020204030204" charset="0"/>
                        </a:rPr>
                        <a:t>6. festival goer 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/ˈfɛstɪvl ˌgəʊə/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người tham gia lễ hội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b="0" dirty="0">
                          <a:effectLst/>
                          <a:latin typeface="+mn-lt"/>
                          <a:ea typeface="Calibri" panose="020F0502020204030204" charset="0"/>
                        </a:rPr>
                        <a:t>7. acrobat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  <a:r>
                        <a:rPr lang="en-US" sz="2600">
                          <a:effectLst/>
                          <a:latin typeface="+mn-lt"/>
                          <a:ea typeface="Calibri" panose="020F0502020204030204" charset="0"/>
                        </a:rPr>
                        <a:t>ˈækrəbæt</a:t>
                      </a: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+mn-lt"/>
                          <a:ea typeface="Calibri" panose="020F0502020204030204" charset="0"/>
                        </a:rPr>
                        <a:t>vận động viên nhào lộn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b="0" dirty="0">
                          <a:effectLst/>
                          <a:latin typeface="+mn-lt"/>
                          <a:ea typeface="Calibri" panose="020F0502020204030204" charset="0"/>
                        </a:rPr>
                        <a:t>8</a:t>
                      </a:r>
                      <a:r>
                        <a:rPr lang="vi-VN" sz="2600" b="0" dirty="0">
                          <a:effectLst/>
                          <a:latin typeface="+mn-lt"/>
                          <a:ea typeface="Calibri" panose="020F0502020204030204" charset="0"/>
                        </a:rPr>
                        <a:t>.</a:t>
                      </a:r>
                      <a:r>
                        <a:rPr lang="en-US" altLang="vi-VN" sz="2600" b="0" dirty="0">
                          <a:effectLst/>
                          <a:latin typeface="+mn-lt"/>
                          <a:ea typeface="Calibri" panose="020F0502020204030204" charset="0"/>
                        </a:rPr>
                        <a:t> maintain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/meɪnˈteɪn/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duy trì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11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b="0" dirty="0">
                          <a:effectLst/>
                          <a:latin typeface="+mn-lt"/>
                          <a:ea typeface="Calibri" panose="020F0502020204030204" charset="0"/>
                        </a:rPr>
                        <a:t>9</a:t>
                      </a:r>
                      <a:r>
                        <a:rPr lang="vi-VN" sz="2600" b="0" dirty="0">
                          <a:effectLst/>
                          <a:latin typeface="+mn-lt"/>
                          <a:ea typeface="Calibri" panose="020F0502020204030204" charset="0"/>
                        </a:rPr>
                        <a:t>. </a:t>
                      </a:r>
                      <a:r>
                        <a:rPr lang="en-US" altLang="vi-VN" sz="2600" b="0" dirty="0">
                          <a:effectLst/>
                          <a:latin typeface="+mn-lt"/>
                          <a:ea typeface="Calibri" panose="020F0502020204030204" charset="0"/>
                        </a:rPr>
                        <a:t>longevity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/lɒn</a:t>
                      </a:r>
                      <a:r>
                        <a:rPr lang="en-US" sz="2600">
                          <a:effectLst/>
                          <a:latin typeface="+mn-lt"/>
                          <a:ea typeface="Calibri" panose="020F0502020204030204" charset="0"/>
                        </a:rPr>
                        <a:t>ˈdʒevəti</a:t>
                      </a:r>
                      <a:r>
                        <a:rPr lang="en-US" sz="2600" dirty="0">
                          <a:effectLst/>
                          <a:latin typeface="+mn-lt"/>
                          <a:ea typeface="Calibri" panose="020F050202020403020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vi-VN" sz="2600" dirty="0">
                          <a:effectLst/>
                          <a:latin typeface="+mn-lt"/>
                          <a:ea typeface="Calibri" panose="020F0502020204030204" charset="0"/>
                        </a:rPr>
                        <a:t>sự sống lâu, tuổi thọ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festival goer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3763" y="2255838"/>
            <a:ext cx="406400" cy="406400"/>
          </a:xfrm>
          <a:prstGeom prst="rect">
            <a:avLst/>
          </a:prstGeom>
        </p:spPr>
      </p:pic>
      <p:pic>
        <p:nvPicPr>
          <p:cNvPr id="5" name="acrobat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1063" y="3101975"/>
            <a:ext cx="406400" cy="406400"/>
          </a:xfrm>
          <a:prstGeom prst="rect">
            <a:avLst/>
          </a:prstGeom>
        </p:spPr>
      </p:pic>
      <p:pic>
        <p:nvPicPr>
          <p:cNvPr id="6" name="maintai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400" y="3840060"/>
            <a:ext cx="596900" cy="596900"/>
          </a:xfrm>
          <a:prstGeom prst="rect">
            <a:avLst/>
          </a:prstGeom>
        </p:spPr>
      </p:pic>
      <p:pic>
        <p:nvPicPr>
          <p:cNvPr id="7" name="longevity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399" y="4688631"/>
            <a:ext cx="619125" cy="6191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/>
          <p:cNvSpPr txBox="1"/>
          <p:nvPr/>
        </p:nvSpPr>
        <p:spPr>
          <a:xfrm>
            <a:off x="1450385" y="393317"/>
            <a:ext cx="7417169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0070C0"/>
                </a:solidFill>
                <a:effectLst/>
                <a:latin typeface="Myriad Pro" pitchFamily="34" charset="0"/>
                <a:cs typeface="Myriad Pro" pitchFamily="34" charset="0"/>
              </a:rPr>
              <a:t>* WARM-UP:</a:t>
            </a:r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effectLst/>
                <a:latin typeface="Myriad Pro" pitchFamily="34" charset="0"/>
                <a:cs typeface="Myriad Pro" pitchFamily="34" charset="0"/>
              </a:rPr>
              <a:t> </a:t>
            </a:r>
            <a:r>
              <a:rPr lang="en-US" sz="3600" b="1" i="1" dirty="0">
                <a:ln>
                  <a:noFill/>
                </a:ln>
                <a:solidFill>
                  <a:srgbClr val="C00000"/>
                </a:solidFill>
                <a:effectLst/>
                <a:latin typeface="Myriad Pro" pitchFamily="34" charset="0"/>
                <a:cs typeface="Myriad Pro" pitchFamily="34" charset="0"/>
              </a:rPr>
              <a:t>HIDDEN PICTURES</a:t>
            </a:r>
          </a:p>
        </p:txBody>
      </p:sp>
      <p:pic>
        <p:nvPicPr>
          <p:cNvPr id="8" name="Content Placeholder 7" descr="Hidden-Picture-1200x67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4070" y="1176669"/>
            <a:ext cx="6716888" cy="3778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18929" y="5093111"/>
            <a:ext cx="10122196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 teacher slowly removes the squares while the groups write the answers on their mini boards.</a:t>
            </a:r>
            <a:endParaRPr lang="en-US" sz="2800" dirty="0"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 The groups that guesses the right word will have the points.</a:t>
            </a:r>
            <a:endParaRPr lang="en-US" sz="28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75913" y="150187"/>
            <a:ext cx="628111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Checking vocab</a:t>
            </a:r>
          </a:p>
        </p:txBody>
      </p:sp>
      <p:sp>
        <p:nvSpPr>
          <p:cNvPr id="6" name="Oval 5"/>
          <p:cNvSpPr/>
          <p:nvPr/>
        </p:nvSpPr>
        <p:spPr>
          <a:xfrm>
            <a:off x="4627524" y="907907"/>
            <a:ext cx="2239348" cy="10858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wedding ceremony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27524" y="801651"/>
            <a:ext cx="2407226" cy="1329069"/>
          </a:xfrm>
          <a:prstGeom prst="ellipse">
            <a:avLst/>
          </a:prstGeom>
          <a:solidFill>
            <a:srgbClr val="F37D91"/>
          </a:solidFill>
          <a:ln w="38100" cap="flat" cmpd="sng" algn="ctr">
            <a:solidFill>
              <a:srgbClr val="00B2A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GB" sz="2800" b="1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85005" y="1548954"/>
            <a:ext cx="2345257" cy="130667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defTabSz="457200"/>
            <a:r>
              <a:rPr lang="en-US" altLang="vi-VN" sz="2600" b="1">
                <a:solidFill>
                  <a:srgbClr val="C00000"/>
                </a:solidFill>
                <a:ea typeface="Calibri" panose="020F0502020204030204" charset="0"/>
              </a:rPr>
              <a:t>longevity</a:t>
            </a:r>
            <a:endParaRPr lang="en-US" altLang="vi-VN" sz="2600" b="1" dirty="0">
              <a:solidFill>
                <a:srgbClr val="C00000"/>
              </a:solidFill>
              <a:ea typeface="Calibri" panose="020F050202020403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60362" y="1513739"/>
            <a:ext cx="2636270" cy="1400142"/>
          </a:xfrm>
          <a:prstGeom prst="ellipse">
            <a:avLst/>
          </a:prstGeom>
          <a:solidFill>
            <a:srgbClr val="92D050"/>
          </a:solidFill>
          <a:ln w="381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GB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GB" sz="28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lâu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34540" y="1182793"/>
            <a:ext cx="2008959" cy="119804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ea typeface="Calibri" panose="020F0502020204030204" charset="0"/>
              </a:rPr>
              <a:t>festival goer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292284" y="1040477"/>
            <a:ext cx="2458961" cy="1467888"/>
          </a:xfrm>
          <a:prstGeom prst="ellipse">
            <a:avLst/>
          </a:prstGeom>
          <a:solidFill>
            <a:srgbClr val="FFDAAB"/>
          </a:solidFill>
          <a:ln w="38100" cap="flat" cmpd="sng" algn="ctr">
            <a:solidFill>
              <a:schemeClr val="accent6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</a:p>
          <a:p>
            <a:pPr lvl="0" algn="ctr" defTabSz="457200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hội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46948" y="3003633"/>
            <a:ext cx="2193806" cy="108585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sz="2600" b="1">
                <a:solidFill>
                  <a:srgbClr val="C00000"/>
                </a:solidFill>
                <a:ea typeface="Calibri" panose="020F0502020204030204" charset="0"/>
              </a:rPr>
              <a:t>acrobat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106432" y="2964795"/>
            <a:ext cx="2715888" cy="1428564"/>
          </a:xfrm>
          <a:prstGeom prst="ellipse">
            <a:avLst/>
          </a:prstGeom>
          <a:solidFill>
            <a:srgbClr val="FFC000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GB" sz="28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sz="28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8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latin typeface="Times New Roman" pitchFamily="18" charset="0"/>
                <a:cs typeface="Times New Roman" pitchFamily="18" charset="0"/>
              </a:rPr>
              <a:t>nhào</a:t>
            </a:r>
            <a:r>
              <a:rPr lang="en-GB" sz="2800" b="1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latin typeface="Times New Roman" pitchFamily="18" charset="0"/>
                <a:cs typeface="Times New Roman" pitchFamily="18" charset="0"/>
              </a:rPr>
              <a:t>lộn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04297" y="211742"/>
            <a:ext cx="376392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</a:rPr>
              <a:t>say words in English</a:t>
            </a:r>
          </a:p>
        </p:txBody>
      </p:sp>
      <p:sp>
        <p:nvSpPr>
          <p:cNvPr id="15" name="Oval 14"/>
          <p:cNvSpPr/>
          <p:nvPr/>
        </p:nvSpPr>
        <p:spPr>
          <a:xfrm>
            <a:off x="1971063" y="3393301"/>
            <a:ext cx="2343629" cy="126294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whale worship</a:t>
            </a:r>
          </a:p>
        </p:txBody>
      </p:sp>
      <p:sp>
        <p:nvSpPr>
          <p:cNvPr id="16" name="Oval 15"/>
          <p:cNvSpPr/>
          <p:nvPr/>
        </p:nvSpPr>
        <p:spPr>
          <a:xfrm>
            <a:off x="1907927" y="3302957"/>
            <a:ext cx="2469900" cy="1353285"/>
          </a:xfrm>
          <a:prstGeom prst="ellipse">
            <a:avLst/>
          </a:prstGeom>
          <a:solidFill>
            <a:srgbClr val="F7941E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GB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GB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GB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69972" y="4997953"/>
            <a:ext cx="2242395" cy="137710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267"/>
            <a:r>
              <a:rPr lang="en-US" alt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family reunion</a:t>
            </a:r>
          </a:p>
        </p:txBody>
      </p:sp>
      <p:sp>
        <p:nvSpPr>
          <p:cNvPr id="18" name="Oval 17"/>
          <p:cNvSpPr/>
          <p:nvPr/>
        </p:nvSpPr>
        <p:spPr>
          <a:xfrm>
            <a:off x="2666492" y="4955928"/>
            <a:ext cx="2520644" cy="1475615"/>
          </a:xfrm>
          <a:prstGeom prst="ellipse">
            <a:avLst/>
          </a:prstGeom>
          <a:solidFill>
            <a:srgbClr val="9966FF"/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noProof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GB" sz="2800" b="1" kern="0" noProof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GB" sz="2800" b="1" kern="0" noProof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2800" b="1" kern="0" noProof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698799" y="5350787"/>
            <a:ext cx="2361965" cy="1250877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alt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maintain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644271" y="5319961"/>
            <a:ext cx="2492333" cy="134035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GB" sz="2800" b="1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837794" y="2650083"/>
            <a:ext cx="2282734" cy="129752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267"/>
            <a:r>
              <a:rPr lang="en-US" altLang="vi-VN" sz="2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martial arts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713151" y="2607786"/>
            <a:ext cx="2565988" cy="1390342"/>
          </a:xfrm>
          <a:prstGeom prst="ellipse">
            <a:avLst/>
          </a:prstGeom>
          <a:solidFill>
            <a:srgbClr val="4F81BD"/>
          </a:solidFill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GB" sz="2800" b="1" kern="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487797" y="4522907"/>
            <a:ext cx="2282734" cy="1297523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charset="0"/>
                <a:cs typeface="Calibri" panose="020F0502020204030204" pitchFamily="34" charset="0"/>
              </a:rPr>
              <a:t>food offerings</a:t>
            </a:r>
          </a:p>
        </p:txBody>
      </p:sp>
      <p:sp>
        <p:nvSpPr>
          <p:cNvPr id="24" name="Oval 23"/>
          <p:cNvSpPr/>
          <p:nvPr/>
        </p:nvSpPr>
        <p:spPr>
          <a:xfrm>
            <a:off x="8468251" y="4480610"/>
            <a:ext cx="2565988" cy="1390342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GB" sz="2800" b="1" kern="0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GB" sz="2800" b="1" kern="0" noProof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kern="0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cúng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2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724196" y="549891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/>
              <a:t>2.__________________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674370" y="5498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/>
              <a:t>1._______________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44314" y="757395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41709" y="710428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4494" y="6077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15" name="Table 14"/>
          <p:cNvGraphicFramePr/>
          <p:nvPr>
            <p:extLst>
              <p:ext uri="{D42A27DB-BD31-4B8C-83A1-F6EECF244321}">
                <p14:modId xmlns:p14="http://schemas.microsoft.com/office/powerpoint/2010/main" val="1036467594"/>
              </p:ext>
            </p:extLst>
          </p:nvPr>
        </p:nvGraphicFramePr>
        <p:xfrm>
          <a:off x="581247" y="1315674"/>
          <a:ext cx="11610753" cy="10972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87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Google Shape;1881;p31"/>
          <p:cNvSpPr txBox="1"/>
          <p:nvPr/>
        </p:nvSpPr>
        <p:spPr>
          <a:xfrm>
            <a:off x="783592" y="546274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family reunion</a:t>
            </a:r>
            <a:r>
              <a:rPr lang="vi-VN" sz="3600" b="1" dirty="0">
                <a:solidFill>
                  <a:srgbClr val="C00000"/>
                </a:solidFill>
              </a:rPr>
              <a:t> </a:t>
            </a:r>
            <a:endParaRPr lang="vi-VN" sz="3600" b="1" dirty="0">
              <a:solidFill>
                <a:srgbClr val="C00000"/>
              </a:solidFill>
              <a:cs typeface="Calibri" panose="020F0502020204030204" charset="0"/>
            </a:endParaRPr>
          </a:p>
        </p:txBody>
      </p:sp>
      <p:sp>
        <p:nvSpPr>
          <p:cNvPr id="30" name="Google Shape;1881;p31"/>
          <p:cNvSpPr txBox="1"/>
          <p:nvPr/>
        </p:nvSpPr>
        <p:spPr>
          <a:xfrm>
            <a:off x="7433672" y="5481073"/>
            <a:ext cx="47583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wedding ceremony</a:t>
            </a:r>
            <a:endParaRPr lang="en-US" sz="3600" b="1" dirty="0">
              <a:solidFill>
                <a:srgbClr val="C00000"/>
              </a:solidFill>
              <a:cs typeface="Calibri" panose="020F0502020204030204" charset="0"/>
            </a:endParaRPr>
          </a:p>
        </p:txBody>
      </p:sp>
      <p:sp>
        <p:nvSpPr>
          <p:cNvPr id="2" name="TextBox 12"/>
          <p:cNvSpPr txBox="1"/>
          <p:nvPr/>
        </p:nvSpPr>
        <p:spPr>
          <a:xfrm>
            <a:off x="4636733" y="27170"/>
            <a:ext cx="3024114" cy="584775"/>
          </a:xfrm>
          <a:prstGeom prst="rect">
            <a:avLst/>
          </a:prstGeom>
          <a:solidFill>
            <a:srgbClr val="ED7D3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bg1"/>
                </a:solidFill>
                <a:effectLst/>
                <a:latin typeface="Myriad Pro" pitchFamily="34" charset="0"/>
                <a:cs typeface="Myriad Pro" pitchFamily="34" charset="0"/>
              </a:rPr>
              <a:t>* 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643"/>
          <a:stretch/>
        </p:blipFill>
        <p:spPr>
          <a:xfrm>
            <a:off x="1365251" y="3182903"/>
            <a:ext cx="4016466" cy="22955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51660"/>
          <a:stretch/>
        </p:blipFill>
        <p:spPr>
          <a:xfrm>
            <a:off x="7156782" y="3140357"/>
            <a:ext cx="4015014" cy="2295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724196" y="549891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/>
              <a:t>4.__________________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674370" y="549891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/>
              <a:t>3._______________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287" y="722438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57682" y="675471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0467" y="5728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9" name="Google Shape;1881;p31"/>
          <p:cNvSpPr txBox="1"/>
          <p:nvPr/>
        </p:nvSpPr>
        <p:spPr>
          <a:xfrm>
            <a:off x="1757682" y="5454036"/>
            <a:ext cx="327460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food offerings </a:t>
            </a:r>
          </a:p>
        </p:txBody>
      </p:sp>
      <p:sp>
        <p:nvSpPr>
          <p:cNvPr id="30" name="Google Shape;1881;p31"/>
          <p:cNvSpPr txBox="1"/>
          <p:nvPr/>
        </p:nvSpPr>
        <p:spPr>
          <a:xfrm>
            <a:off x="7747181" y="5452498"/>
            <a:ext cx="385294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whale worship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1892"/>
          <a:stretch/>
        </p:blipFill>
        <p:spPr>
          <a:xfrm>
            <a:off x="1757682" y="2800020"/>
            <a:ext cx="3986621" cy="2266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734"/>
          <a:stretch/>
        </p:blipFill>
        <p:spPr>
          <a:xfrm>
            <a:off x="6724196" y="2799251"/>
            <a:ext cx="3999684" cy="2266950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1276148404"/>
              </p:ext>
            </p:extLst>
          </p:nvPr>
        </p:nvGraphicFramePr>
        <p:xfrm>
          <a:off x="581247" y="1315674"/>
          <a:ext cx="11610753" cy="109728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87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7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881;p31"/>
          <p:cNvSpPr txBox="1"/>
          <p:nvPr/>
        </p:nvSpPr>
        <p:spPr>
          <a:xfrm>
            <a:off x="6815560" y="511701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/>
              <a:t>6.__________________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9" name="Google Shape;1881;p31"/>
          <p:cNvSpPr txBox="1"/>
          <p:nvPr/>
        </p:nvSpPr>
        <p:spPr>
          <a:xfrm>
            <a:off x="765734" y="511701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vi-VN" sz="3600"/>
              <a:t>5._______________</a:t>
            </a:r>
            <a:endParaRPr lang="vi-VN" dirty="0">
              <a:cs typeface="Calibri" panose="020F050202020403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0287" y="392231"/>
            <a:ext cx="656843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phrase from the box under each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57682" y="345264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10467" y="2426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9" name="Google Shape;1881;p31"/>
          <p:cNvSpPr txBox="1"/>
          <p:nvPr/>
        </p:nvSpPr>
        <p:spPr>
          <a:xfrm>
            <a:off x="1849046" y="5072130"/>
            <a:ext cx="34755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3600" b="1" dirty="0">
                <a:solidFill>
                  <a:srgbClr val="C00000"/>
                </a:solidFill>
              </a:rPr>
              <a:t>martial arts </a:t>
            </a:r>
          </a:p>
        </p:txBody>
      </p:sp>
      <p:sp>
        <p:nvSpPr>
          <p:cNvPr id="30" name="Google Shape;1881;p31"/>
          <p:cNvSpPr txBox="1"/>
          <p:nvPr/>
        </p:nvSpPr>
        <p:spPr>
          <a:xfrm>
            <a:off x="7838545" y="5070592"/>
            <a:ext cx="333883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</a:rPr>
              <a:t>festival goers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51783"/>
          <a:stretch/>
        </p:blipFill>
        <p:spPr>
          <a:xfrm>
            <a:off x="1319772" y="2837146"/>
            <a:ext cx="4004854" cy="2257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044"/>
          <a:stretch/>
        </p:blipFill>
        <p:spPr>
          <a:xfrm>
            <a:off x="7439582" y="2837146"/>
            <a:ext cx="3983083" cy="22574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2090778927"/>
              </p:ext>
            </p:extLst>
          </p:nvPr>
        </p:nvGraphicFramePr>
        <p:xfrm>
          <a:off x="649151" y="1326306"/>
          <a:ext cx="11397537" cy="1037140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3799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91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91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9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wedding ceremony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whale worship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food offerings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8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family reunion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martial arts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/>
                        <a:t>festival goers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79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21419" y="1466425"/>
            <a:ext cx="115657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7941E"/>
                </a:solidFill>
              </a:rPr>
              <a:t>1. </a:t>
            </a:r>
            <a:r>
              <a:rPr lang="en-US" sz="2600" dirty="0"/>
              <a:t>We have a tradition of holding a family ______ on the first day of Tet.	</a:t>
            </a:r>
            <a:r>
              <a:rPr lang="en-US" sz="2600" b="1" dirty="0">
                <a:solidFill>
                  <a:srgbClr val="00B0F0"/>
                </a:solidFill>
              </a:rPr>
              <a:t>A. </a:t>
            </a:r>
            <a:r>
              <a:rPr lang="en-US" sz="2600" dirty="0"/>
              <a:t>reunion 		</a:t>
            </a:r>
            <a:r>
              <a:rPr lang="en-US" sz="2600" b="1" dirty="0">
                <a:solidFill>
                  <a:srgbClr val="00B0F0"/>
                </a:solidFill>
              </a:rPr>
              <a:t>B.</a:t>
            </a:r>
            <a:r>
              <a:rPr lang="en-US" sz="2600" dirty="0"/>
              <a:t> work 			</a:t>
            </a:r>
            <a:r>
              <a:rPr lang="en-US" sz="2600" b="1" dirty="0">
                <a:solidFill>
                  <a:srgbClr val="00B0F0"/>
                </a:solidFill>
              </a:rPr>
              <a:t> C.</a:t>
            </a:r>
            <a:r>
              <a:rPr lang="en-US" sz="2600" dirty="0"/>
              <a:t> meal</a:t>
            </a:r>
          </a:p>
          <a:p>
            <a:r>
              <a:rPr lang="en-US" sz="2600" dirty="0"/>
              <a:t> </a:t>
            </a:r>
          </a:p>
          <a:p>
            <a:r>
              <a:rPr lang="en-US" sz="2600" b="1" dirty="0">
                <a:solidFill>
                  <a:srgbClr val="F7941E"/>
                </a:solidFill>
              </a:rPr>
              <a:t>2.</a:t>
            </a:r>
            <a:r>
              <a:rPr lang="en-US" sz="2600" dirty="0">
                <a:solidFill>
                  <a:srgbClr val="0000FF"/>
                </a:solidFill>
              </a:rPr>
              <a:t> </a:t>
            </a:r>
            <a:r>
              <a:rPr lang="en-US" sz="2600" dirty="0"/>
              <a:t>It’s a tradition for shops to have a lion dance performance at their opening ______.	</a:t>
            </a:r>
          </a:p>
          <a:p>
            <a:r>
              <a:rPr lang="en-US" sz="2600" b="1" dirty="0">
                <a:solidFill>
                  <a:srgbClr val="00B0F0"/>
                </a:solidFill>
              </a:rPr>
              <a:t>	A.</a:t>
            </a:r>
            <a:r>
              <a:rPr lang="en-US" sz="2600" dirty="0"/>
              <a:t> worship 		</a:t>
            </a:r>
            <a:r>
              <a:rPr lang="en-US" sz="2600" b="1" dirty="0">
                <a:solidFill>
                  <a:srgbClr val="00B0F0"/>
                </a:solidFill>
              </a:rPr>
              <a:t>B.</a:t>
            </a:r>
            <a:r>
              <a:rPr lang="en-US" sz="2600" dirty="0"/>
              <a:t> celebration 		</a:t>
            </a:r>
            <a:r>
              <a:rPr lang="en-US" sz="2600" b="1" dirty="0">
                <a:solidFill>
                  <a:srgbClr val="00B0F0"/>
                </a:solidFill>
              </a:rPr>
              <a:t> C.</a:t>
            </a:r>
            <a:r>
              <a:rPr lang="en-US" sz="2600" dirty="0"/>
              <a:t> ceremony</a:t>
            </a:r>
          </a:p>
          <a:p>
            <a:endParaRPr lang="en-US" sz="2600" dirty="0"/>
          </a:p>
          <a:p>
            <a:r>
              <a:rPr lang="en-US" sz="2600" b="1" dirty="0">
                <a:solidFill>
                  <a:srgbClr val="F7941E"/>
                </a:solidFill>
              </a:rPr>
              <a:t>3</a:t>
            </a:r>
            <a:r>
              <a:rPr lang="en-US" sz="2600" dirty="0">
                <a:solidFill>
                  <a:srgbClr val="F7941E"/>
                </a:solidFill>
              </a:rPr>
              <a:t>. </a:t>
            </a:r>
            <a:r>
              <a:rPr lang="en-US" sz="2600" dirty="0"/>
              <a:t>The tradition of ______ whales is popular in Vietnamese coastal villages.	</a:t>
            </a:r>
          </a:p>
          <a:p>
            <a:r>
              <a:rPr lang="en-US" sz="2600" b="1" dirty="0">
                <a:solidFill>
                  <a:srgbClr val="00B0F0"/>
                </a:solidFill>
              </a:rPr>
              <a:t>	A.</a:t>
            </a:r>
            <a:r>
              <a:rPr lang="en-US" sz="2600" dirty="0"/>
              <a:t> admiring 		</a:t>
            </a:r>
            <a:r>
              <a:rPr lang="en-US" sz="2600" b="1" dirty="0">
                <a:solidFill>
                  <a:srgbClr val="00B0F0"/>
                </a:solidFill>
              </a:rPr>
              <a:t>B.</a:t>
            </a:r>
            <a:r>
              <a:rPr lang="en-US" sz="2600" dirty="0"/>
              <a:t> worshipping	</a:t>
            </a:r>
            <a:r>
              <a:rPr lang="en-US" sz="2600" b="1" dirty="0">
                <a:solidFill>
                  <a:srgbClr val="00B0F0"/>
                </a:solidFill>
              </a:rPr>
              <a:t> 	C.</a:t>
            </a:r>
            <a:r>
              <a:rPr lang="en-US" sz="2600" dirty="0"/>
              <a:t> praying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06814" y="662961"/>
            <a:ext cx="912241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 with the correct option A, B, or C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01422" y="631116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0203" y="5161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1219506" y="1923881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/>
          <p:cNvSpPr/>
          <p:nvPr/>
        </p:nvSpPr>
        <p:spPr>
          <a:xfrm>
            <a:off x="7718023" y="3479403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6" name="Oval 25"/>
          <p:cNvSpPr/>
          <p:nvPr/>
        </p:nvSpPr>
        <p:spPr>
          <a:xfrm>
            <a:off x="4896210" y="5061224"/>
            <a:ext cx="477449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  <p:bldP spid="26" grpId="0" animBg="1"/>
      <p:bldP spid="2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53104" y="1653458"/>
            <a:ext cx="1109587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4. </a:t>
            </a:r>
            <a:r>
              <a:rPr lang="en-US" sz="2800" dirty="0"/>
              <a:t>She broke with family tradition by not </a:t>
            </a:r>
            <a:r>
              <a:rPr lang="en-US" sz="2800" dirty="0" err="1"/>
              <a:t>practising</a:t>
            </a:r>
            <a:r>
              <a:rPr lang="en-US" sz="2800" dirty="0"/>
              <a:t> ______.	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	A. </a:t>
            </a:r>
            <a:r>
              <a:rPr lang="en-US" sz="2800" dirty="0"/>
              <a:t>acrobat 	</a:t>
            </a:r>
            <a:r>
              <a:rPr lang="en-US" sz="2800" b="1" dirty="0">
                <a:solidFill>
                  <a:srgbClr val="00B0F0"/>
                </a:solidFill>
              </a:rPr>
              <a:t>B.</a:t>
            </a:r>
            <a:r>
              <a:rPr lang="en-US" sz="2800" dirty="0"/>
              <a:t> martial arts 			</a:t>
            </a:r>
            <a:r>
              <a:rPr lang="en-US" sz="2800" b="1" dirty="0">
                <a:solidFill>
                  <a:srgbClr val="00B0F0"/>
                </a:solidFill>
              </a:rPr>
              <a:t> C.</a:t>
            </a:r>
            <a:r>
              <a:rPr lang="en-US" sz="2800" dirty="0"/>
              <a:t> oﬀering</a:t>
            </a:r>
          </a:p>
          <a:p>
            <a:r>
              <a:rPr lang="en-US" sz="2800" dirty="0"/>
              <a:t> </a:t>
            </a:r>
          </a:p>
          <a:p>
            <a:r>
              <a:rPr lang="en-US" sz="2800" b="1" dirty="0">
                <a:solidFill>
                  <a:srgbClr val="F7941E"/>
                </a:solidFill>
              </a:rPr>
              <a:t>5.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Traditionally, the Vietnamese prepare ______ to worship their ancestors during Tet.	</a:t>
            </a:r>
          </a:p>
          <a:p>
            <a:r>
              <a:rPr lang="en-US" sz="2800" b="1" dirty="0">
                <a:solidFill>
                  <a:srgbClr val="00B0F0"/>
                </a:solidFill>
              </a:rPr>
              <a:t>	A.</a:t>
            </a:r>
            <a:r>
              <a:rPr lang="en-US" sz="2800" dirty="0"/>
              <a:t> oﬀerings 		</a:t>
            </a:r>
            <a:r>
              <a:rPr lang="en-US" sz="2800" b="1" dirty="0">
                <a:solidFill>
                  <a:srgbClr val="00B0F0"/>
                </a:solidFill>
              </a:rPr>
              <a:t>B.</a:t>
            </a:r>
            <a:r>
              <a:rPr lang="en-US" sz="2800" dirty="0"/>
              <a:t> decoration 		</a:t>
            </a:r>
            <a:r>
              <a:rPr lang="en-US" sz="2800" b="1" dirty="0">
                <a:solidFill>
                  <a:srgbClr val="00B0F0"/>
                </a:solidFill>
              </a:rPr>
              <a:t> C.</a:t>
            </a:r>
            <a:r>
              <a:rPr lang="en-US" sz="2800" dirty="0"/>
              <a:t> worshipping</a:t>
            </a: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200489" y="684227"/>
            <a:ext cx="912241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each sentence with the correct option A, B, or C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95097" y="652382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43878" y="53742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4275050" y="2105143"/>
            <a:ext cx="482047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Oval 19"/>
          <p:cNvSpPr/>
          <p:nvPr/>
        </p:nvSpPr>
        <p:spPr>
          <a:xfrm>
            <a:off x="1574380" y="3830237"/>
            <a:ext cx="482047" cy="4986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7045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0" grpId="0" animBg="1"/>
      <p:bldP spid="2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14436" y="717960"/>
            <a:ext cx="714413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from the box.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911830" y="708598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64615" y="60595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9524" y="2549828"/>
            <a:ext cx="45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ChronicaPro-Bold"/>
            </a:endParaRPr>
          </a:p>
          <a:p>
            <a:endParaRPr lang="en-US" sz="2800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9642471"/>
              </p:ext>
            </p:extLst>
          </p:nvPr>
        </p:nvGraphicFramePr>
        <p:xfrm>
          <a:off x="500716" y="1490534"/>
          <a:ext cx="11171605" cy="58483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01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0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val="1270159115"/>
                    </a:ext>
                  </a:extLst>
                </a:gridCol>
                <a:gridCol w="2595155">
                  <a:extLst>
                    <a:ext uri="{9D8B030D-6E8A-4147-A177-3AD203B41FA5}">
                      <a16:colId xmlns:a16="http://schemas.microsoft.com/office/drawing/2014/main" val="1533294690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custom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practise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keep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break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traditionally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00716" y="2437564"/>
            <a:ext cx="1165613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1. </a:t>
            </a:r>
            <a:r>
              <a:rPr lang="en-US" sz="2800" dirty="0"/>
              <a:t>This year, we will ______ with tradition and go on holiday instead of staying at home during Tet.</a:t>
            </a:r>
          </a:p>
          <a:p>
            <a:r>
              <a:rPr lang="en-US" sz="2800" dirty="0"/>
              <a:t>	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2.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___________, children in the US go from house to house to ask for sweets on </a:t>
            </a:r>
            <a:r>
              <a:rPr lang="en-US" sz="2800" dirty="0" err="1"/>
              <a:t>halloween</a:t>
            </a:r>
            <a:r>
              <a:rPr lang="en-US" sz="2800" dirty="0"/>
              <a:t>.	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rgbClr val="C00000"/>
                </a:solidFill>
              </a:rPr>
              <a:t>3</a:t>
            </a:r>
            <a:r>
              <a:rPr lang="en-US" sz="2800" dirty="0">
                <a:solidFill>
                  <a:srgbClr val="C00000"/>
                </a:solidFill>
              </a:rPr>
              <a:t>. </a:t>
            </a:r>
            <a:r>
              <a:rPr lang="en-US" sz="2800" dirty="0"/>
              <a:t>Holding a party to wish our grandparents longevity is one of the customs we ________ at Tet.	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71384" y="2296476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F4B66"/>
                </a:solidFill>
              </a:rPr>
              <a:t>break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8998" y="3559750"/>
            <a:ext cx="267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EF4B66"/>
                </a:solidFill>
              </a:rPr>
              <a:t>Traditionally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86862" y="5207553"/>
            <a:ext cx="16390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EF4B66"/>
                </a:solidFill>
              </a:rPr>
              <a:t>practise</a:t>
            </a:r>
            <a:endParaRPr lang="en-US" sz="2800" b="1" dirty="0">
              <a:solidFill>
                <a:srgbClr val="EF4B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86845" y="662782"/>
            <a:ext cx="7144134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from the box.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84239" y="653420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37024" y="5507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1422" y="2556857"/>
            <a:ext cx="45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ChronicaPro-Bold"/>
            </a:endParaRPr>
          </a:p>
          <a:p>
            <a:endParaRPr lang="en-US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599572"/>
              </p:ext>
            </p:extLst>
          </p:nvPr>
        </p:nvGraphicFramePr>
        <p:xfrm>
          <a:off x="532614" y="1559212"/>
          <a:ext cx="11171605" cy="584835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2010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0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8434">
                  <a:extLst>
                    <a:ext uri="{9D8B030D-6E8A-4147-A177-3AD203B41FA5}">
                      <a16:colId xmlns:a16="http://schemas.microsoft.com/office/drawing/2014/main" val="1270159115"/>
                    </a:ext>
                  </a:extLst>
                </a:gridCol>
                <a:gridCol w="2595155">
                  <a:extLst>
                    <a:ext uri="{9D8B030D-6E8A-4147-A177-3AD203B41FA5}">
                      <a16:colId xmlns:a16="http://schemas.microsoft.com/office/drawing/2014/main" val="1533294690"/>
                    </a:ext>
                  </a:extLst>
                </a:gridCol>
              </a:tblGrid>
              <a:tr h="58483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custom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practise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/>
                        <a:t>keep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break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dirty="0"/>
                        <a:t>traditionally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32614" y="2444593"/>
            <a:ext cx="1165613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4. </a:t>
            </a:r>
            <a:r>
              <a:rPr lang="en-US" sz="3200" dirty="0" err="1"/>
              <a:t>Organising</a:t>
            </a:r>
            <a:r>
              <a:rPr lang="en-US" sz="3200" dirty="0"/>
              <a:t> a folk song club is one way for us to ______ our traditions alive.</a:t>
            </a:r>
          </a:p>
          <a:p>
            <a:r>
              <a:rPr lang="en-US" sz="1500" dirty="0"/>
              <a:t>	</a:t>
            </a:r>
          </a:p>
          <a:p>
            <a:r>
              <a:rPr lang="en-US" sz="3200" b="1" dirty="0">
                <a:solidFill>
                  <a:srgbClr val="C00000"/>
                </a:solidFill>
              </a:rPr>
              <a:t>5.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It’s becoming a _______ for young people to celebrate new years in addition to Tet.</a:t>
            </a:r>
            <a:endParaRPr lang="en-US" sz="1500" dirty="0"/>
          </a:p>
          <a:p>
            <a:r>
              <a:rPr lang="en-US" sz="3200" dirty="0"/>
              <a:t>	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83395" y="2275685"/>
            <a:ext cx="1292064" cy="754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F4B66"/>
                </a:solidFill>
              </a:rPr>
              <a:t>keep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36932" y="3506350"/>
            <a:ext cx="194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EF4B66"/>
                </a:solidFill>
              </a:rPr>
              <a:t>custom</a:t>
            </a:r>
          </a:p>
        </p:txBody>
      </p:sp>
    </p:spTree>
    <p:extLst>
      <p:ext uri="{BB962C8B-B14F-4D97-AF65-F5344CB8AC3E}">
        <p14:creationId xmlns:p14="http://schemas.microsoft.com/office/powerpoint/2010/main" val="303000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89673" y="1357587"/>
            <a:ext cx="10890258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Listen and repeat the words. Pay attention to the sounds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/n/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2400" b="1" dirty="0">
                <a:solidFill>
                  <a:schemeClr val="accent2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/ŋ/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004684441"/>
              </p:ext>
            </p:extLst>
          </p:nvPr>
        </p:nvGraphicFramePr>
        <p:xfrm>
          <a:off x="1828800" y="2402840"/>
          <a:ext cx="8533130" cy="3881755"/>
        </p:xfrm>
        <a:graphic>
          <a:graphicData uri="http://schemas.openxmlformats.org/drawingml/2006/table">
            <a:tbl>
              <a:tblPr firstRow="1">
                <a:tableStyleId>{775DCB02-9BB8-47FD-8907-85C794F793BA}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23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 /n/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dirty="0">
                          <a:solidFill>
                            <a:srgbClr val="FF0000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 /ŋ/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6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thi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endParaRPr lang="en-US" sz="4000"/>
                    </a:p>
                    <a:p>
                      <a:pPr algn="ctr">
                        <a:buNone/>
                      </a:pPr>
                      <a:r>
                        <a:rPr lang="en-US" sz="4000"/>
                        <a:t>la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d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ceremo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y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lo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gevity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traditio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thi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endParaRPr lang="en-US" sz="4000"/>
                    </a:p>
                    <a:p>
                      <a:pPr algn="ctr">
                        <a:buNone/>
                      </a:pPr>
                      <a:r>
                        <a:rPr lang="en-US" sz="4000"/>
                        <a:t>tha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</a:t>
                      </a:r>
                      <a:r>
                        <a:rPr lang="en-US" sz="4000"/>
                        <a:t>k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si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r>
                        <a:rPr lang="en-US" sz="4000"/>
                        <a:t>le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la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  <a:r>
                        <a:rPr lang="en-US" sz="4000"/>
                        <a:t>uage</a:t>
                      </a:r>
                    </a:p>
                    <a:p>
                      <a:pPr algn="ctr">
                        <a:buNone/>
                      </a:pPr>
                      <a:r>
                        <a:rPr lang="en-US" sz="4000"/>
                        <a:t>offeri</a:t>
                      </a:r>
                      <a:r>
                        <a:rPr lang="en-US" sz="4000">
                          <a:solidFill>
                            <a:srgbClr val="0070C0"/>
                          </a:solidFill>
                        </a:rPr>
                        <a:t>ng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852" y="19954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38612" y="122014"/>
            <a:ext cx="3978607" cy="523220"/>
          </a:xfrm>
          <a:prstGeom prst="rect">
            <a:avLst/>
          </a:prstGeom>
          <a:solidFill>
            <a:srgbClr val="ED7D3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2794332" y="645234"/>
            <a:ext cx="6588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How to pronounce the sounds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/n/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/ŋ/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HƯỚNG DẪN PHÁT ÂM LỚP 8 - Unit 5- Our customs &amp; traditions - -n- and -ŋ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0222" y="1313120"/>
            <a:ext cx="8419805" cy="474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mily-in-the-tet-journey-vietna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910" y="517525"/>
            <a:ext cx="9076690" cy="605155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17009" y="343852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93490" y="343852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3852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3079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16356" y="513079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05520" y="513079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85176" y="513079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118221"/>
            <a:ext cx="2514600" cy="723901"/>
          </a:xfrm>
          <a:prstGeom prst="roundRect">
            <a:avLst/>
          </a:prstGeom>
          <a:solidFill>
            <a:srgbClr val="ED7D31"/>
          </a:solidFill>
          <a:ln>
            <a:solidFill>
              <a:schemeClr val="accent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209800" y="76200"/>
            <a:ext cx="7772400" cy="1650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</a:rPr>
              <a:t>family reunion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/ˌfæmɪli ˌriːˈjuːnjən/</a:t>
            </a:r>
          </a:p>
        </p:txBody>
      </p:sp>
      <p:pic>
        <p:nvPicPr>
          <p:cNvPr id="6" name="family reun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808" y="254636"/>
            <a:ext cx="1102360" cy="119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24171" y="508845"/>
            <a:ext cx="955503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practise the sentences. </a:t>
            </a:r>
            <a:r>
              <a:rPr lang="en-US" sz="2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words </a:t>
            </a:r>
          </a:p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the sound </a:t>
            </a:r>
            <a:r>
              <a:rPr lang="en-US" sz="24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/n/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</a:t>
            </a:r>
            <a:r>
              <a:rPr lang="en-US" sz="2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words with the sound </a:t>
            </a:r>
            <a:r>
              <a:rPr lang="en-US" sz="2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/ŋ/.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721566" y="581447"/>
            <a:ext cx="502606" cy="502606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4351" y="4788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817993" y="1517842"/>
            <a:ext cx="11374007" cy="4267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Mary wore a pink dress last night.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2.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I think we should buy this ornamental tree.</a:t>
            </a:r>
            <a:br>
              <a:rPr lang="en-US" sz="2800" dirty="0">
                <a:solidFill>
                  <a:srgbClr val="242021"/>
                </a:solidFill>
                <a:latin typeface="ChronicaPro-Book"/>
              </a:rPr>
            </a:b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3</a:t>
            </a:r>
            <a:r>
              <a:rPr lang="en-US" sz="2800" b="1" dirty="0">
                <a:solidFill>
                  <a:srgbClr val="FF0000"/>
                </a:solidFill>
                <a:latin typeface="ChronicaPro-Bold"/>
              </a:rPr>
              <a:t>. </a:t>
            </a:r>
            <a:r>
              <a:rPr lang="en-US" sz="2800" dirty="0">
                <a:latin typeface="ChronicaPro-Book" charset="0"/>
                <a:cs typeface="ChronicaPro-Book" charset="0"/>
              </a:rPr>
              <a:t>He thanked the host for the enjoyable party.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4.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My mum made the spring rolls for the longevity party.</a:t>
            </a:r>
          </a:p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5.</a:t>
            </a:r>
            <a:r>
              <a:rPr lang="en-US" sz="2800" dirty="0">
                <a:solidFill>
                  <a:srgbClr val="F26548"/>
                </a:solidFill>
                <a:latin typeface="ChronicaPro-Bold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hronicaPro-Book" charset="0"/>
                <a:cs typeface="ChronicaPro-Book" charset="0"/>
              </a:rPr>
              <a:t>I will bring some food to the party on Saturday. </a:t>
            </a:r>
          </a:p>
        </p:txBody>
      </p:sp>
      <p:sp>
        <p:nvSpPr>
          <p:cNvPr id="4" name="Oval 3"/>
          <p:cNvSpPr/>
          <p:nvPr/>
        </p:nvSpPr>
        <p:spPr>
          <a:xfrm>
            <a:off x="3288314" y="1898651"/>
            <a:ext cx="812890" cy="45275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5745764" y="2253555"/>
            <a:ext cx="80254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1407263" y="2717257"/>
            <a:ext cx="943518" cy="45275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>
            <a:off x="5371296" y="3106995"/>
            <a:ext cx="181274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755606" y="3504789"/>
            <a:ext cx="1439906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5719639" y="3979749"/>
            <a:ext cx="156019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279733" y="4399749"/>
            <a:ext cx="1091563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7279832" y="4827354"/>
            <a:ext cx="142820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1990739" y="5229962"/>
            <a:ext cx="995770" cy="555395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6628397" y="5657567"/>
            <a:ext cx="4163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31" grpId="0" bldLvl="0" animBg="1"/>
      <p:bldP spid="31" grpId="1" animBg="1"/>
      <p:bldP spid="34" grpId="0" bldLvl="0" animBg="1"/>
      <p:bldP spid="34" grpId="1" animBg="1"/>
      <p:bldP spid="37" grpId="0" bldLvl="0" animBg="1"/>
      <p:bldP spid="37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94229164"/>
              </p:ext>
            </p:extLst>
          </p:nvPr>
        </p:nvGraphicFramePr>
        <p:xfrm>
          <a:off x="3523372" y="1677044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846955" y="208434"/>
            <a:ext cx="402113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63702" y="98535"/>
            <a:ext cx="369779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0809" y="1348592"/>
            <a:ext cx="10741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Learn new words by heart.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Practice pronouncing the sound /n/ and /ŋ/.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/>
              <a:t>Do exercises in the workbook.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19" y="4091746"/>
            <a:ext cx="2507308" cy="2266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24" y="51398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49" y="277698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81" r="6398" b="5248"/>
          <a:stretch/>
        </p:blipFill>
        <p:spPr>
          <a:xfrm>
            <a:off x="10454326" y="5500540"/>
            <a:ext cx="1602556" cy="13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44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_1057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5910" y="532130"/>
            <a:ext cx="9144000" cy="6096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024561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2885440" y="78422"/>
            <a:ext cx="7148195" cy="152844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wedding ceremony</a:t>
            </a:r>
          </a:p>
          <a:p>
            <a:pPr algn="ctr"/>
            <a:r>
              <a:rPr lang="en-US" sz="4000" b="1" dirty="0">
                <a:solidFill>
                  <a:sysClr val="windowText" lastClr="000000"/>
                </a:solidFill>
              </a:rPr>
              <a:t> </a:t>
            </a:r>
            <a:r>
              <a:rPr lang="en-US" sz="3200" b="1" dirty="0">
                <a:solidFill>
                  <a:srgbClr val="048DA4"/>
                </a:solidFill>
              </a:rPr>
              <a:t>/ˈwed.ɪŋ/ /ˌser.ə.mə.ni/</a:t>
            </a:r>
          </a:p>
        </p:txBody>
      </p:sp>
      <p:pic>
        <p:nvPicPr>
          <p:cNvPr id="3" name="wedding ceremon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950" y="688975"/>
            <a:ext cx="1253490" cy="127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mam-co-cung-cho-ngay-mung-2-tet-phunutodayvn-1400-phunutod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430" y="121285"/>
            <a:ext cx="8104505" cy="67373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677400" y="6027313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006312" y="174153"/>
            <a:ext cx="6671088" cy="13979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</a:rPr>
              <a:t>food offerings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/fuːd ˈɑː.fɚ.ɪŋz/</a:t>
            </a:r>
          </a:p>
        </p:txBody>
      </p:sp>
      <p:pic>
        <p:nvPicPr>
          <p:cNvPr id="5" name="food offering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950" y="600075"/>
            <a:ext cx="1134110" cy="1081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67ab0ee76bb2d4399ae34b69ae0832-600x6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380" y="120650"/>
            <a:ext cx="8455660" cy="673735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03015" y="34925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92179" y="34926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6059" y="15876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71835" y="34925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72720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72720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89010" y="172720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65491" y="172720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495419" y="3449320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71900" y="3449319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82654" y="3438525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37545" y="3449319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39875" y="5141594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794766" y="5141593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083930" y="5141594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63586" y="5141593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500550" y="6005193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896994" y="120649"/>
            <a:ext cx="5952977" cy="1197151"/>
          </a:xfrm>
          <a:prstGeom prst="roundRect">
            <a:avLst/>
          </a:prstGeom>
          <a:solidFill>
            <a:srgbClr val="66FFFF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ysClr val="windowText" lastClr="000000"/>
                </a:solidFill>
              </a:rPr>
              <a:t>Tet Holiday</a:t>
            </a:r>
          </a:p>
        </p:txBody>
      </p:sp>
      <p:pic>
        <p:nvPicPr>
          <p:cNvPr id="3" name="Tet holida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1650" y="538480"/>
            <a:ext cx="1143635" cy="1143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7867383_1683580401698946_6588417299375662139_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55" y="336550"/>
            <a:ext cx="9176385" cy="609917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781425" y="5080"/>
            <a:ext cx="2257430" cy="16764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081384" y="1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14469" y="-19049"/>
            <a:ext cx="2257430" cy="16764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8361040" y="0"/>
            <a:ext cx="2257430" cy="1676400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510665" y="1681481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799846" y="1681480"/>
            <a:ext cx="2257430" cy="1676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067420" y="1681481"/>
            <a:ext cx="2257430" cy="1676400"/>
          </a:xfrm>
          <a:prstGeom prst="rect">
            <a:avLst/>
          </a:prstGeom>
          <a:solidFill>
            <a:srgbClr val="1B89E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343901" y="1681480"/>
            <a:ext cx="2257430" cy="1676400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527804" y="3414395"/>
            <a:ext cx="2257430" cy="1676400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04285" y="3414394"/>
            <a:ext cx="2257430" cy="16764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104244" y="3403600"/>
            <a:ext cx="2257430" cy="1676400"/>
          </a:xfrm>
          <a:prstGeom prst="rect">
            <a:avLst/>
          </a:prstGeom>
          <a:solidFill>
            <a:srgbClr val="00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8359135" y="3414394"/>
            <a:ext cx="2257430" cy="1676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572260" y="5106669"/>
            <a:ext cx="2257430" cy="172720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827151" y="5106668"/>
            <a:ext cx="2257430" cy="1727201"/>
          </a:xfrm>
          <a:prstGeom prst="rect">
            <a:avLst/>
          </a:prstGeom>
          <a:solidFill>
            <a:srgbClr val="66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116315" y="5106669"/>
            <a:ext cx="2257430" cy="1727201"/>
          </a:xfrm>
          <a:prstGeom prst="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8395971" y="5106668"/>
            <a:ext cx="2257430" cy="1727201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524686" y="6022339"/>
            <a:ext cx="2514600" cy="723901"/>
          </a:xfrm>
          <a:prstGeom prst="roundRect">
            <a:avLst/>
          </a:prstGeom>
          <a:solidFill>
            <a:srgbClr val="ED7D3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SHOW</a:t>
            </a:r>
            <a:endParaRPr lang="en-US" b="1" dirty="0"/>
          </a:p>
        </p:txBody>
      </p:sp>
      <p:sp>
        <p:nvSpPr>
          <p:cNvPr id="49" name="Rounded Rectangle 48"/>
          <p:cNvSpPr/>
          <p:nvPr/>
        </p:nvSpPr>
        <p:spPr>
          <a:xfrm>
            <a:off x="3843013" y="31603"/>
            <a:ext cx="5784113" cy="13014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lucky money</a:t>
            </a:r>
          </a:p>
        </p:txBody>
      </p:sp>
      <p:pic>
        <p:nvPicPr>
          <p:cNvPr id="7" name="lucky mone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650" y="547370"/>
            <a:ext cx="972820" cy="97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1" dur="1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5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4" grpId="0" bldLvl="0" animBg="1"/>
      <p:bldP spid="34" grpId="1" bldLvl="0" animBg="1"/>
      <p:bldP spid="35" grpId="0" bldLvl="0" animBg="1"/>
      <p:bldP spid="35" grpId="1" bldLvl="0" animBg="1"/>
      <p:bldP spid="32" grpId="0" bldLvl="0" animBg="1"/>
      <p:bldP spid="32" grpId="1" bldLvl="0" animBg="1"/>
      <p:bldP spid="36" grpId="0" bldLvl="0" animBg="1"/>
      <p:bldP spid="36" grpId="1" bldLvl="0" animBg="1"/>
      <p:bldP spid="37" grpId="0" bldLvl="0" animBg="1"/>
      <p:bldP spid="37" grpId="1" bldLvl="0" animBg="1"/>
      <p:bldP spid="38" grpId="0" bldLvl="0" animBg="1"/>
      <p:bldP spid="38" grpId="1" bldLvl="0" animBg="1"/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48" grpId="0" bldLvl="0" animBg="1"/>
      <p:bldP spid="48" grpId="1" bldLvl="0" animBg="1"/>
      <p:bldP spid="4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70C0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63526" y="132929"/>
            <a:ext cx="1617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rial Black" panose="020B0A04020102020204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53317" y="209873"/>
            <a:ext cx="885692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b="1" dirty="0">
                <a:solidFill>
                  <a:srgbClr val="0070C0"/>
                </a:solidFill>
                <a:latin typeface="Arial Black" panose="020B0A04020102020204" pitchFamily="34" charset="0"/>
              </a:rPr>
              <a:t>OUR CUSTOMS AND TRADITIONS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  <a:latin typeface="Myriad Pro" pitchFamily="34" charset="0"/>
              </a:rPr>
              <a:t>5</a:t>
            </a:r>
            <a:endParaRPr lang="en-US" sz="4800" b="1" dirty="0">
              <a:solidFill>
                <a:srgbClr val="0070C0"/>
              </a:solidFill>
              <a:latin typeface="Myriad Pro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849344" y="1468626"/>
            <a:ext cx="4561008" cy="625641"/>
          </a:xfrm>
          <a:prstGeom prst="roundRect">
            <a:avLst>
              <a:gd name="adj" fmla="val 42661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248" y="1300230"/>
            <a:ext cx="964452" cy="91649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16699" y="1581391"/>
            <a:ext cx="4193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1" name="Diagram 20"/>
          <p:cNvGraphicFramePr/>
          <p:nvPr/>
        </p:nvGraphicFramePr>
        <p:xfrm>
          <a:off x="3457545" y="2602977"/>
          <a:ext cx="6280785" cy="3020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25957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85854" y="4527553"/>
            <a:ext cx="788194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altLang="vi-VN" sz="4800" dirty="0"/>
              <a:t>wedding ceremony: </a:t>
            </a:r>
            <a:r>
              <a:rPr lang="vi-VN" sz="4800" dirty="0"/>
              <a:t> </a:t>
            </a:r>
            <a:endParaRPr lang="en-US" sz="4800" dirty="0"/>
          </a:p>
        </p:txBody>
      </p:sp>
      <p:sp>
        <p:nvSpPr>
          <p:cNvPr id="12" name="Rectangle 11"/>
          <p:cNvSpPr/>
          <p:nvPr/>
        </p:nvSpPr>
        <p:spPr>
          <a:xfrm>
            <a:off x="7495889" y="4584725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lễ cưới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3512" y="5492875"/>
            <a:ext cx="4219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  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wedɪŋ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serəməni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Content Placeholder 3" descr="50_1057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158806" y="806475"/>
            <a:ext cx="6027724" cy="3778250"/>
          </a:xfrm>
          <a:prstGeom prst="rect">
            <a:avLst/>
          </a:prstGeom>
        </p:spPr>
      </p:pic>
      <p:pic>
        <p:nvPicPr>
          <p:cNvPr id="6" name="wedding ceremon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565" y="4495545"/>
            <a:ext cx="725170" cy="7251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3225" y="171453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187</TotalTime>
  <Words>1056</Words>
  <Application>Microsoft Office PowerPoint</Application>
  <PresentationFormat>Widescreen</PresentationFormat>
  <Paragraphs>256</Paragraphs>
  <Slides>33</Slides>
  <Notes>24</Notes>
  <HiddenSlides>0</HiddenSlides>
  <MMClips>25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Arial Black</vt:lpstr>
      <vt:lpstr>Bahnschrift</vt:lpstr>
      <vt:lpstr>Berlin Sans FB</vt:lpstr>
      <vt:lpstr>Calibri</vt:lpstr>
      <vt:lpstr>Century Gothic</vt:lpstr>
      <vt:lpstr>ChronicaPro-Bold</vt:lpstr>
      <vt:lpstr>ChronicaPro-Book</vt:lpstr>
      <vt:lpstr>Myriad Pro</vt:lpstr>
      <vt:lpstr>Times New Roman</vt:lpstr>
      <vt:lpstr>Wingdings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dellgqvmr34@outlook.com</cp:lastModifiedBy>
  <cp:revision>206</cp:revision>
  <dcterms:created xsi:type="dcterms:W3CDTF">2020-12-09T02:04:00Z</dcterms:created>
  <dcterms:modified xsi:type="dcterms:W3CDTF">2024-11-26T08:57:05Z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BD0109FAAFCD404587B97BC8B53FD7B5</vt:lpwstr>
  </property>
  <property fmtid="{D5CDD505-2E9C-101B-9397-08002B2CF9AE}" pid="3" name="KSOProductBuildVer">
    <vt:lpwstr>1033-11.2.0.11380</vt:lpwstr>
  </property>
</Properties>
</file>