
<file path=[Content_Types].xml><?xml version="1.0" encoding="utf-8"?>
<Types xmlns="http://schemas.openxmlformats.org/package/2006/content-types">
  <Default Extension="bin" ContentType="image/unknown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34"/>
  </p:notesMasterIdLst>
  <p:sldIdLst>
    <p:sldId id="405" r:id="rId2"/>
    <p:sldId id="409" r:id="rId3"/>
    <p:sldId id="410" r:id="rId4"/>
    <p:sldId id="411" r:id="rId5"/>
    <p:sldId id="412" r:id="rId6"/>
    <p:sldId id="413" r:id="rId7"/>
    <p:sldId id="414" r:id="rId8"/>
    <p:sldId id="415" r:id="rId9"/>
    <p:sldId id="416" r:id="rId10"/>
    <p:sldId id="417" r:id="rId11"/>
    <p:sldId id="279" r:id="rId12"/>
    <p:sldId id="400" r:id="rId13"/>
    <p:sldId id="395" r:id="rId14"/>
    <p:sldId id="315" r:id="rId15"/>
    <p:sldId id="316" r:id="rId16"/>
    <p:sldId id="317" r:id="rId17"/>
    <p:sldId id="283" r:id="rId18"/>
    <p:sldId id="332" r:id="rId19"/>
    <p:sldId id="401" r:id="rId20"/>
    <p:sldId id="342" r:id="rId21"/>
    <p:sldId id="399" r:id="rId22"/>
    <p:sldId id="385" r:id="rId23"/>
    <p:sldId id="313" r:id="rId24"/>
    <p:sldId id="406" r:id="rId25"/>
    <p:sldId id="402" r:id="rId26"/>
    <p:sldId id="403" r:id="rId27"/>
    <p:sldId id="337" r:id="rId28"/>
    <p:sldId id="314" r:id="rId29"/>
    <p:sldId id="330" r:id="rId30"/>
    <p:sldId id="418" r:id="rId31"/>
    <p:sldId id="420" r:id="rId32"/>
    <p:sldId id="42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ai Linh" initials="Q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FBB040"/>
    <a:srgbClr val="00A9A5"/>
    <a:srgbClr val="CBEAF0"/>
    <a:srgbClr val="F37D91"/>
    <a:srgbClr val="00B2A5"/>
    <a:srgbClr val="7192A9"/>
    <a:srgbClr val="008A80"/>
    <a:srgbClr val="FFDAAB"/>
    <a:srgbClr val="48C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99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070" y="62"/>
      </p:cViewPr>
      <p:guideLst>
        <p:guide orient="horz" pos="20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28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34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83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11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23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97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95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69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61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34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2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36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7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rgbClr val="CBEA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6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2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2.png"/><Relationship Id="rId5" Type="http://schemas.openxmlformats.org/officeDocument/2006/relationships/image" Target="../media/image21.bin"/><Relationship Id="rId4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2.png"/><Relationship Id="rId5" Type="http://schemas.openxmlformats.org/officeDocument/2006/relationships/image" Target="../media/image24.jpeg"/><Relationship Id="rId4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4.mp3"/><Relationship Id="rId7" Type="http://schemas.openxmlformats.org/officeDocument/2006/relationships/slideLayout" Target="../slideLayouts/slideLayout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5" Type="http://schemas.microsoft.com/office/2007/relationships/media" Target="../media/media5.mp3"/><Relationship Id="rId4" Type="http://schemas.openxmlformats.org/officeDocument/2006/relationships/audio" Target="../media/media4.mp3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6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gif"/><Relationship Id="rId12" Type="http://schemas.openxmlformats.org/officeDocument/2006/relationships/slide" Target="slide5.xml"/><Relationship Id="rId17" Type="http://schemas.openxmlformats.org/officeDocument/2006/relationships/slide" Target="slide10.xml"/><Relationship Id="rId2" Type="http://schemas.microsoft.com/office/2007/relationships/media" Target="../media/media1.WAV"/><Relationship Id="rId16" Type="http://schemas.openxmlformats.org/officeDocument/2006/relationships/slide" Target="slide9.xml"/><Relationship Id="rId1" Type="http://schemas.openxmlformats.org/officeDocument/2006/relationships/audio" Target="NULL" TargetMode="External"/><Relationship Id="rId6" Type="http://schemas.openxmlformats.org/officeDocument/2006/relationships/slide" Target="slide11.xml"/><Relationship Id="rId11" Type="http://schemas.openxmlformats.org/officeDocument/2006/relationships/slide" Target="slide4.xml"/><Relationship Id="rId5" Type="http://schemas.openxmlformats.org/officeDocument/2006/relationships/image" Target="../media/image5.gif"/><Relationship Id="rId15" Type="http://schemas.openxmlformats.org/officeDocument/2006/relationships/slide" Target="slide8.xml"/><Relationship Id="rId10" Type="http://schemas.openxmlformats.org/officeDocument/2006/relationships/image" Target="../media/image8.gif"/><Relationship Id="rId4" Type="http://schemas.openxmlformats.org/officeDocument/2006/relationships/image" Target="../media/image4.png"/><Relationship Id="rId9" Type="http://schemas.openxmlformats.org/officeDocument/2006/relationships/slide" Target="slide3.xml"/><Relationship Id="rId1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gif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slide" Target="slide11.xml"/><Relationship Id="rId5" Type="http://schemas.openxmlformats.org/officeDocument/2006/relationships/image" Target="../media/image8.gif"/><Relationship Id="rId4" Type="http://schemas.openxmlformats.org/officeDocument/2006/relationships/image" Target="../media/image5.gif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2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2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21830" cy="677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837" y="486383"/>
            <a:ext cx="7315200" cy="210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92067" y="2669518"/>
            <a:ext cx="40721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i="1" dirty="0">
                <a:solidFill>
                  <a:schemeClr val="accent2">
                    <a:lumMod val="75000"/>
                  </a:schemeClr>
                </a:solidFill>
              </a:rPr>
              <a:t>Class : 8 A</a:t>
            </a:r>
            <a:endParaRPr lang="en-US" sz="6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0" y="5476677"/>
            <a:ext cx="1414920" cy="1381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5315171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8930" y="212651"/>
            <a:ext cx="11463670" cy="914400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3200" dirty="0">
                <a:solidFill>
                  <a:srgbClr val="002060"/>
                </a:solidFill>
              </a:rPr>
              <a:t>We have a tradition of holding a family ____ on the first day of Tet</a:t>
            </a:r>
            <a:r>
              <a:rPr lang="en-US" sz="4267" dirty="0">
                <a:solidFill>
                  <a:srgbClr val="002060"/>
                </a:solidFill>
              </a:rPr>
              <a:t>	.</a:t>
            </a:r>
          </a:p>
        </p:txBody>
      </p:sp>
      <p:sp>
        <p:nvSpPr>
          <p:cNvPr id="5" name="Rectangle 4"/>
          <p:cNvSpPr/>
          <p:nvPr/>
        </p:nvSpPr>
        <p:spPr>
          <a:xfrm>
            <a:off x="4029738" y="5239217"/>
            <a:ext cx="3583173" cy="97878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4267" b="1" dirty="0">
                <a:solidFill>
                  <a:srgbClr val="C00000"/>
                </a:solidFill>
              </a:rPr>
              <a:t>reunion</a:t>
            </a:r>
            <a:endParaRPr lang="en-US" sz="4267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870857" y="4530993"/>
            <a:ext cx="2032000" cy="20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943430" y="4603566"/>
            <a:ext cx="1886857" cy="188685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83299" y="6985000"/>
            <a:ext cx="8128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8426" y="5239217"/>
            <a:ext cx="1598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HẾT GIỜ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8197" y="1481595"/>
            <a:ext cx="5465136" cy="3403077"/>
          </a:xfrm>
          <a:prstGeom prst="rect">
            <a:avLst/>
          </a:prstGeom>
        </p:spPr>
      </p:pic>
      <p:sp>
        <p:nvSpPr>
          <p:cNvPr id="12" name="Left Arrow 11">
            <a:hlinkClick r:id="rId6" action="ppaction://hlinksldjump"/>
          </p:cNvPr>
          <p:cNvSpPr/>
          <p:nvPr/>
        </p:nvSpPr>
        <p:spPr>
          <a:xfrm>
            <a:off x="10972800" y="6262577"/>
            <a:ext cx="978195" cy="595423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59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8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74145" y="1144327"/>
            <a:ext cx="10653567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Have you ever been to a Festival?</a:t>
            </a:r>
          </a:p>
          <a:p>
            <a:pPr algn="l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Do you like it? </a:t>
            </a:r>
            <a:endParaRPr lang="en-US" sz="3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Can you describe it? 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-When and Where is the festival celebrated?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-What activities there are? 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-What do you and your family do during the festival?)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en-US" sz="36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2316" y="193447"/>
            <a:ext cx="2653786" cy="584775"/>
          </a:xfrm>
          <a:prstGeom prst="rect">
            <a:avLst/>
          </a:prstGeom>
          <a:solidFill>
            <a:srgbClr val="00B0F0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5282" y="634892"/>
            <a:ext cx="1005131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Suggested answers: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Yes, I have been to the Full Moon festival, ... /</a:t>
            </a:r>
          </a:p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No, I haven’t</a:t>
            </a:r>
          </a:p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Yes, I do / No, I don’t</a:t>
            </a:r>
          </a:p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I celebrated the Full Moon festival </a:t>
            </a:r>
            <a:r>
              <a:rPr lang="en-US" sz="2800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on the 15th day of the 8th Lunar Month in our country.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 can eat moon cake during this Festival. We can give gifts to others. We can a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ppreciate the Moon,….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3073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49694" y="1354330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13292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OUR CUSTOMS AND TRADITIONS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002588" y="1334111"/>
            <a:ext cx="447257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94" y="1165715"/>
            <a:ext cx="964452" cy="916490"/>
          </a:xfrm>
          <a:prstGeom prst="rect">
            <a:avLst/>
          </a:prstGeom>
        </p:spPr>
      </p:pic>
      <p:sp>
        <p:nvSpPr>
          <p:cNvPr id="28" name="Rectangles 7"/>
          <p:cNvSpPr/>
          <p:nvPr/>
        </p:nvSpPr>
        <p:spPr>
          <a:xfrm>
            <a:off x="2390775" y="2477770"/>
            <a:ext cx="3427730" cy="4096385"/>
          </a:xfrm>
          <a:prstGeom prst="rect">
            <a:avLst/>
          </a:prstGeom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s 8"/>
          <p:cNvSpPr/>
          <p:nvPr/>
        </p:nvSpPr>
        <p:spPr>
          <a:xfrm>
            <a:off x="6238875" y="2488565"/>
            <a:ext cx="3427730" cy="4096385"/>
          </a:xfrm>
          <a:prstGeom prst="rect">
            <a:avLst/>
          </a:prstGeom>
          <a:ln w="31750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spain-heart-print-vector-clipart_gg716821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690" y="2951480"/>
            <a:ext cx="2578100" cy="2463800"/>
          </a:xfrm>
          <a:prstGeom prst="rect">
            <a:avLst/>
          </a:prstGeom>
        </p:spPr>
      </p:pic>
      <p:sp>
        <p:nvSpPr>
          <p:cNvPr id="31" name="Text Box 11"/>
          <p:cNvSpPr txBox="1"/>
          <p:nvPr/>
        </p:nvSpPr>
        <p:spPr>
          <a:xfrm>
            <a:off x="2638425" y="5722620"/>
            <a:ext cx="2850515" cy="583565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/>
              <a:t>READING</a:t>
            </a:r>
          </a:p>
        </p:txBody>
      </p:sp>
      <p:sp>
        <p:nvSpPr>
          <p:cNvPr id="38" name="Text Box 18"/>
          <p:cNvSpPr txBox="1"/>
          <p:nvPr/>
        </p:nvSpPr>
        <p:spPr>
          <a:xfrm>
            <a:off x="6527800" y="5679440"/>
            <a:ext cx="2850515" cy="58356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/>
              <a:t>SPEAKING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5"/>
          <a:srcRect l="16195" t="1222" r="26575" b="2569"/>
          <a:stretch/>
        </p:blipFill>
        <p:spPr>
          <a:xfrm>
            <a:off x="2425700" y="3109595"/>
            <a:ext cx="3357880" cy="240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59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571986" y="2556375"/>
            <a:ext cx="373419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5400" dirty="0"/>
              <a:t>release (v):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15598" y="2680173"/>
            <a:ext cx="52727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/>
              <a:t>thả</a:t>
            </a:r>
            <a:endParaRPr lang="en-US" sz="5400" b="1" dirty="0"/>
          </a:p>
        </p:txBody>
      </p:sp>
      <p:sp>
        <p:nvSpPr>
          <p:cNvPr id="2" name="Rectangle 1"/>
          <p:cNvSpPr/>
          <p:nvPr/>
        </p:nvSpPr>
        <p:spPr>
          <a:xfrm>
            <a:off x="1027848" y="3485225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rɪˈliːs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6" name="Content Placeholder 5" descr="stick_figure_butterfly_release_800_wht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293935" y="622102"/>
            <a:ext cx="3338624" cy="4351655"/>
          </a:xfrm>
          <a:prstGeom prst="rect">
            <a:avLst/>
          </a:prstGeom>
        </p:spPr>
      </p:pic>
      <p:pic>
        <p:nvPicPr>
          <p:cNvPr id="8" name="release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2658" y="3532436"/>
            <a:ext cx="885190" cy="88519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2778" y="138096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908930" y="4009871"/>
            <a:ext cx="6626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/>
              <a:t>thí</a:t>
            </a:r>
            <a:r>
              <a:rPr lang="en-US" sz="4800" b="1" dirty="0"/>
              <a:t> </a:t>
            </a:r>
            <a:r>
              <a:rPr lang="en-US" sz="4800" b="1" dirty="0" err="1"/>
              <a:t>sinh</a:t>
            </a:r>
            <a:r>
              <a:rPr lang="en-US" sz="4800" b="1" dirty="0"/>
              <a:t>, </a:t>
            </a:r>
            <a:r>
              <a:rPr lang="en-US" sz="4800" b="1" dirty="0" err="1"/>
              <a:t>người</a:t>
            </a:r>
            <a:r>
              <a:rPr lang="en-US" sz="4800" b="1" dirty="0"/>
              <a:t> </a:t>
            </a:r>
            <a:r>
              <a:rPr lang="en-US" sz="4800" b="1" dirty="0" err="1"/>
              <a:t>thi</a:t>
            </a:r>
            <a:r>
              <a:rPr lang="en-US" sz="4800" b="1" dirty="0"/>
              <a:t> </a:t>
            </a:r>
            <a:r>
              <a:rPr lang="en-US" sz="4800" b="1" dirty="0" err="1"/>
              <a:t>đấu</a:t>
            </a:r>
            <a:endParaRPr lang="en-US" sz="4800" b="1" dirty="0"/>
          </a:p>
        </p:txBody>
      </p:sp>
      <p:sp>
        <p:nvSpPr>
          <p:cNvPr id="2" name="Rectangle 1"/>
          <p:cNvSpPr/>
          <p:nvPr/>
        </p:nvSpPr>
        <p:spPr>
          <a:xfrm>
            <a:off x="1910369" y="4682225"/>
            <a:ext cx="30709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kənˈtestənt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" name="Content Placeholder 3" descr="tải xuốn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981274" y="193902"/>
            <a:ext cx="3436421" cy="3453887"/>
          </a:xfrm>
          <a:prstGeom prst="rect">
            <a:avLst/>
          </a:prstGeom>
        </p:spPr>
      </p:pic>
      <p:pic>
        <p:nvPicPr>
          <p:cNvPr id="8" name="contestant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7626" y="4009871"/>
            <a:ext cx="898728" cy="8914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74646" y="3835839"/>
            <a:ext cx="612667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5400" b="1" dirty="0">
                <a:solidFill>
                  <a:srgbClr val="AD4F0F"/>
                </a:solidFill>
              </a:rPr>
              <a:t>contestant (n):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1109739" y="4562740"/>
            <a:ext cx="517382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</a:lstStyle>
          <a:p>
            <a:pPr algn="l"/>
            <a:r>
              <a:rPr lang="en-US" sz="5400" dirty="0"/>
              <a:t>- family bonding: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02928" y="4765239"/>
            <a:ext cx="57905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Bahnschrift Condensed" panose="020B0502040204020203" pitchFamily="34" charset="0"/>
              </a:rPr>
              <a:t>sự</a:t>
            </a:r>
            <a:r>
              <a:rPr lang="en-US" sz="4400" b="1" dirty="0">
                <a:latin typeface="Bahnschrift Condensed" panose="020B0502040204020203" pitchFamily="34" charset="0"/>
              </a:rPr>
              <a:t> </a:t>
            </a:r>
            <a:r>
              <a:rPr lang="en-US" sz="4400" b="1" dirty="0" err="1">
                <a:latin typeface="Bahnschrift Condensed" panose="020B0502040204020203" pitchFamily="34" charset="0"/>
              </a:rPr>
              <a:t>gắn</a:t>
            </a:r>
            <a:r>
              <a:rPr lang="en-US" sz="4400" b="1" dirty="0">
                <a:latin typeface="Bahnschrift Condensed" panose="020B0502040204020203" pitchFamily="34" charset="0"/>
              </a:rPr>
              <a:t> </a:t>
            </a:r>
            <a:r>
              <a:rPr lang="en-US" sz="4400" b="1" dirty="0" err="1">
                <a:latin typeface="Bahnschrift Condensed" panose="020B0502040204020203" pitchFamily="34" charset="0"/>
              </a:rPr>
              <a:t>kết</a:t>
            </a:r>
            <a:r>
              <a:rPr lang="en-US" sz="4400" b="1" dirty="0">
                <a:latin typeface="Bahnschrift Condensed" panose="020B0502040204020203" pitchFamily="34" charset="0"/>
              </a:rPr>
              <a:t> </a:t>
            </a:r>
            <a:r>
              <a:rPr lang="en-US" sz="4400" b="1" dirty="0" err="1">
                <a:latin typeface="Bahnschrift Condensed" panose="020B0502040204020203" pitchFamily="34" charset="0"/>
              </a:rPr>
              <a:t>tình</a:t>
            </a:r>
            <a:r>
              <a:rPr lang="en-US" sz="4400" b="1" dirty="0">
                <a:latin typeface="Bahnschrift Condensed" panose="020B0502040204020203" pitchFamily="34" charset="0"/>
              </a:rPr>
              <a:t> </a:t>
            </a:r>
            <a:r>
              <a:rPr lang="en-US" sz="4400" b="1" dirty="0" err="1">
                <a:latin typeface="Bahnschrift Condensed" panose="020B0502040204020203" pitchFamily="34" charset="0"/>
              </a:rPr>
              <a:t>cảm</a:t>
            </a:r>
            <a:r>
              <a:rPr lang="en-US" sz="4400" b="1" dirty="0">
                <a:latin typeface="Bahnschrift Condensed" panose="020B0502040204020203" pitchFamily="34" charset="0"/>
              </a:rPr>
              <a:t> </a:t>
            </a:r>
            <a:r>
              <a:rPr lang="en-US" sz="4400" b="1" dirty="0" err="1">
                <a:latin typeface="Bahnschrift Condensed" panose="020B0502040204020203" pitchFamily="34" charset="0"/>
              </a:rPr>
              <a:t>gia</a:t>
            </a:r>
            <a:r>
              <a:rPr lang="en-US" sz="4400" b="1" dirty="0">
                <a:latin typeface="Bahnschrift Condensed" panose="020B0502040204020203" pitchFamily="34" charset="0"/>
              </a:rPr>
              <a:t> </a:t>
            </a:r>
            <a:r>
              <a:rPr lang="en-US" sz="4400" b="1" dirty="0" err="1">
                <a:latin typeface="Bahnschrift Condensed" panose="020B0502040204020203" pitchFamily="34" charset="0"/>
              </a:rPr>
              <a:t>đình</a:t>
            </a:r>
            <a:endParaRPr lang="en-US" sz="4400" b="1" dirty="0">
              <a:latin typeface="Bahnschrift Condensed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72471" y="5400935"/>
            <a:ext cx="44475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fæməli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ˈ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bɒndɪŋ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Content Placeholder 2" descr="5b24b55e9b7f0c1056aecf3d6261f53f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897719" y="548063"/>
            <a:ext cx="5715000" cy="3924300"/>
          </a:xfrm>
          <a:prstGeom prst="rect">
            <a:avLst/>
          </a:prstGeom>
        </p:spPr>
      </p:pic>
      <p:pic>
        <p:nvPicPr>
          <p:cNvPr id="9" name="family bonding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1263" y="5635680"/>
            <a:ext cx="703580" cy="703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068276"/>
              </p:ext>
            </p:extLst>
          </p:nvPr>
        </p:nvGraphicFramePr>
        <p:xfrm>
          <a:off x="1177925" y="1120753"/>
          <a:ext cx="10352945" cy="511179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30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4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7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9105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98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4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release (v)</a:t>
                      </a:r>
                      <a:endParaRPr lang="en-US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40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/rɪˈliːs/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4000"/>
                        <a:t>thả</a:t>
                      </a:r>
                      <a:endParaRPr lang="en-US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15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4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contestant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40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/kənˈtestənt/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4000"/>
                        <a:t>thí sinh, người thi đấu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14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4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family bonding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4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/ˌ</a:t>
                      </a:r>
                      <a:r>
                        <a:rPr lang="en-US" sz="4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fæməli</a:t>
                      </a:r>
                      <a:r>
                        <a:rPr lang="en-US" sz="4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ˈ</a:t>
                      </a:r>
                      <a:r>
                        <a:rPr lang="en-US" sz="4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bɒndɪŋ</a:t>
                      </a:r>
                      <a:r>
                        <a:rPr lang="en-US" sz="4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4000" dirty="0" err="1"/>
                        <a:t>sự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gắn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kết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tình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cảm</a:t>
                      </a:r>
                      <a:r>
                        <a:rPr lang="en-US" sz="4000" dirty="0"/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4000" dirty="0" err="1"/>
                        <a:t>gia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đình</a:t>
                      </a:r>
                      <a:endParaRPr lang="en-US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release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325" y="2179074"/>
            <a:ext cx="406400" cy="406400"/>
          </a:xfrm>
          <a:prstGeom prst="rect">
            <a:avLst/>
          </a:prstGeom>
        </p:spPr>
      </p:pic>
      <p:pic>
        <p:nvPicPr>
          <p:cNvPr id="5" name="contestant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63572" y="3501707"/>
            <a:ext cx="406400" cy="406400"/>
          </a:xfrm>
          <a:prstGeom prst="rect">
            <a:avLst/>
          </a:prstGeom>
        </p:spPr>
      </p:pic>
      <p:pic>
        <p:nvPicPr>
          <p:cNvPr id="9" name="family bonding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325" y="4824340"/>
            <a:ext cx="624057" cy="708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13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1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6620" t="1222" r="5118" b="2569"/>
          <a:stretch/>
        </p:blipFill>
        <p:spPr>
          <a:xfrm>
            <a:off x="107258" y="1664637"/>
            <a:ext cx="5166491" cy="2793880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807739" y="670184"/>
            <a:ext cx="1065149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1" dirty="0">
                <a:solidFill>
                  <a:srgbClr val="231F20"/>
                </a:solidFill>
                <a:latin typeface="Calibri" panose="020F0502020204030204" pitchFamily="34" charset="0"/>
                <a:cs typeface="ChronicaPro-Bold" charset="0"/>
              </a:rPr>
              <a:t>Work in pairs. Look at the picture and answer the following questions.</a:t>
            </a:r>
          </a:p>
        </p:txBody>
      </p:sp>
      <p:sp>
        <p:nvSpPr>
          <p:cNvPr id="8" name="TextBox 13"/>
          <p:cNvSpPr txBox="1"/>
          <p:nvPr/>
        </p:nvSpPr>
        <p:spPr>
          <a:xfrm>
            <a:off x="5576334" y="1483884"/>
            <a:ext cx="645972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What are the men doing?</a:t>
            </a:r>
          </a:p>
          <a:p>
            <a:pPr algn="l"/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US" sz="36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They are rowing a boat. They are cooking rice on an open fire. </a:t>
            </a:r>
          </a:p>
          <a:p>
            <a:pPr algn="l"/>
            <a:endParaRPr lang="en-US" sz="3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l"/>
            <a:r>
              <a:rPr lang="en-US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When do you think this event occurs?</a:t>
            </a:r>
          </a:p>
          <a:p>
            <a:pPr algn="l"/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US" sz="36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event may occur in a festival in the North of Vietnam.</a:t>
            </a:r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2348" y="681057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305133" y="57841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2348" y="36076"/>
            <a:ext cx="257591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READING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36167" y="241820"/>
            <a:ext cx="7290544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  <a:sym typeface="+mn-ea"/>
              </a:rPr>
              <a:t>Read the text. Choose the correct answer A, B, or C.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3562" y="218662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6347" y="116022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3562" y="925417"/>
            <a:ext cx="1125363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   </a:t>
            </a:r>
            <a:r>
              <a:rPr lang="en-US" sz="2400" b="1" i="1" dirty="0">
                <a:solidFill>
                  <a:srgbClr val="0070C0"/>
                </a:solidFill>
              </a:rPr>
              <a:t>A village festival day</a:t>
            </a:r>
          </a:p>
          <a:p>
            <a:r>
              <a:rPr lang="en-US" sz="2400" dirty="0"/>
              <a:t>    I live in a small village in northern Viet Nam. Every year, people in my village look forward to the third day of Tet. It is one of our most important festival days.</a:t>
            </a:r>
          </a:p>
          <a:p>
            <a:r>
              <a:rPr lang="en-US" sz="2400" dirty="0"/>
              <a:t>     In the morning, we gather along the riverside to watch some competitions. First, there is a special boat race. Some team members cook rice on the boat while others row the boat as fast as they can. The fastest team with well-cooked rice wins the race. Then, the referee releases a duck into the middle of the river. Contestants jump into the river to catch it. The atmosphere becomes loud with the sound of drums and cheers of festival goers.</a:t>
            </a:r>
          </a:p>
          <a:p>
            <a:r>
              <a:rPr lang="en-US" sz="2400" dirty="0"/>
              <a:t>     At noon, there is a village party at the communal house for the elders. Each family also holds a home party. We cook traditional dishes like sticky rice and steamed chicken. Sometimes, we include food that children love, such as bun cha or even pizzas!</a:t>
            </a:r>
          </a:p>
          <a:p>
            <a:r>
              <a:rPr lang="en-US" sz="2400" dirty="0"/>
              <a:t>     The village festival helps us maintain our traditions, connect with other people, and strengthen our family bonds.</a:t>
            </a:r>
          </a:p>
        </p:txBody>
      </p:sp>
    </p:spTree>
    <p:extLst>
      <p:ext uri="{BB962C8B-B14F-4D97-AF65-F5344CB8AC3E}">
        <p14:creationId xmlns:p14="http://schemas.microsoft.com/office/powerpoint/2010/main" val="795993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5246" y="882039"/>
            <a:ext cx="7693819" cy="5090601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2136087" y="1189973"/>
            <a:ext cx="1970703" cy="232349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96647" y="-40481"/>
            <a:ext cx="11687687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Flip the puzzle pieces to guess the keyword.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992" y="195827"/>
            <a:ext cx="660400" cy="5842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195" y="471935"/>
            <a:ext cx="660400" cy="5842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0" y="195827"/>
            <a:ext cx="660400" cy="5842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597" y="471935"/>
            <a:ext cx="660400" cy="584200"/>
          </a:xfrm>
          <a:prstGeom prst="rect">
            <a:avLst/>
          </a:prstGeom>
        </p:spPr>
      </p:pic>
      <p:pic>
        <p:nvPicPr>
          <p:cNvPr id="43" name="Picture 4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255" y="5566359"/>
            <a:ext cx="1346200" cy="1206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40115" y="6005881"/>
            <a:ext cx="3249031" cy="76944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FESTIVALS</a:t>
            </a:r>
          </a:p>
        </p:txBody>
      </p:sp>
      <p:pic>
        <p:nvPicPr>
          <p:cNvPr id="4" name="VUIDEHOC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50.180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06501" y="7289800"/>
            <a:ext cx="812800" cy="81280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4053399" y="1174470"/>
            <a:ext cx="1970703" cy="233225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037386" y="1190402"/>
            <a:ext cx="1970703" cy="231741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3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997321" y="1185321"/>
            <a:ext cx="1970703" cy="232162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4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137621" y="98864"/>
            <a:ext cx="711200" cy="711200"/>
          </a:xfrm>
          <a:prstGeom prst="star5">
            <a:avLst>
              <a:gd name="adj" fmla="val 25914"/>
              <a:gd name="hf" fmla="val 105146"/>
              <a:gd name="vf" fmla="val 110557"/>
            </a:avLst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Rectangle 29"/>
          <p:cNvSpPr/>
          <p:nvPr/>
        </p:nvSpPr>
        <p:spPr>
          <a:xfrm>
            <a:off x="2104997" y="3519771"/>
            <a:ext cx="1970703" cy="244858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040115" y="3517949"/>
            <a:ext cx="1970703" cy="244001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6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010818" y="3467124"/>
            <a:ext cx="1970703" cy="242267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7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961346" y="3517949"/>
            <a:ext cx="1970703" cy="241041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8</a:t>
            </a:r>
          </a:p>
        </p:txBody>
      </p:sp>
      <p:sp>
        <p:nvSpPr>
          <p:cNvPr id="47" name="Rectangle 46">
            <a:hlinkClick r:id="rId9" action="ppaction://hlinksldjump"/>
          </p:cNvPr>
          <p:cNvSpPr/>
          <p:nvPr/>
        </p:nvSpPr>
        <p:spPr>
          <a:xfrm>
            <a:off x="2085221" y="1191302"/>
            <a:ext cx="1970703" cy="23234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1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852" y="885841"/>
            <a:ext cx="5637608" cy="309641"/>
          </a:xfrm>
          <a:prstGeom prst="rect">
            <a:avLst/>
          </a:prstGeom>
        </p:spPr>
      </p:pic>
      <p:sp>
        <p:nvSpPr>
          <p:cNvPr id="49" name="Rectangle 48">
            <a:hlinkClick r:id="rId11" action="ppaction://hlinksldjump"/>
          </p:cNvPr>
          <p:cNvSpPr/>
          <p:nvPr/>
        </p:nvSpPr>
        <p:spPr>
          <a:xfrm>
            <a:off x="4064758" y="1182982"/>
            <a:ext cx="1970703" cy="23322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2</a:t>
            </a:r>
          </a:p>
        </p:txBody>
      </p:sp>
      <p:sp>
        <p:nvSpPr>
          <p:cNvPr id="50" name="Rectangle 49">
            <a:hlinkClick r:id="rId12" action="ppaction://hlinksldjump"/>
          </p:cNvPr>
          <p:cNvSpPr/>
          <p:nvPr/>
        </p:nvSpPr>
        <p:spPr>
          <a:xfrm>
            <a:off x="6006650" y="1179473"/>
            <a:ext cx="1970703" cy="231741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3</a:t>
            </a:r>
          </a:p>
        </p:txBody>
      </p:sp>
      <p:sp>
        <p:nvSpPr>
          <p:cNvPr id="51" name="Rectangle 50">
            <a:hlinkClick r:id="rId13" action="ppaction://hlinksldjump"/>
          </p:cNvPr>
          <p:cNvSpPr/>
          <p:nvPr/>
        </p:nvSpPr>
        <p:spPr>
          <a:xfrm>
            <a:off x="7994798" y="1180015"/>
            <a:ext cx="1970703" cy="232162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4</a:t>
            </a:r>
          </a:p>
        </p:txBody>
      </p:sp>
      <p:sp>
        <p:nvSpPr>
          <p:cNvPr id="54" name="Rectangle 53">
            <a:hlinkClick r:id="rId14" action="ppaction://hlinksldjump"/>
          </p:cNvPr>
          <p:cNvSpPr/>
          <p:nvPr/>
        </p:nvSpPr>
        <p:spPr>
          <a:xfrm>
            <a:off x="2085221" y="3512861"/>
            <a:ext cx="1970703" cy="244858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5</a:t>
            </a:r>
          </a:p>
        </p:txBody>
      </p:sp>
      <p:sp>
        <p:nvSpPr>
          <p:cNvPr id="55" name="Rectangle 54">
            <a:hlinkClick r:id="rId15" action="ppaction://hlinksldjump"/>
          </p:cNvPr>
          <p:cNvSpPr/>
          <p:nvPr/>
        </p:nvSpPr>
        <p:spPr>
          <a:xfrm>
            <a:off x="4043366" y="3520521"/>
            <a:ext cx="1970703" cy="244001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6</a:t>
            </a:r>
          </a:p>
        </p:txBody>
      </p:sp>
      <p:sp>
        <p:nvSpPr>
          <p:cNvPr id="56" name="Rectangle 55">
            <a:hlinkClick r:id="rId16" action="ppaction://hlinksldjump"/>
          </p:cNvPr>
          <p:cNvSpPr/>
          <p:nvPr/>
        </p:nvSpPr>
        <p:spPr>
          <a:xfrm>
            <a:off x="6004764" y="3520289"/>
            <a:ext cx="1970703" cy="242267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7</a:t>
            </a:r>
          </a:p>
        </p:txBody>
      </p:sp>
      <p:sp>
        <p:nvSpPr>
          <p:cNvPr id="57" name="Rectangle 56">
            <a:hlinkClick r:id="rId17" action="ppaction://hlinksldjump"/>
          </p:cNvPr>
          <p:cNvSpPr/>
          <p:nvPr/>
        </p:nvSpPr>
        <p:spPr>
          <a:xfrm>
            <a:off x="7983938" y="3520880"/>
            <a:ext cx="1970703" cy="24287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5505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40" grpId="0" animBg="1"/>
      <p:bldP spid="32" grpId="0"/>
      <p:bldP spid="2" grpId="0" animBg="1"/>
      <p:bldP spid="41" grpId="0" animBg="1"/>
      <p:bldP spid="44" grpId="0" animBg="1"/>
      <p:bldP spid="46" grpId="0" animBg="1"/>
      <p:bldP spid="6" grpId="0" animBg="1"/>
      <p:bldP spid="30" grpId="0" animBg="1"/>
      <p:bldP spid="34" grpId="0" animBg="1"/>
      <p:bldP spid="42" grpId="0" animBg="1"/>
      <p:bldP spid="45" grpId="0" animBg="1"/>
      <p:bldP spid="47" grpId="0" animBg="1"/>
      <p:bldP spid="49" grpId="0" animBg="1"/>
      <p:bldP spid="50" grpId="0" animBg="1"/>
      <p:bldP spid="51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824571" y="1547323"/>
            <a:ext cx="105300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1</a:t>
            </a:r>
            <a:r>
              <a:rPr lang="en-US" sz="3200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What is the text mainly about?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A. </a:t>
            </a:r>
            <a:r>
              <a:rPr lang="en-US" sz="3200" dirty="0"/>
              <a:t>A local tradition. 		</a:t>
            </a:r>
          </a:p>
          <a:p>
            <a:r>
              <a:rPr lang="en-US" sz="3200" b="1" dirty="0">
                <a:solidFill>
                  <a:srgbClr val="00B0F0"/>
                </a:solidFill>
              </a:rPr>
              <a:t>	B.</a:t>
            </a:r>
            <a:r>
              <a:rPr lang="en-US" sz="3200" dirty="0"/>
              <a:t> A family tradition. </a:t>
            </a:r>
          </a:p>
          <a:p>
            <a:r>
              <a:rPr lang="en-US" sz="3200" b="1" dirty="0">
                <a:solidFill>
                  <a:srgbClr val="00B0F0"/>
                </a:solidFill>
              </a:rPr>
              <a:t>	C.</a:t>
            </a:r>
            <a:r>
              <a:rPr lang="en-US" sz="3200" dirty="0"/>
              <a:t> A cooking contest..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rgbClr val="F7941E"/>
                </a:solidFill>
              </a:rPr>
              <a:t>2.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/>
              <a:t>To win the boat race, a team must ______.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A.</a:t>
            </a:r>
            <a:r>
              <a:rPr lang="en-US" sz="3200" dirty="0"/>
              <a:t> row the boat more quickly than the other teams 		</a:t>
            </a:r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row the boat the fastest and properly cook the rice </a:t>
            </a:r>
          </a:p>
          <a:p>
            <a:r>
              <a:rPr lang="en-US" sz="3200" b="1" dirty="0">
                <a:solidFill>
                  <a:srgbClr val="00B0F0"/>
                </a:solidFill>
              </a:rPr>
              <a:t>	C.</a:t>
            </a:r>
            <a:r>
              <a:rPr lang="en-US" sz="3200" dirty="0"/>
              <a:t> cook rice properly and catch the duck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74391" y="586922"/>
            <a:ext cx="7290544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  <a:sym typeface="+mn-ea"/>
              </a:rPr>
              <a:t>Read the text. Choose the correct answer A, B, </a:t>
            </a:r>
            <a:r>
              <a:rPr lang="en-US" sz="2400" b="1">
                <a:cs typeface="Arial" panose="020B0604020202020204" pitchFamily="34" charset="0"/>
                <a:sym typeface="+mn-ea"/>
              </a:rPr>
              <a:t>or C.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71786" y="563764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4571" y="461124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1764213" y="2101701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64213" y="5008186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131775" y="1058224"/>
            <a:ext cx="105300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3</a:t>
            </a:r>
            <a:r>
              <a:rPr lang="en-US" sz="3200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The phrase “</a:t>
            </a:r>
            <a:r>
              <a:rPr lang="en-US" sz="3200" b="1" dirty="0"/>
              <a:t>releases a duck</a:t>
            </a:r>
            <a:r>
              <a:rPr lang="en-US" sz="3200" dirty="0"/>
              <a:t>” in the text means ______.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A. </a:t>
            </a:r>
            <a:r>
              <a:rPr lang="en-US" sz="3200" dirty="0"/>
              <a:t>gives it freedom 		</a:t>
            </a:r>
          </a:p>
          <a:p>
            <a:r>
              <a:rPr lang="en-US" sz="3200" b="1" dirty="0">
                <a:solidFill>
                  <a:srgbClr val="00B0F0"/>
                </a:solidFill>
              </a:rPr>
              <a:t>	B.</a:t>
            </a:r>
            <a:r>
              <a:rPr lang="en-US" sz="3200" dirty="0"/>
              <a:t> catches it </a:t>
            </a:r>
          </a:p>
          <a:p>
            <a:r>
              <a:rPr lang="en-US" sz="3200" b="1" dirty="0">
                <a:solidFill>
                  <a:srgbClr val="00B0F0"/>
                </a:solidFill>
              </a:rPr>
              <a:t>	C.</a:t>
            </a:r>
            <a:r>
              <a:rPr lang="en-US" sz="3200" dirty="0"/>
              <a:t> takes it home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rgbClr val="F7941E"/>
                </a:solidFill>
              </a:rPr>
              <a:t>4.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/>
              <a:t>Why is the festival important?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A.</a:t>
            </a:r>
            <a:r>
              <a:rPr lang="en-US" sz="3200" dirty="0"/>
              <a:t> Because it is exciting. 		</a:t>
            </a:r>
          </a:p>
          <a:p>
            <a:r>
              <a:rPr lang="en-US" sz="3200" b="1" dirty="0">
                <a:solidFill>
                  <a:srgbClr val="00B0F0"/>
                </a:solidFill>
              </a:rPr>
              <a:t>	B.</a:t>
            </a:r>
            <a:r>
              <a:rPr lang="en-US" sz="3200" dirty="0"/>
              <a:t> Because people win valuable prizes. </a:t>
            </a:r>
          </a:p>
          <a:p>
            <a:r>
              <a:rPr lang="en-US" sz="3200" b="1" dirty="0">
                <a:solidFill>
                  <a:srgbClr val="00B0F0"/>
                </a:solidFill>
              </a:rPr>
              <a:t>	C.</a:t>
            </a:r>
            <a:r>
              <a:rPr lang="en-US" sz="3200" dirty="0"/>
              <a:t> Because it keeps some village traditions alive.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3004" y="439634"/>
            <a:ext cx="7290544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  <a:sym typeface="+mn-ea"/>
              </a:rPr>
              <a:t>Read the text. Choose the correct answer A, B, </a:t>
            </a:r>
            <a:r>
              <a:rPr lang="en-US" sz="2400" b="1">
                <a:cs typeface="Arial" panose="020B0604020202020204" pitchFamily="34" charset="0"/>
                <a:sym typeface="+mn-ea"/>
              </a:rPr>
              <a:t>or C.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0399" y="41647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184" y="3138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071417" y="1623235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071417" y="5013295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75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5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2494" b="8405"/>
          <a:stretch/>
        </p:blipFill>
        <p:spPr>
          <a:xfrm>
            <a:off x="2477386" y="1117234"/>
            <a:ext cx="6177516" cy="50523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23647" y="344842"/>
            <a:ext cx="10729376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 (Body)"/>
                <a:cs typeface="Arial" panose="020B0604020202020204" pitchFamily="34" charset="0"/>
              </a:rPr>
              <a:t>Read the text again. Complete the mind map about a family party.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1042" y="349539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3827" y="246899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0" name="Rectangle 11"/>
          <p:cNvSpPr/>
          <p:nvPr/>
        </p:nvSpPr>
        <p:spPr>
          <a:xfrm>
            <a:off x="7131874" y="3880651"/>
            <a:ext cx="117225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600" b="1" dirty="0">
                <a:solidFill>
                  <a:srgbClr val="C00000"/>
                </a:solidFill>
              </a:rPr>
              <a:t>home</a:t>
            </a:r>
          </a:p>
        </p:txBody>
      </p:sp>
      <p:sp>
        <p:nvSpPr>
          <p:cNvPr id="13" name="Rectangle 11"/>
          <p:cNvSpPr/>
          <p:nvPr/>
        </p:nvSpPr>
        <p:spPr>
          <a:xfrm>
            <a:off x="3374094" y="4278292"/>
            <a:ext cx="131811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600" b="1" dirty="0">
                <a:solidFill>
                  <a:srgbClr val="C00000"/>
                </a:solidFill>
              </a:rPr>
              <a:t>dishes</a:t>
            </a:r>
          </a:p>
        </p:txBody>
      </p:sp>
      <p:sp>
        <p:nvSpPr>
          <p:cNvPr id="14" name="Rectangle 11"/>
          <p:cNvSpPr/>
          <p:nvPr/>
        </p:nvSpPr>
        <p:spPr>
          <a:xfrm>
            <a:off x="3522463" y="1957482"/>
            <a:ext cx="1021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rgbClr val="C00000"/>
                </a:solidFill>
              </a:rPr>
              <a:t>food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72047" t="1765" r="10796" b="86508"/>
          <a:stretch/>
        </p:blipFill>
        <p:spPr>
          <a:xfrm>
            <a:off x="6826276" y="1265701"/>
            <a:ext cx="954881" cy="650343"/>
          </a:xfrm>
          <a:prstGeom prst="rect">
            <a:avLst/>
          </a:prstGeom>
        </p:spPr>
      </p:pic>
      <p:sp>
        <p:nvSpPr>
          <p:cNvPr id="5" name="Rectangle 11"/>
          <p:cNvSpPr/>
          <p:nvPr/>
        </p:nvSpPr>
        <p:spPr>
          <a:xfrm>
            <a:off x="6392642" y="1103908"/>
            <a:ext cx="182215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600" b="1" dirty="0">
                <a:solidFill>
                  <a:srgbClr val="C00000"/>
                </a:solidFill>
              </a:rPr>
              <a:t> third 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15709" y="860123"/>
            <a:ext cx="10815315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Work in pairs. Put the questions (A - E) in the correct blanks (1 - 5) to make a complete dialogue. Then role-play it.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08712" y="96276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1497" y="8601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2710" y="1251"/>
            <a:ext cx="352565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6623367" y="3784325"/>
            <a:ext cx="47349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31F20"/>
                </a:solidFill>
              </a:rPr>
              <a:t>Nick: (4) </a:t>
            </a:r>
            <a:r>
              <a:rPr lang="en-US" sz="2400" dirty="0">
                <a:solidFill>
                  <a:srgbClr val="939598"/>
                </a:solidFill>
              </a:rPr>
              <a:t>______</a:t>
            </a:r>
            <a:br>
              <a:rPr lang="en-US" sz="2400" dirty="0">
                <a:solidFill>
                  <a:srgbClr val="939598"/>
                </a:solidFill>
              </a:rPr>
            </a:br>
            <a:r>
              <a:rPr lang="en-US" sz="2400" dirty="0">
                <a:solidFill>
                  <a:srgbClr val="231F20"/>
                </a:solidFill>
              </a:rPr>
              <a:t>Lan: Well, the birthday person opens the gifts. and everyone has some good food.</a:t>
            </a:r>
            <a:br>
              <a:rPr lang="en-US" sz="2400" dirty="0">
                <a:solidFill>
                  <a:srgbClr val="231F20"/>
                </a:solidFill>
              </a:rPr>
            </a:br>
            <a:r>
              <a:rPr lang="en-US" sz="2400" dirty="0">
                <a:solidFill>
                  <a:srgbClr val="231F20"/>
                </a:solidFill>
              </a:rPr>
              <a:t>Nick: (5) </a:t>
            </a:r>
            <a:r>
              <a:rPr lang="en-US" sz="2400" dirty="0">
                <a:solidFill>
                  <a:srgbClr val="939598"/>
                </a:solidFill>
              </a:rPr>
              <a:t>______</a:t>
            </a:r>
            <a:br>
              <a:rPr lang="en-US" sz="2400" dirty="0">
                <a:solidFill>
                  <a:srgbClr val="939598"/>
                </a:solidFill>
              </a:rPr>
            </a:br>
            <a:r>
              <a:rPr lang="en-US" sz="2400" dirty="0">
                <a:solidFill>
                  <a:srgbClr val="231F20"/>
                </a:solidFill>
              </a:rPr>
              <a:t>Lan: Yes, I always look forward to them. They are a great time for family bonding.</a:t>
            </a:r>
            <a:r>
              <a:rPr lang="en-US" sz="2400" dirty="0"/>
              <a:t> </a:t>
            </a:r>
            <a:endParaRPr lang="en-GB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7557" t="5883" r="18339" b="78997"/>
          <a:stretch/>
        </p:blipFill>
        <p:spPr>
          <a:xfrm>
            <a:off x="115351" y="1839821"/>
            <a:ext cx="4313214" cy="48655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l="7557" t="48417" r="27494" b="39287"/>
          <a:stretch/>
        </p:blipFill>
        <p:spPr>
          <a:xfrm>
            <a:off x="115351" y="2326376"/>
            <a:ext cx="3780374" cy="3956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557" t="62261" r="5888" b="23530"/>
          <a:stretch/>
        </p:blipFill>
        <p:spPr>
          <a:xfrm>
            <a:off x="5310484" y="2285542"/>
            <a:ext cx="5037956" cy="4572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l="7556" t="77571" r="15721" b="9049"/>
          <a:stretch/>
        </p:blipFill>
        <p:spPr>
          <a:xfrm>
            <a:off x="115351" y="2725270"/>
            <a:ext cx="4465614" cy="4305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310484" y="1861496"/>
            <a:ext cx="6798966" cy="424046"/>
            <a:chOff x="5215234" y="3831431"/>
            <a:chExt cx="6798966" cy="42404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/>
            <a:srcRect l="7556" t="32388" r="53306" b="54662"/>
            <a:stretch/>
          </p:blipFill>
          <p:spPr>
            <a:xfrm>
              <a:off x="9736200" y="3831431"/>
              <a:ext cx="2278000" cy="416719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/>
            <a:srcRect l="7557" t="22188" r="5888" b="64697"/>
            <a:stretch/>
          </p:blipFill>
          <p:spPr>
            <a:xfrm>
              <a:off x="5215234" y="3833447"/>
              <a:ext cx="5037956" cy="422030"/>
            </a:xfrm>
            <a:prstGeom prst="rect">
              <a:avLst/>
            </a:prstGeom>
          </p:spPr>
        </p:pic>
      </p:grpSp>
      <p:sp>
        <p:nvSpPr>
          <p:cNvPr id="34" name="Rectangle 33"/>
          <p:cNvSpPr/>
          <p:nvPr/>
        </p:nvSpPr>
        <p:spPr>
          <a:xfrm>
            <a:off x="115351" y="3414993"/>
            <a:ext cx="62220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31F20"/>
                </a:solidFill>
              </a:rPr>
              <a:t>Nick: (1) </a:t>
            </a:r>
            <a:r>
              <a:rPr lang="en-US" sz="2400" dirty="0">
                <a:solidFill>
                  <a:srgbClr val="939598"/>
                </a:solidFill>
              </a:rPr>
              <a:t>______</a:t>
            </a:r>
            <a:br>
              <a:rPr lang="en-US" sz="2400" dirty="0">
                <a:solidFill>
                  <a:srgbClr val="939598"/>
                </a:solidFill>
              </a:rPr>
            </a:br>
            <a:r>
              <a:rPr lang="en-US" sz="2400" dirty="0">
                <a:solidFill>
                  <a:srgbClr val="231F20"/>
                </a:solidFill>
              </a:rPr>
              <a:t>Lan: Well, I join birthday parties of all my family members.</a:t>
            </a:r>
            <a:br>
              <a:rPr lang="en-US" sz="2400" dirty="0">
                <a:solidFill>
                  <a:srgbClr val="231F20"/>
                </a:solidFill>
              </a:rPr>
            </a:br>
            <a:r>
              <a:rPr lang="en-US" sz="2400" dirty="0">
                <a:solidFill>
                  <a:srgbClr val="231F20"/>
                </a:solidFill>
              </a:rPr>
              <a:t>Nick: (2) </a:t>
            </a:r>
            <a:r>
              <a:rPr lang="en-US" sz="2400" dirty="0">
                <a:solidFill>
                  <a:srgbClr val="939598"/>
                </a:solidFill>
              </a:rPr>
              <a:t>______</a:t>
            </a:r>
            <a:br>
              <a:rPr lang="en-US" sz="2400" dirty="0">
                <a:solidFill>
                  <a:srgbClr val="939598"/>
                </a:solidFill>
              </a:rPr>
            </a:br>
            <a:r>
              <a:rPr lang="en-US" sz="2400" dirty="0">
                <a:solidFill>
                  <a:srgbClr val="231F20"/>
                </a:solidFill>
              </a:rPr>
              <a:t>Lan: In a Vietnamese restaurant. But sometimes we break with tradition by going to a Western one.</a:t>
            </a:r>
            <a:br>
              <a:rPr lang="en-US" sz="2400" dirty="0">
                <a:solidFill>
                  <a:srgbClr val="231F20"/>
                </a:solidFill>
              </a:rPr>
            </a:br>
            <a:r>
              <a:rPr lang="en-US" sz="2400" dirty="0">
                <a:solidFill>
                  <a:srgbClr val="231F20"/>
                </a:solidFill>
              </a:rPr>
              <a:t>Nick: (3) </a:t>
            </a:r>
            <a:r>
              <a:rPr lang="en-US" sz="2400" dirty="0">
                <a:solidFill>
                  <a:srgbClr val="939598"/>
                </a:solidFill>
              </a:rPr>
              <a:t>______</a:t>
            </a:r>
            <a:br>
              <a:rPr lang="en-US" sz="2400" dirty="0">
                <a:solidFill>
                  <a:srgbClr val="939598"/>
                </a:solidFill>
              </a:rPr>
            </a:br>
            <a:r>
              <a:rPr lang="en-US" sz="2400" dirty="0">
                <a:solidFill>
                  <a:srgbClr val="231F20"/>
                </a:solidFill>
              </a:rPr>
              <a:t>Lan: Everyone in my family.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33633 0.227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277 L -0.33685 0.3236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9" y="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0416 L 0.08932 0.4798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6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6237 0.279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85" y="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0.62539 0.4361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63" y="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57075" y="605117"/>
            <a:ext cx="10815315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Work in pairs. Put the questions (A - E) in the correct blanks (1 - 5) to make a complete dialogue. Then role-play it.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0078" y="707757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863" y="60511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2710" y="1251"/>
            <a:ext cx="292579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99909" y="1441345"/>
            <a:ext cx="1060249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31F20"/>
                </a:solidFill>
              </a:rPr>
              <a:t>Nick: (1</a:t>
            </a:r>
            <a:r>
              <a:rPr lang="en-US" sz="2400" dirty="0">
                <a:solidFill>
                  <a:srgbClr val="C00000"/>
                </a:solidFill>
              </a:rPr>
              <a:t>) </a:t>
            </a:r>
            <a:r>
              <a:rPr lang="en-US" sz="2600" dirty="0">
                <a:solidFill>
                  <a:srgbClr val="C00000"/>
                </a:solidFill>
              </a:rPr>
              <a:t>Lan, what family event do you often take part in?</a:t>
            </a:r>
            <a:br>
              <a:rPr lang="en-US" sz="26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rgbClr val="231F20"/>
                </a:solidFill>
              </a:rPr>
              <a:t>Lan: Well, I join birthday parties of all my family members.</a:t>
            </a:r>
            <a:br>
              <a:rPr lang="en-US" sz="2400" dirty="0">
                <a:solidFill>
                  <a:srgbClr val="231F20"/>
                </a:solidFill>
              </a:rPr>
            </a:br>
            <a:r>
              <a:rPr lang="en-US" sz="2400" dirty="0">
                <a:solidFill>
                  <a:srgbClr val="231F20"/>
                </a:solidFill>
              </a:rPr>
              <a:t>Nick: (2) </a:t>
            </a:r>
            <a:r>
              <a:rPr lang="en-US" sz="2800" dirty="0">
                <a:solidFill>
                  <a:srgbClr val="C00000"/>
                </a:solidFill>
              </a:rPr>
              <a:t>Where do you hold these parties</a:t>
            </a:r>
            <a:br>
              <a:rPr lang="en-US" sz="2400" dirty="0">
                <a:solidFill>
                  <a:srgbClr val="939598"/>
                </a:solidFill>
              </a:rPr>
            </a:br>
            <a:r>
              <a:rPr lang="en-US" sz="2400" dirty="0">
                <a:solidFill>
                  <a:srgbClr val="231F20"/>
                </a:solidFill>
              </a:rPr>
              <a:t>Lan: In a Vietnamese restaurant. But sometimes we break with tradition by going to a Western one.</a:t>
            </a:r>
            <a:br>
              <a:rPr lang="en-US" sz="2400" dirty="0">
                <a:solidFill>
                  <a:srgbClr val="231F20"/>
                </a:solidFill>
              </a:rPr>
            </a:br>
            <a:r>
              <a:rPr lang="en-US" sz="2400" dirty="0">
                <a:solidFill>
                  <a:srgbClr val="231F20"/>
                </a:solidFill>
              </a:rPr>
              <a:t>Nick: (3) </a:t>
            </a:r>
            <a:r>
              <a:rPr lang="en-US" sz="2400" dirty="0">
                <a:solidFill>
                  <a:srgbClr val="C00000"/>
                </a:solidFill>
              </a:rPr>
              <a:t>Who joins you at these parties?</a:t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rgbClr val="231F20"/>
                </a:solidFill>
              </a:rPr>
              <a:t>Lan: Everyone in my family.</a:t>
            </a:r>
          </a:p>
          <a:p>
            <a:r>
              <a:rPr lang="en-US" sz="2400" dirty="0">
                <a:solidFill>
                  <a:srgbClr val="231F20"/>
                </a:solidFill>
              </a:rPr>
              <a:t>Nick: (4) </a:t>
            </a:r>
            <a:r>
              <a:rPr lang="en-US" sz="2400" dirty="0">
                <a:solidFill>
                  <a:srgbClr val="C00000"/>
                </a:solidFill>
              </a:rPr>
              <a:t>And what do you do at parties?</a:t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rgbClr val="231F20"/>
                </a:solidFill>
              </a:rPr>
              <a:t>Lan: Well, the birthday person opens the gifts. and everyone has some good food.</a:t>
            </a:r>
            <a:br>
              <a:rPr lang="en-US" sz="2400" dirty="0">
                <a:solidFill>
                  <a:srgbClr val="231F20"/>
                </a:solidFill>
              </a:rPr>
            </a:br>
            <a:r>
              <a:rPr lang="en-US" sz="2400" dirty="0">
                <a:solidFill>
                  <a:srgbClr val="231F20"/>
                </a:solidFill>
              </a:rPr>
              <a:t>Nick: (5) </a:t>
            </a:r>
            <a:r>
              <a:rPr lang="en-US" sz="2400" dirty="0">
                <a:solidFill>
                  <a:srgbClr val="C00000"/>
                </a:solidFill>
              </a:rPr>
              <a:t>Do you like these parties?</a:t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rgbClr val="231F20"/>
                </a:solidFill>
              </a:rPr>
              <a:t>Lan: Yes, I always look forward to them. They are a great time for family bonding.</a:t>
            </a:r>
            <a:r>
              <a:rPr lang="en-US" sz="2400" dirty="0"/>
              <a:t> </a:t>
            </a: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14423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5198" y="1241418"/>
            <a:ext cx="6283130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800" b="1" dirty="0"/>
              <a:t>1. What is the event?</a:t>
            </a:r>
          </a:p>
          <a:p>
            <a:pPr algn="l">
              <a:lnSpc>
                <a:spcPct val="200000"/>
              </a:lnSpc>
            </a:pPr>
            <a:r>
              <a:rPr lang="en-US" sz="2800" b="1" dirty="0"/>
              <a:t>2. Where and when does it happen?</a:t>
            </a:r>
          </a:p>
          <a:p>
            <a:pPr algn="l">
              <a:lnSpc>
                <a:spcPct val="200000"/>
              </a:lnSpc>
            </a:pPr>
            <a:r>
              <a:rPr lang="en-US" sz="2800" b="1" dirty="0"/>
              <a:t>3. Who joins with you?</a:t>
            </a:r>
          </a:p>
          <a:p>
            <a:pPr algn="l">
              <a:lnSpc>
                <a:spcPct val="200000"/>
              </a:lnSpc>
            </a:pPr>
            <a:r>
              <a:rPr lang="en-US" sz="2800" b="1" dirty="0"/>
              <a:t>4. What do you often do at that event?</a:t>
            </a:r>
          </a:p>
          <a:p>
            <a:pPr algn="l">
              <a:lnSpc>
                <a:spcPct val="200000"/>
              </a:lnSpc>
            </a:pPr>
            <a:r>
              <a:rPr lang="en-US" sz="2800" b="1" dirty="0"/>
              <a:t>5. Do you like it or not? Why or why not?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7573" y="726460"/>
            <a:ext cx="10408983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Make notes about a normal family event that you take part in. Use </a:t>
            </a:r>
            <a:r>
              <a:rPr lang="en-US" sz="2400" b="1">
                <a:cs typeface="Arial" panose="020B0604020202020204" pitchFamily="34" charset="0"/>
              </a:rPr>
              <a:t>the questions </a:t>
            </a:r>
            <a:r>
              <a:rPr lang="en-US" sz="2400" b="1" dirty="0">
                <a:cs typeface="Arial" panose="020B0604020202020204" pitchFamily="34" charset="0"/>
              </a:rPr>
              <a:t>below as cues.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0576" y="829100"/>
            <a:ext cx="502606" cy="502606"/>
          </a:xfrm>
          <a:prstGeom prst="round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3361" y="7264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Rectangle 3"/>
          <p:cNvSpPr/>
          <p:nvPr/>
        </p:nvSpPr>
        <p:spPr>
          <a:xfrm>
            <a:off x="7237819" y="1331706"/>
            <a:ext cx="4954181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800" b="1" dirty="0"/>
              <a:t>Now work in pairs. </a:t>
            </a:r>
            <a:br>
              <a:rPr lang="en-US" sz="2800" b="1" dirty="0"/>
            </a:br>
            <a:r>
              <a:rPr lang="en-US" sz="2800" b="1" dirty="0"/>
              <a:t>Make a dialogue asking and answering about the event. You can use your notes.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82132" y="0"/>
            <a:ext cx="2739933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610576" y="1968723"/>
            <a:ext cx="6993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It’s the family reunion party at the end of the year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2052" y="2872432"/>
            <a:ext cx="4434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It holds in my grandparents’ house.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1942" y="3752834"/>
            <a:ext cx="87499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Arial Narrow" panose="020B0606020202030204" pitchFamily="34" charset="0"/>
                <a:cs typeface="Mongolian Baiti" panose="03000500000000000000" pitchFamily="66" charset="0"/>
              </a:rPr>
              <a:t>Every family members gather at my grandparent’s house.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11942" y="4567829"/>
            <a:ext cx="62039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</a:rPr>
              <a:t>We enjoy delicious food and talk together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23216" y="5472848"/>
            <a:ext cx="11249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OpenSans"/>
              </a:rPr>
              <a:t>Yes, I always look forward to them. It is  a great time for family bonding.</a:t>
            </a:r>
            <a:endParaRPr lang="en-US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44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7405" y="1039380"/>
            <a:ext cx="77788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Open Sans"/>
              </a:rPr>
              <a:t>1. What is the event?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Open Sans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Open Sans"/>
              </a:rPr>
              <a:t>2. Where and when does it happen?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Open Sans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Open Sans"/>
              </a:rPr>
              <a:t>3. Who joins with you?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Open Sans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Open Sans"/>
              </a:rPr>
              <a:t>4. What do you often do at that event?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Open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9240" y="150146"/>
            <a:ext cx="10408983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Make notes about a normal family event that you take part in. Use the questions below as cues.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7405" y="-2696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8" name="Rectangle 3"/>
          <p:cNvSpPr/>
          <p:nvPr/>
        </p:nvSpPr>
        <p:spPr>
          <a:xfrm>
            <a:off x="7318920" y="838712"/>
            <a:ext cx="4640751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800" b="1" i="1" dirty="0"/>
              <a:t>Now work in pairs. </a:t>
            </a:r>
            <a:br>
              <a:rPr lang="en-US" sz="2800" b="1" i="1" dirty="0"/>
            </a:br>
            <a:r>
              <a:rPr lang="en-US" sz="2800" b="1" i="1" dirty="0"/>
              <a:t>Make a dialogue asking and answering about the event. You can use your notes.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67020" y="228075"/>
            <a:ext cx="502606" cy="502606"/>
          </a:xfrm>
          <a:prstGeom prst="round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9805" y="1254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7020" y="1611784"/>
            <a:ext cx="4233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i="1" dirty="0">
                <a:solidFill>
                  <a:srgbClr val="C00000"/>
                </a:solidFill>
                <a:latin typeface="Open Sans"/>
              </a:rPr>
              <a:t>-The event is a birthday party.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8313" y="2713883"/>
            <a:ext cx="11239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i="1" dirty="0">
                <a:solidFill>
                  <a:srgbClr val="C00000"/>
                </a:solidFill>
                <a:latin typeface="Open Sans"/>
              </a:rPr>
              <a:t>-It happens on one of my family member's birthday. It is held in my our house.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7405" y="3849505"/>
            <a:ext cx="47532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i="1" dirty="0">
                <a:solidFill>
                  <a:srgbClr val="C00000"/>
                </a:solidFill>
                <a:latin typeface="Open Sans"/>
              </a:rPr>
              <a:t>-My family members join with me.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6854" y="4941566"/>
            <a:ext cx="4325223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i="1" dirty="0">
                <a:solidFill>
                  <a:srgbClr val="C00000"/>
                </a:solidFill>
                <a:latin typeface="Open Sans"/>
              </a:rPr>
              <a:t>- I always buy a birthday cake.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7020" y="5415686"/>
            <a:ext cx="57102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Open Sans"/>
              </a:rPr>
              <a:t>5. Do you like it or not? Why or why not?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7404" y="6059287"/>
            <a:ext cx="105870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Open Sans"/>
              </a:rPr>
              <a:t>Yes, I like it a lot. Because it's an </a:t>
            </a:r>
            <a:r>
              <a:rPr lang="en-US" sz="2400" i="1" dirty="0" err="1">
                <a:solidFill>
                  <a:srgbClr val="C00000"/>
                </a:solidFill>
                <a:latin typeface="Open Sans"/>
              </a:rPr>
              <a:t>oppotunity</a:t>
            </a:r>
            <a:r>
              <a:rPr lang="en-US" sz="2400" i="1" dirty="0">
                <a:solidFill>
                  <a:srgbClr val="C00000"/>
                </a:solidFill>
                <a:latin typeface="Open Sans"/>
              </a:rPr>
              <a:t> to bring everyone together.</a:t>
            </a:r>
            <a:endParaRPr lang="en-US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35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/>
      <p:bldP spid="13" grpId="0"/>
      <p:bldP spid="14" grpId="0"/>
      <p:bldP spid="15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5507" y="805483"/>
            <a:ext cx="6283130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800" b="1" dirty="0"/>
              <a:t>1. What is the event?</a:t>
            </a:r>
          </a:p>
          <a:p>
            <a:pPr algn="l">
              <a:lnSpc>
                <a:spcPct val="200000"/>
              </a:lnSpc>
            </a:pPr>
            <a:r>
              <a:rPr lang="en-US" sz="2800" b="1" dirty="0"/>
              <a:t>2. Where and when does it happen?</a:t>
            </a:r>
          </a:p>
          <a:p>
            <a:pPr algn="l">
              <a:lnSpc>
                <a:spcPct val="200000"/>
              </a:lnSpc>
            </a:pPr>
            <a:r>
              <a:rPr lang="en-US" sz="2800" b="1" dirty="0"/>
              <a:t>3. Who joins with you?</a:t>
            </a:r>
          </a:p>
          <a:p>
            <a:pPr algn="l">
              <a:lnSpc>
                <a:spcPct val="200000"/>
              </a:lnSpc>
            </a:pPr>
            <a:r>
              <a:rPr lang="en-US" sz="2800" b="1" dirty="0"/>
              <a:t>4. What do you often do at that event?</a:t>
            </a:r>
          </a:p>
          <a:p>
            <a:pPr algn="l">
              <a:lnSpc>
                <a:spcPct val="200000"/>
              </a:lnSpc>
            </a:pPr>
            <a:r>
              <a:rPr lang="en-US" sz="2800" b="1" dirty="0"/>
              <a:t>5. Do you like it or not? Why or why not?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97882" y="290525"/>
            <a:ext cx="10408983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Make notes about a normal family event that you take part in. Use </a:t>
            </a:r>
            <a:r>
              <a:rPr lang="en-US" sz="2400" b="1">
                <a:cs typeface="Arial" panose="020B0604020202020204" pitchFamily="34" charset="0"/>
              </a:rPr>
              <a:t>the questions </a:t>
            </a:r>
            <a:r>
              <a:rPr lang="en-US" sz="2400" b="1" dirty="0">
                <a:cs typeface="Arial" panose="020B0604020202020204" pitchFamily="34" charset="0"/>
              </a:rPr>
              <a:t>below as cues.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90885" y="393165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70" y="29052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Rectangle 3"/>
          <p:cNvSpPr/>
          <p:nvPr/>
        </p:nvSpPr>
        <p:spPr>
          <a:xfrm>
            <a:off x="8118505" y="969598"/>
            <a:ext cx="3988435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800" b="1" dirty="0"/>
              <a:t>Now work in pairs. </a:t>
            </a:r>
            <a:br>
              <a:rPr lang="en-US" sz="2800" b="1" dirty="0"/>
            </a:br>
            <a:r>
              <a:rPr lang="en-US" sz="2800" b="1" dirty="0"/>
              <a:t>Make a dialogue asking and answering about the event. You can use your notes.</a:t>
            </a:r>
          </a:p>
        </p:txBody>
      </p:sp>
      <p:sp>
        <p:nvSpPr>
          <p:cNvPr id="3" name="Rectangle 3"/>
          <p:cNvSpPr/>
          <p:nvPr/>
        </p:nvSpPr>
        <p:spPr>
          <a:xfrm>
            <a:off x="839839" y="1511093"/>
            <a:ext cx="2896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solidFill>
                  <a:srgbClr val="0070C0"/>
                </a:solidFill>
              </a:rPr>
              <a:t>Full Moon Festival</a:t>
            </a:r>
          </a:p>
        </p:txBody>
      </p:sp>
      <p:sp>
        <p:nvSpPr>
          <p:cNvPr id="5" name="Rectangle 3"/>
          <p:cNvSpPr/>
          <p:nvPr/>
        </p:nvSpPr>
        <p:spPr>
          <a:xfrm>
            <a:off x="839839" y="2399231"/>
            <a:ext cx="7301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solidFill>
                  <a:srgbClr val="0070C0"/>
                </a:solidFill>
              </a:rPr>
              <a:t>On the 15th day of the 8th Lunar Month in Asia </a:t>
            </a:r>
          </a:p>
        </p:txBody>
      </p:sp>
      <p:sp>
        <p:nvSpPr>
          <p:cNvPr id="7" name="Rectangle 3"/>
          <p:cNvSpPr/>
          <p:nvPr/>
        </p:nvSpPr>
        <p:spPr>
          <a:xfrm>
            <a:off x="839839" y="3279514"/>
            <a:ext cx="3784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800" b="1">
                <a:solidFill>
                  <a:srgbClr val="0070C0"/>
                </a:solidFill>
              </a:rPr>
              <a:t>My family, my friends,…</a:t>
            </a:r>
          </a:p>
        </p:txBody>
      </p:sp>
      <p:sp>
        <p:nvSpPr>
          <p:cNvPr id="13" name="Rectangle 3"/>
          <p:cNvSpPr/>
          <p:nvPr/>
        </p:nvSpPr>
        <p:spPr>
          <a:xfrm>
            <a:off x="839839" y="4107012"/>
            <a:ext cx="48088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800" b="1">
                <a:solidFill>
                  <a:srgbClr val="0070C0"/>
                </a:solidFill>
              </a:rPr>
              <a:t>Eat moon cake, hang lantern....</a:t>
            </a:r>
          </a:p>
        </p:txBody>
      </p:sp>
      <p:sp>
        <p:nvSpPr>
          <p:cNvPr id="15" name="Rectangle 3"/>
          <p:cNvSpPr/>
          <p:nvPr/>
        </p:nvSpPr>
        <p:spPr>
          <a:xfrm>
            <a:off x="839839" y="4979100"/>
            <a:ext cx="7429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solidFill>
                  <a:srgbClr val="0070C0"/>
                </a:solidFill>
              </a:rPr>
              <a:t>Yes, I do. Because I can celebrate with my family.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5" grpId="0"/>
      <p:bldP spid="5" grpId="1"/>
      <p:bldP spid="7" grpId="0"/>
      <p:bldP spid="7" grpId="1"/>
      <p:bldP spid="13" grpId="0"/>
      <p:bldP spid="13" grpId="1"/>
      <p:bldP spid="15" grpId="0"/>
      <p:bldP spid="15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/>
        </p:nvSpPr>
        <p:spPr>
          <a:xfrm>
            <a:off x="1146579" y="1071225"/>
            <a:ext cx="110454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Reading: </a:t>
            </a:r>
            <a:endParaRPr lang="en-US" sz="3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Read for specific information about village festival day.</a:t>
            </a:r>
          </a:p>
          <a:p>
            <a:pPr marL="107950" indent="-107950"/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Speaking: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charset="0"/>
              <a:buChar char="ü"/>
            </a:pP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Talk about family event.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3572" y="193447"/>
            <a:ext cx="500746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214490" y="332451"/>
            <a:ext cx="26855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* 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27893" y="1442860"/>
            <a:ext cx="88724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Do exercises in the workbook.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err="1"/>
              <a:t>Prepair</a:t>
            </a:r>
            <a:r>
              <a:rPr lang="en-US" sz="3600" dirty="0"/>
              <a:t> lesson 6 (Skills 2)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656" y="3276686"/>
            <a:ext cx="3020335" cy="30203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30287" y="123006"/>
            <a:ext cx="6465794" cy="813514"/>
          </a:xfrm>
          <a:prstGeom prst="rect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04708" y="5372688"/>
            <a:ext cx="6368902" cy="111773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rgbClr val="FF0000"/>
                </a:solidFill>
              </a:rPr>
              <a:t>It’s a bamboo pole</a:t>
            </a:r>
          </a:p>
        </p:txBody>
      </p:sp>
      <p:sp>
        <p:nvSpPr>
          <p:cNvPr id="3" name="Oval 2"/>
          <p:cNvSpPr/>
          <p:nvPr/>
        </p:nvSpPr>
        <p:spPr>
          <a:xfrm>
            <a:off x="870857" y="4530993"/>
            <a:ext cx="2032000" cy="20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Oval 12"/>
          <p:cNvSpPr/>
          <p:nvPr/>
        </p:nvSpPr>
        <p:spPr>
          <a:xfrm>
            <a:off x="943430" y="4603566"/>
            <a:ext cx="1886857" cy="188685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71" y="5823992"/>
            <a:ext cx="812800" cy="812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58426" y="5239217"/>
            <a:ext cx="1598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HẾT GIỜ</a:t>
            </a:r>
          </a:p>
        </p:txBody>
      </p:sp>
      <p:sp>
        <p:nvSpPr>
          <p:cNvPr id="9" name="Rectangle 8"/>
          <p:cNvSpPr/>
          <p:nvPr/>
        </p:nvSpPr>
        <p:spPr>
          <a:xfrm>
            <a:off x="4066107" y="228634"/>
            <a:ext cx="29370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What is this?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0828" y="1251158"/>
            <a:ext cx="3736753" cy="3988059"/>
          </a:xfrm>
          <a:prstGeom prst="rect">
            <a:avLst/>
          </a:prstGeom>
        </p:spPr>
      </p:pic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10972800" y="6262577"/>
            <a:ext cx="978195" cy="595423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40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13" grpId="0" animBg="1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2098" y="724419"/>
            <a:ext cx="3556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It’s actually a bamboo ………pole…….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5173" y="878431"/>
            <a:ext cx="3508743" cy="34343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6989" y="153865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Many Asians go to Buddhist temples to ___pray__ for good luck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190" y="2143865"/>
            <a:ext cx="4811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People often </a:t>
            </a:r>
            <a:r>
              <a:rPr lang="en-US" b="1" dirty="0"/>
              <a:t>clean</a:t>
            </a:r>
            <a:r>
              <a:rPr lang="en-US" dirty="0"/>
              <a:t> their houses before Tet comes</a:t>
            </a:r>
          </a:p>
        </p:txBody>
      </p:sp>
      <p:sp>
        <p:nvSpPr>
          <p:cNvPr id="8" name="Rectangle 7"/>
          <p:cNvSpPr/>
          <p:nvPr/>
        </p:nvSpPr>
        <p:spPr>
          <a:xfrm>
            <a:off x="596937" y="2629898"/>
            <a:ext cx="5781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on what holiday does </a:t>
            </a:r>
            <a:r>
              <a:rPr lang="en-US" dirty="0" err="1"/>
              <a:t>santa</a:t>
            </a:r>
            <a:r>
              <a:rPr lang="en-US" dirty="0"/>
              <a:t> </a:t>
            </a:r>
            <a:r>
              <a:rPr lang="en-US" dirty="0" err="1"/>
              <a:t>claus</a:t>
            </a:r>
            <a:r>
              <a:rPr lang="en-US" dirty="0"/>
              <a:t> usually appear? Christmas</a:t>
            </a:r>
          </a:p>
        </p:txBody>
      </p:sp>
      <p:sp>
        <p:nvSpPr>
          <p:cNvPr id="9" name="Rectangle 8"/>
          <p:cNvSpPr/>
          <p:nvPr/>
        </p:nvSpPr>
        <p:spPr>
          <a:xfrm>
            <a:off x="784190" y="3259472"/>
            <a:ext cx="4686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At Tet children often get </a:t>
            </a:r>
            <a:r>
              <a:rPr lang="en-US" b="1" dirty="0"/>
              <a:t>lucky ……………money…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6937" y="3704380"/>
            <a:ext cx="1831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This is </a:t>
            </a:r>
            <a:r>
              <a:rPr lang="en-US" b="1" dirty="0"/>
              <a:t>moon</a:t>
            </a:r>
            <a:r>
              <a:rPr lang="en-US" dirty="0"/>
              <a:t> cake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067" y="2336864"/>
            <a:ext cx="3074028" cy="20293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26245" y="424700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We have a tradition of holding a family ______ on the first day of Tet.	A. reunion 		B. work 			 C. meal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646" y="3541794"/>
            <a:ext cx="3859889" cy="220299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17451" y="6200361"/>
            <a:ext cx="8496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</a:t>
            </a:r>
            <a:r>
              <a:rPr lang="en-US" b="1" i="1" dirty="0"/>
              <a:t>Kitchen </a:t>
            </a:r>
            <a:r>
              <a:rPr lang="en-US" dirty="0"/>
              <a:t>Gods Worshipping Ceremony on the 23rd day of the twelfth lunar month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8133" y="541679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My family often buys ornamental trees and </a:t>
            </a:r>
            <a:r>
              <a:rPr lang="en-US" b="1" dirty="0"/>
              <a:t>flowers</a:t>
            </a:r>
            <a:r>
              <a:rPr lang="en-US" dirty="0"/>
              <a:t> to decorate the house at Tet</a:t>
            </a:r>
          </a:p>
        </p:txBody>
      </p:sp>
      <p:pic>
        <p:nvPicPr>
          <p:cNvPr id="1028" name="Picture 4" descr="Các loại hoa đẹp ngày Tết được bày bán khá nhiều ở các vườn, chợ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988" y="502742"/>
            <a:ext cx="3256140" cy="174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391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832" y="1223797"/>
            <a:ext cx="3838355" cy="24338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187" y="1206209"/>
            <a:ext cx="3819451" cy="2412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380" y="3636689"/>
            <a:ext cx="3838355" cy="2257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8639" y="3636689"/>
            <a:ext cx="3843899" cy="230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069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417581" y="23317"/>
            <a:ext cx="7216463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7941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TRÒ CHƠI LẬT MẢNH GHÉP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992" y="195827"/>
            <a:ext cx="660400" cy="5842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195" y="471935"/>
            <a:ext cx="660400" cy="5842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0" y="195827"/>
            <a:ext cx="660400" cy="5842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597" y="471935"/>
            <a:ext cx="660400" cy="5842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75" y="847091"/>
            <a:ext cx="5637608" cy="309641"/>
          </a:xfrm>
          <a:prstGeom prst="rect">
            <a:avLst/>
          </a:prstGeom>
        </p:spPr>
      </p:pic>
      <p:pic>
        <p:nvPicPr>
          <p:cNvPr id="43" name="Picture 4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255" y="5566359"/>
            <a:ext cx="1346200" cy="1206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62765" y="5972640"/>
            <a:ext cx="3386761" cy="80021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FESTIVALS</a:t>
            </a:r>
          </a:p>
        </p:txBody>
      </p:sp>
      <p:pic>
        <p:nvPicPr>
          <p:cNvPr id="4" name="VUIDEHOC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50.180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06501" y="7289800"/>
            <a:ext cx="812800" cy="812800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159923" y="98864"/>
            <a:ext cx="711200" cy="711200"/>
          </a:xfrm>
          <a:prstGeom prst="star5">
            <a:avLst>
              <a:gd name="adj" fmla="val 25914"/>
              <a:gd name="hf" fmla="val 105146"/>
              <a:gd name="vf" fmla="val 110557"/>
            </a:avLst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867" y="864679"/>
            <a:ext cx="5637608" cy="3096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5269" y="847091"/>
            <a:ext cx="7693819" cy="50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7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2" grpId="0"/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4108" y="133965"/>
            <a:ext cx="10303962" cy="1177260"/>
          </a:xfrm>
          <a:prstGeom prst="rect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chemeClr val="tx1"/>
                </a:solidFill>
              </a:rPr>
              <a:t>Many Asians go to Buddhist temples to _____ for good luck</a:t>
            </a:r>
          </a:p>
        </p:txBody>
      </p:sp>
      <p:sp>
        <p:nvSpPr>
          <p:cNvPr id="5" name="Rectangle 4"/>
          <p:cNvSpPr/>
          <p:nvPr/>
        </p:nvSpPr>
        <p:spPr>
          <a:xfrm>
            <a:off x="4338463" y="5919381"/>
            <a:ext cx="3598531" cy="83920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4267" b="1" dirty="0">
                <a:solidFill>
                  <a:srgbClr val="FF0000"/>
                </a:solidFill>
                <a:latin typeface="Calibri"/>
              </a:rPr>
              <a:t>Pray</a:t>
            </a:r>
          </a:p>
        </p:txBody>
      </p:sp>
      <p:sp>
        <p:nvSpPr>
          <p:cNvPr id="7" name="Oval 6"/>
          <p:cNvSpPr/>
          <p:nvPr/>
        </p:nvSpPr>
        <p:spPr>
          <a:xfrm>
            <a:off x="870857" y="4530993"/>
            <a:ext cx="2032000" cy="20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943430" y="4603566"/>
            <a:ext cx="1886857" cy="188685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86971" y="7074967"/>
            <a:ext cx="8128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8426" y="5239217"/>
            <a:ext cx="1598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HẾT GIỜ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3926" y="1775638"/>
            <a:ext cx="5124893" cy="3710762"/>
          </a:xfrm>
          <a:prstGeom prst="rect">
            <a:avLst/>
          </a:prstGeom>
        </p:spPr>
      </p:pic>
      <p:sp>
        <p:nvSpPr>
          <p:cNvPr id="11" name="Left Arrow 10">
            <a:hlinkClick r:id="rId6" action="ppaction://hlinksldjump"/>
          </p:cNvPr>
          <p:cNvSpPr/>
          <p:nvPr/>
        </p:nvSpPr>
        <p:spPr>
          <a:xfrm>
            <a:off x="10972800" y="6262577"/>
            <a:ext cx="978195" cy="595423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2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8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3358" y="98646"/>
            <a:ext cx="11277600" cy="1070935"/>
          </a:xfrm>
          <a:prstGeom prst="rect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3500" b="1" dirty="0">
                <a:solidFill>
                  <a:schemeClr val="accent2">
                    <a:lumMod val="75000"/>
                  </a:schemeClr>
                </a:solidFill>
              </a:rPr>
              <a:t>People often ………their houses before Tet comes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063409" y="5443869"/>
            <a:ext cx="4453270" cy="91592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4267" b="1" dirty="0">
                <a:solidFill>
                  <a:srgbClr val="FF0000"/>
                </a:solidFill>
                <a:latin typeface="Calibri"/>
              </a:rPr>
              <a:t>clean</a:t>
            </a:r>
          </a:p>
        </p:txBody>
      </p:sp>
      <p:sp>
        <p:nvSpPr>
          <p:cNvPr id="7" name="Oval 6"/>
          <p:cNvSpPr/>
          <p:nvPr/>
        </p:nvSpPr>
        <p:spPr>
          <a:xfrm>
            <a:off x="870857" y="4530993"/>
            <a:ext cx="2032000" cy="20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943430" y="4603566"/>
            <a:ext cx="1886857" cy="188685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80457" y="7040080"/>
            <a:ext cx="8128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8426" y="5239217"/>
            <a:ext cx="1598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HẾT GIỜ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1150" y="1440711"/>
            <a:ext cx="4995529" cy="3540642"/>
          </a:xfrm>
          <a:prstGeom prst="rect">
            <a:avLst/>
          </a:prstGeom>
        </p:spPr>
      </p:pic>
      <p:sp>
        <p:nvSpPr>
          <p:cNvPr id="11" name="Left Arrow 10">
            <a:hlinkClick r:id="rId6" action="ppaction://hlinksldjump"/>
          </p:cNvPr>
          <p:cNvSpPr/>
          <p:nvPr/>
        </p:nvSpPr>
        <p:spPr>
          <a:xfrm>
            <a:off x="10972800" y="6262577"/>
            <a:ext cx="978195" cy="595423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71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8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6400" y="77381"/>
            <a:ext cx="11506200" cy="1017772"/>
          </a:xfrm>
          <a:prstGeom prst="rect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en-US" sz="3800" dirty="0">
                <a:solidFill>
                  <a:srgbClr val="002060"/>
                </a:solidFill>
              </a:rPr>
              <a:t>Who does Santa Claus usually bring gifts to at Christmas?</a:t>
            </a:r>
            <a:endParaRPr lang="en-US" sz="3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17584" y="5292467"/>
            <a:ext cx="4690751" cy="117447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4267" b="1" dirty="0" err="1">
                <a:solidFill>
                  <a:srgbClr val="FF0000"/>
                </a:solidFill>
                <a:latin typeface="Calibri"/>
              </a:rPr>
              <a:t>chidren</a:t>
            </a:r>
            <a:endParaRPr lang="en-US" sz="4267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870857" y="4530993"/>
            <a:ext cx="2032000" cy="20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943430" y="4603566"/>
            <a:ext cx="1886857" cy="188685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80457" y="6985000"/>
            <a:ext cx="8128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8426" y="5239217"/>
            <a:ext cx="1598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HẾT GIỜ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8353" y="1294625"/>
            <a:ext cx="3838353" cy="3798370"/>
          </a:xfrm>
          <a:prstGeom prst="rect">
            <a:avLst/>
          </a:prstGeom>
        </p:spPr>
      </p:pic>
      <p:sp>
        <p:nvSpPr>
          <p:cNvPr id="11" name="Left Arrow 10">
            <a:hlinkClick r:id="rId6" action="ppaction://hlinksldjump"/>
          </p:cNvPr>
          <p:cNvSpPr/>
          <p:nvPr/>
        </p:nvSpPr>
        <p:spPr>
          <a:xfrm>
            <a:off x="10972800" y="6262577"/>
            <a:ext cx="978195" cy="595423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27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8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5229" y="166182"/>
            <a:ext cx="9686261" cy="911447"/>
          </a:xfrm>
          <a:prstGeom prst="rect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4267" dirty="0">
                <a:solidFill>
                  <a:srgbClr val="002060"/>
                </a:solidFill>
              </a:rPr>
              <a:t>At Tet children often get  …………</a:t>
            </a:r>
            <a:endParaRPr lang="en-US" sz="4267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22580" y="5531604"/>
            <a:ext cx="3851561" cy="92562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4267" b="1" dirty="0">
                <a:solidFill>
                  <a:srgbClr val="FF0000"/>
                </a:solidFill>
                <a:latin typeface="Calibri"/>
              </a:rPr>
              <a:t>Lucky money</a:t>
            </a:r>
          </a:p>
        </p:txBody>
      </p:sp>
      <p:sp>
        <p:nvSpPr>
          <p:cNvPr id="7" name="Oval 6"/>
          <p:cNvSpPr/>
          <p:nvPr/>
        </p:nvSpPr>
        <p:spPr>
          <a:xfrm>
            <a:off x="870857" y="4530993"/>
            <a:ext cx="2032000" cy="20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943430" y="4603566"/>
            <a:ext cx="1886857" cy="188685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80457" y="6985000"/>
            <a:ext cx="8128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8426" y="5239217"/>
            <a:ext cx="1598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HẾT GIỜ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5430" y="1388886"/>
            <a:ext cx="5770018" cy="3583173"/>
          </a:xfrm>
          <a:prstGeom prst="rect">
            <a:avLst/>
          </a:prstGeom>
        </p:spPr>
      </p:pic>
      <p:sp>
        <p:nvSpPr>
          <p:cNvPr id="11" name="Left Arrow 10">
            <a:hlinkClick r:id="rId6" action="ppaction://hlinksldjump"/>
          </p:cNvPr>
          <p:cNvSpPr/>
          <p:nvPr/>
        </p:nvSpPr>
        <p:spPr>
          <a:xfrm>
            <a:off x="10972800" y="6262577"/>
            <a:ext cx="978195" cy="595423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06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8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0495" y="119911"/>
            <a:ext cx="7582213" cy="911447"/>
          </a:xfrm>
          <a:prstGeom prst="rect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4267">
                <a:solidFill>
                  <a:srgbClr val="002060"/>
                </a:solidFill>
              </a:rPr>
              <a:t>What cake is this?</a:t>
            </a:r>
            <a:endParaRPr lang="en-US" sz="4267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92739" y="5567539"/>
            <a:ext cx="5521652" cy="922884"/>
          </a:xfrm>
          <a:prstGeom prst="rect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4267" b="1">
                <a:solidFill>
                  <a:srgbClr val="FF0000"/>
                </a:solidFill>
              </a:rPr>
              <a:t>This is moon cake</a:t>
            </a:r>
            <a:endParaRPr lang="en-US" sz="4267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70857" y="4530993"/>
            <a:ext cx="2032000" cy="20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943430" y="4603566"/>
            <a:ext cx="1886857" cy="188685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80457" y="6985000"/>
            <a:ext cx="8128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8426" y="5239217"/>
            <a:ext cx="1598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HẾT GIỜ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7557" y="1295317"/>
            <a:ext cx="4880343" cy="3478702"/>
          </a:xfrm>
          <a:prstGeom prst="rect">
            <a:avLst/>
          </a:prstGeom>
        </p:spPr>
      </p:pic>
      <p:sp>
        <p:nvSpPr>
          <p:cNvPr id="11" name="Left Arrow 10">
            <a:hlinkClick r:id="rId6" action="ppaction://hlinksldjump"/>
          </p:cNvPr>
          <p:cNvSpPr/>
          <p:nvPr/>
        </p:nvSpPr>
        <p:spPr>
          <a:xfrm>
            <a:off x="10972800" y="6262577"/>
            <a:ext cx="978195" cy="595423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74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8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93" y="92697"/>
            <a:ext cx="11225619" cy="1219791"/>
          </a:xfrm>
          <a:prstGeom prst="rect">
            <a:avLst/>
          </a:prstGeom>
          <a:solidFill>
            <a:schemeClr val="accent6">
              <a:lumMod val="40000"/>
              <a:lumOff val="6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4267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69550" y="5425395"/>
            <a:ext cx="4648706" cy="10650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i="1" dirty="0">
                <a:solidFill>
                  <a:srgbClr val="002060"/>
                </a:solidFill>
              </a:rPr>
              <a:t>Kitchen </a:t>
            </a:r>
            <a:endParaRPr lang="en-US" sz="4267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870857" y="4530993"/>
            <a:ext cx="2032000" cy="20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943430" y="4603566"/>
            <a:ext cx="1886857" cy="188685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80457" y="6985000"/>
            <a:ext cx="8128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8426" y="5239217"/>
            <a:ext cx="1598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HẾT GIỜ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7805" y="163983"/>
            <a:ext cx="108721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The ……….. Gods Worshipping Ceremony on the 23rd day of 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the twelfth lunar month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2857" y="1490101"/>
            <a:ext cx="7219507" cy="3422142"/>
          </a:xfrm>
          <a:prstGeom prst="rect">
            <a:avLst/>
          </a:prstGeom>
        </p:spPr>
      </p:pic>
      <p:sp>
        <p:nvSpPr>
          <p:cNvPr id="14" name="Left Arrow 13">
            <a:hlinkClick r:id="rId6" action="ppaction://hlinksldjump"/>
          </p:cNvPr>
          <p:cNvSpPr/>
          <p:nvPr/>
        </p:nvSpPr>
        <p:spPr>
          <a:xfrm>
            <a:off x="10972800" y="6262577"/>
            <a:ext cx="978195" cy="595423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3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8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</TotalTime>
  <Words>1815</Words>
  <Application>Microsoft Office PowerPoint</Application>
  <PresentationFormat>Widescreen</PresentationFormat>
  <Paragraphs>219</Paragraphs>
  <Slides>32</Slides>
  <Notes>15</Notes>
  <HiddenSlides>0</HiddenSlides>
  <MMClips>16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Arial</vt:lpstr>
      <vt:lpstr>Arial Narrow</vt:lpstr>
      <vt:lpstr>Bahnschrift Condensed</vt:lpstr>
      <vt:lpstr>Calibri</vt:lpstr>
      <vt:lpstr>Calibri (Body)</vt:lpstr>
      <vt:lpstr>Calibri Light</vt:lpstr>
      <vt:lpstr>Myriad Pro</vt:lpstr>
      <vt:lpstr>Open Sans</vt:lpstr>
      <vt:lpstr>OpenSans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dellgqvmr34@outlook.com</cp:lastModifiedBy>
  <cp:revision>216</cp:revision>
  <dcterms:created xsi:type="dcterms:W3CDTF">2020-12-09T02:04:00Z</dcterms:created>
  <dcterms:modified xsi:type="dcterms:W3CDTF">2024-11-26T08:56:14Z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8257995947F44862B16598953031E195</vt:lpwstr>
  </property>
  <property fmtid="{D5CDD505-2E9C-101B-9397-08002B2CF9AE}" pid="3" name="KSOProductBuildVer">
    <vt:lpwstr>1033-11.2.0.11380</vt:lpwstr>
  </property>
</Properties>
</file>