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77" r:id="rId8"/>
    <p:sldId id="278" r:id="rId9"/>
    <p:sldId id="279" r:id="rId10"/>
    <p:sldId id="280" r:id="rId11"/>
    <p:sldId id="263" r:id="rId12"/>
    <p:sldId id="286" r:id="rId13"/>
    <p:sldId id="285" r:id="rId14"/>
    <p:sldId id="287" r:id="rId15"/>
    <p:sldId id="288" r:id="rId16"/>
    <p:sldId id="265" r:id="rId17"/>
    <p:sldId id="289" r:id="rId18"/>
    <p:sldId id="266" r:id="rId19"/>
    <p:sldId id="291" r:id="rId20"/>
    <p:sldId id="292" r:id="rId21"/>
    <p:sldId id="290" r:id="rId22"/>
    <p:sldId id="268" r:id="rId23"/>
    <p:sldId id="293" r:id="rId24"/>
    <p:sldId id="274" r:id="rId25"/>
  </p:sldIdLst>
  <p:sldSz cx="18288000" cy="10287000"/>
  <p:notesSz cx="6858000" cy="9144000"/>
  <p:embeddedFontLs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F1F"/>
    <a:srgbClr val="82562A"/>
    <a:srgbClr val="AA7138"/>
    <a:srgbClr val="CCB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22" autoAdjust="0"/>
  </p:normalViewPr>
  <p:slideViewPr>
    <p:cSldViewPr>
      <p:cViewPr varScale="1">
        <p:scale>
          <a:sx n="51" d="100"/>
          <a:sy n="51" d="100"/>
        </p:scale>
        <p:origin x="29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A14B6-377E-4BA4-9B36-6D80A5638DD7}"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9878E-7CDB-4665-BD29-A6DB434C2CE9}" type="slidenum">
              <a:rPr lang="en-US" smtClean="0"/>
              <a:t>‹#›</a:t>
            </a:fld>
            <a:endParaRPr lang="en-US"/>
          </a:p>
        </p:txBody>
      </p:sp>
    </p:spTree>
    <p:extLst>
      <p:ext uri="{BB962C8B-B14F-4D97-AF65-F5344CB8AC3E}">
        <p14:creationId xmlns:p14="http://schemas.microsoft.com/office/powerpoint/2010/main" val="378603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9878E-7CDB-4665-BD29-A6DB434C2CE9}" type="slidenum">
              <a:rPr lang="en-US" smtClean="0"/>
              <a:t>2</a:t>
            </a:fld>
            <a:endParaRPr lang="en-US"/>
          </a:p>
        </p:txBody>
      </p:sp>
    </p:spTree>
    <p:extLst>
      <p:ext uri="{BB962C8B-B14F-4D97-AF65-F5344CB8AC3E}">
        <p14:creationId xmlns:p14="http://schemas.microsoft.com/office/powerpoint/2010/main" val="113412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2.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2.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2.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5.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4.sv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4.svg"/><Relationship Id="rId4" Type="http://schemas.openxmlformats.org/officeDocument/2006/relationships/image" Target="../media/image35.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0.svg"/><Relationship Id="rId7" Type="http://schemas.openxmlformats.org/officeDocument/2006/relationships/image" Target="../media/image10.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2.svg"/><Relationship Id="rId4" Type="http://schemas.openxmlformats.org/officeDocument/2006/relationships/image" Target="../media/image40.png"/><Relationship Id="rId9" Type="http://schemas.openxmlformats.org/officeDocument/2006/relationships/image" Target="../media/image54.sv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4.svg"/><Relationship Id="rId4" Type="http://schemas.openxmlformats.org/officeDocument/2006/relationships/image" Target="../media/image12.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4.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65200"/>
        </a:solidFill>
        <a:effectLst/>
      </p:bgPr>
    </p:bg>
    <p:spTree>
      <p:nvGrpSpPr>
        <p:cNvPr id="1" name=""/>
        <p:cNvGrpSpPr/>
        <p:nvPr/>
      </p:nvGrpSpPr>
      <p:grpSpPr>
        <a:xfrm>
          <a:off x="0" y="0"/>
          <a:ext cx="0" cy="0"/>
          <a:chOff x="0" y="0"/>
          <a:chExt cx="0" cy="0"/>
        </a:xfrm>
      </p:grpSpPr>
      <p:grpSp>
        <p:nvGrpSpPr>
          <p:cNvPr id="2" name="Group 2"/>
          <p:cNvGrpSpPr/>
          <p:nvPr/>
        </p:nvGrpSpPr>
        <p:grpSpPr>
          <a:xfrm>
            <a:off x="844452" y="721620"/>
            <a:ext cx="16721928" cy="8751636"/>
            <a:chOff x="0" y="0"/>
            <a:chExt cx="5656553" cy="2960430"/>
          </a:xfrm>
        </p:grpSpPr>
        <p:sp>
          <p:nvSpPr>
            <p:cNvPr id="3" name="Freeform 3"/>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858999" y="7040562"/>
            <a:ext cx="3429001" cy="36478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5810" y="7429500"/>
            <a:ext cx="3143810" cy="325893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7484">
            <a:off x="16111723" y="98039"/>
            <a:ext cx="1972691" cy="213578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400" y="114300"/>
            <a:ext cx="2209800" cy="2288870"/>
          </a:xfrm>
          <a:prstGeom prst="rect">
            <a:avLst/>
          </a:prstGeom>
        </p:spPr>
      </p:pic>
      <p:sp>
        <p:nvSpPr>
          <p:cNvPr id="9" name="TextBox 18">
            <a:extLst>
              <a:ext uri="{FF2B5EF4-FFF2-40B4-BE49-F238E27FC236}">
                <a16:creationId xmlns:a16="http://schemas.microsoft.com/office/drawing/2014/main" id="{8C5F527A-3B71-4627-95B1-900BFF76C9C2}"/>
              </a:ext>
            </a:extLst>
          </p:cNvPr>
          <p:cNvSpPr txBox="1"/>
          <p:nvPr/>
        </p:nvSpPr>
        <p:spPr>
          <a:xfrm>
            <a:off x="183396" y="2248225"/>
            <a:ext cx="17527976" cy="4647875"/>
          </a:xfrm>
          <a:prstGeom prst="rect">
            <a:avLst/>
          </a:prstGeom>
        </p:spPr>
        <p:txBody>
          <a:bodyPr wrap="square" lIns="0" tIns="0" rIns="0" bIns="0" rtlCol="0" anchor="t">
            <a:spAutoFit/>
          </a:bodyPr>
          <a:lstStyle/>
          <a:p>
            <a:pPr algn="ctr">
              <a:lnSpc>
                <a:spcPct val="150000"/>
              </a:lnSpc>
              <a:buClrTx/>
              <a:buFontTx/>
              <a:buNone/>
            </a:pPr>
            <a:r>
              <a:rPr lang="en-US" sz="7000" b="1" dirty="0">
                <a:latin typeface="Arial" panose="020B0604020202020204" pitchFamily="34" charset="0"/>
                <a:cs typeface="Arial" panose="020B0604020202020204" pitchFamily="34" charset="0"/>
              </a:rPr>
              <a:t>CHÀO </a:t>
            </a:r>
            <a:r>
              <a:rPr lang="vi-VN" sz="7000" b="1" kern="1200" dirty="0">
                <a:solidFill>
                  <a:schemeClr val="tx1"/>
                </a:solidFill>
                <a:latin typeface="Arial" panose="020B0604020202020204" pitchFamily="34" charset="0"/>
                <a:ea typeface="+mn-ea"/>
                <a:cs typeface="Arial" panose="020B0604020202020204" pitchFamily="34" charset="0"/>
              </a:rPr>
              <a:t>MỪNG</a:t>
            </a:r>
            <a:r>
              <a:rPr lang="en-US" sz="7000" b="1" kern="1200" dirty="0">
                <a:solidFill>
                  <a:schemeClr val="tx1"/>
                </a:solidFill>
                <a:latin typeface="Arial" panose="020B0604020202020204" pitchFamily="34" charset="0"/>
                <a:ea typeface="+mn-ea"/>
                <a:cs typeface="Arial" panose="020B0604020202020204" pitchFamily="34" charset="0"/>
              </a:rPr>
              <a:t> </a:t>
            </a:r>
          </a:p>
          <a:p>
            <a:pPr algn="ctr">
              <a:lnSpc>
                <a:spcPct val="150000"/>
              </a:lnSpc>
              <a:buClrTx/>
              <a:buFontTx/>
              <a:buNone/>
            </a:pPr>
            <a:r>
              <a:rPr lang="en-US" sz="7000" b="1" kern="1200" dirty="0">
                <a:solidFill>
                  <a:schemeClr val="tx1"/>
                </a:solidFill>
                <a:latin typeface="Arial" panose="020B0604020202020204" pitchFamily="34" charset="0"/>
                <a:ea typeface="+mn-ea"/>
                <a:cs typeface="Arial" panose="020B0604020202020204" pitchFamily="34" charset="0"/>
              </a:rPr>
              <a:t>TẤT CẢ </a:t>
            </a:r>
            <a:r>
              <a:rPr lang="vi-VN" sz="7000" b="1" kern="1200" dirty="0">
                <a:solidFill>
                  <a:schemeClr val="tx1"/>
                </a:solidFill>
                <a:latin typeface="Arial" panose="020B0604020202020204" pitchFamily="34" charset="0"/>
                <a:ea typeface="+mn-ea"/>
                <a:cs typeface="Arial" panose="020B0604020202020204" pitchFamily="34" charset="0"/>
              </a:rPr>
              <a:t>CÁC EM</a:t>
            </a:r>
            <a:r>
              <a:rPr lang="en-US" sz="7000" b="1" kern="1200" dirty="0">
                <a:solidFill>
                  <a:schemeClr val="tx1"/>
                </a:solidFill>
                <a:latin typeface="Arial" panose="020B0604020202020204" pitchFamily="34" charset="0"/>
                <a:ea typeface="+mn-ea"/>
                <a:cs typeface="Arial" panose="020B0604020202020204" pitchFamily="34" charset="0"/>
              </a:rPr>
              <a:t> HỌC SINH        </a:t>
            </a:r>
          </a:p>
          <a:p>
            <a:pPr algn="ctr">
              <a:lnSpc>
                <a:spcPct val="150000"/>
              </a:lnSpc>
              <a:buClrTx/>
              <a:buFontTx/>
              <a:buNone/>
            </a:pPr>
            <a:r>
              <a:rPr lang="en-US" sz="7000" b="1" kern="1200" dirty="0">
                <a:solidFill>
                  <a:schemeClr val="tx1"/>
                </a:solidFill>
                <a:latin typeface="Arial" panose="020B0604020202020204" pitchFamily="34" charset="0"/>
                <a:ea typeface="+mn-ea"/>
                <a:cs typeface="Arial" panose="020B0604020202020204" pitchFamily="34" charset="0"/>
              </a:rPr>
              <a:t> </a:t>
            </a:r>
            <a:r>
              <a:rPr lang="vi-VN" sz="7000" b="1" kern="1200" dirty="0">
                <a:solidFill>
                  <a:schemeClr val="tx1"/>
                </a:solidFill>
                <a:latin typeface="Arial" panose="020B0604020202020204" pitchFamily="34" charset="0"/>
                <a:ea typeface="+mn-ea"/>
                <a:cs typeface="Arial" panose="020B0604020202020204" pitchFamily="34" charset="0"/>
              </a:rPr>
              <a:t> ĐẾN VỚI </a:t>
            </a:r>
            <a:r>
              <a:rPr lang="en-US" sz="7000" b="1" kern="1200" dirty="0">
                <a:solidFill>
                  <a:schemeClr val="tx1"/>
                </a:solidFill>
                <a:latin typeface="Arial" panose="020B0604020202020204" pitchFamily="34" charset="0"/>
                <a:ea typeface="+mn-ea"/>
                <a:cs typeface="Arial" panose="020B0604020202020204" pitchFamily="34" charset="0"/>
              </a:rPr>
              <a:t>BUỔI HỌC NGÀY HÔM NAY</a:t>
            </a: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65200"/>
        </a:solidFill>
        <a:effectLst/>
      </p:bgPr>
    </p:bg>
    <p:spTree>
      <p:nvGrpSpPr>
        <p:cNvPr id="1" name=""/>
        <p:cNvGrpSpPr/>
        <p:nvPr/>
      </p:nvGrpSpPr>
      <p:grpSpPr>
        <a:xfrm>
          <a:off x="0" y="0"/>
          <a:ext cx="0" cy="0"/>
          <a:chOff x="0" y="0"/>
          <a:chExt cx="0" cy="0"/>
        </a:xfrm>
      </p:grpSpPr>
      <p:grpSp>
        <p:nvGrpSpPr>
          <p:cNvPr id="2" name="Group 2"/>
          <p:cNvGrpSpPr/>
          <p:nvPr/>
        </p:nvGrpSpPr>
        <p:grpSpPr>
          <a:xfrm>
            <a:off x="844452" y="721620"/>
            <a:ext cx="16721928" cy="8751636"/>
            <a:chOff x="0" y="0"/>
            <a:chExt cx="5656553" cy="2960430"/>
          </a:xfrm>
        </p:grpSpPr>
        <p:sp>
          <p:nvSpPr>
            <p:cNvPr id="3" name="Freeform 3"/>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grpSp>
        <p:nvGrpSpPr>
          <p:cNvPr id="4" name="Group 3">
            <a:extLst>
              <a:ext uri="{FF2B5EF4-FFF2-40B4-BE49-F238E27FC236}">
                <a16:creationId xmlns:a16="http://schemas.microsoft.com/office/drawing/2014/main" id="{A0A1A8E1-5F19-44B1-BD25-EC5AF38F270C}"/>
              </a:ext>
            </a:extLst>
          </p:cNvPr>
          <p:cNvGrpSpPr/>
          <p:nvPr/>
        </p:nvGrpSpPr>
        <p:grpSpPr>
          <a:xfrm>
            <a:off x="2287377" y="1866900"/>
            <a:ext cx="13713246" cy="3124200"/>
            <a:chOff x="2771205" y="1614411"/>
            <a:chExt cx="13713246" cy="3124200"/>
          </a:xfrm>
        </p:grpSpPr>
        <p:sp>
          <p:nvSpPr>
            <p:cNvPr id="10" name="Rectangle 9">
              <a:extLst>
                <a:ext uri="{FF2B5EF4-FFF2-40B4-BE49-F238E27FC236}">
                  <a16:creationId xmlns:a16="http://schemas.microsoft.com/office/drawing/2014/main" id="{6AAE69A5-193E-44CD-ABB7-409865CDD564}"/>
                </a:ext>
              </a:extLst>
            </p:cNvPr>
            <p:cNvSpPr/>
            <p:nvPr/>
          </p:nvSpPr>
          <p:spPr>
            <a:xfrm>
              <a:off x="3660354" y="2718744"/>
              <a:ext cx="12189246" cy="20198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5C48A7AD-D004-4395-85B2-2C760E6D8C17}"/>
                </a:ext>
              </a:extLst>
            </p:cNvPr>
            <p:cNvSpPr txBox="1"/>
            <p:nvPr/>
          </p:nvSpPr>
          <p:spPr>
            <a:xfrm>
              <a:off x="2771205" y="2816363"/>
              <a:ext cx="13713246" cy="150855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II. </a:t>
              </a:r>
              <a:r>
                <a:rPr kumimoji="0" lang="en-US" sz="7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Phân</a:t>
              </a: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7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tích</a:t>
              </a: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7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kiểu</a:t>
              </a: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7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văn</a:t>
              </a: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7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bản</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4" name="Picture 7">
              <a:extLst>
                <a:ext uri="{FF2B5EF4-FFF2-40B4-BE49-F238E27FC236}">
                  <a16:creationId xmlns:a16="http://schemas.microsoft.com/office/drawing/2014/main" id="{CAE0B6C7-0502-4EC5-9E14-0AD059028E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23379" y="1614411"/>
              <a:ext cx="1802110" cy="1834208"/>
            </a:xfrm>
            <a:prstGeom prst="rect">
              <a:avLst/>
            </a:prstGeom>
          </p:spPr>
        </p:pic>
      </p:grpSp>
      <p:pic>
        <p:nvPicPr>
          <p:cNvPr id="16" name="Picture 7">
            <a:extLst>
              <a:ext uri="{FF2B5EF4-FFF2-40B4-BE49-F238E27FC236}">
                <a16:creationId xmlns:a16="http://schemas.microsoft.com/office/drawing/2014/main" id="{98A34C04-ECB0-4551-A688-0FBB7B1027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83741" y="31725"/>
            <a:ext cx="1519614" cy="1573988"/>
          </a:xfrm>
          <a:prstGeom prst="rect">
            <a:avLst/>
          </a:prstGeom>
        </p:spPr>
      </p:pic>
      <p:pic>
        <p:nvPicPr>
          <p:cNvPr id="17" name="Picture 2">
            <a:extLst>
              <a:ext uri="{FF2B5EF4-FFF2-40B4-BE49-F238E27FC236}">
                <a16:creationId xmlns:a16="http://schemas.microsoft.com/office/drawing/2014/main" id="{86FB1E58-8821-4AA9-B3A0-FC9850BA9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87600" y="7981710"/>
            <a:ext cx="2951112" cy="2272356"/>
          </a:xfrm>
          <a:prstGeom prst="rect">
            <a:avLst/>
          </a:prstGeom>
        </p:spPr>
      </p:pic>
      <p:pic>
        <p:nvPicPr>
          <p:cNvPr id="18" name="Picture 7">
            <a:extLst>
              <a:ext uri="{FF2B5EF4-FFF2-40B4-BE49-F238E27FC236}">
                <a16:creationId xmlns:a16="http://schemas.microsoft.com/office/drawing/2014/main" id="{216E5184-723C-4CB3-AE99-CDC34745E8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9695" y="40423"/>
            <a:ext cx="1519614" cy="1573988"/>
          </a:xfrm>
          <a:prstGeom prst="rect">
            <a:avLst/>
          </a:prstGeom>
        </p:spPr>
      </p:pic>
      <p:sp>
        <p:nvSpPr>
          <p:cNvPr id="12" name="TextBox 11">
            <a:extLst>
              <a:ext uri="{FF2B5EF4-FFF2-40B4-BE49-F238E27FC236}">
                <a16:creationId xmlns:a16="http://schemas.microsoft.com/office/drawing/2014/main" id="{4D758365-E794-42FA-951E-61831FE71669}"/>
              </a:ext>
            </a:extLst>
          </p:cNvPr>
          <p:cNvSpPr txBox="1"/>
          <p:nvPr/>
        </p:nvSpPr>
        <p:spPr>
          <a:xfrm>
            <a:off x="5995926" y="5176172"/>
            <a:ext cx="6550446" cy="130625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lang="en-US" sz="60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kumimoji="0" lang="en-US" sz="60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60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en-US" sz="60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60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lời</a:t>
            </a:r>
            <a:r>
              <a:rPr lang="en-US" sz="60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60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en-US" sz="60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60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hỏi</a:t>
            </a:r>
            <a:endParaRPr kumimoji="0" lang="en-US" sz="60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5">
            <a:extLst>
              <a:ext uri="{FF2B5EF4-FFF2-40B4-BE49-F238E27FC236}">
                <a16:creationId xmlns:a16="http://schemas.microsoft.com/office/drawing/2014/main" id="{CF6539E1-29AE-41FF-84E3-508DC3DBF1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6409" y="6743700"/>
            <a:ext cx="3373421" cy="3550403"/>
          </a:xfrm>
          <a:prstGeom prst="rect">
            <a:avLst/>
          </a:prstGeom>
        </p:spPr>
      </p:pic>
    </p:spTree>
    <p:extLst>
      <p:ext uri="{BB962C8B-B14F-4D97-AF65-F5344CB8AC3E}">
        <p14:creationId xmlns:p14="http://schemas.microsoft.com/office/powerpoint/2010/main" val="439272843"/>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C3311DC-B9C5-4459-926D-F5C149A17C48}"/>
              </a:ext>
            </a:extLst>
          </p:cNvPr>
          <p:cNvGrpSpPr/>
          <p:nvPr/>
        </p:nvGrpSpPr>
        <p:grpSpPr>
          <a:xfrm>
            <a:off x="5533542" y="-266700"/>
            <a:ext cx="7467600" cy="1688656"/>
            <a:chOff x="3227028" y="2320301"/>
            <a:chExt cx="10058400" cy="2670799"/>
          </a:xfrm>
        </p:grpSpPr>
        <p:sp>
          <p:nvSpPr>
            <p:cNvPr id="13" name="Rectangle 12">
              <a:extLst>
                <a:ext uri="{FF2B5EF4-FFF2-40B4-BE49-F238E27FC236}">
                  <a16:creationId xmlns:a16="http://schemas.microsoft.com/office/drawing/2014/main" id="{3110DCFD-CC2A-4766-B19D-F27A8752A8D0}"/>
                </a:ext>
              </a:extLst>
            </p:cNvPr>
            <p:cNvSpPr/>
            <p:nvPr/>
          </p:nvSpPr>
          <p:spPr>
            <a:xfrm>
              <a:off x="3660354" y="3156891"/>
              <a:ext cx="9625074" cy="18342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8BED7BA-9DE4-44E3-8D74-E5A38A50C6BA}"/>
                </a:ext>
              </a:extLst>
            </p:cNvPr>
            <p:cNvSpPr txBox="1"/>
            <p:nvPr/>
          </p:nvSpPr>
          <p:spPr>
            <a:xfrm>
              <a:off x="3722346" y="3026788"/>
              <a:ext cx="9328265" cy="15974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4500" b="1" dirty="0">
                  <a:solidFill>
                    <a:srgbClr val="1F497D"/>
                  </a:solidFill>
                  <a:latin typeface="Arial" panose="020B0604020202020204" pitchFamily="34" charset="0"/>
                  <a:cs typeface="Arial" panose="020B0604020202020204" pitchFamily="34" charset="0"/>
                </a:rPr>
                <a:t>THẢO LUẬN NHÓM</a:t>
              </a:r>
              <a:endParaRPr kumimoji="0" lang="en-US" sz="45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5" name="Picture 7">
              <a:extLst>
                <a:ext uri="{FF2B5EF4-FFF2-40B4-BE49-F238E27FC236}">
                  <a16:creationId xmlns:a16="http://schemas.microsoft.com/office/drawing/2014/main" id="{300BF9D9-A469-4F91-8CFB-7F1EE64B4C7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27028" y="2320301"/>
              <a:ext cx="1422849" cy="1448191"/>
            </a:xfrm>
            <a:prstGeom prst="rect">
              <a:avLst/>
            </a:prstGeom>
          </p:spPr>
        </p:pic>
      </p:grpSp>
      <p:sp>
        <p:nvSpPr>
          <p:cNvPr id="16" name="TextBox 15">
            <a:extLst>
              <a:ext uri="{FF2B5EF4-FFF2-40B4-BE49-F238E27FC236}">
                <a16:creationId xmlns:a16="http://schemas.microsoft.com/office/drawing/2014/main" id="{88CF35C8-F534-45C0-AB39-44FE2FFBA894}"/>
              </a:ext>
            </a:extLst>
          </p:cNvPr>
          <p:cNvSpPr txBox="1"/>
          <p:nvPr/>
        </p:nvSpPr>
        <p:spPr>
          <a:xfrm>
            <a:off x="426204" y="1629067"/>
            <a:ext cx="13335000" cy="584775"/>
          </a:xfrm>
          <a:prstGeom prst="rect">
            <a:avLst/>
          </a:prstGeom>
          <a:noFill/>
        </p:spPr>
        <p:txBody>
          <a:bodyPr wrap="square" rtlCol="0">
            <a:spAutoFit/>
          </a:bodyPr>
          <a:lstStyle/>
          <a:p>
            <a:pPr algn="just"/>
            <a:r>
              <a:rPr lang="vi-VN" sz="3200" b="1" i="0" dirty="0">
                <a:solidFill>
                  <a:srgbClr val="000000"/>
                </a:solidFill>
                <a:effectLst/>
              </a:rPr>
              <a:t>Câu 1 (</a:t>
            </a:r>
            <a:r>
              <a:rPr lang="en-US" sz="3200" b="1" i="0" dirty="0">
                <a:solidFill>
                  <a:srgbClr val="000000"/>
                </a:solidFill>
                <a:effectLst/>
                <a:latin typeface="Arial" panose="020B0604020202020204" pitchFamily="34" charset="0"/>
                <a:cs typeface="Arial" panose="020B0604020202020204" pitchFamily="34" charset="0"/>
              </a:rPr>
              <a:t>SGK/23</a:t>
            </a:r>
            <a:r>
              <a:rPr lang="en-US" sz="3200" b="1" i="0" dirty="0">
                <a:solidFill>
                  <a:srgbClr val="000000"/>
                </a:solidFill>
                <a:effectLst/>
              </a:rPr>
              <a:t>)</a:t>
            </a:r>
            <a:r>
              <a:rPr lang="vi-VN" sz="3200" b="1" i="0" dirty="0">
                <a:solidFill>
                  <a:srgbClr val="000000"/>
                </a:solidFill>
                <a:effectLst/>
              </a:rPr>
              <a:t>: </a:t>
            </a:r>
            <a:r>
              <a:rPr lang="vi-VN" sz="3200" b="0" i="0" dirty="0">
                <a:solidFill>
                  <a:srgbClr val="000000"/>
                </a:solidFill>
                <a:effectLst/>
              </a:rPr>
              <a:t>Bài thơ được viết theo thể thơ nào? </a:t>
            </a:r>
          </a:p>
        </p:txBody>
      </p:sp>
      <p:sp>
        <p:nvSpPr>
          <p:cNvPr id="18" name="TextBox 17">
            <a:extLst>
              <a:ext uri="{FF2B5EF4-FFF2-40B4-BE49-F238E27FC236}">
                <a16:creationId xmlns:a16="http://schemas.microsoft.com/office/drawing/2014/main" id="{46D87F74-48C3-448F-818C-22753C6C62BA}"/>
              </a:ext>
            </a:extLst>
          </p:cNvPr>
          <p:cNvSpPr txBox="1"/>
          <p:nvPr/>
        </p:nvSpPr>
        <p:spPr>
          <a:xfrm>
            <a:off x="427495" y="2252448"/>
            <a:ext cx="17754600" cy="1478418"/>
          </a:xfrm>
          <a:prstGeom prst="rect">
            <a:avLst/>
          </a:prstGeom>
          <a:noFill/>
        </p:spPr>
        <p:txBody>
          <a:bodyPr wrap="square">
            <a:spAutoFit/>
          </a:bodyPr>
          <a:lstStyle/>
          <a:p>
            <a:pPr>
              <a:lnSpc>
                <a:spcPct val="150000"/>
              </a:lnSpc>
            </a:pPr>
            <a:r>
              <a:rPr lang="vi-VN" sz="3200" b="1" i="0" dirty="0">
                <a:solidFill>
                  <a:srgbClr val="000000"/>
                </a:solidFill>
                <a:effectLst/>
              </a:rPr>
              <a:t>Câu </a:t>
            </a:r>
            <a:r>
              <a:rPr lang="en-US" sz="3200" b="1" i="0" dirty="0">
                <a:solidFill>
                  <a:srgbClr val="000000"/>
                </a:solidFill>
                <a:effectLst/>
                <a:latin typeface="Arial" panose="020B0604020202020204" pitchFamily="34" charset="0"/>
                <a:cs typeface="Arial" panose="020B0604020202020204" pitchFamily="34" charset="0"/>
              </a:rPr>
              <a:t>2</a:t>
            </a:r>
            <a:r>
              <a:rPr lang="vi-VN" sz="3200" b="1" i="0" dirty="0">
                <a:solidFill>
                  <a:srgbClr val="000000"/>
                </a:solidFill>
                <a:effectLst/>
                <a:latin typeface="Arial" panose="020B0604020202020204" pitchFamily="34" charset="0"/>
                <a:cs typeface="Arial" panose="020B0604020202020204" pitchFamily="34" charset="0"/>
              </a:rPr>
              <a:t> (</a:t>
            </a:r>
            <a:r>
              <a:rPr lang="en-US" sz="3200" b="1" i="0" dirty="0">
                <a:solidFill>
                  <a:srgbClr val="000000"/>
                </a:solidFill>
                <a:effectLst/>
                <a:latin typeface="Arial" panose="020B0604020202020204" pitchFamily="34" charset="0"/>
                <a:cs typeface="Arial" panose="020B0604020202020204" pitchFamily="34" charset="0"/>
              </a:rPr>
              <a:t>SGK/23</a:t>
            </a:r>
            <a:r>
              <a:rPr lang="en-US" sz="3200" b="1" i="0" dirty="0">
                <a:solidFill>
                  <a:srgbClr val="000000"/>
                </a:solidFill>
                <a:effectLst/>
              </a:rPr>
              <a:t>)</a:t>
            </a:r>
            <a:r>
              <a:rPr lang="vi-VN" sz="3200" b="1" i="0" dirty="0">
                <a:solidFill>
                  <a:srgbClr val="000000"/>
                </a:solidFill>
                <a:effectLst/>
              </a:rPr>
              <a:t>: </a:t>
            </a:r>
            <a:r>
              <a:rPr lang="en-US" sz="3200" b="0" i="0" dirty="0" err="1">
                <a:solidFill>
                  <a:srgbClr val="000000"/>
                </a:solidFill>
                <a:effectLst/>
                <a:latin typeface="Arial" panose="020B0604020202020204" pitchFamily="34" charset="0"/>
                <a:cs typeface="Arial" panose="020B0604020202020204" pitchFamily="34" charset="0"/>
              </a:rPr>
              <a:t>Để</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miêu</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tả</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bức</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tranh</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sống</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động</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của</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mùa</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đông</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tác</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giả</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đã</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dùng</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những</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hình</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ảnh</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và</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các</a:t>
            </a:r>
            <a:r>
              <a:rPr lang="en-US" sz="3200" b="1"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biện</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pháp</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nghệ</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thuật</a:t>
            </a:r>
            <a:r>
              <a:rPr lang="en-US" sz="3200" b="0" i="0" dirty="0">
                <a:solidFill>
                  <a:srgbClr val="000000"/>
                </a:solidFill>
                <a:effectLst/>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nào</a:t>
            </a:r>
            <a:r>
              <a:rPr lang="en-US" sz="3200" b="0" i="0" dirty="0">
                <a:solidFill>
                  <a:srgbClr val="000000"/>
                </a:solidFill>
                <a:effectLst/>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FD3744B-B93C-4A62-B793-C1510CD5F47F}"/>
              </a:ext>
            </a:extLst>
          </p:cNvPr>
          <p:cNvSpPr txBox="1"/>
          <p:nvPr/>
        </p:nvSpPr>
        <p:spPr>
          <a:xfrm>
            <a:off x="427495" y="3790444"/>
            <a:ext cx="17145000" cy="1490152"/>
          </a:xfrm>
          <a:prstGeom prst="rect">
            <a:avLst/>
          </a:prstGeom>
          <a:noFill/>
        </p:spPr>
        <p:txBody>
          <a:bodyPr wrap="square">
            <a:spAutoFit/>
          </a:bodyPr>
          <a:lstStyle/>
          <a:p>
            <a:pPr>
              <a:lnSpc>
                <a:spcPct val="150000"/>
              </a:lnSpc>
            </a:pPr>
            <a:r>
              <a:rPr lang="vi-VN" sz="3200" b="1" i="0" dirty="0">
                <a:solidFill>
                  <a:srgbClr val="000000"/>
                </a:solidFill>
                <a:effectLst/>
              </a:rPr>
              <a:t>Câu </a:t>
            </a:r>
            <a:r>
              <a:rPr lang="en-US" sz="3200" b="1" dirty="0">
                <a:solidFill>
                  <a:srgbClr val="000000"/>
                </a:solidFill>
                <a:latin typeface="Arial" panose="020B0604020202020204" pitchFamily="34" charset="0"/>
                <a:cs typeface="Arial" panose="020B0604020202020204" pitchFamily="34" charset="0"/>
              </a:rPr>
              <a:t>3</a:t>
            </a:r>
            <a:r>
              <a:rPr lang="vi-VN" sz="3200" b="1" i="0" dirty="0">
                <a:solidFill>
                  <a:srgbClr val="000000"/>
                </a:solidFill>
                <a:effectLst/>
                <a:latin typeface="Arial" panose="020B0604020202020204" pitchFamily="34" charset="0"/>
                <a:cs typeface="Arial" panose="020B0604020202020204" pitchFamily="34" charset="0"/>
              </a:rPr>
              <a:t> (</a:t>
            </a:r>
            <a:r>
              <a:rPr lang="en-US" sz="3200" b="1" i="0" dirty="0">
                <a:solidFill>
                  <a:srgbClr val="000000"/>
                </a:solidFill>
                <a:effectLst/>
                <a:latin typeface="Arial" panose="020B0604020202020204" pitchFamily="34" charset="0"/>
                <a:cs typeface="Arial" panose="020B0604020202020204" pitchFamily="34" charset="0"/>
              </a:rPr>
              <a:t>SGK/23</a:t>
            </a:r>
            <a:r>
              <a:rPr lang="en-US" sz="3200" b="1" i="0" dirty="0">
                <a:solidFill>
                  <a:srgbClr val="000000"/>
                </a:solidFill>
                <a:effectLst/>
              </a:rPr>
              <a:t>)</a:t>
            </a:r>
            <a:r>
              <a:rPr lang="vi-VN" sz="3200" b="1" i="0" dirty="0">
                <a:solidFill>
                  <a:srgbClr val="000000"/>
                </a:solidFill>
                <a:effectLst/>
              </a:rPr>
              <a:t>:</a:t>
            </a:r>
            <a:r>
              <a:rPr lang="en-US" sz="3200" b="1" i="0" dirty="0">
                <a:solidFill>
                  <a:srgbClr val="000000"/>
                </a:solidFill>
                <a:effectLst/>
              </a:rPr>
              <a:t> </a:t>
            </a:r>
            <a:r>
              <a:rPr lang="vi-VN" sz="3200" b="0" i="0" dirty="0">
                <a:solidFill>
                  <a:srgbClr val="000000"/>
                </a:solidFill>
                <a:effectLst/>
                <a:cs typeface="Arial" panose="020B0604020202020204" pitchFamily="34" charset="0"/>
              </a:rPr>
              <a:t>Vì sao khi sáng tác thơ, văn, cần sử dụng biện pháp nhân hoá, so sánh để miêu tả sự vật, hiện tượng? </a:t>
            </a:r>
            <a:endParaRPr lang="en-US" sz="3200" dirty="0">
              <a:cs typeface="Arial" panose="020B0604020202020204" pitchFamily="34" charset="0"/>
            </a:endParaRPr>
          </a:p>
        </p:txBody>
      </p:sp>
      <p:sp>
        <p:nvSpPr>
          <p:cNvPr id="20" name="TextBox 19">
            <a:extLst>
              <a:ext uri="{FF2B5EF4-FFF2-40B4-BE49-F238E27FC236}">
                <a16:creationId xmlns:a16="http://schemas.microsoft.com/office/drawing/2014/main" id="{F1849E10-7499-47D8-B763-80E749F67833}"/>
              </a:ext>
            </a:extLst>
          </p:cNvPr>
          <p:cNvSpPr txBox="1"/>
          <p:nvPr/>
        </p:nvSpPr>
        <p:spPr>
          <a:xfrm>
            <a:off x="450743" y="5372100"/>
            <a:ext cx="17364559" cy="2217082"/>
          </a:xfrm>
          <a:prstGeom prst="rect">
            <a:avLst/>
          </a:prstGeom>
          <a:noFill/>
        </p:spPr>
        <p:txBody>
          <a:bodyPr wrap="square">
            <a:spAutoFit/>
          </a:bodyPr>
          <a:lstStyle/>
          <a:p>
            <a:pPr algn="just">
              <a:lnSpc>
                <a:spcPct val="150000"/>
              </a:lnSpc>
            </a:pPr>
            <a:r>
              <a:rPr lang="vi-VN" sz="3200" b="1" i="0" dirty="0">
                <a:solidFill>
                  <a:srgbClr val="000000"/>
                </a:solidFill>
                <a:effectLst/>
              </a:rPr>
              <a:t>Câu </a:t>
            </a:r>
            <a:r>
              <a:rPr lang="en-US" sz="3200" b="1" i="0" dirty="0">
                <a:solidFill>
                  <a:srgbClr val="000000"/>
                </a:solidFill>
                <a:effectLst/>
                <a:latin typeface="Arial" panose="020B0604020202020204" pitchFamily="34" charset="0"/>
                <a:cs typeface="Arial" panose="020B0604020202020204" pitchFamily="34" charset="0"/>
              </a:rPr>
              <a:t>4 </a:t>
            </a:r>
            <a:r>
              <a:rPr lang="vi-VN" sz="3200" b="1" i="0" dirty="0">
                <a:solidFill>
                  <a:srgbClr val="000000"/>
                </a:solidFill>
                <a:effectLst/>
                <a:latin typeface="Arial" panose="020B0604020202020204" pitchFamily="34" charset="0"/>
                <a:cs typeface="Arial" panose="020B0604020202020204" pitchFamily="34" charset="0"/>
              </a:rPr>
              <a:t>(</a:t>
            </a:r>
            <a:r>
              <a:rPr lang="en-US" sz="3200" b="1" i="0" dirty="0">
                <a:solidFill>
                  <a:srgbClr val="000000"/>
                </a:solidFill>
                <a:effectLst/>
                <a:latin typeface="Arial" panose="020B0604020202020204" pitchFamily="34" charset="0"/>
                <a:cs typeface="Arial" panose="020B0604020202020204" pitchFamily="34" charset="0"/>
              </a:rPr>
              <a:t>SGK/23</a:t>
            </a:r>
            <a:r>
              <a:rPr lang="en-US" sz="3200" b="1" i="0" dirty="0">
                <a:solidFill>
                  <a:srgbClr val="000000"/>
                </a:solidFill>
                <a:effectLst/>
              </a:rPr>
              <a:t>)</a:t>
            </a:r>
            <a:r>
              <a:rPr lang="vi-VN" sz="3200" b="1" i="0" dirty="0">
                <a:solidFill>
                  <a:srgbClr val="000000"/>
                </a:solidFill>
                <a:effectLst/>
              </a:rPr>
              <a:t>:</a:t>
            </a:r>
            <a:r>
              <a:rPr lang="en-US" sz="3200" b="1" i="0" dirty="0">
                <a:solidFill>
                  <a:srgbClr val="000000"/>
                </a:solidFill>
                <a:effectLst/>
              </a:rPr>
              <a:t> </a:t>
            </a:r>
            <a:r>
              <a:rPr lang="en-US" sz="3200" i="0" dirty="0">
                <a:solidFill>
                  <a:srgbClr val="000000"/>
                </a:solidFill>
                <a:effectLst/>
                <a:latin typeface="Arial" panose="020B0604020202020204" pitchFamily="34" charset="0"/>
                <a:cs typeface="Arial" panose="020B0604020202020204" pitchFamily="34" charset="0"/>
              </a:rPr>
              <a:t>L</a:t>
            </a:r>
            <a:r>
              <a:rPr lang="vi-VN" sz="3200" b="0" i="0" dirty="0">
                <a:solidFill>
                  <a:srgbClr val="000000"/>
                </a:solidFill>
                <a:effectLst/>
                <a:latin typeface="Arial" panose="020B0604020202020204" pitchFamily="34" charset="0"/>
                <a:cs typeface="Arial" panose="020B0604020202020204" pitchFamily="34" charset="0"/>
              </a:rPr>
              <a:t>àm thơ không phải là chỉ miêu tả sự vật, hiện tượng mà cò</a:t>
            </a:r>
            <a:r>
              <a:rPr lang="en-US" sz="3200" b="0" i="0" dirty="0">
                <a:solidFill>
                  <a:srgbClr val="000000"/>
                </a:solidFill>
                <a:effectLst/>
                <a:latin typeface="Arial" panose="020B0604020202020204" pitchFamily="34" charset="0"/>
                <a:cs typeface="Arial" panose="020B0604020202020204" pitchFamily="34" charset="0"/>
              </a:rPr>
              <a:t>n</a:t>
            </a:r>
            <a:r>
              <a:rPr lang="vi-VN" sz="3200" b="0" i="0" dirty="0">
                <a:solidFill>
                  <a:srgbClr val="000000"/>
                </a:solidFill>
                <a:effectLst/>
                <a:latin typeface="Arial" panose="020B0604020202020204" pitchFamily="34" charset="0"/>
                <a:cs typeface="Arial" panose="020B0604020202020204" pitchFamily="34" charset="0"/>
              </a:rPr>
              <a:t> phải</a:t>
            </a:r>
            <a:r>
              <a:rPr lang="en-US" sz="3200" b="0" i="0" dirty="0">
                <a:solidFill>
                  <a:srgbClr val="000000"/>
                </a:solidFill>
                <a:effectLst/>
                <a:latin typeface="Arial" panose="020B0604020202020204" pitchFamily="34" charset="0"/>
                <a:cs typeface="Arial" panose="020B0604020202020204" pitchFamily="34" charset="0"/>
              </a:rPr>
              <a:t> </a:t>
            </a:r>
            <a:r>
              <a:rPr lang="vi-VN" sz="3200" b="0" i="0" dirty="0">
                <a:solidFill>
                  <a:srgbClr val="000000"/>
                </a:solidFill>
                <a:effectLst/>
                <a:latin typeface="Arial" panose="020B0604020202020204" pitchFamily="34" charset="0"/>
                <a:cs typeface="Arial" panose="020B0604020202020204" pitchFamily="34" charset="0"/>
              </a:rPr>
              <a:t>thể hiện cảm xúc và cách nhìn mới lạ, thú vị về cuộc sống. Hai khổ thơ cuối có đáp ứng được yêu cầu trên không? Hãy lí giải. </a:t>
            </a:r>
            <a:endParaRPr lang="en-US" sz="3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F37F8FA-D66C-495C-B5ED-3B65AF2FF6FA}"/>
              </a:ext>
            </a:extLst>
          </p:cNvPr>
          <p:cNvSpPr txBox="1"/>
          <p:nvPr/>
        </p:nvSpPr>
        <p:spPr>
          <a:xfrm>
            <a:off x="441702" y="7870899"/>
            <a:ext cx="16078200" cy="584775"/>
          </a:xfrm>
          <a:prstGeom prst="rect">
            <a:avLst/>
          </a:prstGeom>
          <a:noFill/>
        </p:spPr>
        <p:txBody>
          <a:bodyPr wrap="square">
            <a:spAutoFit/>
          </a:bodyPr>
          <a:lstStyle/>
          <a:p>
            <a:r>
              <a:rPr lang="vi-VN" sz="3200" b="1" i="0" dirty="0">
                <a:solidFill>
                  <a:srgbClr val="000000"/>
                </a:solidFill>
                <a:effectLst/>
              </a:rPr>
              <a:t>Câu </a:t>
            </a:r>
            <a:r>
              <a:rPr lang="en-US" sz="3200" b="1" dirty="0">
                <a:solidFill>
                  <a:srgbClr val="000000"/>
                </a:solidFill>
                <a:latin typeface="Arial" panose="020B0604020202020204" pitchFamily="34" charset="0"/>
                <a:cs typeface="Arial" panose="020B0604020202020204" pitchFamily="34" charset="0"/>
              </a:rPr>
              <a:t>5</a:t>
            </a:r>
            <a:r>
              <a:rPr lang="en-US" sz="3200" b="1" i="0" dirty="0">
                <a:solidFill>
                  <a:srgbClr val="000000"/>
                </a:solidFill>
                <a:effectLst/>
                <a:latin typeface="Arial" panose="020B0604020202020204" pitchFamily="34" charset="0"/>
                <a:cs typeface="Arial" panose="020B0604020202020204" pitchFamily="34" charset="0"/>
              </a:rPr>
              <a:t> </a:t>
            </a:r>
            <a:r>
              <a:rPr lang="vi-VN" sz="3200" b="1" i="0" dirty="0">
                <a:solidFill>
                  <a:srgbClr val="000000"/>
                </a:solidFill>
                <a:effectLst/>
                <a:latin typeface="Arial" panose="020B0604020202020204" pitchFamily="34" charset="0"/>
                <a:cs typeface="Arial" panose="020B0604020202020204" pitchFamily="34" charset="0"/>
              </a:rPr>
              <a:t>(</a:t>
            </a:r>
            <a:r>
              <a:rPr lang="en-US" sz="3200" b="1" i="0" dirty="0">
                <a:solidFill>
                  <a:srgbClr val="000000"/>
                </a:solidFill>
                <a:effectLst/>
                <a:latin typeface="Arial" panose="020B0604020202020204" pitchFamily="34" charset="0"/>
                <a:cs typeface="Arial" panose="020B0604020202020204" pitchFamily="34" charset="0"/>
              </a:rPr>
              <a:t>SGK/23</a:t>
            </a:r>
            <a:r>
              <a:rPr lang="en-US" sz="3200" b="1" i="0" dirty="0">
                <a:solidFill>
                  <a:srgbClr val="000000"/>
                </a:solidFill>
                <a:effectLst/>
              </a:rPr>
              <a:t>)</a:t>
            </a:r>
            <a:r>
              <a:rPr lang="vi-VN" sz="3200" b="1" i="0" dirty="0">
                <a:solidFill>
                  <a:srgbClr val="000000"/>
                </a:solidFill>
                <a:effectLst/>
              </a:rPr>
              <a:t>: </a:t>
            </a:r>
            <a:r>
              <a:rPr lang="vi-VN" sz="3200" b="0" i="0" dirty="0">
                <a:solidFill>
                  <a:srgbClr val="000000"/>
                </a:solidFill>
                <a:effectLst/>
              </a:rPr>
              <a:t>Trong bài thơ này, tác giả đã sử dụng những loại vần nào?</a:t>
            </a:r>
            <a:endParaRPr lang="en-US" sz="3200" dirty="0"/>
          </a:p>
        </p:txBody>
      </p:sp>
      <p:sp>
        <p:nvSpPr>
          <p:cNvPr id="24" name="TextBox 23">
            <a:extLst>
              <a:ext uri="{FF2B5EF4-FFF2-40B4-BE49-F238E27FC236}">
                <a16:creationId xmlns:a16="http://schemas.microsoft.com/office/drawing/2014/main" id="{9BAAA342-EEDA-4DE6-8349-6BF1D846C0D4}"/>
              </a:ext>
            </a:extLst>
          </p:cNvPr>
          <p:cNvSpPr txBox="1"/>
          <p:nvPr/>
        </p:nvSpPr>
        <p:spPr>
          <a:xfrm>
            <a:off x="427494" y="8533163"/>
            <a:ext cx="17845007" cy="1490152"/>
          </a:xfrm>
          <a:prstGeom prst="rect">
            <a:avLst/>
          </a:prstGeom>
          <a:noFill/>
        </p:spPr>
        <p:txBody>
          <a:bodyPr wrap="square">
            <a:spAutoFit/>
          </a:bodyPr>
          <a:lstStyle/>
          <a:p>
            <a:pPr>
              <a:lnSpc>
                <a:spcPct val="150000"/>
              </a:lnSpc>
            </a:pPr>
            <a:r>
              <a:rPr lang="vi-VN" sz="3200" b="1" i="0" dirty="0">
                <a:solidFill>
                  <a:srgbClr val="000000"/>
                </a:solidFill>
                <a:effectLst/>
              </a:rPr>
              <a:t>Câu </a:t>
            </a:r>
            <a:r>
              <a:rPr lang="en-US" sz="3200" b="1" i="0" dirty="0">
                <a:solidFill>
                  <a:srgbClr val="000000"/>
                </a:solidFill>
                <a:effectLst/>
                <a:latin typeface="Arial" panose="020B0604020202020204" pitchFamily="34" charset="0"/>
                <a:cs typeface="Arial" panose="020B0604020202020204" pitchFamily="34" charset="0"/>
              </a:rPr>
              <a:t>6 </a:t>
            </a:r>
            <a:r>
              <a:rPr lang="vi-VN" sz="3200" b="1" i="0" dirty="0">
                <a:solidFill>
                  <a:srgbClr val="000000"/>
                </a:solidFill>
                <a:effectLst/>
                <a:latin typeface="Arial" panose="020B0604020202020204" pitchFamily="34" charset="0"/>
                <a:cs typeface="Arial" panose="020B0604020202020204" pitchFamily="34" charset="0"/>
              </a:rPr>
              <a:t>(</a:t>
            </a:r>
            <a:r>
              <a:rPr lang="en-US" sz="3200" b="1" i="0" dirty="0">
                <a:solidFill>
                  <a:srgbClr val="000000"/>
                </a:solidFill>
                <a:effectLst/>
                <a:latin typeface="Arial" panose="020B0604020202020204" pitchFamily="34" charset="0"/>
                <a:cs typeface="Arial" panose="020B0604020202020204" pitchFamily="34" charset="0"/>
              </a:rPr>
              <a:t>SGK/23</a:t>
            </a:r>
            <a:r>
              <a:rPr lang="en-US" sz="3200" b="1" i="0" dirty="0">
                <a:solidFill>
                  <a:srgbClr val="000000"/>
                </a:solidFill>
                <a:effectLst/>
              </a:rPr>
              <a:t>)</a:t>
            </a:r>
            <a:r>
              <a:rPr lang="vi-VN" sz="3200" b="1" i="0" dirty="0">
                <a:solidFill>
                  <a:srgbClr val="000000"/>
                </a:solidFill>
                <a:effectLst/>
              </a:rPr>
              <a:t>: </a:t>
            </a:r>
            <a:r>
              <a:rPr lang="vi-VN" sz="3200" b="0" i="0" dirty="0">
                <a:solidFill>
                  <a:srgbClr val="000000"/>
                </a:solidFill>
                <a:effectLst/>
              </a:rPr>
              <a:t>Từ cách viết của tác giả trong bài thơ trên, em học được điều gì về cách làm một bài thơ bốn chữ hoặc năm chữ?</a:t>
            </a:r>
            <a:endParaRPr lang="en-US" sz="3200" dirty="0"/>
          </a:p>
        </p:txBody>
      </p:sp>
      <p:sp>
        <p:nvSpPr>
          <p:cNvPr id="25" name="Star: 8 Points 24">
            <a:extLst>
              <a:ext uri="{FF2B5EF4-FFF2-40B4-BE49-F238E27FC236}">
                <a16:creationId xmlns:a16="http://schemas.microsoft.com/office/drawing/2014/main" id="{B4EB71C7-9D4B-4CE9-839E-1E629B325504}"/>
              </a:ext>
            </a:extLst>
          </p:cNvPr>
          <p:cNvSpPr/>
          <p:nvPr/>
        </p:nvSpPr>
        <p:spPr>
          <a:xfrm>
            <a:off x="15635208" y="107775"/>
            <a:ext cx="2285999" cy="2080404"/>
          </a:xfrm>
          <a:prstGeom prst="star8">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15’</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4"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EABE"/>
        </a:solidFill>
        <a:effectLst/>
      </p:bgPr>
    </p:bg>
    <p:spTree>
      <p:nvGrpSpPr>
        <p:cNvPr id="1" name=""/>
        <p:cNvGrpSpPr/>
        <p:nvPr/>
      </p:nvGrpSpPr>
      <p:grpSpPr>
        <a:xfrm>
          <a:off x="0" y="0"/>
          <a:ext cx="0" cy="0"/>
          <a:chOff x="0" y="0"/>
          <a:chExt cx="0" cy="0"/>
        </a:xfrm>
      </p:grpSpPr>
      <p:graphicFrame>
        <p:nvGraphicFramePr>
          <p:cNvPr id="23" name="Table 2">
            <a:extLst>
              <a:ext uri="{FF2B5EF4-FFF2-40B4-BE49-F238E27FC236}">
                <a16:creationId xmlns:a16="http://schemas.microsoft.com/office/drawing/2014/main" id="{DBBC4B56-E9AE-465C-9542-EB95B5C915C9}"/>
              </a:ext>
            </a:extLst>
          </p:cNvPr>
          <p:cNvGraphicFramePr>
            <a:graphicFrameLocks noGrp="1"/>
          </p:cNvGraphicFramePr>
          <p:nvPr>
            <p:extLst>
              <p:ext uri="{D42A27DB-BD31-4B8C-83A1-F6EECF244321}">
                <p14:modId xmlns:p14="http://schemas.microsoft.com/office/powerpoint/2010/main" val="99417132"/>
              </p:ext>
            </p:extLst>
          </p:nvPr>
        </p:nvGraphicFramePr>
        <p:xfrm>
          <a:off x="586998" y="369777"/>
          <a:ext cx="17145000" cy="9612423"/>
        </p:xfrm>
        <a:graphic>
          <a:graphicData uri="http://schemas.openxmlformats.org/drawingml/2006/table">
            <a:tbl>
              <a:tblPr firstRow="1" bandRow="1">
                <a:tableStyleId>{5940675A-B579-460E-94D1-54222C63F5DA}</a:tableStyleId>
              </a:tblPr>
              <a:tblGrid>
                <a:gridCol w="6656917">
                  <a:extLst>
                    <a:ext uri="{9D8B030D-6E8A-4147-A177-3AD203B41FA5}">
                      <a16:colId xmlns:a16="http://schemas.microsoft.com/office/drawing/2014/main" val="2679498060"/>
                    </a:ext>
                  </a:extLst>
                </a:gridCol>
                <a:gridCol w="10488083">
                  <a:extLst>
                    <a:ext uri="{9D8B030D-6E8A-4147-A177-3AD203B41FA5}">
                      <a16:colId xmlns:a16="http://schemas.microsoft.com/office/drawing/2014/main" val="2253190218"/>
                    </a:ext>
                  </a:extLst>
                </a:gridCol>
              </a:tblGrid>
              <a:tr h="60960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700" b="1" i="0" dirty="0">
                          <a:solidFill>
                            <a:srgbClr val="000000"/>
                          </a:solidFill>
                          <a:effectLst/>
                          <a:latin typeface="Arial" panose="020B0604020202020204" pitchFamily="34" charset="0"/>
                          <a:cs typeface="Arial" panose="020B0604020202020204" pitchFamily="34" charset="0"/>
                        </a:rPr>
                        <a:t>CÂU HỎI</a:t>
                      </a:r>
                      <a:endParaRPr lang="vi-VN" sz="3700" b="1" i="0" dirty="0">
                        <a:solidFill>
                          <a:srgbClr val="000000"/>
                        </a:solidFill>
                        <a:effectLst/>
                        <a:latin typeface="Arial" panose="020B0604020202020204" pitchFamily="34" charset="0"/>
                        <a:cs typeface="Arial" panose="020B0604020202020204" pitchFamily="34" charset="0"/>
                      </a:endParaRPr>
                    </a:p>
                  </a:txBody>
                  <a:tcPr anchor="ctr">
                    <a:solidFill>
                      <a:schemeClr val="accent6"/>
                    </a:solidFill>
                  </a:tcPr>
                </a:tc>
                <a:tc>
                  <a:txBody>
                    <a:bodyPr/>
                    <a:lstStyle/>
                    <a:p>
                      <a:pPr algn="ctr">
                        <a:lnSpc>
                          <a:spcPct val="150000"/>
                        </a:lnSpc>
                      </a:pPr>
                      <a:r>
                        <a:rPr lang="en-US" sz="3700" b="1" dirty="0">
                          <a:latin typeface="Arial" panose="020B0604020202020204" pitchFamily="34" charset="0"/>
                          <a:cs typeface="Arial" panose="020B0604020202020204" pitchFamily="34" charset="0"/>
                        </a:rPr>
                        <a:t>TRẢ LỜI</a:t>
                      </a:r>
                    </a:p>
                  </a:txBody>
                  <a:tcPr anchor="ctr">
                    <a:solidFill>
                      <a:schemeClr val="accent6"/>
                    </a:solidFill>
                  </a:tcPr>
                </a:tc>
                <a:extLst>
                  <a:ext uri="{0D108BD9-81ED-4DB2-BD59-A6C34878D82A}">
                    <a16:rowId xmlns:a16="http://schemas.microsoft.com/office/drawing/2014/main" val="2065027175"/>
                  </a:ext>
                </a:extLst>
              </a:tr>
              <a:tr h="1593642">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vi-VN" sz="3500" b="1" dirty="0">
                          <a:solidFill>
                            <a:srgbClr val="000000"/>
                          </a:solidFill>
                          <a:effectLst/>
                          <a:latin typeface="+mn-lt"/>
                        </a:rPr>
                        <a:t>Câu 1</a:t>
                      </a:r>
                      <a:r>
                        <a:rPr lang="en-US" sz="3500" b="1" dirty="0">
                          <a:solidFill>
                            <a:srgbClr val="000000"/>
                          </a:solidFill>
                          <a:effectLst/>
                          <a:latin typeface="+mn-lt"/>
                        </a:rPr>
                        <a:t>: </a:t>
                      </a:r>
                      <a:r>
                        <a:rPr lang="vi-VN" sz="3500" b="0" dirty="0">
                          <a:solidFill>
                            <a:srgbClr val="000000"/>
                          </a:solidFill>
                          <a:effectLst/>
                          <a:latin typeface="+mn-lt"/>
                          <a:cs typeface="Arial" panose="020B0604020202020204" pitchFamily="34" charset="0"/>
                        </a:rPr>
                        <a:t>Bài thơ được viết theo thể thơ nào?</a:t>
                      </a:r>
                      <a:endParaRPr lang="vi-VN" sz="3500" b="0" i="0" dirty="0">
                        <a:solidFill>
                          <a:srgbClr val="000000"/>
                        </a:solidFill>
                        <a:effectLst/>
                        <a:latin typeface="+mn-lt"/>
                        <a:cs typeface="Arial" panose="020B0604020202020204" pitchFamily="34" charset="0"/>
                      </a:endParaRPr>
                    </a:p>
                  </a:txBody>
                  <a:tcPr>
                    <a:solidFill>
                      <a:schemeClr val="bg1"/>
                    </a:solidFill>
                  </a:tcPr>
                </a:tc>
                <a:tc>
                  <a:txBody>
                    <a:bodyPr/>
                    <a:lstStyle/>
                    <a:p>
                      <a:pPr algn="ctr">
                        <a:lnSpc>
                          <a:spcPct val="150000"/>
                        </a:lnSpc>
                        <a:tabLst>
                          <a:tab pos="90170" algn="l"/>
                          <a:tab pos="180340" algn="l"/>
                        </a:tabLst>
                      </a:pP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675355587"/>
                  </a:ext>
                </a:extLst>
              </a:tr>
              <a:tr h="311554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Câu </a:t>
                      </a:r>
                      <a:r>
                        <a:rPr kumimoji="0" lang="en-US"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vi-VN"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Để</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miêu</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tả</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bức</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tranh</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sống</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động</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của</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mùa</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đông</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tác</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giả</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đã</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dùng</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những</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hình</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ảnh</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và</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các</a:t>
                      </a:r>
                      <a:r>
                        <a:rPr kumimoji="0" lang="en-US"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biện</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pháp</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nghệ</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thuật</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nào</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anchor="ctr">
                    <a:solidFill>
                      <a:schemeClr val="bg1"/>
                    </a:solidFill>
                  </a:tcPr>
                </a:tc>
                <a:tc>
                  <a:txBody>
                    <a:bodyPr/>
                    <a:lstStyle/>
                    <a:p>
                      <a:pPr marL="0" lvl="0" indent="0" algn="just">
                        <a:lnSpc>
                          <a:spcPct val="150000"/>
                        </a:lnSpc>
                        <a:buFontTx/>
                        <a:buNone/>
                        <a:tabLst>
                          <a:tab pos="90170" algn="l"/>
                          <a:tab pos="180340" algn="l"/>
                        </a:tabLst>
                      </a:pP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50000"/>
                        </a:lnSpc>
                        <a:buFontTx/>
                        <a:buNone/>
                        <a:tabLst>
                          <a:tab pos="90170" algn="l"/>
                          <a:tab pos="180340" algn="l"/>
                        </a:tabLst>
                      </a:pP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50000"/>
                        </a:lnSpc>
                        <a:buFontTx/>
                        <a:buNone/>
                        <a:tabLst>
                          <a:tab pos="90170" algn="l"/>
                          <a:tab pos="180340" algn="l"/>
                        </a:tabLst>
                      </a:pP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50000"/>
                        </a:lnSpc>
                        <a:buFontTx/>
                        <a:buNone/>
                        <a:tabLst>
                          <a:tab pos="90170" algn="l"/>
                          <a:tab pos="180340" algn="l"/>
                        </a:tabLst>
                      </a:pP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50000"/>
                        </a:lnSpc>
                        <a:buFontTx/>
                        <a:buNone/>
                        <a:tabLst>
                          <a:tab pos="90170" algn="l"/>
                          <a:tab pos="180340" algn="l"/>
                        </a:tabLst>
                      </a:pP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49484675"/>
                  </a:ext>
                </a:extLst>
              </a:tr>
              <a:tr h="262562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Câu </a:t>
                      </a:r>
                      <a:r>
                        <a:rPr kumimoji="0" lang="en-US"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r>
                        <a:rPr kumimoji="0" lang="vi-VN"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Vì sao khi sáng</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tác thơ, văn, cần sử dụng biện</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pháp nhân hoá, so sánh để miêu tả sự vật, hiện tượng? </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solidFill>
                      <a:schemeClr val="bg1"/>
                    </a:solidFill>
                  </a:tcPr>
                </a:tc>
                <a:tc>
                  <a:txBody>
                    <a:bodyPr/>
                    <a:lstStyle/>
                    <a:p>
                      <a:pPr algn="just">
                        <a:lnSpc>
                          <a:spcPct val="150000"/>
                        </a:lnSpc>
                        <a:tabLst>
                          <a:tab pos="90170" algn="l"/>
                          <a:tab pos="180340" algn="l"/>
                        </a:tabLst>
                      </a:pP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589525298"/>
                  </a:ext>
                </a:extLst>
              </a:tr>
            </a:tbl>
          </a:graphicData>
        </a:graphic>
      </p:graphicFrame>
      <p:pic>
        <p:nvPicPr>
          <p:cNvPr id="24" name="Picture 11">
            <a:extLst>
              <a:ext uri="{FF2B5EF4-FFF2-40B4-BE49-F238E27FC236}">
                <a16:creationId xmlns:a16="http://schemas.microsoft.com/office/drawing/2014/main" id="{53105C97-F671-47A4-BD4F-446A2A6AD14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050654" y="-21310"/>
            <a:ext cx="1362688" cy="1587878"/>
          </a:xfrm>
          <a:prstGeom prst="rect">
            <a:avLst/>
          </a:prstGeom>
        </p:spPr>
      </p:pic>
      <p:pic>
        <p:nvPicPr>
          <p:cNvPr id="25" name="Picture 21">
            <a:extLst>
              <a:ext uri="{FF2B5EF4-FFF2-40B4-BE49-F238E27FC236}">
                <a16:creationId xmlns:a16="http://schemas.microsoft.com/office/drawing/2014/main" id="{B5B4F623-A84F-4B08-8B92-5A07E74542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07777" y="-57830"/>
            <a:ext cx="1231995" cy="1184319"/>
          </a:xfrm>
          <a:prstGeom prst="rect">
            <a:avLst/>
          </a:prstGeom>
        </p:spPr>
      </p:pic>
      <p:pic>
        <p:nvPicPr>
          <p:cNvPr id="29" name="Picture 28">
            <a:extLst>
              <a:ext uri="{FF2B5EF4-FFF2-40B4-BE49-F238E27FC236}">
                <a16:creationId xmlns:a16="http://schemas.microsoft.com/office/drawing/2014/main" id="{3F9B99CE-90CB-4F8D-96BB-B4044B15C7DD}"/>
              </a:ext>
            </a:extLst>
          </p:cNvPr>
          <p:cNvPicPr>
            <a:picLocks noChangeAspect="1"/>
          </p:cNvPicPr>
          <p:nvPr/>
        </p:nvPicPr>
        <p:blipFill>
          <a:blip r:embed="rId6"/>
          <a:stretch>
            <a:fillRect/>
          </a:stretch>
        </p:blipFill>
        <p:spPr>
          <a:xfrm>
            <a:off x="17130083" y="9393894"/>
            <a:ext cx="1091468" cy="905375"/>
          </a:xfrm>
          <a:prstGeom prst="rect">
            <a:avLst/>
          </a:prstGeom>
        </p:spPr>
      </p:pic>
      <p:sp>
        <p:nvSpPr>
          <p:cNvPr id="7" name="TextBox 6">
            <a:extLst>
              <a:ext uri="{FF2B5EF4-FFF2-40B4-BE49-F238E27FC236}">
                <a16:creationId xmlns:a16="http://schemas.microsoft.com/office/drawing/2014/main" id="{1237B4D5-AF55-41EF-A5B9-9863CEFF9C61}"/>
              </a:ext>
            </a:extLst>
          </p:cNvPr>
          <p:cNvSpPr txBox="1"/>
          <p:nvPr/>
        </p:nvSpPr>
        <p:spPr>
          <a:xfrm>
            <a:off x="7574056" y="1606717"/>
            <a:ext cx="9236988" cy="80041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thơ</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viết</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theo</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thể</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5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BA51903B-6B8B-45B6-A86C-8D1D08A17DC5}"/>
              </a:ext>
            </a:extLst>
          </p:cNvPr>
          <p:cNvSpPr txBox="1"/>
          <p:nvPr/>
        </p:nvSpPr>
        <p:spPr>
          <a:xfrm>
            <a:off x="7305079" y="2711634"/>
            <a:ext cx="10292908" cy="4032066"/>
          </a:xfrm>
          <a:prstGeom prst="rect">
            <a:avLst/>
          </a:prstGeom>
          <a:noFill/>
        </p:spPr>
        <p:txBody>
          <a:bodyPr wrap="square">
            <a:spAutoFit/>
          </a:bodyPr>
          <a:lstStyle/>
          <a:p>
            <a:pPr marL="457200" marR="0" lvl="0" indent="-457200" algn="just" defTabSz="914400" rtl="0" eaLnBrk="1" fontAlgn="auto" latinLnBrk="0" hangingPunct="1">
              <a:lnSpc>
                <a:spcPct val="150000"/>
              </a:lnSpc>
              <a:spcBef>
                <a:spcPts val="0"/>
              </a:spcBef>
              <a:spcAft>
                <a:spcPts val="0"/>
              </a:spcAft>
              <a:buClrTx/>
              <a:buSzTx/>
              <a:buFontTx/>
              <a:buChar char="-"/>
              <a:tabLst>
                <a:tab pos="90170" algn="l"/>
                <a:tab pos="180340" algn="l"/>
              </a:tabLst>
              <a:defRPr/>
            </a:pP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ảnh</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cây</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bầu</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trời</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chim</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se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sẻ</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ong</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mưa</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phùn</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sương</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mờ</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khói</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bếp</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ngõ</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quê</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chân</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nhỏ</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ảnh</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chủ</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thể</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trữ</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tình</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bàn</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tay</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dáng</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mẹ</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lang="en-US"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nụ</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cười</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mẹ</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rtl="0" eaLnBrk="1" fontAlgn="auto" latinLnBrk="0" hangingPunct="1">
              <a:lnSpc>
                <a:spcPct val="150000"/>
              </a:lnSpc>
              <a:spcBef>
                <a:spcPts val="0"/>
              </a:spcBef>
              <a:spcAft>
                <a:spcPts val="0"/>
              </a:spcAft>
              <a:buClrTx/>
              <a:buSzTx/>
              <a:buFontTx/>
              <a:buChar char="-"/>
              <a:tabLst>
                <a:tab pos="90170" algn="l"/>
                <a:tab pos="180340" algn="l"/>
              </a:tabLst>
              <a:defRPr/>
            </a:pP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biện</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pháp</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nghệ</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thuật</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hóa</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5F4958B5-7001-47B4-A26E-64A4119AE0CD}"/>
              </a:ext>
            </a:extLst>
          </p:cNvPr>
          <p:cNvSpPr txBox="1"/>
          <p:nvPr/>
        </p:nvSpPr>
        <p:spPr>
          <a:xfrm>
            <a:off x="7833039" y="7454188"/>
            <a:ext cx="9236988" cy="160832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lang="en-US"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V</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ì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biện</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pháp</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từ</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làm</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tăng</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sức</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gợi</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gợi</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cảm</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cho</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sự</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diễn</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đạt</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339568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arn(inVertic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EABE"/>
        </a:solidFill>
        <a:effectLst/>
      </p:bgPr>
    </p:bg>
    <p:spTree>
      <p:nvGrpSpPr>
        <p:cNvPr id="1" name=""/>
        <p:cNvGrpSpPr/>
        <p:nvPr/>
      </p:nvGrpSpPr>
      <p:grpSpPr>
        <a:xfrm>
          <a:off x="0" y="0"/>
          <a:ext cx="0" cy="0"/>
          <a:chOff x="0" y="0"/>
          <a:chExt cx="0" cy="0"/>
        </a:xfrm>
      </p:grpSpPr>
      <p:graphicFrame>
        <p:nvGraphicFramePr>
          <p:cNvPr id="23" name="Table 2">
            <a:extLst>
              <a:ext uri="{FF2B5EF4-FFF2-40B4-BE49-F238E27FC236}">
                <a16:creationId xmlns:a16="http://schemas.microsoft.com/office/drawing/2014/main" id="{DBBC4B56-E9AE-465C-9542-EB95B5C915C9}"/>
              </a:ext>
            </a:extLst>
          </p:cNvPr>
          <p:cNvGraphicFramePr>
            <a:graphicFrameLocks noGrp="1"/>
          </p:cNvGraphicFramePr>
          <p:nvPr>
            <p:extLst>
              <p:ext uri="{D42A27DB-BD31-4B8C-83A1-F6EECF244321}">
                <p14:modId xmlns:p14="http://schemas.microsoft.com/office/powerpoint/2010/main" val="614305047"/>
              </p:ext>
            </p:extLst>
          </p:nvPr>
        </p:nvGraphicFramePr>
        <p:xfrm>
          <a:off x="530817" y="1562100"/>
          <a:ext cx="17145000" cy="8119272"/>
        </p:xfrm>
        <a:graphic>
          <a:graphicData uri="http://schemas.openxmlformats.org/drawingml/2006/table">
            <a:tbl>
              <a:tblPr firstRow="1" bandRow="1">
                <a:tableStyleId>{5940675A-B579-460E-94D1-54222C63F5DA}</a:tableStyleId>
              </a:tblPr>
              <a:tblGrid>
                <a:gridCol w="6656917">
                  <a:extLst>
                    <a:ext uri="{9D8B030D-6E8A-4147-A177-3AD203B41FA5}">
                      <a16:colId xmlns:a16="http://schemas.microsoft.com/office/drawing/2014/main" val="2679498060"/>
                    </a:ext>
                  </a:extLst>
                </a:gridCol>
                <a:gridCol w="10488083">
                  <a:extLst>
                    <a:ext uri="{9D8B030D-6E8A-4147-A177-3AD203B41FA5}">
                      <a16:colId xmlns:a16="http://schemas.microsoft.com/office/drawing/2014/main" val="2253190218"/>
                    </a:ext>
                  </a:extLst>
                </a:gridCol>
              </a:tblGrid>
              <a:tr h="925801">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700" b="1" i="0" dirty="0">
                          <a:solidFill>
                            <a:srgbClr val="000000"/>
                          </a:solidFill>
                          <a:effectLst/>
                          <a:latin typeface="Arial" panose="020B0604020202020204" pitchFamily="34" charset="0"/>
                          <a:cs typeface="Arial" panose="020B0604020202020204" pitchFamily="34" charset="0"/>
                        </a:rPr>
                        <a:t>CÂU HỎI</a:t>
                      </a:r>
                      <a:endParaRPr lang="vi-VN" sz="3700" b="1" i="0" dirty="0">
                        <a:solidFill>
                          <a:srgbClr val="000000"/>
                        </a:solidFill>
                        <a:effectLst/>
                        <a:latin typeface="Arial" panose="020B0604020202020204" pitchFamily="34" charset="0"/>
                        <a:cs typeface="Arial" panose="020B0604020202020204" pitchFamily="34" charset="0"/>
                      </a:endParaRPr>
                    </a:p>
                  </a:txBody>
                  <a:tcPr anchor="ctr">
                    <a:solidFill>
                      <a:schemeClr val="accent6"/>
                    </a:solidFill>
                  </a:tcPr>
                </a:tc>
                <a:tc>
                  <a:txBody>
                    <a:bodyPr/>
                    <a:lstStyle/>
                    <a:p>
                      <a:pPr algn="ctr">
                        <a:lnSpc>
                          <a:spcPct val="150000"/>
                        </a:lnSpc>
                      </a:pPr>
                      <a:r>
                        <a:rPr lang="en-US" sz="3700" b="1" dirty="0">
                          <a:latin typeface="Arial" panose="020B0604020202020204" pitchFamily="34" charset="0"/>
                          <a:cs typeface="Arial" panose="020B0604020202020204" pitchFamily="34" charset="0"/>
                        </a:rPr>
                        <a:t>TRẢ LỜI</a:t>
                      </a:r>
                    </a:p>
                  </a:txBody>
                  <a:tcPr anchor="ctr">
                    <a:solidFill>
                      <a:schemeClr val="accent6"/>
                    </a:solidFill>
                  </a:tcPr>
                </a:tc>
                <a:extLst>
                  <a:ext uri="{0D108BD9-81ED-4DB2-BD59-A6C34878D82A}">
                    <a16:rowId xmlns:a16="http://schemas.microsoft.com/office/drawing/2014/main" val="2065027175"/>
                  </a:ext>
                </a:extLst>
              </a:tr>
              <a:tr h="623253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3500" b="1" dirty="0">
                        <a:solidFill>
                          <a:srgbClr val="000000"/>
                        </a:solidFill>
                        <a:effectLst/>
                        <a:latin typeface="+mn-l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vi-VN" sz="3500" b="1" dirty="0">
                          <a:solidFill>
                            <a:srgbClr val="000000"/>
                          </a:solidFill>
                          <a:effectLst/>
                          <a:latin typeface="+mn-lt"/>
                        </a:rPr>
                        <a:t>Câu 4 : </a:t>
                      </a:r>
                      <a:r>
                        <a:rPr lang="vi-VN" sz="3500" b="0" dirty="0">
                          <a:solidFill>
                            <a:srgbClr val="000000"/>
                          </a:solidFill>
                          <a:effectLst/>
                          <a:latin typeface="+mn-lt"/>
                        </a:rPr>
                        <a:t>Làm thơ không phải là chỉ miêu tả sự vật, hiện tượng mà còn phải thể hiện cảm xúc và cách nhìn mới lạ, thú vị về cuộc sống. Hai khổ thơ cuối có đáp ứng được yêu cầu trên không? Hãy lí giải. </a:t>
                      </a:r>
                      <a:endParaRPr lang="en-US" sz="3500" b="0" dirty="0">
                        <a:solidFill>
                          <a:srgbClr val="000000"/>
                        </a:solidFill>
                        <a:effectLst/>
                        <a:latin typeface="+mn-lt"/>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vi-VN" sz="3500" b="0" dirty="0">
                        <a:solidFill>
                          <a:srgbClr val="000000"/>
                        </a:solidFill>
                        <a:effectLst/>
                        <a:latin typeface="+mn-lt"/>
                      </a:endParaRPr>
                    </a:p>
                  </a:txBody>
                  <a:tcPr anchor="ctr">
                    <a:solidFill>
                      <a:schemeClr val="bg1"/>
                    </a:solidFill>
                  </a:tcPr>
                </a:tc>
                <a:tc>
                  <a:txBody>
                    <a:bodyPr/>
                    <a:lstStyle/>
                    <a:p>
                      <a:pPr marL="0" indent="0" algn="just">
                        <a:lnSpc>
                          <a:spcPct val="150000"/>
                        </a:lnSpc>
                        <a:buFontTx/>
                        <a:buNone/>
                      </a:pPr>
                      <a:endParaRPr lang="en-US" sz="3500" i="1" dirty="0">
                        <a:latin typeface="+mn-lt"/>
                        <a:cs typeface="Arial" panose="020B0604020202020204" pitchFamily="34" charset="0"/>
                      </a:endParaRPr>
                    </a:p>
                  </a:txBody>
                  <a:tcPr anchor="ctr">
                    <a:solidFill>
                      <a:schemeClr val="bg1"/>
                    </a:solidFill>
                  </a:tcPr>
                </a:tc>
                <a:extLst>
                  <a:ext uri="{0D108BD9-81ED-4DB2-BD59-A6C34878D82A}">
                    <a16:rowId xmlns:a16="http://schemas.microsoft.com/office/drawing/2014/main" val="1675355587"/>
                  </a:ext>
                </a:extLst>
              </a:tr>
            </a:tbl>
          </a:graphicData>
        </a:graphic>
      </p:graphicFrame>
      <p:pic>
        <p:nvPicPr>
          <p:cNvPr id="24" name="Picture 11">
            <a:extLst>
              <a:ext uri="{FF2B5EF4-FFF2-40B4-BE49-F238E27FC236}">
                <a16:creationId xmlns:a16="http://schemas.microsoft.com/office/drawing/2014/main" id="{53105C97-F671-47A4-BD4F-446A2A6AD14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830449" y="98113"/>
            <a:ext cx="1457551" cy="1403234"/>
          </a:xfrm>
          <a:prstGeom prst="rect">
            <a:avLst/>
          </a:prstGeom>
        </p:spPr>
      </p:pic>
      <p:pic>
        <p:nvPicPr>
          <p:cNvPr id="25" name="Picture 21">
            <a:extLst>
              <a:ext uri="{FF2B5EF4-FFF2-40B4-BE49-F238E27FC236}">
                <a16:creationId xmlns:a16="http://schemas.microsoft.com/office/drawing/2014/main" id="{B5B4F623-A84F-4B08-8B92-5A07E74542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0" y="0"/>
            <a:ext cx="1231995" cy="1184319"/>
          </a:xfrm>
          <a:prstGeom prst="rect">
            <a:avLst/>
          </a:prstGeom>
        </p:spPr>
      </p:pic>
      <p:pic>
        <p:nvPicPr>
          <p:cNvPr id="29" name="Picture 28">
            <a:extLst>
              <a:ext uri="{FF2B5EF4-FFF2-40B4-BE49-F238E27FC236}">
                <a16:creationId xmlns:a16="http://schemas.microsoft.com/office/drawing/2014/main" id="{3F9B99CE-90CB-4F8D-96BB-B4044B15C7DD}"/>
              </a:ext>
            </a:extLst>
          </p:cNvPr>
          <p:cNvPicPr>
            <a:picLocks noChangeAspect="1"/>
          </p:cNvPicPr>
          <p:nvPr/>
        </p:nvPicPr>
        <p:blipFill>
          <a:blip r:embed="rId6"/>
          <a:stretch>
            <a:fillRect/>
          </a:stretch>
        </p:blipFill>
        <p:spPr>
          <a:xfrm>
            <a:off x="17130083" y="9271816"/>
            <a:ext cx="1091468" cy="905375"/>
          </a:xfrm>
          <a:prstGeom prst="rect">
            <a:avLst/>
          </a:prstGeom>
        </p:spPr>
      </p:pic>
      <p:sp>
        <p:nvSpPr>
          <p:cNvPr id="32" name="TextBox 31">
            <a:extLst>
              <a:ext uri="{FF2B5EF4-FFF2-40B4-BE49-F238E27FC236}">
                <a16:creationId xmlns:a16="http://schemas.microsoft.com/office/drawing/2014/main" id="{009DDB8D-7DDC-4F3C-A8F0-1E4530E1728B}"/>
              </a:ext>
            </a:extLst>
          </p:cNvPr>
          <p:cNvSpPr txBox="1"/>
          <p:nvPr/>
        </p:nvSpPr>
        <p:spPr>
          <a:xfrm>
            <a:off x="7345841" y="2803122"/>
            <a:ext cx="10210800" cy="6468694"/>
          </a:xfrm>
          <a:prstGeom prst="rect">
            <a:avLst/>
          </a:prstGeom>
          <a:noFill/>
        </p:spPr>
        <p:txBody>
          <a:bodyPr wrap="square">
            <a:spAutoFit/>
          </a:bodyPr>
          <a:lstStyle/>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vi-VN"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Làm thơ không phải là chỉ miêu tả sự vật, </a:t>
            </a:r>
            <a:r>
              <a:rPr kumimoji="0" lang="en-US" sz="35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vi-VN"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hiện tượng mà còn phải thể hiện cảm xúc và cách nhìn mới lạ, thú vị về cuộc sống. </a:t>
            </a:r>
            <a:endParaRPr kumimoji="0" lang="en-US" sz="35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vi-VN"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Hai khổ thơ cuối đã thể hiện hai đặc điểm đó. </a:t>
            </a:r>
            <a:r>
              <a:rPr kumimoji="0" lang="en-US" sz="35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vi-VN"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Cụ thể là trong các câu thơ: </a:t>
            </a:r>
            <a:endParaRPr kumimoji="0" lang="en-US" sz="35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vi-VN" sz="3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Màn sương ôm dáng mẹ </a:t>
            </a:r>
            <a:endParaRPr kumimoji="0" lang="en-US" sz="35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5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vi-VN"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và</a:t>
            </a:r>
            <a:r>
              <a:rPr kumimoji="0" lang="vi-VN" sz="3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35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Trong nụ cười</a:t>
            </a:r>
            <a:r>
              <a:rPr kumimoji="0" lang="en-US" sz="35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vi-VN" sz="3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của mẹ/Cả mùa xuân sáng bừng.</a:t>
            </a:r>
            <a:r>
              <a:rPr kumimoji="0" lang="en-US" sz="35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p:txBody>
      </p:sp>
    </p:spTree>
    <p:extLst>
      <p:ext uri="{BB962C8B-B14F-4D97-AF65-F5344CB8AC3E}">
        <p14:creationId xmlns:p14="http://schemas.microsoft.com/office/powerpoint/2010/main" val="25902857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barn(inVertical)">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xEl>
                                              <p:pRg st="1" end="1"/>
                                            </p:txEl>
                                          </p:spTgt>
                                        </p:tgtEl>
                                        <p:attrNameLst>
                                          <p:attrName>style.visibility</p:attrName>
                                        </p:attrNameLst>
                                      </p:cBhvr>
                                      <p:to>
                                        <p:strVal val="visible"/>
                                      </p:to>
                                    </p:set>
                                    <p:animEffect transition="in" filter="barn(inVertical)">
                                      <p:cBhvr>
                                        <p:cTn id="17" dur="500"/>
                                        <p:tgtEl>
                                          <p:spTgt spid="32">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2">
                                            <p:txEl>
                                              <p:pRg st="2" end="2"/>
                                            </p:txEl>
                                          </p:spTgt>
                                        </p:tgtEl>
                                        <p:attrNameLst>
                                          <p:attrName>style.visibility</p:attrName>
                                        </p:attrNameLst>
                                      </p:cBhvr>
                                      <p:to>
                                        <p:strVal val="visible"/>
                                      </p:to>
                                    </p:set>
                                    <p:animEffect transition="in" filter="barn(inVertical)">
                                      <p:cBhvr>
                                        <p:cTn id="20" dur="500"/>
                                        <p:tgtEl>
                                          <p:spTgt spid="32">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2">
                                            <p:txEl>
                                              <p:pRg st="3" end="3"/>
                                            </p:txEl>
                                          </p:spTgt>
                                        </p:tgtEl>
                                        <p:attrNameLst>
                                          <p:attrName>style.visibility</p:attrName>
                                        </p:attrNameLst>
                                      </p:cBhvr>
                                      <p:to>
                                        <p:strVal val="visible"/>
                                      </p:to>
                                    </p:set>
                                    <p:animEffect transition="in" filter="barn(inVertical)">
                                      <p:cBhvr>
                                        <p:cTn id="23" dur="500"/>
                                        <p:tgtEl>
                                          <p:spTgt spid="32">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2">
                                            <p:txEl>
                                              <p:pRg st="4" end="4"/>
                                            </p:txEl>
                                          </p:spTgt>
                                        </p:tgtEl>
                                        <p:attrNameLst>
                                          <p:attrName>style.visibility</p:attrName>
                                        </p:attrNameLst>
                                      </p:cBhvr>
                                      <p:to>
                                        <p:strVal val="visible"/>
                                      </p:to>
                                    </p:set>
                                    <p:animEffect transition="in" filter="barn(inVertical)">
                                      <p:cBhvr>
                                        <p:cTn id="26" dur="500"/>
                                        <p:tgtEl>
                                          <p:spTgt spid="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EABE"/>
        </a:solidFill>
        <a:effectLst/>
      </p:bgPr>
    </p:bg>
    <p:spTree>
      <p:nvGrpSpPr>
        <p:cNvPr id="1" name=""/>
        <p:cNvGrpSpPr/>
        <p:nvPr/>
      </p:nvGrpSpPr>
      <p:grpSpPr>
        <a:xfrm>
          <a:off x="0" y="0"/>
          <a:ext cx="0" cy="0"/>
          <a:chOff x="0" y="0"/>
          <a:chExt cx="0" cy="0"/>
        </a:xfrm>
      </p:grpSpPr>
      <p:graphicFrame>
        <p:nvGraphicFramePr>
          <p:cNvPr id="23" name="Table 2">
            <a:extLst>
              <a:ext uri="{FF2B5EF4-FFF2-40B4-BE49-F238E27FC236}">
                <a16:creationId xmlns:a16="http://schemas.microsoft.com/office/drawing/2014/main" id="{DBBC4B56-E9AE-465C-9542-EB95B5C915C9}"/>
              </a:ext>
            </a:extLst>
          </p:cNvPr>
          <p:cNvGraphicFramePr>
            <a:graphicFrameLocks noGrp="1"/>
          </p:cNvGraphicFramePr>
          <p:nvPr>
            <p:extLst>
              <p:ext uri="{D42A27DB-BD31-4B8C-83A1-F6EECF244321}">
                <p14:modId xmlns:p14="http://schemas.microsoft.com/office/powerpoint/2010/main" val="123950724"/>
              </p:ext>
            </p:extLst>
          </p:nvPr>
        </p:nvGraphicFramePr>
        <p:xfrm>
          <a:off x="556002" y="1564389"/>
          <a:ext cx="17145000" cy="8233879"/>
        </p:xfrm>
        <a:graphic>
          <a:graphicData uri="http://schemas.openxmlformats.org/drawingml/2006/table">
            <a:tbl>
              <a:tblPr firstRow="1" bandRow="1">
                <a:tableStyleId>{5940675A-B579-460E-94D1-54222C63F5DA}</a:tableStyleId>
              </a:tblPr>
              <a:tblGrid>
                <a:gridCol w="6972300">
                  <a:extLst>
                    <a:ext uri="{9D8B030D-6E8A-4147-A177-3AD203B41FA5}">
                      <a16:colId xmlns:a16="http://schemas.microsoft.com/office/drawing/2014/main" val="2679498060"/>
                    </a:ext>
                  </a:extLst>
                </a:gridCol>
                <a:gridCol w="10172700">
                  <a:extLst>
                    <a:ext uri="{9D8B030D-6E8A-4147-A177-3AD203B41FA5}">
                      <a16:colId xmlns:a16="http://schemas.microsoft.com/office/drawing/2014/main" val="2253190218"/>
                    </a:ext>
                  </a:extLst>
                </a:gridCol>
              </a:tblGrid>
              <a:tr h="461668">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700" b="1" i="0" dirty="0">
                          <a:solidFill>
                            <a:srgbClr val="000000"/>
                          </a:solidFill>
                          <a:effectLst/>
                          <a:latin typeface="Arial" panose="020B0604020202020204" pitchFamily="34" charset="0"/>
                          <a:cs typeface="Arial" panose="020B0604020202020204" pitchFamily="34" charset="0"/>
                        </a:rPr>
                        <a:t>CÂU HỎI</a:t>
                      </a:r>
                      <a:endParaRPr lang="vi-VN" sz="3700" b="1" i="0" dirty="0">
                        <a:solidFill>
                          <a:srgbClr val="000000"/>
                        </a:solidFill>
                        <a:effectLst/>
                        <a:latin typeface="Arial" panose="020B0604020202020204" pitchFamily="34" charset="0"/>
                        <a:cs typeface="Arial" panose="020B0604020202020204" pitchFamily="34" charset="0"/>
                      </a:endParaRPr>
                    </a:p>
                  </a:txBody>
                  <a:tcPr anchor="ctr">
                    <a:solidFill>
                      <a:schemeClr val="accent6"/>
                    </a:solidFill>
                  </a:tcPr>
                </a:tc>
                <a:tc>
                  <a:txBody>
                    <a:bodyPr/>
                    <a:lstStyle/>
                    <a:p>
                      <a:pPr algn="ctr">
                        <a:lnSpc>
                          <a:spcPct val="150000"/>
                        </a:lnSpc>
                      </a:pPr>
                      <a:r>
                        <a:rPr lang="en-US" sz="3700" b="1" dirty="0">
                          <a:latin typeface="Arial" panose="020B0604020202020204" pitchFamily="34" charset="0"/>
                          <a:cs typeface="Arial" panose="020B0604020202020204" pitchFamily="34" charset="0"/>
                        </a:rPr>
                        <a:t>TRẢ LỜI</a:t>
                      </a:r>
                    </a:p>
                  </a:txBody>
                  <a:tcPr anchor="ctr">
                    <a:solidFill>
                      <a:schemeClr val="accent6"/>
                    </a:solidFill>
                  </a:tcPr>
                </a:tc>
                <a:extLst>
                  <a:ext uri="{0D108BD9-81ED-4DB2-BD59-A6C34878D82A}">
                    <a16:rowId xmlns:a16="http://schemas.microsoft.com/office/drawing/2014/main" val="2065027175"/>
                  </a:ext>
                </a:extLst>
              </a:tr>
              <a:tr h="2607969">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vi-VN" sz="3600" b="1" i="0" dirty="0">
                          <a:solidFill>
                            <a:srgbClr val="000000"/>
                          </a:solidFill>
                          <a:effectLst/>
                        </a:rPr>
                        <a:t>Câu </a:t>
                      </a:r>
                      <a:r>
                        <a:rPr lang="en-US" sz="3600" b="1" dirty="0">
                          <a:solidFill>
                            <a:srgbClr val="000000"/>
                          </a:solidFill>
                          <a:latin typeface="Arial" panose="020B0604020202020204" pitchFamily="34" charset="0"/>
                          <a:cs typeface="Arial" panose="020B0604020202020204" pitchFamily="34" charset="0"/>
                        </a:rPr>
                        <a:t>5</a:t>
                      </a:r>
                      <a:r>
                        <a:rPr lang="vi-VN" sz="3600" b="1" i="0" dirty="0">
                          <a:solidFill>
                            <a:srgbClr val="000000"/>
                          </a:solidFill>
                          <a:effectLst/>
                        </a:rPr>
                        <a:t>: </a:t>
                      </a:r>
                      <a:r>
                        <a:rPr lang="vi-VN" sz="3600" b="0" i="0" dirty="0">
                          <a:solidFill>
                            <a:srgbClr val="000000"/>
                          </a:solidFill>
                          <a:effectLst/>
                        </a:rPr>
                        <a:t>Trong bài thơ này, tác giả đã sử dụng những loại vần nào?</a:t>
                      </a:r>
                      <a:endParaRPr lang="en-US" sz="3600" dirty="0"/>
                    </a:p>
                  </a:txBody>
                  <a:tcPr anchor="ctr">
                    <a:solidFill>
                      <a:schemeClr val="bg1"/>
                    </a:solidFill>
                  </a:tcPr>
                </a:tc>
                <a:tc>
                  <a:txBody>
                    <a:bodyPr/>
                    <a:lstStyle/>
                    <a:p>
                      <a:pPr algn="just">
                        <a:lnSpc>
                          <a:spcPct val="150000"/>
                        </a:lnSpc>
                      </a:pPr>
                      <a:endParaRPr lang="en-US" sz="3500" dirty="0">
                        <a:latin typeface="+mn-lt"/>
                        <a:cs typeface="Arial" panose="020B0604020202020204" pitchFamily="34" charset="0"/>
                      </a:endParaRPr>
                    </a:p>
                  </a:txBody>
                  <a:tcPr anchor="ctr">
                    <a:solidFill>
                      <a:schemeClr val="bg1"/>
                    </a:solidFill>
                  </a:tcPr>
                </a:tc>
                <a:extLst>
                  <a:ext uri="{0D108BD9-81ED-4DB2-BD59-A6C34878D82A}">
                    <a16:rowId xmlns:a16="http://schemas.microsoft.com/office/drawing/2014/main" val="1675355587"/>
                  </a:ext>
                </a:extLst>
              </a:tr>
              <a:tr h="317685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Câu 6: </a:t>
                      </a:r>
                      <a:r>
                        <a:rPr kumimoji="0" lang="vi-VN" sz="3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Từ cách viết của tác giả trong bài thơ trên, em học được điều gì về cách làm một bài thơ bốn chữ hoặc năm chữ?</a:t>
                      </a:r>
                    </a:p>
                  </a:txBody>
                  <a:tcPr anchor="ctr">
                    <a:solidFill>
                      <a:schemeClr val="bg1"/>
                    </a:solidFill>
                  </a:tcPr>
                </a:tc>
                <a:tc>
                  <a:txBody>
                    <a:bodyPr/>
                    <a:lstStyle/>
                    <a:p>
                      <a:pPr algn="just">
                        <a:lnSpc>
                          <a:spcPct val="150000"/>
                        </a:lnSpc>
                        <a:tabLst>
                          <a:tab pos="90170" algn="l"/>
                          <a:tab pos="180340" algn="l"/>
                        </a:tabLst>
                      </a:pPr>
                      <a:endPar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90170" algn="l"/>
                          <a:tab pos="180340" algn="l"/>
                        </a:tabLst>
                      </a:pPr>
                      <a:endPar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90170" algn="l"/>
                          <a:tab pos="180340" algn="l"/>
                        </a:tabLst>
                      </a:pPr>
                      <a:endPar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90170" algn="l"/>
                          <a:tab pos="180340" algn="l"/>
                        </a:tabLst>
                      </a:pPr>
                      <a:endPar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90170" algn="l"/>
                          <a:tab pos="180340" algn="l"/>
                        </a:tabLst>
                      </a:pPr>
                      <a:endPar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90170" algn="l"/>
                          <a:tab pos="180340" algn="l"/>
                        </a:tabLst>
                      </a:pPr>
                      <a:endPar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49484675"/>
                  </a:ext>
                </a:extLst>
              </a:tr>
            </a:tbl>
          </a:graphicData>
        </a:graphic>
      </p:graphicFrame>
      <p:pic>
        <p:nvPicPr>
          <p:cNvPr id="24" name="Picture 11">
            <a:extLst>
              <a:ext uri="{FF2B5EF4-FFF2-40B4-BE49-F238E27FC236}">
                <a16:creationId xmlns:a16="http://schemas.microsoft.com/office/drawing/2014/main" id="{53105C97-F671-47A4-BD4F-446A2A6AD14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14277" y="25762"/>
            <a:ext cx="1465946" cy="1708200"/>
          </a:xfrm>
          <a:prstGeom prst="rect">
            <a:avLst/>
          </a:prstGeom>
        </p:spPr>
      </p:pic>
      <p:pic>
        <p:nvPicPr>
          <p:cNvPr id="25" name="Picture 21">
            <a:extLst>
              <a:ext uri="{FF2B5EF4-FFF2-40B4-BE49-F238E27FC236}">
                <a16:creationId xmlns:a16="http://schemas.microsoft.com/office/drawing/2014/main" id="{B5B4F623-A84F-4B08-8B92-5A07E74542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228600" y="81653"/>
            <a:ext cx="1231995" cy="1184319"/>
          </a:xfrm>
          <a:prstGeom prst="rect">
            <a:avLst/>
          </a:prstGeom>
        </p:spPr>
      </p:pic>
      <p:pic>
        <p:nvPicPr>
          <p:cNvPr id="29" name="Picture 28">
            <a:extLst>
              <a:ext uri="{FF2B5EF4-FFF2-40B4-BE49-F238E27FC236}">
                <a16:creationId xmlns:a16="http://schemas.microsoft.com/office/drawing/2014/main" id="{3F9B99CE-90CB-4F8D-96BB-B4044B15C7DD}"/>
              </a:ext>
            </a:extLst>
          </p:cNvPr>
          <p:cNvPicPr>
            <a:picLocks noChangeAspect="1"/>
          </p:cNvPicPr>
          <p:nvPr/>
        </p:nvPicPr>
        <p:blipFill>
          <a:blip r:embed="rId6"/>
          <a:stretch>
            <a:fillRect/>
          </a:stretch>
        </p:blipFill>
        <p:spPr>
          <a:xfrm>
            <a:off x="17088755" y="9160510"/>
            <a:ext cx="1091468" cy="905375"/>
          </a:xfrm>
          <a:prstGeom prst="rect">
            <a:avLst/>
          </a:prstGeom>
        </p:spPr>
      </p:pic>
      <p:sp>
        <p:nvSpPr>
          <p:cNvPr id="9" name="TextBox 8">
            <a:extLst>
              <a:ext uri="{FF2B5EF4-FFF2-40B4-BE49-F238E27FC236}">
                <a16:creationId xmlns:a16="http://schemas.microsoft.com/office/drawing/2014/main" id="{2F269E86-069E-419A-B5A4-0DB19AB75032}"/>
              </a:ext>
            </a:extLst>
          </p:cNvPr>
          <p:cNvSpPr txBox="1"/>
          <p:nvPr/>
        </p:nvSpPr>
        <p:spPr>
          <a:xfrm>
            <a:off x="7437894" y="2988887"/>
            <a:ext cx="10281962" cy="162121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Trong bài thơ này, tác giả đã sử dụng hai loại vần: vần chân liền và vần chân cách.</a:t>
            </a:r>
            <a:endParaRPr kumimoji="0" lang="en-US" sz="35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1" name="TextBox 10">
            <a:extLst>
              <a:ext uri="{FF2B5EF4-FFF2-40B4-BE49-F238E27FC236}">
                <a16:creationId xmlns:a16="http://schemas.microsoft.com/office/drawing/2014/main" id="{F9FD2455-0FE4-4F2F-B1E7-2951CD3ECFA1}"/>
              </a:ext>
            </a:extLst>
          </p:cNvPr>
          <p:cNvSpPr txBox="1"/>
          <p:nvPr/>
        </p:nvSpPr>
        <p:spPr>
          <a:xfrm>
            <a:off x="7807304" y="5372100"/>
            <a:ext cx="9677400" cy="405514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làm</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thơ</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bốn</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hoặc</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năm</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rtl="0" eaLnBrk="1" fontAlgn="auto" latinLnBrk="0" hangingPunct="1">
              <a:lnSpc>
                <a:spcPct val="150000"/>
              </a:lnSpc>
              <a:spcBef>
                <a:spcPts val="0"/>
              </a:spcBef>
              <a:spcAft>
                <a:spcPts val="0"/>
              </a:spcAft>
              <a:buClrTx/>
              <a:buSzTx/>
              <a:buFontTx/>
              <a:buChar char="-"/>
              <a:tabLst>
                <a:tab pos="90170" algn="l"/>
                <a:tab pos="180340" algn="l"/>
              </a:tabLst>
              <a:defRPr/>
            </a:pPr>
            <a:r>
              <a:rPr kumimoji="0" lang="vi-VN"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Cần xác định được thể thơ.</a:t>
            </a:r>
            <a:endPar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rtl="0" eaLnBrk="1" fontAlgn="auto" latinLnBrk="0" hangingPunct="1">
              <a:lnSpc>
                <a:spcPct val="150000"/>
              </a:lnSpc>
              <a:spcBef>
                <a:spcPts val="0"/>
              </a:spcBef>
              <a:spcAft>
                <a:spcPts val="0"/>
              </a:spcAft>
              <a:buClrTx/>
              <a:buSzTx/>
              <a:buFontTx/>
              <a:buChar char="-"/>
              <a:tabLst>
                <a:tab pos="90170" algn="l"/>
                <a:tab pos="180340" algn="l"/>
              </a:tabLst>
              <a:defRPr/>
            </a:pPr>
            <a:r>
              <a:rPr kumimoji="0" lang="vi-VN"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Nắm rõ về đối tượng trong bài thơ.</a:t>
            </a:r>
            <a:endPar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rtl="0" eaLnBrk="1" fontAlgn="auto" latinLnBrk="0" hangingPunct="1">
              <a:lnSpc>
                <a:spcPct val="150000"/>
              </a:lnSpc>
              <a:spcBef>
                <a:spcPts val="0"/>
              </a:spcBef>
              <a:spcAft>
                <a:spcPts val="0"/>
              </a:spcAft>
              <a:buClrTx/>
              <a:buSzTx/>
              <a:buFontTx/>
              <a:buChar char="-"/>
              <a:tabLst>
                <a:tab pos="90170" algn="l"/>
                <a:tab pos="180340" algn="l"/>
              </a:tabLst>
              <a:defRPr/>
            </a:pPr>
            <a:r>
              <a:rPr kumimoji="0" lang="vi-VN"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Cần xây dựng những hình ảnh và sử dụng biện pháp nghệ thuật phù hợp.</a:t>
            </a:r>
            <a:endPar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186288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65200"/>
        </a:solidFill>
        <a:effectLst/>
      </p:bgPr>
    </p:bg>
    <p:spTree>
      <p:nvGrpSpPr>
        <p:cNvPr id="1" name=""/>
        <p:cNvGrpSpPr/>
        <p:nvPr/>
      </p:nvGrpSpPr>
      <p:grpSpPr>
        <a:xfrm>
          <a:off x="0" y="0"/>
          <a:ext cx="0" cy="0"/>
          <a:chOff x="0" y="0"/>
          <a:chExt cx="0" cy="0"/>
        </a:xfrm>
      </p:grpSpPr>
      <p:grpSp>
        <p:nvGrpSpPr>
          <p:cNvPr id="2" name="Group 2"/>
          <p:cNvGrpSpPr/>
          <p:nvPr/>
        </p:nvGrpSpPr>
        <p:grpSpPr>
          <a:xfrm>
            <a:off x="844452" y="721620"/>
            <a:ext cx="16721928" cy="8751636"/>
            <a:chOff x="0" y="0"/>
            <a:chExt cx="5656553" cy="2960430"/>
          </a:xfrm>
        </p:grpSpPr>
        <p:sp>
          <p:nvSpPr>
            <p:cNvPr id="3" name="Freeform 3"/>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grpSp>
        <p:nvGrpSpPr>
          <p:cNvPr id="4" name="Group 3">
            <a:extLst>
              <a:ext uri="{FF2B5EF4-FFF2-40B4-BE49-F238E27FC236}">
                <a16:creationId xmlns:a16="http://schemas.microsoft.com/office/drawing/2014/main" id="{A0A1A8E1-5F19-44B1-BD25-EC5AF38F270C}"/>
              </a:ext>
            </a:extLst>
          </p:cNvPr>
          <p:cNvGrpSpPr/>
          <p:nvPr/>
        </p:nvGrpSpPr>
        <p:grpSpPr>
          <a:xfrm>
            <a:off x="2287377" y="2528811"/>
            <a:ext cx="13713246" cy="3376689"/>
            <a:chOff x="2772582" y="1614411"/>
            <a:chExt cx="13713246" cy="3376689"/>
          </a:xfrm>
        </p:grpSpPr>
        <p:sp>
          <p:nvSpPr>
            <p:cNvPr id="10" name="Rectangle 9">
              <a:extLst>
                <a:ext uri="{FF2B5EF4-FFF2-40B4-BE49-F238E27FC236}">
                  <a16:creationId xmlns:a16="http://schemas.microsoft.com/office/drawing/2014/main" id="{6AAE69A5-193E-44CD-ABB7-409865CDD564}"/>
                </a:ext>
              </a:extLst>
            </p:cNvPr>
            <p:cNvSpPr/>
            <p:nvPr/>
          </p:nvSpPr>
          <p:spPr>
            <a:xfrm>
              <a:off x="3660354" y="2718744"/>
              <a:ext cx="12189246" cy="22723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5C48A7AD-D004-4395-85B2-2C760E6D8C17}"/>
                </a:ext>
              </a:extLst>
            </p:cNvPr>
            <p:cNvSpPr txBox="1"/>
            <p:nvPr/>
          </p:nvSpPr>
          <p:spPr>
            <a:xfrm>
              <a:off x="2772582" y="2955903"/>
              <a:ext cx="13713246" cy="150855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III. </a:t>
              </a:r>
              <a:r>
                <a:rPr kumimoji="0" lang="en-US" sz="7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Viết</a:t>
              </a: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7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theo</a:t>
              </a: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7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quy</a:t>
              </a: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7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trình</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4" name="Picture 7">
              <a:extLst>
                <a:ext uri="{FF2B5EF4-FFF2-40B4-BE49-F238E27FC236}">
                  <a16:creationId xmlns:a16="http://schemas.microsoft.com/office/drawing/2014/main" id="{CAE0B6C7-0502-4EC5-9E14-0AD059028E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23379" y="1614411"/>
              <a:ext cx="1802110" cy="1834208"/>
            </a:xfrm>
            <a:prstGeom prst="rect">
              <a:avLst/>
            </a:prstGeom>
          </p:spPr>
        </p:pic>
      </p:grpSp>
      <p:pic>
        <p:nvPicPr>
          <p:cNvPr id="16" name="Picture 7">
            <a:extLst>
              <a:ext uri="{FF2B5EF4-FFF2-40B4-BE49-F238E27FC236}">
                <a16:creationId xmlns:a16="http://schemas.microsoft.com/office/drawing/2014/main" id="{98A34C04-ECB0-4551-A688-0FBB7B1027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83741" y="31725"/>
            <a:ext cx="1519614" cy="1573988"/>
          </a:xfrm>
          <a:prstGeom prst="rect">
            <a:avLst/>
          </a:prstGeom>
        </p:spPr>
      </p:pic>
      <p:pic>
        <p:nvPicPr>
          <p:cNvPr id="17" name="Picture 2">
            <a:extLst>
              <a:ext uri="{FF2B5EF4-FFF2-40B4-BE49-F238E27FC236}">
                <a16:creationId xmlns:a16="http://schemas.microsoft.com/office/drawing/2014/main" id="{86FB1E58-8821-4AA9-B3A0-FC9850BA9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87600" y="7981710"/>
            <a:ext cx="2951112" cy="2272356"/>
          </a:xfrm>
          <a:prstGeom prst="rect">
            <a:avLst/>
          </a:prstGeom>
        </p:spPr>
      </p:pic>
      <p:pic>
        <p:nvPicPr>
          <p:cNvPr id="18" name="Picture 7">
            <a:extLst>
              <a:ext uri="{FF2B5EF4-FFF2-40B4-BE49-F238E27FC236}">
                <a16:creationId xmlns:a16="http://schemas.microsoft.com/office/drawing/2014/main" id="{216E5184-723C-4CB3-AE99-CDC34745E8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9695" y="40423"/>
            <a:ext cx="1519614" cy="1573988"/>
          </a:xfrm>
          <a:prstGeom prst="rect">
            <a:avLst/>
          </a:prstGeom>
        </p:spPr>
      </p:pic>
      <p:pic>
        <p:nvPicPr>
          <p:cNvPr id="13" name="Picture 5">
            <a:extLst>
              <a:ext uri="{FF2B5EF4-FFF2-40B4-BE49-F238E27FC236}">
                <a16:creationId xmlns:a16="http://schemas.microsoft.com/office/drawing/2014/main" id="{CF6539E1-29AE-41FF-84E3-508DC3DBF1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6409" y="6743700"/>
            <a:ext cx="3373421" cy="3550403"/>
          </a:xfrm>
          <a:prstGeom prst="rect">
            <a:avLst/>
          </a:prstGeom>
        </p:spPr>
      </p:pic>
    </p:spTree>
    <p:extLst>
      <p:ext uri="{BB962C8B-B14F-4D97-AF65-F5344CB8AC3E}">
        <p14:creationId xmlns:p14="http://schemas.microsoft.com/office/powerpoint/2010/main" val="2156573944"/>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92370DD-6A2D-4817-A03A-851BD0AFDBAF}"/>
              </a:ext>
            </a:extLst>
          </p:cNvPr>
          <p:cNvGrpSpPr/>
          <p:nvPr/>
        </p:nvGrpSpPr>
        <p:grpSpPr>
          <a:xfrm>
            <a:off x="478643" y="1418108"/>
            <a:ext cx="5515156" cy="3557641"/>
            <a:chOff x="352244" y="3871858"/>
            <a:chExt cx="5515156" cy="3557641"/>
          </a:xfrm>
        </p:grpSpPr>
        <p:sp>
          <p:nvSpPr>
            <p:cNvPr id="15" name="Oval 14">
              <a:extLst>
                <a:ext uri="{FF2B5EF4-FFF2-40B4-BE49-F238E27FC236}">
                  <a16:creationId xmlns:a16="http://schemas.microsoft.com/office/drawing/2014/main" id="{5BE8CEE0-A2D6-489D-BDA7-78FA403F0596}"/>
                </a:ext>
              </a:extLst>
            </p:cNvPr>
            <p:cNvSpPr/>
            <p:nvPr/>
          </p:nvSpPr>
          <p:spPr>
            <a:xfrm>
              <a:off x="352244" y="3871858"/>
              <a:ext cx="5515156" cy="35576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7BD91CB4-466D-46CA-BF5A-FE39DD78B641}"/>
                </a:ext>
              </a:extLst>
            </p:cNvPr>
            <p:cNvSpPr txBox="1"/>
            <p:nvPr/>
          </p:nvSpPr>
          <p:spPr>
            <a:xfrm>
              <a:off x="362576" y="4262256"/>
              <a:ext cx="5334000" cy="26912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III. </a:t>
              </a:r>
              <a:r>
                <a:rPr kumimoji="0" lang="en-US" sz="6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Viết</a:t>
              </a:r>
              <a:r>
                <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theo</a:t>
              </a:r>
              <a:r>
                <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quy</a:t>
              </a:r>
              <a:r>
                <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trình</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pSp>
      <p:grpSp>
        <p:nvGrpSpPr>
          <p:cNvPr id="22" name="Group 21">
            <a:extLst>
              <a:ext uri="{FF2B5EF4-FFF2-40B4-BE49-F238E27FC236}">
                <a16:creationId xmlns:a16="http://schemas.microsoft.com/office/drawing/2014/main" id="{64D681A9-08C4-46F5-9D1C-5B286ADF6C24}"/>
              </a:ext>
            </a:extLst>
          </p:cNvPr>
          <p:cNvGrpSpPr/>
          <p:nvPr/>
        </p:nvGrpSpPr>
        <p:grpSpPr>
          <a:xfrm>
            <a:off x="8763000" y="2350133"/>
            <a:ext cx="10058400" cy="5562600"/>
            <a:chOff x="8763000" y="2324100"/>
            <a:chExt cx="10058400" cy="5562600"/>
          </a:xfrm>
        </p:grpSpPr>
        <p:sp>
          <p:nvSpPr>
            <p:cNvPr id="16" name="Thought Bubble: Cloud 15">
              <a:extLst>
                <a:ext uri="{FF2B5EF4-FFF2-40B4-BE49-F238E27FC236}">
                  <a16:creationId xmlns:a16="http://schemas.microsoft.com/office/drawing/2014/main" id="{97321D7B-44FC-42F3-8053-BAF9F9FFB839}"/>
                </a:ext>
              </a:extLst>
            </p:cNvPr>
            <p:cNvSpPr/>
            <p:nvPr/>
          </p:nvSpPr>
          <p:spPr>
            <a:xfrm>
              <a:off x="8786247" y="2400299"/>
              <a:ext cx="8763000" cy="5334000"/>
            </a:xfrm>
            <a:prstGeom prst="cloudCallout">
              <a:avLst>
                <a:gd name="adj1" fmla="val -81497"/>
                <a:gd name="adj2" fmla="val -32221"/>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D445AD81-7427-44EB-B149-FFF94A9EE9C6}"/>
                </a:ext>
              </a:extLst>
            </p:cNvPr>
            <p:cNvSpPr/>
            <p:nvPr/>
          </p:nvSpPr>
          <p:spPr>
            <a:xfrm>
              <a:off x="8763000" y="2324100"/>
              <a:ext cx="8991600" cy="55626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054D71D-9CE4-4B9C-A5DD-EA6CE2DF91F1}"/>
                </a:ext>
              </a:extLst>
            </p:cNvPr>
            <p:cNvSpPr txBox="1"/>
            <p:nvPr/>
          </p:nvSpPr>
          <p:spPr>
            <a:xfrm>
              <a:off x="9677400" y="2814456"/>
              <a:ext cx="9144000" cy="4234044"/>
            </a:xfrm>
            <a:prstGeom prst="rect">
              <a:avLst/>
            </a:prstGeom>
            <a:noFill/>
          </p:spPr>
          <p:txBody>
            <a:bodyPr wrap="square">
              <a:spAutoFit/>
            </a:bodyPr>
            <a:lstStyle/>
            <a:p>
              <a:pPr marL="285750" indent="-285750" algn="just">
                <a:lnSpc>
                  <a:spcPct val="200000"/>
                </a:lnSpc>
                <a:buFontTx/>
                <a:buChar char="-"/>
                <a:tabLst>
                  <a:tab pos="90170" algn="l"/>
                  <a:tab pos="180340" algn="l"/>
                </a:tabLst>
              </a:pP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endParaRPr lang="en-US" sz="35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200000"/>
                </a:lnSpc>
                <a:buFontTx/>
                <a:buChar char="-"/>
                <a:tabLst>
                  <a:tab pos="90170" algn="l"/>
                  <a:tab pos="180340" algn="l"/>
                </a:tabLst>
              </a:pP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ý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tưởng</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endParaRPr lang="en-US" sz="35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200000"/>
                </a:lnSpc>
                <a:buFontTx/>
                <a:buChar char="-"/>
                <a:tabLst>
                  <a:tab pos="90170" algn="l"/>
                  <a:tab pos="180340" algn="l"/>
                </a:tabLst>
              </a:pP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endParaRPr lang="en-US" sz="35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200000"/>
                </a:lnSpc>
                <a:buFontTx/>
                <a:buChar char="-"/>
                <a:tabLst>
                  <a:tab pos="90170" algn="l"/>
                  <a:tab pos="180340" algn="l"/>
                </a:tabLst>
              </a:pP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Chỉnh</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chia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sẻ</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5">
            <a:extLst>
              <a:ext uri="{FF2B5EF4-FFF2-40B4-BE49-F238E27FC236}">
                <a16:creationId xmlns:a16="http://schemas.microsoft.com/office/drawing/2014/main" id="{53F0E2AA-3D21-4660-874D-F4DC993550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5327822" y="7756234"/>
            <a:ext cx="2971802" cy="3102266"/>
          </a:xfrm>
          <a:prstGeom prst="rect">
            <a:avLst/>
          </a:prstGeom>
        </p:spPr>
      </p:pic>
      <p:pic>
        <p:nvPicPr>
          <p:cNvPr id="21" name="Picture 12">
            <a:extLst>
              <a:ext uri="{FF2B5EF4-FFF2-40B4-BE49-F238E27FC236}">
                <a16:creationId xmlns:a16="http://schemas.microsoft.com/office/drawing/2014/main" id="{47A0603B-D217-4C5F-B27F-91D7A71B2A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81200" y="5854666"/>
            <a:ext cx="2590800" cy="3124867"/>
          </a:xfrm>
          <a:prstGeom prst="rect">
            <a:avLst/>
          </a:prstGeom>
        </p:spPr>
      </p:pic>
      <p:pic>
        <p:nvPicPr>
          <p:cNvPr id="24" name="Picture 10">
            <a:extLst>
              <a:ext uri="{FF2B5EF4-FFF2-40B4-BE49-F238E27FC236}">
                <a16:creationId xmlns:a16="http://schemas.microsoft.com/office/drawing/2014/main" id="{C95531D9-29F7-47AA-A99A-D2E76DA986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60312">
            <a:off x="14840264" y="-107439"/>
            <a:ext cx="4762390" cy="308585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7D2D74C-6E5F-4A38-8B1D-DC017155600A}"/>
              </a:ext>
            </a:extLst>
          </p:cNvPr>
          <p:cNvGrpSpPr/>
          <p:nvPr/>
        </p:nvGrpSpPr>
        <p:grpSpPr>
          <a:xfrm>
            <a:off x="5410200" y="-114300"/>
            <a:ext cx="7467600" cy="1688656"/>
            <a:chOff x="3227028" y="2320301"/>
            <a:chExt cx="10058400" cy="2670799"/>
          </a:xfrm>
        </p:grpSpPr>
        <p:sp>
          <p:nvSpPr>
            <p:cNvPr id="13" name="Rectangle 12">
              <a:extLst>
                <a:ext uri="{FF2B5EF4-FFF2-40B4-BE49-F238E27FC236}">
                  <a16:creationId xmlns:a16="http://schemas.microsoft.com/office/drawing/2014/main" id="{69250F5D-A3C7-4B56-BBE4-916C225C7A84}"/>
                </a:ext>
              </a:extLst>
            </p:cNvPr>
            <p:cNvSpPr/>
            <p:nvPr/>
          </p:nvSpPr>
          <p:spPr>
            <a:xfrm>
              <a:off x="3660354" y="3156891"/>
              <a:ext cx="9625074" cy="18342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811D7C9E-E1D4-452C-8A3E-5FAFBE9BADB1}"/>
                </a:ext>
              </a:extLst>
            </p:cNvPr>
            <p:cNvSpPr txBox="1"/>
            <p:nvPr/>
          </p:nvSpPr>
          <p:spPr>
            <a:xfrm>
              <a:off x="3722346" y="3026788"/>
              <a:ext cx="9328265" cy="174592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5000" b="1" dirty="0">
                  <a:solidFill>
                    <a:srgbClr val="1F497D"/>
                  </a:solidFill>
                  <a:latin typeface="Arial" panose="020B0604020202020204" pitchFamily="34" charset="0"/>
                  <a:cs typeface="Arial" panose="020B0604020202020204" pitchFamily="34" charset="0"/>
                </a:rPr>
                <a:t>PHIẾU HỌC TẬP</a:t>
              </a:r>
              <a:endParaRPr kumimoji="0" lang="en-US" sz="5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25" name="Picture 7">
              <a:extLst>
                <a:ext uri="{FF2B5EF4-FFF2-40B4-BE49-F238E27FC236}">
                  <a16:creationId xmlns:a16="http://schemas.microsoft.com/office/drawing/2014/main" id="{ADE0A006-4A2B-4DBC-83C6-35F9E16F5E4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27028" y="2320301"/>
              <a:ext cx="1422849" cy="1448191"/>
            </a:xfrm>
            <a:prstGeom prst="rect">
              <a:avLst/>
            </a:prstGeom>
          </p:spPr>
        </p:pic>
      </p:grpSp>
      <p:sp>
        <p:nvSpPr>
          <p:cNvPr id="26" name="TextBox 25">
            <a:extLst>
              <a:ext uri="{FF2B5EF4-FFF2-40B4-BE49-F238E27FC236}">
                <a16:creationId xmlns:a16="http://schemas.microsoft.com/office/drawing/2014/main" id="{1BF0E6B5-061B-48F7-87D6-78C6F87769F9}"/>
              </a:ext>
            </a:extLst>
          </p:cNvPr>
          <p:cNvSpPr txBox="1"/>
          <p:nvPr/>
        </p:nvSpPr>
        <p:spPr>
          <a:xfrm>
            <a:off x="1981200" y="2006396"/>
            <a:ext cx="14478000" cy="76195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tab pos="90170" algn="l"/>
                <a:tab pos="180340" algn="l"/>
              </a:tabLst>
              <a:defRPr/>
            </a:pP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Ý </a:t>
            </a:r>
            <a:r>
              <a:rPr kumimoji="0" lang="en-US" sz="4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tưởng</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tôi</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về</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thơ</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sẽ</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viết</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rtl="0" eaLnBrk="1" fontAlgn="auto" latinLnBrk="0" hangingPunct="1">
              <a:lnSpc>
                <a:spcPct val="200000"/>
              </a:lnSpc>
              <a:spcBef>
                <a:spcPts val="0"/>
              </a:spcBef>
              <a:spcAft>
                <a:spcPts val="0"/>
              </a:spcAft>
              <a:buClrTx/>
              <a:buSzTx/>
              <a:buFontTx/>
              <a:buNone/>
              <a:tabLst>
                <a:tab pos="90170" algn="l"/>
                <a:tab pos="180340" algn="l"/>
              </a:tabLst>
              <a:defRPr/>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cảnh</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sắc</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thiên</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nhiên</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tôi</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sâu</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sắc</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a:lnSpc>
                <a:spcPct val="200000"/>
              </a:lnSpc>
              <a:tabLst>
                <a:tab pos="90170" algn="l"/>
                <a:tab pos="180340" algn="l"/>
              </a:tabLst>
              <a:defRPr/>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rtl="0" eaLnBrk="1" fontAlgn="auto" latinLnBrk="0" hangingPunct="1">
              <a:lnSpc>
                <a:spcPct val="200000"/>
              </a:lnSpc>
              <a:spcBef>
                <a:spcPts val="0"/>
              </a:spcBef>
              <a:spcAft>
                <a:spcPts val="0"/>
              </a:spcAft>
              <a:buClrTx/>
              <a:buSzTx/>
              <a:buFontTx/>
              <a:buNone/>
              <a:tabLst>
                <a:tab pos="90170" algn="l"/>
                <a:tab pos="180340" algn="l"/>
              </a:tabLst>
              <a:defRPr/>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ngữ</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ảnh</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nảy</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tôi</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defTabSz="914400" rtl="0" eaLnBrk="1" fontAlgn="auto" latinLnBrk="0" hangingPunct="1">
              <a:lnSpc>
                <a:spcPct val="200000"/>
              </a:lnSpc>
              <a:spcBef>
                <a:spcPts val="0"/>
              </a:spcBef>
              <a:spcAft>
                <a:spcPts val="0"/>
              </a:spcAft>
              <a:buClrTx/>
              <a:buSzTx/>
              <a:buFontTx/>
              <a:buNone/>
              <a:tabLst>
                <a:tab pos="90170" algn="l"/>
                <a:tab pos="180340" algn="l"/>
              </a:tabLst>
              <a:defRPr/>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lvl="0" indent="0" defTabSz="914400" rtl="0" eaLnBrk="1" fontAlgn="auto" latinLnBrk="0" hangingPunct="1">
              <a:lnSpc>
                <a:spcPct val="200000"/>
              </a:lnSpc>
              <a:spcBef>
                <a:spcPts val="0"/>
              </a:spcBef>
              <a:spcAft>
                <a:spcPts val="0"/>
              </a:spcAft>
              <a:buClrTx/>
              <a:buSzTx/>
              <a:buFontTx/>
              <a:buNone/>
              <a:tabLst>
                <a:tab pos="90170" algn="l"/>
                <a:tab pos="180340" algn="l"/>
              </a:tabLst>
              <a:defRPr/>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Tôi</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này</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7" name="Picture 14">
            <a:extLst>
              <a:ext uri="{FF2B5EF4-FFF2-40B4-BE49-F238E27FC236}">
                <a16:creationId xmlns:a16="http://schemas.microsoft.com/office/drawing/2014/main" id="{E24FD105-FB75-4D37-BB74-14203E22E3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8747450"/>
            <a:ext cx="1371600" cy="1539550"/>
          </a:xfrm>
          <a:prstGeom prst="rect">
            <a:avLst/>
          </a:prstGeom>
        </p:spPr>
      </p:pic>
      <p:pic>
        <p:nvPicPr>
          <p:cNvPr id="28" name="Picture 6">
            <a:extLst>
              <a:ext uri="{FF2B5EF4-FFF2-40B4-BE49-F238E27FC236}">
                <a16:creationId xmlns:a16="http://schemas.microsoft.com/office/drawing/2014/main" id="{CAC589FD-8A0A-477C-B29A-EBA776FC3A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37798" y="8603116"/>
            <a:ext cx="1371600" cy="1683884"/>
          </a:xfrm>
          <a:prstGeom prst="rect">
            <a:avLst/>
          </a:prstGeom>
        </p:spPr>
      </p:pic>
    </p:spTree>
    <p:extLst>
      <p:ext uri="{BB962C8B-B14F-4D97-AF65-F5344CB8AC3E}">
        <p14:creationId xmlns:p14="http://schemas.microsoft.com/office/powerpoint/2010/main" val="3940747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65200"/>
        </a:solidFill>
        <a:effectLst/>
      </p:bgPr>
    </p:bg>
    <p:spTree>
      <p:nvGrpSpPr>
        <p:cNvPr id="1" name=""/>
        <p:cNvGrpSpPr/>
        <p:nvPr/>
      </p:nvGrpSpPr>
      <p:grpSpPr>
        <a:xfrm>
          <a:off x="0" y="0"/>
          <a:ext cx="0" cy="0"/>
          <a:chOff x="0" y="0"/>
          <a:chExt cx="0" cy="0"/>
        </a:xfrm>
      </p:grpSpPr>
      <p:grpSp>
        <p:nvGrpSpPr>
          <p:cNvPr id="2" name="Group 2"/>
          <p:cNvGrpSpPr/>
          <p:nvPr/>
        </p:nvGrpSpPr>
        <p:grpSpPr>
          <a:xfrm>
            <a:off x="844452" y="811464"/>
            <a:ext cx="16721928" cy="8751636"/>
            <a:chOff x="0" y="0"/>
            <a:chExt cx="5656553" cy="2960430"/>
          </a:xfrm>
        </p:grpSpPr>
        <p:sp>
          <p:nvSpPr>
            <p:cNvPr id="3" name="Freeform 3"/>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sp>
        <p:nvSpPr>
          <p:cNvPr id="13" name="TextBox 12">
            <a:extLst>
              <a:ext uri="{FF2B5EF4-FFF2-40B4-BE49-F238E27FC236}">
                <a16:creationId xmlns:a16="http://schemas.microsoft.com/office/drawing/2014/main" id="{CECEEB37-F99C-4145-B0B5-89CC97FED3B6}"/>
              </a:ext>
            </a:extLst>
          </p:cNvPr>
          <p:cNvSpPr txBox="1"/>
          <p:nvPr/>
        </p:nvSpPr>
        <p:spPr>
          <a:xfrm>
            <a:off x="2590800" y="2667331"/>
            <a:ext cx="14332058" cy="1824923"/>
          </a:xfrm>
          <a:prstGeom prst="rect">
            <a:avLst/>
          </a:prstGeom>
          <a:noFill/>
        </p:spPr>
        <p:txBody>
          <a:bodyPr wrap="square">
            <a:spAutoFit/>
          </a:bodyPr>
          <a:lstStyle/>
          <a:p>
            <a:pPr algn="ctr">
              <a:lnSpc>
                <a:spcPct val="150000"/>
              </a:lnSpc>
              <a:tabLst>
                <a:tab pos="90170" algn="l"/>
                <a:tab pos="180340" algn="l"/>
              </a:tabLs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ý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tưởng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tabLst>
                <a:tab pos="90170" algn="l"/>
                <a:tab pos="180340" algn="l"/>
              </a:tabLs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phiếu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khổ</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thiểu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khổ</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sp>
        <p:nvSpPr>
          <p:cNvPr id="15" name="TextBox 14">
            <a:extLst>
              <a:ext uri="{FF2B5EF4-FFF2-40B4-BE49-F238E27FC236}">
                <a16:creationId xmlns:a16="http://schemas.microsoft.com/office/drawing/2014/main" id="{0A56D0D0-ABD8-4C20-8A38-D46DA4E297AE}"/>
              </a:ext>
            </a:extLst>
          </p:cNvPr>
          <p:cNvSpPr txBox="1"/>
          <p:nvPr/>
        </p:nvSpPr>
        <p:spPr>
          <a:xfrm>
            <a:off x="1817142" y="5622861"/>
            <a:ext cx="14776548" cy="241623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em</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thể</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dùng</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bất</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kì</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loại</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vần</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nào</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hoặc</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dùng</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hỗn</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hợp</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loại</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vần</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Sau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điều</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chỉnh</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thêm</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bớt</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thay</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từ</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này</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từ</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kia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sao</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cho</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đảm</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bảo</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mỗi</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dòng</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bốn</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hoặc</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năm</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vần</a:t>
            </a:r>
            <a:r>
              <a:rPr kumimoji="0" lang="en-US" sz="3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15">
            <a:extLst>
              <a:ext uri="{FF2B5EF4-FFF2-40B4-BE49-F238E27FC236}">
                <a16:creationId xmlns:a16="http://schemas.microsoft.com/office/drawing/2014/main" id="{CAC13261-697E-43EC-944B-8C185B6DA84C}"/>
              </a:ext>
            </a:extLst>
          </p:cNvPr>
          <p:cNvPicPr>
            <a:picLocks noChangeAspect="1"/>
          </p:cNvPicPr>
          <p:nvPr/>
        </p:nvPicPr>
        <p:blipFill>
          <a:blip r:embed="rId2"/>
          <a:stretch>
            <a:fillRect/>
          </a:stretch>
        </p:blipFill>
        <p:spPr>
          <a:xfrm>
            <a:off x="1212742" y="1608079"/>
            <a:ext cx="2209800" cy="2316221"/>
          </a:xfrm>
          <a:prstGeom prst="rect">
            <a:avLst/>
          </a:prstGeom>
        </p:spPr>
      </p:pic>
      <p:pic>
        <p:nvPicPr>
          <p:cNvPr id="17" name="Picture 16">
            <a:extLst>
              <a:ext uri="{FF2B5EF4-FFF2-40B4-BE49-F238E27FC236}">
                <a16:creationId xmlns:a16="http://schemas.microsoft.com/office/drawing/2014/main" id="{E0A821EC-5480-4887-A81B-058B1F581255}"/>
              </a:ext>
            </a:extLst>
          </p:cNvPr>
          <p:cNvPicPr>
            <a:picLocks noChangeAspect="1"/>
          </p:cNvPicPr>
          <p:nvPr/>
        </p:nvPicPr>
        <p:blipFill>
          <a:blip r:embed="rId3"/>
          <a:stretch>
            <a:fillRect/>
          </a:stretch>
        </p:blipFill>
        <p:spPr>
          <a:xfrm>
            <a:off x="13639800" y="7505700"/>
            <a:ext cx="1905000" cy="1668983"/>
          </a:xfrm>
          <a:prstGeom prst="rect">
            <a:avLst/>
          </a:prstGeom>
        </p:spPr>
      </p:pic>
      <p:pic>
        <p:nvPicPr>
          <p:cNvPr id="19" name="Picture 11">
            <a:extLst>
              <a:ext uri="{FF2B5EF4-FFF2-40B4-BE49-F238E27FC236}">
                <a16:creationId xmlns:a16="http://schemas.microsoft.com/office/drawing/2014/main" id="{298D53DF-A7DA-4CAF-A436-9CAD7A6DB6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680411" y="1180634"/>
            <a:ext cx="1569255" cy="182858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65200"/>
        </a:solidFill>
        <a:effectLst/>
      </p:bgPr>
    </p:bg>
    <p:spTree>
      <p:nvGrpSpPr>
        <p:cNvPr id="1" name=""/>
        <p:cNvGrpSpPr/>
        <p:nvPr/>
      </p:nvGrpSpPr>
      <p:grpSpPr>
        <a:xfrm>
          <a:off x="0" y="0"/>
          <a:ext cx="0" cy="0"/>
          <a:chOff x="0" y="0"/>
          <a:chExt cx="0" cy="0"/>
        </a:xfrm>
      </p:grpSpPr>
      <p:grpSp>
        <p:nvGrpSpPr>
          <p:cNvPr id="2" name="Group 2"/>
          <p:cNvGrpSpPr/>
          <p:nvPr/>
        </p:nvGrpSpPr>
        <p:grpSpPr>
          <a:xfrm>
            <a:off x="783036" y="723900"/>
            <a:ext cx="16721928" cy="8751636"/>
            <a:chOff x="0" y="0"/>
            <a:chExt cx="5656553" cy="2960430"/>
          </a:xfrm>
        </p:grpSpPr>
        <p:sp>
          <p:nvSpPr>
            <p:cNvPr id="3" name="Freeform 3"/>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grpSp>
        <p:nvGrpSpPr>
          <p:cNvPr id="4" name="Group 3">
            <a:extLst>
              <a:ext uri="{FF2B5EF4-FFF2-40B4-BE49-F238E27FC236}">
                <a16:creationId xmlns:a16="http://schemas.microsoft.com/office/drawing/2014/main" id="{55D8757B-3D36-4746-9B32-C9EB6E9FF394}"/>
              </a:ext>
            </a:extLst>
          </p:cNvPr>
          <p:cNvGrpSpPr/>
          <p:nvPr/>
        </p:nvGrpSpPr>
        <p:grpSpPr>
          <a:xfrm>
            <a:off x="4572000" y="3695700"/>
            <a:ext cx="9820352" cy="2246907"/>
            <a:chOff x="3606346" y="2919922"/>
            <a:chExt cx="9820352" cy="2488206"/>
          </a:xfrm>
        </p:grpSpPr>
        <p:sp>
          <p:nvSpPr>
            <p:cNvPr id="10" name="Rectangle 9">
              <a:extLst>
                <a:ext uri="{FF2B5EF4-FFF2-40B4-BE49-F238E27FC236}">
                  <a16:creationId xmlns:a16="http://schemas.microsoft.com/office/drawing/2014/main" id="{6AAE69A5-193E-44CD-ABB7-409865CDD564}"/>
                </a:ext>
              </a:extLst>
            </p:cNvPr>
            <p:cNvSpPr/>
            <p:nvPr/>
          </p:nvSpPr>
          <p:spPr>
            <a:xfrm>
              <a:off x="3657600" y="2919922"/>
              <a:ext cx="9753600" cy="2362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5C48A7AD-D004-4395-85B2-2C760E6D8C17}"/>
                </a:ext>
              </a:extLst>
            </p:cNvPr>
            <p:cNvSpPr txBox="1"/>
            <p:nvPr/>
          </p:nvSpPr>
          <p:spPr>
            <a:xfrm>
              <a:off x="4079044" y="3125138"/>
              <a:ext cx="9347654" cy="150855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LUYỆN TẬP</a:t>
              </a:r>
              <a:endParaRPr kumimoji="0" lang="vi-VN"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4" name="Picture 7">
              <a:extLst>
                <a:ext uri="{FF2B5EF4-FFF2-40B4-BE49-F238E27FC236}">
                  <a16:creationId xmlns:a16="http://schemas.microsoft.com/office/drawing/2014/main" id="{CAE0B6C7-0502-4EC5-9E14-0AD059028E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06346" y="3716921"/>
              <a:ext cx="1661611" cy="1691207"/>
            </a:xfrm>
            <a:prstGeom prst="rect">
              <a:avLst/>
            </a:prstGeom>
          </p:spPr>
        </p:pic>
      </p:grpSp>
      <p:pic>
        <p:nvPicPr>
          <p:cNvPr id="16" name="Picture 7">
            <a:extLst>
              <a:ext uri="{FF2B5EF4-FFF2-40B4-BE49-F238E27FC236}">
                <a16:creationId xmlns:a16="http://schemas.microsoft.com/office/drawing/2014/main" id="{98A34C04-ECB0-4551-A688-0FBB7B1027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83741" y="31725"/>
            <a:ext cx="1519614" cy="1573988"/>
          </a:xfrm>
          <a:prstGeom prst="rect">
            <a:avLst/>
          </a:prstGeom>
        </p:spPr>
      </p:pic>
      <p:pic>
        <p:nvPicPr>
          <p:cNvPr id="17" name="Picture 2">
            <a:extLst>
              <a:ext uri="{FF2B5EF4-FFF2-40B4-BE49-F238E27FC236}">
                <a16:creationId xmlns:a16="http://schemas.microsoft.com/office/drawing/2014/main" id="{86FB1E58-8821-4AA9-B3A0-FC9850BA9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87600" y="7981710"/>
            <a:ext cx="2951112" cy="2272356"/>
          </a:xfrm>
          <a:prstGeom prst="rect">
            <a:avLst/>
          </a:prstGeom>
        </p:spPr>
      </p:pic>
      <p:pic>
        <p:nvPicPr>
          <p:cNvPr id="18" name="Picture 7">
            <a:extLst>
              <a:ext uri="{FF2B5EF4-FFF2-40B4-BE49-F238E27FC236}">
                <a16:creationId xmlns:a16="http://schemas.microsoft.com/office/drawing/2014/main" id="{216E5184-723C-4CB3-AE99-CDC34745E8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9695" y="40423"/>
            <a:ext cx="1519614" cy="1573988"/>
          </a:xfrm>
          <a:prstGeom prst="rect">
            <a:avLst/>
          </a:prstGeom>
        </p:spPr>
      </p:pic>
      <p:pic>
        <p:nvPicPr>
          <p:cNvPr id="20" name="Picture 5">
            <a:extLst>
              <a:ext uri="{FF2B5EF4-FFF2-40B4-BE49-F238E27FC236}">
                <a16:creationId xmlns:a16="http://schemas.microsoft.com/office/drawing/2014/main" id="{A3661C8E-65F7-4271-9DFA-0389C0371E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6409" y="6743700"/>
            <a:ext cx="3373421" cy="3550403"/>
          </a:xfrm>
          <a:prstGeom prst="rect">
            <a:avLst/>
          </a:prstGeom>
        </p:spPr>
      </p:pic>
    </p:spTree>
    <p:extLst>
      <p:ext uri="{BB962C8B-B14F-4D97-AF65-F5344CB8AC3E}">
        <p14:creationId xmlns:p14="http://schemas.microsoft.com/office/powerpoint/2010/main" val="675957001"/>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5200"/>
        </a:solidFill>
        <a:effectLst/>
      </p:bgPr>
    </p:bg>
    <p:spTree>
      <p:nvGrpSpPr>
        <p:cNvPr id="1" name=""/>
        <p:cNvGrpSpPr/>
        <p:nvPr/>
      </p:nvGrpSpPr>
      <p:grpSpPr>
        <a:xfrm>
          <a:off x="0" y="0"/>
          <a:ext cx="0" cy="0"/>
          <a:chOff x="0" y="0"/>
          <a:chExt cx="0" cy="0"/>
        </a:xfrm>
      </p:grpSpPr>
      <p:grpSp>
        <p:nvGrpSpPr>
          <p:cNvPr id="2" name="Group 2"/>
          <p:cNvGrpSpPr/>
          <p:nvPr/>
        </p:nvGrpSpPr>
        <p:grpSpPr>
          <a:xfrm>
            <a:off x="844452" y="721620"/>
            <a:ext cx="16721928" cy="8751636"/>
            <a:chOff x="0" y="0"/>
            <a:chExt cx="5656553" cy="2960430"/>
          </a:xfrm>
        </p:grpSpPr>
        <p:sp>
          <p:nvSpPr>
            <p:cNvPr id="3" name="Freeform 3"/>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sp>
        <p:nvSpPr>
          <p:cNvPr id="12" name="TextBox 11">
            <a:extLst>
              <a:ext uri="{FF2B5EF4-FFF2-40B4-BE49-F238E27FC236}">
                <a16:creationId xmlns:a16="http://schemas.microsoft.com/office/drawing/2014/main" id="{E36D9D9C-2437-442F-8D83-3A31E0E53BF5}"/>
              </a:ext>
            </a:extLst>
          </p:cNvPr>
          <p:cNvSpPr txBox="1"/>
          <p:nvPr/>
        </p:nvSpPr>
        <p:spPr>
          <a:xfrm>
            <a:off x="2286000" y="3947938"/>
            <a:ext cx="13505840" cy="3412216"/>
          </a:xfrm>
          <a:prstGeom prst="rect">
            <a:avLst/>
          </a:prstGeom>
          <a:noFill/>
        </p:spPr>
        <p:txBody>
          <a:bodyPr wrap="square">
            <a:spAutoFit/>
          </a:bodyPr>
          <a:lstStyle/>
          <a:p>
            <a:pPr marL="180340" algn="ctr">
              <a:lnSpc>
                <a:spcPct val="150000"/>
              </a:lnSpc>
              <a:tabLst>
                <a:tab pos="90170" algn="l"/>
                <a:tab pos="180340" algn="l"/>
              </a:tabLst>
            </a:pP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chia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sẻ</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suy</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khiến</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thân</a:t>
            </a:r>
            <a:r>
              <a:rPr lang="en-US" sz="5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ấn</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sâu</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sắc</a:t>
            </a:r>
            <a:r>
              <a:rPr lang="en-US" sz="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5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4">
            <a:extLst>
              <a:ext uri="{FF2B5EF4-FFF2-40B4-BE49-F238E27FC236}">
                <a16:creationId xmlns:a16="http://schemas.microsoft.com/office/drawing/2014/main" id="{314324D9-AFCF-4F73-9F21-8DB6D4FE71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5347558" y="7269069"/>
            <a:ext cx="2711842" cy="3162943"/>
          </a:xfrm>
          <a:prstGeom prst="rect">
            <a:avLst/>
          </a:prstGeom>
        </p:spPr>
      </p:pic>
      <p:sp>
        <p:nvSpPr>
          <p:cNvPr id="14" name="Rectangle 13">
            <a:extLst>
              <a:ext uri="{FF2B5EF4-FFF2-40B4-BE49-F238E27FC236}">
                <a16:creationId xmlns:a16="http://schemas.microsoft.com/office/drawing/2014/main" id="{49060303-D02F-4811-B97F-BDB5B263FA7B}"/>
              </a:ext>
            </a:extLst>
          </p:cNvPr>
          <p:cNvSpPr/>
          <p:nvPr/>
        </p:nvSpPr>
        <p:spPr>
          <a:xfrm>
            <a:off x="5981700" y="2144214"/>
            <a:ext cx="6438900" cy="1475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a:extLst>
              <a:ext uri="{FF2B5EF4-FFF2-40B4-BE49-F238E27FC236}">
                <a16:creationId xmlns:a16="http://schemas.microsoft.com/office/drawing/2014/main" id="{2478EB18-4702-4E10-9E00-20308DC8F64E}"/>
              </a:ext>
            </a:extLst>
          </p:cNvPr>
          <p:cNvSpPr txBox="1"/>
          <p:nvPr/>
        </p:nvSpPr>
        <p:spPr>
          <a:xfrm>
            <a:off x="6526737" y="2336157"/>
            <a:ext cx="5512863" cy="1169551"/>
          </a:xfrm>
          <a:prstGeom prst="rect">
            <a:avLst/>
          </a:prstGeom>
          <a:noFill/>
        </p:spPr>
        <p:txBody>
          <a:bodyPr wrap="square" rtlCol="0">
            <a:spAutoFit/>
          </a:bodyPr>
          <a:lstStyle/>
          <a:p>
            <a:r>
              <a:rPr lang="vi-VN" sz="7000" b="1" dirty="0">
                <a:solidFill>
                  <a:srgbClr val="FF0000"/>
                </a:solidFill>
                <a:latin typeface="Arial" panose="020B0604020202020204" pitchFamily="34" charset="0"/>
                <a:cs typeface="Arial" panose="020B0604020202020204" pitchFamily="34" charset="0"/>
              </a:rPr>
              <a:t>K</a:t>
            </a:r>
            <a:r>
              <a:rPr lang="en-US" sz="7000" b="1" dirty="0">
                <a:solidFill>
                  <a:srgbClr val="FF0000"/>
                </a:solidFill>
                <a:latin typeface="Arial" panose="020B0604020202020204" pitchFamily="34" charset="0"/>
                <a:cs typeface="Arial" panose="020B0604020202020204" pitchFamily="34" charset="0"/>
              </a:rPr>
              <a:t>HỞI ĐỘNG</a:t>
            </a:r>
            <a:endParaRPr lang="en-US" sz="7000" dirty="0">
              <a:solidFill>
                <a:srgbClr val="FF0000"/>
              </a:solidFill>
            </a:endParaRPr>
          </a:p>
        </p:txBody>
      </p:sp>
      <p:pic>
        <p:nvPicPr>
          <p:cNvPr id="18" name="Picture 11">
            <a:extLst>
              <a:ext uri="{FF2B5EF4-FFF2-40B4-BE49-F238E27FC236}">
                <a16:creationId xmlns:a16="http://schemas.microsoft.com/office/drawing/2014/main" id="{3BF58343-C792-456A-956B-521BF4ABE4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207" y="7269069"/>
            <a:ext cx="3040811" cy="3667645"/>
          </a:xfrm>
          <a:prstGeom prst="rect">
            <a:avLst/>
          </a:prstGeom>
        </p:spPr>
      </p:pic>
      <p:pic>
        <p:nvPicPr>
          <p:cNvPr id="19" name="Picture 7">
            <a:extLst>
              <a:ext uri="{FF2B5EF4-FFF2-40B4-BE49-F238E27FC236}">
                <a16:creationId xmlns:a16="http://schemas.microsoft.com/office/drawing/2014/main" id="{DB690344-D7D4-43E1-9062-1D222FF562F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729621">
            <a:off x="11755495" y="2296446"/>
            <a:ext cx="1227114" cy="1248971"/>
          </a:xfrm>
          <a:prstGeom prst="rect">
            <a:avLst/>
          </a:prstGeom>
        </p:spPr>
      </p:pic>
      <p:pic>
        <p:nvPicPr>
          <p:cNvPr id="20" name="Picture 7">
            <a:extLst>
              <a:ext uri="{FF2B5EF4-FFF2-40B4-BE49-F238E27FC236}">
                <a16:creationId xmlns:a16="http://schemas.microsoft.com/office/drawing/2014/main" id="{D4B4C68E-7F63-42A7-8291-4790722E1BC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400" y="114301"/>
            <a:ext cx="1324218" cy="1371600"/>
          </a:xfrm>
          <a:prstGeom prst="rect">
            <a:avLst/>
          </a:prstGeom>
        </p:spPr>
      </p:pic>
      <p:pic>
        <p:nvPicPr>
          <p:cNvPr id="21" name="Picture 7">
            <a:extLst>
              <a:ext uri="{FF2B5EF4-FFF2-40B4-BE49-F238E27FC236}">
                <a16:creationId xmlns:a16="http://schemas.microsoft.com/office/drawing/2014/main" id="{B9DE4076-AF6A-4045-8CCF-938C8304E7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963782" y="127944"/>
            <a:ext cx="1324218" cy="137160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EABE"/>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43E641C-8DB7-4504-83E2-216DBA7C612B}"/>
              </a:ext>
            </a:extLst>
          </p:cNvPr>
          <p:cNvGraphicFramePr>
            <a:graphicFrameLocks noGrp="1"/>
          </p:cNvGraphicFramePr>
          <p:nvPr>
            <p:extLst>
              <p:ext uri="{D42A27DB-BD31-4B8C-83A1-F6EECF244321}">
                <p14:modId xmlns:p14="http://schemas.microsoft.com/office/powerpoint/2010/main" val="3489026570"/>
              </p:ext>
            </p:extLst>
          </p:nvPr>
        </p:nvGraphicFramePr>
        <p:xfrm>
          <a:off x="533400" y="1137186"/>
          <a:ext cx="17221200" cy="8978554"/>
        </p:xfrm>
        <a:graphic>
          <a:graphicData uri="http://schemas.openxmlformats.org/drawingml/2006/table">
            <a:tbl>
              <a:tblPr firstRow="1" firstCol="1" bandRow="1"/>
              <a:tblGrid>
                <a:gridCol w="1838551">
                  <a:extLst>
                    <a:ext uri="{9D8B030D-6E8A-4147-A177-3AD203B41FA5}">
                      <a16:colId xmlns:a16="http://schemas.microsoft.com/office/drawing/2014/main" val="2593702218"/>
                    </a:ext>
                  </a:extLst>
                </a:gridCol>
                <a:gridCol w="12801600">
                  <a:extLst>
                    <a:ext uri="{9D8B030D-6E8A-4147-A177-3AD203B41FA5}">
                      <a16:colId xmlns:a16="http://schemas.microsoft.com/office/drawing/2014/main" val="3099904641"/>
                    </a:ext>
                  </a:extLst>
                </a:gridCol>
                <a:gridCol w="1295400">
                  <a:extLst>
                    <a:ext uri="{9D8B030D-6E8A-4147-A177-3AD203B41FA5}">
                      <a16:colId xmlns:a16="http://schemas.microsoft.com/office/drawing/2014/main" val="4018178044"/>
                    </a:ext>
                  </a:extLst>
                </a:gridCol>
                <a:gridCol w="1285649">
                  <a:extLst>
                    <a:ext uri="{9D8B030D-6E8A-4147-A177-3AD203B41FA5}">
                      <a16:colId xmlns:a16="http://schemas.microsoft.com/office/drawing/2014/main" val="1149580055"/>
                    </a:ext>
                  </a:extLst>
                </a:gridCol>
              </a:tblGrid>
              <a:tr h="1313597">
                <a:tc>
                  <a:txBody>
                    <a:bodyPr/>
                    <a:lstStyle/>
                    <a:p>
                      <a:pPr marL="30480" marR="30480" algn="ctr">
                        <a:lnSpc>
                          <a:spcPct val="150000"/>
                        </a:lnSpc>
                        <a:spcAft>
                          <a:spcPts val="120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 DIỆN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30480" marR="30480" algn="ctr">
                        <a:lnSpc>
                          <a:spcPct val="150000"/>
                        </a:lnSpc>
                        <a:spcAft>
                          <a:spcPts val="120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 DUNG KIỂM TRA</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30480" marR="30480" algn="ctr">
                        <a:lnSpc>
                          <a:spcPct val="150000"/>
                        </a:lnSpc>
                        <a:spcAft>
                          <a:spcPts val="120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30480" marR="30480" algn="ctr">
                        <a:lnSpc>
                          <a:spcPct val="150000"/>
                        </a:lnSpc>
                        <a:spcAft>
                          <a:spcPts val="120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CHƯA ĐẠT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370774204"/>
                  </a:ext>
                </a:extLst>
              </a:tr>
              <a:tr h="866797">
                <a:tc rowSpan="7">
                  <a:txBody>
                    <a:bodyPr/>
                    <a:lstStyle/>
                    <a:p>
                      <a:pPr marL="30480" marR="30480" algn="ctr">
                        <a:lnSpc>
                          <a:spcPct val="150000"/>
                        </a:lnSpc>
                        <a:spcAft>
                          <a:spcPts val="1200"/>
                        </a:spcAft>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 marR="30480" algn="just">
                        <a:lnSpc>
                          <a:spcPct val="150000"/>
                        </a:lnSpc>
                        <a:spcAft>
                          <a:spcPts val="120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thơ gồm có các dòng thơ bốn chữ hoặc năm chữ.</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5940813"/>
                  </a:ext>
                </a:extLst>
              </a:tr>
              <a:tr h="1313597">
                <a:tc vMerge="1">
                  <a:txBody>
                    <a:bodyPr/>
                    <a:lstStyle/>
                    <a:p>
                      <a:endParaRPr lang="en-US"/>
                    </a:p>
                  </a:txBody>
                  <a:tcPr/>
                </a:tc>
                <a:tc>
                  <a:txBody>
                    <a:bodyPr/>
                    <a:lstStyle/>
                    <a:p>
                      <a:pPr marL="30480" marR="30480" algn="just">
                        <a:lnSpc>
                          <a:spcPct val="150000"/>
                        </a:lnSpc>
                        <a:spcAft>
                          <a:spcPts val="1200"/>
                        </a:spcAft>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dòng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yếu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ngắt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nhịp</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2/2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bốn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chữ</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nhịp</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3/2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2/3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chữ</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56718851"/>
                  </a:ext>
                </a:extLst>
              </a:tr>
              <a:tr h="866797">
                <a:tc vMerge="1">
                  <a:txBody>
                    <a:bodyPr/>
                    <a:lstStyle/>
                    <a:p>
                      <a:endParaRPr lang="en-US"/>
                    </a:p>
                  </a:txBody>
                  <a:tcPr/>
                </a:tc>
                <a:tc>
                  <a:txBody>
                    <a:bodyPr/>
                    <a:lstStyle/>
                    <a:p>
                      <a:pPr marL="30480" marR="30480" algn="just">
                        <a:lnSpc>
                          <a:spcPct val="150000"/>
                        </a:lnSpc>
                        <a:spcAft>
                          <a:spcPts val="1200"/>
                        </a:spcAft>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vần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giống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gần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78837165"/>
                  </a:ext>
                </a:extLst>
              </a:tr>
              <a:tr h="1136305">
                <a:tc vMerge="1">
                  <a:txBody>
                    <a:bodyPr/>
                    <a:lstStyle/>
                    <a:p>
                      <a:endParaRPr lang="en-US"/>
                    </a:p>
                  </a:txBody>
                  <a:tcPr/>
                </a:tc>
                <a:tc>
                  <a:txBody>
                    <a:bodyPr/>
                    <a:lstStyle/>
                    <a:p>
                      <a:pPr marL="30480" marR="30480" algn="just">
                        <a:lnSpc>
                          <a:spcPct val="150000"/>
                        </a:lnSpc>
                        <a:spcAft>
                          <a:spcPts val="1200"/>
                        </a:spcAft>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biện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nhân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hoá</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ẩn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hoán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điệp</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điệp</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ngữ</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7939464"/>
                  </a:ext>
                </a:extLst>
              </a:tr>
              <a:tr h="866797">
                <a:tc vMerge="1">
                  <a:txBody>
                    <a:bodyPr/>
                    <a:lstStyle/>
                    <a:p>
                      <a:endParaRPr lang="en-US"/>
                    </a:p>
                  </a:txBody>
                  <a:tcPr/>
                </a:tc>
                <a:tc>
                  <a:txBody>
                    <a:bodyPr/>
                    <a:lstStyle/>
                    <a:p>
                      <a:pPr marL="30480" marR="30480" algn="just">
                        <a:lnSpc>
                          <a:spcPct val="150000"/>
                        </a:lnSpc>
                        <a:spcAft>
                          <a:spcPts val="120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từ ngữ trong bài thơ thể hiện được chính xác điều người viết muốn nói.</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47817489"/>
                  </a:ext>
                </a:extLst>
              </a:tr>
              <a:tr h="530756">
                <a:tc vMerge="1">
                  <a:txBody>
                    <a:bodyPr/>
                    <a:lstStyle/>
                    <a:p>
                      <a:endParaRPr lang="en-US"/>
                    </a:p>
                  </a:txBody>
                  <a:tcPr/>
                </a:tc>
                <a:tc>
                  <a:txBody>
                    <a:bodyPr/>
                    <a:lstStyle/>
                    <a:p>
                      <a:pPr marL="30480" marR="30480" algn="just">
                        <a:lnSpc>
                          <a:spcPct val="150000"/>
                        </a:lnSpc>
                        <a:spcAft>
                          <a:spcPts val="120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hình ảnh trong bài thơ sống động, thú vị.</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7209761"/>
                  </a:ext>
                </a:extLst>
              </a:tr>
              <a:tr h="530756">
                <a:tc vMerge="1">
                  <a:txBody>
                    <a:bodyPr/>
                    <a:lstStyle/>
                    <a:p>
                      <a:endParaRPr lang="en-US"/>
                    </a:p>
                  </a:txBody>
                  <a:tcPr/>
                </a:tc>
                <a:tc>
                  <a:txBody>
                    <a:bodyPr/>
                    <a:lstStyle/>
                    <a:p>
                      <a:pPr marL="30480" marR="30480" algn="just">
                        <a:lnSpc>
                          <a:spcPct val="150000"/>
                        </a:lnSpc>
                        <a:spcAft>
                          <a:spcPts val="120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 độ dài tối thiểu: hai khổ thơ.</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7099436"/>
                  </a:ext>
                </a:extLst>
              </a:tr>
              <a:tr h="866797">
                <a:tc rowSpan="2">
                  <a:txBody>
                    <a:bodyPr/>
                    <a:lstStyle/>
                    <a:p>
                      <a:pPr marL="30480" marR="30480" algn="ctr">
                        <a:lnSpc>
                          <a:spcPct val="150000"/>
                        </a:lnSpc>
                        <a:spcAft>
                          <a:spcPts val="120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 dung</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 marR="30480" algn="just">
                        <a:lnSpc>
                          <a:spcPct val="150000"/>
                        </a:lnSpc>
                        <a:spcAft>
                          <a:spcPts val="1200"/>
                        </a:spcAft>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trạng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thái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nhìn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cuộc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2540473"/>
                  </a:ext>
                </a:extLst>
              </a:tr>
              <a:tr h="530756">
                <a:tc vMerge="1">
                  <a:txBody>
                    <a:bodyPr/>
                    <a:lstStyle/>
                    <a:p>
                      <a:endParaRPr lang="en-US"/>
                    </a:p>
                  </a:txBody>
                  <a:tcPr/>
                </a:tc>
                <a:tc>
                  <a:txBody>
                    <a:bodyPr/>
                    <a:lstStyle/>
                    <a:p>
                      <a:pPr marL="30480" marR="30480" algn="just">
                        <a:lnSpc>
                          <a:spcPct val="150000"/>
                        </a:lnSpc>
                        <a:spcAft>
                          <a:spcPts val="120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Nhan đề phù hợp với nội dung văn bản.</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endParaRPr lang="en-US" sz="28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164231"/>
                  </a:ext>
                </a:extLst>
              </a:tr>
            </a:tbl>
          </a:graphicData>
        </a:graphic>
      </p:graphicFrame>
      <p:sp>
        <p:nvSpPr>
          <p:cNvPr id="9" name="TextBox 8">
            <a:extLst>
              <a:ext uri="{FF2B5EF4-FFF2-40B4-BE49-F238E27FC236}">
                <a16:creationId xmlns:a16="http://schemas.microsoft.com/office/drawing/2014/main" id="{31E0ADF6-8902-41F2-901B-3DF65D01FE82}"/>
              </a:ext>
            </a:extLst>
          </p:cNvPr>
          <p:cNvSpPr txBox="1"/>
          <p:nvPr/>
        </p:nvSpPr>
        <p:spPr>
          <a:xfrm>
            <a:off x="1447800" y="64469"/>
            <a:ext cx="16000708" cy="901593"/>
          </a:xfrm>
          <a:prstGeom prst="rect">
            <a:avLst/>
          </a:prstGeom>
          <a:noFill/>
        </p:spPr>
        <p:txBody>
          <a:bodyPr wrap="square">
            <a:spAutoFit/>
          </a:bodyPr>
          <a:lstStyle/>
          <a:p>
            <a:pPr algn="ctr">
              <a:lnSpc>
                <a:spcPct val="150000"/>
              </a:lnSpc>
            </a:pPr>
            <a:r>
              <a:rPr lang="en-US" sz="4000" b="1" dirty="0" err="1">
                <a:effectLst/>
                <a:latin typeface="Arial" panose="020B0604020202020204" pitchFamily="34" charset="0"/>
                <a:ea typeface="Times New Roman" panose="02020603050405020304" pitchFamily="18" charset="0"/>
                <a:cs typeface="Arial" panose="020B0604020202020204" pitchFamily="34" charset="0"/>
              </a:rPr>
              <a:t>Dùng</a:t>
            </a:r>
            <a:r>
              <a:rPr lang="en-US" sz="4000" b="1" dirty="0">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effectLst/>
                <a:latin typeface="Arial" panose="020B0604020202020204" pitchFamily="34" charset="0"/>
                <a:ea typeface="Times New Roman" panose="02020603050405020304" pitchFamily="18" charset="0"/>
                <a:cs typeface="Arial" panose="020B0604020202020204" pitchFamily="34" charset="0"/>
              </a:rPr>
              <a:t>bảng</a:t>
            </a:r>
            <a:r>
              <a:rPr lang="en-US" sz="4000" b="1" dirty="0">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effectLst/>
                <a:latin typeface="Arial" panose="020B0604020202020204" pitchFamily="34" charset="0"/>
                <a:ea typeface="Times New Roman" panose="02020603050405020304" pitchFamily="18" charset="0"/>
                <a:cs typeface="Arial" panose="020B0604020202020204" pitchFamily="34" charset="0"/>
              </a:rPr>
              <a:t>kiểm</a:t>
            </a:r>
            <a:r>
              <a:rPr lang="en-US" sz="4000" b="1" dirty="0">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effectLst/>
                <a:latin typeface="Arial" panose="020B0604020202020204" pitchFamily="34" charset="0"/>
                <a:ea typeface="Times New Roman" panose="02020603050405020304" pitchFamily="18" charset="0"/>
                <a:cs typeface="Arial" panose="020B0604020202020204" pitchFamily="34" charset="0"/>
              </a:rPr>
              <a:t>trong</a:t>
            </a:r>
            <a:r>
              <a:rPr lang="en-US" sz="4000" b="1" dirty="0">
                <a:effectLst/>
                <a:latin typeface="Arial" panose="020B0604020202020204" pitchFamily="34" charset="0"/>
                <a:ea typeface="Times New Roman" panose="02020603050405020304" pitchFamily="18" charset="0"/>
                <a:cs typeface="Arial" panose="020B0604020202020204" pitchFamily="34" charset="0"/>
              </a:rPr>
              <a:t> SGK </a:t>
            </a:r>
            <a:r>
              <a:rPr lang="en-US" sz="4000" b="1" dirty="0" err="1">
                <a:effectLst/>
                <a:latin typeface="Arial" panose="020B0604020202020204" pitchFamily="34" charset="0"/>
                <a:ea typeface="Times New Roman" panose="02020603050405020304" pitchFamily="18" charset="0"/>
                <a:cs typeface="Arial" panose="020B0604020202020204" pitchFamily="34" charset="0"/>
              </a:rPr>
              <a:t>để</a:t>
            </a:r>
            <a:r>
              <a:rPr lang="en-US" sz="4000" b="1" dirty="0">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effectLst/>
                <a:latin typeface="Arial" panose="020B0604020202020204" pitchFamily="34" charset="0"/>
                <a:ea typeface="Times New Roman" panose="02020603050405020304" pitchFamily="18" charset="0"/>
                <a:cs typeface="Arial" panose="020B0604020202020204" pitchFamily="34" charset="0"/>
              </a:rPr>
              <a:t>tự</a:t>
            </a:r>
            <a:r>
              <a:rPr lang="en-US" sz="4000" b="1" dirty="0">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effectLst/>
                <a:latin typeface="Arial" panose="020B0604020202020204" pitchFamily="34" charset="0"/>
                <a:ea typeface="Times New Roman" panose="02020603050405020304" pitchFamily="18" charset="0"/>
                <a:cs typeface="Arial" panose="020B0604020202020204" pitchFamily="34" charset="0"/>
              </a:rPr>
              <a:t>kiểm</a:t>
            </a:r>
            <a:r>
              <a:rPr lang="en-US" sz="4000" b="1" dirty="0">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effectLst/>
                <a:latin typeface="Arial" panose="020B0604020202020204" pitchFamily="34" charset="0"/>
                <a:ea typeface="Times New Roman" panose="02020603050405020304" pitchFamily="18" charset="0"/>
                <a:cs typeface="Arial" panose="020B0604020202020204" pitchFamily="34" charset="0"/>
              </a:rPr>
              <a:t>tra</a:t>
            </a:r>
            <a:r>
              <a:rPr lang="en-US" sz="4000" b="1" dirty="0">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effectLst/>
                <a:latin typeface="Arial" panose="020B0604020202020204" pitchFamily="34" charset="0"/>
                <a:ea typeface="Times New Roman" panose="02020603050405020304" pitchFamily="18" charset="0"/>
                <a:cs typeface="Arial" panose="020B0604020202020204" pitchFamily="34" charset="0"/>
              </a:rPr>
              <a:t>bài</a:t>
            </a:r>
            <a:r>
              <a:rPr lang="en-US" sz="4000" b="1" dirty="0">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effectLst/>
                <a:latin typeface="Arial" panose="020B0604020202020204" pitchFamily="34" charset="0"/>
                <a:ea typeface="Times New Roman" panose="02020603050405020304" pitchFamily="18" charset="0"/>
                <a:cs typeface="Arial" panose="020B0604020202020204" pitchFamily="34" charset="0"/>
              </a:rPr>
              <a:t>thư</a:t>
            </a:r>
            <a:r>
              <a:rPr lang="en-US" sz="4000" b="1" dirty="0">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b="1" dirty="0">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effectLst/>
                <a:latin typeface="Arial" panose="020B0604020202020204" pitchFamily="34" charset="0"/>
                <a:ea typeface="Times New Roman" panose="02020603050405020304" pitchFamily="18" charset="0"/>
                <a:cs typeface="Arial" panose="020B0604020202020204" pitchFamily="34" charset="0"/>
              </a:rPr>
              <a:t>mình</a:t>
            </a:r>
            <a:r>
              <a:rPr kumimoji="0" lang="en-US" sz="40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C003A93-0461-4E08-99DF-335E6A8D3FA0}"/>
              </a:ext>
            </a:extLst>
          </p:cNvPr>
          <p:cNvPicPr>
            <a:picLocks noChangeAspect="1"/>
          </p:cNvPicPr>
          <p:nvPr/>
        </p:nvPicPr>
        <p:blipFill>
          <a:blip r:embed="rId2"/>
          <a:stretch>
            <a:fillRect/>
          </a:stretch>
        </p:blipFill>
        <p:spPr>
          <a:xfrm>
            <a:off x="1143000" y="171260"/>
            <a:ext cx="838200" cy="781794"/>
          </a:xfrm>
          <a:prstGeom prst="rect">
            <a:avLst/>
          </a:prstGeom>
        </p:spPr>
      </p:pic>
    </p:spTree>
    <p:extLst>
      <p:ext uri="{BB962C8B-B14F-4D97-AF65-F5344CB8AC3E}">
        <p14:creationId xmlns:p14="http://schemas.microsoft.com/office/powerpoint/2010/main" val="24842515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65200"/>
        </a:solidFill>
        <a:effectLst/>
      </p:bgPr>
    </p:bg>
    <p:spTree>
      <p:nvGrpSpPr>
        <p:cNvPr id="1" name=""/>
        <p:cNvGrpSpPr/>
        <p:nvPr/>
      </p:nvGrpSpPr>
      <p:grpSpPr>
        <a:xfrm>
          <a:off x="0" y="0"/>
          <a:ext cx="0" cy="0"/>
          <a:chOff x="0" y="0"/>
          <a:chExt cx="0" cy="0"/>
        </a:xfrm>
      </p:grpSpPr>
      <p:grpSp>
        <p:nvGrpSpPr>
          <p:cNvPr id="2" name="Group 2"/>
          <p:cNvGrpSpPr/>
          <p:nvPr/>
        </p:nvGrpSpPr>
        <p:grpSpPr>
          <a:xfrm>
            <a:off x="844452" y="721620"/>
            <a:ext cx="16721928" cy="8751636"/>
            <a:chOff x="0" y="0"/>
            <a:chExt cx="5656553" cy="2960430"/>
          </a:xfrm>
        </p:grpSpPr>
        <p:sp>
          <p:nvSpPr>
            <p:cNvPr id="3" name="Freeform 3"/>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grpSp>
        <p:nvGrpSpPr>
          <p:cNvPr id="4" name="Group 3">
            <a:extLst>
              <a:ext uri="{FF2B5EF4-FFF2-40B4-BE49-F238E27FC236}">
                <a16:creationId xmlns:a16="http://schemas.microsoft.com/office/drawing/2014/main" id="{55D8757B-3D36-4746-9B32-C9EB6E9FF394}"/>
              </a:ext>
            </a:extLst>
          </p:cNvPr>
          <p:cNvGrpSpPr/>
          <p:nvPr/>
        </p:nvGrpSpPr>
        <p:grpSpPr>
          <a:xfrm>
            <a:off x="4379189" y="3583472"/>
            <a:ext cx="9794011" cy="2398228"/>
            <a:chOff x="3606346" y="3009900"/>
            <a:chExt cx="9794011" cy="2398228"/>
          </a:xfrm>
        </p:grpSpPr>
        <p:sp>
          <p:nvSpPr>
            <p:cNvPr id="10" name="Rectangle 9">
              <a:extLst>
                <a:ext uri="{FF2B5EF4-FFF2-40B4-BE49-F238E27FC236}">
                  <a16:creationId xmlns:a16="http://schemas.microsoft.com/office/drawing/2014/main" id="{6AAE69A5-193E-44CD-ABB7-409865CDD564}"/>
                </a:ext>
              </a:extLst>
            </p:cNvPr>
            <p:cNvSpPr/>
            <p:nvPr/>
          </p:nvSpPr>
          <p:spPr>
            <a:xfrm>
              <a:off x="3646757" y="3009900"/>
              <a:ext cx="9753600" cy="2362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5C48A7AD-D004-4395-85B2-2C760E6D8C17}"/>
                </a:ext>
              </a:extLst>
            </p:cNvPr>
            <p:cNvSpPr txBox="1"/>
            <p:nvPr/>
          </p:nvSpPr>
          <p:spPr>
            <a:xfrm>
              <a:off x="3834946" y="3274310"/>
              <a:ext cx="9347654" cy="150855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7000" b="1" dirty="0">
                  <a:solidFill>
                    <a:srgbClr val="1F497D"/>
                  </a:solidFill>
                  <a:latin typeface="Arial" panose="020B0604020202020204" pitchFamily="34" charset="0"/>
                  <a:cs typeface="Arial" panose="020B0604020202020204" pitchFamily="34" charset="0"/>
                </a:rPr>
                <a:t>  VẬN DỤNG</a:t>
              </a:r>
              <a:endParaRPr kumimoji="0" lang="vi-VN"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4" name="Picture 7">
              <a:extLst>
                <a:ext uri="{FF2B5EF4-FFF2-40B4-BE49-F238E27FC236}">
                  <a16:creationId xmlns:a16="http://schemas.microsoft.com/office/drawing/2014/main" id="{CAE0B6C7-0502-4EC5-9E14-0AD059028E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06346" y="3716921"/>
              <a:ext cx="1661611" cy="1691207"/>
            </a:xfrm>
            <a:prstGeom prst="rect">
              <a:avLst/>
            </a:prstGeom>
          </p:spPr>
        </p:pic>
      </p:grpSp>
      <p:pic>
        <p:nvPicPr>
          <p:cNvPr id="16" name="Picture 7">
            <a:extLst>
              <a:ext uri="{FF2B5EF4-FFF2-40B4-BE49-F238E27FC236}">
                <a16:creationId xmlns:a16="http://schemas.microsoft.com/office/drawing/2014/main" id="{98A34C04-ECB0-4551-A688-0FBB7B1027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83741" y="31725"/>
            <a:ext cx="1519614" cy="1573988"/>
          </a:xfrm>
          <a:prstGeom prst="rect">
            <a:avLst/>
          </a:prstGeom>
        </p:spPr>
      </p:pic>
      <p:pic>
        <p:nvPicPr>
          <p:cNvPr id="17" name="Picture 2">
            <a:extLst>
              <a:ext uri="{FF2B5EF4-FFF2-40B4-BE49-F238E27FC236}">
                <a16:creationId xmlns:a16="http://schemas.microsoft.com/office/drawing/2014/main" id="{86FB1E58-8821-4AA9-B3A0-FC9850BA9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87600" y="7981710"/>
            <a:ext cx="2951112" cy="2272356"/>
          </a:xfrm>
          <a:prstGeom prst="rect">
            <a:avLst/>
          </a:prstGeom>
        </p:spPr>
      </p:pic>
      <p:pic>
        <p:nvPicPr>
          <p:cNvPr id="18" name="Picture 7">
            <a:extLst>
              <a:ext uri="{FF2B5EF4-FFF2-40B4-BE49-F238E27FC236}">
                <a16:creationId xmlns:a16="http://schemas.microsoft.com/office/drawing/2014/main" id="{216E5184-723C-4CB3-AE99-CDC34745E8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9695" y="40423"/>
            <a:ext cx="1519614" cy="1573988"/>
          </a:xfrm>
          <a:prstGeom prst="rect">
            <a:avLst/>
          </a:prstGeom>
        </p:spPr>
      </p:pic>
      <p:pic>
        <p:nvPicPr>
          <p:cNvPr id="19" name="Picture 5">
            <a:extLst>
              <a:ext uri="{FF2B5EF4-FFF2-40B4-BE49-F238E27FC236}">
                <a16:creationId xmlns:a16="http://schemas.microsoft.com/office/drawing/2014/main" id="{2D65584B-7186-4810-B829-3DFDB9949E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6409" y="6743700"/>
            <a:ext cx="3373421" cy="3550403"/>
          </a:xfrm>
          <a:prstGeom prst="rect">
            <a:avLst/>
          </a:prstGeom>
        </p:spPr>
      </p:pic>
    </p:spTree>
    <p:extLst>
      <p:ext uri="{BB962C8B-B14F-4D97-AF65-F5344CB8AC3E}">
        <p14:creationId xmlns:p14="http://schemas.microsoft.com/office/powerpoint/2010/main" val="4106737530"/>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65200"/>
        </a:solidFill>
        <a:effectLst/>
      </p:bgPr>
    </p:bg>
    <p:spTree>
      <p:nvGrpSpPr>
        <p:cNvPr id="1" name=""/>
        <p:cNvGrpSpPr/>
        <p:nvPr/>
      </p:nvGrpSpPr>
      <p:grpSpPr>
        <a:xfrm>
          <a:off x="0" y="0"/>
          <a:ext cx="0" cy="0"/>
          <a:chOff x="0" y="0"/>
          <a:chExt cx="0" cy="0"/>
        </a:xfrm>
      </p:grpSpPr>
      <p:grpSp>
        <p:nvGrpSpPr>
          <p:cNvPr id="2" name="Group 2"/>
          <p:cNvGrpSpPr/>
          <p:nvPr/>
        </p:nvGrpSpPr>
        <p:grpSpPr>
          <a:xfrm>
            <a:off x="844452" y="721620"/>
            <a:ext cx="16721928" cy="8751636"/>
            <a:chOff x="0" y="0"/>
            <a:chExt cx="5656553" cy="2960430"/>
          </a:xfrm>
        </p:grpSpPr>
        <p:sp>
          <p:nvSpPr>
            <p:cNvPr id="3" name="Freeform 3"/>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grpSp>
        <p:nvGrpSpPr>
          <p:cNvPr id="14" name="Group 2">
            <a:extLst>
              <a:ext uri="{FF2B5EF4-FFF2-40B4-BE49-F238E27FC236}">
                <a16:creationId xmlns:a16="http://schemas.microsoft.com/office/drawing/2014/main" id="{4B6D66CE-0FE8-4328-B64F-0FFE9FC24B3C}"/>
              </a:ext>
            </a:extLst>
          </p:cNvPr>
          <p:cNvGrpSpPr/>
          <p:nvPr/>
        </p:nvGrpSpPr>
        <p:grpSpPr>
          <a:xfrm>
            <a:off x="5029200" y="723900"/>
            <a:ext cx="8229600" cy="8229600"/>
            <a:chOff x="0" y="0"/>
            <a:chExt cx="1913890" cy="1913890"/>
          </a:xfrm>
        </p:grpSpPr>
        <p:sp>
          <p:nvSpPr>
            <p:cNvPr id="15" name="Freeform 3">
              <a:extLst>
                <a:ext uri="{FF2B5EF4-FFF2-40B4-BE49-F238E27FC236}">
                  <a16:creationId xmlns:a16="http://schemas.microsoft.com/office/drawing/2014/main" id="{E6D36796-7821-4F01-B221-83319D55F13A}"/>
                </a:ext>
              </a:extLst>
            </p:cNvPr>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FFFFF"/>
            </a:solidFill>
          </p:spPr>
        </p:sp>
      </p:grpSp>
      <p:pic>
        <p:nvPicPr>
          <p:cNvPr id="16" name="Picture 4">
            <a:extLst>
              <a:ext uri="{FF2B5EF4-FFF2-40B4-BE49-F238E27FC236}">
                <a16:creationId xmlns:a16="http://schemas.microsoft.com/office/drawing/2014/main" id="{B920D009-1941-4017-94D2-178F682ABC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74228" y="6860368"/>
            <a:ext cx="1200856" cy="2631357"/>
          </a:xfrm>
          <a:prstGeom prst="rect">
            <a:avLst/>
          </a:prstGeom>
        </p:spPr>
      </p:pic>
      <p:pic>
        <p:nvPicPr>
          <p:cNvPr id="17" name="Picture 5">
            <a:extLst>
              <a:ext uri="{FF2B5EF4-FFF2-40B4-BE49-F238E27FC236}">
                <a16:creationId xmlns:a16="http://schemas.microsoft.com/office/drawing/2014/main" id="{910CDCF3-8D32-481D-AAED-D79798B0D6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598503" y="7258447"/>
            <a:ext cx="1909375" cy="2365217"/>
          </a:xfrm>
          <a:prstGeom prst="rect">
            <a:avLst/>
          </a:prstGeom>
        </p:spPr>
      </p:pic>
      <p:pic>
        <p:nvPicPr>
          <p:cNvPr id="18" name="Picture 6">
            <a:extLst>
              <a:ext uri="{FF2B5EF4-FFF2-40B4-BE49-F238E27FC236}">
                <a16:creationId xmlns:a16="http://schemas.microsoft.com/office/drawing/2014/main" id="{AB626749-29C5-4E68-A45A-30A3E50A7E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13861" y="308312"/>
            <a:ext cx="631533" cy="1055854"/>
          </a:xfrm>
          <a:prstGeom prst="rect">
            <a:avLst/>
          </a:prstGeom>
        </p:spPr>
      </p:pic>
      <p:pic>
        <p:nvPicPr>
          <p:cNvPr id="19" name="Picture 7">
            <a:extLst>
              <a:ext uri="{FF2B5EF4-FFF2-40B4-BE49-F238E27FC236}">
                <a16:creationId xmlns:a16="http://schemas.microsoft.com/office/drawing/2014/main" id="{F51FAA7F-5431-4D54-99EC-584D8BE5E24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290486" y="338597"/>
            <a:ext cx="631533" cy="1055854"/>
          </a:xfrm>
          <a:prstGeom prst="rect">
            <a:avLst/>
          </a:prstGeom>
        </p:spPr>
      </p:pic>
      <p:pic>
        <p:nvPicPr>
          <p:cNvPr id="20" name="Picture 8">
            <a:extLst>
              <a:ext uri="{FF2B5EF4-FFF2-40B4-BE49-F238E27FC236}">
                <a16:creationId xmlns:a16="http://schemas.microsoft.com/office/drawing/2014/main" id="{D4F99304-D93A-4FD8-BA96-BFDC9FE92BBF}"/>
              </a:ext>
            </a:extLst>
          </p:cNvPr>
          <p:cNvPicPr>
            <a:picLocks noChangeAspect="1"/>
          </p:cNvPicPr>
          <p:nvPr/>
        </p:nvPicPr>
        <p:blipFill>
          <a:blip r:embed="rId8"/>
          <a:srcRect/>
          <a:stretch>
            <a:fillRect/>
          </a:stretch>
        </p:blipFill>
        <p:spPr>
          <a:xfrm>
            <a:off x="8068625" y="6173541"/>
            <a:ext cx="2150750" cy="4196586"/>
          </a:xfrm>
          <a:prstGeom prst="rect">
            <a:avLst/>
          </a:prstGeom>
        </p:spPr>
      </p:pic>
      <p:pic>
        <p:nvPicPr>
          <p:cNvPr id="24" name="Picture 12">
            <a:extLst>
              <a:ext uri="{FF2B5EF4-FFF2-40B4-BE49-F238E27FC236}">
                <a16:creationId xmlns:a16="http://schemas.microsoft.com/office/drawing/2014/main" id="{8C03F205-0C2A-42C9-A917-7BFA2A29EBD0}"/>
              </a:ext>
            </a:extLst>
          </p:cNvPr>
          <p:cNvPicPr>
            <a:picLocks noChangeAspect="1"/>
          </p:cNvPicPr>
          <p:nvPr/>
        </p:nvPicPr>
        <p:blipFill>
          <a:blip r:embed="rId9">
            <a:alphaModFix amt="40000"/>
          </a:blip>
          <a:srcRect/>
          <a:stretch>
            <a:fillRect/>
          </a:stretch>
        </p:blipFill>
        <p:spPr>
          <a:xfrm>
            <a:off x="10289132" y="6699912"/>
            <a:ext cx="785740" cy="750382"/>
          </a:xfrm>
          <a:prstGeom prst="rect">
            <a:avLst/>
          </a:prstGeom>
        </p:spPr>
      </p:pic>
      <p:sp>
        <p:nvSpPr>
          <p:cNvPr id="25" name="TextBox 13">
            <a:extLst>
              <a:ext uri="{FF2B5EF4-FFF2-40B4-BE49-F238E27FC236}">
                <a16:creationId xmlns:a16="http://schemas.microsoft.com/office/drawing/2014/main" id="{C41F5790-DA50-4D39-BB7D-2A998B1EC0F1}"/>
              </a:ext>
            </a:extLst>
          </p:cNvPr>
          <p:cNvSpPr txBox="1"/>
          <p:nvPr/>
        </p:nvSpPr>
        <p:spPr>
          <a:xfrm>
            <a:off x="4704390" y="1980209"/>
            <a:ext cx="9002052" cy="936154"/>
          </a:xfrm>
          <a:prstGeom prst="rect">
            <a:avLst/>
          </a:prstGeom>
        </p:spPr>
        <p:txBody>
          <a:bodyPr lIns="0" tIns="0" rIns="0" bIns="0" rtlCol="0" anchor="t">
            <a:spAutoFit/>
          </a:bodyPr>
          <a:lstStyle/>
          <a:p>
            <a:pPr algn="ctr" defTabSz="987552">
              <a:lnSpc>
                <a:spcPts val="7292"/>
              </a:lnSpc>
            </a:pPr>
            <a:r>
              <a:rPr lang="en-US" sz="8000" b="1" dirty="0">
                <a:solidFill>
                  <a:schemeClr val="accent6"/>
                </a:solidFill>
                <a:latin typeface="Arial" panose="020B0604020202020204" pitchFamily="34" charset="0"/>
                <a:cs typeface="Arial" panose="020B0604020202020204" pitchFamily="34" charset="0"/>
              </a:rPr>
              <a:t>BÌNH CHỌN</a:t>
            </a:r>
          </a:p>
        </p:txBody>
      </p:sp>
      <p:cxnSp>
        <p:nvCxnSpPr>
          <p:cNvPr id="27" name="Straight Connector 26">
            <a:extLst>
              <a:ext uri="{FF2B5EF4-FFF2-40B4-BE49-F238E27FC236}">
                <a16:creationId xmlns:a16="http://schemas.microsoft.com/office/drawing/2014/main" id="{46D03012-B0FE-427A-9D11-19BC80E8F63A}"/>
              </a:ext>
            </a:extLst>
          </p:cNvPr>
          <p:cNvCxnSpPr/>
          <p:nvPr/>
        </p:nvCxnSpPr>
        <p:spPr>
          <a:xfrm>
            <a:off x="5696910" y="3086100"/>
            <a:ext cx="6915473"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7696780-5DFD-4F95-BD03-1B8A226451C2}"/>
              </a:ext>
            </a:extLst>
          </p:cNvPr>
          <p:cNvSpPr txBox="1"/>
          <p:nvPr/>
        </p:nvSpPr>
        <p:spPr>
          <a:xfrm>
            <a:off x="5880711" y="3255838"/>
            <a:ext cx="6649410" cy="2691250"/>
          </a:xfrm>
          <a:prstGeom prst="rect">
            <a:avLst/>
          </a:prstGeom>
          <a:noFill/>
        </p:spPr>
        <p:txBody>
          <a:bodyPr wrap="square" rtlCol="0">
            <a:spAutoFit/>
          </a:bodyPr>
          <a:lstStyle/>
          <a:p>
            <a:pPr algn="ctr">
              <a:lnSpc>
                <a:spcPct val="150000"/>
              </a:lnSpc>
            </a:pPr>
            <a:r>
              <a:rPr lang="en-US" sz="6000" dirty="0">
                <a:latin typeface="Arial" panose="020B0604020202020204" pitchFamily="34" charset="0"/>
                <a:cs typeface="Arial" panose="020B0604020202020204" pitchFamily="34" charset="0"/>
              </a:rPr>
              <a:t>BÀI THƠ</a:t>
            </a:r>
          </a:p>
          <a:p>
            <a:pPr algn="ctr">
              <a:lnSpc>
                <a:spcPct val="150000"/>
              </a:lnSpc>
            </a:pPr>
            <a:r>
              <a:rPr lang="en-US" sz="6000" dirty="0">
                <a:latin typeface="Arial" panose="020B0604020202020204" pitchFamily="34" charset="0"/>
                <a:cs typeface="Arial" panose="020B0604020202020204" pitchFamily="34" charset="0"/>
              </a:rPr>
              <a:t> XUẤT SẮC NHẤT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EABE"/>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CC1DF458-24E3-49F4-942B-76CE4C5864AB}"/>
              </a:ext>
            </a:extLst>
          </p:cNvPr>
          <p:cNvSpPr txBox="1"/>
          <p:nvPr/>
        </p:nvSpPr>
        <p:spPr>
          <a:xfrm>
            <a:off x="4076700" y="6510047"/>
            <a:ext cx="10210800" cy="274825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1828800" rtl="0" eaLnBrk="1" fontAlgn="auto" latinLnBrk="0" hangingPunct="1">
              <a:lnSpc>
                <a:spcPct val="15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prstClr val="black"/>
                </a:solidFill>
                <a:effectLst/>
                <a:uLnTx/>
                <a:uFillTx/>
                <a:latin typeface="Arial"/>
                <a:ea typeface="Times New Roman" panose="02020603050405020304" pitchFamily="18" charset="0"/>
                <a:cs typeface="Times New Roman" panose="02020603050405020304" pitchFamily="18" charset="0"/>
                <a:sym typeface="Arial"/>
              </a:rPr>
              <a:t>Soạn bài </a:t>
            </a:r>
            <a:endParaRPr kumimoji="0" lang="en-US" sz="4000" b="0" i="0" u="none" strike="noStrike" kern="0" cap="none" spc="0" normalizeH="0" baseline="0" noProof="0" dirty="0">
              <a:ln>
                <a:noFill/>
              </a:ln>
              <a:solidFill>
                <a:prstClr val="black"/>
              </a:solidFill>
              <a:effectLst/>
              <a:uLnTx/>
              <a:uFillTx/>
              <a:latin typeface="Arial"/>
              <a:ea typeface="Times New Roman" panose="02020603050405020304" pitchFamily="18" charset="0"/>
              <a:cs typeface="Times New Roman" panose="02020603050405020304" pitchFamily="18" charset="0"/>
              <a:sym typeface="Arial"/>
            </a:endParaRPr>
          </a:p>
          <a:p>
            <a:pPr marL="0" marR="0" lvl="0" indent="0" algn="ctr" defTabSz="1828800" rtl="0" eaLnBrk="1" fontAlgn="auto" latinLnBrk="0" hangingPunct="1">
              <a:lnSpc>
                <a:spcPct val="15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prstClr val="black"/>
                </a:solidFill>
                <a:effectLst/>
                <a:uLnTx/>
                <a:uFillTx/>
                <a:latin typeface="Arial"/>
                <a:ea typeface="Times New Roman" panose="02020603050405020304" pitchFamily="18" charset="0"/>
                <a:cs typeface="Times New Roman" panose="02020603050405020304" pitchFamily="18" charset="0"/>
                <a:sym typeface="Arial"/>
              </a:rPr>
              <a:t>Viết</a:t>
            </a:r>
            <a:r>
              <a:rPr kumimoji="0" lang="en-US" sz="4000" b="0" i="0" u="none" strike="noStrike" kern="0" cap="none" spc="0" normalizeH="0" noProof="0" dirty="0">
                <a:ln>
                  <a:noFill/>
                </a:ln>
                <a:solidFill>
                  <a:prstClr val="black"/>
                </a:solidFill>
                <a:effectLst/>
                <a:uLnTx/>
                <a:uFillTx/>
                <a:latin typeface="Arial"/>
                <a:ea typeface="Times New Roman" panose="02020603050405020304" pitchFamily="18" charset="0"/>
                <a:cs typeface="Times New Roman" panose="02020603050405020304" pitchFamily="18" charset="0"/>
                <a:sym typeface="Arial"/>
              </a:rPr>
              <a:t> </a:t>
            </a:r>
            <a:r>
              <a:rPr lang="vi-VN" sz="4000" kern="0" dirty="0">
                <a:solidFill>
                  <a:prstClr val="black"/>
                </a:solidFill>
                <a:latin typeface="Arial"/>
                <a:ea typeface="Times New Roman" panose="02020603050405020304" pitchFamily="18" charset="0"/>
                <a:cs typeface="Times New Roman" panose="02020603050405020304" pitchFamily="18" charset="0"/>
                <a:sym typeface="Arial"/>
              </a:rPr>
              <a:t>đoạn văn ghi lại cảm xúc về </a:t>
            </a:r>
            <a:endParaRPr lang="en-US" sz="4000" kern="0" dirty="0">
              <a:solidFill>
                <a:prstClr val="black"/>
              </a:solidFill>
              <a:latin typeface="Arial"/>
              <a:ea typeface="Times New Roman" panose="02020603050405020304" pitchFamily="18" charset="0"/>
              <a:cs typeface="Times New Roman" panose="02020603050405020304" pitchFamily="18" charset="0"/>
              <a:sym typeface="Arial"/>
            </a:endParaRPr>
          </a:p>
          <a:p>
            <a:pPr marL="0" marR="0" lvl="0" indent="0" algn="ctr" defTabSz="1828800" rtl="0" eaLnBrk="1" fontAlgn="auto" latinLnBrk="0" hangingPunct="1">
              <a:lnSpc>
                <a:spcPct val="150000"/>
              </a:lnSpc>
              <a:spcBef>
                <a:spcPts val="0"/>
              </a:spcBef>
              <a:spcAft>
                <a:spcPts val="0"/>
              </a:spcAft>
              <a:buClr>
                <a:srgbClr val="000000"/>
              </a:buClr>
              <a:buSzTx/>
              <a:buFontTx/>
              <a:buNone/>
              <a:tabLst/>
              <a:defRPr/>
            </a:pPr>
            <a:r>
              <a:rPr lang="vi-VN" sz="4000" kern="0" dirty="0">
                <a:solidFill>
                  <a:prstClr val="black"/>
                </a:solidFill>
                <a:latin typeface="Arial"/>
                <a:ea typeface="Times New Roman" panose="02020603050405020304" pitchFamily="18" charset="0"/>
                <a:cs typeface="Times New Roman" panose="02020603050405020304" pitchFamily="18" charset="0"/>
                <a:sym typeface="Arial"/>
              </a:rPr>
              <a:t>một bài thơ bốn chữ hoặc năm chữ. </a:t>
            </a:r>
            <a:endParaRPr kumimoji="0" lang="vi-VN" sz="4000" b="0" i="0" u="none" strike="noStrike" kern="0" cap="none" spc="0" normalizeH="0" baseline="0" noProof="0" dirty="0">
              <a:ln>
                <a:noFill/>
              </a:ln>
              <a:solidFill>
                <a:prstClr val="black"/>
              </a:solidFill>
              <a:effectLst/>
              <a:uLnTx/>
              <a:uFillTx/>
              <a:latin typeface="Arial"/>
              <a:ea typeface="Times New Roman" panose="02020603050405020304" pitchFamily="18" charset="0"/>
              <a:cs typeface="Times New Roman" panose="02020603050405020304" pitchFamily="18" charset="0"/>
              <a:sym typeface="Arial"/>
            </a:endParaRPr>
          </a:p>
        </p:txBody>
      </p:sp>
      <p:sp>
        <p:nvSpPr>
          <p:cNvPr id="24" name="TextBox 23">
            <a:extLst>
              <a:ext uri="{FF2B5EF4-FFF2-40B4-BE49-F238E27FC236}">
                <a16:creationId xmlns:a16="http://schemas.microsoft.com/office/drawing/2014/main" id="{3CB8A8A0-5471-4D01-9BE7-A8C5A2866F3E}"/>
              </a:ext>
            </a:extLst>
          </p:cNvPr>
          <p:cNvSpPr txBox="1"/>
          <p:nvPr/>
        </p:nvSpPr>
        <p:spPr>
          <a:xfrm>
            <a:off x="4076700" y="3157247"/>
            <a:ext cx="10210800" cy="274825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1828800">
              <a:lnSpc>
                <a:spcPct val="150000"/>
              </a:lnSpc>
              <a:buClr>
                <a:srgbClr val="000000"/>
              </a:buClr>
              <a:defRPr/>
            </a:pPr>
            <a:r>
              <a:rPr lang="vi-VN" sz="4000" kern="0" dirty="0">
                <a:solidFill>
                  <a:prstClr val="black"/>
                </a:solidFill>
                <a:latin typeface="Arial"/>
                <a:ea typeface="Times New Roman" panose="02020603050405020304" pitchFamily="18" charset="0"/>
                <a:cs typeface="Times New Roman" panose="02020603050405020304" pitchFamily="18" charset="0"/>
                <a:sym typeface="Arial"/>
              </a:rPr>
              <a:t>Ôn tập </a:t>
            </a:r>
            <a:endParaRPr lang="en-US" sz="4000" kern="0" dirty="0">
              <a:solidFill>
                <a:prstClr val="black"/>
              </a:solidFill>
              <a:latin typeface="Arial"/>
              <a:ea typeface="Times New Roman" panose="02020603050405020304" pitchFamily="18" charset="0"/>
              <a:cs typeface="Times New Roman" panose="02020603050405020304" pitchFamily="18" charset="0"/>
              <a:sym typeface="Arial"/>
            </a:endParaRPr>
          </a:p>
          <a:p>
            <a:pPr lvl="0" algn="ctr" defTabSz="1828800">
              <a:lnSpc>
                <a:spcPct val="150000"/>
              </a:lnSpc>
              <a:buClr>
                <a:srgbClr val="000000"/>
              </a:buClr>
              <a:defRPr/>
            </a:pPr>
            <a:r>
              <a:rPr lang="en-US" sz="4000" kern="0" dirty="0">
                <a:solidFill>
                  <a:prstClr val="black"/>
                </a:solidFill>
                <a:latin typeface="Arial"/>
                <a:ea typeface="Times New Roman" panose="02020603050405020304" pitchFamily="18" charset="0"/>
                <a:cs typeface="Times New Roman" panose="02020603050405020304" pitchFamily="18" charset="0"/>
                <a:sym typeface="Arial"/>
              </a:rPr>
              <a:t>Q</a:t>
            </a:r>
            <a:r>
              <a:rPr lang="vi-VN" sz="4000" kern="0" dirty="0">
                <a:solidFill>
                  <a:prstClr val="black"/>
                </a:solidFill>
                <a:latin typeface="Arial"/>
                <a:ea typeface="Times New Roman" panose="02020603050405020304" pitchFamily="18" charset="0"/>
                <a:cs typeface="Times New Roman" panose="02020603050405020304" pitchFamily="18" charset="0"/>
                <a:sym typeface="Arial"/>
              </a:rPr>
              <a:t>uy trình viết một bài thơ bốn chữ/ năm chữ </a:t>
            </a:r>
            <a:endParaRPr lang="en-US" sz="4000" kern="0" dirty="0">
              <a:solidFill>
                <a:prstClr val="black"/>
              </a:solidFill>
              <a:latin typeface="Arial"/>
              <a:ea typeface="Times New Roman" panose="02020603050405020304" pitchFamily="18" charset="0"/>
              <a:cs typeface="Times New Roman" panose="02020603050405020304" pitchFamily="18" charset="0"/>
              <a:sym typeface="Arial"/>
            </a:endParaRPr>
          </a:p>
          <a:p>
            <a:pPr lvl="0" algn="ctr" defTabSz="1828800">
              <a:lnSpc>
                <a:spcPct val="150000"/>
              </a:lnSpc>
              <a:buClr>
                <a:srgbClr val="000000"/>
              </a:buClr>
              <a:defRPr/>
            </a:pPr>
            <a:r>
              <a:rPr lang="vi-VN" sz="4000" kern="0" dirty="0">
                <a:solidFill>
                  <a:prstClr val="black"/>
                </a:solidFill>
                <a:latin typeface="Arial"/>
                <a:ea typeface="Times New Roman" panose="02020603050405020304" pitchFamily="18" charset="0"/>
                <a:cs typeface="Times New Roman" panose="02020603050405020304" pitchFamily="18" charset="0"/>
                <a:sym typeface="Arial"/>
              </a:rPr>
              <a:t>và tập làm thơ.</a:t>
            </a:r>
            <a:endParaRPr kumimoji="0" lang="vi-VN" sz="4000" b="0" i="0" u="none" strike="noStrike" kern="0" cap="none" spc="0" normalizeH="0" baseline="0" noProof="0" dirty="0">
              <a:ln>
                <a:noFill/>
              </a:ln>
              <a:solidFill>
                <a:prstClr val="black"/>
              </a:solidFill>
              <a:effectLst/>
              <a:uLnTx/>
              <a:uFillTx/>
              <a:latin typeface="Arial"/>
              <a:ea typeface="Times New Roman" panose="02020603050405020304" pitchFamily="18" charset="0"/>
              <a:cs typeface="Times New Roman" panose="02020603050405020304" pitchFamily="18" charset="0"/>
              <a:sym typeface="Arial"/>
            </a:endParaRPr>
          </a:p>
        </p:txBody>
      </p:sp>
      <p:sp>
        <p:nvSpPr>
          <p:cNvPr id="31" name="TextBox 30">
            <a:extLst>
              <a:ext uri="{FF2B5EF4-FFF2-40B4-BE49-F238E27FC236}">
                <a16:creationId xmlns:a16="http://schemas.microsoft.com/office/drawing/2014/main" id="{DEC10F07-E55B-401B-9FF8-6D4DA644D4FC}"/>
              </a:ext>
            </a:extLst>
          </p:cNvPr>
          <p:cNvSpPr txBox="1"/>
          <p:nvPr/>
        </p:nvSpPr>
        <p:spPr>
          <a:xfrm>
            <a:off x="3886200" y="667049"/>
            <a:ext cx="10591800" cy="1609736"/>
          </a:xfrm>
          <a:prstGeom prst="rect">
            <a:avLst/>
          </a:prstGeom>
          <a:noFill/>
        </p:spPr>
        <p:txBody>
          <a:bodyPr wrap="square">
            <a:spAutoFit/>
          </a:bodyPr>
          <a:lstStyle/>
          <a:p>
            <a:pPr marL="0" marR="0" lvl="0" indent="0" algn="just" defTabSz="1828800" rtl="0" eaLnBrk="1" fontAlgn="auto" latinLnBrk="0" hangingPunct="1">
              <a:lnSpc>
                <a:spcPct val="150000"/>
              </a:lnSpc>
              <a:spcBef>
                <a:spcPts val="0"/>
              </a:spcBef>
              <a:spcAft>
                <a:spcPts val="0"/>
              </a:spcAft>
              <a:buClr>
                <a:srgbClr val="000000"/>
              </a:buClr>
              <a:buSzTx/>
              <a:buFontTx/>
              <a:buNone/>
              <a:tabLst/>
              <a:defRPr/>
            </a:pPr>
            <a:r>
              <a:rPr kumimoji="0" lang="en-US" sz="7500" b="1" i="0" u="none" strike="noStrike" kern="0" cap="none" spc="0" normalizeH="0" baseline="0" noProof="0" dirty="0">
                <a:ln>
                  <a:noFill/>
                </a:ln>
                <a:solidFill>
                  <a:srgbClr val="5F3F1F"/>
                </a:solidFill>
                <a:effectLst/>
                <a:uLnTx/>
                <a:uFillTx/>
                <a:latin typeface="Arial"/>
                <a:ea typeface="Times New Roman" panose="02020603050405020304" pitchFamily="18" charset="0"/>
                <a:cs typeface="Times New Roman" panose="02020603050405020304" pitchFamily="18" charset="0"/>
                <a:sym typeface="Arial"/>
              </a:rPr>
              <a:t>HƯỚNG DẪN VỀ NHÀ</a:t>
            </a:r>
            <a:endParaRPr kumimoji="0" lang="en-US" sz="7500" b="0" i="0" u="none" strike="noStrike" kern="0" cap="none" spc="0" normalizeH="0" baseline="0" noProof="0" dirty="0">
              <a:ln>
                <a:noFill/>
              </a:ln>
              <a:solidFill>
                <a:srgbClr val="5F3F1F"/>
              </a:solidFill>
              <a:effectLst/>
              <a:uLnTx/>
              <a:uFillTx/>
              <a:latin typeface="Arial"/>
              <a:ea typeface="Times New Roman" panose="02020603050405020304" pitchFamily="18" charset="0"/>
              <a:cs typeface="Times New Roman" panose="02020603050405020304" pitchFamily="18" charset="0"/>
              <a:sym typeface="Arial"/>
            </a:endParaRPr>
          </a:p>
        </p:txBody>
      </p:sp>
      <p:pic>
        <p:nvPicPr>
          <p:cNvPr id="32" name="Picture 6">
            <a:extLst>
              <a:ext uri="{FF2B5EF4-FFF2-40B4-BE49-F238E27FC236}">
                <a16:creationId xmlns:a16="http://schemas.microsoft.com/office/drawing/2014/main" id="{BAEB3BFD-85DE-4B27-A57A-8DA768DA29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7200" y="7126638"/>
            <a:ext cx="2392860" cy="2937663"/>
          </a:xfrm>
          <a:prstGeom prst="rect">
            <a:avLst/>
          </a:prstGeom>
        </p:spPr>
      </p:pic>
      <p:pic>
        <p:nvPicPr>
          <p:cNvPr id="33" name="Picture 2">
            <a:extLst>
              <a:ext uri="{FF2B5EF4-FFF2-40B4-BE49-F238E27FC236}">
                <a16:creationId xmlns:a16="http://schemas.microsoft.com/office/drawing/2014/main" id="{0DE8E21B-93EC-4CE8-B5BC-A636413515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437938" y="7009310"/>
            <a:ext cx="2576483" cy="2748253"/>
          </a:xfrm>
          <a:prstGeom prst="rect">
            <a:avLst/>
          </a:prstGeom>
        </p:spPr>
      </p:pic>
    </p:spTree>
    <p:extLst>
      <p:ext uri="{BB962C8B-B14F-4D97-AF65-F5344CB8AC3E}">
        <p14:creationId xmlns:p14="http://schemas.microsoft.com/office/powerpoint/2010/main" val="3400748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65200"/>
        </a:solidFill>
        <a:effectLst/>
      </p:bgPr>
    </p:bg>
    <p:spTree>
      <p:nvGrpSpPr>
        <p:cNvPr id="1" name=""/>
        <p:cNvGrpSpPr/>
        <p:nvPr/>
      </p:nvGrpSpPr>
      <p:grpSpPr>
        <a:xfrm>
          <a:off x="0" y="0"/>
          <a:ext cx="0" cy="0"/>
          <a:chOff x="0" y="0"/>
          <a:chExt cx="0" cy="0"/>
        </a:xfrm>
      </p:grpSpPr>
      <p:grpSp>
        <p:nvGrpSpPr>
          <p:cNvPr id="2" name="Group 2"/>
          <p:cNvGrpSpPr/>
          <p:nvPr/>
        </p:nvGrpSpPr>
        <p:grpSpPr>
          <a:xfrm>
            <a:off x="844452" y="721620"/>
            <a:ext cx="16721928" cy="8751636"/>
            <a:chOff x="0" y="0"/>
            <a:chExt cx="5656553" cy="2960430"/>
          </a:xfrm>
        </p:grpSpPr>
        <p:sp>
          <p:nvSpPr>
            <p:cNvPr id="3" name="Freeform 3"/>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6432" y="1797522"/>
            <a:ext cx="4417568" cy="669195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3402846" y="5434450"/>
            <a:ext cx="3733801" cy="367230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569087" y="1042634"/>
            <a:ext cx="2664967" cy="3491429"/>
          </a:xfrm>
          <a:prstGeom prst="rect">
            <a:avLst/>
          </a:prstGeom>
        </p:spPr>
      </p:pic>
      <p:pic>
        <p:nvPicPr>
          <p:cNvPr id="11" name="Picture 17">
            <a:extLst>
              <a:ext uri="{FF2B5EF4-FFF2-40B4-BE49-F238E27FC236}">
                <a16:creationId xmlns:a16="http://schemas.microsoft.com/office/drawing/2014/main" id="{0415F747-BACC-461D-9640-0CEE86A728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657021" y="7491898"/>
            <a:ext cx="1570009" cy="1944831"/>
          </a:xfrm>
          <a:prstGeom prst="rect">
            <a:avLst/>
          </a:prstGeom>
        </p:spPr>
      </p:pic>
      <p:pic>
        <p:nvPicPr>
          <p:cNvPr id="12" name="Picture 15">
            <a:extLst>
              <a:ext uri="{FF2B5EF4-FFF2-40B4-BE49-F238E27FC236}">
                <a16:creationId xmlns:a16="http://schemas.microsoft.com/office/drawing/2014/main" id="{6209CB95-6871-49CD-A796-39D5F760A3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412674" y="7506054"/>
            <a:ext cx="1585483" cy="1916517"/>
          </a:xfrm>
          <a:prstGeom prst="rect">
            <a:avLst/>
          </a:prstGeom>
        </p:spPr>
      </p:pic>
      <p:pic>
        <p:nvPicPr>
          <p:cNvPr id="13" name="Picture 7">
            <a:extLst>
              <a:ext uri="{FF2B5EF4-FFF2-40B4-BE49-F238E27FC236}">
                <a16:creationId xmlns:a16="http://schemas.microsoft.com/office/drawing/2014/main" id="{EA1E4521-D7B5-419D-9C69-E965C8A0D8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169594" y="7514042"/>
            <a:ext cx="1543962" cy="1970253"/>
          </a:xfrm>
          <a:prstGeom prst="rect">
            <a:avLst/>
          </a:prstGeom>
        </p:spPr>
      </p:pic>
      <p:sp>
        <p:nvSpPr>
          <p:cNvPr id="14" name="TextBox 13">
            <a:extLst>
              <a:ext uri="{FF2B5EF4-FFF2-40B4-BE49-F238E27FC236}">
                <a16:creationId xmlns:a16="http://schemas.microsoft.com/office/drawing/2014/main" id="{A8CAAD10-19E6-42AA-BA0B-E7D552ED1886}"/>
              </a:ext>
            </a:extLst>
          </p:cNvPr>
          <p:cNvSpPr txBox="1"/>
          <p:nvPr/>
        </p:nvSpPr>
        <p:spPr>
          <a:xfrm>
            <a:off x="1509100" y="2971873"/>
            <a:ext cx="15392629" cy="3124381"/>
          </a:xfrm>
          <a:prstGeom prst="rect">
            <a:avLst/>
          </a:prstGeom>
          <a:noFill/>
        </p:spPr>
        <p:txBody>
          <a:bodyPr wrap="square" rtlCol="0">
            <a:spAutoFit/>
          </a:bodyPr>
          <a:lstStyle/>
          <a:p>
            <a:pPr algn="ctr">
              <a:lnSpc>
                <a:spcPct val="150000"/>
              </a:lnSpc>
            </a:pPr>
            <a:r>
              <a:rPr lang="en-US" sz="7000" b="1" dirty="0">
                <a:latin typeface="Arial" panose="020B0604020202020204" pitchFamily="34" charset="0"/>
                <a:cs typeface="Arial" panose="020B0604020202020204" pitchFamily="34" charset="0"/>
              </a:rPr>
              <a:t>BÀI HỌC KẾT THÚC</a:t>
            </a:r>
          </a:p>
          <a:p>
            <a:pPr algn="ctr">
              <a:lnSpc>
                <a:spcPct val="150000"/>
              </a:lnSpc>
            </a:pPr>
            <a:r>
              <a:rPr lang="en-US" sz="7000" b="1" dirty="0">
                <a:latin typeface="Arial" panose="020B0604020202020204" pitchFamily="34" charset="0"/>
                <a:cs typeface="Arial" panose="020B0604020202020204" pitchFamily="34" charset="0"/>
              </a:rPr>
              <a:t>CẢM ƠN CÁC EM ĐÃ LẮNG NGHE!</a:t>
            </a: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65200"/>
        </a:solidFill>
        <a:effectLst/>
      </p:bgPr>
    </p:bg>
    <p:spTree>
      <p:nvGrpSpPr>
        <p:cNvPr id="1" name=""/>
        <p:cNvGrpSpPr/>
        <p:nvPr/>
      </p:nvGrpSpPr>
      <p:grpSpPr>
        <a:xfrm>
          <a:off x="0" y="0"/>
          <a:ext cx="0" cy="0"/>
          <a:chOff x="0" y="0"/>
          <a:chExt cx="0" cy="0"/>
        </a:xfrm>
      </p:grpSpPr>
      <p:grpSp>
        <p:nvGrpSpPr>
          <p:cNvPr id="2" name="Group 2"/>
          <p:cNvGrpSpPr/>
          <p:nvPr/>
        </p:nvGrpSpPr>
        <p:grpSpPr>
          <a:xfrm>
            <a:off x="844452" y="721620"/>
            <a:ext cx="16721928" cy="8751636"/>
            <a:chOff x="0" y="0"/>
            <a:chExt cx="5656553" cy="2960430"/>
          </a:xfrm>
        </p:grpSpPr>
        <p:sp>
          <p:nvSpPr>
            <p:cNvPr id="3" name="Freeform 3"/>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sp>
        <p:nvSpPr>
          <p:cNvPr id="14" name="TextBox 6">
            <a:extLst>
              <a:ext uri="{FF2B5EF4-FFF2-40B4-BE49-F238E27FC236}">
                <a16:creationId xmlns:a16="http://schemas.microsoft.com/office/drawing/2014/main" id="{6084CA98-8EF4-4DCB-BCFF-2628D1F3ABF9}"/>
              </a:ext>
            </a:extLst>
          </p:cNvPr>
          <p:cNvSpPr txBox="1"/>
          <p:nvPr/>
        </p:nvSpPr>
        <p:spPr>
          <a:xfrm>
            <a:off x="1954044" y="1028823"/>
            <a:ext cx="14661398" cy="3032048"/>
          </a:xfrm>
          <a:prstGeom prst="rect">
            <a:avLst/>
          </a:prstGeom>
        </p:spPr>
        <p:txBody>
          <a:bodyPr wrap="square" lIns="0" tIns="0" rIns="0" bIns="0" rtlCol="0" anchor="t">
            <a:spAutoFit/>
          </a:bodyPr>
          <a:lstStyle/>
          <a:p>
            <a:pPr algn="ctr" defTabSz="1828800">
              <a:lnSpc>
                <a:spcPct val="150000"/>
              </a:lnSpc>
              <a:buClr>
                <a:srgbClr val="000000"/>
              </a:buClr>
            </a:pPr>
            <a:r>
              <a:rPr lang="vi-VN" sz="7000" b="1" kern="0" spc="590" dirty="0">
                <a:solidFill>
                  <a:srgbClr val="FF0000"/>
                </a:solidFill>
                <a:latin typeface="Arial" panose="020B0604020202020204" pitchFamily="34" charset="0"/>
                <a:cs typeface="Arial" panose="020B0604020202020204" pitchFamily="34" charset="0"/>
                <a:sym typeface="Arial"/>
              </a:rPr>
              <a:t>Tiết... </a:t>
            </a:r>
            <a:endParaRPr lang="en-US" sz="7000" b="1" kern="0" spc="590" dirty="0">
              <a:solidFill>
                <a:srgbClr val="FF0000"/>
              </a:solidFill>
              <a:latin typeface="Arial" panose="020B0604020202020204" pitchFamily="34" charset="0"/>
              <a:cs typeface="Arial" panose="020B0604020202020204" pitchFamily="34" charset="0"/>
              <a:sym typeface="Arial"/>
            </a:endParaRPr>
          </a:p>
          <a:p>
            <a:pPr algn="ctr" defTabSz="1828800">
              <a:lnSpc>
                <a:spcPct val="150000"/>
              </a:lnSpc>
              <a:buClr>
                <a:srgbClr val="000000"/>
              </a:buClr>
            </a:pPr>
            <a:r>
              <a:rPr lang="en-US" sz="7000" b="1" kern="0" spc="590" dirty="0">
                <a:solidFill>
                  <a:srgbClr val="FF0000"/>
                </a:solidFill>
                <a:latin typeface="Arial" panose="020B0604020202020204" pitchFamily="34" charset="0"/>
                <a:cs typeface="Arial" panose="020B0604020202020204" pitchFamily="34" charset="0"/>
                <a:sym typeface="Arial"/>
              </a:rPr>
              <a:t>VIẾT</a:t>
            </a:r>
          </a:p>
        </p:txBody>
      </p:sp>
      <p:sp>
        <p:nvSpPr>
          <p:cNvPr id="15" name="TextBox 14">
            <a:extLst>
              <a:ext uri="{FF2B5EF4-FFF2-40B4-BE49-F238E27FC236}">
                <a16:creationId xmlns:a16="http://schemas.microsoft.com/office/drawing/2014/main" id="{A1B37759-7C81-41CA-B9F4-7E9F3596611A}"/>
              </a:ext>
            </a:extLst>
          </p:cNvPr>
          <p:cNvSpPr txBox="1"/>
          <p:nvPr/>
        </p:nvSpPr>
        <p:spPr>
          <a:xfrm>
            <a:off x="694194" y="4168816"/>
            <a:ext cx="16992600" cy="3990644"/>
          </a:xfrm>
          <a:prstGeom prst="rect">
            <a:avLst/>
          </a:prstGeom>
          <a:noFill/>
        </p:spPr>
        <p:txBody>
          <a:bodyPr wrap="square" rtlCol="0">
            <a:spAutoFit/>
          </a:bodyPr>
          <a:lstStyle/>
          <a:p>
            <a:pPr algn="ctr" defTabSz="1828800">
              <a:lnSpc>
                <a:spcPct val="150000"/>
              </a:lnSpc>
              <a:buClr>
                <a:srgbClr val="000000"/>
              </a:buClr>
            </a:pPr>
            <a:r>
              <a:rPr lang="en-US" sz="9000" b="1" kern="0" dirty="0">
                <a:solidFill>
                  <a:srgbClr val="BFEDFA">
                    <a:lumMod val="50000"/>
                  </a:srgbClr>
                </a:solidFill>
                <a:latin typeface="Arial"/>
                <a:cs typeface="Arial"/>
                <a:sym typeface="Arial"/>
              </a:rPr>
              <a:t>LÀM MỘT BÀI THƠ </a:t>
            </a:r>
          </a:p>
          <a:p>
            <a:pPr algn="ctr" defTabSz="1828800">
              <a:lnSpc>
                <a:spcPct val="150000"/>
              </a:lnSpc>
              <a:buClr>
                <a:srgbClr val="000000"/>
              </a:buClr>
            </a:pPr>
            <a:r>
              <a:rPr lang="en-US" sz="9000" b="1" kern="0" dirty="0">
                <a:solidFill>
                  <a:srgbClr val="BFEDFA">
                    <a:lumMod val="50000"/>
                  </a:srgbClr>
                </a:solidFill>
                <a:latin typeface="Arial"/>
                <a:cs typeface="Arial"/>
                <a:sym typeface="Arial"/>
              </a:rPr>
              <a:t>BỐN CHỮ HOẶC NĂM CHỮ</a:t>
            </a:r>
          </a:p>
        </p:txBody>
      </p:sp>
      <p:pic>
        <p:nvPicPr>
          <p:cNvPr id="18" name="Picture 9">
            <a:extLst>
              <a:ext uri="{FF2B5EF4-FFF2-40B4-BE49-F238E27FC236}">
                <a16:creationId xmlns:a16="http://schemas.microsoft.com/office/drawing/2014/main" id="{2DFF8A47-1F25-4AF1-8E20-421C1DDFF12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011200" y="1290244"/>
            <a:ext cx="3173599" cy="2540202"/>
          </a:xfrm>
          <a:prstGeom prst="rect">
            <a:avLst/>
          </a:prstGeom>
        </p:spPr>
      </p:pic>
      <p:pic>
        <p:nvPicPr>
          <p:cNvPr id="19" name="Picture 10">
            <a:extLst>
              <a:ext uri="{FF2B5EF4-FFF2-40B4-BE49-F238E27FC236}">
                <a16:creationId xmlns:a16="http://schemas.microsoft.com/office/drawing/2014/main" id="{45733CEF-4CB2-4AD4-B066-34FE361F7E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03136" flipH="1">
            <a:off x="-1345186" y="-50171"/>
            <a:ext cx="4696582" cy="2344087"/>
          </a:xfrm>
          <a:prstGeom prst="rect">
            <a:avLst/>
          </a:prstGeom>
        </p:spPr>
      </p:pic>
      <p:pic>
        <p:nvPicPr>
          <p:cNvPr id="20" name="Picture 3">
            <a:extLst>
              <a:ext uri="{FF2B5EF4-FFF2-40B4-BE49-F238E27FC236}">
                <a16:creationId xmlns:a16="http://schemas.microsoft.com/office/drawing/2014/main" id="{52D64C04-0776-4841-AEE5-13849FBB47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252594" y="8957539"/>
            <a:ext cx="2064297" cy="1739170"/>
          </a:xfrm>
          <a:prstGeom prst="rect">
            <a:avLst/>
          </a:prstGeom>
        </p:spPr>
      </p:pic>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65200"/>
        </a:solidFill>
        <a:effectLst/>
      </p:bgPr>
    </p:bg>
    <p:spTree>
      <p:nvGrpSpPr>
        <p:cNvPr id="1" name=""/>
        <p:cNvGrpSpPr/>
        <p:nvPr/>
      </p:nvGrpSpPr>
      <p:grpSpPr>
        <a:xfrm>
          <a:off x="0" y="0"/>
          <a:ext cx="0" cy="0"/>
          <a:chOff x="0" y="0"/>
          <a:chExt cx="0" cy="0"/>
        </a:xfrm>
      </p:grpSpPr>
      <p:grpSp>
        <p:nvGrpSpPr>
          <p:cNvPr id="2" name="Group 2"/>
          <p:cNvGrpSpPr/>
          <p:nvPr/>
        </p:nvGrpSpPr>
        <p:grpSpPr>
          <a:xfrm>
            <a:off x="844452" y="721620"/>
            <a:ext cx="16721928" cy="8751636"/>
            <a:chOff x="0" y="0"/>
            <a:chExt cx="5656553" cy="2960430"/>
          </a:xfrm>
        </p:grpSpPr>
        <p:sp>
          <p:nvSpPr>
            <p:cNvPr id="3" name="Freeform 3"/>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sp>
        <p:nvSpPr>
          <p:cNvPr id="15" name="Rectangle 14">
            <a:extLst>
              <a:ext uri="{FF2B5EF4-FFF2-40B4-BE49-F238E27FC236}">
                <a16:creationId xmlns:a16="http://schemas.microsoft.com/office/drawing/2014/main" id="{AE4F1628-8061-4988-9D55-7DA4D2790DA4}"/>
              </a:ext>
            </a:extLst>
          </p:cNvPr>
          <p:cNvSpPr/>
          <p:nvPr/>
        </p:nvSpPr>
        <p:spPr>
          <a:xfrm>
            <a:off x="4495800" y="1538270"/>
            <a:ext cx="9525000" cy="1475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1D117D70-5ED2-484C-9F3C-52EF4FFC86F1}"/>
              </a:ext>
            </a:extLst>
          </p:cNvPr>
          <p:cNvSpPr txBox="1"/>
          <p:nvPr/>
        </p:nvSpPr>
        <p:spPr>
          <a:xfrm>
            <a:off x="4843224" y="1691137"/>
            <a:ext cx="8839200" cy="1169551"/>
          </a:xfrm>
          <a:prstGeom prst="rect">
            <a:avLst/>
          </a:prstGeom>
          <a:noFill/>
        </p:spPr>
        <p:txBody>
          <a:bodyPr wrap="square" rtlCol="0">
            <a:spAutoFit/>
          </a:bodyPr>
          <a:lstStyle/>
          <a:p>
            <a:r>
              <a:rPr lang="en-US" sz="7000" b="1" dirty="0">
                <a:solidFill>
                  <a:srgbClr val="FF0000"/>
                </a:solidFill>
                <a:latin typeface="Arial" panose="020B0604020202020204" pitchFamily="34" charset="0"/>
                <a:cs typeface="Arial" panose="020B0604020202020204" pitchFamily="34" charset="0"/>
              </a:rPr>
              <a:t>NỘI DUNG BÀI HỌC</a:t>
            </a:r>
            <a:endParaRPr lang="en-US" sz="7000" dirty="0">
              <a:solidFill>
                <a:srgbClr val="FF0000"/>
              </a:solidFill>
            </a:endParaRPr>
          </a:p>
        </p:txBody>
      </p:sp>
      <p:sp>
        <p:nvSpPr>
          <p:cNvPr id="20" name="TextBox 19">
            <a:extLst>
              <a:ext uri="{FF2B5EF4-FFF2-40B4-BE49-F238E27FC236}">
                <a16:creationId xmlns:a16="http://schemas.microsoft.com/office/drawing/2014/main" id="{0F746A69-B367-4E29-962E-E40CD04EBD41}"/>
              </a:ext>
            </a:extLst>
          </p:cNvPr>
          <p:cNvSpPr txBox="1"/>
          <p:nvPr/>
        </p:nvSpPr>
        <p:spPr>
          <a:xfrm>
            <a:off x="3771253" y="3392190"/>
            <a:ext cx="12871548" cy="5362878"/>
          </a:xfrm>
          <a:prstGeom prst="rect">
            <a:avLst/>
          </a:prstGeom>
          <a:noFill/>
        </p:spPr>
        <p:txBody>
          <a:bodyPr wrap="square">
            <a:spAutoFit/>
          </a:bodyPr>
          <a:lstStyle/>
          <a:p>
            <a:pPr marL="1028700" indent="-1028700" algn="just">
              <a:lnSpc>
                <a:spcPct val="150000"/>
              </a:lnSpc>
              <a:spcBef>
                <a:spcPts val="800"/>
              </a:spcBef>
              <a:buAutoNum type="romanUcPeriod"/>
              <a:tabLst>
                <a:tab pos="90170" algn="l"/>
                <a:tab pos="180340" algn="l"/>
              </a:tabLst>
            </a:pP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lưu</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ý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endPar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028700" indent="-1028700" algn="just">
              <a:lnSpc>
                <a:spcPct val="150000"/>
              </a:lnSpc>
              <a:spcBef>
                <a:spcPts val="800"/>
              </a:spcBef>
              <a:buFontTx/>
              <a:buAutoNum type="romanUcPeriod"/>
              <a:tabLst>
                <a:tab pos="90170" algn="l"/>
                <a:tab pos="180340" algn="l"/>
              </a:tabLst>
            </a:pP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kiểu</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a:t>
            </a:r>
            <a:endPar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90170" algn="l"/>
                <a:tab pos="180340" algn="l"/>
              </a:tabLst>
            </a:pP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Đọc</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90170" algn="l"/>
                <a:tab pos="180340" algn="l"/>
              </a:tabLst>
            </a:pP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Trả</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lời</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hỏi</a:t>
            </a:r>
            <a:endPar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800"/>
              </a:spcBef>
              <a:tabLst>
                <a:tab pos="90170" algn="l"/>
                <a:tab pos="180340" algn="l"/>
              </a:tabLst>
            </a:pP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III.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a:t>
            </a:r>
            <a:r>
              <a:rPr lang="en-US" sz="4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7" name="Picture 14">
            <a:extLst>
              <a:ext uri="{FF2B5EF4-FFF2-40B4-BE49-F238E27FC236}">
                <a16:creationId xmlns:a16="http://schemas.microsoft.com/office/drawing/2014/main" id="{EA5FDCEB-01D2-42D8-B94E-CB5D936AB3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5163800" y="6515100"/>
            <a:ext cx="2789350" cy="3873285"/>
          </a:xfrm>
          <a:prstGeom prst="rect">
            <a:avLst/>
          </a:prstGeom>
        </p:spPr>
      </p:pic>
      <p:pic>
        <p:nvPicPr>
          <p:cNvPr id="28" name="Picture 2">
            <a:extLst>
              <a:ext uri="{FF2B5EF4-FFF2-40B4-BE49-F238E27FC236}">
                <a16:creationId xmlns:a16="http://schemas.microsoft.com/office/drawing/2014/main" id="{7FC510AC-FF9C-4C16-8498-8058BDAFB6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4453" y="8155748"/>
            <a:ext cx="2083400" cy="2039128"/>
          </a:xfrm>
          <a:prstGeom prst="rect">
            <a:avLst/>
          </a:prstGeom>
        </p:spPr>
      </p:pic>
      <p:pic>
        <p:nvPicPr>
          <p:cNvPr id="29" name="Picture 7">
            <a:extLst>
              <a:ext uri="{FF2B5EF4-FFF2-40B4-BE49-F238E27FC236}">
                <a16:creationId xmlns:a16="http://schemas.microsoft.com/office/drawing/2014/main" id="{445EC4AE-A1AC-4B5F-A6C3-AAE806F059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29621">
            <a:off x="13280824" y="1537164"/>
            <a:ext cx="1227114" cy="1248971"/>
          </a:xfrm>
          <a:prstGeom prst="rect">
            <a:avLst/>
          </a:prstGeom>
        </p:spPr>
      </p:pic>
      <p:pic>
        <p:nvPicPr>
          <p:cNvPr id="30" name="Picture 7">
            <a:extLst>
              <a:ext uri="{FF2B5EF4-FFF2-40B4-BE49-F238E27FC236}">
                <a16:creationId xmlns:a16="http://schemas.microsoft.com/office/drawing/2014/main" id="{441D1046-1AF7-41FC-A983-51BFF5D0DF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9078" y="187817"/>
            <a:ext cx="1519614" cy="1573988"/>
          </a:xfrm>
          <a:prstGeom prst="rect">
            <a:avLst/>
          </a:prstGeom>
        </p:spPr>
      </p:pic>
      <p:pic>
        <p:nvPicPr>
          <p:cNvPr id="31" name="Picture 7">
            <a:extLst>
              <a:ext uri="{FF2B5EF4-FFF2-40B4-BE49-F238E27FC236}">
                <a16:creationId xmlns:a16="http://schemas.microsoft.com/office/drawing/2014/main" id="{328EA2BF-E2B7-4B61-A606-C3A6D31105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29435" y="0"/>
            <a:ext cx="1519614" cy="157398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barn(inVertical)">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barn(inVertical)">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fade">
                                      <p:cBhvr>
                                        <p:cTn id="39" dur="500"/>
                                        <p:tgtEl>
                                          <p:spTgt spid="2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4" end="4"/>
                                            </p:txEl>
                                          </p:spTgt>
                                        </p:tgtEl>
                                        <p:attrNameLst>
                                          <p:attrName>style.visibility</p:attrName>
                                        </p:attrNameLst>
                                      </p:cBhvr>
                                      <p:to>
                                        <p:strVal val="visible"/>
                                      </p:to>
                                    </p:set>
                                    <p:animEffect transition="in" filter="barn(inVertical)">
                                      <p:cBhvr>
                                        <p:cTn id="44"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65200"/>
        </a:solidFill>
        <a:effectLst/>
      </p:bgPr>
    </p:bg>
    <p:spTree>
      <p:nvGrpSpPr>
        <p:cNvPr id="1" name=""/>
        <p:cNvGrpSpPr/>
        <p:nvPr/>
      </p:nvGrpSpPr>
      <p:grpSpPr>
        <a:xfrm>
          <a:off x="0" y="0"/>
          <a:ext cx="0" cy="0"/>
          <a:chOff x="0" y="0"/>
          <a:chExt cx="0" cy="0"/>
        </a:xfrm>
      </p:grpSpPr>
      <p:grpSp>
        <p:nvGrpSpPr>
          <p:cNvPr id="2" name="Group 2"/>
          <p:cNvGrpSpPr/>
          <p:nvPr/>
        </p:nvGrpSpPr>
        <p:grpSpPr>
          <a:xfrm>
            <a:off x="844452" y="721620"/>
            <a:ext cx="16721928" cy="8751636"/>
            <a:chOff x="0" y="0"/>
            <a:chExt cx="5656553" cy="2960430"/>
          </a:xfrm>
        </p:grpSpPr>
        <p:sp>
          <p:nvSpPr>
            <p:cNvPr id="3" name="Freeform 3"/>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sp>
        <p:nvSpPr>
          <p:cNvPr id="10" name="Rectangle 9">
            <a:extLst>
              <a:ext uri="{FF2B5EF4-FFF2-40B4-BE49-F238E27FC236}">
                <a16:creationId xmlns:a16="http://schemas.microsoft.com/office/drawing/2014/main" id="{6AAE69A5-193E-44CD-ABB7-409865CDD564}"/>
              </a:ext>
            </a:extLst>
          </p:cNvPr>
          <p:cNvSpPr/>
          <p:nvPr/>
        </p:nvSpPr>
        <p:spPr>
          <a:xfrm>
            <a:off x="3657600" y="3009900"/>
            <a:ext cx="11353800" cy="3352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5C48A7AD-D004-4395-85B2-2C760E6D8C17}"/>
              </a:ext>
            </a:extLst>
          </p:cNvPr>
          <p:cNvSpPr txBox="1"/>
          <p:nvPr/>
        </p:nvSpPr>
        <p:spPr>
          <a:xfrm>
            <a:off x="3910000" y="3015575"/>
            <a:ext cx="10740940" cy="3124381"/>
          </a:xfrm>
          <a:prstGeom prst="rect">
            <a:avLst/>
          </a:prstGeom>
          <a:noFill/>
        </p:spPr>
        <p:txBody>
          <a:bodyPr wrap="square" rtlCol="0">
            <a:spAutoFit/>
          </a:bodyPr>
          <a:lstStyle/>
          <a:p>
            <a:pPr algn="ctr">
              <a:lnSpc>
                <a:spcPct val="150000"/>
              </a:lnSpc>
            </a:pPr>
            <a:r>
              <a:rPr lang="en-US" sz="7000" b="1" dirty="0">
                <a:solidFill>
                  <a:schemeClr val="tx2"/>
                </a:solidFill>
                <a:latin typeface="Arial" panose="020B0604020202020204" pitchFamily="34" charset="0"/>
                <a:cs typeface="Arial" panose="020B0604020202020204" pitchFamily="34" charset="0"/>
              </a:rPr>
              <a:t>I.  </a:t>
            </a:r>
            <a:r>
              <a:rPr lang="vi-VN" sz="7000" b="1" dirty="0">
                <a:solidFill>
                  <a:schemeClr val="tx2"/>
                </a:solidFill>
                <a:latin typeface="Arial" panose="020B0604020202020204" pitchFamily="34" charset="0"/>
                <a:cs typeface="Arial" panose="020B0604020202020204" pitchFamily="34" charset="0"/>
              </a:rPr>
              <a:t>Một số điểm cần lưu ý khi làm một bài thơ</a:t>
            </a:r>
          </a:p>
        </p:txBody>
      </p:sp>
      <p:pic>
        <p:nvPicPr>
          <p:cNvPr id="14" name="Picture 7">
            <a:extLst>
              <a:ext uri="{FF2B5EF4-FFF2-40B4-BE49-F238E27FC236}">
                <a16:creationId xmlns:a16="http://schemas.microsoft.com/office/drawing/2014/main" id="{CAE0B6C7-0502-4EC5-9E14-0AD059028E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69046" y="4782865"/>
            <a:ext cx="1661611" cy="1691207"/>
          </a:xfrm>
          <a:prstGeom prst="rect">
            <a:avLst/>
          </a:prstGeom>
        </p:spPr>
      </p:pic>
      <p:pic>
        <p:nvPicPr>
          <p:cNvPr id="16" name="Picture 7">
            <a:extLst>
              <a:ext uri="{FF2B5EF4-FFF2-40B4-BE49-F238E27FC236}">
                <a16:creationId xmlns:a16="http://schemas.microsoft.com/office/drawing/2014/main" id="{98A34C04-ECB0-4551-A688-0FBB7B1027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83741" y="31725"/>
            <a:ext cx="1519614" cy="1573988"/>
          </a:xfrm>
          <a:prstGeom prst="rect">
            <a:avLst/>
          </a:prstGeom>
        </p:spPr>
      </p:pic>
      <p:pic>
        <p:nvPicPr>
          <p:cNvPr id="17" name="Picture 2">
            <a:extLst>
              <a:ext uri="{FF2B5EF4-FFF2-40B4-BE49-F238E27FC236}">
                <a16:creationId xmlns:a16="http://schemas.microsoft.com/office/drawing/2014/main" id="{86FB1E58-8821-4AA9-B3A0-FC9850BA9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87600" y="7981710"/>
            <a:ext cx="2951112" cy="2272356"/>
          </a:xfrm>
          <a:prstGeom prst="rect">
            <a:avLst/>
          </a:prstGeom>
        </p:spPr>
      </p:pic>
      <p:pic>
        <p:nvPicPr>
          <p:cNvPr id="18" name="Picture 7">
            <a:extLst>
              <a:ext uri="{FF2B5EF4-FFF2-40B4-BE49-F238E27FC236}">
                <a16:creationId xmlns:a16="http://schemas.microsoft.com/office/drawing/2014/main" id="{216E5184-723C-4CB3-AE99-CDC34745E8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9695" y="40423"/>
            <a:ext cx="1519614" cy="1573988"/>
          </a:xfrm>
          <a:prstGeom prst="rect">
            <a:avLst/>
          </a:prstGeom>
        </p:spPr>
      </p:pic>
      <p:pic>
        <p:nvPicPr>
          <p:cNvPr id="19" name="Picture 5">
            <a:extLst>
              <a:ext uri="{FF2B5EF4-FFF2-40B4-BE49-F238E27FC236}">
                <a16:creationId xmlns:a16="http://schemas.microsoft.com/office/drawing/2014/main" id="{2D65584B-7186-4810-B829-3DFDB9949E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6409" y="6743700"/>
            <a:ext cx="3373421" cy="3550403"/>
          </a:xfrm>
          <a:prstGeom prst="rect">
            <a:avLst/>
          </a:prstGeom>
        </p:spPr>
      </p:pic>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C3457BE-7F16-4F40-8764-E9D6E37D12C9}"/>
              </a:ext>
            </a:extLst>
          </p:cNvPr>
          <p:cNvSpPr txBox="1"/>
          <p:nvPr/>
        </p:nvSpPr>
        <p:spPr>
          <a:xfrm>
            <a:off x="783036" y="395467"/>
            <a:ext cx="16721928" cy="1306255"/>
          </a:xfrm>
          <a:prstGeom prst="rect">
            <a:avLst/>
          </a:prstGeom>
          <a:noFill/>
        </p:spPr>
        <p:txBody>
          <a:bodyPr wrap="square" rtlCol="0">
            <a:spAutoFit/>
          </a:bodyPr>
          <a:lstStyle/>
          <a:p>
            <a:pPr algn="ctr">
              <a:lnSpc>
                <a:spcPct val="150000"/>
              </a:lnSpc>
            </a:pPr>
            <a:r>
              <a:rPr lang="en-US" sz="6000" b="1" dirty="0">
                <a:solidFill>
                  <a:schemeClr val="tx2"/>
                </a:solidFill>
                <a:latin typeface="Arial" panose="020B0604020202020204" pitchFamily="34" charset="0"/>
                <a:cs typeface="Arial" panose="020B0604020202020204" pitchFamily="34" charset="0"/>
              </a:rPr>
              <a:t>I.  </a:t>
            </a:r>
            <a:r>
              <a:rPr lang="vi-VN" sz="6000" b="1" dirty="0">
                <a:solidFill>
                  <a:schemeClr val="tx2"/>
                </a:solidFill>
                <a:latin typeface="Arial" panose="020B0604020202020204" pitchFamily="34" charset="0"/>
                <a:cs typeface="Arial" panose="020B0604020202020204" pitchFamily="34" charset="0"/>
              </a:rPr>
              <a:t>Một số điểm cần lưu ý khi làm một bài thơ</a:t>
            </a:r>
          </a:p>
        </p:txBody>
      </p:sp>
      <p:sp>
        <p:nvSpPr>
          <p:cNvPr id="16" name="TextBox 15">
            <a:extLst>
              <a:ext uri="{FF2B5EF4-FFF2-40B4-BE49-F238E27FC236}">
                <a16:creationId xmlns:a16="http://schemas.microsoft.com/office/drawing/2014/main" id="{D5E0A4AB-C984-4E26-A966-C21A6209F3C2}"/>
              </a:ext>
            </a:extLst>
          </p:cNvPr>
          <p:cNvSpPr txBox="1"/>
          <p:nvPr/>
        </p:nvSpPr>
        <p:spPr>
          <a:xfrm>
            <a:off x="3429000" y="2763338"/>
            <a:ext cx="13411200" cy="707886"/>
          </a:xfrm>
          <a:prstGeom prst="rect">
            <a:avLst/>
          </a:prstGeom>
          <a:noFill/>
        </p:spPr>
        <p:txBody>
          <a:bodyPr wrap="square">
            <a:spAutoFit/>
          </a:bodyPr>
          <a:lstStyle/>
          <a:p>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gì</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7" name="Picture 19">
            <a:extLst>
              <a:ext uri="{FF2B5EF4-FFF2-40B4-BE49-F238E27FC236}">
                <a16:creationId xmlns:a16="http://schemas.microsoft.com/office/drawing/2014/main" id="{24B36C9A-D655-4196-A2AA-09E5EA2783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7379" y="2249256"/>
            <a:ext cx="1752600" cy="1824220"/>
          </a:xfrm>
          <a:prstGeom prst="rect">
            <a:avLst/>
          </a:prstGeom>
        </p:spPr>
      </p:pic>
      <p:grpSp>
        <p:nvGrpSpPr>
          <p:cNvPr id="36" name="Group 35">
            <a:extLst>
              <a:ext uri="{FF2B5EF4-FFF2-40B4-BE49-F238E27FC236}">
                <a16:creationId xmlns:a16="http://schemas.microsoft.com/office/drawing/2014/main" id="{D485A6DA-F83C-4D81-A275-68529AFCD7A9}"/>
              </a:ext>
            </a:extLst>
          </p:cNvPr>
          <p:cNvGrpSpPr/>
          <p:nvPr/>
        </p:nvGrpSpPr>
        <p:grpSpPr>
          <a:xfrm>
            <a:off x="1364869" y="4152900"/>
            <a:ext cx="6637421" cy="5371489"/>
            <a:chOff x="1287379" y="4152900"/>
            <a:chExt cx="6637421" cy="5371489"/>
          </a:xfrm>
        </p:grpSpPr>
        <p:grpSp>
          <p:nvGrpSpPr>
            <p:cNvPr id="2" name="Group 2"/>
            <p:cNvGrpSpPr/>
            <p:nvPr/>
          </p:nvGrpSpPr>
          <p:grpSpPr>
            <a:xfrm>
              <a:off x="1287379" y="4998378"/>
              <a:ext cx="6637421" cy="4526011"/>
              <a:chOff x="0" y="0"/>
              <a:chExt cx="5656553" cy="2960430"/>
            </a:xfrm>
          </p:grpSpPr>
          <p:sp>
            <p:nvSpPr>
              <p:cNvPr id="3" name="Freeform 3"/>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sp>
          <p:nvSpPr>
            <p:cNvPr id="26" name="TextBox 25">
              <a:extLst>
                <a:ext uri="{FF2B5EF4-FFF2-40B4-BE49-F238E27FC236}">
                  <a16:creationId xmlns:a16="http://schemas.microsoft.com/office/drawing/2014/main" id="{09886E5B-1386-497B-A4FD-44CAEB359875}"/>
                </a:ext>
              </a:extLst>
            </p:cNvPr>
            <p:cNvSpPr txBox="1"/>
            <p:nvPr/>
          </p:nvSpPr>
          <p:spPr>
            <a:xfrm>
              <a:off x="1600200" y="5600630"/>
              <a:ext cx="5815263" cy="3671583"/>
            </a:xfrm>
            <a:prstGeom prst="rect">
              <a:avLst/>
            </a:prstGeom>
            <a:noFill/>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tab pos="90170" algn="l"/>
                  <a:tab pos="180340" algn="l"/>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Thể</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hiện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nhìn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cảm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nhận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người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viết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về</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cuộc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sống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p:pic>
          <p:nvPicPr>
            <p:cNvPr id="32" name="Picture 7">
              <a:extLst>
                <a:ext uri="{FF2B5EF4-FFF2-40B4-BE49-F238E27FC236}">
                  <a16:creationId xmlns:a16="http://schemas.microsoft.com/office/drawing/2014/main" id="{C8276C5B-7094-4712-8396-44E79F9FA3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94891" y="4152900"/>
              <a:ext cx="1422395" cy="1447730"/>
            </a:xfrm>
            <a:prstGeom prst="rect">
              <a:avLst/>
            </a:prstGeom>
          </p:spPr>
        </p:pic>
      </p:grpSp>
      <p:grpSp>
        <p:nvGrpSpPr>
          <p:cNvPr id="39" name="Group 38">
            <a:extLst>
              <a:ext uri="{FF2B5EF4-FFF2-40B4-BE49-F238E27FC236}">
                <a16:creationId xmlns:a16="http://schemas.microsoft.com/office/drawing/2014/main" id="{20EDD37B-CA8B-4919-B106-AE7A6F8ACC69}"/>
              </a:ext>
            </a:extLst>
          </p:cNvPr>
          <p:cNvGrpSpPr/>
          <p:nvPr/>
        </p:nvGrpSpPr>
        <p:grpSpPr>
          <a:xfrm>
            <a:off x="9372600" y="4152900"/>
            <a:ext cx="7628021" cy="5371489"/>
            <a:chOff x="9745579" y="4152900"/>
            <a:chExt cx="7628021" cy="5371489"/>
          </a:xfrm>
        </p:grpSpPr>
        <p:grpSp>
          <p:nvGrpSpPr>
            <p:cNvPr id="37" name="Group 36">
              <a:extLst>
                <a:ext uri="{FF2B5EF4-FFF2-40B4-BE49-F238E27FC236}">
                  <a16:creationId xmlns:a16="http://schemas.microsoft.com/office/drawing/2014/main" id="{13419176-754D-4B3B-852C-917A60F88AA1}"/>
                </a:ext>
              </a:extLst>
            </p:cNvPr>
            <p:cNvGrpSpPr/>
            <p:nvPr/>
          </p:nvGrpSpPr>
          <p:grpSpPr>
            <a:xfrm>
              <a:off x="9745579" y="4152900"/>
              <a:ext cx="7628021" cy="5371489"/>
              <a:chOff x="9144000" y="4152900"/>
              <a:chExt cx="6637421" cy="5371489"/>
            </a:xfrm>
          </p:grpSpPr>
          <p:grpSp>
            <p:nvGrpSpPr>
              <p:cNvPr id="33" name="Group 2">
                <a:extLst>
                  <a:ext uri="{FF2B5EF4-FFF2-40B4-BE49-F238E27FC236}">
                    <a16:creationId xmlns:a16="http://schemas.microsoft.com/office/drawing/2014/main" id="{1C414E42-8E41-4C47-B74D-5984A76EDF83}"/>
                  </a:ext>
                </a:extLst>
              </p:cNvPr>
              <p:cNvGrpSpPr/>
              <p:nvPr/>
            </p:nvGrpSpPr>
            <p:grpSpPr>
              <a:xfrm>
                <a:off x="9144000" y="4998378"/>
                <a:ext cx="6637421" cy="4526011"/>
                <a:chOff x="0" y="0"/>
                <a:chExt cx="5656553" cy="2960430"/>
              </a:xfrm>
            </p:grpSpPr>
            <p:sp>
              <p:nvSpPr>
                <p:cNvPr id="34" name="Freeform 3">
                  <a:extLst>
                    <a:ext uri="{FF2B5EF4-FFF2-40B4-BE49-F238E27FC236}">
                      <a16:creationId xmlns:a16="http://schemas.microsoft.com/office/drawing/2014/main" id="{531DEE38-3B13-433B-9CB5-396E21E58F7B}"/>
                    </a:ext>
                  </a:extLst>
                </p:cNvPr>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pic>
            <p:nvPicPr>
              <p:cNvPr id="35" name="Picture 7">
                <a:extLst>
                  <a:ext uri="{FF2B5EF4-FFF2-40B4-BE49-F238E27FC236}">
                    <a16:creationId xmlns:a16="http://schemas.microsoft.com/office/drawing/2014/main" id="{2D2D228E-81C2-46F3-8241-8DD5F146CAE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751512" y="4152900"/>
                <a:ext cx="1422395" cy="1447730"/>
              </a:xfrm>
              <a:prstGeom prst="rect">
                <a:avLst/>
              </a:prstGeom>
            </p:spPr>
          </p:pic>
        </p:grpSp>
        <p:sp>
          <p:nvSpPr>
            <p:cNvPr id="38" name="TextBox 37">
              <a:extLst>
                <a:ext uri="{FF2B5EF4-FFF2-40B4-BE49-F238E27FC236}">
                  <a16:creationId xmlns:a16="http://schemas.microsoft.com/office/drawing/2014/main" id="{E4789CD6-6A4E-401D-965B-E84C19BB6F2A}"/>
                </a:ext>
              </a:extLst>
            </p:cNvPr>
            <p:cNvSpPr txBox="1"/>
            <p:nvPr/>
          </p:nvSpPr>
          <p:spPr>
            <a:xfrm>
              <a:off x="10063865" y="5664726"/>
              <a:ext cx="6991445" cy="3671583"/>
            </a:xfrm>
            <a:prstGeom prst="rect">
              <a:avLst/>
            </a:prstGeom>
            <a:noFill/>
          </p:spPr>
          <p:txBody>
            <a:bodyPr wrap="square">
              <a:spAutoFit/>
            </a:bodyPr>
            <a:lstStyle/>
            <a:p>
              <a:pPr marL="571500" indent="-571500" algn="just">
                <a:lnSpc>
                  <a:spcPct val="150000"/>
                </a:lnSpc>
                <a:buFontTx/>
                <a:buChar char="-"/>
                <a:tabLst>
                  <a:tab pos="90170" algn="l"/>
                  <a:tab pos="180340" algn="l"/>
                </a:tabLs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ngữ</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ảnh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phù</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nhìn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cuộc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A921033-3D66-4A7D-9B88-A56F6EF90B59}"/>
              </a:ext>
            </a:extLst>
          </p:cNvPr>
          <p:cNvGrpSpPr/>
          <p:nvPr/>
        </p:nvGrpSpPr>
        <p:grpSpPr>
          <a:xfrm>
            <a:off x="9245438" y="5962207"/>
            <a:ext cx="8769398" cy="4043915"/>
            <a:chOff x="9745578" y="4407296"/>
            <a:chExt cx="6637421" cy="5157384"/>
          </a:xfrm>
        </p:grpSpPr>
        <p:grpSp>
          <p:nvGrpSpPr>
            <p:cNvPr id="24" name="Group 23">
              <a:extLst>
                <a:ext uri="{FF2B5EF4-FFF2-40B4-BE49-F238E27FC236}">
                  <a16:creationId xmlns:a16="http://schemas.microsoft.com/office/drawing/2014/main" id="{92CEF18D-7523-430D-90E3-A623A7A43DBF}"/>
                </a:ext>
              </a:extLst>
            </p:cNvPr>
            <p:cNvGrpSpPr/>
            <p:nvPr/>
          </p:nvGrpSpPr>
          <p:grpSpPr>
            <a:xfrm>
              <a:off x="9745578" y="4407296"/>
              <a:ext cx="6637421" cy="5157384"/>
              <a:chOff x="9144000" y="4407296"/>
              <a:chExt cx="5775464" cy="5157384"/>
            </a:xfrm>
          </p:grpSpPr>
          <p:grpSp>
            <p:nvGrpSpPr>
              <p:cNvPr id="27" name="Group 2">
                <a:extLst>
                  <a:ext uri="{FF2B5EF4-FFF2-40B4-BE49-F238E27FC236}">
                    <a16:creationId xmlns:a16="http://schemas.microsoft.com/office/drawing/2014/main" id="{65522707-3C73-41B4-9247-EB9991D22D42}"/>
                  </a:ext>
                </a:extLst>
              </p:cNvPr>
              <p:cNvGrpSpPr/>
              <p:nvPr/>
            </p:nvGrpSpPr>
            <p:grpSpPr>
              <a:xfrm>
                <a:off x="9144000" y="5288701"/>
                <a:ext cx="5775464" cy="4275979"/>
                <a:chOff x="0" y="189898"/>
                <a:chExt cx="4921975" cy="2796886"/>
              </a:xfrm>
            </p:grpSpPr>
            <p:sp>
              <p:nvSpPr>
                <p:cNvPr id="29" name="Freeform 3">
                  <a:extLst>
                    <a:ext uri="{FF2B5EF4-FFF2-40B4-BE49-F238E27FC236}">
                      <a16:creationId xmlns:a16="http://schemas.microsoft.com/office/drawing/2014/main" id="{A9E5D19E-45D0-4523-B88D-E0DECF0400FA}"/>
                    </a:ext>
                  </a:extLst>
                </p:cNvPr>
                <p:cNvSpPr/>
                <p:nvPr/>
              </p:nvSpPr>
              <p:spPr>
                <a:xfrm>
                  <a:off x="0" y="189898"/>
                  <a:ext cx="4921975" cy="2796886"/>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pic>
            <p:nvPicPr>
              <p:cNvPr id="28" name="Picture 7">
                <a:extLst>
                  <a:ext uri="{FF2B5EF4-FFF2-40B4-BE49-F238E27FC236}">
                    <a16:creationId xmlns:a16="http://schemas.microsoft.com/office/drawing/2014/main" id="{8696BD20-3781-4F2D-9C90-24AC188878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492736" y="4407296"/>
                <a:ext cx="1097394" cy="1257430"/>
              </a:xfrm>
              <a:prstGeom prst="rect">
                <a:avLst/>
              </a:prstGeom>
            </p:spPr>
          </p:pic>
        </p:grpSp>
        <p:sp>
          <p:nvSpPr>
            <p:cNvPr id="25" name="TextBox 24">
              <a:extLst>
                <a:ext uri="{FF2B5EF4-FFF2-40B4-BE49-F238E27FC236}">
                  <a16:creationId xmlns:a16="http://schemas.microsoft.com/office/drawing/2014/main" id="{3500F76C-CC32-4E72-B041-2703ABC16030}"/>
                </a:ext>
              </a:extLst>
            </p:cNvPr>
            <p:cNvSpPr txBox="1"/>
            <p:nvPr/>
          </p:nvSpPr>
          <p:spPr>
            <a:xfrm>
              <a:off x="10063866" y="5664726"/>
              <a:ext cx="5930113" cy="3504969"/>
            </a:xfrm>
            <a:prstGeom prst="rect">
              <a:avLst/>
            </a:prstGeom>
            <a:noFill/>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tab pos="90170" algn="l"/>
                  <a:tab pos="180340" algn="l"/>
                </a:tabLst>
                <a:defRPr/>
              </a:pP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Đảm bảo đủ số chữ (bốn chữ hoặc năm chữ) ở các dòng thơ theo yêu cầu của thể loại.</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30" name="TextBox 29">
            <a:extLst>
              <a:ext uri="{FF2B5EF4-FFF2-40B4-BE49-F238E27FC236}">
                <a16:creationId xmlns:a16="http://schemas.microsoft.com/office/drawing/2014/main" id="{7126D90A-4F58-4498-9165-7A126CA26088}"/>
              </a:ext>
            </a:extLst>
          </p:cNvPr>
          <p:cNvSpPr txBox="1"/>
          <p:nvPr/>
        </p:nvSpPr>
        <p:spPr>
          <a:xfrm>
            <a:off x="783036" y="27245"/>
            <a:ext cx="16721928" cy="1306255"/>
          </a:xfrm>
          <a:prstGeom prst="rect">
            <a:avLst/>
          </a:prstGeom>
          <a:noFill/>
        </p:spPr>
        <p:txBody>
          <a:bodyPr wrap="square" rtlCol="0">
            <a:spAutoFit/>
          </a:bodyPr>
          <a:lstStyle/>
          <a:p>
            <a:pPr algn="ctr">
              <a:lnSpc>
                <a:spcPct val="150000"/>
              </a:lnSpc>
            </a:pPr>
            <a:r>
              <a:rPr lang="en-US" sz="6000" b="1" dirty="0">
                <a:solidFill>
                  <a:schemeClr val="tx2"/>
                </a:solidFill>
                <a:latin typeface="Arial" panose="020B0604020202020204" pitchFamily="34" charset="0"/>
                <a:cs typeface="Arial" panose="020B0604020202020204" pitchFamily="34" charset="0"/>
              </a:rPr>
              <a:t>I.  </a:t>
            </a:r>
            <a:r>
              <a:rPr lang="vi-VN" sz="6000" b="1" dirty="0">
                <a:solidFill>
                  <a:schemeClr val="tx2"/>
                </a:solidFill>
                <a:latin typeface="Arial" panose="020B0604020202020204" pitchFamily="34" charset="0"/>
                <a:cs typeface="Arial" panose="020B0604020202020204" pitchFamily="34" charset="0"/>
              </a:rPr>
              <a:t>Một số điểm cần lưu ý khi làm một bài thơ</a:t>
            </a:r>
          </a:p>
        </p:txBody>
      </p:sp>
      <p:grpSp>
        <p:nvGrpSpPr>
          <p:cNvPr id="5" name="Group 4">
            <a:extLst>
              <a:ext uri="{FF2B5EF4-FFF2-40B4-BE49-F238E27FC236}">
                <a16:creationId xmlns:a16="http://schemas.microsoft.com/office/drawing/2014/main" id="{882DE33A-8555-4EC5-8879-3F8EED725245}"/>
              </a:ext>
            </a:extLst>
          </p:cNvPr>
          <p:cNvGrpSpPr/>
          <p:nvPr/>
        </p:nvGrpSpPr>
        <p:grpSpPr>
          <a:xfrm>
            <a:off x="9265632" y="1655025"/>
            <a:ext cx="8713041" cy="3997473"/>
            <a:chOff x="9245438" y="1755627"/>
            <a:chExt cx="8713041" cy="3997473"/>
          </a:xfrm>
        </p:grpSpPr>
        <p:grpSp>
          <p:nvGrpSpPr>
            <p:cNvPr id="39" name="Group 38">
              <a:extLst>
                <a:ext uri="{FF2B5EF4-FFF2-40B4-BE49-F238E27FC236}">
                  <a16:creationId xmlns:a16="http://schemas.microsoft.com/office/drawing/2014/main" id="{20EDD37B-CA8B-4919-B106-AE7A6F8ACC69}"/>
                </a:ext>
              </a:extLst>
            </p:cNvPr>
            <p:cNvGrpSpPr/>
            <p:nvPr/>
          </p:nvGrpSpPr>
          <p:grpSpPr>
            <a:xfrm>
              <a:off x="9245438" y="2400297"/>
              <a:ext cx="8713041" cy="3352803"/>
              <a:chOff x="9745579" y="5248411"/>
              <a:chExt cx="6637421" cy="4275978"/>
            </a:xfrm>
          </p:grpSpPr>
          <p:grpSp>
            <p:nvGrpSpPr>
              <p:cNvPr id="33" name="Group 2">
                <a:extLst>
                  <a:ext uri="{FF2B5EF4-FFF2-40B4-BE49-F238E27FC236}">
                    <a16:creationId xmlns:a16="http://schemas.microsoft.com/office/drawing/2014/main" id="{1C414E42-8E41-4C47-B74D-5984A76EDF83}"/>
                  </a:ext>
                </a:extLst>
              </p:cNvPr>
              <p:cNvGrpSpPr/>
              <p:nvPr/>
            </p:nvGrpSpPr>
            <p:grpSpPr>
              <a:xfrm>
                <a:off x="9745579" y="5248411"/>
                <a:ext cx="6637421" cy="4275978"/>
                <a:chOff x="1" y="163545"/>
                <a:chExt cx="4921975" cy="2796885"/>
              </a:xfrm>
            </p:grpSpPr>
            <p:sp>
              <p:nvSpPr>
                <p:cNvPr id="34" name="Freeform 3">
                  <a:extLst>
                    <a:ext uri="{FF2B5EF4-FFF2-40B4-BE49-F238E27FC236}">
                      <a16:creationId xmlns:a16="http://schemas.microsoft.com/office/drawing/2014/main" id="{531DEE38-3B13-433B-9CB5-396E21E58F7B}"/>
                    </a:ext>
                  </a:extLst>
                </p:cNvPr>
                <p:cNvSpPr/>
                <p:nvPr/>
              </p:nvSpPr>
              <p:spPr>
                <a:xfrm>
                  <a:off x="1" y="163545"/>
                  <a:ext cx="4921975" cy="2796885"/>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sp>
            <p:nvSpPr>
              <p:cNvPr id="38" name="TextBox 37">
                <a:extLst>
                  <a:ext uri="{FF2B5EF4-FFF2-40B4-BE49-F238E27FC236}">
                    <a16:creationId xmlns:a16="http://schemas.microsoft.com/office/drawing/2014/main" id="{E4789CD6-6A4E-401D-965B-E84C19BB6F2A}"/>
                  </a:ext>
                </a:extLst>
              </p:cNvPr>
              <p:cNvSpPr txBox="1"/>
              <p:nvPr/>
            </p:nvSpPr>
            <p:spPr>
              <a:xfrm>
                <a:off x="10063866" y="5664725"/>
                <a:ext cx="5930113" cy="3504969"/>
              </a:xfrm>
              <a:prstGeom prst="rect">
                <a:avLst/>
              </a:prstGeom>
              <a:noFill/>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tab pos="90170" algn="l"/>
                    <a:tab pos="180340" algn="l"/>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Gieo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vần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ngắt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nhịp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hợp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để</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tăng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đạt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ngôn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từ</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31" name="Picture 7">
              <a:extLst>
                <a:ext uri="{FF2B5EF4-FFF2-40B4-BE49-F238E27FC236}">
                  <a16:creationId xmlns:a16="http://schemas.microsoft.com/office/drawing/2014/main" id="{D4225F0B-02EA-4936-B3D0-7155B1DD0A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030200" y="1755627"/>
              <a:ext cx="1637191" cy="985953"/>
            </a:xfrm>
            <a:prstGeom prst="rect">
              <a:avLst/>
            </a:prstGeom>
          </p:spPr>
        </p:pic>
      </p:grpSp>
      <p:grpSp>
        <p:nvGrpSpPr>
          <p:cNvPr id="4" name="Group 3">
            <a:extLst>
              <a:ext uri="{FF2B5EF4-FFF2-40B4-BE49-F238E27FC236}">
                <a16:creationId xmlns:a16="http://schemas.microsoft.com/office/drawing/2014/main" id="{0C7D8A21-8A15-4456-84F9-7F047B207A64}"/>
              </a:ext>
            </a:extLst>
          </p:cNvPr>
          <p:cNvGrpSpPr/>
          <p:nvPr/>
        </p:nvGrpSpPr>
        <p:grpSpPr>
          <a:xfrm>
            <a:off x="356204" y="1638300"/>
            <a:ext cx="8616996" cy="3997475"/>
            <a:chOff x="356204" y="1755626"/>
            <a:chExt cx="8616996" cy="3997475"/>
          </a:xfrm>
        </p:grpSpPr>
        <p:grpSp>
          <p:nvGrpSpPr>
            <p:cNvPr id="36" name="Group 35">
              <a:extLst>
                <a:ext uri="{FF2B5EF4-FFF2-40B4-BE49-F238E27FC236}">
                  <a16:creationId xmlns:a16="http://schemas.microsoft.com/office/drawing/2014/main" id="{D485A6DA-F83C-4D81-A275-68529AFCD7A9}"/>
                </a:ext>
              </a:extLst>
            </p:cNvPr>
            <p:cNvGrpSpPr/>
            <p:nvPr/>
          </p:nvGrpSpPr>
          <p:grpSpPr>
            <a:xfrm>
              <a:off x="356204" y="2400300"/>
              <a:ext cx="8616996" cy="3352801"/>
              <a:chOff x="1287379" y="5260870"/>
              <a:chExt cx="6637421" cy="4263519"/>
            </a:xfrm>
          </p:grpSpPr>
          <p:grpSp>
            <p:nvGrpSpPr>
              <p:cNvPr id="2" name="Group 2"/>
              <p:cNvGrpSpPr/>
              <p:nvPr/>
            </p:nvGrpSpPr>
            <p:grpSpPr>
              <a:xfrm>
                <a:off x="1287379" y="5260870"/>
                <a:ext cx="6637421" cy="4263519"/>
                <a:chOff x="0" y="171694"/>
                <a:chExt cx="5656553" cy="2788736"/>
              </a:xfrm>
            </p:grpSpPr>
            <p:sp>
              <p:nvSpPr>
                <p:cNvPr id="3" name="Freeform 3"/>
                <p:cNvSpPr/>
                <p:nvPr/>
              </p:nvSpPr>
              <p:spPr>
                <a:xfrm>
                  <a:off x="0" y="171694"/>
                  <a:ext cx="5656553" cy="2788736"/>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sp>
            <p:nvSpPr>
              <p:cNvPr id="26" name="TextBox 25">
                <a:extLst>
                  <a:ext uri="{FF2B5EF4-FFF2-40B4-BE49-F238E27FC236}">
                    <a16:creationId xmlns:a16="http://schemas.microsoft.com/office/drawing/2014/main" id="{09886E5B-1386-497B-A4FD-44CAEB359875}"/>
                  </a:ext>
                </a:extLst>
              </p:cNvPr>
              <p:cNvSpPr txBox="1"/>
              <p:nvPr/>
            </p:nvSpPr>
            <p:spPr>
              <a:xfrm>
                <a:off x="1458641" y="5654970"/>
                <a:ext cx="6170910" cy="3671583"/>
              </a:xfrm>
              <a:prstGeom prst="rect">
                <a:avLst/>
              </a:prstGeom>
              <a:noFill/>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tab pos="90170" algn="l"/>
                    <a:tab pos="180340" algn="l"/>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biện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pháp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từ</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phù</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hợp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để</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tạo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những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liên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tưởng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độc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đáo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thú</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vị</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p:grpSp>
        <p:pic>
          <p:nvPicPr>
            <p:cNvPr id="40" name="Picture 7">
              <a:extLst>
                <a:ext uri="{FF2B5EF4-FFF2-40B4-BE49-F238E27FC236}">
                  <a16:creationId xmlns:a16="http://schemas.microsoft.com/office/drawing/2014/main" id="{6AF84A4A-5BE1-4A88-82AE-41F2AF47EDF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39145" y="1755626"/>
              <a:ext cx="1571055" cy="985953"/>
            </a:xfrm>
            <a:prstGeom prst="rect">
              <a:avLst/>
            </a:prstGeom>
          </p:spPr>
        </p:pic>
      </p:grpSp>
      <p:grpSp>
        <p:nvGrpSpPr>
          <p:cNvPr id="6" name="Group 5">
            <a:extLst>
              <a:ext uri="{FF2B5EF4-FFF2-40B4-BE49-F238E27FC236}">
                <a16:creationId xmlns:a16="http://schemas.microsoft.com/office/drawing/2014/main" id="{A437431F-9410-44C2-A97D-6E0C6BCCD30C}"/>
              </a:ext>
            </a:extLst>
          </p:cNvPr>
          <p:cNvGrpSpPr/>
          <p:nvPr/>
        </p:nvGrpSpPr>
        <p:grpSpPr>
          <a:xfrm>
            <a:off x="332578" y="5995137"/>
            <a:ext cx="8616996" cy="3984037"/>
            <a:chOff x="332578" y="6112463"/>
            <a:chExt cx="8616996" cy="3984037"/>
          </a:xfrm>
        </p:grpSpPr>
        <p:grpSp>
          <p:nvGrpSpPr>
            <p:cNvPr id="18" name="Group 17">
              <a:extLst>
                <a:ext uri="{FF2B5EF4-FFF2-40B4-BE49-F238E27FC236}">
                  <a16:creationId xmlns:a16="http://schemas.microsoft.com/office/drawing/2014/main" id="{5E9E5F39-A2AB-4A00-B8A3-FC02EDCDE05E}"/>
                </a:ext>
              </a:extLst>
            </p:cNvPr>
            <p:cNvGrpSpPr/>
            <p:nvPr/>
          </p:nvGrpSpPr>
          <p:grpSpPr>
            <a:xfrm>
              <a:off x="332578" y="6743696"/>
              <a:ext cx="8616996" cy="3352804"/>
              <a:chOff x="1287379" y="4389207"/>
              <a:chExt cx="6637421" cy="5135182"/>
            </a:xfrm>
          </p:grpSpPr>
          <p:grpSp>
            <p:nvGrpSpPr>
              <p:cNvPr id="19" name="Group 2">
                <a:extLst>
                  <a:ext uri="{FF2B5EF4-FFF2-40B4-BE49-F238E27FC236}">
                    <a16:creationId xmlns:a16="http://schemas.microsoft.com/office/drawing/2014/main" id="{9061EE7E-BBEB-4EA9-80B7-7BFC648D867C}"/>
                  </a:ext>
                </a:extLst>
              </p:cNvPr>
              <p:cNvGrpSpPr/>
              <p:nvPr/>
            </p:nvGrpSpPr>
            <p:grpSpPr>
              <a:xfrm>
                <a:off x="1287379" y="4389207"/>
                <a:ext cx="6637421" cy="5135182"/>
                <a:chOff x="0" y="-398454"/>
                <a:chExt cx="5656553" cy="3358884"/>
              </a:xfrm>
            </p:grpSpPr>
            <p:sp>
              <p:nvSpPr>
                <p:cNvPr id="22" name="Freeform 3">
                  <a:extLst>
                    <a:ext uri="{FF2B5EF4-FFF2-40B4-BE49-F238E27FC236}">
                      <a16:creationId xmlns:a16="http://schemas.microsoft.com/office/drawing/2014/main" id="{1DE28643-BCC5-4416-8B83-3E736C85935E}"/>
                    </a:ext>
                  </a:extLst>
                </p:cNvPr>
                <p:cNvSpPr/>
                <p:nvPr/>
              </p:nvSpPr>
              <p:spPr>
                <a:xfrm>
                  <a:off x="0" y="-398454"/>
                  <a:ext cx="5656553" cy="3358884"/>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sp>
            <p:nvSpPr>
              <p:cNvPr id="20" name="TextBox 19">
                <a:extLst>
                  <a:ext uri="{FF2B5EF4-FFF2-40B4-BE49-F238E27FC236}">
                    <a16:creationId xmlns:a16="http://schemas.microsoft.com/office/drawing/2014/main" id="{11EF76D8-DAE1-4992-8EF7-29A598B447CE}"/>
                  </a:ext>
                </a:extLst>
              </p:cNvPr>
              <p:cNvSpPr txBox="1"/>
              <p:nvPr/>
            </p:nvSpPr>
            <p:spPr>
              <a:xfrm>
                <a:off x="1458641" y="5654969"/>
                <a:ext cx="5286471" cy="2320625"/>
              </a:xfrm>
              <a:prstGeom prst="rect">
                <a:avLst/>
              </a:prstGeom>
              <a:noFill/>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tab pos="90170" algn="l"/>
                    <a:tab pos="180340" algn="l"/>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Đặt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nhan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đề</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phù</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hợp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nội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dung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văn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bản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p:grpSp>
        <p:pic>
          <p:nvPicPr>
            <p:cNvPr id="41" name="Picture 7">
              <a:extLst>
                <a:ext uri="{FF2B5EF4-FFF2-40B4-BE49-F238E27FC236}">
                  <a16:creationId xmlns:a16="http://schemas.microsoft.com/office/drawing/2014/main" id="{D2A8ECEE-EF01-43D2-B5D6-95C425593BA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10545" y="6112463"/>
              <a:ext cx="1799655" cy="985953"/>
            </a:xfrm>
            <a:prstGeom prst="rect">
              <a:avLst/>
            </a:prstGeom>
          </p:spPr>
        </p:pic>
      </p:grpSp>
    </p:spTree>
    <p:extLst>
      <p:ext uri="{BB962C8B-B14F-4D97-AF65-F5344CB8AC3E}">
        <p14:creationId xmlns:p14="http://schemas.microsoft.com/office/powerpoint/2010/main" val="4385559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65200"/>
        </a:solidFill>
        <a:effectLst/>
      </p:bgPr>
    </p:bg>
    <p:spTree>
      <p:nvGrpSpPr>
        <p:cNvPr id="1" name=""/>
        <p:cNvGrpSpPr/>
        <p:nvPr/>
      </p:nvGrpSpPr>
      <p:grpSpPr>
        <a:xfrm>
          <a:off x="0" y="0"/>
          <a:ext cx="0" cy="0"/>
          <a:chOff x="0" y="0"/>
          <a:chExt cx="0" cy="0"/>
        </a:xfrm>
      </p:grpSpPr>
      <p:grpSp>
        <p:nvGrpSpPr>
          <p:cNvPr id="2" name="Group 2"/>
          <p:cNvGrpSpPr/>
          <p:nvPr/>
        </p:nvGrpSpPr>
        <p:grpSpPr>
          <a:xfrm>
            <a:off x="844452" y="721620"/>
            <a:ext cx="16721928" cy="8751636"/>
            <a:chOff x="0" y="0"/>
            <a:chExt cx="5656553" cy="2960430"/>
          </a:xfrm>
        </p:grpSpPr>
        <p:sp>
          <p:nvSpPr>
            <p:cNvPr id="3" name="Freeform 3"/>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grpSp>
        <p:nvGrpSpPr>
          <p:cNvPr id="4" name="Group 3">
            <a:extLst>
              <a:ext uri="{FF2B5EF4-FFF2-40B4-BE49-F238E27FC236}">
                <a16:creationId xmlns:a16="http://schemas.microsoft.com/office/drawing/2014/main" id="{A0A1A8E1-5F19-44B1-BD25-EC5AF38F270C}"/>
              </a:ext>
            </a:extLst>
          </p:cNvPr>
          <p:cNvGrpSpPr/>
          <p:nvPr/>
        </p:nvGrpSpPr>
        <p:grpSpPr>
          <a:xfrm>
            <a:off x="2348793" y="2019299"/>
            <a:ext cx="13713246" cy="3109348"/>
            <a:chOff x="2832621" y="1614411"/>
            <a:chExt cx="13713246" cy="3360636"/>
          </a:xfrm>
        </p:grpSpPr>
        <p:sp>
          <p:nvSpPr>
            <p:cNvPr id="10" name="Rectangle 9">
              <a:extLst>
                <a:ext uri="{FF2B5EF4-FFF2-40B4-BE49-F238E27FC236}">
                  <a16:creationId xmlns:a16="http://schemas.microsoft.com/office/drawing/2014/main" id="{6AAE69A5-193E-44CD-ABB7-409865CDD564}"/>
                </a:ext>
              </a:extLst>
            </p:cNvPr>
            <p:cNvSpPr/>
            <p:nvPr/>
          </p:nvSpPr>
          <p:spPr>
            <a:xfrm>
              <a:off x="3760428" y="2702691"/>
              <a:ext cx="12189246" cy="22723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5C48A7AD-D004-4395-85B2-2C760E6D8C17}"/>
                </a:ext>
              </a:extLst>
            </p:cNvPr>
            <p:cNvSpPr txBox="1"/>
            <p:nvPr/>
          </p:nvSpPr>
          <p:spPr>
            <a:xfrm>
              <a:off x="2832621" y="2823680"/>
              <a:ext cx="13713246" cy="150855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II. </a:t>
              </a:r>
              <a:r>
                <a:rPr kumimoji="0" lang="en-US" sz="7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Phân</a:t>
              </a: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7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tích</a:t>
              </a: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7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kiểu</a:t>
              </a: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7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văn</a:t>
              </a:r>
              <a:r>
                <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7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bản</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4" name="Picture 7">
              <a:extLst>
                <a:ext uri="{FF2B5EF4-FFF2-40B4-BE49-F238E27FC236}">
                  <a16:creationId xmlns:a16="http://schemas.microsoft.com/office/drawing/2014/main" id="{CAE0B6C7-0502-4EC5-9E14-0AD059028E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23379" y="1614411"/>
              <a:ext cx="1802110" cy="1834208"/>
            </a:xfrm>
            <a:prstGeom prst="rect">
              <a:avLst/>
            </a:prstGeom>
          </p:spPr>
        </p:pic>
      </p:grpSp>
      <p:pic>
        <p:nvPicPr>
          <p:cNvPr id="16" name="Picture 7">
            <a:extLst>
              <a:ext uri="{FF2B5EF4-FFF2-40B4-BE49-F238E27FC236}">
                <a16:creationId xmlns:a16="http://schemas.microsoft.com/office/drawing/2014/main" id="{98A34C04-ECB0-4551-A688-0FBB7B1027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83741" y="31725"/>
            <a:ext cx="1519614" cy="1573988"/>
          </a:xfrm>
          <a:prstGeom prst="rect">
            <a:avLst/>
          </a:prstGeom>
        </p:spPr>
      </p:pic>
      <p:pic>
        <p:nvPicPr>
          <p:cNvPr id="17" name="Picture 2">
            <a:extLst>
              <a:ext uri="{FF2B5EF4-FFF2-40B4-BE49-F238E27FC236}">
                <a16:creationId xmlns:a16="http://schemas.microsoft.com/office/drawing/2014/main" id="{86FB1E58-8821-4AA9-B3A0-FC9850BA9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87600" y="7981710"/>
            <a:ext cx="2951112" cy="2272356"/>
          </a:xfrm>
          <a:prstGeom prst="rect">
            <a:avLst/>
          </a:prstGeom>
        </p:spPr>
      </p:pic>
      <p:pic>
        <p:nvPicPr>
          <p:cNvPr id="18" name="Picture 7">
            <a:extLst>
              <a:ext uri="{FF2B5EF4-FFF2-40B4-BE49-F238E27FC236}">
                <a16:creationId xmlns:a16="http://schemas.microsoft.com/office/drawing/2014/main" id="{216E5184-723C-4CB3-AE99-CDC34745E8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9695" y="40423"/>
            <a:ext cx="1519614" cy="1573988"/>
          </a:xfrm>
          <a:prstGeom prst="rect">
            <a:avLst/>
          </a:prstGeom>
        </p:spPr>
      </p:pic>
      <p:sp>
        <p:nvSpPr>
          <p:cNvPr id="12" name="TextBox 11">
            <a:extLst>
              <a:ext uri="{FF2B5EF4-FFF2-40B4-BE49-F238E27FC236}">
                <a16:creationId xmlns:a16="http://schemas.microsoft.com/office/drawing/2014/main" id="{4D758365-E794-42FA-951E-61831FE71669}"/>
              </a:ext>
            </a:extLst>
          </p:cNvPr>
          <p:cNvSpPr txBox="1"/>
          <p:nvPr/>
        </p:nvSpPr>
        <p:spPr>
          <a:xfrm>
            <a:off x="6477000" y="5335860"/>
            <a:ext cx="6398046" cy="130625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en-US" sz="60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6000" b="1" i="1"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Đọc</a:t>
            </a:r>
            <a:r>
              <a:rPr kumimoji="0" lang="en-US" sz="60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6000" b="1" i="1"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văn</a:t>
            </a:r>
            <a:r>
              <a:rPr kumimoji="0" lang="en-US" sz="60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6000" b="1" i="1"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bản</a:t>
            </a:r>
            <a:endParaRPr kumimoji="0" lang="en-US" sz="60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5">
            <a:extLst>
              <a:ext uri="{FF2B5EF4-FFF2-40B4-BE49-F238E27FC236}">
                <a16:creationId xmlns:a16="http://schemas.microsoft.com/office/drawing/2014/main" id="{CF6539E1-29AE-41FF-84E3-508DC3DBF1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6409" y="6743700"/>
            <a:ext cx="3373421" cy="3550403"/>
          </a:xfrm>
          <a:prstGeom prst="rect">
            <a:avLst/>
          </a:prstGeom>
        </p:spPr>
      </p:pic>
    </p:spTree>
    <p:extLst>
      <p:ext uri="{BB962C8B-B14F-4D97-AF65-F5344CB8AC3E}">
        <p14:creationId xmlns:p14="http://schemas.microsoft.com/office/powerpoint/2010/main" val="4708530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988A709-4088-444D-AC4F-8FF40F56E82B}"/>
              </a:ext>
            </a:extLst>
          </p:cNvPr>
          <p:cNvGraphicFramePr>
            <a:graphicFrameLocks noGrp="1"/>
          </p:cNvGraphicFramePr>
          <p:nvPr>
            <p:extLst>
              <p:ext uri="{D42A27DB-BD31-4B8C-83A1-F6EECF244321}">
                <p14:modId xmlns:p14="http://schemas.microsoft.com/office/powerpoint/2010/main" val="3276007802"/>
              </p:ext>
            </p:extLst>
          </p:nvPr>
        </p:nvGraphicFramePr>
        <p:xfrm>
          <a:off x="273700" y="299483"/>
          <a:ext cx="13563599" cy="9707271"/>
        </p:xfrm>
        <a:graphic>
          <a:graphicData uri="http://schemas.openxmlformats.org/drawingml/2006/table">
            <a:tbl>
              <a:tblPr firstRow="1" bandRow="1">
                <a:tableStyleId>{5C22544A-7EE6-4342-B048-85BDC9FD1C3A}</a:tableStyleId>
              </a:tblPr>
              <a:tblGrid>
                <a:gridCol w="614961">
                  <a:extLst>
                    <a:ext uri="{9D8B030D-6E8A-4147-A177-3AD203B41FA5}">
                      <a16:colId xmlns:a16="http://schemas.microsoft.com/office/drawing/2014/main" val="4124823319"/>
                    </a:ext>
                  </a:extLst>
                </a:gridCol>
                <a:gridCol w="5723806">
                  <a:extLst>
                    <a:ext uri="{9D8B030D-6E8A-4147-A177-3AD203B41FA5}">
                      <a16:colId xmlns:a16="http://schemas.microsoft.com/office/drawing/2014/main" val="664565926"/>
                    </a:ext>
                  </a:extLst>
                </a:gridCol>
                <a:gridCol w="671633">
                  <a:extLst>
                    <a:ext uri="{9D8B030D-6E8A-4147-A177-3AD203B41FA5}">
                      <a16:colId xmlns:a16="http://schemas.microsoft.com/office/drawing/2014/main" val="1225756992"/>
                    </a:ext>
                  </a:extLst>
                </a:gridCol>
                <a:gridCol w="6553199">
                  <a:extLst>
                    <a:ext uri="{9D8B030D-6E8A-4147-A177-3AD203B41FA5}">
                      <a16:colId xmlns:a16="http://schemas.microsoft.com/office/drawing/2014/main" val="1212095889"/>
                    </a:ext>
                  </a:extLst>
                </a:gridCol>
              </a:tblGrid>
              <a:tr h="959511">
                <a:tc>
                  <a:txBody>
                    <a:bodyPr/>
                    <a:lstStyle/>
                    <a:p>
                      <a:pPr algn="l"/>
                      <a:endParaRPr lang="en-US" sz="3500" dirty="0"/>
                    </a:p>
                  </a:txBody>
                  <a:tcPr anchor="ctr">
                    <a:solidFill>
                      <a:schemeClr val="bg1"/>
                    </a:solidFill>
                  </a:tcPr>
                </a:tc>
                <a:tc gridSpan="3">
                  <a:txBody>
                    <a:bodyPr/>
                    <a:lstStyle/>
                    <a:p>
                      <a:pPr algn="l"/>
                      <a:r>
                        <a:rPr kumimoji="0" lang="vi-VN" sz="3000" b="1" i="0" u="none" strike="noStrike" kern="1200" cap="none" spc="0" normalizeH="0" baseline="0" noProof="0" dirty="0">
                          <a:ln>
                            <a:noFill/>
                          </a:ln>
                          <a:solidFill>
                            <a:prstClr val="black"/>
                          </a:solidFill>
                          <a:effectLst/>
                          <a:uLnTx/>
                          <a:uFillTx/>
                          <a:latin typeface="+mn-lt"/>
                          <a:ea typeface="+mn-ea"/>
                          <a:cs typeface="+mn-cs"/>
                        </a:rPr>
                        <a:t>  </a:t>
                      </a:r>
                      <a:r>
                        <a:rPr kumimoji="0" lang="en-US" sz="3000" b="1" i="0" u="none" strike="noStrike" kern="1200" cap="none" spc="0" normalizeH="0" baseline="0" noProof="0" dirty="0">
                          <a:ln>
                            <a:noFill/>
                          </a:ln>
                          <a:solidFill>
                            <a:prstClr val="black"/>
                          </a:solidFill>
                          <a:effectLst/>
                          <a:uLnTx/>
                          <a:uFillTx/>
                          <a:latin typeface="+mn-lt"/>
                          <a:ea typeface="+mn-ea"/>
                          <a:cs typeface="+mn-cs"/>
                        </a:rPr>
                        <a:t>                                            </a:t>
                      </a:r>
                      <a:r>
                        <a:rPr kumimoji="0" lang="vi-VN" sz="3500" b="1" i="0" u="none" strike="noStrike" kern="1200" cap="none" spc="0" normalizeH="0" baseline="0" noProof="0" dirty="0">
                          <a:ln>
                            <a:noFill/>
                          </a:ln>
                          <a:solidFill>
                            <a:prstClr val="black"/>
                          </a:solidFill>
                          <a:effectLst/>
                          <a:uLnTx/>
                          <a:uFillTx/>
                          <a:latin typeface="+mn-lt"/>
                          <a:ea typeface="+mn-ea"/>
                          <a:cs typeface="+mn-cs"/>
                        </a:rPr>
                        <a:t>NẮNG HỒNG</a:t>
                      </a:r>
                      <a:endParaRPr lang="en-US" sz="3500" dirty="0"/>
                    </a:p>
                  </a:txBody>
                  <a:tcPr anchor="ctr">
                    <a:solidFill>
                      <a:schemeClr val="bg1"/>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89706305"/>
                  </a:ext>
                </a:extLst>
              </a:tr>
              <a:tr h="2868939">
                <a:tc>
                  <a:txBody>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lang="en-US" sz="3000" b="0" i="0" dirty="0"/>
                        <a:t>1</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lang="en-US" sz="3000" b="0" i="0" dirty="0"/>
                    </a:p>
                  </a:txBody>
                  <a:tcPr>
                    <a:solidFill>
                      <a:schemeClr val="bg1"/>
                    </a:solidFill>
                  </a:tcPr>
                </a:tc>
                <a:tc>
                  <a:txBody>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Cả mùa đông lạnh giá </a:t>
                      </a:r>
                      <a:r>
                        <a:rPr kumimoji="0" lang="en-US" sz="3000" b="0" i="0" u="none" strike="noStrike" kern="1200" cap="none" spc="0" normalizeH="0" baseline="0" noProof="0" dirty="0">
                          <a:ln>
                            <a:noFill/>
                          </a:ln>
                          <a:solidFill>
                            <a:srgbClr val="FF0000"/>
                          </a:solidFill>
                          <a:effectLst/>
                          <a:uLnTx/>
                          <a:uFillTx/>
                          <a:latin typeface="+mn-lt"/>
                          <a:ea typeface="+mn-ea"/>
                          <a:cs typeface="+mn-cs"/>
                        </a:rPr>
                        <a:t>(1)</a:t>
                      </a:r>
                      <a:r>
                        <a:rPr kumimoji="0" lang="vi-VN" sz="3000" b="0" i="0" u="none" strike="noStrike" kern="1200" cap="none" spc="0" normalizeH="0" baseline="0" noProof="0" dirty="0">
                          <a:ln>
                            <a:noFill/>
                          </a:ln>
                          <a:solidFill>
                            <a:prstClr val="black"/>
                          </a:solidFill>
                          <a:effectLst/>
                          <a:uLnTx/>
                          <a:uFillTx/>
                          <a:latin typeface="+mn-lt"/>
                          <a:ea typeface="+mn-ea"/>
                          <a:cs typeface="+mn-cs"/>
                        </a:rPr>
                        <a:t>         </a:t>
                      </a:r>
                      <a:r>
                        <a:rPr kumimoji="0" lang="en-US" sz="3000" b="0" i="0" u="none" strike="noStrike" kern="1200" cap="none" spc="0" normalizeH="0" baseline="0" noProof="0" dirty="0">
                          <a:ln>
                            <a:noFill/>
                          </a:ln>
                          <a:solidFill>
                            <a:prstClr val="black"/>
                          </a:solidFill>
                          <a:effectLst/>
                          <a:uLnTx/>
                          <a:uFillTx/>
                          <a:latin typeface="+mn-lt"/>
                          <a:ea typeface="+mn-ea"/>
                          <a:cs typeface="+mn-cs"/>
                        </a:rPr>
                        <a:t>  </a:t>
                      </a:r>
                      <a:r>
                        <a:rPr kumimoji="0" lang="vi-VN" sz="3000" b="0" i="0" u="none" strike="noStrike" kern="1200" cap="none" spc="0" normalizeH="0" baseline="0" noProof="0" dirty="0">
                          <a:ln>
                            <a:noFill/>
                          </a:ln>
                          <a:solidFill>
                            <a:prstClr val="black"/>
                          </a:solidFill>
                          <a:effectLst/>
                          <a:uLnTx/>
                          <a:uFillTx/>
                          <a:latin typeface="+mn-lt"/>
                          <a:ea typeface="+mn-ea"/>
                          <a:cs typeface="+mn-cs"/>
                        </a:rPr>
                        <a:t> </a:t>
                      </a:r>
                      <a:endParaRPr kumimoji="0" lang="en-US" sz="3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Mặt trời trốn đi đâu              </a:t>
                      </a:r>
                      <a:r>
                        <a:rPr kumimoji="0" lang="en-US" sz="3000" b="0" i="0" u="none" strike="noStrike" kern="1200" cap="none" spc="0" normalizeH="0" baseline="0" noProof="0" dirty="0">
                          <a:ln>
                            <a:noFill/>
                          </a:ln>
                          <a:solidFill>
                            <a:prstClr val="black"/>
                          </a:solidFill>
                          <a:effectLst/>
                          <a:uLnTx/>
                          <a:uFillTx/>
                          <a:latin typeface="+mn-lt"/>
                          <a:ea typeface="+mn-ea"/>
                          <a:cs typeface="+mn-cs"/>
                        </a:rPr>
                        <a:t>  </a:t>
                      </a:r>
                      <a:r>
                        <a:rPr kumimoji="0" lang="vi-VN" sz="30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Cây khoác tấm áo nâu </a:t>
                      </a:r>
                      <a:r>
                        <a:rPr kumimoji="0" lang="en-US" sz="3000" b="0" i="0" u="none" strike="noStrike" kern="1200" cap="none" spc="0" normalizeH="0" baseline="0" noProof="0" dirty="0">
                          <a:ln>
                            <a:noFill/>
                          </a:ln>
                          <a:solidFill>
                            <a:srgbClr val="FF0000"/>
                          </a:solidFill>
                          <a:effectLst/>
                          <a:uLnTx/>
                          <a:uFillTx/>
                          <a:latin typeface="+mn-lt"/>
                          <a:ea typeface="+mn-ea"/>
                          <a:cs typeface="+mn-cs"/>
                        </a:rPr>
                        <a:t>(2)</a:t>
                      </a:r>
                      <a:r>
                        <a:rPr kumimoji="0" lang="vi-VN" sz="30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Áo trời thì xám ngắt</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000" b="0" i="0" u="none" strike="noStrike" kern="1200" cap="none" spc="0" normalizeH="0" baseline="0" noProof="0" dirty="0">
                          <a:ln>
                            <a:noFill/>
                          </a:ln>
                          <a:solidFill>
                            <a:srgbClr val="FF0000"/>
                          </a:solidFill>
                          <a:effectLst/>
                          <a:uLnTx/>
                          <a:uFillTx/>
                          <a:latin typeface="+mn-lt"/>
                          <a:ea typeface="+mn-ea"/>
                          <a:cs typeface="+mn-cs"/>
                        </a:rPr>
                        <a:t> (2)</a:t>
                      </a:r>
                      <a:endParaRPr lang="en-US" sz="3000" b="0" i="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lang="en-US" sz="3000" b="0" i="0" dirty="0"/>
                    </a:p>
                    <a:p>
                      <a:endParaRPr lang="en-US" sz="3000" dirty="0"/>
                    </a:p>
                  </a:txBody>
                  <a:tcPr>
                    <a:solidFill>
                      <a:schemeClr val="bg1"/>
                    </a:solidFill>
                  </a:tcPr>
                </a:tc>
                <a:tc>
                  <a:txBody>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Ngõ quê in chân nhỏ</a:t>
                      </a:r>
                      <a:r>
                        <a:rPr kumimoji="0" lang="en-US" sz="3000" b="0" i="0" u="none" strike="noStrike" kern="1200" cap="none" spc="0" normalizeH="0" baseline="0" noProof="0" dirty="0">
                          <a:ln>
                            <a:noFill/>
                          </a:ln>
                          <a:solidFill>
                            <a:prstClr val="black"/>
                          </a:solidFill>
                          <a:effectLst/>
                          <a:uLnTx/>
                          <a:uFillTx/>
                          <a:latin typeface="+mn-lt"/>
                          <a:ea typeface="+mn-ea"/>
                          <a:cs typeface="+mn-cs"/>
                        </a:rPr>
                        <a:t>  </a:t>
                      </a:r>
                      <a:r>
                        <a:rPr kumimoji="0" lang="en-US" sz="3000" b="0" i="0" u="none" strike="noStrike" kern="1200" cap="none" spc="0" normalizeH="0" baseline="0" noProof="0" dirty="0">
                          <a:ln>
                            <a:noFill/>
                          </a:ln>
                          <a:solidFill>
                            <a:srgbClr val="FF0000"/>
                          </a:solidFill>
                          <a:effectLst/>
                          <a:uLnTx/>
                          <a:uFillTx/>
                          <a:latin typeface="+mn-lt"/>
                          <a:ea typeface="+mn-ea"/>
                          <a:cs typeface="+mn-cs"/>
                        </a:rPr>
                        <a:t>(1)</a:t>
                      </a:r>
                      <a:endParaRPr kumimoji="0" lang="vi-VN" sz="3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Lối quê gió lạnh đầy</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Nép mình trong áo ấm</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Vẫn cóng buốt bàn tay</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vi-VN" sz="3000" b="0" i="0" u="none" strike="noStrike" kern="1200" cap="none" spc="0" normalizeH="0" baseline="0" noProof="0" dirty="0">
                        <a:ln>
                          <a:noFill/>
                        </a:ln>
                        <a:solidFill>
                          <a:prstClr val="black"/>
                        </a:solidFill>
                        <a:effectLst/>
                        <a:uLnTx/>
                        <a:uFillTx/>
                        <a:latin typeface="+mn-lt"/>
                        <a:ea typeface="+mn-ea"/>
                        <a:cs typeface="+mn-cs"/>
                      </a:endParaRPr>
                    </a:p>
                    <a:p>
                      <a:endParaRPr lang="en-US" sz="3000" dirty="0"/>
                    </a:p>
                  </a:txBody>
                  <a:tcPr>
                    <a:solidFill>
                      <a:schemeClr val="bg1"/>
                    </a:solidFill>
                  </a:tcPr>
                </a:tc>
                <a:extLst>
                  <a:ext uri="{0D108BD9-81ED-4DB2-BD59-A6C34878D82A}">
                    <a16:rowId xmlns:a16="http://schemas.microsoft.com/office/drawing/2014/main" val="2677586012"/>
                  </a:ext>
                </a:extLst>
              </a:tr>
              <a:tr h="2868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lang="en-US" sz="3000" b="0" i="0" dirty="0"/>
                    </a:p>
                    <a:p>
                      <a:endParaRPr lang="en-US" sz="3000" dirty="0"/>
                    </a:p>
                  </a:txBody>
                  <a:tcPr>
                    <a:solidFill>
                      <a:schemeClr val="bg1"/>
                    </a:solidFill>
                  </a:tcPr>
                </a:tc>
                <a:tc>
                  <a:txBody>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Se sẻ giấu tiếng hát  </a:t>
                      </a:r>
                      <a:r>
                        <a:rPr kumimoji="0" lang="en-US" sz="3000" b="0" i="0" u="none" strike="noStrike" kern="1200" cap="none" spc="0" normalizeH="0" baseline="0" noProof="0" dirty="0">
                          <a:ln>
                            <a:noFill/>
                          </a:ln>
                          <a:solidFill>
                            <a:srgbClr val="FF0000"/>
                          </a:solidFill>
                          <a:effectLst/>
                          <a:uLnTx/>
                          <a:uFillTx/>
                          <a:latin typeface="+mn-lt"/>
                          <a:ea typeface="+mn-ea"/>
                          <a:cs typeface="+mn-cs"/>
                        </a:rPr>
                        <a:t>(1)</a:t>
                      </a:r>
                      <a:r>
                        <a:rPr kumimoji="0" lang="vi-VN" sz="30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Núp sâu trong mái nhà           </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Cả chị ong chăm chỉ  </a:t>
                      </a:r>
                      <a:r>
                        <a:rPr kumimoji="0" lang="en-US" sz="3000" b="0" i="0" u="none" strike="noStrike" kern="1200" cap="none" spc="0" normalizeH="0" baseline="0" noProof="0" dirty="0">
                          <a:ln>
                            <a:noFill/>
                          </a:ln>
                          <a:solidFill>
                            <a:srgbClr val="FF0000"/>
                          </a:solidFill>
                          <a:effectLst/>
                          <a:uLnTx/>
                          <a:uFillTx/>
                          <a:latin typeface="+mn-lt"/>
                          <a:ea typeface="+mn-ea"/>
                          <a:cs typeface="+mn-cs"/>
                        </a:rPr>
                        <a:t>(2)</a:t>
                      </a:r>
                      <a:r>
                        <a:rPr kumimoji="0" lang="vi-VN" sz="30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Cũng không đến vườn hoa</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vi-VN" sz="3000" b="0" i="0" u="none" strike="noStrike" kern="1200" cap="none" spc="0" normalizeH="0" baseline="0" noProof="0" dirty="0">
                        <a:ln>
                          <a:noFill/>
                        </a:ln>
                        <a:solidFill>
                          <a:prstClr val="black"/>
                        </a:solidFill>
                        <a:effectLst/>
                        <a:uLnTx/>
                        <a:uFillTx/>
                        <a:latin typeface="+mn-lt"/>
                        <a:ea typeface="+mn-ea"/>
                        <a:cs typeface="+mn-cs"/>
                      </a:endParaRPr>
                    </a:p>
                    <a:p>
                      <a:endParaRPr lang="en-US" sz="30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5</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lang="en-US" sz="3000" b="0" i="0" dirty="0"/>
                    </a:p>
                    <a:p>
                      <a:endParaRPr lang="en-US" sz="3000" dirty="0"/>
                    </a:p>
                  </a:txBody>
                  <a:tcPr>
                    <a:solidFill>
                      <a:schemeClr val="bg1"/>
                    </a:solidFill>
                  </a:tcPr>
                </a:tc>
                <a:tc>
                  <a:txBody>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Màn sương ôm dáng mẹ</a:t>
                      </a:r>
                      <a:r>
                        <a:rPr kumimoji="0" lang="en-US" sz="3000" b="0" i="0" u="none" strike="noStrike" kern="1200" cap="none" spc="0" normalizeH="0" baseline="0" noProof="0" dirty="0">
                          <a:ln>
                            <a:noFill/>
                          </a:ln>
                          <a:solidFill>
                            <a:prstClr val="black"/>
                          </a:solidFill>
                          <a:effectLst/>
                          <a:uLnTx/>
                          <a:uFillTx/>
                          <a:latin typeface="+mn-lt"/>
                          <a:ea typeface="+mn-ea"/>
                          <a:cs typeface="+mn-cs"/>
                        </a:rPr>
                        <a:t>  </a:t>
                      </a:r>
                      <a:r>
                        <a:rPr kumimoji="0" lang="en-US" sz="3000" b="0" i="0" u="none" strike="noStrike" kern="1200" cap="none" spc="0" normalizeH="0" baseline="0" noProof="0" dirty="0">
                          <a:ln>
                            <a:noFill/>
                          </a:ln>
                          <a:solidFill>
                            <a:srgbClr val="FF0000"/>
                          </a:solidFill>
                          <a:effectLst/>
                          <a:uLnTx/>
                          <a:uFillTx/>
                          <a:latin typeface="+mn-lt"/>
                          <a:ea typeface="+mn-ea"/>
                          <a:cs typeface="+mn-cs"/>
                        </a:rPr>
                        <a:t>(1)</a:t>
                      </a:r>
                      <a:endParaRPr kumimoji="0" lang="vi-VN" sz="3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Chợ xa đang về rồi</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Chiếc áo choàng màu đỏ</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mn-lt"/>
                          <a:ea typeface="+mn-ea"/>
                          <a:cs typeface="+mn-cs"/>
                        </a:rPr>
                        <a:t>Như đốm nắng </a:t>
                      </a:r>
                      <a:r>
                        <a:rPr kumimoji="0" lang="en-US" sz="3000" b="0" i="0" u="none" strike="noStrike" kern="1200" cap="none" spc="0" normalizeH="0" baseline="0" noProof="0" dirty="0">
                          <a:ln>
                            <a:noFill/>
                          </a:ln>
                          <a:solidFill>
                            <a:srgbClr val="FF0000"/>
                          </a:solidFill>
                          <a:effectLst/>
                          <a:uLnTx/>
                          <a:uFillTx/>
                          <a:latin typeface="+mn-lt"/>
                          <a:ea typeface="+mn-ea"/>
                          <a:cs typeface="+mn-cs"/>
                        </a:rPr>
                        <a:t>(3) </a:t>
                      </a:r>
                      <a:r>
                        <a:rPr kumimoji="0" lang="vi-VN" sz="3000" b="0" i="0" u="none" strike="noStrike" kern="1200" cap="none" spc="0" normalizeH="0" baseline="0" noProof="0" dirty="0">
                          <a:ln>
                            <a:noFill/>
                          </a:ln>
                          <a:solidFill>
                            <a:prstClr val="black"/>
                          </a:solidFill>
                          <a:effectLst/>
                          <a:uLnTx/>
                          <a:uFillTx/>
                          <a:latin typeface="+mn-lt"/>
                          <a:ea typeface="+mn-ea"/>
                          <a:cs typeface="+mn-cs"/>
                        </a:rPr>
                        <a:t>đang trôi</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000" b="0" i="0" u="none" strike="noStrike" kern="1200" cap="none" spc="0" normalizeH="0" baseline="0" noProof="0" dirty="0">
                          <a:ln>
                            <a:noFill/>
                          </a:ln>
                          <a:solidFill>
                            <a:srgbClr val="FF0000"/>
                          </a:solidFill>
                          <a:effectLst/>
                          <a:uLnTx/>
                          <a:uFillTx/>
                          <a:latin typeface="+mn-lt"/>
                          <a:ea typeface="+mn-ea"/>
                          <a:cs typeface="+mn-cs"/>
                        </a:rPr>
                        <a:t> (2)</a:t>
                      </a:r>
                      <a:endParaRPr kumimoji="0" lang="vi-VN" sz="3000" b="0" i="0" u="none" strike="noStrike" kern="1200" cap="none" spc="0" normalizeH="0" baseline="0" noProof="0" dirty="0">
                        <a:ln>
                          <a:noFill/>
                        </a:ln>
                        <a:solidFill>
                          <a:prstClr val="black"/>
                        </a:solidFill>
                        <a:effectLst/>
                        <a:uLnTx/>
                        <a:uFillTx/>
                        <a:latin typeface="+mn-lt"/>
                        <a:ea typeface="+mn-ea"/>
                        <a:cs typeface="+mn-cs"/>
                      </a:endParaRPr>
                    </a:p>
                    <a:p>
                      <a:endParaRPr lang="en-US" sz="3000" dirty="0"/>
                    </a:p>
                  </a:txBody>
                  <a:tcPr>
                    <a:solidFill>
                      <a:schemeClr val="bg1"/>
                    </a:solidFill>
                  </a:tcPr>
                </a:tc>
                <a:extLst>
                  <a:ext uri="{0D108BD9-81ED-4DB2-BD59-A6C34878D82A}">
                    <a16:rowId xmlns:a16="http://schemas.microsoft.com/office/drawing/2014/main" val="3800116890"/>
                  </a:ext>
                </a:extLst>
              </a:tr>
              <a:tr h="2868939">
                <a:tc>
                  <a:txBody>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lang="en-US" sz="3000" b="0" i="0" dirty="0"/>
                    </a:p>
                    <a:p>
                      <a:pPr algn="just">
                        <a:spcAft>
                          <a:spcPts val="1000"/>
                        </a:spcAft>
                      </a:pPr>
                      <a:endParaRPr lang="en-US" sz="3000" dirty="0"/>
                    </a:p>
                  </a:txBody>
                  <a:tcPr>
                    <a:solidFill>
                      <a:schemeClr val="bg1"/>
                    </a:solidFill>
                  </a:tcPr>
                </a:tc>
                <a:tc>
                  <a:txBody>
                    <a:bodyPr/>
                    <a:lstStyle/>
                    <a:p>
                      <a:pPr algn="just">
                        <a:spcAft>
                          <a:spcPts val="1000"/>
                        </a:spcAft>
                      </a:pPr>
                      <a:r>
                        <a:rPr lang="vi-VN" sz="3000" b="0" i="0" dirty="0">
                          <a:effectLst/>
                        </a:rPr>
                        <a:t>Mưa phùn giăng đầy ngõ </a:t>
                      </a:r>
                      <a:r>
                        <a:rPr lang="en-US" sz="3000" b="0" i="0" dirty="0">
                          <a:solidFill>
                            <a:srgbClr val="FF0000"/>
                          </a:solidFill>
                          <a:effectLst/>
                        </a:rPr>
                        <a:t>(</a:t>
                      </a:r>
                      <a:r>
                        <a:rPr kumimoji="0" lang="en-US" sz="3000" b="0" i="0" u="none" strike="noStrike" kern="1200" cap="none" spc="0" normalizeH="0" baseline="0" noProof="0" dirty="0">
                          <a:ln>
                            <a:noFill/>
                          </a:ln>
                          <a:solidFill>
                            <a:srgbClr val="FF0000"/>
                          </a:solidFill>
                          <a:effectLst/>
                          <a:uLnTx/>
                          <a:uFillTx/>
                          <a:latin typeface="+mn-lt"/>
                          <a:ea typeface="+mn-ea"/>
                          <a:cs typeface="+mn-cs"/>
                        </a:rPr>
                        <a:t>1)</a:t>
                      </a:r>
                      <a:r>
                        <a:rPr lang="vi-VN" sz="3000" b="0" i="0" dirty="0">
                          <a:effectLst/>
                        </a:rPr>
                        <a:t>       </a:t>
                      </a:r>
                    </a:p>
                    <a:p>
                      <a:pPr algn="just">
                        <a:spcAft>
                          <a:spcPts val="1000"/>
                        </a:spcAft>
                      </a:pPr>
                      <a:r>
                        <a:rPr lang="vi-VN" sz="3000" b="0" i="0" dirty="0">
                          <a:effectLst/>
                        </a:rPr>
                        <a:t>Bảng lảng như sương mờ </a:t>
                      </a:r>
                      <a:r>
                        <a:rPr kumimoji="0" lang="en-US" sz="3000" b="0" i="0" u="none" strike="noStrike" kern="1200" cap="none" spc="0" normalizeH="0" baseline="0" noProof="0" dirty="0">
                          <a:ln>
                            <a:noFill/>
                          </a:ln>
                          <a:solidFill>
                            <a:srgbClr val="FF0000"/>
                          </a:solidFill>
                          <a:effectLst/>
                          <a:uLnTx/>
                          <a:uFillTx/>
                          <a:latin typeface="+mn-lt"/>
                          <a:ea typeface="+mn-ea"/>
                          <a:cs typeface="+mn-cs"/>
                        </a:rPr>
                        <a:t>(2)</a:t>
                      </a:r>
                      <a:r>
                        <a:rPr lang="vi-VN" sz="3000" b="0" i="0" dirty="0">
                          <a:effectLst/>
                        </a:rPr>
                        <a:t>    </a:t>
                      </a:r>
                    </a:p>
                    <a:p>
                      <a:pPr algn="just">
                        <a:spcAft>
                          <a:spcPts val="1000"/>
                        </a:spcAft>
                      </a:pPr>
                      <a:r>
                        <a:rPr lang="vi-VN" sz="3000" b="0" i="0" dirty="0">
                          <a:effectLst/>
                        </a:rPr>
                        <a:t>Bếp nhà ai nhóm lửa               </a:t>
                      </a:r>
                      <a:endParaRPr lang="en-US" sz="3000" b="0" i="0" dirty="0">
                        <a:effectLst/>
                      </a:endParaRPr>
                    </a:p>
                    <a:p>
                      <a:pPr marL="0" marR="0" lvl="0" indent="0" algn="just" defTabSz="914400" rtl="0" eaLnBrk="1" fontAlgn="auto" latinLnBrk="0" hangingPunct="1">
                        <a:lnSpc>
                          <a:spcPct val="100000"/>
                        </a:lnSpc>
                        <a:spcBef>
                          <a:spcPts val="0"/>
                        </a:spcBef>
                        <a:spcAft>
                          <a:spcPts val="1000"/>
                        </a:spcAft>
                        <a:buClrTx/>
                        <a:buSzTx/>
                        <a:buFontTx/>
                        <a:buNone/>
                        <a:tabLst/>
                        <a:defRPr/>
                      </a:pPr>
                      <a:r>
                        <a:rPr lang="vi-VN" sz="3000" b="0" i="0" dirty="0">
                          <a:effectLst/>
                        </a:rPr>
                        <a:t>Khói lên trời đong đưa</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lang="vi-VN" sz="3000" b="0" i="0" dirty="0">
                          <a:effectLst/>
                        </a:rPr>
                        <a:t>  </a:t>
                      </a:r>
                      <a:r>
                        <a:rPr kumimoji="0" lang="en-US" sz="3000" b="0" i="0" u="none" strike="noStrike" kern="1200" cap="none" spc="0" normalizeH="0" baseline="0" noProof="0" dirty="0">
                          <a:ln>
                            <a:noFill/>
                          </a:ln>
                          <a:solidFill>
                            <a:srgbClr val="FF0000"/>
                          </a:solidFill>
                          <a:effectLst/>
                          <a:uLnTx/>
                          <a:uFillTx/>
                          <a:latin typeface="+mn-lt"/>
                          <a:ea typeface="+mn-ea"/>
                          <a:cs typeface="+mn-cs"/>
                        </a:rPr>
                        <a:t>(2)</a:t>
                      </a:r>
                      <a:r>
                        <a:rPr lang="vi-VN" sz="3000" b="0" i="0" dirty="0">
                          <a:effectLst/>
                        </a:rPr>
                        <a:t>     </a:t>
                      </a:r>
                      <a:endParaRPr lang="en-US" sz="30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6</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lang="en-US" sz="3000" b="0" i="0" dirty="0"/>
                    </a:p>
                    <a:p>
                      <a:endParaRPr lang="en-US" sz="3000" dirty="0"/>
                    </a:p>
                  </a:txBody>
                  <a:tcPr>
                    <a:solidFill>
                      <a:schemeClr val="bg1"/>
                    </a:solidFill>
                  </a:tcPr>
                </a:tc>
                <a:tc>
                  <a:txBody>
                    <a:bodyPr/>
                    <a:lstStyle/>
                    <a:p>
                      <a:pPr algn="just">
                        <a:spcAft>
                          <a:spcPts val="1000"/>
                        </a:spcAft>
                      </a:pPr>
                      <a:r>
                        <a:rPr lang="vi-VN" sz="3000" b="0" i="0" dirty="0">
                          <a:effectLst/>
                        </a:rPr>
                        <a:t>Mẹ bước chân đến cửa</a:t>
                      </a:r>
                      <a:r>
                        <a:rPr lang="en-US" sz="3000" b="0" i="0" dirty="0">
                          <a:effectLst/>
                        </a:rPr>
                        <a:t>   </a:t>
                      </a:r>
                      <a:r>
                        <a:rPr kumimoji="0" lang="en-US" sz="3000" b="0" i="0" u="none" strike="noStrike" kern="1200" cap="none" spc="0" normalizeH="0" baseline="0" noProof="0" dirty="0">
                          <a:ln>
                            <a:noFill/>
                          </a:ln>
                          <a:solidFill>
                            <a:srgbClr val="FF0000"/>
                          </a:solidFill>
                          <a:effectLst/>
                          <a:uLnTx/>
                          <a:uFillTx/>
                          <a:latin typeface="+mn-lt"/>
                          <a:ea typeface="+mn-ea"/>
                          <a:cs typeface="+mn-cs"/>
                        </a:rPr>
                        <a:t>(1)</a:t>
                      </a:r>
                      <a:endParaRPr lang="vi-VN" sz="3000" b="0" i="0" dirty="0">
                        <a:effectLst/>
                      </a:endParaRPr>
                    </a:p>
                    <a:p>
                      <a:pPr algn="just">
                        <a:spcAft>
                          <a:spcPts val="1000"/>
                        </a:spcAft>
                      </a:pPr>
                      <a:r>
                        <a:rPr lang="vi-VN" sz="3000" b="0" i="0" dirty="0">
                          <a:effectLst/>
                        </a:rPr>
                        <a:t>Mang theo giọt</a:t>
                      </a:r>
                      <a:r>
                        <a:rPr lang="en-US" sz="3000" b="0" i="0" dirty="0">
                          <a:effectLst/>
                        </a:rPr>
                        <a:t> </a:t>
                      </a:r>
                      <a:r>
                        <a:rPr kumimoji="0" lang="en-US" sz="3000" b="0" i="0" u="none" strike="noStrike" kern="1200" cap="none" spc="0" normalizeH="0" baseline="0" noProof="0" dirty="0">
                          <a:ln>
                            <a:noFill/>
                          </a:ln>
                          <a:solidFill>
                            <a:srgbClr val="FF0000"/>
                          </a:solidFill>
                          <a:effectLst/>
                          <a:uLnTx/>
                          <a:uFillTx/>
                          <a:latin typeface="+mn-lt"/>
                          <a:ea typeface="+mn-ea"/>
                          <a:cs typeface="+mn-cs"/>
                        </a:rPr>
                        <a:t>(3)</a:t>
                      </a:r>
                      <a:r>
                        <a:rPr lang="vi-VN" sz="3000" b="0" i="0" dirty="0">
                          <a:effectLst/>
                        </a:rPr>
                        <a:t> nắng hồng</a:t>
                      </a:r>
                    </a:p>
                    <a:p>
                      <a:pPr algn="just">
                        <a:spcAft>
                          <a:spcPts val="1000"/>
                        </a:spcAft>
                      </a:pPr>
                      <a:r>
                        <a:rPr lang="vi-VN" sz="3000" b="0" i="0" dirty="0">
                          <a:effectLst/>
                        </a:rPr>
                        <a:t>Trong nụ cười của mẹ</a:t>
                      </a:r>
                    </a:p>
                    <a:p>
                      <a:pPr marL="0" marR="0" lvl="0" indent="0" algn="just" defTabSz="914400" rtl="0" eaLnBrk="1" fontAlgn="auto" latinLnBrk="0" hangingPunct="1">
                        <a:lnSpc>
                          <a:spcPct val="100000"/>
                        </a:lnSpc>
                        <a:spcBef>
                          <a:spcPts val="0"/>
                        </a:spcBef>
                        <a:spcAft>
                          <a:spcPts val="1000"/>
                        </a:spcAft>
                        <a:buClrTx/>
                        <a:buSzTx/>
                        <a:buFontTx/>
                        <a:buNone/>
                        <a:tabLst/>
                        <a:defRPr/>
                      </a:pPr>
                      <a:r>
                        <a:rPr lang="vi-VN" sz="3000" b="0" i="0" dirty="0">
                          <a:effectLst/>
                        </a:rPr>
                        <a:t>Cả mùa xuân sáng bừng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lang="en-US" sz="3000" dirty="0"/>
                    </a:p>
                    <a:p>
                      <a:endParaRPr lang="en-US" sz="3000" dirty="0"/>
                    </a:p>
                  </a:txBody>
                  <a:tcPr>
                    <a:solidFill>
                      <a:schemeClr val="bg1"/>
                    </a:solidFill>
                  </a:tcPr>
                </a:tc>
                <a:extLst>
                  <a:ext uri="{0D108BD9-81ED-4DB2-BD59-A6C34878D82A}">
                    <a16:rowId xmlns:a16="http://schemas.microsoft.com/office/drawing/2014/main" val="4113471399"/>
                  </a:ext>
                </a:extLst>
              </a:tr>
            </a:tbl>
          </a:graphicData>
        </a:graphic>
      </p:graphicFrame>
      <p:grpSp>
        <p:nvGrpSpPr>
          <p:cNvPr id="20" name="Group 2">
            <a:extLst>
              <a:ext uri="{FF2B5EF4-FFF2-40B4-BE49-F238E27FC236}">
                <a16:creationId xmlns:a16="http://schemas.microsoft.com/office/drawing/2014/main" id="{C155DBF5-38FC-4021-8202-94BF5B1B6311}"/>
              </a:ext>
            </a:extLst>
          </p:cNvPr>
          <p:cNvGrpSpPr/>
          <p:nvPr/>
        </p:nvGrpSpPr>
        <p:grpSpPr>
          <a:xfrm>
            <a:off x="13168395" y="232000"/>
            <a:ext cx="4751623" cy="3001613"/>
            <a:chOff x="0" y="0"/>
            <a:chExt cx="5656553" cy="2960430"/>
          </a:xfrm>
        </p:grpSpPr>
        <p:sp>
          <p:nvSpPr>
            <p:cNvPr id="21" name="Freeform 3">
              <a:extLst>
                <a:ext uri="{FF2B5EF4-FFF2-40B4-BE49-F238E27FC236}">
                  <a16:creationId xmlns:a16="http://schemas.microsoft.com/office/drawing/2014/main" id="{0FE9D4CA-E556-4FD1-88AA-E2DC07B697BF}"/>
                </a:ext>
              </a:extLst>
            </p:cNvPr>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sp>
        <p:nvSpPr>
          <p:cNvPr id="23" name="TextBox 22">
            <a:extLst>
              <a:ext uri="{FF2B5EF4-FFF2-40B4-BE49-F238E27FC236}">
                <a16:creationId xmlns:a16="http://schemas.microsoft.com/office/drawing/2014/main" id="{220D6BC1-6A53-404F-93A3-EBE0094A4F2C}"/>
              </a:ext>
            </a:extLst>
          </p:cNvPr>
          <p:cNvSpPr txBox="1"/>
          <p:nvPr/>
        </p:nvSpPr>
        <p:spPr>
          <a:xfrm>
            <a:off x="13218764" y="280246"/>
            <a:ext cx="4733542" cy="2776722"/>
          </a:xfrm>
          <a:prstGeom prst="rect">
            <a:avLst/>
          </a:prstGeom>
          <a:noFill/>
        </p:spPr>
        <p:txBody>
          <a:bodyPr wrap="square">
            <a:spAutoFit/>
          </a:bodyPr>
          <a:lstStyle/>
          <a:p>
            <a:pPr algn="just">
              <a:lnSpc>
                <a:spcPct val="150000"/>
              </a:lnSpc>
            </a:pP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Lần</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miêu</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tả</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từng</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thiên</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nhiên</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cuộc</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sống</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grpSp>
        <p:nvGrpSpPr>
          <p:cNvPr id="24" name="Group 2">
            <a:extLst>
              <a:ext uri="{FF2B5EF4-FFF2-40B4-BE49-F238E27FC236}">
                <a16:creationId xmlns:a16="http://schemas.microsoft.com/office/drawing/2014/main" id="{690A3A58-0FFE-4DD3-ADD8-724ABCBAD72F}"/>
              </a:ext>
            </a:extLst>
          </p:cNvPr>
          <p:cNvGrpSpPr/>
          <p:nvPr/>
        </p:nvGrpSpPr>
        <p:grpSpPr>
          <a:xfrm>
            <a:off x="13168394" y="3557191"/>
            <a:ext cx="4751623" cy="3001613"/>
            <a:chOff x="0" y="0"/>
            <a:chExt cx="5656553" cy="2960430"/>
          </a:xfrm>
        </p:grpSpPr>
        <p:sp>
          <p:nvSpPr>
            <p:cNvPr id="25" name="Freeform 3">
              <a:extLst>
                <a:ext uri="{FF2B5EF4-FFF2-40B4-BE49-F238E27FC236}">
                  <a16:creationId xmlns:a16="http://schemas.microsoft.com/office/drawing/2014/main" id="{8EA9ED8A-4842-4749-B000-743EB2659AD1}"/>
                </a:ext>
              </a:extLst>
            </p:cNvPr>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sp>
        <p:nvSpPr>
          <p:cNvPr id="28" name="TextBox 27">
            <a:extLst>
              <a:ext uri="{FF2B5EF4-FFF2-40B4-BE49-F238E27FC236}">
                <a16:creationId xmlns:a16="http://schemas.microsoft.com/office/drawing/2014/main" id="{19F9DAB7-9B00-4EB8-BEC7-AFB8358C16E1}"/>
              </a:ext>
            </a:extLst>
          </p:cNvPr>
          <p:cNvSpPr txBox="1"/>
          <p:nvPr/>
        </p:nvSpPr>
        <p:spPr>
          <a:xfrm>
            <a:off x="13168394" y="4278271"/>
            <a:ext cx="4845906" cy="139172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US" sz="3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Sử</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biện</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pháp</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hóa</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3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ẩn</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9" name="Group 2">
            <a:extLst>
              <a:ext uri="{FF2B5EF4-FFF2-40B4-BE49-F238E27FC236}">
                <a16:creationId xmlns:a16="http://schemas.microsoft.com/office/drawing/2014/main" id="{68862756-EA61-4447-8FD2-D412F236E029}"/>
              </a:ext>
            </a:extLst>
          </p:cNvPr>
          <p:cNvGrpSpPr/>
          <p:nvPr/>
        </p:nvGrpSpPr>
        <p:grpSpPr>
          <a:xfrm>
            <a:off x="13139980" y="6942487"/>
            <a:ext cx="4751623" cy="3001613"/>
            <a:chOff x="0" y="0"/>
            <a:chExt cx="5656553" cy="2960430"/>
          </a:xfrm>
        </p:grpSpPr>
        <p:sp>
          <p:nvSpPr>
            <p:cNvPr id="30" name="Freeform 3">
              <a:extLst>
                <a:ext uri="{FF2B5EF4-FFF2-40B4-BE49-F238E27FC236}">
                  <a16:creationId xmlns:a16="http://schemas.microsoft.com/office/drawing/2014/main" id="{271D0B35-27A6-4831-98CA-DE3215AAE889}"/>
                </a:ext>
              </a:extLst>
            </p:cNvPr>
            <p:cNvSpPr/>
            <p:nvPr/>
          </p:nvSpPr>
          <p:spPr>
            <a:xfrm>
              <a:off x="0" y="0"/>
              <a:ext cx="5656553" cy="2960430"/>
            </a:xfrm>
            <a:custGeom>
              <a:avLst/>
              <a:gdLst/>
              <a:ahLst/>
              <a:cxnLst/>
              <a:rect l="l" t="t" r="r" b="b"/>
              <a:pathLst>
                <a:path w="5656553" h="2960430">
                  <a:moveTo>
                    <a:pt x="0" y="0"/>
                  </a:moveTo>
                  <a:lnTo>
                    <a:pt x="5656553" y="0"/>
                  </a:lnTo>
                  <a:lnTo>
                    <a:pt x="5656553" y="2960430"/>
                  </a:lnTo>
                  <a:lnTo>
                    <a:pt x="0" y="2960430"/>
                  </a:lnTo>
                  <a:close/>
                </a:path>
              </a:pathLst>
            </a:custGeom>
            <a:solidFill>
              <a:srgbClr val="F6EABE"/>
            </a:solidFill>
          </p:spPr>
        </p:sp>
      </p:grpSp>
      <p:sp>
        <p:nvSpPr>
          <p:cNvPr id="31" name="TextBox 30">
            <a:extLst>
              <a:ext uri="{FF2B5EF4-FFF2-40B4-BE49-F238E27FC236}">
                <a16:creationId xmlns:a16="http://schemas.microsoft.com/office/drawing/2014/main" id="{CB1DC29D-134F-494C-8BB5-493902B547E0}"/>
              </a:ext>
            </a:extLst>
          </p:cNvPr>
          <p:cNvSpPr txBox="1"/>
          <p:nvPr/>
        </p:nvSpPr>
        <p:spPr>
          <a:xfrm>
            <a:off x="13106400" y="7407195"/>
            <a:ext cx="4845906" cy="2084225"/>
          </a:xfrm>
          <a:prstGeom prst="rect">
            <a:avLst/>
          </a:prstGeom>
          <a:noFill/>
        </p:spPr>
        <p:txBody>
          <a:bodyPr wrap="square">
            <a:spAutoFit/>
          </a:bodyPr>
          <a:lstStyle/>
          <a:p>
            <a:pPr algn="just">
              <a:lnSpc>
                <a:spcPct val="150000"/>
              </a:lnSpc>
              <a:tabLst>
                <a:tab pos="90170" algn="l"/>
                <a:tab pos="180340" algn="l"/>
              </a:tabLst>
            </a:pP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Dẫn</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dắt</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đọc</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liên</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tưởng</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bất</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ngờ</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thú</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94235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1424</Words>
  <Application>Microsoft Office PowerPoint</Application>
  <PresentationFormat>Custom</PresentationFormat>
  <Paragraphs>152</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18</cp:revision>
  <dcterms:created xsi:type="dcterms:W3CDTF">2006-08-16T00:00:00Z</dcterms:created>
  <dcterms:modified xsi:type="dcterms:W3CDTF">2024-09-19T04:12:41Z</dcterms:modified>
  <dc:identifier>DAFKAff7P5U</dc:identifier>
</cp:coreProperties>
</file>