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6" r:id="rId2"/>
    <p:sldId id="280" r:id="rId3"/>
    <p:sldId id="277" r:id="rId4"/>
    <p:sldId id="279" r:id="rId5"/>
    <p:sldId id="282" r:id="rId6"/>
    <p:sldId id="260" r:id="rId7"/>
    <p:sldId id="261" r:id="rId8"/>
    <p:sldId id="274" r:id="rId9"/>
    <p:sldId id="283" r:id="rId10"/>
    <p:sldId id="281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E3016"/>
    <a:srgbClr val="92DBF8"/>
    <a:srgbClr val="6ECFF6"/>
    <a:srgbClr val="FAC5BE"/>
    <a:srgbClr val="F8ACA2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14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F0FC37FA-8EB9-4CC5-A67F-E1ED3D89B6A1}" type="slidenum">
              <a:rPr lang="en-US" altLang="en-US"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9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9BAA9-305F-4AD6-89D9-052A9088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19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WARM-UP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BDF7-5285-4D3B-AD2B-81CEDFE9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792" y="396320"/>
            <a:ext cx="4813361" cy="6246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WATCHING A VIDEO CLIP</a:t>
            </a:r>
          </a:p>
          <a:p>
            <a:pPr marL="0" indent="0">
              <a:buNone/>
            </a:pPr>
            <a:endParaRPr lang="vi-VN" dirty="0"/>
          </a:p>
        </p:txBody>
      </p:sp>
      <p:pic>
        <p:nvPicPr>
          <p:cNvPr id="4" name="75241060333272243">
            <a:hlinkClick r:id="" action="ppaction://media"/>
            <a:extLst>
              <a:ext uri="{FF2B5EF4-FFF2-40B4-BE49-F238E27FC236}">
                <a16:creationId xmlns:a16="http://schemas.microsoft.com/office/drawing/2014/main" id="{0D349719-6C70-4402-8F12-4B01BA8C2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74" y="1171853"/>
            <a:ext cx="8373307" cy="55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148" descr="BDRLC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8991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457700" y="2311400"/>
            <a:ext cx="3086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WORK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895600" y="2921000"/>
            <a:ext cx="62484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.VnSouthern" panose="020B7200000000000000" pitchFamily="34" charset="0"/>
              </a:rPr>
              <a:t>- Learnt new words by heart.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.VnSouthern" panose="020B7200000000000000" pitchFamily="34" charset="0"/>
              </a:rPr>
              <a:t>- Read the text again.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.VnSouthern" panose="020B7200000000000000" pitchFamily="34" charset="0"/>
              </a:rPr>
              <a:t>- Prepare: Unit 6 </a:t>
            </a:r>
            <a:r>
              <a:rPr lang="en-US" altLang="en-US" sz="2800" b="1">
                <a:solidFill>
                  <a:srgbClr val="008000"/>
                </a:solidFill>
                <a:latin typeface=".VnSouthern" panose="020B7200000000000000" pitchFamily="34" charset="0"/>
                <a:cs typeface="Times New Roman" panose="02020603050405020304" pitchFamily="18" charset="0"/>
              </a:rPr>
              <a:t>A Closer look 1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1524000" y="587375"/>
            <a:ext cx="723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6:   OUR TET HOLIDAY</a:t>
            </a:r>
            <a:endParaRPr lang="en-US" altLang="en-US" sz="400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2514600" y="12446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42: 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944753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990600"/>
            <a:ext cx="7848600" cy="1141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smtClean="0">
                <a:latin typeface=".VnArial" panose="020B7200000000000000" pitchFamily="34" charset="0"/>
              </a:rPr>
              <a:t/>
            </a:r>
            <a:br>
              <a:rPr lang="en-US" altLang="en-US" sz="4000" b="1" smtClean="0">
                <a:latin typeface=".VnArial" panose="020B7200000000000000" pitchFamily="34" charset="0"/>
              </a:rPr>
            </a:br>
            <a:r>
              <a:rPr lang="en-US" altLang="en-US" sz="4000" b="1" smtClean="0">
                <a:latin typeface=".VnArial" panose="020B7200000000000000" pitchFamily="34" charset="0"/>
              </a:rPr>
              <a:t/>
            </a:r>
            <a:br>
              <a:rPr lang="en-US" altLang="en-US" sz="4000" b="1" smtClean="0">
                <a:latin typeface=".VnArial" panose="020B7200000000000000" pitchFamily="34" charset="0"/>
              </a:rPr>
            </a:br>
            <a:r>
              <a:rPr lang="en-US" altLang="en-US" sz="4000" b="1" smtClean="0">
                <a:latin typeface=".VnArial" panose="020B7200000000000000" pitchFamily="34" charset="0"/>
              </a:rPr>
              <a:t/>
            </a:r>
            <a:br>
              <a:rPr lang="en-US" altLang="en-US" sz="4000" b="1" smtClean="0">
                <a:latin typeface=".VnArial" panose="020B7200000000000000" pitchFamily="34" charset="0"/>
              </a:rPr>
            </a:br>
            <a:r>
              <a:rPr lang="en-US" altLang="en-US" sz="4000" b="1" smtClean="0">
                <a:latin typeface=".VnArial" panose="020B7200000000000000" pitchFamily="34" charset="0"/>
              </a:rPr>
              <a:t/>
            </a:r>
            <a:br>
              <a:rPr lang="en-US" altLang="en-US" sz="4000" b="1" smtClean="0">
                <a:latin typeface=".VnArial" panose="020B7200000000000000" pitchFamily="34" charset="0"/>
              </a:rPr>
            </a:br>
            <a:r>
              <a:rPr lang="en-US" altLang="en-US" sz="4000" b="1" smtClean="0">
                <a:latin typeface=".VnArial" panose="020B7200000000000000" pitchFamily="34" charset="0"/>
              </a:rPr>
              <a:t/>
            </a:r>
            <a:br>
              <a:rPr lang="en-US" altLang="en-US" sz="4000" b="1" smtClean="0">
                <a:latin typeface=".VnArial" panose="020B7200000000000000" pitchFamily="34" charset="0"/>
              </a:rPr>
            </a:br>
            <a:endParaRPr lang="en-US" altLang="en-US" sz="4000" b="1" smtClean="0">
              <a:latin typeface=".VnArial" panose="020B7200000000000000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400800" y="2286000"/>
            <a:ext cx="1600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762000" y="3225800"/>
            <a:ext cx="6629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42/ Lesson 1: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NEW YEAR!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2324100"/>
            <a:ext cx="8915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OUR TET HOLIDAY</a:t>
            </a:r>
            <a:endParaRPr lang="en-US" alt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CAP 2 TAY DANG\Desktop\Tổng-hợp-những-hình-ảnh-hoa-mai-vàng-đẹp-nhất-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131"/>
            <a:ext cx="4627417" cy="242083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8" descr="C:\Users\Administrator\Desktop\tải xuốn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0"/>
            <a:ext cx="4849091" cy="253419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875263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13FC-7809-477E-8D0D-7441849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30" y="112620"/>
            <a:ext cx="7886700" cy="95226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I.VOCABULARY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A187D-5DB6-4320-814F-3334D0EBE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63" y="2336608"/>
            <a:ext cx="5749845" cy="484485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Family gatherings(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N.phr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vi-VN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063" y="934883"/>
            <a:ext cx="3852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Celebrate (v):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058160" y="925852"/>
            <a:ext cx="336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66393" y="1577222"/>
            <a:ext cx="3852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Decorate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(v):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023806" y="1554825"/>
            <a:ext cx="336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endParaRPr lang="vi-VN" sz="44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63" y="3419363"/>
            <a:ext cx="4790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Lucky 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money (n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4996773" y="3419363"/>
            <a:ext cx="336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lì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xì</a:t>
            </a:r>
            <a:endParaRPr lang="vi-VN" sz="44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393" y="2808286"/>
            <a:ext cx="5030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Peach 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flowers (n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96773" y="2781321"/>
            <a:ext cx="336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endParaRPr lang="vi-VN" sz="4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A187D-5DB6-4320-814F-3334D0EBE763}"/>
              </a:ext>
            </a:extLst>
          </p:cNvPr>
          <p:cNvSpPr txBox="1">
            <a:spLocks/>
          </p:cNvSpPr>
          <p:nvPr/>
        </p:nvSpPr>
        <p:spPr>
          <a:xfrm>
            <a:off x="5741988" y="2426994"/>
            <a:ext cx="3436365" cy="484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sum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endParaRPr lang="vi-VN" sz="44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12" y="1651810"/>
            <a:ext cx="8101400" cy="4402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3" y="2247656"/>
            <a:ext cx="8576169" cy="4319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67" y="2923821"/>
            <a:ext cx="7558087" cy="3403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44" y="3468071"/>
            <a:ext cx="7558087" cy="2805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747" y="4183200"/>
            <a:ext cx="7230683" cy="22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24384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152400" y="0"/>
            <a:ext cx="8888413" cy="1052513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Check vocabulary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763" y="5373688"/>
            <a:ext cx="8888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My school usually………….. Vietnamese teachers' day on November 20</a:t>
            </a:r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25" y="1916113"/>
            <a:ext cx="8158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She will………….her house before Tet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4763" y="1033463"/>
            <a:ext cx="9040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We always have a lot of…………….. at Tet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21520" y="4052740"/>
            <a:ext cx="3731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family gatherings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03060" y="2700954"/>
            <a:ext cx="28905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peach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flowers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83175" y="955528"/>
            <a:ext cx="2801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lucky money 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126" name="Picture 6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34" y="851297"/>
            <a:ext cx="24685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68763" y="5318268"/>
            <a:ext cx="215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celebrates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117725" y="1846838"/>
            <a:ext cx="18780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decorate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127" name="Picture 7" descr="C:\Users\Administrator\Desktop\trang-tri-nha-don-tet-ky-hoi-20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537948"/>
            <a:ext cx="18002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215" y="2781300"/>
            <a:ext cx="8929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My mother often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buys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069" y="4149725"/>
            <a:ext cx="81720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 is a time for……………………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C:\Users\Administrator\Desktop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50" y="2580411"/>
            <a:ext cx="2980170" cy="105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 descr="ind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27" y="3740150"/>
            <a:ext cx="3269673" cy="134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4174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13FC-7809-477E-8D0D-7441849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30" y="11262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II.PRACTICE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A187D-5DB6-4320-814F-3334D0EBE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5029"/>
            <a:ext cx="9144000" cy="581297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1.LISTEN AND READ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smtClean="0"/>
              <a:t>Linda</a:t>
            </a:r>
            <a:r>
              <a:rPr lang="en-US" sz="2200" b="1" i="1" dirty="0"/>
              <a:t>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Tet.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/>
              <a:t>Linda: </a:t>
            </a:r>
            <a:r>
              <a:rPr lang="en-US" sz="2200" dirty="0"/>
              <a:t>When is Tet?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/>
              <a:t>Linda: </a:t>
            </a:r>
            <a:r>
              <a:rPr lang="en-US" sz="2200" dirty="0"/>
              <a:t>What do you do at Tet?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/>
              <a:t>Linda: </a:t>
            </a:r>
            <a:r>
              <a:rPr lang="en-US" sz="2200" dirty="0"/>
              <a:t>Is Tet a time for family gatherings?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Tet is that children get lucky money.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4" name="GS U6,G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7886" y="274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30854" y="25404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0854" y="34933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30854" y="44462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1774274" y="3475467"/>
            <a:ext cx="548640" cy="5486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97101"/>
            <a:ext cx="8238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sz="24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895833" y="1625102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78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41846" y="1618416"/>
            <a:ext cx="1960038" cy="461665"/>
            <a:chOff x="3759850" y="1822567"/>
            <a:chExt cx="1960038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59850" y="2143841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43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521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910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>
                <a:solidFill>
                  <a:srgbClr val="F47A69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>
                <a:solidFill>
                  <a:srgbClr val="F47A69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>
                <a:solidFill>
                  <a:srgbClr val="F47A69"/>
                </a:solidFill>
              </a:rPr>
              <a:t>banh </a:t>
            </a:r>
            <a:r>
              <a:rPr lang="en-US" sz="2200" i="1" dirty="0" err="1">
                <a:solidFill>
                  <a:srgbClr val="F47A69"/>
                </a:solidFill>
              </a:rPr>
              <a:t>chung</a:t>
            </a:r>
            <a:r>
              <a:rPr lang="en-US" sz="2200" i="1" dirty="0">
                <a:solidFill>
                  <a:srgbClr val="F47A69"/>
                </a:solidFill>
              </a:rPr>
              <a:t> </a:t>
            </a:r>
            <a:r>
              <a:rPr lang="en-US" sz="2200" dirty="0">
                <a:solidFill>
                  <a:srgbClr val="F47A69"/>
                </a:solidFill>
              </a:rPr>
              <a:t>and </a:t>
            </a:r>
            <a:r>
              <a:rPr lang="en-US" sz="2200" i="1" dirty="0">
                <a:solidFill>
                  <a:srgbClr val="F47A69"/>
                </a:solidFill>
              </a:rPr>
              <a:t>banh </a:t>
            </a:r>
            <a:r>
              <a:rPr lang="en-US" sz="2200" i="1" dirty="0" err="1">
                <a:solidFill>
                  <a:srgbClr val="F47A69"/>
                </a:solidFill>
              </a:rPr>
              <a:t>tet</a:t>
            </a:r>
            <a:endParaRPr lang="en-US" sz="2200" i="1" dirty="0">
              <a:solidFill>
                <a:srgbClr val="F47A6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>
                <a:solidFill>
                  <a:srgbClr val="F47A69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 descr="li xì 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2057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5" descr="C:\Users\PhiLong\AppData\Local\Temp\Rar$DIa0.733\chung_c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C:\Users\PhiLong\AppData\Local\Temp\Rar$DIa0.442\E6T10059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-42863" y="3429000"/>
            <a:ext cx="21463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1……….…………...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2106613" y="3440113"/>
            <a:ext cx="2205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2……….………..…..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4392613" y="3440113"/>
            <a:ext cx="2319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3……………….……..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602413" y="3429000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4………………..……..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1" name="Picture 19" descr="C:\Users\PhiLong\AppData\Local\Temp\Rar$DIa0.366\E6T10059_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886200"/>
            <a:ext cx="20732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C:\Users\PhiLong\AppData\Local\Temp\Rar$DIa0.325\E6T10059_07_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86200"/>
            <a:ext cx="20574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1" descr="C:\Users\PhiLong\AppData\Local\Temp\Rar$DIa0.818\E6T10059_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33825"/>
            <a:ext cx="2133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2" descr="C:\Users\PhiLong\AppData\Local\Temp\Rar$DIa0.849\E6T10059_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624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6200" y="594360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5……….…………..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106613" y="5954713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6……………………..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472" name="Rectangle 26"/>
          <p:cNvSpPr>
            <a:spLocks noChangeArrowheads="1"/>
          </p:cNvSpPr>
          <p:nvPr/>
        </p:nvSpPr>
        <p:spPr bwMode="auto">
          <a:xfrm>
            <a:off x="4392613" y="5954713"/>
            <a:ext cx="2205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7……………...……..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473" name="Rectangle 27"/>
          <p:cNvSpPr>
            <a:spLocks noChangeArrowheads="1"/>
          </p:cNvSpPr>
          <p:nvPr/>
        </p:nvSpPr>
        <p:spPr bwMode="auto">
          <a:xfrm>
            <a:off x="6629400" y="5943600"/>
            <a:ext cx="2319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8……………….……..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474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8458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pictures do you think are related to Tet.</a:t>
            </a:r>
          </a:p>
        </p:txBody>
      </p:sp>
      <p:pic>
        <p:nvPicPr>
          <p:cNvPr id="19" name="Picture 18" descr="C:\Users\Administrator\Desktop\tải xuốn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" y="1428750"/>
            <a:ext cx="1944370" cy="181229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979869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</TotalTime>
  <Words>497</Words>
  <Application>Microsoft Office PowerPoint</Application>
  <PresentationFormat>On-screen Show (4:3)</PresentationFormat>
  <Paragraphs>108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.VnArial</vt:lpstr>
      <vt:lpstr>.VnSouthern</vt:lpstr>
      <vt:lpstr>Arial</vt:lpstr>
      <vt:lpstr>Calibri</vt:lpstr>
      <vt:lpstr>Calibri Light</vt:lpstr>
      <vt:lpstr>Times New Roman</vt:lpstr>
      <vt:lpstr>Office Theme</vt:lpstr>
      <vt:lpstr>WARM-UP</vt:lpstr>
      <vt:lpstr>     </vt:lpstr>
      <vt:lpstr>I.VOCABULARY</vt:lpstr>
      <vt:lpstr>PowerPoint Presentation</vt:lpstr>
      <vt:lpstr>II.PRACTICE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86</cp:revision>
  <dcterms:created xsi:type="dcterms:W3CDTF">2020-12-09T02:04:09Z</dcterms:created>
  <dcterms:modified xsi:type="dcterms:W3CDTF">2022-12-10T05:44:00Z</dcterms:modified>
</cp:coreProperties>
</file>