
<file path=[Content_Types].xml><?xml version="1.0" encoding="utf-8"?>
<Types xmlns="http://schemas.openxmlformats.org/package/2006/content-types">
  <Default Extension="jpeg" ContentType="image/jpeg"/>
  <Default Extension="JPG" ContentType="image/.jpg"/>
  <Default Extension="gif" ContentType="image/gif"/>
  <Default Extension="png" ContentType="image/png"/>
  <Default Extension="wmf" ContentType="image/x-wm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"/>
  </p:notesMasterIdLst>
  <p:sldIdLst>
    <p:sldId id="257" r:id="rId3"/>
    <p:sldId id="295" r:id="rId4"/>
    <p:sldId id="296" r:id="rId5"/>
    <p:sldId id="260" r:id="rId6"/>
    <p:sldId id="261" r:id="rId8"/>
    <p:sldId id="289" r:id="rId9"/>
    <p:sldId id="271" r:id="rId10"/>
    <p:sldId id="290" r:id="rId11"/>
    <p:sldId id="291" r:id="rId12"/>
    <p:sldId id="288" r:id="rId13"/>
    <p:sldId id="292" r:id="rId14"/>
    <p:sldId id="263" r:id="rId15"/>
    <p:sldId id="293" r:id="rId16"/>
    <p:sldId id="294" r:id="rId17"/>
    <p:sldId id="265" r:id="rId18"/>
    <p:sldId id="267" r:id="rId19"/>
    <p:sldId id="268" r:id="rId20"/>
    <p:sldId id="269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7" r:id="rId33"/>
    <p:sldId id="284" r:id="rId34"/>
    <p:sldId id="286" r:id="rId35"/>
    <p:sldId id="270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CCCC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-58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9" Type="http://schemas.openxmlformats.org/officeDocument/2006/relationships/tableStyles" Target="tableStyles.xml"/><Relationship Id="rId38" Type="http://schemas.openxmlformats.org/officeDocument/2006/relationships/viewProps" Target="viewProps.xml"/><Relationship Id="rId37" Type="http://schemas.openxmlformats.org/officeDocument/2006/relationships/presProps" Target="presProps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2B1FBF-AC20-48BD-9554-6AE7B041D829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60A5E0-5376-4D81-8C6B-12AE0C780635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78931-32B2-48AD-A2F1-03EFCCFD4BA5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031B7-1503-45B2-871C-E7B36CE9657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6EFA1-2E2D-4047-BC4C-3CF00D5A9E7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031B7-1503-45B2-871C-E7B36CE9657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6EFA1-2E2D-4047-BC4C-3CF00D5A9E7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031B7-1503-45B2-871C-E7B36CE9657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6EFA1-2E2D-4047-BC4C-3CF00D5A9E7D}" type="slidenum">
              <a:rPr lang="en-US" smtClean="0"/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 panose="020B0604020202020204"/>
              </a:rPr>
              <a:t>“</a:t>
            </a:r>
            <a:endParaRPr lang="en-US" sz="8000" baseline="0" dirty="0">
              <a:ln w="3175" cmpd="sng">
                <a:noFill/>
              </a:ln>
              <a:solidFill>
                <a:schemeClr val="accent1">
                  <a:lumMod val="60000"/>
                  <a:lumOff val="40000"/>
                </a:schemeClr>
              </a:solidFill>
              <a:effectLst/>
              <a:latin typeface="Arial" panose="020B0604020202020204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 panose="020B0604020202020204"/>
              </a:rPr>
              <a:t>”</a:t>
            </a:r>
            <a:endParaRPr lang="en-US" sz="8000" baseline="0" dirty="0">
              <a:ln w="3175" cmpd="sng">
                <a:noFill/>
              </a:ln>
              <a:solidFill>
                <a:schemeClr val="accent1">
                  <a:lumMod val="60000"/>
                  <a:lumOff val="40000"/>
                </a:schemeClr>
              </a:solidFill>
              <a:effectLst/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031B7-1503-45B2-871C-E7B36CE9657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6EFA1-2E2D-4047-BC4C-3CF00D5A9E7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031B7-1503-45B2-871C-E7B36CE9657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6EFA1-2E2D-4047-BC4C-3CF00D5A9E7D}" type="slidenum">
              <a:rPr lang="en-US" smtClean="0"/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 panose="020B0604020202020204"/>
              </a:rPr>
              <a:t>“</a:t>
            </a:r>
            <a:endParaRPr lang="en-US" sz="8000" baseline="0" dirty="0">
              <a:ln w="3175" cmpd="sng">
                <a:noFill/>
              </a:ln>
              <a:solidFill>
                <a:schemeClr val="accent1">
                  <a:lumMod val="60000"/>
                  <a:lumOff val="40000"/>
                </a:schemeClr>
              </a:solidFill>
              <a:effectLst/>
              <a:latin typeface="Arial" panose="020B0604020202020204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 panose="020B0604020202020204"/>
              </a:rPr>
              <a:t>”</a:t>
            </a:r>
            <a:endParaRPr lang="en-US" sz="8000" baseline="0" dirty="0">
              <a:ln w="3175" cmpd="sng">
                <a:noFill/>
              </a:ln>
              <a:solidFill>
                <a:schemeClr val="accent1">
                  <a:lumMod val="60000"/>
                  <a:lumOff val="40000"/>
                </a:schemeClr>
              </a:solidFill>
              <a:effectLst/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031B7-1503-45B2-871C-E7B36CE9657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6EFA1-2E2D-4047-BC4C-3CF00D5A9E7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031B7-1503-45B2-871C-E7B36CE9657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6EFA1-2E2D-4047-BC4C-3CF00D5A9E7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031B7-1503-45B2-871C-E7B36CE9657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6EFA1-2E2D-4047-BC4C-3CF00D5A9E7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031B7-1503-45B2-871C-E7B36CE9657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6EFA1-2E2D-4047-BC4C-3CF00D5A9E7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031B7-1503-45B2-871C-E7B36CE9657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6EFA1-2E2D-4047-BC4C-3CF00D5A9E7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031B7-1503-45B2-871C-E7B36CE96572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6EFA1-2E2D-4047-BC4C-3CF00D5A9E7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031B7-1503-45B2-871C-E7B36CE96572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6EFA1-2E2D-4047-BC4C-3CF00D5A9E7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031B7-1503-45B2-871C-E7B36CE96572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6EFA1-2E2D-4047-BC4C-3CF00D5A9E7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031B7-1503-45B2-871C-E7B36CE96572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6EFA1-2E2D-4047-BC4C-3CF00D5A9E7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0965" indent="0">
              <a:buNone/>
              <a:defRPr sz="1000"/>
            </a:lvl4pPr>
            <a:lvl5pPr marL="1828165" indent="0">
              <a:buNone/>
              <a:defRPr sz="1000"/>
            </a:lvl5pPr>
            <a:lvl6pPr marL="2285365" indent="0">
              <a:buNone/>
              <a:defRPr sz="1000"/>
            </a:lvl6pPr>
            <a:lvl7pPr marL="2742565" indent="0">
              <a:buNone/>
              <a:defRPr sz="1000"/>
            </a:lvl7pPr>
            <a:lvl8pPr marL="3199130" indent="0">
              <a:buNone/>
              <a:defRPr sz="1000"/>
            </a:lvl8pPr>
            <a:lvl9pPr marL="365633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031B7-1503-45B2-871C-E7B36CE96572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6EFA1-2E2D-4047-BC4C-3CF00D5A9E7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6EFA1-2E2D-4047-BC4C-3CF00D5A9E7D}" type="slidenum">
              <a:rPr lang="en-US" smtClean="0"/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031B7-1503-45B2-871C-E7B36CE96572}" type="datetimeFigureOut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7" Type="http://schemas.openxmlformats.org/officeDocument/2006/relationships/theme" Target="../theme/theme1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5031B7-1503-45B2-871C-E7B36CE9657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0B06EFA1-2E2D-4047-BC4C-3CF00D5A9E7D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GIF"/><Relationship Id="rId3" Type="http://schemas.openxmlformats.org/officeDocument/2006/relationships/image" Target="../media/image3.wmf"/><Relationship Id="rId2" Type="http://schemas.openxmlformats.org/officeDocument/2006/relationships/image" Target="../media/image2.GIF"/><Relationship Id="rId1" Type="http://schemas.openxmlformats.org/officeDocument/2006/relationships/image" Target="../media/image1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6.jpeg"/><Relationship Id="rId1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7.png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0.jpeg"/><Relationship Id="rId1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4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5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33.jpeg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4" Type="http://schemas.openxmlformats.org/officeDocument/2006/relationships/image" Target="../media/image30.jpeg"/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image" Target="../media/image27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4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3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Gio hoa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0178675" y="5097735"/>
            <a:ext cx="1835150" cy="150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WordArt 3"/>
          <p:cNvSpPr>
            <a:spLocks noChangeArrowheads="1" noChangeShapeType="1" noTextEdit="1"/>
          </p:cNvSpPr>
          <p:nvPr/>
        </p:nvSpPr>
        <p:spPr bwMode="auto">
          <a:xfrm>
            <a:off x="1810575" y="609600"/>
            <a:ext cx="8499609" cy="7316788"/>
          </a:xfrm>
          <a:prstGeom prst="rect">
            <a:avLst/>
          </a:prstGeom>
        </p:spPr>
        <p:txBody>
          <a:bodyPr wrap="none" fromWordArt="1">
            <a:prstTxWarp prst="textArchUpPour">
              <a:avLst>
                <a:gd name="adj1" fmla="val 11418413"/>
                <a:gd name="adj2" fmla="val 71685"/>
              </a:avLst>
            </a:prstTxWarp>
          </a:bodyPr>
          <a:lstStyle/>
          <a:p>
            <a:r>
              <a:rPr lang="en-US" sz="3600" b="1" kern="10" dirty="0">
                <a:ln w="9525" cap="sq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BÀI GIẢNG ĐIỆN TỬ</a:t>
            </a:r>
            <a:endParaRPr lang="en-US" sz="3600" b="1" kern="10" dirty="0">
              <a:ln w="9525" cap="sq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0" name="Picture 4" descr="Fireworks-02-june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577247" y="191008"/>
            <a:ext cx="18288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 descr="Fireworks-02-june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7979" y="122517"/>
            <a:ext cx="18288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 descr="BOOK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5300663"/>
            <a:ext cx="5181600" cy="1287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 descr="Fireworks-02-june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831026" y="3597946"/>
            <a:ext cx="18288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8" descr="Fireworks-02-june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58989" y="3632320"/>
            <a:ext cx="18288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2" descr="hoa hong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9751" y="14814"/>
            <a:ext cx="539750" cy="134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13" descr="hoa hong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104292" y="0"/>
            <a:ext cx="684212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7" name="Text Box 14"/>
          <p:cNvSpPr txBox="1">
            <a:spLocks noChangeArrowheads="1"/>
          </p:cNvSpPr>
          <p:nvPr/>
        </p:nvSpPr>
        <p:spPr bwMode="auto">
          <a:xfrm>
            <a:off x="1774826" y="1916113"/>
            <a:ext cx="1008063" cy="3667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>
              <a:cs typeface="Arial" panose="020B0604020202020204" pitchFamily="34" charset="0"/>
            </a:endParaRPr>
          </a:p>
        </p:txBody>
      </p:sp>
      <p:pic>
        <p:nvPicPr>
          <p:cNvPr id="4109" name="Picture 16" descr="Gio hoa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524000" y="5351464"/>
            <a:ext cx="1835150" cy="150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1" name="WordArt 18"/>
          <p:cNvSpPr>
            <a:spLocks noChangeArrowheads="1" noChangeShapeType="1" noTextEdit="1"/>
          </p:cNvSpPr>
          <p:nvPr/>
        </p:nvSpPr>
        <p:spPr bwMode="auto">
          <a:xfrm>
            <a:off x="3762375" y="4495800"/>
            <a:ext cx="5069205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vi-VN" sz="3600" kern="10" dirty="0">
                <a:ln w="9525">
                  <a:solidFill>
                    <a:srgbClr val="000080"/>
                  </a:solidFill>
                  <a:round/>
                </a:ln>
                <a:solidFill>
                  <a:srgbClr val="FF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 viên thực hiện:</a:t>
            </a:r>
            <a:r>
              <a:rPr lang="en-US" altLang="vi-VN" sz="3600" kern="10" dirty="0">
                <a:ln w="9525">
                  <a:solidFill>
                    <a:srgbClr val="000080"/>
                  </a:solidFill>
                  <a:round/>
                </a:ln>
                <a:solidFill>
                  <a:srgbClr val="FF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HUỲNH THỊ THANH TÂM</a:t>
            </a:r>
            <a:endParaRPr lang="en-US" altLang="vi-VN" sz="3600" kern="10" dirty="0">
              <a:ln w="9525">
                <a:solidFill>
                  <a:srgbClr val="000080"/>
                </a:solidFill>
                <a:round/>
              </a:ln>
              <a:solidFill>
                <a:srgbClr val="FF00FF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12" name="Picture 19" descr="nature%20(19)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29200" y="1752601"/>
            <a:ext cx="2159000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113" name="Group 20"/>
          <p:cNvGrpSpPr/>
          <p:nvPr/>
        </p:nvGrpSpPr>
        <p:grpSpPr bwMode="auto">
          <a:xfrm>
            <a:off x="2208214" y="188914"/>
            <a:ext cx="7704137" cy="287337"/>
            <a:chOff x="1020" y="1667"/>
            <a:chExt cx="4263" cy="131"/>
          </a:xfrm>
        </p:grpSpPr>
        <p:pic>
          <p:nvPicPr>
            <p:cNvPr id="4156" name="Picture 21" descr="star"/>
            <p:cNvPicPr>
              <a:picLocks noChangeAspect="1" noChangeArrowheads="1" noCrop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 flipV="1">
              <a:off x="5166" y="1681"/>
              <a:ext cx="114" cy="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57" name="Picture 22" descr="star"/>
            <p:cNvPicPr>
              <a:picLocks noChangeAspect="1" noChangeArrowheads="1" noCrop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373" y="1697"/>
              <a:ext cx="113" cy="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58" name="Picture 23" descr="star"/>
            <p:cNvPicPr>
              <a:picLocks noChangeAspect="1" noChangeArrowheads="1" noCrop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 flipV="1">
              <a:off x="3285" y="1667"/>
              <a:ext cx="147" cy="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59" name="Picture 24" descr="star"/>
            <p:cNvPicPr>
              <a:picLocks noChangeAspect="1" noChangeArrowheads="1" noCrop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849" y="1692"/>
              <a:ext cx="90" cy="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60" name="Picture 25" descr="star"/>
            <p:cNvPicPr>
              <a:picLocks noChangeAspect="1" noChangeArrowheads="1" noCrop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3750" y="1697"/>
              <a:ext cx="90" cy="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61" name="Picture 26" descr="star"/>
            <p:cNvPicPr>
              <a:picLocks noChangeAspect="1" noChangeArrowheads="1" noCrop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272" y="1667"/>
              <a:ext cx="90" cy="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62" name="Picture 27" descr="star"/>
            <p:cNvPicPr>
              <a:picLocks noChangeAspect="1" noChangeArrowheads="1" noCrop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623" y="1707"/>
              <a:ext cx="90" cy="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63" name="Picture 28" descr="star"/>
            <p:cNvPicPr>
              <a:picLocks noChangeAspect="1" noChangeArrowheads="1" noCrop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113" y="1692"/>
              <a:ext cx="90" cy="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64" name="Picture 29" descr="star"/>
            <p:cNvPicPr>
              <a:picLocks noChangeAspect="1" noChangeArrowheads="1" noCrop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054" y="1722"/>
              <a:ext cx="112" cy="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65" name="Picture 30" descr="star"/>
            <p:cNvPicPr>
              <a:picLocks noChangeAspect="1" noChangeArrowheads="1" noCrop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3864" y="1682"/>
              <a:ext cx="112" cy="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66" name="Picture 31" descr="star"/>
            <p:cNvPicPr>
              <a:picLocks noChangeAspect="1" noChangeArrowheads="1" noCrop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 flipV="1">
              <a:off x="2900" y="1681"/>
              <a:ext cx="113" cy="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67" name="Picture 32" descr="star"/>
            <p:cNvPicPr>
              <a:picLocks noChangeAspect="1" noChangeArrowheads="1" noCrop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3603" y="1681"/>
              <a:ext cx="90" cy="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68" name="Picture 33" descr="star"/>
            <p:cNvPicPr>
              <a:picLocks noChangeAspect="1" noChangeArrowheads="1" noCrop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921" y="1706"/>
              <a:ext cx="90" cy="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69" name="Picture 34" descr="star"/>
            <p:cNvPicPr>
              <a:picLocks noChangeAspect="1" noChangeArrowheads="1" noCrop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019" y="1692"/>
              <a:ext cx="90" cy="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70" name="Picture 35" descr="star"/>
            <p:cNvPicPr>
              <a:picLocks noChangeAspect="1" noChangeArrowheads="1" noCrop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3977" y="1706"/>
              <a:ext cx="113" cy="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71" name="Picture 36" descr="star"/>
            <p:cNvPicPr>
              <a:picLocks noChangeAspect="1" noChangeArrowheads="1" noCrop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713" y="1696"/>
              <a:ext cx="114" cy="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72" name="Picture 37" descr="star"/>
            <p:cNvPicPr>
              <a:picLocks noChangeAspect="1" noChangeArrowheads="1" noCrop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2753" y="1681"/>
              <a:ext cx="90" cy="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73" name="Picture 38" descr="star"/>
            <p:cNvPicPr>
              <a:picLocks noChangeAspect="1" noChangeArrowheads="1" noCrop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2334" y="1696"/>
              <a:ext cx="112" cy="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74" name="Picture 39" descr="star"/>
            <p:cNvPicPr>
              <a:picLocks noChangeAspect="1" noChangeArrowheads="1" noCrop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3489" y="1706"/>
              <a:ext cx="90" cy="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75" name="Picture 40" descr="star"/>
            <p:cNvPicPr>
              <a:picLocks noChangeAspect="1" noChangeArrowheads="1" noCrop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2447" y="1720"/>
              <a:ext cx="113" cy="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76" name="Picture 41" descr="star"/>
            <p:cNvPicPr>
              <a:picLocks noChangeAspect="1" noChangeArrowheads="1" noCrop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3183" y="1710"/>
              <a:ext cx="114" cy="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77" name="Picture 42" descr="star"/>
            <p:cNvPicPr>
              <a:picLocks noChangeAspect="1" noChangeArrowheads="1" noCrop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2063" y="1668"/>
              <a:ext cx="90" cy="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78" name="Picture 43" descr="star"/>
            <p:cNvPicPr>
              <a:picLocks noChangeAspect="1" noChangeArrowheads="1" noCrop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654" y="1683"/>
              <a:ext cx="113" cy="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79" name="Picture 44" descr="star"/>
            <p:cNvPicPr>
              <a:picLocks noChangeAspect="1" noChangeArrowheads="1" noCrop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2810" y="1693"/>
              <a:ext cx="90" cy="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80" name="Picture 45" descr="star"/>
            <p:cNvPicPr>
              <a:picLocks noChangeAspect="1" noChangeArrowheads="1" noCrop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768" y="1707"/>
              <a:ext cx="112" cy="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81" name="Picture 46" descr="star"/>
            <p:cNvPicPr>
              <a:picLocks noChangeAspect="1" noChangeArrowheads="1" noCrop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2504" y="1697"/>
              <a:ext cx="113" cy="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82" name="Picture 47" descr="star"/>
            <p:cNvPicPr>
              <a:picLocks noChangeAspect="1" noChangeArrowheads="1" noCrop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599" y="1707"/>
              <a:ext cx="113" cy="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83" name="Picture 48" descr="star"/>
            <p:cNvPicPr>
              <a:picLocks noChangeAspect="1" noChangeArrowheads="1" noCrop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598" y="1682"/>
              <a:ext cx="90" cy="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84" name="Picture 49" descr="star"/>
            <p:cNvPicPr>
              <a:picLocks noChangeAspect="1" noChangeArrowheads="1" noCrop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292" y="1697"/>
              <a:ext cx="90" cy="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85" name="Picture 50" descr="star"/>
            <p:cNvPicPr>
              <a:picLocks noChangeAspect="1" noChangeArrowheads="1" noCrop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193" y="1752"/>
              <a:ext cx="90" cy="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86" name="Picture 51" descr="star"/>
            <p:cNvPicPr>
              <a:picLocks noChangeAspect="1" noChangeArrowheads="1" noCrop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132" y="1707"/>
              <a:ext cx="113" cy="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87" name="Picture 52" descr="star"/>
            <p:cNvPicPr>
              <a:picLocks noChangeAspect="1" noChangeArrowheads="1" noCrop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020" y="1758"/>
              <a:ext cx="90" cy="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88" name="Picture 53" descr="star"/>
            <p:cNvPicPr>
              <a:picLocks noChangeAspect="1" noChangeArrowheads="1" noCrop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2502" y="1738"/>
              <a:ext cx="113" cy="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89" name="Picture 54" descr="star"/>
            <p:cNvPicPr>
              <a:picLocks noChangeAspect="1" noChangeArrowheads="1" noCrop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2617" y="1732"/>
              <a:ext cx="90" cy="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90" name="Picture 55" descr="star"/>
            <p:cNvPicPr>
              <a:picLocks noChangeAspect="1" noChangeArrowheads="1" noCrop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993" y="1707"/>
              <a:ext cx="112" cy="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91" name="Picture 56" descr="star"/>
            <p:cNvPicPr>
              <a:picLocks noChangeAspect="1" noChangeArrowheads="1" noCrop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416" y="1667"/>
              <a:ext cx="90" cy="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92" name="Picture 57" descr="star"/>
            <p:cNvPicPr>
              <a:picLocks noChangeAspect="1" noChangeArrowheads="1" noCrop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3148" y="1733"/>
              <a:ext cx="90" cy="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93" name="Picture 58" descr="star"/>
            <p:cNvPicPr>
              <a:picLocks noChangeAspect="1" noChangeArrowheads="1" noCrop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2107" y="1707"/>
              <a:ext cx="112" cy="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94" name="Picture 59" descr="star"/>
            <p:cNvPicPr>
              <a:picLocks noChangeAspect="1" noChangeArrowheads="1" noCrop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483" y="1707"/>
              <a:ext cx="90" cy="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95" name="Picture 60" descr="star"/>
            <p:cNvPicPr>
              <a:picLocks noChangeAspect="1" noChangeArrowheads="1" noCrop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034" y="1707"/>
              <a:ext cx="112" cy="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114" name="Group 61"/>
          <p:cNvGrpSpPr/>
          <p:nvPr/>
        </p:nvGrpSpPr>
        <p:grpSpPr bwMode="auto">
          <a:xfrm rot="-5400000">
            <a:off x="-1123157" y="2890043"/>
            <a:ext cx="4248150" cy="1046163"/>
            <a:chOff x="1020" y="1667"/>
            <a:chExt cx="4263" cy="131"/>
          </a:xfrm>
        </p:grpSpPr>
        <p:pic>
          <p:nvPicPr>
            <p:cNvPr id="4116" name="Picture 62" descr="star"/>
            <p:cNvPicPr>
              <a:picLocks noChangeAspect="1" noChangeArrowheads="1" noCrop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 flipV="1">
              <a:off x="5166" y="1681"/>
              <a:ext cx="114" cy="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7" name="Picture 63" descr="star"/>
            <p:cNvPicPr>
              <a:picLocks noChangeAspect="1" noChangeArrowheads="1" noCrop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373" y="1697"/>
              <a:ext cx="113" cy="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8" name="Picture 64" descr="star"/>
            <p:cNvPicPr>
              <a:picLocks noChangeAspect="1" noChangeArrowheads="1" noCrop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 flipV="1">
              <a:off x="3285" y="1667"/>
              <a:ext cx="147" cy="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9" name="Picture 65" descr="star"/>
            <p:cNvPicPr>
              <a:picLocks noChangeAspect="1" noChangeArrowheads="1" noCrop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849" y="1692"/>
              <a:ext cx="90" cy="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20" name="Picture 66" descr="star"/>
            <p:cNvPicPr>
              <a:picLocks noChangeAspect="1" noChangeArrowheads="1" noCrop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3750" y="1697"/>
              <a:ext cx="90" cy="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21" name="Picture 67" descr="star"/>
            <p:cNvPicPr>
              <a:picLocks noChangeAspect="1" noChangeArrowheads="1" noCrop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272" y="1667"/>
              <a:ext cx="90" cy="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22" name="Picture 68" descr="star"/>
            <p:cNvPicPr>
              <a:picLocks noChangeAspect="1" noChangeArrowheads="1" noCrop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623" y="1707"/>
              <a:ext cx="90" cy="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23" name="Picture 69" descr="star"/>
            <p:cNvPicPr>
              <a:picLocks noChangeAspect="1" noChangeArrowheads="1" noCrop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113" y="1692"/>
              <a:ext cx="90" cy="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24" name="Picture 70" descr="star"/>
            <p:cNvPicPr>
              <a:picLocks noChangeAspect="1" noChangeArrowheads="1" noCrop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054" y="1722"/>
              <a:ext cx="112" cy="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25" name="Picture 71" descr="star"/>
            <p:cNvPicPr>
              <a:picLocks noChangeAspect="1" noChangeArrowheads="1" noCrop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3864" y="1682"/>
              <a:ext cx="112" cy="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26" name="Picture 72" descr="star"/>
            <p:cNvPicPr>
              <a:picLocks noChangeAspect="1" noChangeArrowheads="1" noCrop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 flipV="1">
              <a:off x="2900" y="1681"/>
              <a:ext cx="113" cy="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27" name="Picture 73" descr="star"/>
            <p:cNvPicPr>
              <a:picLocks noChangeAspect="1" noChangeArrowheads="1" noCrop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3603" y="1681"/>
              <a:ext cx="90" cy="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28" name="Picture 74" descr="star"/>
            <p:cNvPicPr>
              <a:picLocks noChangeAspect="1" noChangeArrowheads="1" noCrop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921" y="1706"/>
              <a:ext cx="90" cy="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29" name="Picture 75" descr="star"/>
            <p:cNvPicPr>
              <a:picLocks noChangeAspect="1" noChangeArrowheads="1" noCrop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019" y="1692"/>
              <a:ext cx="90" cy="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30" name="Picture 76" descr="star"/>
            <p:cNvPicPr>
              <a:picLocks noChangeAspect="1" noChangeArrowheads="1" noCrop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3977" y="1706"/>
              <a:ext cx="113" cy="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31" name="Picture 77" descr="star"/>
            <p:cNvPicPr>
              <a:picLocks noChangeAspect="1" noChangeArrowheads="1" noCrop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713" y="1696"/>
              <a:ext cx="114" cy="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32" name="Picture 78" descr="star"/>
            <p:cNvPicPr>
              <a:picLocks noChangeAspect="1" noChangeArrowheads="1" noCrop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2753" y="1681"/>
              <a:ext cx="90" cy="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33" name="Picture 79" descr="star"/>
            <p:cNvPicPr>
              <a:picLocks noChangeAspect="1" noChangeArrowheads="1" noCrop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2334" y="1696"/>
              <a:ext cx="112" cy="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34" name="Picture 80" descr="star"/>
            <p:cNvPicPr>
              <a:picLocks noChangeAspect="1" noChangeArrowheads="1" noCrop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3489" y="1706"/>
              <a:ext cx="90" cy="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35" name="Picture 81" descr="star"/>
            <p:cNvPicPr>
              <a:picLocks noChangeAspect="1" noChangeArrowheads="1" noCrop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2447" y="1720"/>
              <a:ext cx="113" cy="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36" name="Picture 82" descr="star"/>
            <p:cNvPicPr>
              <a:picLocks noChangeAspect="1" noChangeArrowheads="1" noCrop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3183" y="1710"/>
              <a:ext cx="114" cy="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37" name="Picture 83" descr="star"/>
            <p:cNvPicPr>
              <a:picLocks noChangeAspect="1" noChangeArrowheads="1" noCrop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2063" y="1668"/>
              <a:ext cx="90" cy="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38" name="Picture 84" descr="star"/>
            <p:cNvPicPr>
              <a:picLocks noChangeAspect="1" noChangeArrowheads="1" noCrop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654" y="1683"/>
              <a:ext cx="113" cy="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39" name="Picture 85" descr="star"/>
            <p:cNvPicPr>
              <a:picLocks noChangeAspect="1" noChangeArrowheads="1" noCrop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2810" y="1693"/>
              <a:ext cx="90" cy="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40" name="Picture 86" descr="star"/>
            <p:cNvPicPr>
              <a:picLocks noChangeAspect="1" noChangeArrowheads="1" noCrop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768" y="1707"/>
              <a:ext cx="112" cy="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41" name="Picture 87" descr="star"/>
            <p:cNvPicPr>
              <a:picLocks noChangeAspect="1" noChangeArrowheads="1" noCrop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2504" y="1697"/>
              <a:ext cx="113" cy="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42" name="Picture 88" descr="star"/>
            <p:cNvPicPr>
              <a:picLocks noChangeAspect="1" noChangeArrowheads="1" noCrop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599" y="1707"/>
              <a:ext cx="113" cy="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43" name="Picture 89" descr="star"/>
            <p:cNvPicPr>
              <a:picLocks noChangeAspect="1" noChangeArrowheads="1" noCrop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598" y="1682"/>
              <a:ext cx="90" cy="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44" name="Picture 90" descr="star"/>
            <p:cNvPicPr>
              <a:picLocks noChangeAspect="1" noChangeArrowheads="1" noCrop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292" y="1697"/>
              <a:ext cx="90" cy="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45" name="Picture 91" descr="star"/>
            <p:cNvPicPr>
              <a:picLocks noChangeAspect="1" noChangeArrowheads="1" noCrop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193" y="1752"/>
              <a:ext cx="90" cy="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46" name="Picture 92" descr="star"/>
            <p:cNvPicPr>
              <a:picLocks noChangeAspect="1" noChangeArrowheads="1" noCrop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132" y="1707"/>
              <a:ext cx="113" cy="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47" name="Picture 93" descr="star"/>
            <p:cNvPicPr>
              <a:picLocks noChangeAspect="1" noChangeArrowheads="1" noCrop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020" y="1758"/>
              <a:ext cx="90" cy="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48" name="Picture 94" descr="star"/>
            <p:cNvPicPr>
              <a:picLocks noChangeAspect="1" noChangeArrowheads="1" noCrop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2502" y="1738"/>
              <a:ext cx="113" cy="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49" name="Picture 95" descr="star"/>
            <p:cNvPicPr>
              <a:picLocks noChangeAspect="1" noChangeArrowheads="1" noCrop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2617" y="1732"/>
              <a:ext cx="90" cy="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50" name="Picture 96" descr="star"/>
            <p:cNvPicPr>
              <a:picLocks noChangeAspect="1" noChangeArrowheads="1" noCrop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993" y="1707"/>
              <a:ext cx="112" cy="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51" name="Picture 97" descr="star"/>
            <p:cNvPicPr>
              <a:picLocks noChangeAspect="1" noChangeArrowheads="1" noCrop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416" y="1667"/>
              <a:ext cx="90" cy="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52" name="Picture 98" descr="star"/>
            <p:cNvPicPr>
              <a:picLocks noChangeAspect="1" noChangeArrowheads="1" noCrop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3148" y="1733"/>
              <a:ext cx="90" cy="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53" name="Picture 99" descr="star"/>
            <p:cNvPicPr>
              <a:picLocks noChangeAspect="1" noChangeArrowheads="1" noCrop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2107" y="1707"/>
              <a:ext cx="112" cy="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54" name="Picture 100" descr="star"/>
            <p:cNvPicPr>
              <a:picLocks noChangeAspect="1" noChangeArrowheads="1" noCrop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483" y="1707"/>
              <a:ext cx="90" cy="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55" name="Picture 101" descr="star"/>
            <p:cNvPicPr>
              <a:picLocks noChangeAspect="1" noChangeArrowheads="1" noCrop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034" y="1707"/>
              <a:ext cx="112" cy="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115" name="WordArt 17" descr="Paper bag"/>
          <p:cNvSpPr>
            <a:spLocks noChangeArrowheads="1" noChangeShapeType="1" noTextEdit="1"/>
          </p:cNvSpPr>
          <p:nvPr/>
        </p:nvSpPr>
        <p:spPr bwMode="auto">
          <a:xfrm>
            <a:off x="4953000" y="5638801"/>
            <a:ext cx="2895600" cy="3143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vi-VN" sz="3200" kern="10" dirty="0">
                <a:ln w="9525">
                  <a:solidFill>
                    <a:srgbClr val="0000FF"/>
                  </a:solidFill>
                  <a:round/>
                </a:ln>
                <a:solidFill>
                  <a:srgbClr val="0000FF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THCS </a:t>
            </a:r>
            <a:r>
              <a:rPr lang="en-US" altLang="vi-VN" sz="3200" kern="10" dirty="0">
                <a:ln w="9525">
                  <a:solidFill>
                    <a:srgbClr val="0000FF"/>
                  </a:solidFill>
                  <a:round/>
                </a:ln>
                <a:solidFill>
                  <a:srgbClr val="0000FF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LÊ HỒNG PHONG</a:t>
            </a:r>
            <a:endParaRPr lang="en-US" sz="3200" kern="10" dirty="0">
              <a:ln w="9525">
                <a:solidFill>
                  <a:srgbClr val="0000FF"/>
                </a:solidFill>
                <a:round/>
              </a:ln>
              <a:solidFill>
                <a:srgbClr val="0000FF"/>
              </a:solidFill>
              <a:effectLst>
                <a:outerShdw dist="563972" dir="14049741" sx="125000" sy="125000" algn="tl" rotWithShape="0">
                  <a:srgbClr val="C7DFD3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0" name="WordArt 17" descr="Paper bag"/>
          <p:cNvSpPr>
            <a:spLocks noChangeArrowheads="1" noChangeShapeType="1" noTextEdit="1"/>
          </p:cNvSpPr>
          <p:nvPr/>
        </p:nvSpPr>
        <p:spPr bwMode="auto">
          <a:xfrm>
            <a:off x="3429002" y="3851689"/>
            <a:ext cx="5290589" cy="4667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1350" kern="10" dirty="0">
                <a:ln w="9525">
                  <a:solidFill>
                    <a:srgbClr val="FF0000"/>
                  </a:solidFill>
                  <a:round/>
                </a:ln>
                <a:solidFill>
                  <a:srgbClr val="FFFF0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BỘ MÔN: KHOA HỌC TỰ NHIÊN </a:t>
            </a:r>
            <a:r>
              <a:rPr lang="en-US" sz="1350" kern="10" dirty="0">
                <a:ln w="9525">
                  <a:solidFill>
                    <a:srgbClr val="FF0000"/>
                  </a:solidFill>
                  <a:round/>
                </a:ln>
                <a:solidFill>
                  <a:srgbClr val="FFFF0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8</a:t>
            </a:r>
            <a:endParaRPr lang="en-US" sz="1350" kern="10" dirty="0">
              <a:ln w="9525">
                <a:solidFill>
                  <a:srgbClr val="FF0000"/>
                </a:solidFill>
                <a:round/>
              </a:ln>
              <a:solidFill>
                <a:srgbClr val="FFFF00"/>
              </a:solidFill>
              <a:effectLst>
                <a:outerShdw dist="563972" dir="14049741" sx="125000" sy="125000" algn="tl" rotWithShape="0">
                  <a:srgbClr val="C7DFD3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68751" y="613537"/>
            <a:ext cx="6096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es-VE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 . </a:t>
            </a:r>
            <a:r>
              <a:rPr lang="es-VE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s-VE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VE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s-VE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VE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s-VE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VE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s-VE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VE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s-VE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VE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s-VE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s-VE" sz="28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s-VE" sz="2800" b="1" u="sng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s-VE" sz="2800" b="1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VE" sz="2800" b="1" u="sng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dung</a:t>
            </a:r>
            <a:r>
              <a:rPr lang="es-VE" sz="2800" b="1" u="sng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s-VE" sz="2800" b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s-VE" sz="2800" i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lang="es-VE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s-VE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VE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s-VE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VE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s-VE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VE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s-VE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VE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s-VE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s-VE" sz="2800" i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s-VE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VE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s-VE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VE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s-VE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VE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s-VE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VE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s-VE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VE" sz="2800" i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s-VE" sz="2800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VE" sz="2800" i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s-VE" sz="2800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VE" sz="2800" i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s-VE" sz="2800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VE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s-VE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VE" sz="2800" i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s-VE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VE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s-VE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VE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s-VE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VE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s-VE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VE" sz="2800" i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s-VE" sz="2800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VE" sz="2800" i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s-VE" sz="2800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VE" sz="2800" i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s-VE" sz="2800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VE" sz="2800" i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endParaRPr lang="en-US" sz="2800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Định luật bảo toàn khối lượng là gì?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4468" y="1515145"/>
            <a:ext cx="3874534" cy="387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ight Arrow 6"/>
          <p:cNvSpPr/>
          <p:nvPr/>
        </p:nvSpPr>
        <p:spPr>
          <a:xfrm>
            <a:off x="263951" y="3667027"/>
            <a:ext cx="546754" cy="292231"/>
          </a:xfrm>
          <a:prstGeom prst="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948906" y="3577471"/>
            <a:ext cx="6155704" cy="193899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21095" y="787934"/>
            <a:ext cx="817461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b,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giấm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NaHCO</a:t>
            </a:r>
            <a:r>
              <a:rPr lang="en-US" sz="3200" b="1" baseline="-250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15938" y="1874728"/>
            <a:ext cx="503830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100ml),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sodium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hydrogencarbonate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NaHCO</a:t>
            </a:r>
            <a:r>
              <a:rPr lang="en-US" sz="2800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dung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A bottle of 0.5M ethanoic acid (CH3COOH) or acetic acid as used in a UK  secondary school, London, UK Stock Photo - Alamy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19" b="10353"/>
          <a:stretch>
            <a:fillRect/>
          </a:stretch>
        </p:blipFill>
        <p:spPr bwMode="auto">
          <a:xfrm>
            <a:off x="6716631" y="1857080"/>
            <a:ext cx="2562186" cy="3897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ông dụng thuốc Natri Bicarbonat 1 4 | Vinme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8693" y="1857080"/>
            <a:ext cx="2933307" cy="3897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30004" y="340878"/>
            <a:ext cx="718491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b,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giấm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NaHCO</a:t>
            </a:r>
            <a:r>
              <a:rPr lang="en-US" sz="2800" b="1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575035" y="1319754"/>
          <a:ext cx="9621910" cy="4949071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5008347"/>
                <a:gridCol w="1434412"/>
                <a:gridCol w="3179151"/>
              </a:tblGrid>
              <a:tr h="42045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hành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526" marR="1852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526" marR="1852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sánh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</a:t>
                      </a:r>
                      <a:r>
                        <a:rPr lang="en-US" sz="2000" b="1" baseline="-25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en-US" sz="2000" b="1" baseline="-25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,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giải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thích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526" marR="1852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4528618">
                <a:tc>
                  <a:txBody>
                    <a:bodyPr/>
                    <a:lstStyle/>
                    <a:p>
                      <a:pPr marL="30480" marR="30480" algn="just">
                        <a:spcAft>
                          <a:spcPts val="1200"/>
                        </a:spcAft>
                      </a:pP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000" b="1" i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Bước</a:t>
                      </a:r>
                      <a:r>
                        <a:rPr lang="en-US" sz="2000" b="1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1: 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Đặt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bình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tam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giác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đó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chứa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10 ml dung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dịch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BaCl</a:t>
                      </a:r>
                      <a:r>
                        <a:rPr lang="en-US" sz="2000" b="0" kern="1200" baseline="-25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đĩa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cân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điện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tử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lấy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đầy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dịch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Na</a:t>
                      </a:r>
                      <a:r>
                        <a:rPr lang="en-US" sz="2000" b="0" kern="1200" baseline="-25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SO</a:t>
                      </a:r>
                      <a:r>
                        <a:rPr lang="en-US" sz="2000" b="0" kern="1200" baseline="-25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ống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hút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nhỏ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giọt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bóp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cao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su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đậy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lên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miệng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bình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3.2a).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Ghi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khối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lượng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mặt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cân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kí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hiệu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m</a:t>
                      </a:r>
                      <a:r>
                        <a:rPr lang="en-US" sz="2000" b="0" kern="1200" baseline="-25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).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000" b="1" i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Bước</a:t>
                      </a:r>
                      <a:r>
                        <a:rPr lang="en-US" sz="2000" b="1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2: 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Bóp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nút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cao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su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dịch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Na</a:t>
                      </a:r>
                      <a:r>
                        <a:rPr lang="en-US" sz="2000" b="0" kern="1200" baseline="-25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SO</a:t>
                      </a:r>
                      <a:r>
                        <a:rPr lang="en-US" sz="2000" b="0" kern="1200" baseline="-25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chảy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xuống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bình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3.2b).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sát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dấu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hiệu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phản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ứng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xảy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ra.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Ghi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khối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lượng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mặt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cân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kí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hiệu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en-US" sz="2000" b="0" kern="1200" baseline="-25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).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526" marR="1852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0480" marR="30480" algn="just">
                        <a:spcAft>
                          <a:spcPts val="120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0480" marR="30480" algn="just">
                        <a:spcAft>
                          <a:spcPts val="1200"/>
                        </a:spcAft>
                      </a:pPr>
                      <a:endParaRPr lang="en-US" sz="20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526" marR="1852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526" marR="1852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hí nghiệm CH3COOH tác dụng với Na2CO3 [100 thí nghiệm hóa học]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984623" y="1285344"/>
            <a:ext cx="8128000" cy="4572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9489" y="459342"/>
            <a:ext cx="92382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video </a:t>
            </a:r>
            <a:r>
              <a:rPr lang="en-US" sz="2800" b="1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nghiệm,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30004" y="340878"/>
            <a:ext cx="718491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b,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giấm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NaHCO</a:t>
            </a:r>
            <a:r>
              <a:rPr lang="en-US" sz="2800" b="1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339508" y="1208918"/>
          <a:ext cx="10935092" cy="4194355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5216165"/>
                <a:gridCol w="1967345"/>
                <a:gridCol w="3751582"/>
              </a:tblGrid>
              <a:tr h="42045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hành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526" marR="1852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526" marR="1852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sánh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</a:t>
                      </a:r>
                      <a:r>
                        <a:rPr lang="en-US" sz="2000" b="1" baseline="-25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en-US" sz="2000" b="1" baseline="-25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,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giải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thích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526" marR="1852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773902">
                <a:tc>
                  <a:txBody>
                    <a:bodyPr/>
                    <a:lstStyle/>
                    <a:p>
                      <a:pPr marL="30480" marR="30480" algn="just">
                        <a:spcAft>
                          <a:spcPts val="1200"/>
                        </a:spcAft>
                      </a:pP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000" b="1" i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Bước</a:t>
                      </a:r>
                      <a:r>
                        <a:rPr lang="en-US" sz="2000" b="1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1: 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Đặt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bình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tam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giác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đó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chứa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10 ml dung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dịch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BaCl</a:t>
                      </a:r>
                      <a:r>
                        <a:rPr lang="en-US" sz="2000" b="0" kern="1200" baseline="-25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đĩa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cân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điện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tử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lấy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đầy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dịch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Na</a:t>
                      </a:r>
                      <a:r>
                        <a:rPr lang="en-US" sz="2000" b="0" kern="1200" baseline="-25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SO</a:t>
                      </a:r>
                      <a:r>
                        <a:rPr lang="en-US" sz="2000" b="0" kern="1200" baseline="-25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ống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hút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nhỏ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giọt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bóp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cao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su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đậy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lên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miệng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bình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3.2a).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Ghi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khối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lượng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mặt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cân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kí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hiệu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m</a:t>
                      </a:r>
                      <a:r>
                        <a:rPr lang="en-US" sz="2000" b="0" kern="1200" baseline="-25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).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000" b="1" i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Bước</a:t>
                      </a:r>
                      <a:r>
                        <a:rPr lang="en-US" sz="2000" b="1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2: 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Bóp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nút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cao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su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dịch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Na</a:t>
                      </a:r>
                      <a:r>
                        <a:rPr lang="en-US" sz="2000" b="0" kern="1200" baseline="-25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SO</a:t>
                      </a:r>
                      <a:r>
                        <a:rPr lang="en-US" sz="2000" b="0" kern="1200" baseline="-25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chảy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xuống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bình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3.2b).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sát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dấu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hiệu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phản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ứng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xảy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ra.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Ghi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khối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lượng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mặt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cân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kí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hiệu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en-US" sz="2000" b="0" kern="1200" baseline="-25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).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526" marR="1852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0480" marR="30480" algn="just">
                        <a:spcAft>
                          <a:spcPts val="120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0480" marR="30480" algn="just">
                        <a:spcAft>
                          <a:spcPts val="1200"/>
                        </a:spcAft>
                      </a:pPr>
                      <a:endParaRPr lang="en-US" sz="20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526" marR="1852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526" marR="1852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5643813" y="2471194"/>
            <a:ext cx="16825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0480" marR="30480" algn="just" defTabSz="457200">
              <a:spcAft>
                <a:spcPts val="1200"/>
              </a:spcAft>
              <a:defRPr/>
            </a:pPr>
            <a:r>
              <a:rPr lang="en-US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thoát</a:t>
            </a:r>
            <a:r>
              <a:rPr lang="en-US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ra.</a:t>
            </a:r>
            <a:endParaRPr lang="en-US" dirty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675418" y="1992034"/>
            <a:ext cx="3250248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 So </a:t>
            </a:r>
            <a:r>
              <a:rPr lang="en-US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m</a:t>
            </a:r>
            <a:r>
              <a:rPr lang="en-US" baseline="-250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&gt; </a:t>
            </a:r>
            <a:r>
              <a:rPr lang="en-US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baseline="-250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dirty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dirty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dirty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Acetic acid + Sodium </a:t>
            </a:r>
            <a:r>
              <a:rPr lang="en-US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hydrogencarbonate</a:t>
            </a:r>
            <a:r>
              <a:rPr lang="en-US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→ Sodium acetate + Carbon dioxide + </a:t>
            </a:r>
            <a:r>
              <a:rPr lang="en-US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dirty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</a:t>
            </a:r>
            <a:r>
              <a:rPr lang="en-US" baseline="-250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&gt; </a:t>
            </a:r>
            <a:r>
              <a:rPr lang="en-US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baseline="-250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do </a:t>
            </a:r>
            <a:r>
              <a:rPr lang="en-US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carbon dioxide </a:t>
            </a:r>
            <a:r>
              <a:rPr lang="en-US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thoát</a:t>
            </a:r>
            <a:r>
              <a:rPr lang="en-US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en-US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81483" y="2251413"/>
            <a:ext cx="5614517" cy="1815882"/>
          </a:xfrm>
          <a:prstGeom prst="rect">
            <a:avLst/>
          </a:prstGeom>
          <a:solidFill>
            <a:schemeClr val="bg1"/>
          </a:solidFill>
          <a:ln>
            <a:solidFill>
              <a:srgbClr val="FFCCCC"/>
            </a:solidFill>
          </a:ln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s-VE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s-VE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ý: </a:t>
            </a:r>
            <a:r>
              <a:rPr lang="es-VE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s-VE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VE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s-VE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VE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s-VE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VE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s-VE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VE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s-VE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VE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s-VE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VE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s-VE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VE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s-VE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VE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s-VE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VE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s-VE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VE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s-VE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s-VE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s-VE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VE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s-VE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VE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s-VE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VE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s-VE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VE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s-VE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VE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s-VE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VE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s-VE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VE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s-VE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VE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s-VE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VE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s-VE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VE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s-VE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VE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s-VE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VE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s-VE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VE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s-VE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VE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s-VE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VE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s-VE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VE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s-VE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VE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s-VE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.VnTime" panose="020B720000000000000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Định luật bảo toàn khối lượng là gì?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7483" y="947883"/>
            <a:ext cx="5614517" cy="4422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80651" y="177650"/>
            <a:ext cx="3975551" cy="709684"/>
          </a:xfrm>
          <a:prstGeom prst="round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24206" y="1168924"/>
            <a:ext cx="7663992" cy="186650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FeS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Fe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Fe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 gam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gam.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57286" y="3867526"/>
            <a:ext cx="7971934" cy="179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de-DE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Đáp án bài tập 1</a:t>
            </a:r>
            <a:endParaRPr lang="en-US" sz="2400" dirty="0">
              <a:latin typeface=".VnTime" panose="020B720000000000000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de-DE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Áp dụng định luật bảo toàn khối lượng.</a:t>
            </a:r>
            <a:endParaRPr lang="en-US" sz="2400" dirty="0">
              <a:latin typeface=".VnTime" panose="020B720000000000000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FeS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Fe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= 7 + 4 = 11 gam.</a:t>
            </a:r>
            <a:endParaRPr lang="en-US" sz="2400" dirty="0">
              <a:effectLst/>
              <a:latin typeface=".VnTime" panose="020B720000000000000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Sắt(II) sulfide – Wikipedia tiếng Việt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3641" y="1575180"/>
            <a:ext cx="3424153" cy="2920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27534" y="1121382"/>
            <a:ext cx="8462573" cy="6132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  <a:tabLst>
                <a:tab pos="7015480" algn="l"/>
              </a:tabLst>
            </a:pP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.VnTime" panose="020B720000000000000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/>
              <p:cNvSpPr/>
              <p:nvPr/>
            </p:nvSpPr>
            <p:spPr>
              <a:xfrm>
                <a:off x="700726" y="2209569"/>
                <a:ext cx="8886334" cy="2862322"/>
              </a:xfrm>
              <a:prstGeom prst="rect">
                <a:avLst/>
              </a:prstGeom>
              <a:ln>
                <a:solidFill>
                  <a:srgbClr val="C00000"/>
                </a:solidFill>
              </a:ln>
            </p:spPr>
            <p:txBody>
              <a:bodyPr wrap="square">
                <a:spAutoFit/>
              </a:bodyPr>
              <a:lstStyle/>
              <a:p>
                <a:pPr>
                  <a:spcAft>
                    <a:spcPts val="0"/>
                  </a:spcAft>
                </a:pPr>
                <a:r>
                  <a:rPr lang="es-VE" sz="3600" b="1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        A + B </a:t>
                </a:r>
                <a14:m>
                  <m:oMath xmlns:m="http://schemas.openxmlformats.org/officeDocument/2006/math">
                    <m:r>
                      <a:rPr lang="es-VE" sz="3600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</m:oMath>
                </a14:m>
                <a:r>
                  <a:rPr lang="es-VE" sz="3600" b="1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C + D</a:t>
                </a:r>
                <a:endParaRPr lang="en-US" sz="3600" dirty="0">
                  <a:latin typeface=".VnTime" panose="020B720000000000000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</a:pPr>
                <a:r>
                  <a:rPr lang="es-VE" sz="36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Kí</a:t>
                </a:r>
                <a:r>
                  <a:rPr lang="es-VE" sz="36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s-VE" sz="36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hiệu</a:t>
                </a:r>
                <a:r>
                  <a:rPr lang="es-VE" sz="36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s-VE" sz="36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</a:t>
                </a:r>
                <a:r>
                  <a:rPr lang="es-VE" sz="3600" baseline="-25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</a:t>
                </a:r>
                <a:r>
                  <a:rPr lang="es-VE" sz="36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,m</a:t>
                </a:r>
                <a:r>
                  <a:rPr lang="es-VE" sz="3600" baseline="-25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</a:t>
                </a:r>
                <a:r>
                  <a:rPr lang="es-VE" sz="36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,m</a:t>
                </a:r>
                <a:r>
                  <a:rPr lang="es-VE" sz="3600" baseline="-25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</a:t>
                </a:r>
                <a:r>
                  <a:rPr lang="es-VE" sz="36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,m</a:t>
                </a:r>
                <a:r>
                  <a:rPr lang="es-VE" sz="3600" baseline="-25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</a:t>
                </a:r>
                <a:r>
                  <a:rPr lang="es-VE" sz="36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s-VE" sz="36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lần</a:t>
                </a:r>
                <a:r>
                  <a:rPr lang="es-VE" sz="36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s-VE" sz="36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lượt</a:t>
                </a:r>
                <a:r>
                  <a:rPr lang="es-VE" sz="36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s-VE" sz="36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s-VE" sz="36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s-VE" sz="36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khối</a:t>
                </a:r>
                <a:r>
                  <a:rPr lang="es-VE" sz="36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s-VE" sz="36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lượng</a:t>
                </a:r>
                <a:r>
                  <a:rPr lang="es-VE" sz="36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s-VE" sz="36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s-VE" sz="36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s-VE" sz="36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es-VE" sz="36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s-VE" sz="36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chất</a:t>
                </a:r>
                <a:r>
                  <a:rPr lang="es-VE" sz="36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s-VE" sz="36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phản</a:t>
                </a:r>
                <a:r>
                  <a:rPr lang="es-VE" sz="36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s-VE" sz="36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ứng</a:t>
                </a:r>
                <a:r>
                  <a:rPr lang="es-VE" sz="36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s-VE" sz="36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s-VE" sz="36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s-VE" sz="36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sản</a:t>
                </a:r>
                <a:r>
                  <a:rPr lang="es-VE" sz="36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s-VE" sz="36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phẩm</a:t>
                </a:r>
                <a:r>
                  <a:rPr lang="es-VE" sz="36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600" dirty="0">
                  <a:latin typeface=".VnTime" panose="020B720000000000000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</a:pPr>
                <a:r>
                  <a:rPr lang="es-VE" sz="36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Phương</a:t>
                </a:r>
                <a:r>
                  <a:rPr lang="es-VE" sz="36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s-VE" sz="36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trình</a:t>
                </a:r>
                <a:r>
                  <a:rPr lang="es-VE" sz="36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s-VE" sz="36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bảo</a:t>
                </a:r>
                <a:r>
                  <a:rPr lang="es-VE" sz="36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s-VE" sz="36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toàn</a:t>
                </a:r>
                <a:r>
                  <a:rPr lang="es-VE" sz="36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s-VE" sz="36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khối</a:t>
                </a:r>
                <a:r>
                  <a:rPr lang="es-VE" sz="36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s-VE" sz="36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lượng</a:t>
                </a:r>
                <a:r>
                  <a:rPr lang="es-VE" sz="36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 </a:t>
                </a:r>
                <a:endParaRPr lang="en-US" sz="3600" dirty="0">
                  <a:latin typeface=".VnTime" panose="020B720000000000000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s-VE" sz="3600" b="1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                 </a:t>
                </a:r>
                <a:r>
                  <a:rPr lang="es-VE" sz="3600" b="1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m</a:t>
                </a:r>
                <a:r>
                  <a:rPr lang="es-VE" sz="3600" b="1" baseline="-25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A</a:t>
                </a:r>
                <a:r>
                  <a:rPr lang="es-VE" sz="3600" b="1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+ </a:t>
                </a:r>
                <a:r>
                  <a:rPr lang="es-VE" sz="3600" b="1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m</a:t>
                </a:r>
                <a:r>
                  <a:rPr lang="es-VE" sz="3600" b="1" baseline="-25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B</a:t>
                </a:r>
                <a:r>
                  <a:rPr lang="es-VE" sz="3600" b="1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= </a:t>
                </a:r>
                <a:r>
                  <a:rPr lang="es-VE" sz="3600" b="1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m</a:t>
                </a:r>
                <a:r>
                  <a:rPr lang="es-VE" sz="3600" b="1" baseline="-25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C</a:t>
                </a:r>
                <a:r>
                  <a:rPr lang="es-VE" sz="3600" b="1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+ </a:t>
                </a:r>
                <a:r>
                  <a:rPr lang="es-VE" sz="3600" b="1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m</a:t>
                </a:r>
                <a:r>
                  <a:rPr lang="es-VE" sz="3600" b="1" baseline="-25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D</a:t>
                </a:r>
                <a:endParaRPr lang="en-US" sz="3600" b="1" dirty="0"/>
              </a:p>
            </p:txBody>
          </p:sp>
        </mc:Choice>
        <mc:Fallback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726" y="2209569"/>
                <a:ext cx="8886334" cy="2862322"/>
              </a:xfrm>
              <a:prstGeom prst="rect">
                <a:avLst/>
              </a:prstGeom>
              <a:blipFill rotWithShape="1">
                <a:blip r:embed="rId1"/>
                <a:stretch>
                  <a:fillRect l="-54" t="-169" r="-52" b="-616"/>
                </a:stretch>
              </a:blipFill>
              <a:ln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146" name="Picture 2" descr="Định luật bảo toàn khối lượng là gì? Công thức và bài tập chi tiế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7786" y="4488873"/>
            <a:ext cx="4534214" cy="2369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38872" y="101427"/>
            <a:ext cx="7323916" cy="709684"/>
          </a:xfrm>
          <a:prstGeom prst="round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90534" y="1265728"/>
            <a:ext cx="8895760" cy="13665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.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BaCl</a:t>
            </a:r>
            <a:r>
              <a:rPr lang="en-US" sz="2400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</a:t>
            </a:r>
            <a:r>
              <a:rPr lang="en-US" sz="2400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</a:t>
            </a:r>
            <a:r>
              <a:rPr lang="en-US" sz="2400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20,8 gam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14,2 gam;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BaSO</a:t>
            </a:r>
            <a:r>
              <a:rPr lang="en-US" sz="2400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23,3 gam.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NaCl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.VnTime" panose="020B720000000000000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47503" y="2887523"/>
            <a:ext cx="7726963" cy="3190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de-DE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Gọi m</a:t>
            </a:r>
            <a:r>
              <a:rPr lang="de-DE" sz="2400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BaCl2 </a:t>
            </a:r>
            <a:r>
              <a:rPr lang="de-DE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m</a:t>
            </a:r>
            <a:r>
              <a:rPr lang="de-DE" sz="2400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Na2SO4 </a:t>
            </a:r>
            <a:r>
              <a:rPr lang="de-DE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m</a:t>
            </a:r>
            <a:r>
              <a:rPr lang="de-DE" sz="2400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BaSO4</a:t>
            </a:r>
            <a:r>
              <a:rPr lang="de-DE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, m</a:t>
            </a:r>
            <a:r>
              <a:rPr lang="de-DE" sz="2400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NaCl </a:t>
            </a:r>
            <a:r>
              <a:rPr lang="de-DE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lần lượt là khối lượng của các chất BaCl</a:t>
            </a:r>
            <a:r>
              <a:rPr lang="de-DE" sz="2400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de-DE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, Na</a:t>
            </a:r>
            <a:r>
              <a:rPr lang="de-DE" sz="2400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de-DE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</a:t>
            </a:r>
            <a:r>
              <a:rPr lang="de-DE" sz="2400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de-DE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, BaSO</a:t>
            </a:r>
            <a:r>
              <a:rPr lang="de-DE" sz="2400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de-DE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, NaCl.</a:t>
            </a:r>
            <a:endParaRPr lang="en-US" sz="2400" dirty="0">
              <a:latin typeface=".VnTime" panose="020B720000000000000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de-DE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 trình bảo toàn khối lượng của các chất phản ứng là:</a:t>
            </a:r>
            <a:endParaRPr lang="en-US" sz="2400" dirty="0">
              <a:latin typeface=".VnTime" panose="020B720000000000000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de-DE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de-DE" sz="2400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BaCl2 </a:t>
            </a:r>
            <a:r>
              <a:rPr lang="de-DE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+ m</a:t>
            </a:r>
            <a:r>
              <a:rPr lang="de-DE" sz="2400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Na2SO4 </a:t>
            </a:r>
            <a:r>
              <a:rPr lang="de-DE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= m</a:t>
            </a:r>
            <a:r>
              <a:rPr lang="de-DE" sz="2400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BaSO4</a:t>
            </a:r>
            <a:r>
              <a:rPr lang="de-DE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+ m</a:t>
            </a:r>
            <a:r>
              <a:rPr lang="de-DE" sz="2400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NaCl</a:t>
            </a:r>
            <a:endParaRPr lang="en-US" sz="2400" dirty="0">
              <a:latin typeface=".VnTime" panose="020B720000000000000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"/>
            </a:pPr>
            <a:r>
              <a:rPr lang="de-DE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de-DE" sz="2400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NaCl </a:t>
            </a:r>
            <a:r>
              <a:rPr lang="de-DE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= m</a:t>
            </a:r>
            <a:r>
              <a:rPr lang="de-DE" sz="2400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BaCl2 </a:t>
            </a:r>
            <a:r>
              <a:rPr lang="de-DE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+ m</a:t>
            </a:r>
            <a:r>
              <a:rPr lang="de-DE" sz="2400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Na2SO4</a:t>
            </a:r>
            <a:r>
              <a:rPr lang="de-DE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de-DE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de-DE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</a:t>
            </a:r>
            <a:r>
              <a:rPr lang="de-DE" sz="2400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BaSO4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de-DE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Thay số vào ta được: m</a:t>
            </a:r>
            <a:r>
              <a:rPr lang="de-DE" sz="2400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NaCl</a:t>
            </a:r>
            <a:r>
              <a:rPr lang="de-DE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= 20,8 + 14,2 – 23,3 = 11,7 (g).</a:t>
            </a:r>
            <a:endParaRPr lang="en-US" sz="2400" dirty="0">
              <a:latin typeface=".VnTime" panose="020B720000000000000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de-DE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Vậy khối lượng của NaCl tạo thành sau phản ứng là 11,7 gam.</a:t>
            </a:r>
            <a:endParaRPr lang="en-US" sz="2400" dirty="0">
              <a:effectLst/>
              <a:latin typeface=".VnTime" panose="020B720000000000000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Stick Hình Minh Họa Màu Hóa Học Hình ảnh | Định dạng hình ảnh PSD  401689296| vn.lovepik.com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2506" y="3108506"/>
            <a:ext cx="3749494" cy="3749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3066" y="279662"/>
            <a:ext cx="8596668" cy="1320800"/>
          </a:xfrm>
        </p:spPr>
        <p:txBody>
          <a:bodyPr/>
          <a:lstStyle/>
          <a:p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3066" y="1031095"/>
            <a:ext cx="9847868" cy="193899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30480" marR="30480" algn="just"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a)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đốt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cháy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hoàn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toàn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mẩu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gỗ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ta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khối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lượng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nhẹ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hơn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mẩu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gỗ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ban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Theo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thay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đổi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khối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lượng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mâu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thuẫn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luật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bảo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toàn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khối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lượng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.VnTime" panose="020B720000000000000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83066" y="4692480"/>
            <a:ext cx="927737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algn="just"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mâu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thuẫn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.VnTime" panose="020B720000000000000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0480" marR="30480" algn="just"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mẩu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carbon dioxide,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.VnTime" panose="020B720000000000000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Down Arrow 7"/>
          <p:cNvSpPr/>
          <p:nvPr/>
        </p:nvSpPr>
        <p:spPr>
          <a:xfrm>
            <a:off x="4534293" y="3195687"/>
            <a:ext cx="1385740" cy="1197204"/>
          </a:xfrm>
          <a:prstGeom prst="down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7" grpId="0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8200" y="609600"/>
            <a:ext cx="5075583" cy="1447281"/>
          </a:xfrm>
          <a:prstGeom prst="rect">
            <a:avLst/>
          </a:prstGeom>
          <a:solidFill>
            <a:schemeClr val="accent2">
              <a:lumMod val="50000"/>
            </a:schemeClr>
          </a:solidFill>
          <a:effectLst>
            <a:glow rad="101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3" name="Picture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694" y="2375556"/>
            <a:ext cx="4656840" cy="2733772"/>
          </a:xfrm>
          <a:prstGeom prst="rect">
            <a:avLst/>
          </a:prstGeom>
        </p:spPr>
      </p:pic>
      <p:sp>
        <p:nvSpPr>
          <p:cNvPr id="4" name="Cloud 3"/>
          <p:cNvSpPr/>
          <p:nvPr/>
        </p:nvSpPr>
        <p:spPr>
          <a:xfrm>
            <a:off x="5329320" y="1701539"/>
            <a:ext cx="4729079" cy="4081805"/>
          </a:xfrm>
          <a:prstGeom prst="cloud">
            <a:avLst/>
          </a:prstGeom>
          <a:solidFill>
            <a:srgbClr val="FFCCCC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marR="38100">
              <a:lnSpc>
                <a:spcPct val="115000"/>
              </a:lnSpc>
            </a:pP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Nếu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đốt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cây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nến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thời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gian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cân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còn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thăng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?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Giải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thích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78177" y="594029"/>
            <a:ext cx="8454987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algn="just">
              <a:spcAft>
                <a:spcPts val="0"/>
              </a:spcAft>
            </a:pP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1400" dirty="0">
              <a:solidFill>
                <a:srgbClr val="C00000"/>
              </a:solidFill>
              <a:latin typeface=".VnTime" panose="020B720000000000000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0480" marR="30480" algn="just">
              <a:spcAft>
                <a:spcPts val="0"/>
              </a:spcAft>
            </a:pP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1400" b="1" dirty="0">
              <a:latin typeface=".VnTime" panose="020B720000000000000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0480" marR="30480" algn="just"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400" dirty="0">
              <a:latin typeface=".VnTime" panose="020B720000000000000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0480" marR="30480" algn="just"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oxygen, 1 que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oxygen.</a:t>
            </a:r>
            <a:endParaRPr lang="en-US" sz="1400" dirty="0">
              <a:latin typeface=".VnTime" panose="020B720000000000000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0480" marR="30480" algn="just">
              <a:spcAft>
                <a:spcPts val="0"/>
              </a:spcAft>
            </a:pP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1400" b="1" dirty="0">
              <a:latin typeface=".VnTime" panose="020B720000000000000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0480" marR="30480" algn="just"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u="sng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oxygen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que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đĩa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</a:t>
            </a:r>
            <a:r>
              <a:rPr lang="en-US" sz="2400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en-US" sz="1400" dirty="0">
              <a:latin typeface=".VnTime" panose="020B720000000000000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0480" marR="30480" algn="just"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u="sng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que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oxygen,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đậy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nút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que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dừng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400" baseline="-25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en-US" sz="1400" dirty="0">
              <a:latin typeface=".VnTime" panose="020B720000000000000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0480" marR="30480" algn="just"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u="sng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</a:t>
            </a:r>
            <a:r>
              <a:rPr lang="en-US" sz="2400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400" baseline="-25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400" dirty="0">
              <a:effectLst/>
              <a:latin typeface=".VnTime" panose="020B720000000000000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51790" y="386080"/>
            <a:ext cx="10638155" cy="237172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457200">
              <a:lnSpc>
                <a:spcPct val="115000"/>
              </a:lnSpc>
            </a:pPr>
            <a:r>
              <a:rPr lang="en-US" altLang="es-VE" sz="32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III.</a:t>
            </a:r>
            <a:r>
              <a:rPr lang="es-VE" sz="32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s-VE" sz="32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s-VE" sz="32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s-VE" sz="32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s-VE" sz="32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s-VE" sz="32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s-VE" sz="32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28600">
              <a:spcAft>
                <a:spcPts val="0"/>
              </a:spcAft>
            </a:pPr>
            <a:r>
              <a:rPr lang="en-US" altLang="es-VE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Phương trình hóa học là gì?</a:t>
            </a:r>
            <a:endParaRPr lang="es-VE" sz="2800" b="1" dirty="0" err="1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>
              <a:spcAft>
                <a:spcPts val="0"/>
              </a:spcAft>
            </a:pPr>
            <a:r>
              <a:rPr lang="es-VE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s-VE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VE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s-VE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VE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s-VE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VE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s-VE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VE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s-VE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VE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s-VE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VE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s-VE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VE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s-VE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VE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s-VE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VE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s-VE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VE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s-VE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VE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s-VE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VE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s-VE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VE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s-VE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VE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s-VE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VE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s-VE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VE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s-VE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VE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s-VE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VE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s-VE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VE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s-VE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VE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s-VE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VE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s-VE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VE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s-VE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.VnTime" panose="020B720000000000000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>
              <a:spcAft>
                <a:spcPts val="0"/>
              </a:spcAft>
            </a:pPr>
            <a:r>
              <a:rPr lang="es-VE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VD: </a:t>
            </a:r>
            <a:r>
              <a:rPr lang="es-VE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Hydrogen</a:t>
            </a:r>
            <a:r>
              <a:rPr lang="es-VE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s-VE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Oxygen</a:t>
            </a:r>
            <a:r>
              <a:rPr lang="es-VE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VE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s-VE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VE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s-VE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.VnTime" panose="020B720000000000000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817245" y="97790"/>
          <a:ext cx="10836275" cy="6492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36275"/>
              </a:tblGrid>
              <a:tr h="6492240">
                <a:tc>
                  <a:txBody>
                    <a:bodyPr/>
                    <a:lstStyle/>
                    <a:p>
                      <a:pPr algn="ctr"/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PHIẾU HỌC TẬP SÔ 3</a:t>
                      </a:r>
                      <a:endParaRPr lang="en-US" sz="2000" b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l"/>
                      <a:r>
                        <a:rPr lang="en-US" sz="20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Phương</a:t>
                      </a:r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hóa</a:t>
                      </a:r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:</a:t>
                      </a:r>
                      <a:endParaRPr lang="en-US" sz="2000" b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l"/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                                          Hydrogen + Oxygen </a:t>
                      </a:r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Nước</a:t>
                      </a:r>
                      <a:endParaRPr lang="en-US" sz="2000" b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l"/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                                              H</a:t>
                      </a:r>
                      <a:r>
                        <a:rPr lang="en-US" sz="2000" b="1" kern="1200" baseline="-25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     +    O</a:t>
                      </a:r>
                      <a:r>
                        <a:rPr lang="en-US" sz="2000" b="1" kern="1200" baseline="-25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  </a:t>
                      </a:r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H</a:t>
                      </a:r>
                      <a:r>
                        <a:rPr lang="en-US" sz="2000" b="1" kern="1200" baseline="-25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O</a:t>
                      </a:r>
                      <a:endParaRPr lang="en-US" sz="2000" b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l"/>
                      <a:r>
                        <a:rPr lang="en-US" sz="20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Hoàn</a:t>
                      </a:r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sơ</a:t>
                      </a:r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đồ</a:t>
                      </a:r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sau</a:t>
                      </a:r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:</a:t>
                      </a:r>
                      <a:endParaRPr lang="en-US" sz="2000" b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0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hỏi</a:t>
                      </a:r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:</a:t>
                      </a:r>
                      <a:endParaRPr lang="en-US" sz="2000" b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lvl="0"/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Cho </a:t>
                      </a:r>
                      <a:r>
                        <a:rPr lang="en-US" sz="20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tổng</a:t>
                      </a:r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tử</a:t>
                      </a:r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mỗi</a:t>
                      </a:r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tố</a:t>
                      </a:r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tham</a:t>
                      </a:r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gia</a:t>
                      </a:r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tạo</a:t>
                      </a:r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phẩm</a:t>
                      </a:r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endParaRPr lang="en-US" sz="2000" b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lvl="0"/>
                      <a:r>
                        <a:rPr lang="en-US" sz="20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ví</a:t>
                      </a:r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dụ</a:t>
                      </a:r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bên</a:t>
                      </a:r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cần</a:t>
                      </a:r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phải</a:t>
                      </a:r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tuân</a:t>
                      </a:r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tắc</a:t>
                      </a:r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?</a:t>
                      </a:r>
                      <a:endParaRPr lang="en-US" sz="2000" b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Cho </a:t>
                      </a:r>
                      <a:r>
                        <a:rPr lang="en-US" sz="20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tử</a:t>
                      </a:r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mỗi</a:t>
                      </a:r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tố</a:t>
                      </a:r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tham</a:t>
                      </a:r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gia</a:t>
                      </a:r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phản</a:t>
                      </a:r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ứng</a:t>
                      </a:r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phẩm</a:t>
                      </a:r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ô </a:t>
                      </a:r>
                      <a:r>
                        <a:rPr lang="en-US" sz="20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trống</a:t>
                      </a:r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3.3.</a:t>
                      </a:r>
                      <a:endParaRPr 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9" name="Picture 8"/>
          <p:cNvPicPr/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927" y="1510103"/>
            <a:ext cx="5541818" cy="3667027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484909" y="97497"/>
          <a:ext cx="10280073" cy="6431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80073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PHIẾU HỌC TẬP SÔ 3</a:t>
                      </a:r>
                      <a:endParaRPr lang="en-US" sz="2000" b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l"/>
                      <a:r>
                        <a:rPr lang="en-US" sz="20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Phương</a:t>
                      </a:r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hóa</a:t>
                      </a:r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:</a:t>
                      </a:r>
                      <a:endParaRPr lang="en-US" sz="2000" b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l"/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                                          Hydrogen + Oxygen </a:t>
                      </a:r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Nước</a:t>
                      </a:r>
                      <a:endParaRPr lang="en-US" sz="2000" b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l"/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                                              H</a:t>
                      </a:r>
                      <a:r>
                        <a:rPr lang="en-US" sz="2000" b="1" kern="1200" baseline="-25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     +    O</a:t>
                      </a:r>
                      <a:r>
                        <a:rPr lang="en-US" sz="2000" b="1" kern="1200" baseline="-25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  </a:t>
                      </a:r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H</a:t>
                      </a:r>
                      <a:r>
                        <a:rPr lang="en-US" sz="2000" b="1" kern="1200" baseline="-25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O</a:t>
                      </a:r>
                      <a:endParaRPr lang="en-US" sz="2000" b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l"/>
                      <a:r>
                        <a:rPr lang="en-US" sz="20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Hoàn</a:t>
                      </a:r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sơ</a:t>
                      </a:r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đồ</a:t>
                      </a:r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sau</a:t>
                      </a:r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:</a:t>
                      </a:r>
                      <a:endParaRPr lang="en-US" sz="2000" b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8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phản</a:t>
                      </a:r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ứng</a:t>
                      </a:r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hoá</a:t>
                      </a:r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tổng</a:t>
                      </a:r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tử</a:t>
                      </a:r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mỗi</a:t>
                      </a:r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tố</a:t>
                      </a:r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tham</a:t>
                      </a:r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gia</a:t>
                      </a:r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phản</a:t>
                      </a:r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ứng</a:t>
                      </a:r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luôn</a:t>
                      </a:r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tổng</a:t>
                      </a:r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tử</a:t>
                      </a:r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tố</a:t>
                      </a:r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đó</a:t>
                      </a:r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phẩm</a:t>
                      </a:r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  <a:endParaRPr lang="en-US" sz="1800" b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6" name="Picture 5"/>
          <p:cNvPicPr/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273" y="1450975"/>
            <a:ext cx="5999018" cy="395605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90762" y="622760"/>
            <a:ext cx="5724525" cy="5861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15000"/>
              </a:lnSpc>
            </a:pPr>
            <a:r>
              <a:rPr lang="en-US" altLang="es-VE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</a:t>
            </a:r>
            <a:r>
              <a:rPr lang="es-VE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s-VE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s-VE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bước</a:t>
            </a:r>
            <a:r>
              <a:rPr lang="es-VE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s-VE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lập</a:t>
            </a:r>
            <a:r>
              <a:rPr lang="es-VE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s-VE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s-VE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s-VE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s-VE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s-VE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s-VE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s-VE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endParaRPr lang="en-US" sz="2800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75855" y="1842656"/>
            <a:ext cx="8686800" cy="30162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" marR="30480" algn="just">
              <a:spcAft>
                <a:spcPts val="1200"/>
              </a:spcAft>
            </a:pP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1: 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0000FF"/>
              </a:solidFill>
              <a:latin typeface=".VnTime" panose="020B720000000000000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0480" marR="30480" algn="just">
              <a:spcAft>
                <a:spcPts val="1200"/>
              </a:spcAft>
            </a:pP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2: 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0000FF"/>
              </a:solidFill>
              <a:latin typeface=".VnTime" panose="020B720000000000000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0480" marR="30480" algn="just">
              <a:spcAft>
                <a:spcPts val="1200"/>
              </a:spcAft>
            </a:pP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3: 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dirty="0">
              <a:solidFill>
                <a:srgbClr val="0000FF"/>
              </a:solidFill>
              <a:latin typeface=".VnTime" panose="020B720000000000000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0480" marR="30480" algn="just">
              <a:spcAft>
                <a:spcPts val="1200"/>
              </a:spcAft>
            </a:pP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4: 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0000FF"/>
              </a:solidFill>
              <a:effectLst/>
              <a:latin typeface=".VnTime" panose="020B720000000000000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81330" y="1780540"/>
            <a:ext cx="8717915" cy="409067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30480" marR="30480" algn="just">
              <a:spcAft>
                <a:spcPts val="0"/>
              </a:spcAft>
            </a:pP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1: 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0480" marR="30480" algn="just">
              <a:spcAft>
                <a:spcPts val="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Mg + O</a:t>
            </a:r>
            <a:r>
              <a:rPr lang="en-US" sz="2800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− − − →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MgO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.VnTime" panose="020B720000000000000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0480" marR="30480" algn="just">
              <a:spcAft>
                <a:spcPts val="0"/>
              </a:spcAft>
            </a:pP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2: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latin typeface=".VnTime" panose="020B720000000000000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0480" marR="30480" algn="just">
              <a:spcAft>
                <a:spcPts val="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                           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Mg + O</a:t>
            </a:r>
            <a:r>
              <a:rPr lang="en-US" sz="2800" baseline="-25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− − − → 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MgO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2800" dirty="0">
              <a:latin typeface=".VnTime" panose="020B720000000000000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0480" marR="30480" algn="just">
              <a:spcAft>
                <a:spcPts val="0"/>
              </a:spcAft>
            </a:pP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        1        2                 1   1   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0480" marR="30480" algn="just"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Bước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3: 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Cân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nguyên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tử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/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nhóm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nguyên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tử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30480" marR="30480" algn="just">
              <a:spcAft>
                <a:spcPts val="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                           2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Mg + O</a:t>
            </a:r>
            <a:r>
              <a:rPr lang="en-US" sz="2800" baseline="-25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 − − − → 2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MgO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 </a:t>
            </a:r>
            <a:endParaRPr lang="en-US" sz="2800" dirty="0">
              <a:latin typeface=".VnTime" panose="020B720000000000000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0480" marR="30480" algn="just">
              <a:spcAft>
                <a:spcPts val="0"/>
              </a:spcAft>
            </a:pP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nguyên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tử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       2        2                   2   2   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0480" marR="30480" algn="just">
              <a:spcAft>
                <a:spcPts val="0"/>
              </a:spcAft>
            </a:pP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Bước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4: 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Kiểm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phương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trình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hoá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</a:t>
            </a:r>
            <a:endParaRPr lang="en-US" sz="2800" dirty="0">
              <a:latin typeface=".VnTime" panose="020B720000000000000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0480" marR="30480" algn="just"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                       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2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Mg + O</a:t>
            </a:r>
            <a:r>
              <a:rPr lang="en-US" sz="2800" baseline="-25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 → 2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MgO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 </a:t>
            </a:r>
            <a:endParaRPr lang="en-US" sz="2800" dirty="0">
              <a:effectLst/>
              <a:latin typeface=".VnTime" panose="020B720000000000000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81052" y="487228"/>
            <a:ext cx="8254738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vi-VN" sz="24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2: </a:t>
            </a:r>
            <a:r>
              <a:rPr lang="vi-VN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 phương trình hoá học của phản ứng magnesium (Mg) tác dụng với oxygen (O</a:t>
            </a:r>
            <a:r>
              <a:rPr lang="vi-VN" sz="2400" baseline="-25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tạo thành magnesium oxitde (MgO)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40470" y="2356906"/>
            <a:ext cx="9395382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algn="just">
              <a:spcAft>
                <a:spcPts val="0"/>
              </a:spcAft>
            </a:pP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1: 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dirty="0">
              <a:latin typeface=".VnTime" panose="020B720000000000000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0480" marR="30480" algn="just"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Na</a:t>
            </a:r>
            <a:r>
              <a:rPr lang="en-US" sz="2400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</a:t>
            </a:r>
            <a:r>
              <a:rPr lang="en-US" sz="2400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+ Ca(OH)</a:t>
            </a:r>
            <a:r>
              <a:rPr lang="en-US" sz="2400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− − − → CaCO</a:t>
            </a:r>
            <a:r>
              <a:rPr lang="en-US" sz="2400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↓ +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NaOH</a:t>
            </a:r>
            <a:endParaRPr lang="en-US" sz="2400" dirty="0">
              <a:latin typeface=".VnTime" panose="020B720000000000000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0480" marR="30480" algn="just">
              <a:spcAft>
                <a:spcPts val="0"/>
              </a:spcAft>
            </a:pP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2: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.VnTime" panose="020B720000000000000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0480" marR="30480" algn="just">
              <a:spcAft>
                <a:spcPts val="0"/>
              </a:spcAft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Na</a:t>
            </a:r>
            <a:r>
              <a:rPr lang="en-US" sz="2400" baseline="-25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</a:t>
            </a:r>
            <a:r>
              <a:rPr lang="en-US" sz="2400" baseline="-25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+ Ca(OH)</a:t>
            </a:r>
            <a:r>
              <a:rPr lang="en-US" sz="2400" baseline="-25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− − − → CaCO</a:t>
            </a:r>
            <a:r>
              <a:rPr lang="en-US" sz="2400" baseline="-25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↓ + 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NaOH</a:t>
            </a:r>
            <a:endParaRPr lang="en-US" sz="2400" dirty="0">
              <a:latin typeface=".VnTime" panose="020B720000000000000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0480" marR="30480" algn="just">
              <a:spcAft>
                <a:spcPts val="0"/>
              </a:spcAft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2     1        1        2                  1      1     1        1       </a:t>
            </a:r>
            <a:endParaRPr lang="en-US" sz="2400" dirty="0">
              <a:latin typeface=".VnTime" panose="020B720000000000000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0480" marR="30480" algn="just">
              <a:spcAft>
                <a:spcPts val="0"/>
              </a:spcAft>
            </a:pP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3: 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dirty="0">
              <a:latin typeface=".VnTime" panose="020B720000000000000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0480" marR="30480" algn="just">
              <a:spcAft>
                <a:spcPts val="0"/>
              </a:spcAft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Na</a:t>
            </a:r>
            <a:r>
              <a:rPr lang="en-US" sz="2400" baseline="-25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</a:t>
            </a:r>
            <a:r>
              <a:rPr lang="en-US" sz="2400" baseline="-25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+ Ca(OH)</a:t>
            </a:r>
            <a:r>
              <a:rPr lang="en-US" sz="2400" baseline="-25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− − − → CaCO</a:t>
            </a:r>
            <a:r>
              <a:rPr lang="en-US" sz="2400" baseline="-25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↓ + 2NaOH</a:t>
            </a:r>
            <a:endParaRPr lang="en-US" sz="2400" dirty="0">
              <a:latin typeface=".VnTime" panose="020B720000000000000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0480" marR="30480" algn="just">
              <a:spcAft>
                <a:spcPts val="0"/>
              </a:spcAft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2        1        1        2             1      1         2        2       </a:t>
            </a:r>
            <a:endParaRPr lang="en-US" sz="2400" dirty="0">
              <a:latin typeface=".VnTime" panose="020B720000000000000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0480" marR="30480" algn="just">
              <a:spcAft>
                <a:spcPts val="0"/>
              </a:spcAft>
            </a:pP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4: 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dirty="0">
              <a:latin typeface=".VnTime" panose="020B720000000000000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Na</a:t>
            </a:r>
            <a:r>
              <a:rPr lang="en-US" sz="2400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CO</a:t>
            </a:r>
            <a:r>
              <a:rPr lang="en-US" sz="2400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+ Ca(OH)</a:t>
            </a:r>
            <a:r>
              <a:rPr lang="en-US" sz="2400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→ CaCO</a:t>
            </a:r>
            <a:r>
              <a:rPr lang="en-US" sz="2400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↓ + 2NaOH</a:t>
            </a:r>
            <a:endParaRPr lang="en-US" sz="2400" dirty="0"/>
          </a:p>
        </p:txBody>
      </p:sp>
      <p:sp>
        <p:nvSpPr>
          <p:cNvPr id="6" name="Rectangle 5"/>
          <p:cNvSpPr/>
          <p:nvPr/>
        </p:nvSpPr>
        <p:spPr>
          <a:xfrm>
            <a:off x="540469" y="427903"/>
            <a:ext cx="8924041" cy="15696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vi-VN" sz="24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3: </a:t>
            </a:r>
            <a:r>
              <a:rPr lang="vi-VN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 phương trình hoá học của phản ứng khi cho dung dịch sodium carbonate (Na</a:t>
            </a:r>
            <a:r>
              <a:rPr lang="vi-VN" sz="2400" baseline="-25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</a:t>
            </a:r>
            <a:r>
              <a:rPr lang="vi-VN" sz="2400" baseline="-25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tác dụng với dung dịch calcium hydroxide (Ca(OH)</a:t>
            </a:r>
            <a:r>
              <a:rPr lang="vi-VN" sz="2400" baseline="-25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tạo thành calcium carbonate (CaCO</a:t>
            </a:r>
            <a:r>
              <a:rPr lang="vi-VN" sz="2400" baseline="-25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không tan (kết tủa) và sodium hydroxide (NaOH).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1677" y="659732"/>
            <a:ext cx="10253221" cy="10814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>
              <a:lnSpc>
                <a:spcPct val="115000"/>
              </a:lnSpc>
            </a:pPr>
            <a:r>
              <a:rPr lang="en-US" altLang="es-VE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es-VE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Ý </a:t>
            </a:r>
            <a:r>
              <a:rPr lang="es-VE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es-VE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s-VE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s-VE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s-VE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s-VE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s-VE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s-VE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s-VE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s-VE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s-VE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endParaRPr lang="es-VE" sz="28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574509" y="2410691"/>
          <a:ext cx="9487555" cy="228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487555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                                     PHIẾU HỌC TẬP 4</a:t>
                      </a:r>
                      <a:endParaRPr lang="en-US" sz="2400" b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   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Xét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phương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hóa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học</a:t>
                      </a:r>
                      <a:endParaRPr lang="en-US" sz="2400" b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                                  2 H</a:t>
                      </a:r>
                      <a:r>
                        <a:rPr lang="en-US" sz="2400" b="1" kern="1200" baseline="-25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+       O</a:t>
                      </a:r>
                      <a:r>
                        <a:rPr lang="en-US" sz="2400" b="1" kern="1200" baseline="-25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 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       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2H</a:t>
                      </a:r>
                      <a:r>
                        <a:rPr lang="en-US" sz="2400" b="1" kern="1200" baseline="-25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O</a:t>
                      </a:r>
                      <a:endParaRPr lang="en-US" sz="2400" b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Hãy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biết</a:t>
                      </a:r>
                      <a:endParaRPr lang="en-US" sz="2400" b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1,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phản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ứng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phẩm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?</a:t>
                      </a:r>
                      <a:endParaRPr lang="en-US" sz="2400" b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2,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Tỉ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lệ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tử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tử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giữa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phản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ứng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0242" name="Picture 2" descr="5000 Hình Nền Hóa Học Chất Như Nước Cất - Có 1-0-2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7127" y="2410691"/>
            <a:ext cx="2964873" cy="4447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ình ảnh Phim Hoạt Hình Minh Họa Minh Họa Hóa Học Vật Tư Hóa Học Dụng Cụ Hóa  Học PNG , Minh, Phim, Cốc đẹp PNG miễn phí tải tập tin PSDComment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1524" y="3429000"/>
            <a:ext cx="3429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56970" y="436432"/>
            <a:ext cx="10379054" cy="35599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>
              <a:lnSpc>
                <a:spcPct val="115000"/>
              </a:lnSpc>
              <a:tabLst>
                <a:tab pos="7015480" algn="l"/>
              </a:tabLst>
            </a:pP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ĐÁP ÁN PHIẾU HỌC TẬP 4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457200">
              <a:lnSpc>
                <a:spcPct val="115000"/>
              </a:lnSpc>
              <a:tabLst>
                <a:tab pos="7015480" algn="l"/>
              </a:tabLst>
            </a:pP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Xét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phương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trình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hóa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457200">
              <a:lnSpc>
                <a:spcPct val="115000"/>
              </a:lnSpc>
              <a:tabLst>
                <a:tab pos="7015480" algn="l"/>
              </a:tabLst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                                     2 H</a:t>
            </a:r>
            <a:r>
              <a:rPr lang="en-US" sz="2800" baseline="-25000" dirty="0">
                <a:latin typeface="Times New Roman" panose="02020603050405020304" pitchFamily="18" charset="0"/>
                <a:ea typeface="Calibri" panose="020F0502020204030204" pitchFamily="34" charset="0"/>
              </a:rPr>
              <a:t>2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   +       O</a:t>
            </a:r>
            <a:r>
              <a:rPr lang="en-US" sz="2800" baseline="-25000" dirty="0">
                <a:latin typeface="Times New Roman" panose="02020603050405020304" pitchFamily="18" charset="0"/>
                <a:ea typeface="Calibri" panose="020F0502020204030204" pitchFamily="34" charset="0"/>
              </a:rPr>
              <a:t>2 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          </a:t>
            </a:r>
            <a:r>
              <a:rPr lang="en-US" sz="2800">
                <a:latin typeface="Times New Roman" panose="02020603050405020304" pitchFamily="18" charset="0"/>
                <a:ea typeface="Calibri" panose="020F0502020204030204" pitchFamily="34" charset="0"/>
                <a:sym typeface="Wingdings" panose="05000000000000000000" pitchFamily="2" charset="2"/>
              </a:rPr>
              <a:t></a:t>
            </a:r>
            <a:r>
              <a:rPr lang="en-US" sz="2800">
                <a:latin typeface="Times New Roman" panose="02020603050405020304" pitchFamily="18" charset="0"/>
                <a:ea typeface="Calibri" panose="020F0502020204030204" pitchFamily="34" charset="0"/>
              </a:rPr>
              <a:t>    2H</a:t>
            </a:r>
            <a:r>
              <a:rPr lang="en-US" sz="2800" baseline="-25000">
                <a:latin typeface="Times New Roman" panose="02020603050405020304" pitchFamily="18" charset="0"/>
                <a:ea typeface="Calibri" panose="020F0502020204030204" pitchFamily="34" charset="0"/>
              </a:rPr>
              <a:t>2</a:t>
            </a:r>
            <a:r>
              <a:rPr lang="en-US" sz="2800">
                <a:latin typeface="Times New Roman" panose="02020603050405020304" pitchFamily="18" charset="0"/>
                <a:ea typeface="Calibri" panose="020F0502020204030204" pitchFamily="34" charset="0"/>
              </a:rPr>
              <a:t>O</a:t>
            </a:r>
            <a:endParaRPr lang="en-US" sz="280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457200">
              <a:lnSpc>
                <a:spcPct val="115000"/>
              </a:lnSpc>
              <a:tabLst>
                <a:tab pos="7015480" algn="l"/>
              </a:tabLst>
            </a:pPr>
            <a:r>
              <a:rPr lang="en-US" sz="2800">
                <a:latin typeface="Times New Roman" panose="02020603050405020304" pitchFamily="18" charset="0"/>
                <a:ea typeface="Calibri" panose="020F0502020204030204" pitchFamily="34" charset="0"/>
              </a:rPr>
              <a:t>1, Chất phản ứng: H</a:t>
            </a:r>
            <a:r>
              <a:rPr lang="en-US" sz="2800" baseline="-25000">
                <a:latin typeface="Times New Roman" panose="02020603050405020304" pitchFamily="18" charset="0"/>
                <a:ea typeface="Calibri" panose="020F0502020204030204" pitchFamily="34" charset="0"/>
              </a:rPr>
              <a:t>2</a:t>
            </a:r>
            <a:r>
              <a:rPr lang="en-US" sz="2800">
                <a:latin typeface="Times New Roman" panose="02020603050405020304" pitchFamily="18" charset="0"/>
                <a:ea typeface="Calibri" panose="020F0502020204030204" pitchFamily="34" charset="0"/>
              </a:rPr>
              <a:t> , O</a:t>
            </a:r>
            <a:r>
              <a:rPr lang="en-US" sz="2800" baseline="-25000">
                <a:latin typeface="Times New Roman" panose="02020603050405020304" pitchFamily="18" charset="0"/>
                <a:ea typeface="Calibri" panose="020F0502020204030204" pitchFamily="34" charset="0"/>
              </a:rPr>
              <a:t>2</a:t>
            </a:r>
            <a:endParaRPr lang="en-US" sz="280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457200">
              <a:lnSpc>
                <a:spcPct val="115000"/>
              </a:lnSpc>
              <a:spcAft>
                <a:spcPts val="1000"/>
              </a:spcAft>
              <a:tabLst>
                <a:tab pos="7015480" algn="l"/>
              </a:tabLst>
            </a:pPr>
            <a:r>
              <a:rPr lang="en-US" sz="2800">
                <a:latin typeface="Times New Roman" panose="02020603050405020304" pitchFamily="18" charset="0"/>
                <a:ea typeface="Calibri" panose="020F0502020204030204" pitchFamily="34" charset="0"/>
              </a:rPr>
              <a:t>    Chất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sản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phẩm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: H</a:t>
            </a:r>
            <a:r>
              <a:rPr lang="en-US" sz="2800" baseline="-25000" dirty="0">
                <a:latin typeface="Times New Roman" panose="02020603050405020304" pitchFamily="18" charset="0"/>
                <a:ea typeface="Calibri" panose="020F0502020204030204" pitchFamily="34" charset="0"/>
              </a:rPr>
              <a:t>2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O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  <a:tabLst>
                <a:tab pos="7015480" algn="l"/>
              </a:tabLst>
            </a:pPr>
            <a:r>
              <a:rPr lang="en-US" sz="28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2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latin typeface=".VnTime" panose="020B720000000000000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  <a:tabLst>
                <a:tab pos="7015480" algn="l"/>
              </a:tabLst>
            </a:pP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en-US" sz="2800" baseline="-25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</a:t>
            </a:r>
            <a:r>
              <a:rPr lang="en-US" sz="2800" baseline="-25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en-US" sz="2800" baseline="-25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 = 2 : 1 : 2</a:t>
            </a:r>
            <a:endParaRPr lang="en-US" sz="2800" dirty="0">
              <a:effectLst/>
              <a:latin typeface=".VnTime" panose="020B720000000000000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81498" y="879539"/>
            <a:ext cx="8984175" cy="1745863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1000"/>
              </a:spcAft>
            </a:pPr>
            <a:r>
              <a:rPr lang="es-VE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s-VE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s-VE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s-VE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s-VE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s-VE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s-VE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s-VE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s-VE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s-VE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s-VE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s-VE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s-VE" sz="32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s-VE" sz="32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s-VE" sz="32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phản</a:t>
            </a:r>
            <a:r>
              <a:rPr lang="es-VE" sz="32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s-VE" sz="32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s-VE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s-VE" sz="32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s-VE" sz="32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s-VE" sz="32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s-VE" sz="32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s-VE" sz="32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s-VE" sz="32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s-VE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s-VE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s-VE" sz="32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tỉ</a:t>
            </a:r>
            <a:r>
              <a:rPr lang="es-VE" sz="32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s-VE" sz="32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lệ</a:t>
            </a:r>
            <a:r>
              <a:rPr lang="es-VE" sz="32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s-VE" sz="32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s-VE" sz="32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s-VE" sz="32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s-VE" sz="32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s-VE" sz="32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nguyên</a:t>
            </a:r>
            <a:r>
              <a:rPr lang="es-VE" sz="32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s-VE" sz="32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tử</a:t>
            </a:r>
            <a:r>
              <a:rPr lang="es-VE" sz="32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s-VE" sz="32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hoặc</a:t>
            </a:r>
            <a:r>
              <a:rPr lang="es-VE" sz="32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s-VE" sz="32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s-VE" sz="32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s-VE" sz="32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s-VE" sz="32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s-VE" sz="32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tử</a:t>
            </a:r>
            <a:r>
              <a:rPr lang="es-VE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s-VE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giữa</a:t>
            </a:r>
            <a:r>
              <a:rPr lang="es-VE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s-VE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s-VE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s-VE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s-VE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s-VE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cũng</a:t>
            </a:r>
            <a:r>
              <a:rPr lang="es-VE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s-VE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s-VE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s-VE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từng</a:t>
            </a:r>
            <a:r>
              <a:rPr lang="es-VE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s-VE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cặp</a:t>
            </a:r>
            <a:r>
              <a:rPr lang="es-VE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s-VE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s-VE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s-VE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s-VE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s-VE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phản</a:t>
            </a:r>
            <a:r>
              <a:rPr lang="es-VE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s-VE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s-VE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026" name="Picture 2" descr="Phương Trình Hóa Học Là Gì? Cách Lập Phương Trình Hóa Học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1167" y="3080643"/>
            <a:ext cx="5444836" cy="254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ched Right Arrow 2"/>
          <p:cNvSpPr/>
          <p:nvPr/>
        </p:nvSpPr>
        <p:spPr>
          <a:xfrm>
            <a:off x="1842655" y="96983"/>
            <a:ext cx="7259781" cy="3637416"/>
          </a:xfrm>
          <a:prstGeom prst="notchedRightArrow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886031" y="1425049"/>
            <a:ext cx="56278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carbondioxide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65575"/>
            <a:ext cx="12192000" cy="289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934" y="214546"/>
            <a:ext cx="8596668" cy="1320800"/>
          </a:xfrm>
        </p:spPr>
        <p:txBody>
          <a:bodyPr>
            <a:normAutofit/>
          </a:bodyPr>
          <a:lstStyle/>
          <a:p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sz="4800" b="1" dirty="0">
              <a:solidFill>
                <a:srgbClr val="0000FF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03956" y="1432951"/>
            <a:ext cx="9305652" cy="19380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vi-VN" sz="24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4:</a:t>
            </a:r>
            <a:r>
              <a:rPr lang="vi-VN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Xét phương trình hoá học của phản ứng sau: </a:t>
            </a:r>
            <a:endParaRPr lang="vi-VN" sz="2400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4Al + 3O</a:t>
            </a:r>
            <a:r>
              <a:rPr lang="vi-VN" sz="2400" baseline="-25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→ </a:t>
            </a:r>
            <a:r>
              <a:rPr lang="en-US" altLang="vi-VN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</a:t>
            </a:r>
            <a:r>
              <a:rPr lang="vi-VN" sz="2400" baseline="-25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vi-VN" sz="2400" baseline="-25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Cho biết số nguyên tử, số phân tử các chất tham gia phản ứng và các chất sản phẩm.</a:t>
            </a:r>
            <a:endParaRPr lang="vi-VN" sz="2400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Cho biết tỉ lệ hệ số của các chất trong phương trình hoá học.</a:t>
            </a:r>
            <a:endParaRPr lang="vi-VN" sz="2400" b="0" i="0" dirty="0">
              <a:solidFill>
                <a:srgbClr val="33333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25974" y="4405170"/>
            <a:ext cx="8783634" cy="1568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vi-VN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  <a:r>
              <a:rPr lang="vi-VN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phản ứng có 4 nguyên tử Al, 3 nguyên tử O</a:t>
            </a:r>
            <a:r>
              <a:rPr lang="vi-VN" sz="2400" baseline="-25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2 </a:t>
            </a:r>
            <a:r>
              <a:rPr lang="vi-VN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 gia phản ứng và sản phẩm gồm </a:t>
            </a:r>
            <a:r>
              <a:rPr lang="en-US" altLang="vi-VN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phân tử Al</a:t>
            </a:r>
            <a:r>
              <a:rPr lang="vi-VN" sz="2400" baseline="-25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vi-VN" sz="2400" baseline="-25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vi-VN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  <a:r>
              <a:rPr lang="vi-VN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 lệ hệ số của các chất trong phương trình hoá học là</a:t>
            </a:r>
            <a:endParaRPr lang="vi-VN" sz="2400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 tử Al : nguyên tử O</a:t>
            </a:r>
            <a:r>
              <a:rPr lang="vi-VN" sz="2400" baseline="-25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: phân tử Al</a:t>
            </a:r>
            <a:r>
              <a:rPr lang="vi-VN" sz="2400" baseline="-25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vi-VN" sz="2400" baseline="-25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= 4 : 3 : 2</a:t>
            </a:r>
            <a:endParaRPr lang="vi-VN" sz="2400" b="0" i="0" dirty="0">
              <a:solidFill>
                <a:srgbClr val="33333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Down Arrow 5"/>
          <p:cNvSpPr/>
          <p:nvPr/>
        </p:nvSpPr>
        <p:spPr>
          <a:xfrm>
            <a:off x="4298623" y="3450210"/>
            <a:ext cx="1272618" cy="876693"/>
          </a:xfrm>
          <a:prstGeom prst="down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5" grpId="0"/>
      <p:bldP spid="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3261" y="193789"/>
            <a:ext cx="8596668" cy="1320800"/>
          </a:xfrm>
        </p:spPr>
        <p:txBody>
          <a:bodyPr>
            <a:normAutofit/>
          </a:bodyPr>
          <a:lstStyle/>
          <a:p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sz="5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66634" y="1688588"/>
            <a:ext cx="9283948" cy="4278094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marR="30480">
              <a:spcAft>
                <a:spcPts val="1200"/>
              </a:spcAft>
            </a:pP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dày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hydrochloric acid (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HCl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acid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mức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dày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sodium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hydrogencarbonate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(NaHCO</a:t>
            </a:r>
            <a:r>
              <a:rPr lang="en-US" sz="2800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bớt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acid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dày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latin typeface=".VnTime" panose="020B720000000000000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0480" marR="30480" algn="just">
              <a:spcAft>
                <a:spcPts val="120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NaHCO</a:t>
            </a:r>
            <a:r>
              <a:rPr lang="en-US" sz="2800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+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HCl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→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NaCl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+ H</a:t>
            </a:r>
            <a:r>
              <a:rPr lang="en-US" sz="2800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 + CO</a:t>
            </a:r>
            <a:r>
              <a:rPr lang="en-US" sz="2800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↑ </a:t>
            </a:r>
            <a:r>
              <a:rPr lang="en-US" sz="2800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endParaRPr lang="en-US" sz="2800" dirty="0">
              <a:latin typeface=".VnTime" panose="020B720000000000000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gây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tăng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lượng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acid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dạ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dày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4298622" y="2243580"/>
            <a:ext cx="2743200" cy="1970202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30480" marR="30480" algn="ctr">
              <a:spcAft>
                <a:spcPts val="0"/>
              </a:spcAft>
            </a:pPr>
            <a:r>
              <a:rPr lang="en-US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acid </a:t>
            </a:r>
            <a:r>
              <a:rPr lang="en-US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</a:t>
            </a:r>
            <a:r>
              <a:rPr lang="en-US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dày</a:t>
            </a:r>
            <a:endParaRPr lang="en-US" b="1" i="1" dirty="0">
              <a:solidFill>
                <a:srgbClr val="C00000"/>
              </a:solidFill>
              <a:latin typeface=".VnTime" panose="020B720000000000000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Elbow Connector 7"/>
          <p:cNvCxnSpPr>
            <a:stCxn id="4" idx="7"/>
          </p:cNvCxnSpPr>
          <p:nvPr/>
        </p:nvCxnSpPr>
        <p:spPr>
          <a:xfrm rot="5400000" flipH="1" flipV="1">
            <a:off x="6776819" y="1135890"/>
            <a:ext cx="1259490" cy="1532949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Elbow Connector 9"/>
          <p:cNvCxnSpPr>
            <a:stCxn id="4" idx="1"/>
          </p:cNvCxnSpPr>
          <p:nvPr/>
        </p:nvCxnSpPr>
        <p:spPr>
          <a:xfrm rot="16200000" flipV="1">
            <a:off x="2752668" y="584422"/>
            <a:ext cx="1947647" cy="1947727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Elbow Connector 11"/>
          <p:cNvCxnSpPr>
            <a:stCxn id="4" idx="5"/>
          </p:cNvCxnSpPr>
          <p:nvPr/>
        </p:nvCxnSpPr>
        <p:spPr>
          <a:xfrm rot="16200000" flipH="1">
            <a:off x="6828667" y="3736676"/>
            <a:ext cx="1259490" cy="1636644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Elbow Connector 13"/>
          <p:cNvCxnSpPr>
            <a:stCxn id="4" idx="3"/>
          </p:cNvCxnSpPr>
          <p:nvPr/>
        </p:nvCxnSpPr>
        <p:spPr>
          <a:xfrm rot="5400000">
            <a:off x="3096746" y="3581135"/>
            <a:ext cx="1259490" cy="1947727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loud 14"/>
          <p:cNvSpPr/>
          <p:nvPr/>
        </p:nvSpPr>
        <p:spPr>
          <a:xfrm>
            <a:off x="445963" y="4526716"/>
            <a:ext cx="2271861" cy="1432874"/>
          </a:xfrm>
          <a:prstGeom prst="cloud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gas</a:t>
            </a:r>
            <a:endParaRPr lang="en-US" dirty="0"/>
          </a:p>
        </p:txBody>
      </p:sp>
      <p:sp>
        <p:nvSpPr>
          <p:cNvPr id="16" name="Cloud 15"/>
          <p:cNvSpPr/>
          <p:nvPr/>
        </p:nvSpPr>
        <p:spPr>
          <a:xfrm>
            <a:off x="8199746" y="339366"/>
            <a:ext cx="1973822" cy="1432874"/>
          </a:xfrm>
          <a:prstGeom prst="cloud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i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 ăn giàu chất béo</a:t>
            </a:r>
            <a:endParaRPr lang="en-US"/>
          </a:p>
        </p:txBody>
      </p:sp>
      <p:sp>
        <p:nvSpPr>
          <p:cNvPr id="17" name="Cloud 16"/>
          <p:cNvSpPr/>
          <p:nvPr/>
        </p:nvSpPr>
        <p:spPr>
          <a:xfrm>
            <a:off x="445962" y="124122"/>
            <a:ext cx="2271861" cy="1432874"/>
          </a:xfrm>
          <a:prstGeom prst="cloud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i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 ăn chua</a:t>
            </a:r>
            <a:endParaRPr lang="en-US"/>
          </a:p>
        </p:txBody>
      </p:sp>
      <p:sp>
        <p:nvSpPr>
          <p:cNvPr id="18" name="Cloud 17"/>
          <p:cNvSpPr/>
          <p:nvPr/>
        </p:nvSpPr>
        <p:spPr>
          <a:xfrm>
            <a:off x="8346341" y="4440025"/>
            <a:ext cx="2271861" cy="1432874"/>
          </a:xfrm>
          <a:prstGeom prst="cloud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cay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endParaRPr lang="en-US" dirty="0"/>
          </a:p>
        </p:txBody>
      </p:sp>
      <p:pic>
        <p:nvPicPr>
          <p:cNvPr id="2050" name="Picture 2" descr="10 công thức làm món dưa muối, cà muối ngon giòn không lo nổi váng hay bị  hỏ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42" y="1885911"/>
            <a:ext cx="2059724" cy="1235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557" y="1227375"/>
            <a:ext cx="2148076" cy="145607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5791" y="2899153"/>
            <a:ext cx="1962831" cy="1472123"/>
          </a:xfrm>
          <a:prstGeom prst="rect">
            <a:avLst/>
          </a:prstGeom>
        </p:spPr>
      </p:pic>
      <p:pic>
        <p:nvPicPr>
          <p:cNvPr id="2052" name="Picture 4" descr="Pepsi Lon Cao 330ML - Minh Cầu Mart - Siêu thị trong tầm ta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1976" y="5509495"/>
            <a:ext cx="1289574" cy="1289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mua Nước Ngọt Coca Cola Vị Nguyên Bản 320ml X 24 Lon sỉ giá rẻ nhất Hồ Chí  Minh - Losupply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085" y="5250730"/>
            <a:ext cx="1512097" cy="1597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hất béo là gì? 8 loại thực phẩm giàu chất béo tốt cho cơ thể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9746" y="1863871"/>
            <a:ext cx="2471359" cy="1853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Tác hại của ăn cay quá mức | Vinmec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2319" y="5266354"/>
            <a:ext cx="2124022" cy="1416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hinh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0"/>
            <a:ext cx="11887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Rectangle 3"/>
          <p:cNvSpPr>
            <a:spLocks noChangeArrowheads="1"/>
          </p:cNvSpPr>
          <p:nvPr/>
        </p:nvSpPr>
        <p:spPr bwMode="auto">
          <a:xfrm>
            <a:off x="3200400" y="1828800"/>
            <a:ext cx="6400800" cy="3962400"/>
          </a:xfrm>
          <a:prstGeom prst="rect">
            <a:avLst/>
          </a:prstGeom>
          <a:noFill/>
          <a:ln w="76200" cmpd="tri" algn="ctr">
            <a:solidFill>
              <a:srgbClr val="FF0000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 sz="2800">
              <a:solidFill>
                <a:srgbClr val="FF0000"/>
              </a:solidFill>
            </a:endParaRPr>
          </a:p>
        </p:txBody>
      </p:sp>
      <p:sp>
        <p:nvSpPr>
          <p:cNvPr id="29700" name="Rectangle 4"/>
          <p:cNvSpPr>
            <a:spLocks noChangeArrowheads="1"/>
          </p:cNvSpPr>
          <p:nvPr/>
        </p:nvSpPr>
        <p:spPr bwMode="auto">
          <a:xfrm>
            <a:off x="2895600" y="993776"/>
            <a:ext cx="68580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ct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4400" b="1" dirty="0">
                <a:solidFill>
                  <a:srgbClr val="0000CC"/>
                </a:solidFill>
              </a:rPr>
              <a:t>HƯỚNG DẪN VỀ NHÀ</a:t>
            </a:r>
            <a:endParaRPr lang="en-US" altLang="en-US" sz="4400" b="1" dirty="0">
              <a:solidFill>
                <a:srgbClr val="0000CC"/>
              </a:solidFill>
            </a:endParaRPr>
          </a:p>
        </p:txBody>
      </p:sp>
      <p:sp>
        <p:nvSpPr>
          <p:cNvPr id="183302" name="Text Box 6"/>
          <p:cNvSpPr txBox="1">
            <a:spLocks noChangeArrowheads="1"/>
          </p:cNvSpPr>
          <p:nvPr/>
        </p:nvSpPr>
        <p:spPr bwMode="auto">
          <a:xfrm>
            <a:off x="3352800" y="2133600"/>
            <a:ext cx="5791200" cy="2800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ct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ct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1" algn="l">
              <a:buFontTx/>
              <a:buChar char="-"/>
            </a:pPr>
            <a:r>
              <a:rPr lang="pt-BR" altLang="en-US" b="1" dirty="0"/>
              <a:t> </a:t>
            </a:r>
            <a:r>
              <a:rPr lang="en-US" b="1" dirty="0" err="1"/>
              <a:t>Tìm</a:t>
            </a:r>
            <a:r>
              <a:rPr lang="en-US" b="1" dirty="0"/>
              <a:t> </a:t>
            </a:r>
            <a:r>
              <a:rPr lang="en-US" b="1" dirty="0" err="1"/>
              <a:t>hiểu</a:t>
            </a:r>
            <a:r>
              <a:rPr lang="en-US" b="1" dirty="0"/>
              <a:t> </a:t>
            </a:r>
            <a:r>
              <a:rPr lang="en-US" b="1" dirty="0" err="1"/>
              <a:t>và</a:t>
            </a:r>
            <a:r>
              <a:rPr lang="en-US" b="1" dirty="0"/>
              <a:t> </a:t>
            </a:r>
            <a:r>
              <a:rPr lang="en-US" b="1" dirty="0" err="1"/>
              <a:t>viết</a:t>
            </a:r>
            <a:r>
              <a:rPr lang="en-US" b="1" dirty="0"/>
              <a:t> </a:t>
            </a:r>
            <a:r>
              <a:rPr lang="en-US" b="1" dirty="0" err="1"/>
              <a:t>một</a:t>
            </a:r>
            <a:r>
              <a:rPr lang="en-US" b="1" dirty="0"/>
              <a:t> </a:t>
            </a:r>
            <a:r>
              <a:rPr lang="en-US" b="1" dirty="0" err="1"/>
              <a:t>bài</a:t>
            </a:r>
            <a:r>
              <a:rPr lang="en-US" b="1" dirty="0"/>
              <a:t> </a:t>
            </a:r>
            <a:r>
              <a:rPr lang="en-US" b="1" dirty="0" err="1"/>
              <a:t>thuyết</a:t>
            </a:r>
            <a:r>
              <a:rPr lang="en-US" b="1" dirty="0"/>
              <a:t> </a:t>
            </a:r>
            <a:r>
              <a:rPr lang="en-US" b="1" dirty="0" err="1"/>
              <a:t>trình</a:t>
            </a:r>
            <a:r>
              <a:rPr lang="en-US" b="1" dirty="0"/>
              <a:t> (</a:t>
            </a:r>
            <a:r>
              <a:rPr lang="en-US" b="1" dirty="0" err="1"/>
              <a:t>khoảng</a:t>
            </a:r>
            <a:r>
              <a:rPr lang="en-US" b="1" dirty="0"/>
              <a:t> 200 </a:t>
            </a:r>
            <a:r>
              <a:rPr lang="en-US" b="1" dirty="0" err="1"/>
              <a:t>từ</a:t>
            </a:r>
            <a:r>
              <a:rPr lang="en-US" b="1" dirty="0"/>
              <a:t>) </a:t>
            </a:r>
            <a:r>
              <a:rPr lang="en-US" b="1" dirty="0" err="1"/>
              <a:t>về</a:t>
            </a:r>
            <a:r>
              <a:rPr lang="en-US" b="1" dirty="0"/>
              <a:t> </a:t>
            </a:r>
            <a:r>
              <a:rPr lang="en-US" b="1" dirty="0" err="1"/>
              <a:t>thân</a:t>
            </a:r>
            <a:r>
              <a:rPr lang="en-US" b="1" dirty="0"/>
              <a:t> </a:t>
            </a:r>
            <a:r>
              <a:rPr lang="en-US" b="1" dirty="0" err="1"/>
              <a:t>thế</a:t>
            </a:r>
            <a:r>
              <a:rPr lang="en-US" b="1" dirty="0"/>
              <a:t>, </a:t>
            </a:r>
            <a:r>
              <a:rPr lang="en-US" b="1" dirty="0" err="1"/>
              <a:t>sự</a:t>
            </a:r>
            <a:r>
              <a:rPr lang="en-US" b="1" dirty="0"/>
              <a:t> </a:t>
            </a:r>
            <a:r>
              <a:rPr lang="en-US" b="1" dirty="0" err="1"/>
              <a:t>nghiệp</a:t>
            </a:r>
            <a:r>
              <a:rPr lang="en-US" b="1" dirty="0"/>
              <a:t> </a:t>
            </a:r>
            <a:r>
              <a:rPr lang="en-US" b="1" dirty="0" err="1"/>
              <a:t>khoa</a:t>
            </a:r>
            <a:r>
              <a:rPr lang="en-US" b="1" dirty="0"/>
              <a:t> </a:t>
            </a:r>
            <a:r>
              <a:rPr lang="en-US" b="1" dirty="0" err="1"/>
              <a:t>học</a:t>
            </a:r>
            <a:r>
              <a:rPr lang="en-US" b="1" dirty="0"/>
              <a:t> </a:t>
            </a:r>
            <a:r>
              <a:rPr lang="en-US" b="1" dirty="0" err="1"/>
              <a:t>của</a:t>
            </a:r>
            <a:r>
              <a:rPr lang="en-US" b="1" dirty="0"/>
              <a:t> </a:t>
            </a:r>
            <a:r>
              <a:rPr lang="en-US" b="1" dirty="0" err="1"/>
              <a:t>hai</a:t>
            </a:r>
            <a:r>
              <a:rPr lang="en-US" b="1" dirty="0"/>
              <a:t> </a:t>
            </a:r>
            <a:r>
              <a:rPr lang="en-US" b="1" dirty="0" err="1"/>
              <a:t>nhà</a:t>
            </a:r>
            <a:r>
              <a:rPr lang="en-US" b="1" dirty="0"/>
              <a:t> </a:t>
            </a:r>
            <a:r>
              <a:rPr lang="en-US" b="1" dirty="0" err="1"/>
              <a:t>bác</a:t>
            </a:r>
            <a:r>
              <a:rPr lang="en-US" b="1" dirty="0"/>
              <a:t> </a:t>
            </a:r>
            <a:r>
              <a:rPr lang="en-US" b="1" dirty="0" err="1"/>
              <a:t>học</a:t>
            </a:r>
            <a:r>
              <a:rPr lang="en-US" b="1" dirty="0"/>
              <a:t> </a:t>
            </a:r>
            <a:r>
              <a:rPr lang="en-US" b="1" dirty="0" err="1"/>
              <a:t>Lô-mô-nô-xốp</a:t>
            </a:r>
            <a:r>
              <a:rPr lang="en-US" b="1" dirty="0"/>
              <a:t> </a:t>
            </a:r>
            <a:r>
              <a:rPr lang="en-US" b="1" dirty="0" err="1"/>
              <a:t>và</a:t>
            </a:r>
            <a:r>
              <a:rPr lang="en-US" b="1" dirty="0"/>
              <a:t> La-</a:t>
            </a:r>
            <a:r>
              <a:rPr lang="en-US" b="1" dirty="0" err="1"/>
              <a:t>voa</a:t>
            </a:r>
            <a:r>
              <a:rPr lang="en-US" b="1" dirty="0"/>
              <a:t>-</a:t>
            </a:r>
            <a:r>
              <a:rPr lang="en-US" b="1" dirty="0" err="1"/>
              <a:t>đi</a:t>
            </a:r>
            <a:r>
              <a:rPr lang="en-US" b="1" dirty="0"/>
              <a:t>-ê.</a:t>
            </a:r>
            <a:endParaRPr lang="en-US" b="1" dirty="0"/>
          </a:p>
          <a:p>
            <a:pPr lvl="1" algn="l" eaLnBrk="1" hangingPunct="1">
              <a:buFontTx/>
              <a:buChar char="-"/>
            </a:pPr>
            <a:r>
              <a:rPr lang="en-US" altLang="en-US" sz="3200" b="1" dirty="0"/>
              <a:t> </a:t>
            </a:r>
            <a:r>
              <a:rPr lang="en-US" altLang="en-US" b="1" dirty="0" err="1"/>
              <a:t>Học</a:t>
            </a:r>
            <a:r>
              <a:rPr lang="en-US" altLang="en-US" b="1" dirty="0"/>
              <a:t> </a:t>
            </a:r>
            <a:r>
              <a:rPr lang="en-US" altLang="en-US" b="1" dirty="0" err="1"/>
              <a:t>thuộc</a:t>
            </a:r>
            <a:r>
              <a:rPr lang="en-US" altLang="en-US" b="1" dirty="0"/>
              <a:t> </a:t>
            </a:r>
            <a:r>
              <a:rPr lang="en-US" altLang="en-US" b="1" dirty="0" err="1"/>
              <a:t>các</a:t>
            </a:r>
            <a:r>
              <a:rPr lang="en-US" altLang="en-US" b="1" dirty="0"/>
              <a:t> </a:t>
            </a:r>
            <a:r>
              <a:rPr lang="en-US" altLang="en-US" b="1" dirty="0" err="1"/>
              <a:t>bước</a:t>
            </a:r>
            <a:r>
              <a:rPr lang="en-US" altLang="en-US" b="1" dirty="0"/>
              <a:t> </a:t>
            </a:r>
            <a:r>
              <a:rPr lang="en-US" altLang="en-US" b="1" dirty="0" err="1"/>
              <a:t>lập</a:t>
            </a:r>
            <a:r>
              <a:rPr lang="en-US" altLang="en-US" b="1" dirty="0"/>
              <a:t> </a:t>
            </a:r>
            <a:r>
              <a:rPr lang="en-US" altLang="en-US" b="1" dirty="0" err="1"/>
              <a:t>phương</a:t>
            </a:r>
            <a:r>
              <a:rPr lang="en-US" altLang="en-US" b="1" dirty="0"/>
              <a:t> </a:t>
            </a:r>
            <a:r>
              <a:rPr lang="en-US" altLang="en-US" b="1" dirty="0" err="1"/>
              <a:t>trình</a:t>
            </a:r>
            <a:r>
              <a:rPr lang="en-US" altLang="en-US" b="1" dirty="0"/>
              <a:t> </a:t>
            </a:r>
            <a:r>
              <a:rPr lang="en-US" altLang="en-US" b="1" dirty="0" err="1"/>
              <a:t>hóa</a:t>
            </a:r>
            <a:r>
              <a:rPr lang="en-US" altLang="en-US" b="1" dirty="0"/>
              <a:t> </a:t>
            </a:r>
            <a:r>
              <a:rPr lang="en-US" altLang="en-US" b="1" dirty="0" err="1"/>
              <a:t>học</a:t>
            </a:r>
            <a:r>
              <a:rPr lang="en-US" altLang="en-US" b="1" dirty="0"/>
              <a:t>.</a:t>
            </a:r>
            <a:endParaRPr lang="en-US" altLang="en-US" b="1" dirty="0"/>
          </a:p>
          <a:p>
            <a:pPr lvl="1" algn="l" eaLnBrk="1" hangingPunct="1">
              <a:buFontTx/>
              <a:buChar char="-"/>
            </a:pPr>
            <a:r>
              <a:rPr lang="en-US" altLang="en-US" b="1" dirty="0"/>
              <a:t> </a:t>
            </a:r>
            <a:r>
              <a:rPr lang="en-US" altLang="en-US" b="1" dirty="0" err="1"/>
              <a:t>Tự</a:t>
            </a:r>
            <a:r>
              <a:rPr lang="en-US" altLang="en-US" b="1" dirty="0"/>
              <a:t> </a:t>
            </a:r>
            <a:r>
              <a:rPr lang="en-US" altLang="en-US" b="1" dirty="0" err="1"/>
              <a:t>lập</a:t>
            </a:r>
            <a:r>
              <a:rPr lang="en-US" altLang="en-US" b="1" dirty="0"/>
              <a:t> 4 </a:t>
            </a:r>
            <a:r>
              <a:rPr lang="en-US" altLang="en-US" b="1" dirty="0" err="1"/>
              <a:t>phương</a:t>
            </a:r>
            <a:r>
              <a:rPr lang="en-US" altLang="en-US" b="1" dirty="0"/>
              <a:t> </a:t>
            </a:r>
            <a:r>
              <a:rPr lang="en-US" altLang="en-US" b="1" dirty="0" err="1"/>
              <a:t>trình</a:t>
            </a:r>
            <a:r>
              <a:rPr lang="en-US" altLang="en-US" b="1" dirty="0"/>
              <a:t> </a:t>
            </a:r>
            <a:r>
              <a:rPr lang="en-US" altLang="en-US" b="1" dirty="0" err="1"/>
              <a:t>hóa</a:t>
            </a:r>
            <a:r>
              <a:rPr lang="en-US" altLang="en-US" b="1" dirty="0"/>
              <a:t> </a:t>
            </a:r>
            <a:r>
              <a:rPr lang="en-US" altLang="en-US" b="1" dirty="0" err="1"/>
              <a:t>học</a:t>
            </a:r>
            <a:r>
              <a:rPr lang="en-US" altLang="en-US" b="1" dirty="0"/>
              <a:t>.</a:t>
            </a:r>
            <a:endParaRPr lang="en-US" altLang="en-US" b="1" dirty="0"/>
          </a:p>
        </p:txBody>
      </p:sp>
    </p:spTree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 Box 33"/>
          <p:cNvSpPr txBox="1">
            <a:spLocks noChangeArrowheads="1"/>
          </p:cNvSpPr>
          <p:nvPr/>
        </p:nvSpPr>
        <p:spPr bwMode="auto">
          <a:xfrm>
            <a:off x="1097732" y="83563"/>
            <a:ext cx="9806829" cy="1224951"/>
          </a:xfrm>
          <a:prstGeom prst="rect">
            <a:avLst/>
          </a:prstGeom>
          <a:blipFill>
            <a:blip r:embed="rId1"/>
            <a:tile tx="0" ty="0" sx="100000" sy="100000" flip="none" algn="tl"/>
          </a:blipFill>
          <a:ln>
            <a:solidFill>
              <a:srgbClr val="C000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>
            <a:spAutoFit/>
          </a:bodyPr>
          <a:lstStyle>
            <a:lvl1pPr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9pPr>
          </a:lstStyle>
          <a:p>
            <a:pPr marL="114300" indent="-114300" algn="ctr">
              <a:lnSpc>
                <a:spcPct val="115000"/>
              </a:lnSpc>
              <a:spcAft>
                <a:spcPts val="0"/>
              </a:spcAft>
            </a:pP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BÀI 3 – </a:t>
            </a:r>
            <a:r>
              <a:rPr lang="pt-BR" dirty="0">
                <a:solidFill>
                  <a:srgbClr val="000000"/>
                </a:solidFill>
                <a:cs typeface="Times New Roman" panose="02020603050405020304" pitchFamily="18" charset="0"/>
              </a:rPr>
              <a:t>ĐỊNH LUẬT BẢO TOÀN KHỐI LƯỢNG</a:t>
            </a:r>
            <a:endParaRPr lang="pt-BR" dirty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marL="114300" indent="-114300" algn="ctr">
              <a:lnSpc>
                <a:spcPct val="115000"/>
              </a:lnSpc>
              <a:spcAft>
                <a:spcPts val="0"/>
              </a:spcAft>
            </a:pPr>
            <a:r>
              <a:rPr lang="en-US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PHƯƠNG TRÌNH HÓA HỌC</a:t>
            </a:r>
            <a:endParaRPr lang="en-US" dirty="0">
              <a:solidFill>
                <a:schemeClr val="tx1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861631" y="6014215"/>
            <a:ext cx="64672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….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flipH="1" flipV="1">
            <a:off x="5995140" y="988808"/>
            <a:ext cx="18624" cy="4880384"/>
          </a:xfrm>
          <a:prstGeom prst="straightConnector1">
            <a:avLst/>
          </a:prstGeom>
          <a:ln w="17780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/>
          <p:cNvGrpSpPr/>
          <p:nvPr/>
        </p:nvGrpSpPr>
        <p:grpSpPr>
          <a:xfrm>
            <a:off x="802628" y="4370750"/>
            <a:ext cx="5687652" cy="1529674"/>
            <a:chOff x="1550748" y="621920"/>
            <a:chExt cx="4185679" cy="1170302"/>
          </a:xfrm>
        </p:grpSpPr>
        <p:grpSp>
          <p:nvGrpSpPr>
            <p:cNvPr id="21" name="Group 20"/>
            <p:cNvGrpSpPr/>
            <p:nvPr/>
          </p:nvGrpSpPr>
          <p:grpSpPr>
            <a:xfrm>
              <a:off x="1550748" y="621920"/>
              <a:ext cx="4185679" cy="1170302"/>
              <a:chOff x="1511736" y="981344"/>
              <a:chExt cx="4185679" cy="1170302"/>
            </a:xfrm>
          </p:grpSpPr>
          <p:grpSp>
            <p:nvGrpSpPr>
              <p:cNvPr id="23" name="Group 22"/>
              <p:cNvGrpSpPr/>
              <p:nvPr/>
            </p:nvGrpSpPr>
            <p:grpSpPr>
              <a:xfrm>
                <a:off x="1511736" y="981344"/>
                <a:ext cx="4185679" cy="1170302"/>
                <a:chOff x="1044890" y="1077770"/>
                <a:chExt cx="3193913" cy="1005184"/>
              </a:xfrm>
            </p:grpSpPr>
            <p:sp>
              <p:nvSpPr>
                <p:cNvPr id="38" name="Flowchart: Document 12"/>
                <p:cNvSpPr/>
                <p:nvPr/>
              </p:nvSpPr>
              <p:spPr>
                <a:xfrm>
                  <a:off x="1044890" y="1106751"/>
                  <a:ext cx="3142633" cy="976203"/>
                </a:xfrm>
                <a:custGeom>
                  <a:avLst/>
                  <a:gdLst>
                    <a:gd name="connsiteX0" fmla="*/ 0 w 21600"/>
                    <a:gd name="connsiteY0" fmla="*/ 0 h 21600"/>
                    <a:gd name="connsiteX1" fmla="*/ 21600 w 21600"/>
                    <a:gd name="connsiteY1" fmla="*/ 0 h 21600"/>
                    <a:gd name="connsiteX2" fmla="*/ 21600 w 21600"/>
                    <a:gd name="connsiteY2" fmla="*/ 17322 h 21600"/>
                    <a:gd name="connsiteX3" fmla="*/ 0 w 21600"/>
                    <a:gd name="connsiteY3" fmla="*/ 20172 h 21600"/>
                    <a:gd name="connsiteX4" fmla="*/ 0 w 21600"/>
                    <a:gd name="connsiteY4" fmla="*/ 0 h 21600"/>
                    <a:gd name="connsiteX0-1" fmla="*/ 0 w 26502"/>
                    <a:gd name="connsiteY0-2" fmla="*/ 0 h 20818"/>
                    <a:gd name="connsiteX1-3" fmla="*/ 21600 w 26502"/>
                    <a:gd name="connsiteY1-4" fmla="*/ 0 h 20818"/>
                    <a:gd name="connsiteX2-5" fmla="*/ 26502 w 26502"/>
                    <a:gd name="connsiteY2-6" fmla="*/ 10122 h 20818"/>
                    <a:gd name="connsiteX3-7" fmla="*/ 0 w 26502"/>
                    <a:gd name="connsiteY3-8" fmla="*/ 20172 h 20818"/>
                    <a:gd name="connsiteX4-9" fmla="*/ 0 w 26502"/>
                    <a:gd name="connsiteY4-10" fmla="*/ 0 h 20818"/>
                    <a:gd name="connsiteX0-11" fmla="*/ 0 w 26655"/>
                    <a:gd name="connsiteY0-12" fmla="*/ 0 h 20818"/>
                    <a:gd name="connsiteX1-13" fmla="*/ 26655 w 26655"/>
                    <a:gd name="connsiteY1-14" fmla="*/ 0 h 20818"/>
                    <a:gd name="connsiteX2-15" fmla="*/ 26502 w 26655"/>
                    <a:gd name="connsiteY2-16" fmla="*/ 10122 h 20818"/>
                    <a:gd name="connsiteX3-17" fmla="*/ 0 w 26655"/>
                    <a:gd name="connsiteY3-18" fmla="*/ 20172 h 20818"/>
                    <a:gd name="connsiteX4-19" fmla="*/ 0 w 26655"/>
                    <a:gd name="connsiteY4-20" fmla="*/ 0 h 20818"/>
                    <a:gd name="connsiteX0-21" fmla="*/ 0 w 26655"/>
                    <a:gd name="connsiteY0-22" fmla="*/ 0 h 20818"/>
                    <a:gd name="connsiteX1-23" fmla="*/ 26655 w 26655"/>
                    <a:gd name="connsiteY1-24" fmla="*/ 0 h 20818"/>
                    <a:gd name="connsiteX2-25" fmla="*/ 26502 w 26655"/>
                    <a:gd name="connsiteY2-26" fmla="*/ 10122 h 20818"/>
                    <a:gd name="connsiteX3-27" fmla="*/ 0 w 26655"/>
                    <a:gd name="connsiteY3-28" fmla="*/ 20172 h 20818"/>
                    <a:gd name="connsiteX4-29" fmla="*/ 0 w 26655"/>
                    <a:gd name="connsiteY4-30" fmla="*/ 0 h 20818"/>
                    <a:gd name="connsiteX0-31" fmla="*/ 0 w 27230"/>
                    <a:gd name="connsiteY0-32" fmla="*/ 0 h 20818"/>
                    <a:gd name="connsiteX1-33" fmla="*/ 26655 w 27230"/>
                    <a:gd name="connsiteY1-34" fmla="*/ 0 h 20818"/>
                    <a:gd name="connsiteX2-35" fmla="*/ 26502 w 27230"/>
                    <a:gd name="connsiteY2-36" fmla="*/ 10122 h 20818"/>
                    <a:gd name="connsiteX3-37" fmla="*/ 0 w 27230"/>
                    <a:gd name="connsiteY3-38" fmla="*/ 20172 h 20818"/>
                    <a:gd name="connsiteX4-39" fmla="*/ 0 w 27230"/>
                    <a:gd name="connsiteY4-40" fmla="*/ 0 h 20818"/>
                    <a:gd name="connsiteX0-41" fmla="*/ 0 w 27978"/>
                    <a:gd name="connsiteY0-42" fmla="*/ 0 h 20818"/>
                    <a:gd name="connsiteX1-43" fmla="*/ 26655 w 27978"/>
                    <a:gd name="connsiteY1-44" fmla="*/ 0 h 20818"/>
                    <a:gd name="connsiteX2-45" fmla="*/ 26502 w 27978"/>
                    <a:gd name="connsiteY2-46" fmla="*/ 10122 h 20818"/>
                    <a:gd name="connsiteX3-47" fmla="*/ 0 w 27978"/>
                    <a:gd name="connsiteY3-48" fmla="*/ 20172 h 20818"/>
                    <a:gd name="connsiteX4-49" fmla="*/ 0 w 27978"/>
                    <a:gd name="connsiteY4-50" fmla="*/ 0 h 20818"/>
                    <a:gd name="connsiteX0-51" fmla="*/ 0 w 29122"/>
                    <a:gd name="connsiteY0-52" fmla="*/ 0 h 20818"/>
                    <a:gd name="connsiteX1-53" fmla="*/ 26655 w 29122"/>
                    <a:gd name="connsiteY1-54" fmla="*/ 0 h 20818"/>
                    <a:gd name="connsiteX2-55" fmla="*/ 28122 w 29122"/>
                    <a:gd name="connsiteY2-56" fmla="*/ 9514 h 20818"/>
                    <a:gd name="connsiteX3-57" fmla="*/ 26502 w 29122"/>
                    <a:gd name="connsiteY3-58" fmla="*/ 10122 h 20818"/>
                    <a:gd name="connsiteX4-59" fmla="*/ 0 w 29122"/>
                    <a:gd name="connsiteY4-60" fmla="*/ 20172 h 20818"/>
                    <a:gd name="connsiteX5" fmla="*/ 0 w 29122"/>
                    <a:gd name="connsiteY5" fmla="*/ 0 h 20818"/>
                    <a:gd name="connsiteX0-61" fmla="*/ 0 w 29540"/>
                    <a:gd name="connsiteY0-62" fmla="*/ 0 h 20818"/>
                    <a:gd name="connsiteX1-63" fmla="*/ 26655 w 29540"/>
                    <a:gd name="connsiteY1-64" fmla="*/ 0 h 20818"/>
                    <a:gd name="connsiteX2-65" fmla="*/ 29041 w 29540"/>
                    <a:gd name="connsiteY2-66" fmla="*/ 10114 h 20818"/>
                    <a:gd name="connsiteX3-67" fmla="*/ 26502 w 29540"/>
                    <a:gd name="connsiteY3-68" fmla="*/ 10122 h 20818"/>
                    <a:gd name="connsiteX4-69" fmla="*/ 0 w 29540"/>
                    <a:gd name="connsiteY4-70" fmla="*/ 20172 h 20818"/>
                    <a:gd name="connsiteX5-71" fmla="*/ 0 w 29540"/>
                    <a:gd name="connsiteY5-72" fmla="*/ 0 h 20818"/>
                    <a:gd name="connsiteX0-73" fmla="*/ 0 w 29623"/>
                    <a:gd name="connsiteY0-74" fmla="*/ 0 h 20818"/>
                    <a:gd name="connsiteX1-75" fmla="*/ 26655 w 29623"/>
                    <a:gd name="connsiteY1-76" fmla="*/ 0 h 20818"/>
                    <a:gd name="connsiteX2-77" fmla="*/ 29194 w 29623"/>
                    <a:gd name="connsiteY2-78" fmla="*/ 9514 h 20818"/>
                    <a:gd name="connsiteX3-79" fmla="*/ 26502 w 29623"/>
                    <a:gd name="connsiteY3-80" fmla="*/ 10122 h 20818"/>
                    <a:gd name="connsiteX4-81" fmla="*/ 0 w 29623"/>
                    <a:gd name="connsiteY4-82" fmla="*/ 20172 h 20818"/>
                    <a:gd name="connsiteX5-83" fmla="*/ 0 w 29623"/>
                    <a:gd name="connsiteY5-84" fmla="*/ 0 h 20818"/>
                    <a:gd name="connsiteX0-85" fmla="*/ 0 w 30472"/>
                    <a:gd name="connsiteY0-86" fmla="*/ 0 h 20818"/>
                    <a:gd name="connsiteX1-87" fmla="*/ 26655 w 30472"/>
                    <a:gd name="connsiteY1-88" fmla="*/ 0 h 20818"/>
                    <a:gd name="connsiteX2-89" fmla="*/ 30420 w 30472"/>
                    <a:gd name="connsiteY2-90" fmla="*/ 7114 h 20818"/>
                    <a:gd name="connsiteX3-91" fmla="*/ 26502 w 30472"/>
                    <a:gd name="connsiteY3-92" fmla="*/ 10122 h 20818"/>
                    <a:gd name="connsiteX4-93" fmla="*/ 0 w 30472"/>
                    <a:gd name="connsiteY4-94" fmla="*/ 20172 h 20818"/>
                    <a:gd name="connsiteX5-95" fmla="*/ 0 w 30472"/>
                    <a:gd name="connsiteY5-96" fmla="*/ 0 h 20818"/>
                    <a:gd name="connsiteX0-97" fmla="*/ 544 w 31016"/>
                    <a:gd name="connsiteY0-98" fmla="*/ 0 h 20818"/>
                    <a:gd name="connsiteX1-99" fmla="*/ 27199 w 31016"/>
                    <a:gd name="connsiteY1-100" fmla="*/ 0 h 20818"/>
                    <a:gd name="connsiteX2-101" fmla="*/ 30964 w 31016"/>
                    <a:gd name="connsiteY2-102" fmla="*/ 7114 h 20818"/>
                    <a:gd name="connsiteX3-103" fmla="*/ 27046 w 31016"/>
                    <a:gd name="connsiteY3-104" fmla="*/ 10122 h 20818"/>
                    <a:gd name="connsiteX4-105" fmla="*/ 544 w 31016"/>
                    <a:gd name="connsiteY4-106" fmla="*/ 20172 h 20818"/>
                    <a:gd name="connsiteX5-107" fmla="*/ 544 w 31016"/>
                    <a:gd name="connsiteY5-108" fmla="*/ 0 h 20818"/>
                    <a:gd name="connsiteX0-109" fmla="*/ 3400 w 33872"/>
                    <a:gd name="connsiteY0-110" fmla="*/ 0 h 20818"/>
                    <a:gd name="connsiteX1-111" fmla="*/ 30055 w 33872"/>
                    <a:gd name="connsiteY1-112" fmla="*/ 0 h 20818"/>
                    <a:gd name="connsiteX2-113" fmla="*/ 33820 w 33872"/>
                    <a:gd name="connsiteY2-114" fmla="*/ 7114 h 20818"/>
                    <a:gd name="connsiteX3-115" fmla="*/ 29902 w 33872"/>
                    <a:gd name="connsiteY3-116" fmla="*/ 10122 h 20818"/>
                    <a:gd name="connsiteX4-117" fmla="*/ 3400 w 33872"/>
                    <a:gd name="connsiteY4-118" fmla="*/ 20172 h 20818"/>
                    <a:gd name="connsiteX5-119" fmla="*/ 170 w 33872"/>
                    <a:gd name="connsiteY5-120" fmla="*/ 10800 h 20818"/>
                    <a:gd name="connsiteX6" fmla="*/ 3400 w 33872"/>
                    <a:gd name="connsiteY6" fmla="*/ 0 h 20818"/>
                    <a:gd name="connsiteX0-121" fmla="*/ 3750 w 34222"/>
                    <a:gd name="connsiteY0-122" fmla="*/ 0 h 20818"/>
                    <a:gd name="connsiteX1-123" fmla="*/ 30405 w 34222"/>
                    <a:gd name="connsiteY1-124" fmla="*/ 0 h 20818"/>
                    <a:gd name="connsiteX2-125" fmla="*/ 34170 w 34222"/>
                    <a:gd name="connsiteY2-126" fmla="*/ 7114 h 20818"/>
                    <a:gd name="connsiteX3-127" fmla="*/ 30252 w 34222"/>
                    <a:gd name="connsiteY3-128" fmla="*/ 10122 h 20818"/>
                    <a:gd name="connsiteX4-129" fmla="*/ 3750 w 34222"/>
                    <a:gd name="connsiteY4-130" fmla="*/ 20172 h 20818"/>
                    <a:gd name="connsiteX5-131" fmla="*/ 60 w 34222"/>
                    <a:gd name="connsiteY5-132" fmla="*/ 11100 h 20818"/>
                    <a:gd name="connsiteX6-133" fmla="*/ 3750 w 34222"/>
                    <a:gd name="connsiteY6-134" fmla="*/ 0 h 20818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  <a:cxn ang="0">
                      <a:pos x="connsiteX5-71" y="connsiteY5-72"/>
                    </a:cxn>
                    <a:cxn ang="0">
                      <a:pos x="connsiteX6-133" y="connsiteY6-134"/>
                    </a:cxn>
                  </a:cxnLst>
                  <a:rect l="l" t="t" r="r" b="b"/>
                  <a:pathLst>
                    <a:path w="34222" h="20818">
                      <a:moveTo>
                        <a:pt x="3750" y="0"/>
                      </a:moveTo>
                      <a:lnTo>
                        <a:pt x="30405" y="0"/>
                      </a:lnTo>
                      <a:cubicBezTo>
                        <a:pt x="34888" y="1136"/>
                        <a:pt x="34195" y="5427"/>
                        <a:pt x="34170" y="7114"/>
                      </a:cubicBezTo>
                      <a:cubicBezTo>
                        <a:pt x="34145" y="8801"/>
                        <a:pt x="34735" y="7896"/>
                        <a:pt x="30252" y="10122"/>
                      </a:cubicBezTo>
                      <a:cubicBezTo>
                        <a:pt x="19452" y="10122"/>
                        <a:pt x="14550" y="23922"/>
                        <a:pt x="3750" y="20172"/>
                      </a:cubicBezTo>
                      <a:cubicBezTo>
                        <a:pt x="-746" y="20535"/>
                        <a:pt x="60" y="14462"/>
                        <a:pt x="60" y="11100"/>
                      </a:cubicBezTo>
                      <a:cubicBezTo>
                        <a:pt x="60" y="7738"/>
                        <a:pt x="-771" y="2050"/>
                        <a:pt x="3750" y="0"/>
                      </a:cubicBezTo>
                      <a:close/>
                    </a:path>
                  </a:pathLst>
                </a:custGeom>
                <a:solidFill>
                  <a:srgbClr val="0070C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9" name="Oval 38"/>
                <p:cNvSpPr/>
                <p:nvPr/>
              </p:nvSpPr>
              <p:spPr>
                <a:xfrm>
                  <a:off x="3732366" y="1077770"/>
                  <a:ext cx="506437" cy="506437"/>
                </a:xfrm>
                <a:prstGeom prst="ellips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0" name="Oval 39"/>
                <p:cNvSpPr/>
                <p:nvPr/>
              </p:nvSpPr>
              <p:spPr>
                <a:xfrm>
                  <a:off x="3849406" y="1190520"/>
                  <a:ext cx="283699" cy="283699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24" name="Oval 23"/>
              <p:cNvSpPr/>
              <p:nvPr/>
            </p:nvSpPr>
            <p:spPr>
              <a:xfrm>
                <a:off x="1672897" y="1207735"/>
                <a:ext cx="735877" cy="735877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1745999" y="1311886"/>
                <a:ext cx="845858" cy="4944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01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2" name="TextBox 21"/>
            <p:cNvSpPr txBox="1"/>
            <p:nvPr/>
          </p:nvSpPr>
          <p:spPr>
            <a:xfrm>
              <a:off x="2446932" y="742484"/>
              <a:ext cx="2147815" cy="918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Định</a:t>
              </a:r>
              <a:r>
                <a:rPr lang="en-US" sz="24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luật</a:t>
              </a:r>
              <a:r>
                <a:rPr lang="en-US" sz="24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bảo</a:t>
              </a:r>
              <a:r>
                <a:rPr lang="en-US" sz="24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toàn</a:t>
              </a:r>
              <a:r>
                <a:rPr lang="en-US" sz="24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khối</a:t>
              </a:r>
              <a:r>
                <a:rPr lang="en-US" sz="24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lượng</a:t>
              </a:r>
              <a:r>
                <a:rPr lang="en-US" sz="24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5652177" y="3488007"/>
            <a:ext cx="5086489" cy="1503150"/>
            <a:chOff x="6323765" y="3068093"/>
            <a:chExt cx="5086489" cy="1503150"/>
          </a:xfrm>
        </p:grpSpPr>
        <p:grpSp>
          <p:nvGrpSpPr>
            <p:cNvPr id="43" name="Group 42"/>
            <p:cNvGrpSpPr/>
            <p:nvPr/>
          </p:nvGrpSpPr>
          <p:grpSpPr>
            <a:xfrm flipH="1">
              <a:off x="6323765" y="3068093"/>
              <a:ext cx="5086489" cy="1503150"/>
              <a:chOff x="1440501" y="981344"/>
              <a:chExt cx="4256915" cy="1157908"/>
            </a:xfrm>
          </p:grpSpPr>
          <p:grpSp>
            <p:nvGrpSpPr>
              <p:cNvPr id="45" name="Group 44"/>
              <p:cNvGrpSpPr/>
              <p:nvPr/>
            </p:nvGrpSpPr>
            <p:grpSpPr>
              <a:xfrm>
                <a:off x="1505243" y="981344"/>
                <a:ext cx="4192173" cy="1157908"/>
                <a:chOff x="1039935" y="1077770"/>
                <a:chExt cx="3198868" cy="994539"/>
              </a:xfrm>
            </p:grpSpPr>
            <p:sp>
              <p:nvSpPr>
                <p:cNvPr id="48" name="Flowchart: Document 12"/>
                <p:cNvSpPr/>
                <p:nvPr/>
              </p:nvSpPr>
              <p:spPr>
                <a:xfrm>
                  <a:off x="1039935" y="1096106"/>
                  <a:ext cx="3142633" cy="976203"/>
                </a:xfrm>
                <a:custGeom>
                  <a:avLst/>
                  <a:gdLst>
                    <a:gd name="connsiteX0" fmla="*/ 0 w 21600"/>
                    <a:gd name="connsiteY0" fmla="*/ 0 h 21600"/>
                    <a:gd name="connsiteX1" fmla="*/ 21600 w 21600"/>
                    <a:gd name="connsiteY1" fmla="*/ 0 h 21600"/>
                    <a:gd name="connsiteX2" fmla="*/ 21600 w 21600"/>
                    <a:gd name="connsiteY2" fmla="*/ 17322 h 21600"/>
                    <a:gd name="connsiteX3" fmla="*/ 0 w 21600"/>
                    <a:gd name="connsiteY3" fmla="*/ 20172 h 21600"/>
                    <a:gd name="connsiteX4" fmla="*/ 0 w 21600"/>
                    <a:gd name="connsiteY4" fmla="*/ 0 h 21600"/>
                    <a:gd name="connsiteX0-1" fmla="*/ 0 w 26502"/>
                    <a:gd name="connsiteY0-2" fmla="*/ 0 h 20818"/>
                    <a:gd name="connsiteX1-3" fmla="*/ 21600 w 26502"/>
                    <a:gd name="connsiteY1-4" fmla="*/ 0 h 20818"/>
                    <a:gd name="connsiteX2-5" fmla="*/ 26502 w 26502"/>
                    <a:gd name="connsiteY2-6" fmla="*/ 10122 h 20818"/>
                    <a:gd name="connsiteX3-7" fmla="*/ 0 w 26502"/>
                    <a:gd name="connsiteY3-8" fmla="*/ 20172 h 20818"/>
                    <a:gd name="connsiteX4-9" fmla="*/ 0 w 26502"/>
                    <a:gd name="connsiteY4-10" fmla="*/ 0 h 20818"/>
                    <a:gd name="connsiteX0-11" fmla="*/ 0 w 26655"/>
                    <a:gd name="connsiteY0-12" fmla="*/ 0 h 20818"/>
                    <a:gd name="connsiteX1-13" fmla="*/ 26655 w 26655"/>
                    <a:gd name="connsiteY1-14" fmla="*/ 0 h 20818"/>
                    <a:gd name="connsiteX2-15" fmla="*/ 26502 w 26655"/>
                    <a:gd name="connsiteY2-16" fmla="*/ 10122 h 20818"/>
                    <a:gd name="connsiteX3-17" fmla="*/ 0 w 26655"/>
                    <a:gd name="connsiteY3-18" fmla="*/ 20172 h 20818"/>
                    <a:gd name="connsiteX4-19" fmla="*/ 0 w 26655"/>
                    <a:gd name="connsiteY4-20" fmla="*/ 0 h 20818"/>
                    <a:gd name="connsiteX0-21" fmla="*/ 0 w 26655"/>
                    <a:gd name="connsiteY0-22" fmla="*/ 0 h 20818"/>
                    <a:gd name="connsiteX1-23" fmla="*/ 26655 w 26655"/>
                    <a:gd name="connsiteY1-24" fmla="*/ 0 h 20818"/>
                    <a:gd name="connsiteX2-25" fmla="*/ 26502 w 26655"/>
                    <a:gd name="connsiteY2-26" fmla="*/ 10122 h 20818"/>
                    <a:gd name="connsiteX3-27" fmla="*/ 0 w 26655"/>
                    <a:gd name="connsiteY3-28" fmla="*/ 20172 h 20818"/>
                    <a:gd name="connsiteX4-29" fmla="*/ 0 w 26655"/>
                    <a:gd name="connsiteY4-30" fmla="*/ 0 h 20818"/>
                    <a:gd name="connsiteX0-31" fmla="*/ 0 w 27230"/>
                    <a:gd name="connsiteY0-32" fmla="*/ 0 h 20818"/>
                    <a:gd name="connsiteX1-33" fmla="*/ 26655 w 27230"/>
                    <a:gd name="connsiteY1-34" fmla="*/ 0 h 20818"/>
                    <a:gd name="connsiteX2-35" fmla="*/ 26502 w 27230"/>
                    <a:gd name="connsiteY2-36" fmla="*/ 10122 h 20818"/>
                    <a:gd name="connsiteX3-37" fmla="*/ 0 w 27230"/>
                    <a:gd name="connsiteY3-38" fmla="*/ 20172 h 20818"/>
                    <a:gd name="connsiteX4-39" fmla="*/ 0 w 27230"/>
                    <a:gd name="connsiteY4-40" fmla="*/ 0 h 20818"/>
                    <a:gd name="connsiteX0-41" fmla="*/ 0 w 27978"/>
                    <a:gd name="connsiteY0-42" fmla="*/ 0 h 20818"/>
                    <a:gd name="connsiteX1-43" fmla="*/ 26655 w 27978"/>
                    <a:gd name="connsiteY1-44" fmla="*/ 0 h 20818"/>
                    <a:gd name="connsiteX2-45" fmla="*/ 26502 w 27978"/>
                    <a:gd name="connsiteY2-46" fmla="*/ 10122 h 20818"/>
                    <a:gd name="connsiteX3-47" fmla="*/ 0 w 27978"/>
                    <a:gd name="connsiteY3-48" fmla="*/ 20172 h 20818"/>
                    <a:gd name="connsiteX4-49" fmla="*/ 0 w 27978"/>
                    <a:gd name="connsiteY4-50" fmla="*/ 0 h 20818"/>
                    <a:gd name="connsiteX0-51" fmla="*/ 0 w 29122"/>
                    <a:gd name="connsiteY0-52" fmla="*/ 0 h 20818"/>
                    <a:gd name="connsiteX1-53" fmla="*/ 26655 w 29122"/>
                    <a:gd name="connsiteY1-54" fmla="*/ 0 h 20818"/>
                    <a:gd name="connsiteX2-55" fmla="*/ 28122 w 29122"/>
                    <a:gd name="connsiteY2-56" fmla="*/ 9514 h 20818"/>
                    <a:gd name="connsiteX3-57" fmla="*/ 26502 w 29122"/>
                    <a:gd name="connsiteY3-58" fmla="*/ 10122 h 20818"/>
                    <a:gd name="connsiteX4-59" fmla="*/ 0 w 29122"/>
                    <a:gd name="connsiteY4-60" fmla="*/ 20172 h 20818"/>
                    <a:gd name="connsiteX5" fmla="*/ 0 w 29122"/>
                    <a:gd name="connsiteY5" fmla="*/ 0 h 20818"/>
                    <a:gd name="connsiteX0-61" fmla="*/ 0 w 29540"/>
                    <a:gd name="connsiteY0-62" fmla="*/ 0 h 20818"/>
                    <a:gd name="connsiteX1-63" fmla="*/ 26655 w 29540"/>
                    <a:gd name="connsiteY1-64" fmla="*/ 0 h 20818"/>
                    <a:gd name="connsiteX2-65" fmla="*/ 29041 w 29540"/>
                    <a:gd name="connsiteY2-66" fmla="*/ 10114 h 20818"/>
                    <a:gd name="connsiteX3-67" fmla="*/ 26502 w 29540"/>
                    <a:gd name="connsiteY3-68" fmla="*/ 10122 h 20818"/>
                    <a:gd name="connsiteX4-69" fmla="*/ 0 w 29540"/>
                    <a:gd name="connsiteY4-70" fmla="*/ 20172 h 20818"/>
                    <a:gd name="connsiteX5-71" fmla="*/ 0 w 29540"/>
                    <a:gd name="connsiteY5-72" fmla="*/ 0 h 20818"/>
                    <a:gd name="connsiteX0-73" fmla="*/ 0 w 29623"/>
                    <a:gd name="connsiteY0-74" fmla="*/ 0 h 20818"/>
                    <a:gd name="connsiteX1-75" fmla="*/ 26655 w 29623"/>
                    <a:gd name="connsiteY1-76" fmla="*/ 0 h 20818"/>
                    <a:gd name="connsiteX2-77" fmla="*/ 29194 w 29623"/>
                    <a:gd name="connsiteY2-78" fmla="*/ 9514 h 20818"/>
                    <a:gd name="connsiteX3-79" fmla="*/ 26502 w 29623"/>
                    <a:gd name="connsiteY3-80" fmla="*/ 10122 h 20818"/>
                    <a:gd name="connsiteX4-81" fmla="*/ 0 w 29623"/>
                    <a:gd name="connsiteY4-82" fmla="*/ 20172 h 20818"/>
                    <a:gd name="connsiteX5-83" fmla="*/ 0 w 29623"/>
                    <a:gd name="connsiteY5-84" fmla="*/ 0 h 20818"/>
                    <a:gd name="connsiteX0-85" fmla="*/ 0 w 30472"/>
                    <a:gd name="connsiteY0-86" fmla="*/ 0 h 20818"/>
                    <a:gd name="connsiteX1-87" fmla="*/ 26655 w 30472"/>
                    <a:gd name="connsiteY1-88" fmla="*/ 0 h 20818"/>
                    <a:gd name="connsiteX2-89" fmla="*/ 30420 w 30472"/>
                    <a:gd name="connsiteY2-90" fmla="*/ 7114 h 20818"/>
                    <a:gd name="connsiteX3-91" fmla="*/ 26502 w 30472"/>
                    <a:gd name="connsiteY3-92" fmla="*/ 10122 h 20818"/>
                    <a:gd name="connsiteX4-93" fmla="*/ 0 w 30472"/>
                    <a:gd name="connsiteY4-94" fmla="*/ 20172 h 20818"/>
                    <a:gd name="connsiteX5-95" fmla="*/ 0 w 30472"/>
                    <a:gd name="connsiteY5-96" fmla="*/ 0 h 20818"/>
                    <a:gd name="connsiteX0-97" fmla="*/ 544 w 31016"/>
                    <a:gd name="connsiteY0-98" fmla="*/ 0 h 20818"/>
                    <a:gd name="connsiteX1-99" fmla="*/ 27199 w 31016"/>
                    <a:gd name="connsiteY1-100" fmla="*/ 0 h 20818"/>
                    <a:gd name="connsiteX2-101" fmla="*/ 30964 w 31016"/>
                    <a:gd name="connsiteY2-102" fmla="*/ 7114 h 20818"/>
                    <a:gd name="connsiteX3-103" fmla="*/ 27046 w 31016"/>
                    <a:gd name="connsiteY3-104" fmla="*/ 10122 h 20818"/>
                    <a:gd name="connsiteX4-105" fmla="*/ 544 w 31016"/>
                    <a:gd name="connsiteY4-106" fmla="*/ 20172 h 20818"/>
                    <a:gd name="connsiteX5-107" fmla="*/ 544 w 31016"/>
                    <a:gd name="connsiteY5-108" fmla="*/ 0 h 20818"/>
                    <a:gd name="connsiteX0-109" fmla="*/ 3400 w 33872"/>
                    <a:gd name="connsiteY0-110" fmla="*/ 0 h 20818"/>
                    <a:gd name="connsiteX1-111" fmla="*/ 30055 w 33872"/>
                    <a:gd name="connsiteY1-112" fmla="*/ 0 h 20818"/>
                    <a:gd name="connsiteX2-113" fmla="*/ 33820 w 33872"/>
                    <a:gd name="connsiteY2-114" fmla="*/ 7114 h 20818"/>
                    <a:gd name="connsiteX3-115" fmla="*/ 29902 w 33872"/>
                    <a:gd name="connsiteY3-116" fmla="*/ 10122 h 20818"/>
                    <a:gd name="connsiteX4-117" fmla="*/ 3400 w 33872"/>
                    <a:gd name="connsiteY4-118" fmla="*/ 20172 h 20818"/>
                    <a:gd name="connsiteX5-119" fmla="*/ 170 w 33872"/>
                    <a:gd name="connsiteY5-120" fmla="*/ 10800 h 20818"/>
                    <a:gd name="connsiteX6" fmla="*/ 3400 w 33872"/>
                    <a:gd name="connsiteY6" fmla="*/ 0 h 20818"/>
                    <a:gd name="connsiteX0-121" fmla="*/ 3750 w 34222"/>
                    <a:gd name="connsiteY0-122" fmla="*/ 0 h 20818"/>
                    <a:gd name="connsiteX1-123" fmla="*/ 30405 w 34222"/>
                    <a:gd name="connsiteY1-124" fmla="*/ 0 h 20818"/>
                    <a:gd name="connsiteX2-125" fmla="*/ 34170 w 34222"/>
                    <a:gd name="connsiteY2-126" fmla="*/ 7114 h 20818"/>
                    <a:gd name="connsiteX3-127" fmla="*/ 30252 w 34222"/>
                    <a:gd name="connsiteY3-128" fmla="*/ 10122 h 20818"/>
                    <a:gd name="connsiteX4-129" fmla="*/ 3750 w 34222"/>
                    <a:gd name="connsiteY4-130" fmla="*/ 20172 h 20818"/>
                    <a:gd name="connsiteX5-131" fmla="*/ 60 w 34222"/>
                    <a:gd name="connsiteY5-132" fmla="*/ 11100 h 20818"/>
                    <a:gd name="connsiteX6-133" fmla="*/ 3750 w 34222"/>
                    <a:gd name="connsiteY6-134" fmla="*/ 0 h 20818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  <a:cxn ang="0">
                      <a:pos x="connsiteX5-71" y="connsiteY5-72"/>
                    </a:cxn>
                    <a:cxn ang="0">
                      <a:pos x="connsiteX6-133" y="connsiteY6-134"/>
                    </a:cxn>
                  </a:cxnLst>
                  <a:rect l="l" t="t" r="r" b="b"/>
                  <a:pathLst>
                    <a:path w="34222" h="20818">
                      <a:moveTo>
                        <a:pt x="3750" y="0"/>
                      </a:moveTo>
                      <a:lnTo>
                        <a:pt x="30405" y="0"/>
                      </a:lnTo>
                      <a:cubicBezTo>
                        <a:pt x="34888" y="1136"/>
                        <a:pt x="34195" y="5427"/>
                        <a:pt x="34170" y="7114"/>
                      </a:cubicBezTo>
                      <a:cubicBezTo>
                        <a:pt x="34145" y="8801"/>
                        <a:pt x="34735" y="7896"/>
                        <a:pt x="30252" y="10122"/>
                      </a:cubicBezTo>
                      <a:cubicBezTo>
                        <a:pt x="19452" y="10122"/>
                        <a:pt x="14550" y="23922"/>
                        <a:pt x="3750" y="20172"/>
                      </a:cubicBezTo>
                      <a:cubicBezTo>
                        <a:pt x="-746" y="20535"/>
                        <a:pt x="60" y="14462"/>
                        <a:pt x="60" y="11100"/>
                      </a:cubicBezTo>
                      <a:cubicBezTo>
                        <a:pt x="60" y="7738"/>
                        <a:pt x="-771" y="2050"/>
                        <a:pt x="3750" y="0"/>
                      </a:cubicBezTo>
                      <a:close/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9" name="Oval 48"/>
                <p:cNvSpPr/>
                <p:nvPr/>
              </p:nvSpPr>
              <p:spPr>
                <a:xfrm>
                  <a:off x="3732366" y="1077770"/>
                  <a:ext cx="506437" cy="506437"/>
                </a:xfrm>
                <a:prstGeom prst="ellips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50" name="Oval 49"/>
                <p:cNvSpPr/>
                <p:nvPr/>
              </p:nvSpPr>
              <p:spPr>
                <a:xfrm>
                  <a:off x="3849406" y="1190520"/>
                  <a:ext cx="283699" cy="283699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46" name="Oval 45"/>
              <p:cNvSpPr/>
              <p:nvPr/>
            </p:nvSpPr>
            <p:spPr>
              <a:xfrm>
                <a:off x="1645918" y="1203032"/>
                <a:ext cx="735877" cy="735877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1440501" y="1297959"/>
                <a:ext cx="845858" cy="4978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02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4" name="TextBox 43"/>
            <p:cNvSpPr txBox="1"/>
            <p:nvPr/>
          </p:nvSpPr>
          <p:spPr>
            <a:xfrm>
              <a:off x="7161868" y="3222780"/>
              <a:ext cx="296893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4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Áp</a:t>
              </a:r>
              <a:r>
                <a:rPr lang="en-US" sz="24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dụng</a:t>
              </a:r>
              <a:r>
                <a:rPr lang="en-US" sz="24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định</a:t>
              </a:r>
              <a:r>
                <a:rPr lang="en-US" sz="24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luật</a:t>
              </a:r>
              <a:r>
                <a:rPr lang="en-US" sz="24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bảo</a:t>
              </a:r>
              <a:r>
                <a:rPr lang="en-US" sz="24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toàn</a:t>
              </a:r>
              <a:r>
                <a:rPr lang="en-US" sz="24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khối</a:t>
              </a:r>
              <a:r>
                <a:rPr lang="en-US" sz="24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lượng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r"/>
              <a:endParaRPr lang="en-US" alt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5588428" y="1600924"/>
            <a:ext cx="6072483" cy="1546819"/>
            <a:chOff x="6293411" y="672793"/>
            <a:chExt cx="5041289" cy="1548239"/>
          </a:xfrm>
        </p:grpSpPr>
        <p:grpSp>
          <p:nvGrpSpPr>
            <p:cNvPr id="61" name="Group 60"/>
            <p:cNvGrpSpPr/>
            <p:nvPr/>
          </p:nvGrpSpPr>
          <p:grpSpPr>
            <a:xfrm flipH="1">
              <a:off x="6293411" y="672793"/>
              <a:ext cx="5041289" cy="1548239"/>
              <a:chOff x="1424064" y="966997"/>
              <a:chExt cx="4273352" cy="1136560"/>
            </a:xfrm>
          </p:grpSpPr>
          <p:grpSp>
            <p:nvGrpSpPr>
              <p:cNvPr id="63" name="Group 62"/>
              <p:cNvGrpSpPr/>
              <p:nvPr/>
            </p:nvGrpSpPr>
            <p:grpSpPr>
              <a:xfrm>
                <a:off x="1425595" y="966997"/>
                <a:ext cx="4271821" cy="1136560"/>
                <a:chOff x="979159" y="1065447"/>
                <a:chExt cx="3259644" cy="976203"/>
              </a:xfrm>
            </p:grpSpPr>
            <p:sp>
              <p:nvSpPr>
                <p:cNvPr id="66" name="Flowchart: Document 12"/>
                <p:cNvSpPr/>
                <p:nvPr/>
              </p:nvSpPr>
              <p:spPr>
                <a:xfrm>
                  <a:off x="979159" y="1065447"/>
                  <a:ext cx="3142633" cy="976203"/>
                </a:xfrm>
                <a:custGeom>
                  <a:avLst/>
                  <a:gdLst>
                    <a:gd name="connsiteX0" fmla="*/ 0 w 21600"/>
                    <a:gd name="connsiteY0" fmla="*/ 0 h 21600"/>
                    <a:gd name="connsiteX1" fmla="*/ 21600 w 21600"/>
                    <a:gd name="connsiteY1" fmla="*/ 0 h 21600"/>
                    <a:gd name="connsiteX2" fmla="*/ 21600 w 21600"/>
                    <a:gd name="connsiteY2" fmla="*/ 17322 h 21600"/>
                    <a:gd name="connsiteX3" fmla="*/ 0 w 21600"/>
                    <a:gd name="connsiteY3" fmla="*/ 20172 h 21600"/>
                    <a:gd name="connsiteX4" fmla="*/ 0 w 21600"/>
                    <a:gd name="connsiteY4" fmla="*/ 0 h 21600"/>
                    <a:gd name="connsiteX0-1" fmla="*/ 0 w 26502"/>
                    <a:gd name="connsiteY0-2" fmla="*/ 0 h 20818"/>
                    <a:gd name="connsiteX1-3" fmla="*/ 21600 w 26502"/>
                    <a:gd name="connsiteY1-4" fmla="*/ 0 h 20818"/>
                    <a:gd name="connsiteX2-5" fmla="*/ 26502 w 26502"/>
                    <a:gd name="connsiteY2-6" fmla="*/ 10122 h 20818"/>
                    <a:gd name="connsiteX3-7" fmla="*/ 0 w 26502"/>
                    <a:gd name="connsiteY3-8" fmla="*/ 20172 h 20818"/>
                    <a:gd name="connsiteX4-9" fmla="*/ 0 w 26502"/>
                    <a:gd name="connsiteY4-10" fmla="*/ 0 h 20818"/>
                    <a:gd name="connsiteX0-11" fmla="*/ 0 w 26655"/>
                    <a:gd name="connsiteY0-12" fmla="*/ 0 h 20818"/>
                    <a:gd name="connsiteX1-13" fmla="*/ 26655 w 26655"/>
                    <a:gd name="connsiteY1-14" fmla="*/ 0 h 20818"/>
                    <a:gd name="connsiteX2-15" fmla="*/ 26502 w 26655"/>
                    <a:gd name="connsiteY2-16" fmla="*/ 10122 h 20818"/>
                    <a:gd name="connsiteX3-17" fmla="*/ 0 w 26655"/>
                    <a:gd name="connsiteY3-18" fmla="*/ 20172 h 20818"/>
                    <a:gd name="connsiteX4-19" fmla="*/ 0 w 26655"/>
                    <a:gd name="connsiteY4-20" fmla="*/ 0 h 20818"/>
                    <a:gd name="connsiteX0-21" fmla="*/ 0 w 26655"/>
                    <a:gd name="connsiteY0-22" fmla="*/ 0 h 20818"/>
                    <a:gd name="connsiteX1-23" fmla="*/ 26655 w 26655"/>
                    <a:gd name="connsiteY1-24" fmla="*/ 0 h 20818"/>
                    <a:gd name="connsiteX2-25" fmla="*/ 26502 w 26655"/>
                    <a:gd name="connsiteY2-26" fmla="*/ 10122 h 20818"/>
                    <a:gd name="connsiteX3-27" fmla="*/ 0 w 26655"/>
                    <a:gd name="connsiteY3-28" fmla="*/ 20172 h 20818"/>
                    <a:gd name="connsiteX4-29" fmla="*/ 0 w 26655"/>
                    <a:gd name="connsiteY4-30" fmla="*/ 0 h 20818"/>
                    <a:gd name="connsiteX0-31" fmla="*/ 0 w 27230"/>
                    <a:gd name="connsiteY0-32" fmla="*/ 0 h 20818"/>
                    <a:gd name="connsiteX1-33" fmla="*/ 26655 w 27230"/>
                    <a:gd name="connsiteY1-34" fmla="*/ 0 h 20818"/>
                    <a:gd name="connsiteX2-35" fmla="*/ 26502 w 27230"/>
                    <a:gd name="connsiteY2-36" fmla="*/ 10122 h 20818"/>
                    <a:gd name="connsiteX3-37" fmla="*/ 0 w 27230"/>
                    <a:gd name="connsiteY3-38" fmla="*/ 20172 h 20818"/>
                    <a:gd name="connsiteX4-39" fmla="*/ 0 w 27230"/>
                    <a:gd name="connsiteY4-40" fmla="*/ 0 h 20818"/>
                    <a:gd name="connsiteX0-41" fmla="*/ 0 w 27978"/>
                    <a:gd name="connsiteY0-42" fmla="*/ 0 h 20818"/>
                    <a:gd name="connsiteX1-43" fmla="*/ 26655 w 27978"/>
                    <a:gd name="connsiteY1-44" fmla="*/ 0 h 20818"/>
                    <a:gd name="connsiteX2-45" fmla="*/ 26502 w 27978"/>
                    <a:gd name="connsiteY2-46" fmla="*/ 10122 h 20818"/>
                    <a:gd name="connsiteX3-47" fmla="*/ 0 w 27978"/>
                    <a:gd name="connsiteY3-48" fmla="*/ 20172 h 20818"/>
                    <a:gd name="connsiteX4-49" fmla="*/ 0 w 27978"/>
                    <a:gd name="connsiteY4-50" fmla="*/ 0 h 20818"/>
                    <a:gd name="connsiteX0-51" fmla="*/ 0 w 29122"/>
                    <a:gd name="connsiteY0-52" fmla="*/ 0 h 20818"/>
                    <a:gd name="connsiteX1-53" fmla="*/ 26655 w 29122"/>
                    <a:gd name="connsiteY1-54" fmla="*/ 0 h 20818"/>
                    <a:gd name="connsiteX2-55" fmla="*/ 28122 w 29122"/>
                    <a:gd name="connsiteY2-56" fmla="*/ 9514 h 20818"/>
                    <a:gd name="connsiteX3-57" fmla="*/ 26502 w 29122"/>
                    <a:gd name="connsiteY3-58" fmla="*/ 10122 h 20818"/>
                    <a:gd name="connsiteX4-59" fmla="*/ 0 w 29122"/>
                    <a:gd name="connsiteY4-60" fmla="*/ 20172 h 20818"/>
                    <a:gd name="connsiteX5" fmla="*/ 0 w 29122"/>
                    <a:gd name="connsiteY5" fmla="*/ 0 h 20818"/>
                    <a:gd name="connsiteX0-61" fmla="*/ 0 w 29540"/>
                    <a:gd name="connsiteY0-62" fmla="*/ 0 h 20818"/>
                    <a:gd name="connsiteX1-63" fmla="*/ 26655 w 29540"/>
                    <a:gd name="connsiteY1-64" fmla="*/ 0 h 20818"/>
                    <a:gd name="connsiteX2-65" fmla="*/ 29041 w 29540"/>
                    <a:gd name="connsiteY2-66" fmla="*/ 10114 h 20818"/>
                    <a:gd name="connsiteX3-67" fmla="*/ 26502 w 29540"/>
                    <a:gd name="connsiteY3-68" fmla="*/ 10122 h 20818"/>
                    <a:gd name="connsiteX4-69" fmla="*/ 0 w 29540"/>
                    <a:gd name="connsiteY4-70" fmla="*/ 20172 h 20818"/>
                    <a:gd name="connsiteX5-71" fmla="*/ 0 w 29540"/>
                    <a:gd name="connsiteY5-72" fmla="*/ 0 h 20818"/>
                    <a:gd name="connsiteX0-73" fmla="*/ 0 w 29623"/>
                    <a:gd name="connsiteY0-74" fmla="*/ 0 h 20818"/>
                    <a:gd name="connsiteX1-75" fmla="*/ 26655 w 29623"/>
                    <a:gd name="connsiteY1-76" fmla="*/ 0 h 20818"/>
                    <a:gd name="connsiteX2-77" fmla="*/ 29194 w 29623"/>
                    <a:gd name="connsiteY2-78" fmla="*/ 9514 h 20818"/>
                    <a:gd name="connsiteX3-79" fmla="*/ 26502 w 29623"/>
                    <a:gd name="connsiteY3-80" fmla="*/ 10122 h 20818"/>
                    <a:gd name="connsiteX4-81" fmla="*/ 0 w 29623"/>
                    <a:gd name="connsiteY4-82" fmla="*/ 20172 h 20818"/>
                    <a:gd name="connsiteX5-83" fmla="*/ 0 w 29623"/>
                    <a:gd name="connsiteY5-84" fmla="*/ 0 h 20818"/>
                    <a:gd name="connsiteX0-85" fmla="*/ 0 w 30472"/>
                    <a:gd name="connsiteY0-86" fmla="*/ 0 h 20818"/>
                    <a:gd name="connsiteX1-87" fmla="*/ 26655 w 30472"/>
                    <a:gd name="connsiteY1-88" fmla="*/ 0 h 20818"/>
                    <a:gd name="connsiteX2-89" fmla="*/ 30420 w 30472"/>
                    <a:gd name="connsiteY2-90" fmla="*/ 7114 h 20818"/>
                    <a:gd name="connsiteX3-91" fmla="*/ 26502 w 30472"/>
                    <a:gd name="connsiteY3-92" fmla="*/ 10122 h 20818"/>
                    <a:gd name="connsiteX4-93" fmla="*/ 0 w 30472"/>
                    <a:gd name="connsiteY4-94" fmla="*/ 20172 h 20818"/>
                    <a:gd name="connsiteX5-95" fmla="*/ 0 w 30472"/>
                    <a:gd name="connsiteY5-96" fmla="*/ 0 h 20818"/>
                    <a:gd name="connsiteX0-97" fmla="*/ 544 w 31016"/>
                    <a:gd name="connsiteY0-98" fmla="*/ 0 h 20818"/>
                    <a:gd name="connsiteX1-99" fmla="*/ 27199 w 31016"/>
                    <a:gd name="connsiteY1-100" fmla="*/ 0 h 20818"/>
                    <a:gd name="connsiteX2-101" fmla="*/ 30964 w 31016"/>
                    <a:gd name="connsiteY2-102" fmla="*/ 7114 h 20818"/>
                    <a:gd name="connsiteX3-103" fmla="*/ 27046 w 31016"/>
                    <a:gd name="connsiteY3-104" fmla="*/ 10122 h 20818"/>
                    <a:gd name="connsiteX4-105" fmla="*/ 544 w 31016"/>
                    <a:gd name="connsiteY4-106" fmla="*/ 20172 h 20818"/>
                    <a:gd name="connsiteX5-107" fmla="*/ 544 w 31016"/>
                    <a:gd name="connsiteY5-108" fmla="*/ 0 h 20818"/>
                    <a:gd name="connsiteX0-109" fmla="*/ 3400 w 33872"/>
                    <a:gd name="connsiteY0-110" fmla="*/ 0 h 20818"/>
                    <a:gd name="connsiteX1-111" fmla="*/ 30055 w 33872"/>
                    <a:gd name="connsiteY1-112" fmla="*/ 0 h 20818"/>
                    <a:gd name="connsiteX2-113" fmla="*/ 33820 w 33872"/>
                    <a:gd name="connsiteY2-114" fmla="*/ 7114 h 20818"/>
                    <a:gd name="connsiteX3-115" fmla="*/ 29902 w 33872"/>
                    <a:gd name="connsiteY3-116" fmla="*/ 10122 h 20818"/>
                    <a:gd name="connsiteX4-117" fmla="*/ 3400 w 33872"/>
                    <a:gd name="connsiteY4-118" fmla="*/ 20172 h 20818"/>
                    <a:gd name="connsiteX5-119" fmla="*/ 170 w 33872"/>
                    <a:gd name="connsiteY5-120" fmla="*/ 10800 h 20818"/>
                    <a:gd name="connsiteX6" fmla="*/ 3400 w 33872"/>
                    <a:gd name="connsiteY6" fmla="*/ 0 h 20818"/>
                    <a:gd name="connsiteX0-121" fmla="*/ 3750 w 34222"/>
                    <a:gd name="connsiteY0-122" fmla="*/ 0 h 20818"/>
                    <a:gd name="connsiteX1-123" fmla="*/ 30405 w 34222"/>
                    <a:gd name="connsiteY1-124" fmla="*/ 0 h 20818"/>
                    <a:gd name="connsiteX2-125" fmla="*/ 34170 w 34222"/>
                    <a:gd name="connsiteY2-126" fmla="*/ 7114 h 20818"/>
                    <a:gd name="connsiteX3-127" fmla="*/ 30252 w 34222"/>
                    <a:gd name="connsiteY3-128" fmla="*/ 10122 h 20818"/>
                    <a:gd name="connsiteX4-129" fmla="*/ 3750 w 34222"/>
                    <a:gd name="connsiteY4-130" fmla="*/ 20172 h 20818"/>
                    <a:gd name="connsiteX5-131" fmla="*/ 60 w 34222"/>
                    <a:gd name="connsiteY5-132" fmla="*/ 11100 h 20818"/>
                    <a:gd name="connsiteX6-133" fmla="*/ 3750 w 34222"/>
                    <a:gd name="connsiteY6-134" fmla="*/ 0 h 20818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  <a:cxn ang="0">
                      <a:pos x="connsiteX5-71" y="connsiteY5-72"/>
                    </a:cxn>
                    <a:cxn ang="0">
                      <a:pos x="connsiteX6-133" y="connsiteY6-134"/>
                    </a:cxn>
                  </a:cxnLst>
                  <a:rect l="l" t="t" r="r" b="b"/>
                  <a:pathLst>
                    <a:path w="34222" h="20818">
                      <a:moveTo>
                        <a:pt x="3750" y="0"/>
                      </a:moveTo>
                      <a:lnTo>
                        <a:pt x="30405" y="0"/>
                      </a:lnTo>
                      <a:cubicBezTo>
                        <a:pt x="34888" y="1136"/>
                        <a:pt x="34195" y="5427"/>
                        <a:pt x="34170" y="7114"/>
                      </a:cubicBezTo>
                      <a:cubicBezTo>
                        <a:pt x="34145" y="8801"/>
                        <a:pt x="34735" y="7896"/>
                        <a:pt x="30252" y="10122"/>
                      </a:cubicBezTo>
                      <a:cubicBezTo>
                        <a:pt x="19452" y="10122"/>
                        <a:pt x="14550" y="23922"/>
                        <a:pt x="3750" y="20172"/>
                      </a:cubicBezTo>
                      <a:cubicBezTo>
                        <a:pt x="-746" y="20535"/>
                        <a:pt x="60" y="14462"/>
                        <a:pt x="60" y="11100"/>
                      </a:cubicBezTo>
                      <a:cubicBezTo>
                        <a:pt x="60" y="7738"/>
                        <a:pt x="-771" y="2050"/>
                        <a:pt x="3750" y="0"/>
                      </a:cubicBezTo>
                      <a:close/>
                    </a:path>
                  </a:pathLst>
                </a:custGeom>
              </p:spPr>
              <p:style>
                <a:lnRef idx="3">
                  <a:schemeClr val="lt1"/>
                </a:lnRef>
                <a:fillRef idx="1">
                  <a:schemeClr val="dk1"/>
                </a:fillRef>
                <a:effectRef idx="1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67" name="Oval 66"/>
                <p:cNvSpPr/>
                <p:nvPr/>
              </p:nvSpPr>
              <p:spPr>
                <a:xfrm>
                  <a:off x="3732366" y="1077770"/>
                  <a:ext cx="506437" cy="506437"/>
                </a:xfrm>
                <a:prstGeom prst="ellips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68" name="Oval 67"/>
                <p:cNvSpPr/>
                <p:nvPr/>
              </p:nvSpPr>
              <p:spPr>
                <a:xfrm>
                  <a:off x="3849406" y="1190520"/>
                  <a:ext cx="283699" cy="283699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64" name="Oval 63"/>
              <p:cNvSpPr/>
              <p:nvPr/>
            </p:nvSpPr>
            <p:spPr>
              <a:xfrm>
                <a:off x="1645918" y="1203032"/>
                <a:ext cx="735877" cy="735877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5" name="TextBox 64"/>
              <p:cNvSpPr txBox="1"/>
              <p:nvPr/>
            </p:nvSpPr>
            <p:spPr>
              <a:xfrm>
                <a:off x="1424064" y="1356303"/>
                <a:ext cx="845858" cy="4097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5B9BD5">
                        <a:lumMod val="50000"/>
                      </a:srgbClr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04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62" name="TextBox 61"/>
            <p:cNvSpPr txBox="1"/>
            <p:nvPr/>
          </p:nvSpPr>
          <p:spPr>
            <a:xfrm>
              <a:off x="7281514" y="672793"/>
              <a:ext cx="2882174" cy="8317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es-VE" sz="24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Ý </a:t>
              </a:r>
              <a:r>
                <a:rPr lang="es-VE" sz="24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nghĩa</a:t>
              </a:r>
              <a:r>
                <a:rPr lang="es-VE" sz="24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s-VE" sz="24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s-VE" sz="24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s-VE" sz="24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phương</a:t>
              </a:r>
              <a:r>
                <a:rPr lang="es-VE" sz="24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s-VE" sz="24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trình</a:t>
              </a:r>
              <a:r>
                <a:rPr lang="es-VE" sz="24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s-VE" sz="24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hóa</a:t>
              </a:r>
              <a:r>
                <a:rPr lang="es-VE" sz="24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s-VE" sz="24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endPara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785064" y="2614859"/>
            <a:ext cx="5659557" cy="1344305"/>
            <a:chOff x="645983" y="2213759"/>
            <a:chExt cx="5659557" cy="1344305"/>
          </a:xfrm>
        </p:grpSpPr>
        <p:grpSp>
          <p:nvGrpSpPr>
            <p:cNvPr id="51" name="Group 50"/>
            <p:cNvGrpSpPr/>
            <p:nvPr/>
          </p:nvGrpSpPr>
          <p:grpSpPr>
            <a:xfrm>
              <a:off x="645983" y="2225659"/>
              <a:ext cx="5520835" cy="1332405"/>
              <a:chOff x="1119117" y="1892535"/>
              <a:chExt cx="5684608" cy="1607310"/>
            </a:xfrm>
            <a:solidFill>
              <a:schemeClr val="accent4">
                <a:lumMod val="50000"/>
              </a:schemeClr>
            </a:solidFill>
          </p:grpSpPr>
          <p:grpSp>
            <p:nvGrpSpPr>
              <p:cNvPr id="52" name="Group 51"/>
              <p:cNvGrpSpPr/>
              <p:nvPr/>
            </p:nvGrpSpPr>
            <p:grpSpPr>
              <a:xfrm>
                <a:off x="1119117" y="1892535"/>
                <a:ext cx="5684608" cy="1576601"/>
                <a:chOff x="1505243" y="981344"/>
                <a:chExt cx="4192173" cy="1157908"/>
              </a:xfrm>
              <a:grpFill/>
            </p:grpSpPr>
            <p:grpSp>
              <p:nvGrpSpPr>
                <p:cNvPr id="54" name="Group 53"/>
                <p:cNvGrpSpPr/>
                <p:nvPr/>
              </p:nvGrpSpPr>
              <p:grpSpPr>
                <a:xfrm>
                  <a:off x="1505243" y="981344"/>
                  <a:ext cx="4192173" cy="1157908"/>
                  <a:chOff x="1039935" y="1077770"/>
                  <a:chExt cx="3198868" cy="994539"/>
                </a:xfrm>
                <a:grpFill/>
              </p:grpSpPr>
              <p:sp>
                <p:nvSpPr>
                  <p:cNvPr id="57" name="Flowchart: Document 12"/>
                  <p:cNvSpPr/>
                  <p:nvPr/>
                </p:nvSpPr>
                <p:spPr>
                  <a:xfrm>
                    <a:off x="1039935" y="1096106"/>
                    <a:ext cx="3142633" cy="976203"/>
                  </a:xfrm>
                  <a:custGeom>
                    <a:avLst/>
                    <a:gdLst>
                      <a:gd name="connsiteX0" fmla="*/ 0 w 21600"/>
                      <a:gd name="connsiteY0" fmla="*/ 0 h 21600"/>
                      <a:gd name="connsiteX1" fmla="*/ 21600 w 21600"/>
                      <a:gd name="connsiteY1" fmla="*/ 0 h 21600"/>
                      <a:gd name="connsiteX2" fmla="*/ 21600 w 21600"/>
                      <a:gd name="connsiteY2" fmla="*/ 17322 h 21600"/>
                      <a:gd name="connsiteX3" fmla="*/ 0 w 21600"/>
                      <a:gd name="connsiteY3" fmla="*/ 20172 h 21600"/>
                      <a:gd name="connsiteX4" fmla="*/ 0 w 21600"/>
                      <a:gd name="connsiteY4" fmla="*/ 0 h 21600"/>
                      <a:gd name="connsiteX0-1" fmla="*/ 0 w 26502"/>
                      <a:gd name="connsiteY0-2" fmla="*/ 0 h 20818"/>
                      <a:gd name="connsiteX1-3" fmla="*/ 21600 w 26502"/>
                      <a:gd name="connsiteY1-4" fmla="*/ 0 h 20818"/>
                      <a:gd name="connsiteX2-5" fmla="*/ 26502 w 26502"/>
                      <a:gd name="connsiteY2-6" fmla="*/ 10122 h 20818"/>
                      <a:gd name="connsiteX3-7" fmla="*/ 0 w 26502"/>
                      <a:gd name="connsiteY3-8" fmla="*/ 20172 h 20818"/>
                      <a:gd name="connsiteX4-9" fmla="*/ 0 w 26502"/>
                      <a:gd name="connsiteY4-10" fmla="*/ 0 h 20818"/>
                      <a:gd name="connsiteX0-11" fmla="*/ 0 w 26655"/>
                      <a:gd name="connsiteY0-12" fmla="*/ 0 h 20818"/>
                      <a:gd name="connsiteX1-13" fmla="*/ 26655 w 26655"/>
                      <a:gd name="connsiteY1-14" fmla="*/ 0 h 20818"/>
                      <a:gd name="connsiteX2-15" fmla="*/ 26502 w 26655"/>
                      <a:gd name="connsiteY2-16" fmla="*/ 10122 h 20818"/>
                      <a:gd name="connsiteX3-17" fmla="*/ 0 w 26655"/>
                      <a:gd name="connsiteY3-18" fmla="*/ 20172 h 20818"/>
                      <a:gd name="connsiteX4-19" fmla="*/ 0 w 26655"/>
                      <a:gd name="connsiteY4-20" fmla="*/ 0 h 20818"/>
                      <a:gd name="connsiteX0-21" fmla="*/ 0 w 26655"/>
                      <a:gd name="connsiteY0-22" fmla="*/ 0 h 20818"/>
                      <a:gd name="connsiteX1-23" fmla="*/ 26655 w 26655"/>
                      <a:gd name="connsiteY1-24" fmla="*/ 0 h 20818"/>
                      <a:gd name="connsiteX2-25" fmla="*/ 26502 w 26655"/>
                      <a:gd name="connsiteY2-26" fmla="*/ 10122 h 20818"/>
                      <a:gd name="connsiteX3-27" fmla="*/ 0 w 26655"/>
                      <a:gd name="connsiteY3-28" fmla="*/ 20172 h 20818"/>
                      <a:gd name="connsiteX4-29" fmla="*/ 0 w 26655"/>
                      <a:gd name="connsiteY4-30" fmla="*/ 0 h 20818"/>
                      <a:gd name="connsiteX0-31" fmla="*/ 0 w 27230"/>
                      <a:gd name="connsiteY0-32" fmla="*/ 0 h 20818"/>
                      <a:gd name="connsiteX1-33" fmla="*/ 26655 w 27230"/>
                      <a:gd name="connsiteY1-34" fmla="*/ 0 h 20818"/>
                      <a:gd name="connsiteX2-35" fmla="*/ 26502 w 27230"/>
                      <a:gd name="connsiteY2-36" fmla="*/ 10122 h 20818"/>
                      <a:gd name="connsiteX3-37" fmla="*/ 0 w 27230"/>
                      <a:gd name="connsiteY3-38" fmla="*/ 20172 h 20818"/>
                      <a:gd name="connsiteX4-39" fmla="*/ 0 w 27230"/>
                      <a:gd name="connsiteY4-40" fmla="*/ 0 h 20818"/>
                      <a:gd name="connsiteX0-41" fmla="*/ 0 w 27978"/>
                      <a:gd name="connsiteY0-42" fmla="*/ 0 h 20818"/>
                      <a:gd name="connsiteX1-43" fmla="*/ 26655 w 27978"/>
                      <a:gd name="connsiteY1-44" fmla="*/ 0 h 20818"/>
                      <a:gd name="connsiteX2-45" fmla="*/ 26502 w 27978"/>
                      <a:gd name="connsiteY2-46" fmla="*/ 10122 h 20818"/>
                      <a:gd name="connsiteX3-47" fmla="*/ 0 w 27978"/>
                      <a:gd name="connsiteY3-48" fmla="*/ 20172 h 20818"/>
                      <a:gd name="connsiteX4-49" fmla="*/ 0 w 27978"/>
                      <a:gd name="connsiteY4-50" fmla="*/ 0 h 20818"/>
                      <a:gd name="connsiteX0-51" fmla="*/ 0 w 29122"/>
                      <a:gd name="connsiteY0-52" fmla="*/ 0 h 20818"/>
                      <a:gd name="connsiteX1-53" fmla="*/ 26655 w 29122"/>
                      <a:gd name="connsiteY1-54" fmla="*/ 0 h 20818"/>
                      <a:gd name="connsiteX2-55" fmla="*/ 28122 w 29122"/>
                      <a:gd name="connsiteY2-56" fmla="*/ 9514 h 20818"/>
                      <a:gd name="connsiteX3-57" fmla="*/ 26502 w 29122"/>
                      <a:gd name="connsiteY3-58" fmla="*/ 10122 h 20818"/>
                      <a:gd name="connsiteX4-59" fmla="*/ 0 w 29122"/>
                      <a:gd name="connsiteY4-60" fmla="*/ 20172 h 20818"/>
                      <a:gd name="connsiteX5" fmla="*/ 0 w 29122"/>
                      <a:gd name="connsiteY5" fmla="*/ 0 h 20818"/>
                      <a:gd name="connsiteX0-61" fmla="*/ 0 w 29540"/>
                      <a:gd name="connsiteY0-62" fmla="*/ 0 h 20818"/>
                      <a:gd name="connsiteX1-63" fmla="*/ 26655 w 29540"/>
                      <a:gd name="connsiteY1-64" fmla="*/ 0 h 20818"/>
                      <a:gd name="connsiteX2-65" fmla="*/ 29041 w 29540"/>
                      <a:gd name="connsiteY2-66" fmla="*/ 10114 h 20818"/>
                      <a:gd name="connsiteX3-67" fmla="*/ 26502 w 29540"/>
                      <a:gd name="connsiteY3-68" fmla="*/ 10122 h 20818"/>
                      <a:gd name="connsiteX4-69" fmla="*/ 0 w 29540"/>
                      <a:gd name="connsiteY4-70" fmla="*/ 20172 h 20818"/>
                      <a:gd name="connsiteX5-71" fmla="*/ 0 w 29540"/>
                      <a:gd name="connsiteY5-72" fmla="*/ 0 h 20818"/>
                      <a:gd name="connsiteX0-73" fmla="*/ 0 w 29623"/>
                      <a:gd name="connsiteY0-74" fmla="*/ 0 h 20818"/>
                      <a:gd name="connsiteX1-75" fmla="*/ 26655 w 29623"/>
                      <a:gd name="connsiteY1-76" fmla="*/ 0 h 20818"/>
                      <a:gd name="connsiteX2-77" fmla="*/ 29194 w 29623"/>
                      <a:gd name="connsiteY2-78" fmla="*/ 9514 h 20818"/>
                      <a:gd name="connsiteX3-79" fmla="*/ 26502 w 29623"/>
                      <a:gd name="connsiteY3-80" fmla="*/ 10122 h 20818"/>
                      <a:gd name="connsiteX4-81" fmla="*/ 0 w 29623"/>
                      <a:gd name="connsiteY4-82" fmla="*/ 20172 h 20818"/>
                      <a:gd name="connsiteX5-83" fmla="*/ 0 w 29623"/>
                      <a:gd name="connsiteY5-84" fmla="*/ 0 h 20818"/>
                      <a:gd name="connsiteX0-85" fmla="*/ 0 w 30472"/>
                      <a:gd name="connsiteY0-86" fmla="*/ 0 h 20818"/>
                      <a:gd name="connsiteX1-87" fmla="*/ 26655 w 30472"/>
                      <a:gd name="connsiteY1-88" fmla="*/ 0 h 20818"/>
                      <a:gd name="connsiteX2-89" fmla="*/ 30420 w 30472"/>
                      <a:gd name="connsiteY2-90" fmla="*/ 7114 h 20818"/>
                      <a:gd name="connsiteX3-91" fmla="*/ 26502 w 30472"/>
                      <a:gd name="connsiteY3-92" fmla="*/ 10122 h 20818"/>
                      <a:gd name="connsiteX4-93" fmla="*/ 0 w 30472"/>
                      <a:gd name="connsiteY4-94" fmla="*/ 20172 h 20818"/>
                      <a:gd name="connsiteX5-95" fmla="*/ 0 w 30472"/>
                      <a:gd name="connsiteY5-96" fmla="*/ 0 h 20818"/>
                      <a:gd name="connsiteX0-97" fmla="*/ 544 w 31016"/>
                      <a:gd name="connsiteY0-98" fmla="*/ 0 h 20818"/>
                      <a:gd name="connsiteX1-99" fmla="*/ 27199 w 31016"/>
                      <a:gd name="connsiteY1-100" fmla="*/ 0 h 20818"/>
                      <a:gd name="connsiteX2-101" fmla="*/ 30964 w 31016"/>
                      <a:gd name="connsiteY2-102" fmla="*/ 7114 h 20818"/>
                      <a:gd name="connsiteX3-103" fmla="*/ 27046 w 31016"/>
                      <a:gd name="connsiteY3-104" fmla="*/ 10122 h 20818"/>
                      <a:gd name="connsiteX4-105" fmla="*/ 544 w 31016"/>
                      <a:gd name="connsiteY4-106" fmla="*/ 20172 h 20818"/>
                      <a:gd name="connsiteX5-107" fmla="*/ 544 w 31016"/>
                      <a:gd name="connsiteY5-108" fmla="*/ 0 h 20818"/>
                      <a:gd name="connsiteX0-109" fmla="*/ 3400 w 33872"/>
                      <a:gd name="connsiteY0-110" fmla="*/ 0 h 20818"/>
                      <a:gd name="connsiteX1-111" fmla="*/ 30055 w 33872"/>
                      <a:gd name="connsiteY1-112" fmla="*/ 0 h 20818"/>
                      <a:gd name="connsiteX2-113" fmla="*/ 33820 w 33872"/>
                      <a:gd name="connsiteY2-114" fmla="*/ 7114 h 20818"/>
                      <a:gd name="connsiteX3-115" fmla="*/ 29902 w 33872"/>
                      <a:gd name="connsiteY3-116" fmla="*/ 10122 h 20818"/>
                      <a:gd name="connsiteX4-117" fmla="*/ 3400 w 33872"/>
                      <a:gd name="connsiteY4-118" fmla="*/ 20172 h 20818"/>
                      <a:gd name="connsiteX5-119" fmla="*/ 170 w 33872"/>
                      <a:gd name="connsiteY5-120" fmla="*/ 10800 h 20818"/>
                      <a:gd name="connsiteX6" fmla="*/ 3400 w 33872"/>
                      <a:gd name="connsiteY6" fmla="*/ 0 h 20818"/>
                      <a:gd name="connsiteX0-121" fmla="*/ 3750 w 34222"/>
                      <a:gd name="connsiteY0-122" fmla="*/ 0 h 20818"/>
                      <a:gd name="connsiteX1-123" fmla="*/ 30405 w 34222"/>
                      <a:gd name="connsiteY1-124" fmla="*/ 0 h 20818"/>
                      <a:gd name="connsiteX2-125" fmla="*/ 34170 w 34222"/>
                      <a:gd name="connsiteY2-126" fmla="*/ 7114 h 20818"/>
                      <a:gd name="connsiteX3-127" fmla="*/ 30252 w 34222"/>
                      <a:gd name="connsiteY3-128" fmla="*/ 10122 h 20818"/>
                      <a:gd name="connsiteX4-129" fmla="*/ 3750 w 34222"/>
                      <a:gd name="connsiteY4-130" fmla="*/ 20172 h 20818"/>
                      <a:gd name="connsiteX5-131" fmla="*/ 60 w 34222"/>
                      <a:gd name="connsiteY5-132" fmla="*/ 11100 h 20818"/>
                      <a:gd name="connsiteX6-133" fmla="*/ 3750 w 34222"/>
                      <a:gd name="connsiteY6-134" fmla="*/ 0 h 20818"/>
                    </a:gdLst>
                    <a:ahLst/>
                    <a:cxnLst>
                      <a:cxn ang="0">
                        <a:pos x="connsiteX0-1" y="connsiteY0-2"/>
                      </a:cxn>
                      <a:cxn ang="0">
                        <a:pos x="connsiteX1-3" y="connsiteY1-4"/>
                      </a:cxn>
                      <a:cxn ang="0">
                        <a:pos x="connsiteX2-5" y="connsiteY2-6"/>
                      </a:cxn>
                      <a:cxn ang="0">
                        <a:pos x="connsiteX3-7" y="connsiteY3-8"/>
                      </a:cxn>
                      <a:cxn ang="0">
                        <a:pos x="connsiteX4-9" y="connsiteY4-10"/>
                      </a:cxn>
                      <a:cxn ang="0">
                        <a:pos x="connsiteX5-71" y="connsiteY5-72"/>
                      </a:cxn>
                      <a:cxn ang="0">
                        <a:pos x="connsiteX6-133" y="connsiteY6-134"/>
                      </a:cxn>
                    </a:cxnLst>
                    <a:rect l="l" t="t" r="r" b="b"/>
                    <a:pathLst>
                      <a:path w="34222" h="20818">
                        <a:moveTo>
                          <a:pt x="3750" y="0"/>
                        </a:moveTo>
                        <a:lnTo>
                          <a:pt x="30405" y="0"/>
                        </a:lnTo>
                        <a:cubicBezTo>
                          <a:pt x="34888" y="1136"/>
                          <a:pt x="34195" y="5427"/>
                          <a:pt x="34170" y="7114"/>
                        </a:cubicBezTo>
                        <a:cubicBezTo>
                          <a:pt x="34145" y="8801"/>
                          <a:pt x="34735" y="7896"/>
                          <a:pt x="30252" y="10122"/>
                        </a:cubicBezTo>
                        <a:cubicBezTo>
                          <a:pt x="19452" y="10122"/>
                          <a:pt x="14550" y="23922"/>
                          <a:pt x="3750" y="20172"/>
                        </a:cubicBezTo>
                        <a:cubicBezTo>
                          <a:pt x="-746" y="20535"/>
                          <a:pt x="60" y="14462"/>
                          <a:pt x="60" y="11100"/>
                        </a:cubicBezTo>
                        <a:cubicBezTo>
                          <a:pt x="60" y="7738"/>
                          <a:pt x="-771" y="2050"/>
                          <a:pt x="3750" y="0"/>
                        </a:cubicBezTo>
                        <a:close/>
                      </a:path>
                    </a:pathLst>
                  </a:custGeom>
                  <a:grp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58" name="Oval 57"/>
                  <p:cNvSpPr/>
                  <p:nvPr/>
                </p:nvSpPr>
                <p:spPr>
                  <a:xfrm>
                    <a:off x="3732366" y="1077770"/>
                    <a:ext cx="506437" cy="506437"/>
                  </a:xfrm>
                  <a:prstGeom prst="ellipse">
                    <a:avLst/>
                  </a:prstGeom>
                  <a:grp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59" name="Oval 58"/>
                  <p:cNvSpPr/>
                  <p:nvPr/>
                </p:nvSpPr>
                <p:spPr>
                  <a:xfrm>
                    <a:off x="3849406" y="1190520"/>
                    <a:ext cx="283699" cy="283699"/>
                  </a:xfrm>
                  <a:prstGeom prst="ellipse">
                    <a:avLst/>
                  </a:prstGeom>
                  <a:grp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p:grpSp>
            <p:sp>
              <p:nvSpPr>
                <p:cNvPr id="55" name="Oval 54"/>
                <p:cNvSpPr/>
                <p:nvPr/>
              </p:nvSpPr>
              <p:spPr>
                <a:xfrm>
                  <a:off x="1645918" y="1203032"/>
                  <a:ext cx="735877" cy="735877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56" name="TextBox 55"/>
                <p:cNvSpPr txBox="1"/>
                <p:nvPr/>
              </p:nvSpPr>
              <p:spPr>
                <a:xfrm>
                  <a:off x="1724599" y="1271377"/>
                  <a:ext cx="505039" cy="57262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en-US" sz="3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accent4">
                          <a:lumMod val="50000"/>
                        </a:schemeClr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03</a:t>
                  </a:r>
                  <a:endPara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4">
                        <a:lumMod val="50000"/>
                      </a:schemeClr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53" name="TextBox 52"/>
              <p:cNvSpPr txBox="1"/>
              <p:nvPr/>
            </p:nvSpPr>
            <p:spPr>
              <a:xfrm>
                <a:off x="2318476" y="2051861"/>
                <a:ext cx="3314460" cy="1447984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lang="es-VE" sz="2400" b="1" dirty="0" err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s-VE" sz="2400" b="1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s-VE" sz="2400" b="1" dirty="0" err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bước</a:t>
                </a:r>
                <a:r>
                  <a:rPr lang="es-VE" sz="2400" b="1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s-VE" sz="2400" b="1" dirty="0" err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lập</a:t>
                </a:r>
                <a:r>
                  <a:rPr lang="es-VE" sz="2400" b="1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s-VE" sz="2400" b="1" dirty="0" err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s-VE" sz="2400" b="1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s-VE" sz="2400" b="1" dirty="0" err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s-VE" sz="2400" b="1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s-VE" sz="2400" b="1" dirty="0" err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hóa</a:t>
                </a:r>
                <a:r>
                  <a:rPr lang="es-VE" sz="2400" b="1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s-VE" sz="2400" b="1" dirty="0" err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học</a:t>
                </a:r>
                <a:endParaRPr lang="en-US" sz="24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altLang="en-US" sz="24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" name="Oval 1"/>
            <p:cNvSpPr/>
            <p:nvPr/>
          </p:nvSpPr>
          <p:spPr>
            <a:xfrm flipH="1">
              <a:off x="5512507" y="2213759"/>
              <a:ext cx="793033" cy="76543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" name="Oval 2"/>
            <p:cNvSpPr/>
            <p:nvPr/>
          </p:nvSpPr>
          <p:spPr>
            <a:xfrm flipH="1">
              <a:off x="5694879" y="2384431"/>
              <a:ext cx="444246" cy="428784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524000" y="0"/>
            <a:ext cx="9144000" cy="990601"/>
            <a:chOff x="1524000" y="0"/>
            <a:chExt cx="9144000" cy="990601"/>
          </a:xfrm>
        </p:grpSpPr>
        <p:sp>
          <p:nvSpPr>
            <p:cNvPr id="6146" name="Rectangle 2"/>
            <p:cNvSpPr>
              <a:spLocks noChangeArrowheads="1"/>
            </p:cNvSpPr>
            <p:nvPr/>
          </p:nvSpPr>
          <p:spPr bwMode="auto">
            <a:xfrm>
              <a:off x="1524000" y="893764"/>
              <a:ext cx="9144000" cy="96837"/>
            </a:xfrm>
            <a:prstGeom prst="rect">
              <a:avLst/>
            </a:prstGeom>
            <a:solidFill>
              <a:srgbClr val="CC3300"/>
            </a:solidFill>
            <a:ln w="9525">
              <a:solidFill>
                <a:schemeClr val="folHlink"/>
              </a:solidFill>
              <a:miter lim="800000"/>
            </a:ln>
          </p:spPr>
          <p:txBody>
            <a:bodyPr wrap="none" anchor="ctr"/>
            <a:lstStyle>
              <a:lvl1pPr algn="ctr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ctr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ctr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ctr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ctr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/>
              <a:endParaRPr lang="en-US" altLang="en-US"/>
            </a:p>
          </p:txBody>
        </p:sp>
        <p:sp>
          <p:nvSpPr>
            <p:cNvPr id="6147" name="Rectangle 2"/>
            <p:cNvSpPr>
              <a:spLocks noChangeArrowheads="1"/>
            </p:cNvSpPr>
            <p:nvPr/>
          </p:nvSpPr>
          <p:spPr bwMode="auto">
            <a:xfrm>
              <a:off x="1524000" y="0"/>
              <a:ext cx="9144000" cy="152400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rgbClr val="CC66FF"/>
              </a:solidFill>
              <a:miter lim="800000"/>
            </a:ln>
          </p:spPr>
          <p:txBody>
            <a:bodyPr wrap="none" anchor="ctr"/>
            <a:lstStyle>
              <a:lvl1pPr algn="ctr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ctr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ctr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ctr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ctr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/>
              <a:endParaRPr lang="en-US" altLang="en-US"/>
            </a:p>
          </p:txBody>
        </p:sp>
        <p:sp>
          <p:nvSpPr>
            <p:cNvPr id="6149" name="WordArt 6"/>
            <p:cNvSpPr>
              <a:spLocks noChangeArrowheads="1" noChangeShapeType="1" noTextEdit="1"/>
            </p:cNvSpPr>
            <p:nvPr/>
          </p:nvSpPr>
          <p:spPr bwMode="auto">
            <a:xfrm>
              <a:off x="1752600" y="0"/>
              <a:ext cx="8610600" cy="990600"/>
            </a:xfrm>
            <a:prstGeom prst="rect">
              <a:avLst/>
            </a:prstGeom>
          </p:spPr>
          <p:txBody>
            <a:bodyPr wrap="none" fromWordArt="1">
              <a:prstTxWarp prst="textDeflate">
                <a:avLst>
                  <a:gd name="adj" fmla="val 18750"/>
                </a:avLst>
              </a:prstTxWarp>
            </a:bodyPr>
            <a:lstStyle/>
            <a:p>
              <a:pPr algn="ctr"/>
              <a:r>
                <a:rPr lang="en-US" sz="3600" b="1" kern="10" dirty="0">
                  <a:ln w="12700">
                    <a:solidFill>
                      <a:srgbClr val="009999"/>
                    </a:solidFill>
                    <a:round/>
                  </a:ln>
                  <a:solidFill>
                    <a:srgbClr val="FF3300"/>
                  </a:solidFill>
                  <a:effectLst>
                    <a:outerShdw dist="35921" dir="2700000" sy="50000" kx="2115830" algn="bl" rotWithShape="0">
                      <a:srgbClr val="C0C0C0">
                        <a:alpha val="79999"/>
                      </a:srgbClr>
                    </a:outerShdw>
                  </a:effectLst>
                  <a:cs typeface="Times New Roman" panose="02020603050405020304" pitchFamily="18" charset="0"/>
                </a:rPr>
                <a:t>TIẾT …..: …………..</a:t>
              </a:r>
              <a:endParaRPr lang="en-US" sz="3600" b="1" kern="10" dirty="0">
                <a:ln w="12700">
                  <a:solidFill>
                    <a:srgbClr val="009999"/>
                  </a:solidFill>
                  <a:round/>
                </a:ln>
                <a:solidFill>
                  <a:srgbClr val="FF33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Times New Roman" panose="02020603050405020304" pitchFamily="18" charset="0"/>
              </a:endParaRPr>
            </a:p>
          </p:txBody>
        </p:sp>
      </p:grpSp>
      <p:pic>
        <p:nvPicPr>
          <p:cNvPr id="8" name="Picture 7" descr="19 Background ý tưởng | sandbox, mạng máy tính, cắt bao quy đầu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863" y="217232"/>
            <a:ext cx="954775" cy="773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 flipH="1">
            <a:off x="681250" y="1297581"/>
            <a:ext cx="95849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1: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6018" y="2236300"/>
            <a:ext cx="111399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NHÓM </a:t>
            </a:r>
            <a:endParaRPr lang="vi-VN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12403" y="3835942"/>
            <a:ext cx="6495068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38889" y="428755"/>
            <a:ext cx="95093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BaCl</a:t>
            </a:r>
            <a:r>
              <a:rPr lang="en-US" sz="2800" b="1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</a:t>
            </a:r>
            <a:r>
              <a:rPr lang="en-US" sz="2800" b="1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</a:t>
            </a:r>
            <a:r>
              <a:rPr lang="en-US" sz="2800" b="1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20931" y="2397431"/>
            <a:ext cx="59860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endParaRPr lang="en-US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100ml),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dung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sodium sulfate (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US" sz="2400" baseline="-25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</a:t>
            </a:r>
            <a:r>
              <a:rPr lang="en-US" sz="2400" baseline="-25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, dung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barium chloride (BaCl</a:t>
            </a:r>
            <a:r>
              <a:rPr lang="en-US" sz="2400" baseline="-25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KHTN 8 (Cánh Diều) Bài 3: Định luật bảo toàn khối lượng. Phương trình hóa  học | Khoa học tự nhiên 8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8230" y="1220755"/>
            <a:ext cx="2440365" cy="5637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19 Background ý tưởng | sandbox, mạng máy tính, cắt bao quy đầu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863" y="217232"/>
            <a:ext cx="954775" cy="773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1620552" y="370347"/>
            <a:ext cx="95093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BaCl</a:t>
            </a:r>
            <a:r>
              <a:rPr lang="en-US" sz="2800" b="1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</a:t>
            </a:r>
            <a:r>
              <a:rPr lang="en-US" sz="2800" b="1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</a:t>
            </a:r>
            <a:r>
              <a:rPr lang="en-US" sz="2800" b="1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575035" y="1319754"/>
          <a:ext cx="10935092" cy="4949071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4751491"/>
                <a:gridCol w="2943918"/>
                <a:gridCol w="3239683"/>
              </a:tblGrid>
              <a:tr h="42045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hành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526" marR="18526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526" marR="18526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sánh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</a:t>
                      </a:r>
                      <a:r>
                        <a:rPr lang="en-US" sz="2000" b="1" baseline="-25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en-US" sz="2000" b="1" baseline="-25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,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giải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thích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526" marR="18526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4528618">
                <a:tc>
                  <a:txBody>
                    <a:bodyPr/>
                    <a:lstStyle/>
                    <a:p>
                      <a:pPr marL="30480" marR="30480" algn="just">
                        <a:spcAft>
                          <a:spcPts val="1200"/>
                        </a:spcAft>
                      </a:pP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0480" marR="30480" algn="just">
                        <a:spcAft>
                          <a:spcPts val="120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Bước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1: 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Đặt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bình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tam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giác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đó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chứa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10 ml dung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dịch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BaCl</a:t>
                      </a:r>
                      <a:r>
                        <a:rPr lang="en-US" sz="2000" b="0" baseline="-25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đĩa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cân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điện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tử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lấy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đầy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dịch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Na</a:t>
                      </a:r>
                      <a:r>
                        <a:rPr lang="en-US" sz="2000" b="0" baseline="-25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</a:t>
                      </a:r>
                      <a:r>
                        <a:rPr lang="en-US" sz="2000" b="0" baseline="-25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ống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hút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nhỏ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giọt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bóp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cao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đậy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lên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miệng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bình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3.2a).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Ghi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khối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mặt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cân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kí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hiệu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</a:t>
                      </a:r>
                      <a:r>
                        <a:rPr lang="en-US" sz="2000" b="0" baseline="-25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).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0480" marR="30480" algn="just">
                        <a:spcAft>
                          <a:spcPts val="120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Bước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2: 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Bóp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nút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cao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dịch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Na</a:t>
                      </a:r>
                      <a:r>
                        <a:rPr lang="en-US" sz="2000" b="0" baseline="-25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</a:t>
                      </a:r>
                      <a:r>
                        <a:rPr lang="en-US" sz="2000" b="0" baseline="-25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chảy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xuống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bình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3.2b).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sát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dấu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hiệu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phản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ứng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xảy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ra.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Ghi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khối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mặt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cân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kí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hiệu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en-US" sz="2000" b="0" baseline="-25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).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9050"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199390" algn="l"/>
                        </a:tabLs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526" marR="18526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0480" marR="30480" algn="just">
                        <a:spcAft>
                          <a:spcPts val="1200"/>
                        </a:spcAft>
                      </a:pPr>
                      <a:r>
                        <a:rPr lang="en-US" sz="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526" marR="18526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526" marR="18526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 flipH="1">
            <a:off x="1601141" y="367645"/>
            <a:ext cx="89317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video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Thí Nghiệm Về Định Luật Bảo Toàn Khối Lượng - BaCl2 và Na2SO4 (1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446457" y="1248495"/>
            <a:ext cx="9262391" cy="52100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19 Background ý tưởng | sandbox, mạng máy tính, cắt bao quy đầu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863" y="217232"/>
            <a:ext cx="954775" cy="773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1620552" y="370347"/>
            <a:ext cx="95093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BaCl</a:t>
            </a:r>
            <a:r>
              <a:rPr lang="en-US" sz="2800" b="1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</a:t>
            </a:r>
            <a:r>
              <a:rPr lang="en-US" sz="2800" b="1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</a:t>
            </a:r>
            <a:r>
              <a:rPr lang="en-US" sz="2800" b="1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628454" y="1163313"/>
          <a:ext cx="10053401" cy="4955877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4368381"/>
                <a:gridCol w="1983016"/>
                <a:gridCol w="3702004"/>
              </a:tblGrid>
              <a:tr h="42045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hành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526" marR="1852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526" marR="1852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sánh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</a:t>
                      </a:r>
                      <a:r>
                        <a:rPr lang="en-US" sz="2000" b="1" baseline="-25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en-US" sz="2000" b="1" baseline="-25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,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giải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thích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526" marR="1852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4528618">
                <a:tc>
                  <a:txBody>
                    <a:bodyPr/>
                    <a:lstStyle/>
                    <a:p>
                      <a:pPr marL="30480" marR="30480" algn="just">
                        <a:spcAft>
                          <a:spcPts val="1200"/>
                        </a:spcAft>
                      </a:pP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0480" marR="30480" algn="just">
                        <a:spcAft>
                          <a:spcPts val="120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Bước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1: 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Đặt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bình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tam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giác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đó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chứa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10 ml dung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dịch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BaCl</a:t>
                      </a:r>
                      <a:r>
                        <a:rPr lang="en-US" sz="2000" b="0" baseline="-25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đĩa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cân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điện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tử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lấy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đầy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dịch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Na</a:t>
                      </a:r>
                      <a:r>
                        <a:rPr lang="en-US" sz="2000" b="0" baseline="-25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</a:t>
                      </a:r>
                      <a:r>
                        <a:rPr lang="en-US" sz="2000" b="0" baseline="-25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ống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hút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nhỏ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giọt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bóp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cao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đậy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lên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miệng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bình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3.2a).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Ghi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khối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mặt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cân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kí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hiệu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</a:t>
                      </a:r>
                      <a:r>
                        <a:rPr lang="en-US" sz="2000" b="0" baseline="-25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).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0480" marR="30480" algn="just">
                        <a:spcAft>
                          <a:spcPts val="120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Bước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2: 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Bóp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nút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cao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dịch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Na</a:t>
                      </a:r>
                      <a:r>
                        <a:rPr lang="en-US" sz="2000" b="0" baseline="-25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</a:t>
                      </a:r>
                      <a:r>
                        <a:rPr lang="en-US" sz="2000" b="0" baseline="-25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chảy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xuống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bình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3.2b).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sát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dấu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hiệu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phản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ứng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xảy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ra.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Ghi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khối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mặt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cân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kí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hiệu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en-US" sz="2000" b="0" baseline="-25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).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9050"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199390" algn="l"/>
                        </a:tabLs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526" marR="1852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0480" marR="30480" algn="just">
                        <a:spcAft>
                          <a:spcPts val="120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526" marR="1852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526" marR="1852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5130701" y="2022849"/>
            <a:ext cx="162579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algn="just">
              <a:spcAft>
                <a:spcPts val="1200"/>
              </a:spcAft>
            </a:pPr>
            <a:r>
              <a:rPr lang="en-US" sz="20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0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0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tủa</a:t>
            </a:r>
            <a:r>
              <a:rPr lang="en-US" sz="20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0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188132" y="2022849"/>
            <a:ext cx="2906599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0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20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</a:t>
            </a:r>
            <a:r>
              <a:rPr lang="en-US" sz="2000" baseline="-250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0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= </a:t>
            </a:r>
            <a:r>
              <a:rPr lang="en-US" sz="20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000" baseline="-250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0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endParaRPr lang="en-US" sz="2000" dirty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0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0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000" dirty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0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0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0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20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0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20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0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0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0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0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0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0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0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0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0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0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000" dirty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Barium chloride + Sodium sulfate  →    Barium sulfate + Sodium Chloride.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" grpId="0"/>
      <p:bldP spid="3" grpId="0"/>
    </p:bld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11165</Words>
  <Application>WPS Presentation</Application>
  <PresentationFormat>Custom</PresentationFormat>
  <Paragraphs>326</Paragraphs>
  <Slides>33</Slides>
  <Notes>1</Notes>
  <HiddenSlides>0</HiddenSlides>
  <MMClips>2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33</vt:i4>
      </vt:variant>
    </vt:vector>
  </HeadingPairs>
  <TitlesOfParts>
    <vt:vector size="46" baseType="lpstr">
      <vt:lpstr>Arial</vt:lpstr>
      <vt:lpstr>SimSun</vt:lpstr>
      <vt:lpstr>Wingdings</vt:lpstr>
      <vt:lpstr>Wingdings 3</vt:lpstr>
      <vt:lpstr>Arial</vt:lpstr>
      <vt:lpstr>Times New Roman</vt:lpstr>
      <vt:lpstr>Calibri</vt:lpstr>
      <vt:lpstr>Trebuchet MS</vt:lpstr>
      <vt:lpstr>Microsoft YaHei</vt:lpstr>
      <vt:lpstr>Arial Unicode MS</vt:lpstr>
      <vt:lpstr>.VnTime</vt:lpstr>
      <vt:lpstr>Cambria Math</vt:lpstr>
      <vt:lpstr>Facet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Vận dụng giải quyết tình huống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Vận dụng</vt:lpstr>
      <vt:lpstr>Vận dụng</vt:lpstr>
      <vt:lpstr>PowerPoint 演示文稿</vt:lpstr>
      <vt:lpstr>PowerPoint 演示文稿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DELL</cp:lastModifiedBy>
  <cp:revision>37</cp:revision>
  <dcterms:created xsi:type="dcterms:W3CDTF">2023-06-27T03:34:00Z</dcterms:created>
  <dcterms:modified xsi:type="dcterms:W3CDTF">2023-09-22T01:19:18Z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FDD0911AA5B84C6596F0FA536119BBBB_12</vt:lpwstr>
  </property>
  <property fmtid="{D5CDD505-2E9C-101B-9397-08002B2CF9AE}" pid="3" name="KSOProductBuildVer">
    <vt:lpwstr>1033-12.2.0.13215</vt:lpwstr>
  </property>
</Properties>
</file>