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30"/>
  </p:notesMasterIdLst>
  <p:sldIdLst>
    <p:sldId id="333" r:id="rId4"/>
    <p:sldId id="335" r:id="rId5"/>
    <p:sldId id="357" r:id="rId6"/>
    <p:sldId id="334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80" r:id="rId20"/>
    <p:sldId id="371" r:id="rId21"/>
    <p:sldId id="370" r:id="rId22"/>
    <p:sldId id="372" r:id="rId23"/>
    <p:sldId id="373" r:id="rId24"/>
    <p:sldId id="374" r:id="rId25"/>
    <p:sldId id="375" r:id="rId26"/>
    <p:sldId id="376" r:id="rId27"/>
    <p:sldId id="377" r:id="rId28"/>
    <p:sldId id="37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00FF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298" autoAdjust="0"/>
    <p:restoredTop sz="98566" autoAdjust="0"/>
  </p:normalViewPr>
  <p:slideViewPr>
    <p:cSldViewPr snapToGrid="0" showGuides="1">
      <p:cViewPr>
        <p:scale>
          <a:sx n="66" d="100"/>
          <a:sy n="66" d="100"/>
        </p:scale>
        <p:origin x="-234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GIF"/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hyperlink" Target="file:///H:\THT_Chuyen%20de%20Thuc%20hien%20giao%20an%20dien%20tu\GDCD\Yeu%20thuong%20con%20nguoi.pp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17.jpe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hyperlink" Target="https://www.youtube.com/watch?v=ckLQI8cfkD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90658" y="4413719"/>
            <a:ext cx="360553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cs typeface="Times New Roman" panose="02020603050405020304" pitchFamily="18" charset="0"/>
              </a:rPr>
              <a:t>GIÁO VIÊN: HUỲNH THỊ THANH TÂM</a:t>
            </a:r>
            <a:endParaRPr lang="vi-VN" b="1" dirty="0">
              <a:solidFill>
                <a:srgbClr val="FF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1" name="Picture 14" descr="Asian lily">
            <a:hlinkClick r:id="rId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BÀI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GIẢNG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ĐIỆN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TỬ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!</a:t>
            </a:r>
            <a:endParaRPr lang="en-US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KHOA HỌC TỰ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NHIÊN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 8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0000FF"/>
                </a:solidFill>
                <a:ea typeface="+mj-ea"/>
                <a:cs typeface="Times New Roman" panose="02020603050405020304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7640" y="1292567"/>
            <a:ext cx="4682952" cy="35702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5295" algn="just"/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</a:t>
            </a:r>
            <a:endParaRPr lang="en-US" sz="32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48249"/>
            <a:ext cx="6934200" cy="3898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75226" y="450765"/>
            <a:ext cx="4682952" cy="35702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So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28955" algn="just"/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49979"/>
            <a:ext cx="6934200" cy="3898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613" y="4791282"/>
            <a:ext cx="10893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03054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just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055" y="2305372"/>
            <a:ext cx="906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7939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96311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20653" y="0"/>
            <a:ext cx="7692572" cy="40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4151316"/>
            <a:ext cx="121920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H, 2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72563"/>
            <a:ext cx="121920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1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91002"/>
            <a:ext cx="1219199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C, H, O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  <p:bldP spid="6" grpId="0" animBg="1" uiExpand="1" build="p"/>
      <p:bldP spid="7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03054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just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055" y="2305372"/>
            <a:ext cx="906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7939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96311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171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8000" y="602930"/>
            <a:ext cx="4308913" cy="3915966"/>
          </a:xfrm>
          <a:prstGeom prst="flowChartAlternateProcess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hay oxygen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 build="p"/>
      <p:bldP spid="11" grpId="1" animBg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651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80425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4159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106287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);…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94790" y="0"/>
            <a:ext cx="9855200" cy="651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870849"/>
            <a:ext cx="14804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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86857" y="5652226"/>
            <a:ext cx="611051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01371" y="6322604"/>
            <a:ext cx="4978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62634"/>
            <a:ext cx="121920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dirty="0" smtClean="0">
                <a:solidFill>
                  <a:srgbClr val="FF00FF"/>
                </a:solidFill>
                <a:latin typeface="+mj-lt"/>
              </a:rPr>
              <a:t>- </a:t>
            </a:r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Trước khi đun: Đường là chất rắn, màu trắng, vị ngọt, không mùi, tan trong nước.</a:t>
            </a:r>
            <a:endParaRPr lang="vi-VN" sz="2800" dirty="0" smtClean="0">
              <a:solidFill>
                <a:srgbClr val="FF00FF"/>
              </a:solidFill>
              <a:latin typeface="+mj-lt"/>
            </a:endParaRP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- Sau khi đun: Thu được chất rắn, màu đen, vị đắng, mùi khét, không tan trong nước.</a:t>
            </a:r>
            <a:endParaRPr lang="vi-VN" sz="2800" dirty="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24931"/>
            <a:ext cx="121920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Dấu hiệu chứng tỏ có phản ứng hoá học xảy ra: có sự thay đổi màu sắc (từ trắng sang đen); vị (từ ngọt sang đắng); mùi (từ không mùi sang khét); độ tan (từ tan trong nước sang chất mới không tan trong nước).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94970" y="0"/>
            <a:ext cx="9855201" cy="394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870849"/>
            <a:ext cx="14804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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86857" y="3439886"/>
            <a:ext cx="611051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01371" y="3773714"/>
            <a:ext cx="4978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  <p:bldP spid="6" grpId="0" animBg="1" build="p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132357" y="2171692"/>
            <a:ext cx="6240901" cy="3371136"/>
          </a:xfrm>
          <a:prstGeom prst="round2Diag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41485" y="640442"/>
            <a:ext cx="4891314" cy="383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943429" y="4601028"/>
            <a:ext cx="9811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uiExpand="1" build="p"/>
      <p:bldP spid="15" grpId="1" animBg="1" uiExpand="1" build="allAtOnce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651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80425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4159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106287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);…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840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521606"/>
            <a:ext cx="7035479" cy="633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274" y="486909"/>
            <a:ext cx="4392840" cy="418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937829" y="4484915"/>
            <a:ext cx="5254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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2343" y="5377545"/>
            <a:ext cx="5254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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4185" y="627659"/>
            <a:ext cx="85423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3200" u="sng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u="sng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1636" y="2745577"/>
            <a:ext cx="6366420" cy="3662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1" grpId="1"/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651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0790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872597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);…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65036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154585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5241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181600" y="2618993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Phân huỷ đường tạo thành than và nước là phản ứng thu nhiệt</a:t>
            </a:r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596" y="4128478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Đốt cháy cồn trong không khí là phản ứng toả nhiệt.</a:t>
            </a:r>
            <a:endParaRPr lang="vi-VN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0681" y="782936"/>
            <a:ext cx="47389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hản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toả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651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0790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87961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369328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108706"/>
            <a:ext cx="12191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161142"/>
            <a:ext cx="4920343" cy="457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920343" y="1146893"/>
            <a:ext cx="70839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gỉ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glucose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72570"/>
            <a:ext cx="12192000" cy="69865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(calcium carbonate)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(calcium oxide)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carbon dioxide.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		B. calcium oxide.	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carbon dioxide.			D. calcium carbonate.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ammonia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nitrogen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hydrogen,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(iron).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ammonia.	B. nitrogen.		C. hydrogen.	D. iron.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					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	B. Oxygen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hydrogen.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Oxygen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D. Hydrogen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28458" y="1306288"/>
            <a:ext cx="537029" cy="44994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2583544"/>
            <a:ext cx="537029" cy="44994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3860803"/>
            <a:ext cx="537029" cy="44994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5979888"/>
            <a:ext cx="537029" cy="44994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12192000" cy="2677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Ammonia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Ammonia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nitrogen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0640" y="2715747"/>
            <a:ext cx="10176103" cy="364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039349"/>
            <a:ext cx="12192000" cy="373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hlinkClick r:id="rId1"/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9601" y="566949"/>
            <a:ext cx="3962400" cy="47237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8579" y="2272072"/>
            <a:ext cx="59755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2.1,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5244" y="4618330"/>
            <a:ext cx="4357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iCiel Koni" pitchFamily="50" charset="0"/>
              </a:rPr>
              <a:t>Xảy</a:t>
            </a:r>
            <a:r>
              <a:rPr lang="en-US" sz="2800" dirty="0" smtClean="0">
                <a:solidFill>
                  <a:srgbClr val="FF00FF"/>
                </a:solidFill>
                <a:latin typeface="iCiel Koni" pitchFamily="50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iCiel Koni" pitchFamily="50" charset="0"/>
              </a:rPr>
              <a:t>ra</a:t>
            </a:r>
            <a:r>
              <a:rPr lang="en-US" sz="2800" dirty="0" smtClean="0">
                <a:solidFill>
                  <a:srgbClr val="FF00FF"/>
                </a:solidFill>
                <a:latin typeface="iCiel Koni" pitchFamily="50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iCiel Koni" pitchFamily="50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iCiel Koni" pitchFamily="50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iCiel Koni" pitchFamily="50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iCiel Koni" pitchFamily="50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iCiel Koni" pitchFamily="50" charset="0"/>
              </a:rPr>
              <a:t>hoá</a:t>
            </a:r>
            <a:r>
              <a:rPr lang="en-US" sz="2800" dirty="0" smtClean="0">
                <a:solidFill>
                  <a:srgbClr val="FF00FF"/>
                </a:solidFill>
                <a:latin typeface="iCiel Koni" pitchFamily="50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iCiel Koni" pitchFamily="50" charset="0"/>
              </a:rPr>
              <a:t>học</a:t>
            </a:r>
            <a:endParaRPr lang="en-US" sz="2800" dirty="0">
              <a:solidFill>
                <a:srgbClr val="FF00FF"/>
              </a:solidFill>
              <a:latin typeface="iCiel Koni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03054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just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055" y="2305372"/>
            <a:ext cx="906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"/>
                            </p:stCondLst>
                            <p:childTnLst>
                              <p:par>
                                <p:cTn id="1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uild="p"/>
      <p:bldP spid="10" grpId="1" uiExpand="1" build="allAtOnce"/>
      <p:bldP spid="11" grpId="0"/>
      <p:bldP spid="11" grpId="1"/>
      <p:bldP spid="12" grpId="0" uiExpand="1" build="p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647772" y="1051867"/>
            <a:ext cx="16797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391550" y="1065123"/>
            <a:ext cx="13743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263852" y="1065123"/>
            <a:ext cx="607746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 rot="16200000">
            <a:off x="5316013" y="-76850"/>
            <a:ext cx="344850" cy="275970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68984" y="1473355"/>
            <a:ext cx="2664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iCiel Grandma" panose="02000503000000020003" pitchFamily="50" charset="0"/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  <a:latin typeface="iCiel Grandma" panose="02000503000000020003" pitchFamily="50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iCiel Grandma" panose="02000503000000020003" pitchFamily="50" charset="0"/>
              </a:rPr>
              <a:t>tham</a:t>
            </a:r>
            <a:r>
              <a:rPr lang="en-US" sz="2800" b="1" dirty="0" smtClean="0">
                <a:solidFill>
                  <a:srgbClr val="FF0000"/>
                </a:solidFill>
                <a:latin typeface="iCiel Grandma" panose="02000503000000020003" pitchFamily="50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iCiel Grandma" panose="02000503000000020003" pitchFamily="50" charset="0"/>
              </a:rPr>
              <a:t>gia</a:t>
            </a:r>
            <a:r>
              <a:rPr lang="en-US" sz="2800" b="1" dirty="0" smtClean="0">
                <a:solidFill>
                  <a:srgbClr val="FF0000"/>
                </a:solidFill>
                <a:latin typeface="iCiel Grandma" panose="02000503000000020003" pitchFamily="50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iCiel Grandma" panose="02000503000000020003" pitchFamily="50" charset="0"/>
              </a:rPr>
              <a:t>pứ</a:t>
            </a:r>
            <a:endParaRPr lang="en-US" sz="2800" b="1" dirty="0">
              <a:solidFill>
                <a:srgbClr val="FF0000"/>
              </a:solidFill>
              <a:latin typeface="iCiel Grandma" panose="02000503000000020003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6703" y="1139421"/>
            <a:ext cx="2297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FF"/>
                </a:solidFill>
                <a:latin typeface="iCiel Grandma" panose="02000503000000020003" pitchFamily="50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iCiel Grandma" panose="02000503000000020003" pitchFamily="50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iCiel Grandma" panose="02000503000000020003" pitchFamily="50" charset="0"/>
              </a:rPr>
              <a:t>sản</a:t>
            </a:r>
            <a:r>
              <a:rPr lang="en-US" sz="2800" b="1" dirty="0" smtClean="0">
                <a:solidFill>
                  <a:srgbClr val="FF00FF"/>
                </a:solidFill>
                <a:latin typeface="iCiel Grandma" panose="02000503000000020003" pitchFamily="50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iCiel Grandma" panose="02000503000000020003" pitchFamily="50" charset="0"/>
              </a:rPr>
              <a:t>phẩm</a:t>
            </a:r>
            <a:endParaRPr lang="en-US" sz="2800" b="1" dirty="0">
              <a:solidFill>
                <a:srgbClr val="FF00FF"/>
              </a:solidFill>
              <a:latin typeface="iCiel Grandma" panose="02000503000000020003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510" y="592745"/>
            <a:ext cx="9491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950" y="2374438"/>
            <a:ext cx="8093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1630" algn="just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iron (II) sulfide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035402" y="2774920"/>
            <a:ext cx="4925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35525" y="2786602"/>
            <a:ext cx="13743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5367" y="3173734"/>
            <a:ext cx="2538708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 rot="16200000">
            <a:off x="4997516" y="2072197"/>
            <a:ext cx="344850" cy="185822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93699" y="3058828"/>
            <a:ext cx="2172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iCiel Grandma" panose="02000503000000020003" pitchFamily="50" charset="0"/>
              </a:rPr>
              <a:t>Chất tham gia pứ</a:t>
            </a:r>
            <a:endParaRPr lang="en-US" sz="2400" b="1">
              <a:solidFill>
                <a:srgbClr val="FF0000"/>
              </a:solidFill>
              <a:latin typeface="iCiel Grandma" panose="02000503000000020003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9590" y="3227823"/>
            <a:ext cx="1890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FF"/>
                </a:solidFill>
                <a:latin typeface="iCiel Grandma" panose="02000503000000020003" pitchFamily="50" charset="0"/>
              </a:rPr>
              <a:t>Chất sản phẩm</a:t>
            </a:r>
            <a:endParaRPr lang="en-US" sz="2400" b="1">
              <a:solidFill>
                <a:srgbClr val="FF00FF"/>
              </a:solidFill>
              <a:latin typeface="iCiel Grandma" panose="02000503000000020003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24801" y="17615"/>
            <a:ext cx="4267200" cy="684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433599" y="3041908"/>
            <a:ext cx="7418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methane, oxygen.</a:t>
            </a:r>
            <a:endParaRPr lang="en-US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carbon dioxide,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885" y="4684306"/>
            <a:ext cx="70557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carbon, oxygen.</a:t>
            </a:r>
            <a:endParaRPr lang="en-US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carbon dioxide.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03054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just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055" y="2305372"/>
            <a:ext cx="906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7939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suS\Desktop\Capture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57850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37714" y="5950857"/>
            <a:ext cx="435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/>
              </a:rPr>
              <a:t>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7640" y="784578"/>
            <a:ext cx="4682952" cy="455508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91791"/>
            <a:ext cx="6934200" cy="3898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0</TotalTime>
  <Words>8954</Words>
  <Application>WPS Presentation</Application>
  <PresentationFormat>Custom</PresentationFormat>
  <Paragraphs>247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Arial</vt:lpstr>
      <vt:lpstr>SimSun</vt:lpstr>
      <vt:lpstr>Wingdings</vt:lpstr>
      <vt:lpstr>Times New Roman</vt:lpstr>
      <vt:lpstr>Times New Roman</vt:lpstr>
      <vt:lpstr>iCiel Koni</vt:lpstr>
      <vt:lpstr>Segoe Print</vt:lpstr>
      <vt:lpstr>iCiel Grandma</vt:lpstr>
      <vt:lpstr>Bell MT</vt:lpstr>
      <vt:lpstr>Wingdings 2</vt:lpstr>
      <vt:lpstr>Calibri</vt:lpstr>
      <vt:lpstr>Microsoft YaHei</vt:lpstr>
      <vt:lpstr>Arial Unicode MS</vt:lpstr>
      <vt:lpstr>Calibri Light</vt:lpstr>
      <vt:lpstr>Wingdings</vt:lpstr>
      <vt:lpstr>MỞ ĐẦU KHTN 7-HIỀN</vt:lpstr>
      <vt:lpstr>1_MỞ ĐẦU KHTN 7-HIỀN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DELL</cp:lastModifiedBy>
  <cp:revision>278</cp:revision>
  <dcterms:created xsi:type="dcterms:W3CDTF">2022-07-11T10:05:00Z</dcterms:created>
  <dcterms:modified xsi:type="dcterms:W3CDTF">2023-09-14T15:37:57Z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33532D02656D4F6AB962B23107A3BEFC_12</vt:lpwstr>
  </property>
  <property fmtid="{D5CDD505-2E9C-101B-9397-08002B2CF9AE}" pid="3" name="KSOProductBuildVer">
    <vt:lpwstr>1033-12.2.0.13201</vt:lpwstr>
  </property>
</Properties>
</file>