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84" r:id="rId3"/>
    <p:sldId id="385" r:id="rId4"/>
    <p:sldId id="352" r:id="rId5"/>
    <p:sldId id="374" r:id="rId6"/>
    <p:sldId id="377" r:id="rId7"/>
    <p:sldId id="373" r:id="rId8"/>
    <p:sldId id="386" r:id="rId9"/>
    <p:sldId id="378" r:id="rId10"/>
    <p:sldId id="312" r:id="rId11"/>
    <p:sldId id="314" r:id="rId12"/>
    <p:sldId id="371" r:id="rId13"/>
    <p:sldId id="388" r:id="rId14"/>
    <p:sldId id="390" r:id="rId15"/>
    <p:sldId id="315" r:id="rId16"/>
    <p:sldId id="358" r:id="rId17"/>
    <p:sldId id="360" r:id="rId18"/>
    <p:sldId id="368" r:id="rId19"/>
    <p:sldId id="389" r:id="rId20"/>
    <p:sldId id="391" r:id="rId21"/>
    <p:sldId id="369" r:id="rId22"/>
    <p:sldId id="288" r:id="rId23"/>
    <p:sldId id="375" r:id="rId24"/>
    <p:sldId id="297" r:id="rId25"/>
    <p:sldId id="333" r:id="rId26"/>
    <p:sldId id="382" r:id="rId27"/>
    <p:sldId id="380" r:id="rId28"/>
    <p:sldId id="347" r:id="rId29"/>
    <p:sldId id="293" r:id="rId30"/>
    <p:sldId id="256" r:id="rId31"/>
    <p:sldId id="370" r:id="rId32"/>
    <p:sldId id="268" r:id="rId33"/>
    <p:sldId id="376" r:id="rId34"/>
    <p:sldId id="257" r:id="rId35"/>
    <p:sldId id="258" r:id="rId36"/>
    <p:sldId id="381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43715846994534"/>
          <c:y val="4.5454545454545456E-2"/>
          <c:w val="0.62295081967213117"/>
          <c:h val="0.848484848484848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Sheet1!$B$18</c:f>
              <c:strCache>
                <c:ptCount val="1"/>
                <c:pt idx="0">
                  <c:v>l­îng m­a</c:v>
                </c:pt>
              </c:strCache>
            </c:strRef>
          </c:tx>
          <c:spPr>
            <a:solidFill>
              <a:srgbClr val="0000FF"/>
            </a:solidFill>
            <a:ln w="28287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Sheet1!$B$19:$B$30</c:f>
              <c:numCache>
                <c:formatCode>General</c:formatCode>
                <c:ptCount val="12"/>
                <c:pt idx="0">
                  <c:v>190</c:v>
                </c:pt>
                <c:pt idx="1">
                  <c:v>95</c:v>
                </c:pt>
                <c:pt idx="2">
                  <c:v>60</c:v>
                </c:pt>
                <c:pt idx="3">
                  <c:v>70</c:v>
                </c:pt>
                <c:pt idx="4">
                  <c:v>85</c:v>
                </c:pt>
                <c:pt idx="5">
                  <c:v>105</c:v>
                </c:pt>
                <c:pt idx="6">
                  <c:v>80</c:v>
                </c:pt>
                <c:pt idx="7">
                  <c:v>120</c:v>
                </c:pt>
                <c:pt idx="8">
                  <c:v>500</c:v>
                </c:pt>
                <c:pt idx="9">
                  <c:v>730</c:v>
                </c:pt>
                <c:pt idx="10">
                  <c:v>600</c:v>
                </c:pt>
                <c:pt idx="11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5-493C-93C2-35A61D13E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4110848"/>
        <c:axId val="85201664"/>
      </c:barChart>
      <c:lineChart>
        <c:grouping val="standard"/>
        <c:varyColors val="0"/>
        <c:ser>
          <c:idx val="0"/>
          <c:order val="1"/>
          <c:tx>
            <c:strRef>
              <c:f>Sheet1!$C$18</c:f>
              <c:strCache>
                <c:ptCount val="1"/>
                <c:pt idx="0">
                  <c:v>nhiÖt ®é</c:v>
                </c:pt>
              </c:strCache>
            </c:strRef>
          </c:tx>
          <c:spPr>
            <a:ln w="84862">
              <a:solidFill>
                <a:srgbClr val="FF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Sheet1!$C$19:$C$30</c:f>
              <c:numCache>
                <c:formatCode>General</c:formatCode>
                <c:ptCount val="12"/>
                <c:pt idx="0">
                  <c:v>20</c:v>
                </c:pt>
                <c:pt idx="1">
                  <c:v>21</c:v>
                </c:pt>
                <c:pt idx="2">
                  <c:v>23</c:v>
                </c:pt>
                <c:pt idx="3">
                  <c:v>25</c:v>
                </c:pt>
                <c:pt idx="4">
                  <c:v>27</c:v>
                </c:pt>
                <c:pt idx="5">
                  <c:v>29</c:v>
                </c:pt>
                <c:pt idx="6">
                  <c:v>30</c:v>
                </c:pt>
                <c:pt idx="7">
                  <c:v>29</c:v>
                </c:pt>
                <c:pt idx="8">
                  <c:v>27</c:v>
                </c:pt>
                <c:pt idx="9">
                  <c:v>24.5</c:v>
                </c:pt>
                <c:pt idx="10">
                  <c:v>22.5</c:v>
                </c:pt>
                <c:pt idx="11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E5-493C-93C2-35A61D13E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03200"/>
        <c:axId val="85204992"/>
      </c:lineChart>
      <c:catAx>
        <c:axId val="541108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7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201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520166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7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110848"/>
        <c:crosses val="autoZero"/>
        <c:crossBetween val="between"/>
      </c:valAx>
      <c:catAx>
        <c:axId val="85203200"/>
        <c:scaling>
          <c:orientation val="minMax"/>
        </c:scaling>
        <c:delete val="1"/>
        <c:axPos val="b"/>
        <c:majorTickMark val="out"/>
        <c:minorTickMark val="none"/>
        <c:tickLblPos val="nextTo"/>
        <c:crossAx val="85204992"/>
        <c:crosses val="autoZero"/>
        <c:auto val="0"/>
        <c:lblAlgn val="ctr"/>
        <c:lblOffset val="100"/>
        <c:noMultiLvlLbl val="0"/>
      </c:catAx>
      <c:valAx>
        <c:axId val="85204992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7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203200"/>
        <c:crosses val="max"/>
        <c:crossBetween val="between"/>
      </c:valAx>
      <c:spPr>
        <a:solidFill>
          <a:srgbClr val="CCFFFF"/>
        </a:solidFill>
        <a:ln w="2828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22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D77667-A87A-4EB4-89CF-496BA6097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EEEE51-9D9C-4897-803E-4CCFE254B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460169-E236-4427-B02B-6040C1F9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F221E4-239D-4FA0-9334-D4749E6E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774DC6-8695-46E1-A0A1-1D1A213B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050B0C-2BDC-4116-85A6-0415261B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3D341AF-5F93-49D0-B680-9AB437BD4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5D38EB-FCD2-4A91-BDC6-CB4F6FD4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F48849-6845-428B-8E42-B22EB0A0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907DA-4DFA-48B7-AF78-8554E5CC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3FDE32-08A3-4C84-B214-1719118C1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07A163-F8DA-4D96-9919-9B2C1A877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C7B896-08F2-47D5-95D6-B2134D75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B59B64-48E8-4984-B60B-5F908D57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0CFF6-DA64-45FF-BC26-8FC14FE1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0BFBB4-8E4F-438B-8B8A-DD2D3EC4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10110E-503B-4116-A425-0EA77A5A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CC560A-15DB-40F4-94DA-ED7F9A1F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AEEB9A-5138-4BBF-A4FA-88C7E2CA6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7958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560DC57-2B42-44E6-A607-2FC69821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C5F854C-6FD4-49F3-AADA-FDAFA21F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ED6445C-F16C-4BA4-B2C8-90F996FC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170A88-E796-42CB-91BC-6C53E2318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050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406C68-E011-4B4A-8D22-023F9F8E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A4B7C4-5211-4239-B065-C233F253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A949E3-DADA-4CB4-81C0-EEED1B90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9AD72-00F3-4DC4-AD56-8F837024E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228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AE354-6FEE-466F-9EA5-F173418F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F619A9-113C-480D-BAF1-D93F69030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B97DAA-54C9-41A5-A887-33DBF7E1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4374EB-CCFE-40BE-95BD-BA2321F6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7A3C0F-B545-4361-8166-BCA08503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0EB80A-81EC-42FE-8D4D-943E6208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4ABD2F-0CBF-49CA-96EB-B90E4B874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E4EE43-704F-4102-BFFF-5CA3CBD7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6C7025-3C4E-407A-AD65-C09428F4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703EC3-51DE-4F54-A368-6EAD4EDF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B592CF-EDE6-4475-9977-DE980473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089DF5-A511-432D-B0A7-96EBEA14A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7A3CA6-20CB-49D5-A9B8-C69DE2348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A6F917-3D85-48D3-893C-F4F60C13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54B2DB-771E-41CF-92C7-583C5B26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82EB07-35A0-4CA8-BBE9-A659D041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D94D6-AE74-4B6E-A5A2-6DFB7511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416790-3D3C-4265-9D36-B36BF320E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86A8F7-D401-4773-8697-CCB2EBED9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8425F0-1D51-40D9-928C-9B913D20B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9BE250A-95D6-4C92-91A8-6DA158A5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D27D668-1D8E-4D47-9542-197E0AAC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6E8270A-548A-4B17-9848-A0811164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ED40070-4980-4352-900D-20F26FAE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51067A-7677-41CF-9229-F12E4E66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BDEC692-E981-44D9-B58C-935262F1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AFF1FF-FBCB-4BDA-93B4-E6F31B0B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71F702-10AE-45C7-A806-1077A2F4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D2742B-A8B0-41A2-B42E-01658393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41440B-EC25-4E77-A259-D249D1C6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512085-30BA-471E-B0D4-BD8775A4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A86F3-A292-4B5B-901A-8A385A32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33444D-9D22-40CA-837C-0FE1017C8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087320-B964-4C0E-8D29-410278425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B65924-7761-4FCD-BD1C-D132A25B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146ACB-7F65-4767-8054-0C5B8CE9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46B630-5AA6-4B1F-8086-EFF7133D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5435D3-C3B2-4540-BBCB-6DF7D2E5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2579CED-9FDE-4099-956D-C7F5B48F1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41BBC6-2A0C-456D-A6EA-3BC2B723C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7D183D-5442-43A7-A843-9D81E590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F2D1C7-5D88-4048-9AED-7859064C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D9C4FB-2808-45BB-9A2A-7350CC4B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9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FA802DB-E5D1-405C-89B0-DAF7D4C1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8B7729-D52A-4394-B9D5-8EC9F155B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D32EC6-D042-470B-BCAD-2C86F2FC4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5BBB-A651-47E9-8983-CF554A749282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6F435B-B87A-454C-816D-9B1D489E1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07E8DA-E706-4403-8461-7246D86D9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WordArt 6"/>
          <p:cNvSpPr>
            <a:spLocks noChangeArrowheads="1" noChangeShapeType="1" noTextEdit="1"/>
          </p:cNvSpPr>
          <p:nvPr/>
        </p:nvSpPr>
        <p:spPr bwMode="auto">
          <a:xfrm>
            <a:off x="2032000" y="2852936"/>
            <a:ext cx="7213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Địa</a:t>
            </a:r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lí</a:t>
            </a:r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0784" y="1801813"/>
            <a:ext cx="11419417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 MỪNG THAM GIA LỚP HỌC TRỰC TUYẾN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itle 1"/>
          <p:cNvSpPr txBox="1">
            <a:spLocks/>
          </p:cNvSpPr>
          <p:nvPr/>
        </p:nvSpPr>
        <p:spPr bwMode="auto">
          <a:xfrm>
            <a:off x="7846787" y="398690"/>
            <a:ext cx="3503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Hậu</a:t>
            </a:r>
          </a:p>
        </p:txBody>
      </p:sp>
      <p:sp>
        <p:nvSpPr>
          <p:cNvPr id="2053" name="Title 1"/>
          <p:cNvSpPr txBox="1">
            <a:spLocks/>
          </p:cNvSpPr>
          <p:nvPr/>
        </p:nvSpPr>
        <p:spPr bwMode="auto">
          <a:xfrm>
            <a:off x="6836834" y="5872163"/>
            <a:ext cx="4991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Võ Trường Giang</a:t>
            </a:r>
          </a:p>
        </p:txBody>
      </p:sp>
      <p:pic>
        <p:nvPicPr>
          <p:cNvPr id="2054" name="Picture 5" descr="Qua dia cau qu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307771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="" xmlns:a16="http://schemas.microsoft.com/office/drawing/2014/main" id="{56FEFE9E-6739-49FD-B1CF-33C2BE6A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92664"/>
            <a:ext cx="2057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.VnArial Narrow" panose="020B7200000000000000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="" xmlns:a16="http://schemas.microsoft.com/office/drawing/2014/main" id="{A15EE0C8-41A7-4557-8B72-76B53B15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0"/>
            <a:ext cx="5715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CBC897FE-D80C-4AA3-A344-4B3F482D53AF}"/>
              </a:ext>
            </a:extLst>
          </p:cNvPr>
          <p:cNvSpPr>
            <a:spLocks noChangeArrowheads="1"/>
          </p:cNvSpPr>
          <p:nvPr/>
        </p:nvSpPr>
        <p:spPr bwMode="auto">
          <a:xfrm rot="890274">
            <a:off x="6738078" y="2394228"/>
            <a:ext cx="1293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Hòanh Sơn</a:t>
            </a:r>
          </a:p>
        </p:txBody>
      </p:sp>
      <p:sp>
        <p:nvSpPr>
          <p:cNvPr id="118789" name="AutoShape 5">
            <a:extLst>
              <a:ext uri="{FF2B5EF4-FFF2-40B4-BE49-F238E27FC236}">
                <a16:creationId xmlns="" xmlns:a16="http://schemas.microsoft.com/office/drawing/2014/main" id="{D3F0B9D4-24AC-4C41-8F3E-46FDA98A5FCA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5564189" y="2838452"/>
            <a:ext cx="463550" cy="176213"/>
          </a:xfrm>
          <a:prstGeom prst="rightArrow">
            <a:avLst>
              <a:gd name="adj1" fmla="val 50000"/>
              <a:gd name="adj2" fmla="val 65766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0" name="AutoShape 6">
            <a:extLst>
              <a:ext uri="{FF2B5EF4-FFF2-40B4-BE49-F238E27FC236}">
                <a16:creationId xmlns="" xmlns:a16="http://schemas.microsoft.com/office/drawing/2014/main" id="{55F26778-694E-4B6D-B8D8-4A756E052F76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5829301" y="3311527"/>
            <a:ext cx="463550" cy="176213"/>
          </a:xfrm>
          <a:prstGeom prst="rightArrow">
            <a:avLst>
              <a:gd name="adj1" fmla="val 50000"/>
              <a:gd name="adj2" fmla="val 65766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1" name="AutoShape 7">
            <a:extLst>
              <a:ext uri="{FF2B5EF4-FFF2-40B4-BE49-F238E27FC236}">
                <a16:creationId xmlns="" xmlns:a16="http://schemas.microsoft.com/office/drawing/2014/main" id="{915D8932-2D24-488F-BC7D-5DAB7851C19D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6226174" y="3783013"/>
            <a:ext cx="465138" cy="177800"/>
          </a:xfrm>
          <a:prstGeom prst="rightArrow">
            <a:avLst>
              <a:gd name="adj1" fmla="val 50000"/>
              <a:gd name="adj2" fmla="val 65402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2" name="AutoShape 8">
            <a:extLst>
              <a:ext uri="{FF2B5EF4-FFF2-40B4-BE49-F238E27FC236}">
                <a16:creationId xmlns="" xmlns:a16="http://schemas.microsoft.com/office/drawing/2014/main" id="{94AB1AF2-9BC6-461B-A066-FC8CA521B632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6889750" y="4256089"/>
            <a:ext cx="463550" cy="177800"/>
          </a:xfrm>
          <a:prstGeom prst="rightArrow">
            <a:avLst>
              <a:gd name="adj1" fmla="val 50000"/>
              <a:gd name="adj2" fmla="val 65179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3" name="AutoShape 9">
            <a:extLst>
              <a:ext uri="{FF2B5EF4-FFF2-40B4-BE49-F238E27FC236}">
                <a16:creationId xmlns="" xmlns:a16="http://schemas.microsoft.com/office/drawing/2014/main" id="{F84004E5-5A14-4B6E-AE0D-90E40E60AC79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5100639" y="2305051"/>
            <a:ext cx="463550" cy="177800"/>
          </a:xfrm>
          <a:prstGeom prst="rightArrow">
            <a:avLst>
              <a:gd name="adj1" fmla="val 50000"/>
              <a:gd name="adj2" fmla="val 65179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4" name="AutoShape 10">
            <a:extLst>
              <a:ext uri="{FF2B5EF4-FFF2-40B4-BE49-F238E27FC236}">
                <a16:creationId xmlns="" xmlns:a16="http://schemas.microsoft.com/office/drawing/2014/main" id="{EDD30C6D-D28A-418A-86CF-EA24554A670D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4702175" y="1714500"/>
            <a:ext cx="463550" cy="177800"/>
          </a:xfrm>
          <a:prstGeom prst="rightArrow">
            <a:avLst>
              <a:gd name="adj1" fmla="val 50000"/>
              <a:gd name="adj2" fmla="val 65179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179" name="AutoShape 11">
            <a:extLst>
              <a:ext uri="{FF2B5EF4-FFF2-40B4-BE49-F238E27FC236}">
                <a16:creationId xmlns="" xmlns:a16="http://schemas.microsoft.com/office/drawing/2014/main" id="{C3D6D190-B87E-4895-8472-8C1892BA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2214" y="295275"/>
            <a:ext cx="463550" cy="177800"/>
          </a:xfrm>
          <a:prstGeom prst="rightArrow">
            <a:avLst>
              <a:gd name="adj1" fmla="val 50000"/>
              <a:gd name="adj2" fmla="val 65179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180" name="AutoShape 12">
            <a:extLst>
              <a:ext uri="{FF2B5EF4-FFF2-40B4-BE49-F238E27FC236}">
                <a16:creationId xmlns="" xmlns:a16="http://schemas.microsoft.com/office/drawing/2014/main" id="{F7B78205-15A9-42E3-A27D-5AC4C9E4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2214" y="650877"/>
            <a:ext cx="463550" cy="176213"/>
          </a:xfrm>
          <a:prstGeom prst="rightArrow">
            <a:avLst>
              <a:gd name="adj1" fmla="val 50000"/>
              <a:gd name="adj2" fmla="val 6576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181" name="Text Box 13">
            <a:extLst>
              <a:ext uri="{FF2B5EF4-FFF2-40B4-BE49-F238E27FC236}">
                <a16:creationId xmlns="" xmlns:a16="http://schemas.microsoft.com/office/drawing/2014/main" id="{19339DB2-5486-4A4C-87A0-01C30BC2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2" y="152402"/>
            <a:ext cx="2286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Gió tây nam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Gió đông bắc</a:t>
            </a:r>
          </a:p>
        </p:txBody>
      </p:sp>
      <p:sp>
        <p:nvSpPr>
          <p:cNvPr id="118798" name="Rectangle 14">
            <a:extLst>
              <a:ext uri="{FF2B5EF4-FFF2-40B4-BE49-F238E27FC236}">
                <a16:creationId xmlns="" xmlns:a16="http://schemas.microsoft.com/office/drawing/2014/main" id="{2B555274-F742-4E99-B980-126EDFC074FA}"/>
              </a:ext>
            </a:extLst>
          </p:cNvPr>
          <p:cNvSpPr>
            <a:spLocks noChangeArrowheads="1"/>
          </p:cNvSpPr>
          <p:nvPr/>
        </p:nvSpPr>
        <p:spPr bwMode="auto">
          <a:xfrm rot="2931500">
            <a:off x="4923985" y="2736031"/>
            <a:ext cx="423941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   tr­</a:t>
            </a:r>
            <a:r>
              <a:rPr lang="vi-V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   s</a:t>
            </a:r>
            <a:r>
              <a:rPr lang="vi-V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  b</a:t>
            </a:r>
            <a:r>
              <a:rPr lang="vi-V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8799" name="Text Box 15">
            <a:extLst>
              <a:ext uri="{FF2B5EF4-FFF2-40B4-BE49-F238E27FC236}">
                <a16:creationId xmlns="" xmlns:a16="http://schemas.microsoft.com/office/drawing/2014/main" id="{8B9AC89E-3D24-4AFF-A185-8241AD1BA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5" y="3657602"/>
            <a:ext cx="444941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Dãy Trường Sơn Bắc gây hiệu ứng gió Tây khô nóng vào mùa hè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(gió Lào)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7184" name="Text Box 16">
            <a:extLst>
              <a:ext uri="{FF2B5EF4-FFF2-40B4-BE49-F238E27FC236}">
                <a16:creationId xmlns="" xmlns:a16="http://schemas.microsoft.com/office/drawing/2014/main" id="{BF9454F0-80C4-4D62-9ACC-6D29CC9F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4" y="228601"/>
            <a:ext cx="452561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Quan sát hình 23.1 và kiến thức đã học, hãy cho biết dãy  Trường Sơn Bắc ảnh hưởng như thế nào đến khí hậu ở Bắc Trung Bộ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09827E-6 L 0.19549 -0.1398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70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3237E-6 L 0.18281 -0.12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-63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20231E-7 L 0.19184 -0.126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63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4046E-6 L 0.18541 -0.1183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59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L 0.21042 -0.142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71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6994E-6 L 0.22118 -0.155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-7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  <p:bldP spid="118791" grpId="0" animBg="1"/>
      <p:bldP spid="118792" grpId="0" animBg="1"/>
      <p:bldP spid="118793" grpId="0" animBg="1"/>
      <p:bldP spid="118794" grpId="0" animBg="1"/>
      <p:bldP spid="1187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="" xmlns:a16="http://schemas.microsoft.com/office/drawing/2014/main" id="{EC367A97-15DA-4602-993C-820929D2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92664"/>
            <a:ext cx="2057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.VnArial Narrow" panose="020B7200000000000000" pitchFamily="34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="" xmlns:a16="http://schemas.microsoft.com/office/drawing/2014/main" id="{4161D842-3DDF-4443-BAE5-8B8EC4DC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40" y="0"/>
            <a:ext cx="6570661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6" name="AutoShape 4">
            <a:extLst>
              <a:ext uri="{FF2B5EF4-FFF2-40B4-BE49-F238E27FC236}">
                <a16:creationId xmlns="" xmlns:a16="http://schemas.microsoft.com/office/drawing/2014/main" id="{49C9AF81-FB6B-4E60-89D5-2256E69AA0C6}"/>
              </a:ext>
            </a:extLst>
          </p:cNvPr>
          <p:cNvSpPr>
            <a:spLocks noChangeArrowheads="1"/>
          </p:cNvSpPr>
          <p:nvPr/>
        </p:nvSpPr>
        <p:spPr bwMode="auto">
          <a:xfrm rot="8375510">
            <a:off x="7315200" y="990600"/>
            <a:ext cx="533401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0837" name="AutoShape 5">
            <a:extLst>
              <a:ext uri="{FF2B5EF4-FFF2-40B4-BE49-F238E27FC236}">
                <a16:creationId xmlns="" xmlns:a16="http://schemas.microsoft.com/office/drawing/2014/main" id="{CF73C4B7-2233-4C15-B6DB-404356752F15}"/>
              </a:ext>
            </a:extLst>
          </p:cNvPr>
          <p:cNvSpPr>
            <a:spLocks noChangeArrowheads="1"/>
          </p:cNvSpPr>
          <p:nvPr/>
        </p:nvSpPr>
        <p:spPr bwMode="auto">
          <a:xfrm rot="8023384">
            <a:off x="7772400" y="1828800"/>
            <a:ext cx="533400" cy="228601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0838" name="AutoShape 6">
            <a:extLst>
              <a:ext uri="{FF2B5EF4-FFF2-40B4-BE49-F238E27FC236}">
                <a16:creationId xmlns="" xmlns:a16="http://schemas.microsoft.com/office/drawing/2014/main" id="{F47F4F81-037C-4B68-951C-B535BDB29C1E}"/>
              </a:ext>
            </a:extLst>
          </p:cNvPr>
          <p:cNvSpPr>
            <a:spLocks noChangeArrowheads="1"/>
          </p:cNvSpPr>
          <p:nvPr/>
        </p:nvSpPr>
        <p:spPr bwMode="auto">
          <a:xfrm rot="7920545">
            <a:off x="8229600" y="2743200"/>
            <a:ext cx="533400" cy="228601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0839" name="AutoShape 7">
            <a:extLst>
              <a:ext uri="{FF2B5EF4-FFF2-40B4-BE49-F238E27FC236}">
                <a16:creationId xmlns="" xmlns:a16="http://schemas.microsoft.com/office/drawing/2014/main" id="{5275DF4E-B204-409E-BDE5-A09778034E8E}"/>
              </a:ext>
            </a:extLst>
          </p:cNvPr>
          <p:cNvSpPr>
            <a:spLocks noChangeArrowheads="1"/>
          </p:cNvSpPr>
          <p:nvPr/>
        </p:nvSpPr>
        <p:spPr bwMode="auto">
          <a:xfrm rot="7777862">
            <a:off x="8839200" y="3352799"/>
            <a:ext cx="533400" cy="228601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0840" name="AutoShape 8">
            <a:extLst>
              <a:ext uri="{FF2B5EF4-FFF2-40B4-BE49-F238E27FC236}">
                <a16:creationId xmlns="" xmlns:a16="http://schemas.microsoft.com/office/drawing/2014/main" id="{05D050F8-512E-4B73-9EA0-DB6B8274C050}"/>
              </a:ext>
            </a:extLst>
          </p:cNvPr>
          <p:cNvSpPr>
            <a:spLocks noChangeArrowheads="1"/>
          </p:cNvSpPr>
          <p:nvPr/>
        </p:nvSpPr>
        <p:spPr bwMode="auto">
          <a:xfrm rot="7777862">
            <a:off x="9372601" y="3962400"/>
            <a:ext cx="533400" cy="228601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201" name="AutoShape 9">
            <a:extLst>
              <a:ext uri="{FF2B5EF4-FFF2-40B4-BE49-F238E27FC236}">
                <a16:creationId xmlns="" xmlns:a16="http://schemas.microsoft.com/office/drawing/2014/main" id="{22BB9DD4-337A-4C3C-9E79-823AF33A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990600"/>
            <a:ext cx="533401" cy="228600"/>
          </a:xfrm>
          <a:prstGeom prst="rightArrow">
            <a:avLst>
              <a:gd name="adj1" fmla="val 50000"/>
              <a:gd name="adj2" fmla="val 58333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202" name="AutoShape 10">
            <a:extLst>
              <a:ext uri="{FF2B5EF4-FFF2-40B4-BE49-F238E27FC236}">
                <a16:creationId xmlns="" xmlns:a16="http://schemas.microsoft.com/office/drawing/2014/main" id="{13BB72D0-2A8E-447D-9444-5E8954D1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447800"/>
            <a:ext cx="533401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203" name="Text Box 11">
            <a:extLst>
              <a:ext uri="{FF2B5EF4-FFF2-40B4-BE49-F238E27FC236}">
                <a16:creationId xmlns="" xmlns:a16="http://schemas.microsoft.com/office/drawing/2014/main" id="{2793EE63-94DF-4535-9D01-2620A389D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14401"/>
            <a:ext cx="19050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Gió tây nam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Gió đông bắc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="" xmlns:a16="http://schemas.microsoft.com/office/drawing/2014/main" id="{97A57EA8-5E11-4C46-BC41-284215DF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09" y="1803796"/>
            <a:ext cx="35509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Gió Đông Bắc gây mưa nhiều từ cuối hạ sang thu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125 0.2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7083 0.216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11E-6 L -0.1625 0.227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1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9827E-6 L -0.15417 0.205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0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L -0.1375 0.183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9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/>
      <p:bldP spid="120838" grpId="0" animBg="1"/>
      <p:bldP spid="120839" grpId="0" animBg="1"/>
      <p:bldP spid="120840" grpId="0" animBg="1"/>
      <p:bldP spid="1208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ony\Desktop\Ban do khi hau Vietnam2.jpg">
            <a:extLst>
              <a:ext uri="{FF2B5EF4-FFF2-40B4-BE49-F238E27FC236}">
                <a16:creationId xmlns="" xmlns:a16="http://schemas.microsoft.com/office/drawing/2014/main" id="{2CFFB474-3C8E-43D0-A9F0-51FF3BECDF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70" y="119271"/>
            <a:ext cx="6573079" cy="660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342" name="Group 9">
            <a:extLst>
              <a:ext uri="{FF2B5EF4-FFF2-40B4-BE49-F238E27FC236}">
                <a16:creationId xmlns="" xmlns:a16="http://schemas.microsoft.com/office/drawing/2014/main" id="{5A1862E3-0493-46CA-BA35-E3B4487FA867}"/>
              </a:ext>
            </a:extLst>
          </p:cNvPr>
          <p:cNvGrpSpPr>
            <a:grpSpLocks/>
          </p:cNvGrpSpPr>
          <p:nvPr/>
        </p:nvGrpSpPr>
        <p:grpSpPr bwMode="auto">
          <a:xfrm>
            <a:off x="6798366" y="119271"/>
            <a:ext cx="5274364" cy="6738729"/>
            <a:chOff x="3159" y="914"/>
            <a:chExt cx="1790" cy="2171"/>
          </a:xfrm>
        </p:grpSpPr>
        <p:graphicFrame>
          <p:nvGraphicFramePr>
            <p:cNvPr id="2" name="Object 2">
              <a:extLst>
                <a:ext uri="{FF2B5EF4-FFF2-40B4-BE49-F238E27FC236}">
                  <a16:creationId xmlns="" xmlns:a16="http://schemas.microsoft.com/office/drawing/2014/main" id="{5AD0FC88-A3D5-4BEA-9293-0AF95512B3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2232571"/>
                </p:ext>
              </p:extLst>
            </p:nvPr>
          </p:nvGraphicFramePr>
          <p:xfrm>
            <a:off x="3159" y="995"/>
            <a:ext cx="1657" cy="1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344" name="Rectangle 4">
              <a:extLst>
                <a:ext uri="{FF2B5EF4-FFF2-40B4-BE49-F238E27FC236}">
                  <a16:creationId xmlns="" xmlns:a16="http://schemas.microsoft.com/office/drawing/2014/main" id="{657B34E2-A118-442F-9681-DC40D31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876"/>
              <a:ext cx="156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nhiệt độ và lượng mưa ở Quảng Bình</a:t>
              </a:r>
            </a:p>
          </p:txBody>
        </p:sp>
        <p:sp>
          <p:nvSpPr>
            <p:cNvPr id="14346" name="Rectangle 6">
              <a:extLst>
                <a:ext uri="{FF2B5EF4-FFF2-40B4-BE49-F238E27FC236}">
                  <a16:creationId xmlns="" xmlns:a16="http://schemas.microsoft.com/office/drawing/2014/main" id="{92D1023B-A40B-457A-B24F-AD00179D8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914"/>
              <a:ext cx="2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800" baseline="30000">
                  <a:latin typeface=".VnArial Narrow" panose="020B7200000000000000" pitchFamily="34" charset="0"/>
                </a:rPr>
                <a:t>0</a:t>
              </a:r>
              <a:r>
                <a:rPr lang="en-US" altLang="en-US" sz="2800">
                  <a:latin typeface=".VnArial Narrow" panose="020B7200000000000000" pitchFamily="34" charset="0"/>
                </a:rPr>
                <a:t>C</a:t>
              </a:r>
            </a:p>
          </p:txBody>
        </p:sp>
        <p:sp>
          <p:nvSpPr>
            <p:cNvPr id="14347" name="Rectangle 6">
              <a:extLst>
                <a:ext uri="{FF2B5EF4-FFF2-40B4-BE49-F238E27FC236}">
                  <a16:creationId xmlns="" xmlns:a16="http://schemas.microsoft.com/office/drawing/2014/main" id="{36A5676A-6CE1-4F0F-9796-5A2E07793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914"/>
              <a:ext cx="32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>
                  <a:latin typeface=".VnArial Narrow" panose="020B7200000000000000" pitchFamily="34" charset="0"/>
                </a:rPr>
                <a:t>mm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F6AB15-6A08-4243-873B-43A2587106BF}"/>
              </a:ext>
            </a:extLst>
          </p:cNvPr>
          <p:cNvSpPr txBox="1"/>
          <p:nvPr/>
        </p:nvSpPr>
        <p:spPr>
          <a:xfrm>
            <a:off x="321208" y="878032"/>
            <a:ext cx="1158240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Dãy tr</a:t>
            </a:r>
            <a:r>
              <a:rPr lang="vi-VN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ường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 s</a:t>
            </a:r>
            <a:r>
              <a:rPr lang="vi-VN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ơn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 bắc có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ảnh h</a:t>
            </a:r>
            <a:r>
              <a:rPr lang="vi-VN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ưởng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 sâu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sắc </a:t>
            </a:r>
            <a:r>
              <a:rPr lang="vi-VN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 khí hậu của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</a:p>
        </p:txBody>
      </p:sp>
      <p:pic>
        <p:nvPicPr>
          <p:cNvPr id="3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207" y="309294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F6AB15-6A08-4243-873B-43A2587106BF}"/>
              </a:ext>
            </a:extLst>
          </p:cNvPr>
          <p:cNvSpPr txBox="1"/>
          <p:nvPr/>
        </p:nvSpPr>
        <p:spPr>
          <a:xfrm>
            <a:off x="321208" y="2317618"/>
            <a:ext cx="1158240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 nhiên có sự phân hóa giữa phía bắc và phía nam dãy Hoành Sơn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6AB15-6A08-4243-873B-43A2587106BF}"/>
              </a:ext>
            </a:extLst>
          </p:cNvPr>
          <p:cNvSpPr txBox="1"/>
          <p:nvPr/>
        </p:nvSpPr>
        <p:spPr>
          <a:xfrm>
            <a:off x="321208" y="3800490"/>
            <a:ext cx="1158240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tây sang đông tỉnh nào cũng có núi, gò đồi, đồng bằng, biển và hải đảo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F6AB15-6A08-4243-873B-43A2587106BF}"/>
              </a:ext>
            </a:extLst>
          </p:cNvPr>
          <p:cNvSpPr txBox="1"/>
          <p:nvPr/>
        </p:nvSpPr>
        <p:spPr>
          <a:xfrm>
            <a:off x="2019379" y="859477"/>
            <a:ext cx="337993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4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 lợi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771" y="859476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="" xmlns:a16="http://schemas.microsoft.com/office/drawing/2014/main" id="{5DEF8608-DD76-48E8-9B71-E5AFDB190FB5}"/>
              </a:ext>
            </a:extLst>
          </p:cNvPr>
          <p:cNvGrpSpPr>
            <a:grpSpLocks/>
          </p:cNvGrpSpPr>
          <p:nvPr/>
        </p:nvGrpSpPr>
        <p:grpSpPr bwMode="auto">
          <a:xfrm>
            <a:off x="7620002" y="228601"/>
            <a:ext cx="2809522" cy="3085699"/>
            <a:chOff x="3648" y="912"/>
            <a:chExt cx="1544" cy="1846"/>
          </a:xfrm>
        </p:grpSpPr>
        <p:grpSp>
          <p:nvGrpSpPr>
            <p:cNvPr id="12299" name="Group 3">
              <a:extLst>
                <a:ext uri="{FF2B5EF4-FFF2-40B4-BE49-F238E27FC236}">
                  <a16:creationId xmlns="" xmlns:a16="http://schemas.microsoft.com/office/drawing/2014/main" id="{44CDF7A7-7A81-4248-9ECE-2F6320106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912"/>
              <a:ext cx="1356" cy="1344"/>
              <a:chOff x="3162" y="2894"/>
              <a:chExt cx="1260" cy="1129"/>
            </a:xfrm>
          </p:grpSpPr>
          <p:sp>
            <p:nvSpPr>
              <p:cNvPr id="12306" name="Freeform 4">
                <a:extLst>
                  <a:ext uri="{FF2B5EF4-FFF2-40B4-BE49-F238E27FC236}">
                    <a16:creationId xmlns="" xmlns:a16="http://schemas.microsoft.com/office/drawing/2014/main" id="{944A49A0-18D2-46B0-AC6C-32349B1B3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2896"/>
                <a:ext cx="1031" cy="1127"/>
              </a:xfrm>
              <a:custGeom>
                <a:avLst/>
                <a:gdLst>
                  <a:gd name="T0" fmla="*/ 0 w 321"/>
                  <a:gd name="T1" fmla="*/ 2872 h 390"/>
                  <a:gd name="T2" fmla="*/ 1301 w 321"/>
                  <a:gd name="T3" fmla="*/ 3248 h 390"/>
                  <a:gd name="T4" fmla="*/ 3311 w 321"/>
                  <a:gd name="T5" fmla="*/ 1630 h 390"/>
                  <a:gd name="T6" fmla="*/ 1301 w 321"/>
                  <a:gd name="T7" fmla="*/ 9 h 390"/>
                  <a:gd name="T8" fmla="*/ 1301 w 321"/>
                  <a:gd name="T9" fmla="*/ 9 h 390"/>
                  <a:gd name="T10" fmla="*/ 1301 w 321"/>
                  <a:gd name="T11" fmla="*/ 1630 h 390"/>
                  <a:gd name="T12" fmla="*/ 0 w 321"/>
                  <a:gd name="T13" fmla="*/ 2872 h 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1" h="390">
                    <a:moveTo>
                      <a:pt x="0" y="344"/>
                    </a:moveTo>
                    <a:cubicBezTo>
                      <a:pt x="36" y="373"/>
                      <a:pt x="80" y="389"/>
                      <a:pt x="126" y="389"/>
                    </a:cubicBezTo>
                    <a:cubicBezTo>
                      <a:pt x="233" y="390"/>
                      <a:pt x="321" y="302"/>
                      <a:pt x="321" y="195"/>
                    </a:cubicBezTo>
                    <a:cubicBezTo>
                      <a:pt x="321" y="88"/>
                      <a:pt x="233" y="1"/>
                      <a:pt x="126" y="1"/>
                    </a:cubicBezTo>
                    <a:cubicBezTo>
                      <a:pt x="126" y="0"/>
                      <a:pt x="126" y="1"/>
                      <a:pt x="126" y="1"/>
                    </a:cubicBezTo>
                    <a:lnTo>
                      <a:pt x="126" y="195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5">
                <a:extLst>
                  <a:ext uri="{FF2B5EF4-FFF2-40B4-BE49-F238E27FC236}">
                    <a16:creationId xmlns="" xmlns:a16="http://schemas.microsoft.com/office/drawing/2014/main" id="{C0CC5720-1ADC-4857-AF37-F80639A10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2894"/>
                <a:ext cx="628" cy="991"/>
              </a:xfrm>
              <a:custGeom>
                <a:avLst/>
                <a:gdLst>
                  <a:gd name="T0" fmla="*/ 2022 w 195"/>
                  <a:gd name="T1" fmla="*/ 0 h 343"/>
                  <a:gd name="T2" fmla="*/ 10 w 195"/>
                  <a:gd name="T3" fmla="*/ 1621 h 343"/>
                  <a:gd name="T4" fmla="*/ 715 w 195"/>
                  <a:gd name="T5" fmla="*/ 2863 h 343"/>
                  <a:gd name="T6" fmla="*/ 2022 w 195"/>
                  <a:gd name="T7" fmla="*/ 1621 h 343"/>
                  <a:gd name="T8" fmla="*/ 2022 w 195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" h="343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0" y="251"/>
                      <a:pt x="26" y="306"/>
                      <a:pt x="69" y="343"/>
                    </a:cubicBezTo>
                    <a:lnTo>
                      <a:pt x="195" y="194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Text Box 6">
                <a:extLst>
                  <a:ext uri="{FF2B5EF4-FFF2-40B4-BE49-F238E27FC236}">
                    <a16:creationId xmlns="" xmlns:a16="http://schemas.microsoft.com/office/drawing/2014/main" id="{99EA945F-6102-4204-ADD3-06C772368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168"/>
                <a:ext cx="480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.VnTime" panose="020B7200000000000000" pitchFamily="34" charset="0"/>
                  </a:rPr>
                  <a:t>39%</a:t>
                </a:r>
              </a:p>
            </p:txBody>
          </p:sp>
          <p:sp>
            <p:nvSpPr>
              <p:cNvPr id="12309" name="Text Box 7">
                <a:extLst>
                  <a:ext uri="{FF2B5EF4-FFF2-40B4-BE49-F238E27FC236}">
                    <a16:creationId xmlns="" xmlns:a16="http://schemas.microsoft.com/office/drawing/2014/main" id="{CD88B78A-3160-4006-A38F-D2C9BD295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3436"/>
                <a:ext cx="43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FFFF00"/>
                    </a:solidFill>
                    <a:latin typeface=".VnTime" panose="020B7200000000000000" pitchFamily="34" charset="0"/>
                  </a:rPr>
                  <a:t>61%</a:t>
                </a:r>
              </a:p>
            </p:txBody>
          </p:sp>
        </p:grpSp>
        <p:grpSp>
          <p:nvGrpSpPr>
            <p:cNvPr id="12300" name="Group 8">
              <a:extLst>
                <a:ext uri="{FF2B5EF4-FFF2-40B4-BE49-F238E27FC236}">
                  <a16:creationId xmlns="" xmlns:a16="http://schemas.microsoft.com/office/drawing/2014/main" id="{5401E6ED-21AC-42F9-94BE-8F01EE459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352"/>
              <a:ext cx="1106" cy="147"/>
              <a:chOff x="4590" y="3243"/>
              <a:chExt cx="1106" cy="147"/>
            </a:xfrm>
          </p:grpSpPr>
          <p:sp>
            <p:nvSpPr>
              <p:cNvPr id="12304" name="Rectangle 9">
                <a:extLst>
                  <a:ext uri="{FF2B5EF4-FFF2-40B4-BE49-F238E27FC236}">
                    <a16:creationId xmlns="" xmlns:a16="http://schemas.microsoft.com/office/drawing/2014/main" id="{F14305F7-AB5A-46C2-9FC9-10AEB29BE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3243"/>
                <a:ext cx="951" cy="147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Times New Roman" panose="02020603050405020304" pitchFamily="18" charset="0"/>
                  </a:rPr>
                  <a:t>BẮC HOÀNH SƠN</a:t>
                </a:r>
              </a:p>
            </p:txBody>
          </p:sp>
          <p:sp>
            <p:nvSpPr>
              <p:cNvPr id="12305" name="Rectangle 10">
                <a:extLst>
                  <a:ext uri="{FF2B5EF4-FFF2-40B4-BE49-F238E27FC236}">
                    <a16:creationId xmlns="" xmlns:a16="http://schemas.microsoft.com/office/drawing/2014/main" id="{485AEEF6-3CAD-4376-8245-AE6B09640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264"/>
                <a:ext cx="66" cy="68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400"/>
              </a:p>
            </p:txBody>
          </p:sp>
        </p:grpSp>
        <p:grpSp>
          <p:nvGrpSpPr>
            <p:cNvPr id="12301" name="Group 11">
              <a:extLst>
                <a:ext uri="{FF2B5EF4-FFF2-40B4-BE49-F238E27FC236}">
                  <a16:creationId xmlns="" xmlns:a16="http://schemas.microsoft.com/office/drawing/2014/main" id="{76C9F2BB-C8BD-4E4F-8242-CA91D9187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592"/>
              <a:ext cx="1256" cy="166"/>
              <a:chOff x="4590" y="3534"/>
              <a:chExt cx="1256" cy="166"/>
            </a:xfrm>
          </p:grpSpPr>
          <p:sp>
            <p:nvSpPr>
              <p:cNvPr id="12302" name="Rectangle 12">
                <a:extLst>
                  <a:ext uri="{FF2B5EF4-FFF2-40B4-BE49-F238E27FC236}">
                    <a16:creationId xmlns="" xmlns:a16="http://schemas.microsoft.com/office/drawing/2014/main" id="{9D4962A3-573A-469E-BF5C-3B7339729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" y="3534"/>
                <a:ext cx="1106" cy="166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Times New Roman" panose="02020603050405020304" pitchFamily="18" charset="0"/>
                  </a:rPr>
                  <a:t>NAM HOÀNH SƠN</a:t>
                </a:r>
              </a:p>
            </p:txBody>
          </p:sp>
          <p:sp>
            <p:nvSpPr>
              <p:cNvPr id="12303" name="Rectangle 13">
                <a:extLst>
                  <a:ext uri="{FF2B5EF4-FFF2-40B4-BE49-F238E27FC236}">
                    <a16:creationId xmlns="" xmlns:a16="http://schemas.microsoft.com/office/drawing/2014/main" id="{E15C0DC4-FB47-47A9-BD4B-BD7FAA2B9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552"/>
                <a:ext cx="66" cy="69"/>
              </a:xfrm>
              <a:prstGeom prst="rect">
                <a:avLst/>
              </a:prstGeom>
              <a:solidFill>
                <a:srgbClr val="FFCC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.VnArial Narrow" panose="020B7200000000000000" pitchFamily="34" charset="0"/>
                </a:endParaRPr>
              </a:p>
            </p:txBody>
          </p:sp>
        </p:grpSp>
      </p:grpSp>
      <p:grpSp>
        <p:nvGrpSpPr>
          <p:cNvPr id="12291" name="Group 14">
            <a:extLst>
              <a:ext uri="{FF2B5EF4-FFF2-40B4-BE49-F238E27FC236}">
                <a16:creationId xmlns="" xmlns:a16="http://schemas.microsoft.com/office/drawing/2014/main" id="{F7DACBAB-2816-4095-BB8B-DD11A9CB4FC6}"/>
              </a:ext>
            </a:extLst>
          </p:cNvPr>
          <p:cNvGrpSpPr>
            <a:grpSpLocks/>
          </p:cNvGrpSpPr>
          <p:nvPr/>
        </p:nvGrpSpPr>
        <p:grpSpPr bwMode="auto">
          <a:xfrm>
            <a:off x="169500" y="232580"/>
            <a:ext cx="6062661" cy="6096000"/>
            <a:chOff x="2073" y="192"/>
            <a:chExt cx="3360" cy="3594"/>
          </a:xfrm>
        </p:grpSpPr>
        <p:pic>
          <p:nvPicPr>
            <p:cNvPr id="12297" name="Picture 15">
              <a:extLst>
                <a:ext uri="{FF2B5EF4-FFF2-40B4-BE49-F238E27FC236}">
                  <a16:creationId xmlns="" xmlns:a16="http://schemas.microsoft.com/office/drawing/2014/main" id="{A1E9C4D8-B598-4775-8D13-576B804DE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" b="30528"/>
            <a:stretch>
              <a:fillRect/>
            </a:stretch>
          </p:blipFill>
          <p:spPr bwMode="auto">
            <a:xfrm>
              <a:off x="2112" y="192"/>
              <a:ext cx="3312" cy="3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</p:pic>
        <p:sp>
          <p:nvSpPr>
            <p:cNvPr id="12298" name="Rectangle 16">
              <a:extLst>
                <a:ext uri="{FF2B5EF4-FFF2-40B4-BE49-F238E27FC236}">
                  <a16:creationId xmlns="" xmlns:a16="http://schemas.microsoft.com/office/drawing/2014/main" id="{9F6E928A-138C-4A78-8620-83470B3DE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450"/>
              <a:ext cx="336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</a:rPr>
                <a:t>Hình 23.1. </a:t>
              </a:r>
              <a:r>
                <a:rPr lang="en-US" altLang="en-US" sz="1600" b="1">
                  <a:latin typeface="Times New Roman" panose="02020603050405020304" pitchFamily="18" charset="0"/>
                </a:rPr>
                <a:t>LƯỢC ĐỒ TỰ NHIÊN VÙNG BẮC TRUNG BỘ</a:t>
              </a:r>
            </a:p>
          </p:txBody>
        </p:sp>
      </p:grpSp>
      <p:sp>
        <p:nvSpPr>
          <p:cNvPr id="121873" name="Freeform 17">
            <a:extLst>
              <a:ext uri="{FF2B5EF4-FFF2-40B4-BE49-F238E27FC236}">
                <a16:creationId xmlns="" xmlns:a16="http://schemas.microsoft.com/office/drawing/2014/main" id="{3F6DE592-AC69-46DB-9D24-E2666068BB24}"/>
              </a:ext>
            </a:extLst>
          </p:cNvPr>
          <p:cNvSpPr>
            <a:spLocks/>
          </p:cNvSpPr>
          <p:nvPr/>
        </p:nvSpPr>
        <p:spPr bwMode="auto">
          <a:xfrm rot="521181">
            <a:off x="2409202" y="3087406"/>
            <a:ext cx="533401" cy="152400"/>
          </a:xfrm>
          <a:custGeom>
            <a:avLst/>
            <a:gdLst>
              <a:gd name="T0" fmla="*/ 0 w 288"/>
              <a:gd name="T1" fmla="*/ 0 h 144"/>
              <a:gd name="T2" fmla="*/ 329300417 w 288"/>
              <a:gd name="T3" fmla="*/ 107526667 h 144"/>
              <a:gd name="T4" fmla="*/ 658600833 w 288"/>
              <a:gd name="T5" fmla="*/ 161290000 h 144"/>
              <a:gd name="T6" fmla="*/ 987901250 w 288"/>
              <a:gd name="T7" fmla="*/ 10752666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144">
                <a:moveTo>
                  <a:pt x="0" y="0"/>
                </a:moveTo>
                <a:cubicBezTo>
                  <a:pt x="32" y="36"/>
                  <a:pt x="64" y="72"/>
                  <a:pt x="96" y="96"/>
                </a:cubicBezTo>
                <a:cubicBezTo>
                  <a:pt x="128" y="120"/>
                  <a:pt x="160" y="144"/>
                  <a:pt x="192" y="144"/>
                </a:cubicBezTo>
                <a:cubicBezTo>
                  <a:pt x="224" y="144"/>
                  <a:pt x="272" y="96"/>
                  <a:pt x="288" y="96"/>
                </a:cubicBezTo>
              </a:path>
            </a:pathLst>
          </a:custGeom>
          <a:solidFill>
            <a:schemeClr val="tx1"/>
          </a:solidFill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4" name="Rectangle 18">
            <a:extLst>
              <a:ext uri="{FF2B5EF4-FFF2-40B4-BE49-F238E27FC236}">
                <a16:creationId xmlns="" xmlns:a16="http://schemas.microsoft.com/office/drawing/2014/main" id="{F4B3ACDF-434D-494B-A2B2-3125D27CD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053" y="2767497"/>
            <a:ext cx="19050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Times New Roman" panose="02020603050405020304" pitchFamily="18" charset="0"/>
              </a:rPr>
              <a:t>DÃY HOÀNH SƠN</a:t>
            </a:r>
          </a:p>
        </p:txBody>
      </p:sp>
      <p:sp>
        <p:nvSpPr>
          <p:cNvPr id="121875" name="Freeform 19">
            <a:extLst>
              <a:ext uri="{FF2B5EF4-FFF2-40B4-BE49-F238E27FC236}">
                <a16:creationId xmlns="" xmlns:a16="http://schemas.microsoft.com/office/drawing/2014/main" id="{0B3C2CCF-2A12-430A-95A6-7743BDC8CBA8}"/>
              </a:ext>
            </a:extLst>
          </p:cNvPr>
          <p:cNvSpPr>
            <a:spLocks/>
          </p:cNvSpPr>
          <p:nvPr/>
        </p:nvSpPr>
        <p:spPr bwMode="auto">
          <a:xfrm>
            <a:off x="449945" y="624115"/>
            <a:ext cx="2075541" cy="2346219"/>
          </a:xfrm>
          <a:custGeom>
            <a:avLst/>
            <a:gdLst>
              <a:gd name="T0" fmla="*/ 865155427 w 884"/>
              <a:gd name="T1" fmla="*/ 123728141 h 1323"/>
              <a:gd name="T2" fmla="*/ 1559901040 w 884"/>
              <a:gd name="T3" fmla="*/ 0 h 1323"/>
              <a:gd name="T4" fmla="*/ 2097345286 w 884"/>
              <a:gd name="T5" fmla="*/ 41243332 h 1323"/>
              <a:gd name="T6" fmla="*/ 2147483646 w 884"/>
              <a:gd name="T7" fmla="*/ 168406717 h 1323"/>
              <a:gd name="T8" fmla="*/ 2147483646 w 884"/>
              <a:gd name="T9" fmla="*/ 209650049 h 1323"/>
              <a:gd name="T10" fmla="*/ 2147483646 w 884"/>
              <a:gd name="T11" fmla="*/ 460541576 h 1323"/>
              <a:gd name="T12" fmla="*/ 2147483646 w 884"/>
              <a:gd name="T13" fmla="*/ 628950147 h 1323"/>
              <a:gd name="T14" fmla="*/ 2147483646 w 884"/>
              <a:gd name="T15" fmla="*/ 756113533 h 1323"/>
              <a:gd name="T16" fmla="*/ 2147483646 w 884"/>
              <a:gd name="T17" fmla="*/ 797356864 h 1323"/>
              <a:gd name="T18" fmla="*/ 2147483646 w 884"/>
              <a:gd name="T19" fmla="*/ 1178850729 h 1323"/>
              <a:gd name="T20" fmla="*/ 2147483646 w 884"/>
              <a:gd name="T21" fmla="*/ 1306014115 h 1323"/>
              <a:gd name="T22" fmla="*/ 2147483646 w 884"/>
              <a:gd name="T23" fmla="*/ 1766557545 h 1323"/>
              <a:gd name="T24" fmla="*/ 2147483646 w 884"/>
              <a:gd name="T25" fmla="*/ 1852479453 h 1323"/>
              <a:gd name="T26" fmla="*/ 2147483646 w 884"/>
              <a:gd name="T27" fmla="*/ 2147483646 h 1323"/>
              <a:gd name="T28" fmla="*/ 2147483646 w 884"/>
              <a:gd name="T29" fmla="*/ 2147483646 h 1323"/>
              <a:gd name="T30" fmla="*/ 2147483646 w 884"/>
              <a:gd name="T31" fmla="*/ 2147483646 h 1323"/>
              <a:gd name="T32" fmla="*/ 2147483646 w 884"/>
              <a:gd name="T33" fmla="*/ 2147483646 h 1323"/>
              <a:gd name="T34" fmla="*/ 2147483646 w 884"/>
              <a:gd name="T35" fmla="*/ 2147483646 h 1323"/>
              <a:gd name="T36" fmla="*/ 2147483646 w 884"/>
              <a:gd name="T37" fmla="*/ 2147483646 h 1323"/>
              <a:gd name="T38" fmla="*/ 2147483646 w 884"/>
              <a:gd name="T39" fmla="*/ 2147483646 h 1323"/>
              <a:gd name="T40" fmla="*/ 2147483646 w 884"/>
              <a:gd name="T41" fmla="*/ 2147483646 h 1323"/>
              <a:gd name="T42" fmla="*/ 2147483646 w 884"/>
              <a:gd name="T43" fmla="*/ 2147483646 h 1323"/>
              <a:gd name="T44" fmla="*/ 2147483646 w 884"/>
              <a:gd name="T45" fmla="*/ 2147483646 h 1323"/>
              <a:gd name="T46" fmla="*/ 2147483646 w 884"/>
              <a:gd name="T47" fmla="*/ 2147483646 h 1323"/>
              <a:gd name="T48" fmla="*/ 2097345286 w 884"/>
              <a:gd name="T49" fmla="*/ 2147483646 h 1323"/>
              <a:gd name="T50" fmla="*/ 1455033462 w 884"/>
              <a:gd name="T51" fmla="*/ 2147483646 h 1323"/>
              <a:gd name="T52" fmla="*/ 1184126946 w 884"/>
              <a:gd name="T53" fmla="*/ 2147483646 h 1323"/>
              <a:gd name="T54" fmla="*/ 1079259368 w 884"/>
              <a:gd name="T55" fmla="*/ 2147483646 h 1323"/>
              <a:gd name="T56" fmla="*/ 598617697 w 884"/>
              <a:gd name="T57" fmla="*/ 2147483646 h 1323"/>
              <a:gd name="T58" fmla="*/ 489381333 w 884"/>
              <a:gd name="T59" fmla="*/ 2147483646 h 1323"/>
              <a:gd name="T60" fmla="*/ 8739662 w 884"/>
              <a:gd name="T61" fmla="*/ 2147483646 h 1323"/>
              <a:gd name="T62" fmla="*/ 61173451 w 884"/>
              <a:gd name="T63" fmla="*/ 2147483646 h 1323"/>
              <a:gd name="T64" fmla="*/ 222843603 w 884"/>
              <a:gd name="T65" fmla="*/ 2147483646 h 1323"/>
              <a:gd name="T66" fmla="*/ 275277392 w 884"/>
              <a:gd name="T67" fmla="*/ 1979644692 h 1323"/>
              <a:gd name="T68" fmla="*/ 598617697 w 884"/>
              <a:gd name="T69" fmla="*/ 1893720930 h 1323"/>
              <a:gd name="T70" fmla="*/ 1721571192 w 884"/>
              <a:gd name="T71" fmla="*/ 1684072735 h 1323"/>
              <a:gd name="T72" fmla="*/ 1774004981 w 884"/>
              <a:gd name="T73" fmla="*/ 1388500778 h 1323"/>
              <a:gd name="T74" fmla="*/ 1988108922 w 884"/>
              <a:gd name="T75" fmla="*/ 1137607398 h 1323"/>
              <a:gd name="T76" fmla="*/ 2040542711 w 884"/>
              <a:gd name="T77" fmla="*/ 1010444012 h 1323"/>
              <a:gd name="T78" fmla="*/ 1669137403 w 884"/>
              <a:gd name="T79" fmla="*/ 842035441 h 1323"/>
              <a:gd name="T80" fmla="*/ 1398230887 w 884"/>
              <a:gd name="T81" fmla="*/ 628950147 h 1323"/>
              <a:gd name="T82" fmla="*/ 1293363309 w 884"/>
              <a:gd name="T83" fmla="*/ 292134858 h 1323"/>
              <a:gd name="T84" fmla="*/ 917589216 w 884"/>
              <a:gd name="T85" fmla="*/ 336815289 h 1323"/>
              <a:gd name="T86" fmla="*/ 755919063 w 884"/>
              <a:gd name="T87" fmla="*/ 250891527 h 1323"/>
              <a:gd name="T88" fmla="*/ 865155427 w 884"/>
              <a:gd name="T89" fmla="*/ 123728141 h 13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1323">
                <a:moveTo>
                  <a:pt x="198" y="36"/>
                </a:moveTo>
                <a:cubicBezTo>
                  <a:pt x="254" y="27"/>
                  <a:pt x="303" y="13"/>
                  <a:pt x="357" y="0"/>
                </a:cubicBezTo>
                <a:cubicBezTo>
                  <a:pt x="398" y="4"/>
                  <a:pt x="441" y="0"/>
                  <a:pt x="480" y="12"/>
                </a:cubicBezTo>
                <a:cubicBezTo>
                  <a:pt x="496" y="17"/>
                  <a:pt x="502" y="39"/>
                  <a:pt x="516" y="49"/>
                </a:cubicBezTo>
                <a:cubicBezTo>
                  <a:pt x="527" y="56"/>
                  <a:pt x="541" y="57"/>
                  <a:pt x="553" y="61"/>
                </a:cubicBezTo>
                <a:cubicBezTo>
                  <a:pt x="576" y="128"/>
                  <a:pt x="596" y="121"/>
                  <a:pt x="664" y="134"/>
                </a:cubicBezTo>
                <a:cubicBezTo>
                  <a:pt x="691" y="217"/>
                  <a:pt x="649" y="126"/>
                  <a:pt x="749" y="183"/>
                </a:cubicBezTo>
                <a:cubicBezTo>
                  <a:pt x="760" y="189"/>
                  <a:pt x="753" y="211"/>
                  <a:pt x="762" y="220"/>
                </a:cubicBezTo>
                <a:cubicBezTo>
                  <a:pt x="771" y="229"/>
                  <a:pt x="786" y="228"/>
                  <a:pt x="798" y="232"/>
                </a:cubicBezTo>
                <a:cubicBezTo>
                  <a:pt x="839" y="273"/>
                  <a:pt x="840" y="296"/>
                  <a:pt x="872" y="343"/>
                </a:cubicBezTo>
                <a:cubicBezTo>
                  <a:pt x="876" y="355"/>
                  <a:pt x="884" y="367"/>
                  <a:pt x="884" y="380"/>
                </a:cubicBezTo>
                <a:cubicBezTo>
                  <a:pt x="884" y="392"/>
                  <a:pt x="860" y="501"/>
                  <a:pt x="847" y="514"/>
                </a:cubicBezTo>
                <a:cubicBezTo>
                  <a:pt x="844" y="517"/>
                  <a:pt x="777" y="538"/>
                  <a:pt x="774" y="539"/>
                </a:cubicBezTo>
                <a:cubicBezTo>
                  <a:pt x="770" y="596"/>
                  <a:pt x="776" y="655"/>
                  <a:pt x="762" y="710"/>
                </a:cubicBezTo>
                <a:cubicBezTo>
                  <a:pt x="758" y="724"/>
                  <a:pt x="730" y="721"/>
                  <a:pt x="725" y="735"/>
                </a:cubicBezTo>
                <a:cubicBezTo>
                  <a:pt x="712" y="774"/>
                  <a:pt x="717" y="817"/>
                  <a:pt x="713" y="858"/>
                </a:cubicBezTo>
                <a:cubicBezTo>
                  <a:pt x="717" y="911"/>
                  <a:pt x="710" y="966"/>
                  <a:pt x="725" y="1017"/>
                </a:cubicBezTo>
                <a:cubicBezTo>
                  <a:pt x="729" y="1029"/>
                  <a:pt x="752" y="1021"/>
                  <a:pt x="762" y="1029"/>
                </a:cubicBezTo>
                <a:cubicBezTo>
                  <a:pt x="773" y="1038"/>
                  <a:pt x="778" y="1054"/>
                  <a:pt x="786" y="1066"/>
                </a:cubicBezTo>
                <a:cubicBezTo>
                  <a:pt x="798" y="1138"/>
                  <a:pt x="823" y="1178"/>
                  <a:pt x="835" y="1250"/>
                </a:cubicBezTo>
                <a:cubicBezTo>
                  <a:pt x="795" y="1276"/>
                  <a:pt x="757" y="1284"/>
                  <a:pt x="713" y="1299"/>
                </a:cubicBezTo>
                <a:cubicBezTo>
                  <a:pt x="688" y="1307"/>
                  <a:pt x="639" y="1323"/>
                  <a:pt x="639" y="1323"/>
                </a:cubicBezTo>
                <a:cubicBezTo>
                  <a:pt x="614" y="1319"/>
                  <a:pt x="538" y="1322"/>
                  <a:pt x="516" y="1286"/>
                </a:cubicBezTo>
                <a:cubicBezTo>
                  <a:pt x="502" y="1264"/>
                  <a:pt x="492" y="1213"/>
                  <a:pt x="492" y="1213"/>
                </a:cubicBezTo>
                <a:cubicBezTo>
                  <a:pt x="488" y="1156"/>
                  <a:pt x="503" y="1094"/>
                  <a:pt x="480" y="1041"/>
                </a:cubicBezTo>
                <a:cubicBezTo>
                  <a:pt x="478" y="1037"/>
                  <a:pt x="371" y="1006"/>
                  <a:pt x="333" y="992"/>
                </a:cubicBezTo>
                <a:cubicBezTo>
                  <a:pt x="261" y="888"/>
                  <a:pt x="363" y="1030"/>
                  <a:pt x="271" y="919"/>
                </a:cubicBezTo>
                <a:cubicBezTo>
                  <a:pt x="262" y="908"/>
                  <a:pt x="257" y="892"/>
                  <a:pt x="247" y="882"/>
                </a:cubicBezTo>
                <a:cubicBezTo>
                  <a:pt x="218" y="853"/>
                  <a:pt x="171" y="843"/>
                  <a:pt x="137" y="821"/>
                </a:cubicBezTo>
                <a:cubicBezTo>
                  <a:pt x="129" y="809"/>
                  <a:pt x="124" y="793"/>
                  <a:pt x="112" y="784"/>
                </a:cubicBezTo>
                <a:cubicBezTo>
                  <a:pt x="96" y="772"/>
                  <a:pt x="24" y="754"/>
                  <a:pt x="2" y="747"/>
                </a:cubicBezTo>
                <a:cubicBezTo>
                  <a:pt x="6" y="710"/>
                  <a:pt x="0" y="671"/>
                  <a:pt x="14" y="637"/>
                </a:cubicBezTo>
                <a:cubicBezTo>
                  <a:pt x="19" y="625"/>
                  <a:pt x="43" y="635"/>
                  <a:pt x="51" y="625"/>
                </a:cubicBezTo>
                <a:cubicBezTo>
                  <a:pt x="62" y="612"/>
                  <a:pt x="50" y="587"/>
                  <a:pt x="63" y="576"/>
                </a:cubicBezTo>
                <a:cubicBezTo>
                  <a:pt x="83" y="559"/>
                  <a:pt x="137" y="551"/>
                  <a:pt x="137" y="551"/>
                </a:cubicBezTo>
                <a:cubicBezTo>
                  <a:pt x="173" y="403"/>
                  <a:pt x="109" y="599"/>
                  <a:pt x="394" y="490"/>
                </a:cubicBezTo>
                <a:cubicBezTo>
                  <a:pt x="421" y="480"/>
                  <a:pt x="400" y="432"/>
                  <a:pt x="406" y="404"/>
                </a:cubicBezTo>
                <a:cubicBezTo>
                  <a:pt x="415" y="359"/>
                  <a:pt x="420" y="365"/>
                  <a:pt x="455" y="331"/>
                </a:cubicBezTo>
                <a:cubicBezTo>
                  <a:pt x="459" y="319"/>
                  <a:pt x="471" y="306"/>
                  <a:pt x="467" y="294"/>
                </a:cubicBezTo>
                <a:cubicBezTo>
                  <a:pt x="454" y="253"/>
                  <a:pt x="414" y="253"/>
                  <a:pt x="382" y="245"/>
                </a:cubicBezTo>
                <a:cubicBezTo>
                  <a:pt x="353" y="225"/>
                  <a:pt x="333" y="219"/>
                  <a:pt x="320" y="183"/>
                </a:cubicBezTo>
                <a:cubicBezTo>
                  <a:pt x="309" y="151"/>
                  <a:pt x="296" y="85"/>
                  <a:pt x="296" y="85"/>
                </a:cubicBezTo>
                <a:cubicBezTo>
                  <a:pt x="267" y="89"/>
                  <a:pt x="239" y="101"/>
                  <a:pt x="210" y="98"/>
                </a:cubicBezTo>
                <a:cubicBezTo>
                  <a:pt x="195" y="97"/>
                  <a:pt x="173" y="88"/>
                  <a:pt x="173" y="73"/>
                </a:cubicBezTo>
                <a:cubicBezTo>
                  <a:pt x="173" y="0"/>
                  <a:pt x="237" y="78"/>
                  <a:pt x="198" y="36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6" name="Freeform 20">
            <a:extLst>
              <a:ext uri="{FF2B5EF4-FFF2-40B4-BE49-F238E27FC236}">
                <a16:creationId xmlns="" xmlns:a16="http://schemas.microsoft.com/office/drawing/2014/main" id="{A698F977-7B1A-4AD5-88EC-A97F4FF4E973}"/>
              </a:ext>
            </a:extLst>
          </p:cNvPr>
          <p:cNvSpPr>
            <a:spLocks/>
          </p:cNvSpPr>
          <p:nvPr/>
        </p:nvSpPr>
        <p:spPr bwMode="auto">
          <a:xfrm>
            <a:off x="2024934" y="3110398"/>
            <a:ext cx="2547067" cy="1969602"/>
          </a:xfrm>
          <a:custGeom>
            <a:avLst/>
            <a:gdLst>
              <a:gd name="T0" fmla="*/ 968166197 w 1165"/>
              <a:gd name="T1" fmla="*/ 0 h 1250"/>
              <a:gd name="T2" fmla="*/ 1020737264 w 1165"/>
              <a:gd name="T3" fmla="*/ 79197281 h 1250"/>
              <a:gd name="T4" fmla="*/ 1073308330 w 1165"/>
              <a:gd name="T5" fmla="*/ 209767749 h 1250"/>
              <a:gd name="T6" fmla="*/ 1502629988 w 1165"/>
              <a:gd name="T7" fmla="*/ 237593307 h 1250"/>
              <a:gd name="T8" fmla="*/ 1826813698 w 1165"/>
              <a:gd name="T9" fmla="*/ 447361056 h 1250"/>
              <a:gd name="T10" fmla="*/ 1879382672 w 1165"/>
              <a:gd name="T11" fmla="*/ 736327549 h 1250"/>
              <a:gd name="T12" fmla="*/ 2041474527 w 1165"/>
              <a:gd name="T13" fmla="*/ 787699273 h 1250"/>
              <a:gd name="T14" fmla="*/ 2147483646 w 1165"/>
              <a:gd name="T15" fmla="*/ 946095299 h 1250"/>
              <a:gd name="T16" fmla="*/ 2147483646 w 1165"/>
              <a:gd name="T17" fmla="*/ 1023152152 h 1250"/>
              <a:gd name="T18" fmla="*/ 2147483646 w 1165"/>
              <a:gd name="T19" fmla="*/ 1181548178 h 1250"/>
              <a:gd name="T20" fmla="*/ 2147483646 w 1165"/>
              <a:gd name="T21" fmla="*/ 1207234771 h 1250"/>
              <a:gd name="T22" fmla="*/ 2147483646 w 1165"/>
              <a:gd name="T23" fmla="*/ 1442687651 h 1250"/>
              <a:gd name="T24" fmla="*/ 2147483646 w 1165"/>
              <a:gd name="T25" fmla="*/ 1705967551 h 1250"/>
              <a:gd name="T26" fmla="*/ 2147483646 w 1165"/>
              <a:gd name="T27" fmla="*/ 1864363576 h 1250"/>
              <a:gd name="T28" fmla="*/ 2147483646 w 1165"/>
              <a:gd name="T29" fmla="*/ 2147483646 h 1250"/>
              <a:gd name="T30" fmla="*/ 2147483646 w 1165"/>
              <a:gd name="T31" fmla="*/ 2147483646 h 1250"/>
              <a:gd name="T32" fmla="*/ 2147483646 w 1165"/>
              <a:gd name="T33" fmla="*/ 2147483646 h 1250"/>
              <a:gd name="T34" fmla="*/ 2147483646 w 1165"/>
              <a:gd name="T35" fmla="*/ 2147483646 h 1250"/>
              <a:gd name="T36" fmla="*/ 2147483646 w 1165"/>
              <a:gd name="T37" fmla="*/ 2147483646 h 1250"/>
              <a:gd name="T38" fmla="*/ 2147483646 w 1165"/>
              <a:gd name="T39" fmla="*/ 2147483646 h 1250"/>
              <a:gd name="T40" fmla="*/ 2147483646 w 1165"/>
              <a:gd name="T41" fmla="*/ 2147483646 h 1250"/>
              <a:gd name="T42" fmla="*/ 2147483646 w 1165"/>
              <a:gd name="T43" fmla="*/ 2147483646 h 1250"/>
              <a:gd name="T44" fmla="*/ 2147483646 w 1165"/>
              <a:gd name="T45" fmla="*/ 2147483646 h 1250"/>
              <a:gd name="T46" fmla="*/ 2147483646 w 1165"/>
              <a:gd name="T47" fmla="*/ 2125503049 h 1250"/>
              <a:gd name="T48" fmla="*/ 2147483646 w 1165"/>
              <a:gd name="T49" fmla="*/ 2147483646 h 1250"/>
              <a:gd name="T50" fmla="*/ 2147483646 w 1165"/>
              <a:gd name="T51" fmla="*/ 2147483646 h 1250"/>
              <a:gd name="T52" fmla="*/ 2094045594 w 1165"/>
              <a:gd name="T53" fmla="*/ 2020619174 h 1250"/>
              <a:gd name="T54" fmla="*/ 1988903460 w 1165"/>
              <a:gd name="T55" fmla="*/ 1864363576 h 1250"/>
              <a:gd name="T56" fmla="*/ 1664721843 w 1165"/>
              <a:gd name="T57" fmla="*/ 1496199802 h 1250"/>
              <a:gd name="T58" fmla="*/ 1287969159 w 1165"/>
              <a:gd name="T59" fmla="*/ 1181548178 h 1250"/>
              <a:gd name="T60" fmla="*/ 1073308330 w 1165"/>
              <a:gd name="T61" fmla="*/ 1076664303 h 1250"/>
              <a:gd name="T62" fmla="*/ 806076435 w 1165"/>
              <a:gd name="T63" fmla="*/ 971780429 h 1250"/>
              <a:gd name="T64" fmla="*/ 591413513 w 1165"/>
              <a:gd name="T65" fmla="*/ 813384403 h 1250"/>
              <a:gd name="T66" fmla="*/ 538844539 w 1165"/>
              <a:gd name="T67" fmla="*/ 736327549 h 1250"/>
              <a:gd name="T68" fmla="*/ 324181617 w 1165"/>
              <a:gd name="T69" fmla="*/ 577931524 h 1250"/>
              <a:gd name="T70" fmla="*/ 214660829 w 1165"/>
              <a:gd name="T71" fmla="*/ 498732780 h 1250"/>
              <a:gd name="T72" fmla="*/ 56951815 w 1165"/>
              <a:gd name="T73" fmla="*/ 263279900 h 1250"/>
              <a:gd name="T74" fmla="*/ 0 w 1165"/>
              <a:gd name="T75" fmla="*/ 184081156 h 1250"/>
              <a:gd name="T76" fmla="*/ 968166197 w 1165"/>
              <a:gd name="T77" fmla="*/ 0 h 12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65" h="1250">
                <a:moveTo>
                  <a:pt x="221" y="0"/>
                </a:moveTo>
                <a:cubicBezTo>
                  <a:pt x="225" y="12"/>
                  <a:pt x="230" y="24"/>
                  <a:pt x="233" y="37"/>
                </a:cubicBezTo>
                <a:cubicBezTo>
                  <a:pt x="238" y="57"/>
                  <a:pt x="228" y="86"/>
                  <a:pt x="245" y="98"/>
                </a:cubicBezTo>
                <a:cubicBezTo>
                  <a:pt x="272" y="116"/>
                  <a:pt x="310" y="107"/>
                  <a:pt x="343" y="111"/>
                </a:cubicBezTo>
                <a:cubicBezTo>
                  <a:pt x="374" y="157"/>
                  <a:pt x="400" y="157"/>
                  <a:pt x="417" y="209"/>
                </a:cubicBezTo>
                <a:cubicBezTo>
                  <a:pt x="421" y="254"/>
                  <a:pt x="416" y="301"/>
                  <a:pt x="429" y="344"/>
                </a:cubicBezTo>
                <a:cubicBezTo>
                  <a:pt x="433" y="358"/>
                  <a:pt x="458" y="356"/>
                  <a:pt x="466" y="368"/>
                </a:cubicBezTo>
                <a:cubicBezTo>
                  <a:pt x="480" y="390"/>
                  <a:pt x="483" y="417"/>
                  <a:pt x="491" y="442"/>
                </a:cubicBezTo>
                <a:cubicBezTo>
                  <a:pt x="496" y="456"/>
                  <a:pt x="507" y="466"/>
                  <a:pt x="515" y="478"/>
                </a:cubicBezTo>
                <a:cubicBezTo>
                  <a:pt x="519" y="503"/>
                  <a:pt x="515" y="530"/>
                  <a:pt x="527" y="552"/>
                </a:cubicBezTo>
                <a:cubicBezTo>
                  <a:pt x="533" y="563"/>
                  <a:pt x="554" y="556"/>
                  <a:pt x="564" y="564"/>
                </a:cubicBezTo>
                <a:cubicBezTo>
                  <a:pt x="622" y="609"/>
                  <a:pt x="629" y="625"/>
                  <a:pt x="662" y="674"/>
                </a:cubicBezTo>
                <a:cubicBezTo>
                  <a:pt x="681" y="733"/>
                  <a:pt x="711" y="777"/>
                  <a:pt x="772" y="797"/>
                </a:cubicBezTo>
                <a:cubicBezTo>
                  <a:pt x="816" y="827"/>
                  <a:pt x="821" y="853"/>
                  <a:pt x="870" y="871"/>
                </a:cubicBezTo>
                <a:cubicBezTo>
                  <a:pt x="899" y="950"/>
                  <a:pt x="951" y="986"/>
                  <a:pt x="1030" y="1005"/>
                </a:cubicBezTo>
                <a:cubicBezTo>
                  <a:pt x="1042" y="1017"/>
                  <a:pt x="1057" y="1027"/>
                  <a:pt x="1067" y="1042"/>
                </a:cubicBezTo>
                <a:cubicBezTo>
                  <a:pt x="1099" y="1090"/>
                  <a:pt x="1071" y="1106"/>
                  <a:pt x="1140" y="1128"/>
                </a:cubicBezTo>
                <a:cubicBezTo>
                  <a:pt x="1108" y="1226"/>
                  <a:pt x="1165" y="1089"/>
                  <a:pt x="1017" y="1177"/>
                </a:cubicBezTo>
                <a:cubicBezTo>
                  <a:pt x="999" y="1188"/>
                  <a:pt x="1017" y="1221"/>
                  <a:pt x="1005" y="1238"/>
                </a:cubicBezTo>
                <a:cubicBezTo>
                  <a:pt x="998" y="1249"/>
                  <a:pt x="980" y="1246"/>
                  <a:pt x="968" y="1250"/>
                </a:cubicBezTo>
                <a:cubicBezTo>
                  <a:pt x="903" y="1246"/>
                  <a:pt x="837" y="1248"/>
                  <a:pt x="772" y="1238"/>
                </a:cubicBezTo>
                <a:cubicBezTo>
                  <a:pt x="725" y="1231"/>
                  <a:pt x="722" y="1171"/>
                  <a:pt x="711" y="1140"/>
                </a:cubicBezTo>
                <a:cubicBezTo>
                  <a:pt x="701" y="1111"/>
                  <a:pt x="608" y="1104"/>
                  <a:pt x="601" y="1103"/>
                </a:cubicBezTo>
                <a:cubicBezTo>
                  <a:pt x="597" y="1066"/>
                  <a:pt x="606" y="1026"/>
                  <a:pt x="589" y="993"/>
                </a:cubicBezTo>
                <a:cubicBezTo>
                  <a:pt x="582" y="980"/>
                  <a:pt x="571" y="1017"/>
                  <a:pt x="564" y="1030"/>
                </a:cubicBezTo>
                <a:cubicBezTo>
                  <a:pt x="558" y="1042"/>
                  <a:pt x="556" y="1055"/>
                  <a:pt x="552" y="1067"/>
                </a:cubicBezTo>
                <a:cubicBezTo>
                  <a:pt x="476" y="1040"/>
                  <a:pt x="497" y="1019"/>
                  <a:pt x="478" y="944"/>
                </a:cubicBezTo>
                <a:cubicBezTo>
                  <a:pt x="472" y="919"/>
                  <a:pt x="454" y="871"/>
                  <a:pt x="454" y="871"/>
                </a:cubicBezTo>
                <a:cubicBezTo>
                  <a:pt x="442" y="773"/>
                  <a:pt x="454" y="749"/>
                  <a:pt x="380" y="699"/>
                </a:cubicBezTo>
                <a:cubicBezTo>
                  <a:pt x="347" y="649"/>
                  <a:pt x="327" y="601"/>
                  <a:pt x="294" y="552"/>
                </a:cubicBezTo>
                <a:cubicBezTo>
                  <a:pt x="268" y="471"/>
                  <a:pt x="305" y="551"/>
                  <a:pt x="245" y="503"/>
                </a:cubicBezTo>
                <a:cubicBezTo>
                  <a:pt x="166" y="440"/>
                  <a:pt x="277" y="484"/>
                  <a:pt x="184" y="454"/>
                </a:cubicBezTo>
                <a:cubicBezTo>
                  <a:pt x="168" y="429"/>
                  <a:pt x="144" y="408"/>
                  <a:pt x="135" y="380"/>
                </a:cubicBezTo>
                <a:cubicBezTo>
                  <a:pt x="131" y="368"/>
                  <a:pt x="129" y="355"/>
                  <a:pt x="123" y="344"/>
                </a:cubicBezTo>
                <a:cubicBezTo>
                  <a:pt x="109" y="318"/>
                  <a:pt x="90" y="295"/>
                  <a:pt x="74" y="270"/>
                </a:cubicBezTo>
                <a:cubicBezTo>
                  <a:pt x="66" y="258"/>
                  <a:pt x="49" y="233"/>
                  <a:pt x="49" y="233"/>
                </a:cubicBezTo>
                <a:cubicBezTo>
                  <a:pt x="37" y="196"/>
                  <a:pt x="25" y="160"/>
                  <a:pt x="13" y="123"/>
                </a:cubicBezTo>
                <a:cubicBezTo>
                  <a:pt x="9" y="111"/>
                  <a:pt x="0" y="86"/>
                  <a:pt x="0" y="86"/>
                </a:cubicBezTo>
                <a:cubicBezTo>
                  <a:pt x="96" y="77"/>
                  <a:pt x="176" y="94"/>
                  <a:pt x="221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21">
            <a:extLst>
              <a:ext uri="{FF2B5EF4-FFF2-40B4-BE49-F238E27FC236}">
                <a16:creationId xmlns="" xmlns:a16="http://schemas.microsoft.com/office/drawing/2014/main" id="{D0353E40-2265-4EA0-8803-70DA7DC2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81402"/>
            <a:ext cx="475421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Quan sát hình 23.1 và 23.2 hãy so sánh và nhận xét tiềm năng tài nguyên rừng và khoáng sản phía bắc và phía nam dãy Hoành Sơn ?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hình\đồi.jpg">
            <a:extLst>
              <a:ext uri="{FF2B5EF4-FFF2-40B4-BE49-F238E27FC236}">
                <a16:creationId xmlns="" xmlns:a16="http://schemas.microsoft.com/office/drawing/2014/main" id="{70F53245-A7E0-4B15-B045-A7AF4F67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65" y="145142"/>
            <a:ext cx="6155636" cy="336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7" name="Picture 3" descr="C:\Users\sony\Desktop\Khong-cam-phan-ngheo.jpg">
            <a:extLst>
              <a:ext uri="{FF2B5EF4-FFF2-40B4-BE49-F238E27FC236}">
                <a16:creationId xmlns="" xmlns:a16="http://schemas.microsoft.com/office/drawing/2014/main" id="{007661F1-0178-4E56-9617-AEBDECB0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90759"/>
            <a:ext cx="5717484" cy="315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C:\Users\sony\Desktop\rừng Hương Sơn ht.jpg">
            <a:extLst>
              <a:ext uri="{FF2B5EF4-FFF2-40B4-BE49-F238E27FC236}">
                <a16:creationId xmlns="" xmlns:a16="http://schemas.microsoft.com/office/drawing/2014/main" id="{5D77F5B1-9C6C-46D6-8AFF-1760978E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65" y="3657603"/>
            <a:ext cx="6155636" cy="309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7" descr="C:\Users\sony\Desktop\69372_minh-chuan.jpg">
            <a:extLst>
              <a:ext uri="{FF2B5EF4-FFF2-40B4-BE49-F238E27FC236}">
                <a16:creationId xmlns="" xmlns:a16="http://schemas.microsoft.com/office/drawing/2014/main" id="{E84B4BE8-85D6-4EC2-BDE3-A719CB2A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49" y="145143"/>
            <a:ext cx="5660334" cy="336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sony\Desktop\Ngo_Donmg.jpg">
            <a:extLst>
              <a:ext uri="{FF2B5EF4-FFF2-40B4-BE49-F238E27FC236}">
                <a16:creationId xmlns="" xmlns:a16="http://schemas.microsoft.com/office/drawing/2014/main" id="{261301F9-4B57-4318-AC6A-B34F80C9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3429001"/>
            <a:ext cx="5834743" cy="330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sony\Desktop\270812_nong-thon-moi_mien-bac_dan-viet.jpg">
            <a:extLst>
              <a:ext uri="{FF2B5EF4-FFF2-40B4-BE49-F238E27FC236}">
                <a16:creationId xmlns="" xmlns:a16="http://schemas.microsoft.com/office/drawing/2014/main" id="{7ED5AF04-F24D-4104-9A45-48BC758C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429001"/>
            <a:ext cx="5950857" cy="330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C:\Users\sony\Desktop\tieu.jpg">
            <a:extLst>
              <a:ext uri="{FF2B5EF4-FFF2-40B4-BE49-F238E27FC236}">
                <a16:creationId xmlns="" xmlns:a16="http://schemas.microsoft.com/office/drawing/2014/main" id="{B266795E-EB33-4A45-9698-1350D1FD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30628"/>
            <a:ext cx="5834743" cy="313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C:\Users\sony\Desktop\Rau.JPG">
            <a:extLst>
              <a:ext uri="{FF2B5EF4-FFF2-40B4-BE49-F238E27FC236}">
                <a16:creationId xmlns="" xmlns:a16="http://schemas.microsoft.com/office/drawing/2014/main" id="{5986E96D-3C5B-4E3C-9839-B2241EDE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0629"/>
            <a:ext cx="5950857" cy="313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="" xmlns:a16="http://schemas.microsoft.com/office/drawing/2014/main" id="{5D68E1EB-DD98-475E-9D28-F4286010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92664"/>
            <a:ext cx="2057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600">
              <a:latin typeface=".VnArial Narrow" panose="020B7200000000000000" pitchFamily="34" charset="0"/>
            </a:endParaRPr>
          </a:p>
        </p:txBody>
      </p:sp>
      <p:pic>
        <p:nvPicPr>
          <p:cNvPr id="68612" name="Picture 4" descr="lăng Cô">
            <a:extLst>
              <a:ext uri="{FF2B5EF4-FFF2-40B4-BE49-F238E27FC236}">
                <a16:creationId xmlns="" xmlns:a16="http://schemas.microsoft.com/office/drawing/2014/main" id="{82C38122-CCB5-4B4B-9B82-E12D2C7A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15" y="116114"/>
            <a:ext cx="5903685" cy="323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Text Box 12">
            <a:extLst>
              <a:ext uri="{FF2B5EF4-FFF2-40B4-BE49-F238E27FC236}">
                <a16:creationId xmlns="" xmlns:a16="http://schemas.microsoft.com/office/drawing/2014/main" id="{590BBB13-25FD-47EB-9EC9-959C8B17A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819401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56322" name="Picture 2" descr="C:\Users\sony\Desktop\nuoi-tom-hum-long-Khanh-Hoa634788101957936280.jpg">
            <a:extLst>
              <a:ext uri="{FF2B5EF4-FFF2-40B4-BE49-F238E27FC236}">
                <a16:creationId xmlns="" xmlns:a16="http://schemas.microsoft.com/office/drawing/2014/main" id="{1512A137-BEF4-4DF5-8FF0-566B52F9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115" y="3505200"/>
            <a:ext cx="590368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3" name="Picture 3" descr="C:\Users\sony\Desktop\cang-cua-lo-2-300x240.jpeg">
            <a:extLst>
              <a:ext uri="{FF2B5EF4-FFF2-40B4-BE49-F238E27FC236}">
                <a16:creationId xmlns="" xmlns:a16="http://schemas.microsoft.com/office/drawing/2014/main" id="{D3D8CF6C-72F6-4DEA-8413-82E9F699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2" y="116114"/>
            <a:ext cx="5889172" cy="323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C:\Users\sony\Desktop\604056.jpg">
            <a:extLst>
              <a:ext uri="{FF2B5EF4-FFF2-40B4-BE49-F238E27FC236}">
                <a16:creationId xmlns="" xmlns:a16="http://schemas.microsoft.com/office/drawing/2014/main" id="{271FD6BB-E2BA-452D-ABAF-5AA64D46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2" y="3505200"/>
            <a:ext cx="588917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A844077-41C4-4C91-9747-516E61B5BC28}"/>
              </a:ext>
            </a:extLst>
          </p:cNvPr>
          <p:cNvSpPr/>
          <p:nvPr/>
        </p:nvSpPr>
        <p:spPr>
          <a:xfrm>
            <a:off x="2209801" y="2743200"/>
            <a:ext cx="2710542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4CC2F7C-0C58-43C1-8C32-193AF91D6F7F}"/>
              </a:ext>
            </a:extLst>
          </p:cNvPr>
          <p:cNvSpPr/>
          <p:nvPr/>
        </p:nvSpPr>
        <p:spPr>
          <a:xfrm>
            <a:off x="7391401" y="2743200"/>
            <a:ext cx="2133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A58CAFA-3AB5-48D7-BFC5-8DEB577D0C0C}"/>
              </a:ext>
            </a:extLst>
          </p:cNvPr>
          <p:cNvSpPr/>
          <p:nvPr/>
        </p:nvSpPr>
        <p:spPr>
          <a:xfrm>
            <a:off x="2438401" y="6248400"/>
            <a:ext cx="1905001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8496584-26B8-4545-84B2-25554E023BFB}"/>
              </a:ext>
            </a:extLst>
          </p:cNvPr>
          <p:cNvSpPr/>
          <p:nvPr/>
        </p:nvSpPr>
        <p:spPr>
          <a:xfrm>
            <a:off x="6308036" y="6172200"/>
            <a:ext cx="280875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F6AB15-6A08-4243-873B-43A2587106BF}"/>
              </a:ext>
            </a:extLst>
          </p:cNvPr>
          <p:cNvSpPr txBox="1"/>
          <p:nvPr/>
        </p:nvSpPr>
        <p:spPr>
          <a:xfrm>
            <a:off x="321206" y="1325850"/>
            <a:ext cx="1158240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    - C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ó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 số tài nguyên quan trọng ( rừng, khoáng sản, du lịch, biển 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205" y="592776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1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"/>
          <p:cNvSpPr>
            <a:spLocks noChangeArrowheads="1"/>
          </p:cNvSpPr>
          <p:nvPr/>
        </p:nvSpPr>
        <p:spPr bwMode="auto">
          <a:xfrm>
            <a:off x="3468915" y="1592944"/>
            <a:ext cx="4804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i="1">
                <a:latin typeface="Calibri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Bài 20</a:t>
            </a:r>
            <a:endParaRPr lang="en-US" sz="4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0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0914" y="1885045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6550" y="2870882"/>
            <a:ext cx="118554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VÙNG BẮC TRUNG BỘ</a:t>
            </a:r>
            <a:endParaRPr lang="en-US" sz="66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7678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F6AB15-6A08-4243-873B-43A2587106BF}"/>
              </a:ext>
            </a:extLst>
          </p:cNvPr>
          <p:cNvSpPr txBox="1"/>
          <p:nvPr/>
        </p:nvSpPr>
        <p:spPr>
          <a:xfrm>
            <a:off x="2134547" y="817850"/>
            <a:ext cx="33944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 </a:t>
            </a:r>
            <a:r>
              <a:rPr lang="en-US" sz="4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264" y="922885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8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ony\Desktop\bao10.jpg">
            <a:extLst>
              <a:ext uri="{FF2B5EF4-FFF2-40B4-BE49-F238E27FC236}">
                <a16:creationId xmlns="" xmlns:a16="http://schemas.microsoft.com/office/drawing/2014/main" id="{09CBAD85-3DCA-4E1E-ABE2-7DD2276A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116114"/>
            <a:ext cx="5834112" cy="32366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3555" name="Picture 6">
            <a:extLst>
              <a:ext uri="{FF2B5EF4-FFF2-40B4-BE49-F238E27FC236}">
                <a16:creationId xmlns="" xmlns:a16="http://schemas.microsoft.com/office/drawing/2014/main" id="{674BC5EA-E673-4605-AB82-7C3BC204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16114"/>
            <a:ext cx="6041572" cy="323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2" descr="ImageView">
            <a:extLst>
              <a:ext uri="{FF2B5EF4-FFF2-40B4-BE49-F238E27FC236}">
                <a16:creationId xmlns="" xmlns:a16="http://schemas.microsoft.com/office/drawing/2014/main" id="{4B486DAD-40D9-4E3C-A122-E1CBC08D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3429000"/>
            <a:ext cx="5834112" cy="32385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3557" name="Picture 3" descr="0">
            <a:extLst>
              <a:ext uri="{FF2B5EF4-FFF2-40B4-BE49-F238E27FC236}">
                <a16:creationId xmlns="" xmlns:a16="http://schemas.microsoft.com/office/drawing/2014/main" id="{71989A8B-572E-46D4-A661-C5AA86E1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3" y="3429000"/>
            <a:ext cx="604157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1FFE300-CB5F-4CA8-8CF4-292EE578F8E2}"/>
              </a:ext>
            </a:extLst>
          </p:cNvPr>
          <p:cNvSpPr/>
          <p:nvPr/>
        </p:nvSpPr>
        <p:spPr>
          <a:xfrm>
            <a:off x="2819402" y="2895601"/>
            <a:ext cx="1676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B08C1F4-EE71-457E-92EA-26FB53FB79B4}"/>
              </a:ext>
            </a:extLst>
          </p:cNvPr>
          <p:cNvSpPr/>
          <p:nvPr/>
        </p:nvSpPr>
        <p:spPr>
          <a:xfrm>
            <a:off x="7391402" y="2895601"/>
            <a:ext cx="1676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258219-8414-46FC-A27B-B40A8F45F411}"/>
              </a:ext>
            </a:extLst>
          </p:cNvPr>
          <p:cNvSpPr/>
          <p:nvPr/>
        </p:nvSpPr>
        <p:spPr>
          <a:xfrm>
            <a:off x="2703286" y="6286500"/>
            <a:ext cx="1676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47D25AC-9B89-4B7B-B83C-F6D119A5011B}"/>
              </a:ext>
            </a:extLst>
          </p:cNvPr>
          <p:cNvSpPr/>
          <p:nvPr/>
        </p:nvSpPr>
        <p:spPr>
          <a:xfrm>
            <a:off x="7391402" y="6290129"/>
            <a:ext cx="1676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Image">
            <a:extLst>
              <a:ext uri="{FF2B5EF4-FFF2-40B4-BE49-F238E27FC236}">
                <a16:creationId xmlns="" xmlns:a16="http://schemas.microsoft.com/office/drawing/2014/main" id="{7B420FD5-E620-48DA-BDF0-C5F78564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16115"/>
            <a:ext cx="5457371" cy="6633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Image">
            <a:extLst>
              <a:ext uri="{FF2B5EF4-FFF2-40B4-BE49-F238E27FC236}">
                <a16:creationId xmlns="" xmlns:a16="http://schemas.microsoft.com/office/drawing/2014/main" id="{23A850D3-206B-4167-AB3F-0EB64E01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7" y="116115"/>
            <a:ext cx="6333899" cy="6633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F6AB15-6A08-4243-873B-43A2587106BF}"/>
              </a:ext>
            </a:extLst>
          </p:cNvPr>
          <p:cNvSpPr txBox="1"/>
          <p:nvPr/>
        </p:nvSpPr>
        <p:spPr>
          <a:xfrm>
            <a:off x="609601" y="859477"/>
            <a:ext cx="1158240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- Thiên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tai thường xảy ra 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(bão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lũ lụt, hạn hán, gió nóng tây nam, cát bay)</a:t>
            </a:r>
          </a:p>
        </p:txBody>
      </p:sp>
      <p:pic>
        <p:nvPicPr>
          <p:cNvPr id="3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205" y="859476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5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>
            <a:extLst>
              <a:ext uri="{FF2B5EF4-FFF2-40B4-BE49-F238E27FC236}">
                <a16:creationId xmlns="" xmlns:a16="http://schemas.microsoft.com/office/drawing/2014/main" id="{0BE25478-3D67-4C5F-B257-8199EF63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8" y="92766"/>
            <a:ext cx="6175513" cy="67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thủy lợi ở Hưng Lợi (Nghệ An)</a:t>
            </a:r>
          </a:p>
        </p:txBody>
      </p:sp>
      <p:pic>
        <p:nvPicPr>
          <p:cNvPr id="102405" name="Picture 5">
            <a:extLst>
              <a:ext uri="{FF2B5EF4-FFF2-40B4-BE49-F238E27FC236}">
                <a16:creationId xmlns="" xmlns:a16="http://schemas.microsoft.com/office/drawing/2014/main" id="{8D7CC214-8CC0-4627-9895-F7D89873E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874644"/>
            <a:ext cx="5960955" cy="598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sony\Desktop\banve10_aa7f5.JPG">
            <a:extLst>
              <a:ext uri="{FF2B5EF4-FFF2-40B4-BE49-F238E27FC236}">
                <a16:creationId xmlns="" xmlns:a16="http://schemas.microsoft.com/office/drawing/2014/main" id="{9479B1AC-74C8-487A-9203-CBD51FCF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1532" y="874644"/>
            <a:ext cx="5804453" cy="598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E100582-E70A-4AB4-A513-EB061451C080}"/>
              </a:ext>
            </a:extLst>
          </p:cNvPr>
          <p:cNvSpPr txBox="1">
            <a:spLocks/>
          </p:cNvSpPr>
          <p:nvPr/>
        </p:nvSpPr>
        <p:spPr>
          <a:xfrm>
            <a:off x="6400798" y="92765"/>
            <a:ext cx="5685184" cy="6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điện Bản Vẽ trên sông Cả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3F8ED51D-26DC-4054-8668-292052EE0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106018"/>
            <a:ext cx="8295860" cy="35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Một số biện pháp hạn chế thiên tai</a:t>
            </a:r>
          </a:p>
        </p:txBody>
      </p:sp>
      <p:pic>
        <p:nvPicPr>
          <p:cNvPr id="24579" name="Picture 7" descr="C:\Users\sony\Desktop\trieuphong_trongrung2.png">
            <a:extLst>
              <a:ext uri="{FF2B5EF4-FFF2-40B4-BE49-F238E27FC236}">
                <a16:creationId xmlns="" xmlns:a16="http://schemas.microsoft.com/office/drawing/2014/main" id="{669D626F-77F5-4D0A-A1DE-34DE5F9B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533400"/>
            <a:ext cx="6248400" cy="3200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24580" name="Picture 8" descr="C:\Users\sony\Desktop\thanhhoa_trongrung2.png">
            <a:extLst>
              <a:ext uri="{FF2B5EF4-FFF2-40B4-BE49-F238E27FC236}">
                <a16:creationId xmlns="" xmlns:a16="http://schemas.microsoft.com/office/drawing/2014/main" id="{7031117D-C713-4803-835B-7AD886AA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59436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0FEAC55-54C3-4D5F-92A9-334E5994CF71}"/>
              </a:ext>
            </a:extLst>
          </p:cNvPr>
          <p:cNvSpPr/>
          <p:nvPr/>
        </p:nvSpPr>
        <p:spPr>
          <a:xfrm>
            <a:off x="9710058" y="3155281"/>
            <a:ext cx="2322917" cy="3975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E2D5DFD-01FA-45C8-9BA9-2778607BA717}"/>
              </a:ext>
            </a:extLst>
          </p:cNvPr>
          <p:cNvSpPr/>
          <p:nvPr/>
        </p:nvSpPr>
        <p:spPr>
          <a:xfrm>
            <a:off x="1807029" y="2810725"/>
            <a:ext cx="3226905" cy="543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9" descr="C:\Users\sony\Desktop\Cai tao cong trinh thuy loi....bmp">
            <a:extLst>
              <a:ext uri="{FF2B5EF4-FFF2-40B4-BE49-F238E27FC236}">
                <a16:creationId xmlns="" xmlns:a16="http://schemas.microsoft.com/office/drawing/2014/main" id="{7FB508BD-4F90-4967-BEFA-175C9719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3800"/>
            <a:ext cx="59436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31F40C-24E7-4F6B-A194-9F578568B5A0}"/>
              </a:ext>
            </a:extLst>
          </p:cNvPr>
          <p:cNvSpPr/>
          <p:nvPr/>
        </p:nvSpPr>
        <p:spPr>
          <a:xfrm>
            <a:off x="2801259" y="6051039"/>
            <a:ext cx="3018972" cy="6526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5" name="Picture 10" descr="C:\Users\sony\Desktop\images472652_HONNGANG.jpg">
            <a:extLst>
              <a:ext uri="{FF2B5EF4-FFF2-40B4-BE49-F238E27FC236}">
                <a16:creationId xmlns="" xmlns:a16="http://schemas.microsoft.com/office/drawing/2014/main" id="{F6CE89EC-4F42-4EDF-8742-1D35BBD2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733800"/>
            <a:ext cx="62484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55B7047-BEF1-446E-A015-855DA83B1A4B}"/>
              </a:ext>
            </a:extLst>
          </p:cNvPr>
          <p:cNvSpPr/>
          <p:nvPr/>
        </p:nvSpPr>
        <p:spPr>
          <a:xfrm>
            <a:off x="9289775" y="6051039"/>
            <a:ext cx="2809460" cy="5764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11" grpId="0" animBg="1"/>
      <p:bldP spid="12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F408C2E6-5A0D-4D05-BCF6-5317E7FDBF76}"/>
              </a:ext>
            </a:extLst>
          </p:cNvPr>
          <p:cNvSpPr/>
          <p:nvPr/>
        </p:nvSpPr>
        <p:spPr>
          <a:xfrm>
            <a:off x="384314" y="278296"/>
            <a:ext cx="5420140" cy="5605669"/>
          </a:xfrm>
          <a:prstGeom prst="wedgeEllipseCallout">
            <a:avLst>
              <a:gd name="adj1" fmla="val -49928"/>
              <a:gd name="adj2" fmla="val 6037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được vấn đề phòng chống thiên tai và ứng phó với biến đổi khí hậu ở Bắc Trung Bộ.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="" xmlns:a16="http://schemas.microsoft.com/office/drawing/2014/main" id="{F9C84DA5-5CCB-4CAB-93EE-9EE1B4F6BF2E}"/>
              </a:ext>
            </a:extLst>
          </p:cNvPr>
          <p:cNvSpPr/>
          <p:nvPr/>
        </p:nvSpPr>
        <p:spPr>
          <a:xfrm>
            <a:off x="5910471" y="119270"/>
            <a:ext cx="6042990" cy="6520069"/>
          </a:xfrm>
          <a:prstGeom prst="verticalScroll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tai</a:t>
            </a:r>
          </a:p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Lũ, bão, áp thấp nhiệt đới, lốc, lũ quét, hạn, xói lở bờ sông, bờ biển</a:t>
            </a:r>
          </a:p>
          <a:p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phòng chống + ứng phó với biến đổi khí hậu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cơ cấu cây trồng, vật nuôi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báo thời tiết chính xác.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và củng cố hệ thống đê…</a:t>
            </a:r>
          </a:p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có khoa học hệ thống thủy lợi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và quản lí tốt diện tích rừng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hoạch hợp lí khu dân cư, khu công nghiệp.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động tổng hợp các lực lượng phụ trách…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giáo dục ý thức người dân…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các chính sách khoa học phù hợp với từng tỉnh, thành phố.</a:t>
            </a:r>
          </a:p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…..</a:t>
            </a:r>
          </a:p>
        </p:txBody>
      </p:sp>
    </p:spTree>
    <p:extLst>
      <p:ext uri="{BB962C8B-B14F-4D97-AF65-F5344CB8AC3E}">
        <p14:creationId xmlns:p14="http://schemas.microsoft.com/office/powerpoint/2010/main" val="17373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E7B5D14-962A-4284-BFC5-6B7D39CC546E}"/>
              </a:ext>
            </a:extLst>
          </p:cNvPr>
          <p:cNvSpPr/>
          <p:nvPr/>
        </p:nvSpPr>
        <p:spPr>
          <a:xfrm>
            <a:off x="1060806" y="522515"/>
            <a:ext cx="6657250" cy="75537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ĐẶC ĐIỂM DÂN CƯ, XÃ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0664" y="1647762"/>
            <a:ext cx="3958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(Học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tự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học)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7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56" name="Group 52">
            <a:extLst>
              <a:ext uri="{FF2B5EF4-FFF2-40B4-BE49-F238E27FC236}">
                <a16:creationId xmlns="" xmlns:a16="http://schemas.microsoft.com/office/drawing/2014/main" id="{388AB744-154F-46EE-B922-BE4CB863B46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41199560"/>
              </p:ext>
            </p:extLst>
          </p:nvPr>
        </p:nvGraphicFramePr>
        <p:xfrm>
          <a:off x="397566" y="1422400"/>
          <a:ext cx="11635408" cy="3728708"/>
        </p:xfrm>
        <a:graphic>
          <a:graphicData uri="http://schemas.openxmlformats.org/drawingml/2006/table">
            <a:tbl>
              <a:tblPr/>
              <a:tblGrid>
                <a:gridCol w="2395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2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7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96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tộc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3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phía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 yếu là người Kinh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lương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thủy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thương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dịch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vụ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Miền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gò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phía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 yếu là các dân tộc: Thái, Mường, Tày, Mông, Bru – Vân Kiều…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Nghề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rừng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lâu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nương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rẫy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trâu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bò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đàn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0" name="Text Box 44">
            <a:extLst>
              <a:ext uri="{FF2B5EF4-FFF2-40B4-BE49-F238E27FC236}">
                <a16:creationId xmlns="" xmlns:a16="http://schemas.microsoft.com/office/drawing/2014/main" id="{AAE1397B-9BAA-440D-9524-767D58AE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4"/>
            <a:ext cx="12032974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</a:rPr>
              <a:t>Bảng 23.1. Một số khác biệt trong cư trú và hoạt động kinh tế ở Bắc Trung Bộ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EA7124A-5FBC-47C2-BD85-EA70C49B6B3B}"/>
              </a:ext>
            </a:extLst>
          </p:cNvPr>
          <p:cNvSpPr/>
          <p:nvPr/>
        </p:nvSpPr>
        <p:spPr>
          <a:xfrm>
            <a:off x="265044" y="5691820"/>
            <a:ext cx="11635408" cy="9137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những khác biệt trong cư trú và hoạt động kinh tế giữa phía đông và phía tây của Bắc Trung Bộ.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2">
            <a:extLst>
              <a:ext uri="{FF2B5EF4-FFF2-40B4-BE49-F238E27FC236}">
                <a16:creationId xmlns="" xmlns:a16="http://schemas.microsoft.com/office/drawing/2014/main" id="{F874D78C-1225-4407-A338-6F1C049E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49" y="32784"/>
            <a:ext cx="11019182" cy="797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chỉ tiêu phát triển dân cư xã hội ở Bắc Trung Bộ (1999)</a:t>
            </a:r>
          </a:p>
        </p:txBody>
      </p:sp>
      <p:graphicFrame>
        <p:nvGraphicFramePr>
          <p:cNvPr id="57432" name="Group 88">
            <a:extLst>
              <a:ext uri="{FF2B5EF4-FFF2-40B4-BE49-F238E27FC236}">
                <a16:creationId xmlns="" xmlns:a16="http://schemas.microsoft.com/office/drawing/2014/main" id="{EA8CBA9A-6427-4FFE-8D38-488133F7458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99486640"/>
              </p:ext>
            </p:extLst>
          </p:nvPr>
        </p:nvGraphicFramePr>
        <p:xfrm>
          <a:off x="235700" y="936896"/>
          <a:ext cx="11807688" cy="5502924"/>
        </p:xfrm>
        <a:graphic>
          <a:graphicData uri="http://schemas.openxmlformats.org/drawingml/2006/table">
            <a:tbl>
              <a:tblPr/>
              <a:tblGrid>
                <a:gridCol w="5605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9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7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4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 tính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 Trung Bộ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 nước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Mật độ dân số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Người/km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lệ gia tăng tự nhiên của dân số.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lệ hộ nghèo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 nhập bình quân đầu người /tháng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 đồng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212,4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295,0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lệ người lớn biết chữ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Tuổi thọ trung bình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lệ dân số thành thị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868463-F301-48AD-8A3F-1F9106310400}"/>
              </a:ext>
            </a:extLst>
          </p:cNvPr>
          <p:cNvSpPr txBox="1"/>
          <p:nvPr/>
        </p:nvSpPr>
        <p:spPr>
          <a:xfrm>
            <a:off x="1187646" y="1138425"/>
            <a:ext cx="696938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Vị trí địa lí và giới hạn lãnh </a:t>
            </a:r>
            <a:r>
              <a:rPr lang="en-US" sz="3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thổ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57" y="605024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="" xmlns:a16="http://schemas.microsoft.com/office/drawing/2014/main" id="{6C09EDFE-0610-4A64-85EF-731CD2CEF4B2}"/>
              </a:ext>
            </a:extLst>
          </p:cNvPr>
          <p:cNvGrpSpPr>
            <a:grpSpLocks/>
          </p:cNvGrpSpPr>
          <p:nvPr/>
        </p:nvGrpSpPr>
        <p:grpSpPr bwMode="auto">
          <a:xfrm>
            <a:off x="92764" y="185532"/>
            <a:ext cx="11940210" cy="6090221"/>
            <a:chOff x="2811" y="1104"/>
            <a:chExt cx="2949" cy="2173"/>
          </a:xfrm>
        </p:grpSpPr>
        <p:pic>
          <p:nvPicPr>
            <p:cNvPr id="3" name="Picture 31" descr="citadel_lg">
              <a:extLst>
                <a:ext uri="{FF2B5EF4-FFF2-40B4-BE49-F238E27FC236}">
                  <a16:creationId xmlns="" xmlns:a16="http://schemas.microsoft.com/office/drawing/2014/main" id="{F055B3E4-A66D-44C6-B9D3-D3EE0825F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" y="1104"/>
              <a:ext cx="1434" cy="11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2" descr="11">
              <a:extLst>
                <a:ext uri="{FF2B5EF4-FFF2-40B4-BE49-F238E27FC236}">
                  <a16:creationId xmlns="" xmlns:a16="http://schemas.microsoft.com/office/drawing/2014/main" id="{FBCA991F-8AA9-479F-B63D-D1F0E842E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0"/>
            <a:stretch>
              <a:fillRect/>
            </a:stretch>
          </p:blipFill>
          <p:spPr bwMode="auto">
            <a:xfrm>
              <a:off x="2811" y="1104"/>
              <a:ext cx="1508" cy="10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3" descr="2006053102542119324893">
              <a:extLst>
                <a:ext uri="{FF2B5EF4-FFF2-40B4-BE49-F238E27FC236}">
                  <a16:creationId xmlns="" xmlns:a16="http://schemas.microsoft.com/office/drawing/2014/main" id="{2FE01F4C-823A-44AC-9609-57DBCEF38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" y="2201"/>
              <a:ext cx="1500" cy="10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4" descr="Lang%20Co%20beach1">
              <a:extLst>
                <a:ext uri="{FF2B5EF4-FFF2-40B4-BE49-F238E27FC236}">
                  <a16:creationId xmlns="" xmlns:a16="http://schemas.microsoft.com/office/drawing/2014/main" id="{2F86F4B1-8289-4953-BD0C-F974A820F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213"/>
              <a:ext cx="1440" cy="1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5">
              <a:extLst>
                <a:ext uri="{FF2B5EF4-FFF2-40B4-BE49-F238E27FC236}">
                  <a16:creationId xmlns="" xmlns:a16="http://schemas.microsoft.com/office/drawing/2014/main" id="{E6E0212C-F70C-4043-98AC-5BD6DC455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" y="1165"/>
              <a:ext cx="4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Làng sen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="" xmlns:a16="http://schemas.microsoft.com/office/drawing/2014/main" id="{7CF4DAD0-67AE-425A-8D77-E231452E8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908"/>
              <a:ext cx="67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Cố đô huế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="" xmlns:a16="http://schemas.microsoft.com/office/drawing/2014/main" id="{30BA151E-1C52-4A17-9D2A-AE9CEE1C8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9" y="2261"/>
              <a:ext cx="1063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Bãi biển Lăng Cô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612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C:\Users\sony\Desktop\lng_kim_lin__qu_n7897i_bc_h7891..jpg">
            <a:extLst>
              <a:ext uri="{FF2B5EF4-FFF2-40B4-BE49-F238E27FC236}">
                <a16:creationId xmlns="" xmlns:a16="http://schemas.microsoft.com/office/drawing/2014/main" id="{ED4D66C4-FCC0-417F-AB63-A1C074FC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1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C:\Users\sony\Desktop\270px-Ngomon2.jpg">
            <a:extLst>
              <a:ext uri="{FF2B5EF4-FFF2-40B4-BE49-F238E27FC236}">
                <a16:creationId xmlns="" xmlns:a16="http://schemas.microsoft.com/office/drawing/2014/main" id="{B5374706-3BAE-4FF4-BEE2-7AD118A29222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0"/>
            <a:ext cx="61722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4" descr="C:\Users\sony\Desktop\nghiatranglietsitruongson.jpg">
            <a:extLst>
              <a:ext uri="{FF2B5EF4-FFF2-40B4-BE49-F238E27FC236}">
                <a16:creationId xmlns="" xmlns:a16="http://schemas.microsoft.com/office/drawing/2014/main" id="{8912DBD8-7581-4D4C-9725-13C5DE25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0"/>
            <a:ext cx="6019801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27654" name="Picture 5" descr="C:\Users\sony\Desktop\dia-dao-vinh-moc03.jpg">
            <a:extLst>
              <a:ext uri="{FF2B5EF4-FFF2-40B4-BE49-F238E27FC236}">
                <a16:creationId xmlns="" xmlns:a16="http://schemas.microsoft.com/office/drawing/2014/main" id="{B994D359-8CA5-4B39-8920-73776834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6172201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0778A52-6687-41F3-B3A1-C87D006AFE75}"/>
              </a:ext>
            </a:extLst>
          </p:cNvPr>
          <p:cNvSpPr/>
          <p:nvPr/>
        </p:nvSpPr>
        <p:spPr>
          <a:xfrm>
            <a:off x="2819399" y="3048000"/>
            <a:ext cx="2667001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0AAFED-BC6D-4FCD-A105-B54D1844A369}"/>
              </a:ext>
            </a:extLst>
          </p:cNvPr>
          <p:cNvSpPr/>
          <p:nvPr/>
        </p:nvSpPr>
        <p:spPr>
          <a:xfrm>
            <a:off x="7010400" y="2872014"/>
            <a:ext cx="2667001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256858-F414-480E-9D3A-32D164DF47AE}"/>
              </a:ext>
            </a:extLst>
          </p:cNvPr>
          <p:cNvSpPr/>
          <p:nvPr/>
        </p:nvSpPr>
        <p:spPr>
          <a:xfrm>
            <a:off x="2286001" y="6319157"/>
            <a:ext cx="3733801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7808DA6-279D-4AD7-A4DD-49EB4B5613BD}"/>
              </a:ext>
            </a:extLst>
          </p:cNvPr>
          <p:cNvSpPr/>
          <p:nvPr/>
        </p:nvSpPr>
        <p:spPr>
          <a:xfrm>
            <a:off x="6705601" y="6477000"/>
            <a:ext cx="3733801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="" xmlns:a16="http://schemas.microsoft.com/office/drawing/2014/main" id="{3C517A2F-0994-4C73-9C51-F57C7AAE1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92664"/>
            <a:ext cx="2057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.VnArial Narrow" panose="020B7200000000000000" pitchFamily="34" charset="0"/>
            </a:endParaRPr>
          </a:p>
        </p:txBody>
      </p:sp>
      <p:pic>
        <p:nvPicPr>
          <p:cNvPr id="25609" name="Picture 9" descr="Cualo0632942[1]">
            <a:extLst>
              <a:ext uri="{FF2B5EF4-FFF2-40B4-BE49-F238E27FC236}">
                <a16:creationId xmlns="" xmlns:a16="http://schemas.microsoft.com/office/drawing/2014/main" id="{AA925B89-FF4E-4A79-B314-6273EA7F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3964" cy="3490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>
            <a:extLst>
              <a:ext uri="{FF2B5EF4-FFF2-40B4-BE49-F238E27FC236}">
                <a16:creationId xmlns="" xmlns:a16="http://schemas.microsoft.com/office/drawing/2014/main" id="{45E2EE31-9A99-4975-AD73-026DE77F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547" y="2759609"/>
            <a:ext cx="3313044" cy="53668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Lò ( Nghệ An )</a:t>
            </a:r>
          </a:p>
        </p:txBody>
      </p:sp>
      <p:pic>
        <p:nvPicPr>
          <p:cNvPr id="25615" name="Picture 15" descr="Dong_Phong_Nha">
            <a:extLst>
              <a:ext uri="{FF2B5EF4-FFF2-40B4-BE49-F238E27FC236}">
                <a16:creationId xmlns="" xmlns:a16="http://schemas.microsoft.com/office/drawing/2014/main" id="{4A846917-24E9-4670-BB5F-D7D46CD1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914"/>
            <a:ext cx="5883964" cy="3367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19">
            <a:extLst>
              <a:ext uri="{FF2B5EF4-FFF2-40B4-BE49-F238E27FC236}">
                <a16:creationId xmlns="" xmlns:a16="http://schemas.microsoft.com/office/drawing/2014/main" id="{C7158CA2-5BFF-46A7-A77E-0D1C5B8F0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62" y="6014594"/>
            <a:ext cx="4545495" cy="53668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Phong Nha - Kẻ Bàng</a:t>
            </a:r>
          </a:p>
        </p:txBody>
      </p:sp>
      <p:pic>
        <p:nvPicPr>
          <p:cNvPr id="9" name="Picture 7" descr="duong_mon_Ho_Chi_Minh">
            <a:extLst>
              <a:ext uri="{FF2B5EF4-FFF2-40B4-BE49-F238E27FC236}">
                <a16:creationId xmlns="" xmlns:a16="http://schemas.microsoft.com/office/drawing/2014/main" id="{99FB4685-28F3-41ED-936C-06D5A527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4" y="0"/>
            <a:ext cx="630803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C91D3-CC9B-440B-B8B2-D7C394D8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5885264"/>
            <a:ext cx="4015410" cy="7818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Hồ Chí Minh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C2D420-E0B9-4D1B-ABCB-23AAC8257B0B}"/>
              </a:ext>
            </a:extLst>
          </p:cNvPr>
          <p:cNvSpPr txBox="1"/>
          <p:nvPr/>
        </p:nvSpPr>
        <p:spPr>
          <a:xfrm>
            <a:off x="238539" y="265043"/>
            <a:ext cx="116884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Đặc điểm dân cư - xã hội </a:t>
            </a:r>
            <a:endParaRPr lang="en-US" sz="3200" b="1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 điểm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 Địa bàn cư trú của 25 dân tộc.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Phân bố dân cư và hoạt động kinh tế có sự khác biệt từ tây sang đông.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ực lượng lao động dồi dào, có truyền thống lao động cần cù, giàu nghị lực và kinh nghiệm trong đấu tranh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với thiên nhiên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 khăn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ức sống chưa cao, cơ sở vật chất kĩ thuật còn hạn chế.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53B053-F0AB-4711-B3B4-757A6029F73D}"/>
              </a:ext>
            </a:extLst>
          </p:cNvPr>
          <p:cNvSpPr txBox="1"/>
          <p:nvPr/>
        </p:nvSpPr>
        <p:spPr>
          <a:xfrm>
            <a:off x="331303" y="1497496"/>
            <a:ext cx="11529394" cy="25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Ranh giới tự nhiên phía Bắc của vùng Bắc Trung Bộ là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 Hoành Sơn.	 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dãy Bạch Mã.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dãy Tam Điệp.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dãy Hoàng Liên Sơn.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52EFA0-639D-49A1-B4A8-98F2D9A24DF4}"/>
              </a:ext>
            </a:extLst>
          </p:cNvPr>
          <p:cNvSpPr txBox="1"/>
          <p:nvPr/>
        </p:nvSpPr>
        <p:spPr>
          <a:xfrm rot="10800000" flipV="1">
            <a:off x="331301" y="4048634"/>
            <a:ext cx="11423374" cy="25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Di sản thiên nhiên thế giới ở vùng Bắc Trung Bộ là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tích Mỹ Sơn.	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Nhã nhạc cung đình Huế.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Cố đô Huế.		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động Phong Nha.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D03BF90-C2B5-4C68-A349-23AE38F8793F}"/>
              </a:ext>
            </a:extLst>
          </p:cNvPr>
          <p:cNvSpPr/>
          <p:nvPr/>
        </p:nvSpPr>
        <p:spPr>
          <a:xfrm>
            <a:off x="331302" y="3021497"/>
            <a:ext cx="477083" cy="530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AEFF3FB-31B7-46D7-8231-DACB5AA16D74}"/>
              </a:ext>
            </a:extLst>
          </p:cNvPr>
          <p:cNvSpPr/>
          <p:nvPr/>
        </p:nvSpPr>
        <p:spPr>
          <a:xfrm>
            <a:off x="291546" y="6082748"/>
            <a:ext cx="477083" cy="4240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="" xmlns:a16="http://schemas.microsoft.com/office/drawing/2014/main" id="{EE04DC4B-87E4-457A-80DD-E7306BF311E5}"/>
              </a:ext>
            </a:extLst>
          </p:cNvPr>
          <p:cNvSpPr/>
          <p:nvPr/>
        </p:nvSpPr>
        <p:spPr>
          <a:xfrm>
            <a:off x="3867742" y="447054"/>
            <a:ext cx="3287801" cy="9606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61783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A60FE30-A22A-46C2-B1BF-F707EE20C716}"/>
              </a:ext>
            </a:extLst>
          </p:cNvPr>
          <p:cNvSpPr/>
          <p:nvPr/>
        </p:nvSpPr>
        <p:spPr>
          <a:xfrm>
            <a:off x="450575" y="437323"/>
            <a:ext cx="11290853" cy="27829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Loại thiên tai nào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phổ biến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Bắc Trung Bộ ?</a:t>
            </a:r>
          </a:p>
          <a:p>
            <a:pPr marL="342900" indent="-342900">
              <a:buAutoNum type="alphaU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Hoang mạc hóa.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Bão lũ.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Nhiễm mặn, cát lấn.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Gió Lào khô nóng.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850C0342-31D5-495D-B2E7-E0742504C0BE}"/>
              </a:ext>
            </a:extLst>
          </p:cNvPr>
          <p:cNvSpPr/>
          <p:nvPr/>
        </p:nvSpPr>
        <p:spPr>
          <a:xfrm>
            <a:off x="450573" y="1285461"/>
            <a:ext cx="424069" cy="4240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55B5B6E-4245-46F5-AAF0-3F32719F8DB4}"/>
              </a:ext>
            </a:extLst>
          </p:cNvPr>
          <p:cNvSpPr/>
          <p:nvPr/>
        </p:nvSpPr>
        <p:spPr>
          <a:xfrm>
            <a:off x="450573" y="3034748"/>
            <a:ext cx="11383618" cy="31937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Thiên nhiên Bắc Trung Bộ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này</a:t>
            </a:r>
          </a:p>
          <a:p>
            <a:pPr marL="342900" indent="-342900">
              <a:buAutoNum type="alphaU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Lãnh thổ hẹp ngang, mưa vào thu đông.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Bờ biển rất khúc khuỷu, nhiều vũng vịnh nước sâu.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Có sự phân hóa từ tây sang đông và từ bắc xuống nam.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Các tỉnh phía nam có nhiều cồn cát ven biển.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A6BA25BA-6B97-4374-BD9B-3A99A6E64098}"/>
              </a:ext>
            </a:extLst>
          </p:cNvPr>
          <p:cNvSpPr/>
          <p:nvPr/>
        </p:nvSpPr>
        <p:spPr>
          <a:xfrm>
            <a:off x="371062" y="4452731"/>
            <a:ext cx="503582" cy="4240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9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">
            <a:extLst>
              <a:ext uri="{FF2B5EF4-FFF2-40B4-BE49-F238E27FC236}">
                <a16:creationId xmlns="" xmlns:a16="http://schemas.microsoft.com/office/drawing/2014/main" id="{EE04DC4B-87E4-457A-80DD-E7306BF311E5}"/>
              </a:ext>
            </a:extLst>
          </p:cNvPr>
          <p:cNvSpPr/>
          <p:nvPr/>
        </p:nvSpPr>
        <p:spPr>
          <a:xfrm>
            <a:off x="3867742" y="447054"/>
            <a:ext cx="3287801" cy="9606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EE04DC4B-87E4-457A-80DD-E7306BF311E5}"/>
              </a:ext>
            </a:extLst>
          </p:cNvPr>
          <p:cNvSpPr/>
          <p:nvPr/>
        </p:nvSpPr>
        <p:spPr>
          <a:xfrm>
            <a:off x="1248230" y="1564654"/>
            <a:ext cx="4833257" cy="18171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Về học </a:t>
            </a: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</a:p>
          <a:p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1110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="" xmlns:a16="http://schemas.microsoft.com/office/drawing/2014/main" id="{FE890D26-D1EB-41A0-8F4B-5EBBDBCC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7" y="232410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="" xmlns:a16="http://schemas.microsoft.com/office/drawing/2014/main" id="{FC3433E6-4B67-4303-B5A1-0FDB76FE3A6B}"/>
              </a:ext>
            </a:extLst>
          </p:cNvPr>
          <p:cNvGrpSpPr>
            <a:grpSpLocks/>
          </p:cNvGrpSpPr>
          <p:nvPr/>
        </p:nvGrpSpPr>
        <p:grpSpPr bwMode="auto">
          <a:xfrm>
            <a:off x="185531" y="144635"/>
            <a:ext cx="6400800" cy="6568731"/>
            <a:chOff x="0" y="1449"/>
            <a:chExt cx="2736" cy="2439"/>
          </a:xfrm>
        </p:grpSpPr>
        <p:sp>
          <p:nvSpPr>
            <p:cNvPr id="7" name="Rectangle 7">
              <a:extLst>
                <a:ext uri="{FF2B5EF4-FFF2-40B4-BE49-F238E27FC236}">
                  <a16:creationId xmlns="" xmlns:a16="http://schemas.microsoft.com/office/drawing/2014/main" id="{359E62D2-3B3C-422B-ADC5-7841C48A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671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5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="" xmlns:a16="http://schemas.microsoft.com/office/drawing/2014/main" id="{0177E591-8982-412F-ABC3-6A04931DF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671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12.1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="" xmlns:a16="http://schemas.microsoft.com/office/drawing/2014/main" id="{10887E50-E140-41CA-9406-11C2324CB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71"/>
              <a:ext cx="62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39.734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="" xmlns:a16="http://schemas.microsoft.com/office/drawing/2014/main" id="{915DD45B-1CFF-4B6A-8DF3-314BA5C87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71"/>
              <a:ext cx="134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Đồng bằng sông Cửu Long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="" xmlns:a16="http://schemas.microsoft.com/office/drawing/2014/main" id="{DA4117A8-4D37-4C06-9077-1DEC5ED11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453"/>
              <a:ext cx="38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6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="" xmlns:a16="http://schemas.microsoft.com/office/drawing/2014/main" id="{60A8AED6-9AB9-4A8B-A827-3071E5211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53"/>
              <a:ext cx="38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7.1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="" xmlns:a16="http://schemas.microsoft.com/office/drawing/2014/main" id="{131A0ADC-9878-47B2-AE79-5EF0EE89F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453"/>
              <a:ext cx="62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23.550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D9334FE-5697-4AE4-BBB9-AB4920F92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53"/>
              <a:ext cx="134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Đông Nam Bộ</a:t>
              </a:r>
            </a:p>
          </p:txBody>
        </p:sp>
        <p:sp>
          <p:nvSpPr>
            <p:cNvPr id="15" name="Rectangle 15">
              <a:extLst>
                <a:ext uri="{FF2B5EF4-FFF2-40B4-BE49-F238E27FC236}">
                  <a16:creationId xmlns="" xmlns:a16="http://schemas.microsoft.com/office/drawing/2014/main" id="{6D3C7748-0038-4A5D-B1D9-9D6925BA6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236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2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="" xmlns:a16="http://schemas.microsoft.com/office/drawing/2014/main" id="{E1A32E24-831D-48BF-9E05-D1469E0E3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36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16.5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="" xmlns:a16="http://schemas.microsoft.com/office/drawing/2014/main" id="{FA76CEB9-DE7E-43CF-B4F3-93BEE8344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236"/>
              <a:ext cx="62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54.475</a:t>
              </a:r>
            </a:p>
          </p:txBody>
        </p:sp>
        <p:sp>
          <p:nvSpPr>
            <p:cNvPr id="18" name="Rectangle 18">
              <a:extLst>
                <a:ext uri="{FF2B5EF4-FFF2-40B4-BE49-F238E27FC236}">
                  <a16:creationId xmlns="" xmlns:a16="http://schemas.microsoft.com/office/drawing/2014/main" id="{ED0AFA9E-08F4-4DB6-A743-51BD60A39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36"/>
              <a:ext cx="134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Tây Nguyên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="" xmlns:a16="http://schemas.microsoft.com/office/drawing/2014/main" id="{734CCF03-1B05-4115-ACEE-F3517ABC8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019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4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="" xmlns:a16="http://schemas.microsoft.com/office/drawing/2014/main" id="{92F954E2-A97A-44D4-AD2B-4B50EF750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19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13.5</a:t>
              </a:r>
            </a:p>
          </p:txBody>
        </p:sp>
        <p:sp>
          <p:nvSpPr>
            <p:cNvPr id="21" name="Rectangle 21">
              <a:extLst>
                <a:ext uri="{FF2B5EF4-FFF2-40B4-BE49-F238E27FC236}">
                  <a16:creationId xmlns="" xmlns:a16="http://schemas.microsoft.com/office/drawing/2014/main" id="{4E105953-7F39-4BC2-A07B-92C6D9CD9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019"/>
              <a:ext cx="62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44.254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="" xmlns:a16="http://schemas.microsoft.com/office/drawing/2014/main" id="{690B667A-10EF-4BE5-A884-D8001909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19"/>
              <a:ext cx="134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Duyên hải Nam Trung Bộ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="" xmlns:a16="http://schemas.microsoft.com/office/drawing/2014/main" id="{D64C5FC1-C8F2-4240-81A9-C531369C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01"/>
              <a:ext cx="38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6600FF"/>
                  </a:solidFill>
                  <a:latin typeface=".VnArial Narrow" panose="020B7200000000000000" pitchFamily="34" charset="0"/>
                </a:rPr>
                <a:t>3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="" xmlns:a16="http://schemas.microsoft.com/office/drawing/2014/main" id="{00C210C5-2406-4163-875B-8D2FCB0E6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801"/>
              <a:ext cx="38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6600FF"/>
                  </a:solidFill>
                  <a:latin typeface=".VnArial Narrow" panose="020B7200000000000000" pitchFamily="34" charset="0"/>
                </a:rPr>
                <a:t>15.6</a:t>
              </a:r>
            </a:p>
          </p:txBody>
        </p:sp>
        <p:sp>
          <p:nvSpPr>
            <p:cNvPr id="25" name="Rectangle 25">
              <a:extLst>
                <a:ext uri="{FF2B5EF4-FFF2-40B4-BE49-F238E27FC236}">
                  <a16:creationId xmlns="" xmlns:a16="http://schemas.microsoft.com/office/drawing/2014/main" id="{E64566B0-950D-4447-84C1-E5B05BD99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801"/>
              <a:ext cx="62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6600FF"/>
                  </a:solidFill>
                  <a:latin typeface=".VnArial Narrow" panose="020B7200000000000000" pitchFamily="34" charset="0"/>
                </a:rPr>
                <a:t>51.513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="" xmlns:a16="http://schemas.microsoft.com/office/drawing/2014/main" id="{C495A201-274B-450C-A87F-5C12C329B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01"/>
              <a:ext cx="134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6600FF"/>
                  </a:solidFill>
                  <a:latin typeface="Times New Roman" panose="02020603050405020304" pitchFamily="18" charset="0"/>
                </a:rPr>
                <a:t>Bắc Trung Bộ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="" xmlns:a16="http://schemas.microsoft.com/office/drawing/2014/main" id="{BA614ED3-568D-4F46-B3D7-DA4E9733B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553"/>
              <a:ext cx="384" cy="2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7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="" xmlns:a16="http://schemas.microsoft.com/office/drawing/2014/main" id="{F46703D7-45EB-4209-9A69-612A3DAC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553"/>
              <a:ext cx="384" cy="2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4.5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="" xmlns:a16="http://schemas.microsoft.com/office/drawing/2014/main" id="{F29A4748-1A87-402F-985F-BB1DC5532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553"/>
              <a:ext cx="624" cy="2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14.806</a:t>
              </a:r>
            </a:p>
          </p:txBody>
        </p:sp>
        <p:sp>
          <p:nvSpPr>
            <p:cNvPr id="30" name="Rectangle 30">
              <a:extLst>
                <a:ext uri="{FF2B5EF4-FFF2-40B4-BE49-F238E27FC236}">
                  <a16:creationId xmlns="" xmlns:a16="http://schemas.microsoft.com/office/drawing/2014/main" id="{E3EDECEB-CC19-4BE3-9456-7135821E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53"/>
              <a:ext cx="1344" cy="2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Đồng bằng sông Hồng</a:t>
              </a:r>
            </a:p>
          </p:txBody>
        </p:sp>
        <p:sp>
          <p:nvSpPr>
            <p:cNvPr id="31" name="Rectangle 31">
              <a:extLst>
                <a:ext uri="{FF2B5EF4-FFF2-40B4-BE49-F238E27FC236}">
                  <a16:creationId xmlns="" xmlns:a16="http://schemas.microsoft.com/office/drawing/2014/main" id="{9CC3F9ED-0737-45EB-9F27-EE5166DE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336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  <p:sp>
          <p:nvSpPr>
            <p:cNvPr id="32" name="Rectangle 32">
              <a:extLst>
                <a:ext uri="{FF2B5EF4-FFF2-40B4-BE49-F238E27FC236}">
                  <a16:creationId xmlns="" xmlns:a16="http://schemas.microsoft.com/office/drawing/2014/main" id="{1EC9039A-070B-4500-A290-A6335EFF0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336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30.7</a:t>
              </a:r>
            </a:p>
          </p:txBody>
        </p:sp>
        <p:sp>
          <p:nvSpPr>
            <p:cNvPr id="33" name="Rectangle 33">
              <a:extLst>
                <a:ext uri="{FF2B5EF4-FFF2-40B4-BE49-F238E27FC236}">
                  <a16:creationId xmlns="" xmlns:a16="http://schemas.microsoft.com/office/drawing/2014/main" id="{594F4C8E-930C-4B8F-9F24-813855EF3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36"/>
              <a:ext cx="62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100.965</a:t>
              </a:r>
            </a:p>
          </p:txBody>
        </p:sp>
        <p:sp>
          <p:nvSpPr>
            <p:cNvPr id="34" name="Rectangle 34">
              <a:extLst>
                <a:ext uri="{FF2B5EF4-FFF2-40B4-BE49-F238E27FC236}">
                  <a16:creationId xmlns="" xmlns:a16="http://schemas.microsoft.com/office/drawing/2014/main" id="{AC39FC53-3BAB-4A88-980F-60787F2D7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36"/>
              <a:ext cx="134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latin typeface="Times New Roman" panose="02020603050405020304" pitchFamily="18" charset="0"/>
                </a:rPr>
                <a:t>Trung du &amp; miền núi Bắc Bộ</a:t>
              </a:r>
            </a:p>
          </p:txBody>
        </p:sp>
        <p:sp>
          <p:nvSpPr>
            <p:cNvPr id="35" name="Rectangle 35">
              <a:extLst>
                <a:ext uri="{FF2B5EF4-FFF2-40B4-BE49-F238E27FC236}">
                  <a16:creationId xmlns="" xmlns:a16="http://schemas.microsoft.com/office/drawing/2014/main" id="{B17160C8-D818-4100-9AF4-D4AA4468D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8"/>
              <a:ext cx="384" cy="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.VnArial NarrowH" panose="020B7200000000000000" pitchFamily="34" charset="0"/>
                </a:rPr>
                <a:t>%</a:t>
              </a:r>
            </a:p>
          </p:txBody>
        </p:sp>
        <p:sp>
          <p:nvSpPr>
            <p:cNvPr id="36" name="Rectangle 36">
              <a:extLst>
                <a:ext uri="{FF2B5EF4-FFF2-40B4-BE49-F238E27FC236}">
                  <a16:creationId xmlns="" xmlns:a16="http://schemas.microsoft.com/office/drawing/2014/main" id="{7920E6F1-9252-466F-B55B-1780D50DC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118"/>
              <a:ext cx="624" cy="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Km</a:t>
              </a:r>
              <a:r>
                <a:rPr lang="en-US" altLang="en-US" sz="2400" b="1" baseline="30000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7">
              <a:extLst>
                <a:ext uri="{FF2B5EF4-FFF2-40B4-BE49-F238E27FC236}">
                  <a16:creationId xmlns="" xmlns:a16="http://schemas.microsoft.com/office/drawing/2014/main" id="{64B1963B-7DE6-4B10-A4A9-98D5A5CFF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01"/>
              <a:ext cx="384" cy="4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Thứ tự</a:t>
              </a:r>
            </a:p>
          </p:txBody>
        </p:sp>
        <p:sp>
          <p:nvSpPr>
            <p:cNvPr id="38" name="Rectangle 38">
              <a:extLst>
                <a:ext uri="{FF2B5EF4-FFF2-40B4-BE49-F238E27FC236}">
                  <a16:creationId xmlns="" xmlns:a16="http://schemas.microsoft.com/office/drawing/2014/main" id="{2655A19F-AB7E-4085-883B-D8DCD20E0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01"/>
              <a:ext cx="1008" cy="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</a:t>
              </a:r>
              <a:r>
                <a:rPr lang="vi-VN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ệ</a:t>
              </a: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t</a:t>
              </a:r>
              <a:r>
                <a:rPr lang="vi-VN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</a:t>
              </a: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</a:p>
          </p:txBody>
        </p:sp>
        <p:sp>
          <p:nvSpPr>
            <p:cNvPr id="39" name="Rectangle 39">
              <a:extLst>
                <a:ext uri="{FF2B5EF4-FFF2-40B4-BE49-F238E27FC236}">
                  <a16:creationId xmlns="" xmlns:a16="http://schemas.microsoft.com/office/drawing/2014/main" id="{8B89E539-6490-4B11-BDAC-99D48A131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91"/>
              <a:ext cx="1344" cy="4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</a:p>
          </p:txBody>
        </p:sp>
        <p:sp>
          <p:nvSpPr>
            <p:cNvPr id="40" name="Line 40">
              <a:extLst>
                <a:ext uri="{FF2B5EF4-FFF2-40B4-BE49-F238E27FC236}">
                  <a16:creationId xmlns="" xmlns:a16="http://schemas.microsoft.com/office/drawing/2014/main" id="{513FB98D-39BE-4209-858D-C19001A15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36"/>
              <a:ext cx="27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>
              <a:extLst>
                <a:ext uri="{FF2B5EF4-FFF2-40B4-BE49-F238E27FC236}">
                  <a16:creationId xmlns="" xmlns:a16="http://schemas.microsoft.com/office/drawing/2014/main" id="{CB791D8D-8F1E-45C6-B675-108E15F07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3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="" xmlns:a16="http://schemas.microsoft.com/office/drawing/2014/main" id="{DE8B45CC-4CFA-4B63-995F-169A19A81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01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>
              <a:extLst>
                <a:ext uri="{FF2B5EF4-FFF2-40B4-BE49-F238E27FC236}">
                  <a16:creationId xmlns="" xmlns:a16="http://schemas.microsoft.com/office/drawing/2014/main" id="{AEAFBD5C-08B7-4C93-93BE-190057099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19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>
              <a:extLst>
                <a:ext uri="{FF2B5EF4-FFF2-40B4-BE49-F238E27FC236}">
                  <a16:creationId xmlns="" xmlns:a16="http://schemas.microsoft.com/office/drawing/2014/main" id="{825820D7-AEDA-4972-9355-BB9AA3F81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36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>
              <a:extLst>
                <a:ext uri="{FF2B5EF4-FFF2-40B4-BE49-F238E27FC236}">
                  <a16:creationId xmlns="" xmlns:a16="http://schemas.microsoft.com/office/drawing/2014/main" id="{7B627A30-2431-4F9E-8AA6-01F7D89F0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3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>
              <a:extLst>
                <a:ext uri="{FF2B5EF4-FFF2-40B4-BE49-F238E27FC236}">
                  <a16:creationId xmlns="" xmlns:a16="http://schemas.microsoft.com/office/drawing/2014/main" id="{DD747C26-64DE-4AEC-865C-FDA11B913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71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>
              <a:extLst>
                <a:ext uri="{FF2B5EF4-FFF2-40B4-BE49-F238E27FC236}">
                  <a16:creationId xmlns="" xmlns:a16="http://schemas.microsoft.com/office/drawing/2014/main" id="{4240C660-2A61-499A-9B0F-8F635B043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01"/>
              <a:ext cx="0" cy="19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8">
              <a:extLst>
                <a:ext uri="{FF2B5EF4-FFF2-40B4-BE49-F238E27FC236}">
                  <a16:creationId xmlns="" xmlns:a16="http://schemas.microsoft.com/office/drawing/2014/main" id="{32EAD44D-84A0-4B4E-8BEE-C59A507D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01"/>
              <a:ext cx="0" cy="19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>
              <a:extLst>
                <a:ext uri="{FF2B5EF4-FFF2-40B4-BE49-F238E27FC236}">
                  <a16:creationId xmlns="" xmlns:a16="http://schemas.microsoft.com/office/drawing/2014/main" id="{4B12D9CB-332F-4F50-B04D-3C48A50EA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118"/>
              <a:ext cx="10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>
              <a:extLst>
                <a:ext uri="{FF2B5EF4-FFF2-40B4-BE49-F238E27FC236}">
                  <a16:creationId xmlns="" xmlns:a16="http://schemas.microsoft.com/office/drawing/2014/main" id="{425A7EDB-2FC5-44DB-96F5-A5681F835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18"/>
              <a:ext cx="0" cy="177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>
              <a:extLst>
                <a:ext uri="{FF2B5EF4-FFF2-40B4-BE49-F238E27FC236}">
                  <a16:creationId xmlns="" xmlns:a16="http://schemas.microsoft.com/office/drawing/2014/main" id="{70520DF6-BD14-4802-ACFC-510950CB2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01"/>
              <a:ext cx="2736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>
              <a:extLst>
                <a:ext uri="{FF2B5EF4-FFF2-40B4-BE49-F238E27FC236}">
                  <a16:creationId xmlns="" xmlns:a16="http://schemas.microsoft.com/office/drawing/2014/main" id="{E6ADA6DC-ED86-4F40-8F60-8781338DB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01"/>
              <a:ext cx="0" cy="1987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>
              <a:extLst>
                <a:ext uri="{FF2B5EF4-FFF2-40B4-BE49-F238E27FC236}">
                  <a16:creationId xmlns="" xmlns:a16="http://schemas.microsoft.com/office/drawing/2014/main" id="{45E4BB77-C5FB-49B8-B6ED-9D6864641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901"/>
              <a:ext cx="0" cy="1987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>
              <a:extLst>
                <a:ext uri="{FF2B5EF4-FFF2-40B4-BE49-F238E27FC236}">
                  <a16:creationId xmlns="" xmlns:a16="http://schemas.microsoft.com/office/drawing/2014/main" id="{BC5BAC47-20B9-4DDB-918E-EFB414B74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88"/>
              <a:ext cx="2736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55">
              <a:extLst>
                <a:ext uri="{FF2B5EF4-FFF2-40B4-BE49-F238E27FC236}">
                  <a16:creationId xmlns="" xmlns:a16="http://schemas.microsoft.com/office/drawing/2014/main" id="{F9A92A04-3BF9-494F-A357-93BCB21F6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9"/>
              <a:ext cx="240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Bảng thống kê diện tích các vùng kinh tế </a:t>
              </a:r>
              <a:r>
                <a:rPr lang="en-US" altLang="en-US" sz="28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Việt Nam</a:t>
              </a: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6" name="Picture 6" descr="1">
            <a:extLst>
              <a:ext uri="{FF2B5EF4-FFF2-40B4-BE49-F238E27FC236}">
                <a16:creationId xmlns="" xmlns:a16="http://schemas.microsoft.com/office/drawing/2014/main" id="{F42B5396-2950-4F1A-9FD4-DB4953E7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3079" r="2426" b="4555"/>
          <a:stretch>
            <a:fillRect/>
          </a:stretch>
        </p:blipFill>
        <p:spPr bwMode="auto">
          <a:xfrm>
            <a:off x="6679096" y="1"/>
            <a:ext cx="5512905" cy="671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908F096C-D5C1-4F10-9A7C-7B95154A91C7}"/>
              </a:ext>
            </a:extLst>
          </p:cNvPr>
          <p:cNvCxnSpPr/>
          <p:nvPr/>
        </p:nvCxnSpPr>
        <p:spPr>
          <a:xfrm flipV="1">
            <a:off x="2835965" y="2173357"/>
            <a:ext cx="5751444" cy="1881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>
            <a:extLst>
              <a:ext uri="{FF2B5EF4-FFF2-40B4-BE49-F238E27FC236}">
                <a16:creationId xmlns="" xmlns:a16="http://schemas.microsoft.com/office/drawing/2014/main" id="{0A8511F1-038C-44CF-856A-EAB231042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90" y="6248401"/>
            <a:ext cx="496411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.VnTime" panose="020B7200000000000000" pitchFamily="34" charset="0"/>
              </a:rPr>
              <a:t>H×nh 23.1 L­ược ®å tù nhiªn vïng B¾c Trung Bé</a:t>
            </a:r>
          </a:p>
        </p:txBody>
      </p:sp>
      <p:pic>
        <p:nvPicPr>
          <p:cNvPr id="21514" name="Picture 10">
            <a:extLst>
              <a:ext uri="{FF2B5EF4-FFF2-40B4-BE49-F238E27FC236}">
                <a16:creationId xmlns="" xmlns:a16="http://schemas.microsoft.com/office/drawing/2014/main" id="{4611CB61-2D59-4BDA-AF3A-A81DB8F3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"/>
            <a:ext cx="4594226" cy="60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2" name="Rectangle 18">
            <a:extLst>
              <a:ext uri="{FF2B5EF4-FFF2-40B4-BE49-F238E27FC236}">
                <a16:creationId xmlns="" xmlns:a16="http://schemas.microsoft.com/office/drawing/2014/main" id="{4446CD53-2660-4E0D-9C0C-F9879032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799" y="152400"/>
            <a:ext cx="1447801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Dãy Tam Điệp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23" name="Rectangle 19">
            <a:extLst>
              <a:ext uri="{FF2B5EF4-FFF2-40B4-BE49-F238E27FC236}">
                <a16:creationId xmlns="" xmlns:a16="http://schemas.microsoft.com/office/drawing/2014/main" id="{EAEA9C4E-A35E-42FB-93C0-8DE4ED1E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1" y="3810000"/>
            <a:ext cx="1371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 Bạch mã</a:t>
            </a:r>
          </a:p>
        </p:txBody>
      </p:sp>
      <p:pic>
        <p:nvPicPr>
          <p:cNvPr id="21524" name="Picture 20" descr="LEFTARRO">
            <a:extLst>
              <a:ext uri="{FF2B5EF4-FFF2-40B4-BE49-F238E27FC236}">
                <a16:creationId xmlns="" xmlns:a16="http://schemas.microsoft.com/office/drawing/2014/main" id="{98935D1B-8846-4342-AD30-0E28B72A96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3401"/>
            <a:ext cx="609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LEFTARRO">
            <a:extLst>
              <a:ext uri="{FF2B5EF4-FFF2-40B4-BE49-F238E27FC236}">
                <a16:creationId xmlns="" xmlns:a16="http://schemas.microsoft.com/office/drawing/2014/main" id="{5AADD1B1-6F70-4E70-9FE1-FE070D6C9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3505201"/>
            <a:ext cx="609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2" name="Freeform 38">
            <a:extLst>
              <a:ext uri="{FF2B5EF4-FFF2-40B4-BE49-F238E27FC236}">
                <a16:creationId xmlns="" xmlns:a16="http://schemas.microsoft.com/office/drawing/2014/main" id="{34C97072-371D-4517-BF0E-B045462F93AC}"/>
              </a:ext>
            </a:extLst>
          </p:cNvPr>
          <p:cNvSpPr>
            <a:spLocks/>
          </p:cNvSpPr>
          <p:nvPr/>
        </p:nvSpPr>
        <p:spPr bwMode="auto">
          <a:xfrm>
            <a:off x="5991227" y="290513"/>
            <a:ext cx="3216276" cy="3403600"/>
          </a:xfrm>
          <a:custGeom>
            <a:avLst/>
            <a:gdLst>
              <a:gd name="T0" fmla="*/ 2147483646 w 2026"/>
              <a:gd name="T1" fmla="*/ 572076263 h 2144"/>
              <a:gd name="T2" fmla="*/ 1948081575 w 2026"/>
              <a:gd name="T3" fmla="*/ 345262200 h 2144"/>
              <a:gd name="T4" fmla="*/ 1562496875 w 2026"/>
              <a:gd name="T5" fmla="*/ 73085325 h 2144"/>
              <a:gd name="T6" fmla="*/ 768648450 w 2026"/>
              <a:gd name="T7" fmla="*/ 27722513 h 2144"/>
              <a:gd name="T8" fmla="*/ 655240625 w 2026"/>
              <a:gd name="T9" fmla="*/ 118448138 h 2144"/>
              <a:gd name="T10" fmla="*/ 859374075 w 2026"/>
              <a:gd name="T11" fmla="*/ 390625013 h 2144"/>
              <a:gd name="T12" fmla="*/ 1131550950 w 2026"/>
              <a:gd name="T13" fmla="*/ 594756875 h 2144"/>
              <a:gd name="T14" fmla="*/ 1222276575 w 2026"/>
              <a:gd name="T15" fmla="*/ 798890325 h 2144"/>
              <a:gd name="T16" fmla="*/ 1131550950 w 2026"/>
              <a:gd name="T17" fmla="*/ 889615950 h 2144"/>
              <a:gd name="T18" fmla="*/ 904736888 w 2026"/>
              <a:gd name="T19" fmla="*/ 1139110625 h 2144"/>
              <a:gd name="T20" fmla="*/ 224294700 w 2026"/>
              <a:gd name="T21" fmla="*/ 1207155638 h 2144"/>
              <a:gd name="T22" fmla="*/ 110886875 w 2026"/>
              <a:gd name="T23" fmla="*/ 1479332513 h 2144"/>
              <a:gd name="T24" fmla="*/ 383063750 w 2026"/>
              <a:gd name="T25" fmla="*/ 1728827188 h 2144"/>
              <a:gd name="T26" fmla="*/ 745966250 w 2026"/>
              <a:gd name="T27" fmla="*/ 1955641250 h 2144"/>
              <a:gd name="T28" fmla="*/ 1199594375 w 2026"/>
              <a:gd name="T29" fmla="*/ 2147483646 h 2144"/>
              <a:gd name="T30" fmla="*/ 1449090638 w 2026"/>
              <a:gd name="T31" fmla="*/ 2147483646 h 2144"/>
              <a:gd name="T32" fmla="*/ 1925399375 w 2026"/>
              <a:gd name="T33" fmla="*/ 2147483646 h 2144"/>
              <a:gd name="T34" fmla="*/ 2061487813 w 2026"/>
              <a:gd name="T35" fmla="*/ 2147483646 h 2144"/>
              <a:gd name="T36" fmla="*/ 2147483646 w 2026"/>
              <a:gd name="T37" fmla="*/ 2147483646 h 2144"/>
              <a:gd name="T38" fmla="*/ 2147483646 w 2026"/>
              <a:gd name="T39" fmla="*/ 2147483646 h 2144"/>
              <a:gd name="T40" fmla="*/ 2147483646 w 2026"/>
              <a:gd name="T41" fmla="*/ 2147483646 h 2144"/>
              <a:gd name="T42" fmla="*/ 2147483646 w 2026"/>
              <a:gd name="T43" fmla="*/ 2147483646 h 2144"/>
              <a:gd name="T44" fmla="*/ 2147483646 w 2026"/>
              <a:gd name="T45" fmla="*/ 2147483646 h 2144"/>
              <a:gd name="T46" fmla="*/ 2147483646 w 2026"/>
              <a:gd name="T47" fmla="*/ 2147483646 h 2144"/>
              <a:gd name="T48" fmla="*/ 2147483646 w 2026"/>
              <a:gd name="T49" fmla="*/ 2147483646 h 2144"/>
              <a:gd name="T50" fmla="*/ 2147483646 w 2026"/>
              <a:gd name="T51" fmla="*/ 2147483646 h 2144"/>
              <a:gd name="T52" fmla="*/ 2147483646 w 2026"/>
              <a:gd name="T53" fmla="*/ 2147483646 h 2144"/>
              <a:gd name="T54" fmla="*/ 2147483646 w 2026"/>
              <a:gd name="T55" fmla="*/ 2147483646 h 2144"/>
              <a:gd name="T56" fmla="*/ 2147483646 w 2026"/>
              <a:gd name="T57" fmla="*/ 2147483646 h 2144"/>
              <a:gd name="T58" fmla="*/ 2147483646 w 2026"/>
              <a:gd name="T59" fmla="*/ 2147483646 h 2144"/>
              <a:gd name="T60" fmla="*/ 2147483646 w 2026"/>
              <a:gd name="T61" fmla="*/ 2147483646 h 2144"/>
              <a:gd name="T62" fmla="*/ 2147483646 w 2026"/>
              <a:gd name="T63" fmla="*/ 2147483646 h 2144"/>
              <a:gd name="T64" fmla="*/ 2147483646 w 2026"/>
              <a:gd name="T65" fmla="*/ 2147483646 h 2144"/>
              <a:gd name="T66" fmla="*/ 2147483646 w 2026"/>
              <a:gd name="T67" fmla="*/ 2147483646 h 2144"/>
              <a:gd name="T68" fmla="*/ 2147483646 w 2026"/>
              <a:gd name="T69" fmla="*/ 2147483646 h 2144"/>
              <a:gd name="T70" fmla="*/ 2147483646 w 2026"/>
              <a:gd name="T71" fmla="*/ 2147483646 h 2144"/>
              <a:gd name="T72" fmla="*/ 2147483646 w 2026"/>
              <a:gd name="T73" fmla="*/ 2147483646 h 2144"/>
              <a:gd name="T74" fmla="*/ 2147483646 w 2026"/>
              <a:gd name="T75" fmla="*/ 2137092500 h 2144"/>
              <a:gd name="T76" fmla="*/ 2084170013 w 2026"/>
              <a:gd name="T77" fmla="*/ 1819552813 h 2144"/>
              <a:gd name="T78" fmla="*/ 2147483646 w 2026"/>
              <a:gd name="T79" fmla="*/ 1320561875 h 2144"/>
              <a:gd name="T80" fmla="*/ 2147483646 w 2026"/>
              <a:gd name="T81" fmla="*/ 1116430013 h 2144"/>
              <a:gd name="T82" fmla="*/ 2147483646 w 2026"/>
              <a:gd name="T83" fmla="*/ 980341575 h 2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26" h="2144">
                <a:moveTo>
                  <a:pt x="1061" y="308"/>
                </a:moveTo>
                <a:cubicBezTo>
                  <a:pt x="1047" y="225"/>
                  <a:pt x="1040" y="249"/>
                  <a:pt x="953" y="227"/>
                </a:cubicBezTo>
                <a:cubicBezTo>
                  <a:pt x="922" y="206"/>
                  <a:pt x="894" y="150"/>
                  <a:pt x="854" y="146"/>
                </a:cubicBezTo>
                <a:cubicBezTo>
                  <a:pt x="827" y="143"/>
                  <a:pt x="800" y="140"/>
                  <a:pt x="773" y="137"/>
                </a:cubicBezTo>
                <a:cubicBezTo>
                  <a:pt x="730" y="126"/>
                  <a:pt x="693" y="116"/>
                  <a:pt x="656" y="92"/>
                </a:cubicBezTo>
                <a:cubicBezTo>
                  <a:pt x="655" y="90"/>
                  <a:pt x="628" y="32"/>
                  <a:pt x="620" y="29"/>
                </a:cubicBezTo>
                <a:cubicBezTo>
                  <a:pt x="583" y="14"/>
                  <a:pt x="541" y="15"/>
                  <a:pt x="503" y="2"/>
                </a:cubicBezTo>
                <a:cubicBezTo>
                  <a:pt x="437" y="5"/>
                  <a:pt x="370" y="0"/>
                  <a:pt x="305" y="11"/>
                </a:cubicBezTo>
                <a:cubicBezTo>
                  <a:pt x="294" y="13"/>
                  <a:pt x="295" y="31"/>
                  <a:pt x="287" y="38"/>
                </a:cubicBezTo>
                <a:cubicBezTo>
                  <a:pt x="280" y="44"/>
                  <a:pt x="269" y="44"/>
                  <a:pt x="260" y="47"/>
                </a:cubicBezTo>
                <a:cubicBezTo>
                  <a:pt x="223" y="103"/>
                  <a:pt x="222" y="106"/>
                  <a:pt x="287" y="128"/>
                </a:cubicBezTo>
                <a:cubicBezTo>
                  <a:pt x="375" y="106"/>
                  <a:pt x="368" y="87"/>
                  <a:pt x="341" y="155"/>
                </a:cubicBezTo>
                <a:cubicBezTo>
                  <a:pt x="359" y="245"/>
                  <a:pt x="329" y="169"/>
                  <a:pt x="440" y="209"/>
                </a:cubicBezTo>
                <a:cubicBezTo>
                  <a:pt x="449" y="212"/>
                  <a:pt x="441" y="231"/>
                  <a:pt x="449" y="236"/>
                </a:cubicBezTo>
                <a:cubicBezTo>
                  <a:pt x="462" y="244"/>
                  <a:pt x="479" y="242"/>
                  <a:pt x="494" y="245"/>
                </a:cubicBezTo>
                <a:cubicBezTo>
                  <a:pt x="491" y="269"/>
                  <a:pt x="495" y="295"/>
                  <a:pt x="485" y="317"/>
                </a:cubicBezTo>
                <a:cubicBezTo>
                  <a:pt x="481" y="326"/>
                  <a:pt x="465" y="319"/>
                  <a:pt x="458" y="326"/>
                </a:cubicBezTo>
                <a:cubicBezTo>
                  <a:pt x="451" y="333"/>
                  <a:pt x="454" y="345"/>
                  <a:pt x="449" y="353"/>
                </a:cubicBezTo>
                <a:cubicBezTo>
                  <a:pt x="442" y="364"/>
                  <a:pt x="431" y="371"/>
                  <a:pt x="422" y="380"/>
                </a:cubicBezTo>
                <a:cubicBezTo>
                  <a:pt x="411" y="423"/>
                  <a:pt x="401" y="438"/>
                  <a:pt x="359" y="452"/>
                </a:cubicBezTo>
                <a:cubicBezTo>
                  <a:pt x="282" y="447"/>
                  <a:pt x="174" y="433"/>
                  <a:pt x="98" y="452"/>
                </a:cubicBezTo>
                <a:cubicBezTo>
                  <a:pt x="89" y="454"/>
                  <a:pt x="94" y="471"/>
                  <a:pt x="89" y="479"/>
                </a:cubicBezTo>
                <a:cubicBezTo>
                  <a:pt x="78" y="498"/>
                  <a:pt x="53" y="533"/>
                  <a:pt x="53" y="533"/>
                </a:cubicBezTo>
                <a:cubicBezTo>
                  <a:pt x="50" y="551"/>
                  <a:pt x="52" y="571"/>
                  <a:pt x="44" y="587"/>
                </a:cubicBezTo>
                <a:cubicBezTo>
                  <a:pt x="39" y="597"/>
                  <a:pt x="20" y="595"/>
                  <a:pt x="17" y="605"/>
                </a:cubicBezTo>
                <a:cubicBezTo>
                  <a:pt x="0" y="665"/>
                  <a:pt x="109" y="675"/>
                  <a:pt x="152" y="686"/>
                </a:cubicBezTo>
                <a:cubicBezTo>
                  <a:pt x="169" y="736"/>
                  <a:pt x="198" y="723"/>
                  <a:pt x="251" y="731"/>
                </a:cubicBezTo>
                <a:cubicBezTo>
                  <a:pt x="267" y="756"/>
                  <a:pt x="268" y="763"/>
                  <a:pt x="296" y="776"/>
                </a:cubicBezTo>
                <a:cubicBezTo>
                  <a:pt x="313" y="784"/>
                  <a:pt x="350" y="794"/>
                  <a:pt x="350" y="794"/>
                </a:cubicBezTo>
                <a:cubicBezTo>
                  <a:pt x="324" y="873"/>
                  <a:pt x="424" y="853"/>
                  <a:pt x="476" y="857"/>
                </a:cubicBezTo>
                <a:cubicBezTo>
                  <a:pt x="518" y="871"/>
                  <a:pt x="549" y="878"/>
                  <a:pt x="584" y="902"/>
                </a:cubicBezTo>
                <a:cubicBezTo>
                  <a:pt x="612" y="987"/>
                  <a:pt x="580" y="867"/>
                  <a:pt x="575" y="956"/>
                </a:cubicBezTo>
                <a:cubicBezTo>
                  <a:pt x="566" y="1111"/>
                  <a:pt x="578" y="1088"/>
                  <a:pt x="701" y="1100"/>
                </a:cubicBezTo>
                <a:cubicBezTo>
                  <a:pt x="716" y="1145"/>
                  <a:pt x="717" y="1174"/>
                  <a:pt x="764" y="1190"/>
                </a:cubicBezTo>
                <a:cubicBezTo>
                  <a:pt x="770" y="1199"/>
                  <a:pt x="774" y="1210"/>
                  <a:pt x="782" y="1217"/>
                </a:cubicBezTo>
                <a:cubicBezTo>
                  <a:pt x="826" y="1252"/>
                  <a:pt x="798" y="1194"/>
                  <a:pt x="818" y="1253"/>
                </a:cubicBezTo>
                <a:cubicBezTo>
                  <a:pt x="823" y="1312"/>
                  <a:pt x="804" y="1377"/>
                  <a:pt x="863" y="1397"/>
                </a:cubicBezTo>
                <a:cubicBezTo>
                  <a:pt x="890" y="1424"/>
                  <a:pt x="913" y="1430"/>
                  <a:pt x="944" y="1451"/>
                </a:cubicBezTo>
                <a:cubicBezTo>
                  <a:pt x="950" y="1460"/>
                  <a:pt x="954" y="1471"/>
                  <a:pt x="962" y="1478"/>
                </a:cubicBezTo>
                <a:cubicBezTo>
                  <a:pt x="969" y="1484"/>
                  <a:pt x="982" y="1480"/>
                  <a:pt x="989" y="1487"/>
                </a:cubicBezTo>
                <a:cubicBezTo>
                  <a:pt x="996" y="1494"/>
                  <a:pt x="991" y="1507"/>
                  <a:pt x="998" y="1514"/>
                </a:cubicBezTo>
                <a:cubicBezTo>
                  <a:pt x="999" y="1515"/>
                  <a:pt x="1072" y="1548"/>
                  <a:pt x="1079" y="1550"/>
                </a:cubicBezTo>
                <a:cubicBezTo>
                  <a:pt x="1082" y="1559"/>
                  <a:pt x="1079" y="1573"/>
                  <a:pt x="1088" y="1577"/>
                </a:cubicBezTo>
                <a:cubicBezTo>
                  <a:pt x="1110" y="1587"/>
                  <a:pt x="1143" y="1569"/>
                  <a:pt x="1160" y="1586"/>
                </a:cubicBezTo>
                <a:cubicBezTo>
                  <a:pt x="1177" y="1603"/>
                  <a:pt x="1155" y="1638"/>
                  <a:pt x="1169" y="1658"/>
                </a:cubicBezTo>
                <a:cubicBezTo>
                  <a:pt x="1180" y="1674"/>
                  <a:pt x="1205" y="1670"/>
                  <a:pt x="1223" y="1676"/>
                </a:cubicBezTo>
                <a:cubicBezTo>
                  <a:pt x="1233" y="1679"/>
                  <a:pt x="1241" y="1688"/>
                  <a:pt x="1250" y="1694"/>
                </a:cubicBezTo>
                <a:cubicBezTo>
                  <a:pt x="1259" y="1759"/>
                  <a:pt x="1242" y="1786"/>
                  <a:pt x="1304" y="1802"/>
                </a:cubicBezTo>
                <a:cubicBezTo>
                  <a:pt x="1307" y="1811"/>
                  <a:pt x="1312" y="1820"/>
                  <a:pt x="1313" y="1829"/>
                </a:cubicBezTo>
                <a:cubicBezTo>
                  <a:pt x="1334" y="2039"/>
                  <a:pt x="1261" y="1979"/>
                  <a:pt x="1493" y="1991"/>
                </a:cubicBezTo>
                <a:cubicBezTo>
                  <a:pt x="1553" y="2081"/>
                  <a:pt x="1516" y="2068"/>
                  <a:pt x="1619" y="2081"/>
                </a:cubicBezTo>
                <a:cubicBezTo>
                  <a:pt x="1711" y="2142"/>
                  <a:pt x="1601" y="2121"/>
                  <a:pt x="1772" y="2135"/>
                </a:cubicBezTo>
                <a:cubicBezTo>
                  <a:pt x="1823" y="2132"/>
                  <a:pt x="1877" y="2144"/>
                  <a:pt x="1925" y="2126"/>
                </a:cubicBezTo>
                <a:cubicBezTo>
                  <a:pt x="1939" y="2121"/>
                  <a:pt x="1904" y="2090"/>
                  <a:pt x="1916" y="2081"/>
                </a:cubicBezTo>
                <a:cubicBezTo>
                  <a:pt x="1938" y="2065"/>
                  <a:pt x="1970" y="2075"/>
                  <a:pt x="1997" y="2072"/>
                </a:cubicBezTo>
                <a:cubicBezTo>
                  <a:pt x="2000" y="2063"/>
                  <a:pt x="2002" y="2053"/>
                  <a:pt x="2006" y="2045"/>
                </a:cubicBezTo>
                <a:cubicBezTo>
                  <a:pt x="2011" y="2035"/>
                  <a:pt x="2026" y="2029"/>
                  <a:pt x="2024" y="2018"/>
                </a:cubicBezTo>
                <a:cubicBezTo>
                  <a:pt x="2020" y="1999"/>
                  <a:pt x="1957" y="1992"/>
                  <a:pt x="1952" y="1991"/>
                </a:cubicBezTo>
                <a:cubicBezTo>
                  <a:pt x="1887" y="1948"/>
                  <a:pt x="1917" y="1965"/>
                  <a:pt x="1862" y="1937"/>
                </a:cubicBezTo>
                <a:cubicBezTo>
                  <a:pt x="1850" y="1919"/>
                  <a:pt x="1844" y="1895"/>
                  <a:pt x="1826" y="1883"/>
                </a:cubicBezTo>
                <a:cubicBezTo>
                  <a:pt x="1802" y="1867"/>
                  <a:pt x="1772" y="1850"/>
                  <a:pt x="1745" y="1838"/>
                </a:cubicBezTo>
                <a:cubicBezTo>
                  <a:pt x="1728" y="1830"/>
                  <a:pt x="1707" y="1831"/>
                  <a:pt x="1691" y="1820"/>
                </a:cubicBezTo>
                <a:cubicBezTo>
                  <a:pt x="1654" y="1795"/>
                  <a:pt x="1674" y="1805"/>
                  <a:pt x="1628" y="1793"/>
                </a:cubicBezTo>
                <a:cubicBezTo>
                  <a:pt x="1580" y="1721"/>
                  <a:pt x="1643" y="1808"/>
                  <a:pt x="1583" y="1748"/>
                </a:cubicBezTo>
                <a:cubicBezTo>
                  <a:pt x="1515" y="1680"/>
                  <a:pt x="1607" y="1760"/>
                  <a:pt x="1556" y="1694"/>
                </a:cubicBezTo>
                <a:cubicBezTo>
                  <a:pt x="1523" y="1651"/>
                  <a:pt x="1511" y="1646"/>
                  <a:pt x="1475" y="1622"/>
                </a:cubicBezTo>
                <a:cubicBezTo>
                  <a:pt x="1451" y="1585"/>
                  <a:pt x="1421" y="1547"/>
                  <a:pt x="1385" y="1523"/>
                </a:cubicBezTo>
                <a:cubicBezTo>
                  <a:pt x="1373" y="1487"/>
                  <a:pt x="1358" y="1472"/>
                  <a:pt x="1322" y="1460"/>
                </a:cubicBezTo>
                <a:cubicBezTo>
                  <a:pt x="1305" y="1443"/>
                  <a:pt x="1294" y="1423"/>
                  <a:pt x="1277" y="1406"/>
                </a:cubicBezTo>
                <a:cubicBezTo>
                  <a:pt x="1260" y="1389"/>
                  <a:pt x="1240" y="1378"/>
                  <a:pt x="1223" y="1361"/>
                </a:cubicBezTo>
                <a:cubicBezTo>
                  <a:pt x="1205" y="1306"/>
                  <a:pt x="1231" y="1345"/>
                  <a:pt x="1250" y="1289"/>
                </a:cubicBezTo>
                <a:cubicBezTo>
                  <a:pt x="1238" y="1162"/>
                  <a:pt x="1260" y="1178"/>
                  <a:pt x="1142" y="1163"/>
                </a:cubicBezTo>
                <a:cubicBezTo>
                  <a:pt x="1125" y="1146"/>
                  <a:pt x="1111" y="1128"/>
                  <a:pt x="1088" y="1118"/>
                </a:cubicBezTo>
                <a:cubicBezTo>
                  <a:pt x="1071" y="1110"/>
                  <a:pt x="1034" y="1100"/>
                  <a:pt x="1034" y="1100"/>
                </a:cubicBezTo>
                <a:cubicBezTo>
                  <a:pt x="982" y="1048"/>
                  <a:pt x="969" y="961"/>
                  <a:pt x="908" y="920"/>
                </a:cubicBezTo>
                <a:cubicBezTo>
                  <a:pt x="884" y="885"/>
                  <a:pt x="890" y="872"/>
                  <a:pt x="854" y="848"/>
                </a:cubicBezTo>
                <a:cubicBezTo>
                  <a:pt x="844" y="819"/>
                  <a:pt x="828" y="796"/>
                  <a:pt x="818" y="767"/>
                </a:cubicBezTo>
                <a:cubicBezTo>
                  <a:pt x="821" y="752"/>
                  <a:pt x="816" y="733"/>
                  <a:pt x="827" y="722"/>
                </a:cubicBezTo>
                <a:cubicBezTo>
                  <a:pt x="840" y="709"/>
                  <a:pt x="881" y="704"/>
                  <a:pt x="881" y="704"/>
                </a:cubicBezTo>
                <a:cubicBezTo>
                  <a:pt x="917" y="650"/>
                  <a:pt x="902" y="586"/>
                  <a:pt x="917" y="524"/>
                </a:cubicBezTo>
                <a:cubicBezTo>
                  <a:pt x="921" y="509"/>
                  <a:pt x="917" y="491"/>
                  <a:pt x="926" y="479"/>
                </a:cubicBezTo>
                <a:cubicBezTo>
                  <a:pt x="939" y="462"/>
                  <a:pt x="980" y="443"/>
                  <a:pt x="980" y="443"/>
                </a:cubicBezTo>
                <a:cubicBezTo>
                  <a:pt x="1009" y="400"/>
                  <a:pt x="988" y="419"/>
                  <a:pt x="1052" y="398"/>
                </a:cubicBezTo>
                <a:cubicBezTo>
                  <a:pt x="1061" y="395"/>
                  <a:pt x="1079" y="389"/>
                  <a:pt x="1079" y="389"/>
                </a:cubicBezTo>
                <a:cubicBezTo>
                  <a:pt x="1064" y="345"/>
                  <a:pt x="1072" y="371"/>
                  <a:pt x="1061" y="308"/>
                </a:cubicBezTo>
                <a:close/>
              </a:path>
            </a:pathLst>
          </a:custGeom>
          <a:solidFill>
            <a:srgbClr val="FF0066"/>
          </a:solidFill>
          <a:ln w="9525" cap="flat">
            <a:solidFill>
              <a:srgbClr val="FFFF99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9" descr="C:\Users\sony\Desktop\ThanhHoa2Hue.png">
            <a:extLst>
              <a:ext uri="{FF2B5EF4-FFF2-40B4-BE49-F238E27FC236}">
                <a16:creationId xmlns="" xmlns:a16="http://schemas.microsoft.com/office/drawing/2014/main" id="{F784AF7D-D1FD-487E-928A-30F46FEC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1"/>
            <a:ext cx="565384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C56159-5D21-4012-8800-F72DDAF36F38}"/>
              </a:ext>
            </a:extLst>
          </p:cNvPr>
          <p:cNvSpPr/>
          <p:nvPr/>
        </p:nvSpPr>
        <p:spPr>
          <a:xfrm>
            <a:off x="172277" y="4426227"/>
            <a:ext cx="5539410" cy="23191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giới hạn lãnh thổ và nêu ý nghĩa vị trí địa lí của vùng.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868463-F301-48AD-8A3F-1F9106310400}"/>
              </a:ext>
            </a:extLst>
          </p:cNvPr>
          <p:cNvSpPr txBox="1"/>
          <p:nvPr/>
        </p:nvSpPr>
        <p:spPr>
          <a:xfrm>
            <a:off x="331303" y="1784665"/>
            <a:ext cx="116354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 giáp: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Phía Bắc giáp Trung du và miền núi Bắc Bộ, Đồng bằng sông Hồng.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Phía Nam giáp Duyên hải Nam Trung Bộ.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Phía đông giáp biển Đông.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Phía Tây giáp Lào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868463-F301-48AD-8A3F-1F9106310400}"/>
              </a:ext>
            </a:extLst>
          </p:cNvPr>
          <p:cNvSpPr txBox="1"/>
          <p:nvPr/>
        </p:nvSpPr>
        <p:spPr>
          <a:xfrm>
            <a:off x="592560" y="383683"/>
            <a:ext cx="786926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Vị trí địa lí và giới hạn lãnh </a:t>
            </a:r>
            <a:r>
              <a:rPr lang="en-US" sz="4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thổ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714" y="1183901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14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sony\Desktop\7396021.JPG">
            <a:extLst>
              <a:ext uri="{FF2B5EF4-FFF2-40B4-BE49-F238E27FC236}">
                <a16:creationId xmlns="" xmlns:a16="http://schemas.microsoft.com/office/drawing/2014/main" id="{4006B167-B647-410F-851A-EBB1D397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92766"/>
            <a:ext cx="6056244" cy="67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BC0C86-17B5-48DF-9854-6A67F3EB2B1B}"/>
              </a:ext>
            </a:extLst>
          </p:cNvPr>
          <p:cNvSpPr/>
          <p:nvPr/>
        </p:nvSpPr>
        <p:spPr>
          <a:xfrm>
            <a:off x="2" y="4638261"/>
            <a:ext cx="2133600" cy="2219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>
            <a:extLst>
              <a:ext uri="{FF2B5EF4-FFF2-40B4-BE49-F238E27FC236}">
                <a16:creationId xmlns="" xmlns:a16="http://schemas.microsoft.com/office/drawing/2014/main" id="{7B2E9283-725F-4DAE-84FB-767C61BC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b="30528"/>
          <a:stretch>
            <a:fillRect/>
          </a:stretch>
        </p:blipFill>
        <p:spPr bwMode="auto">
          <a:xfrm>
            <a:off x="6502749" y="92766"/>
            <a:ext cx="5573294" cy="597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054E91-464A-4846-97DB-C2D9A532D6EA}"/>
              </a:ext>
            </a:extLst>
          </p:cNvPr>
          <p:cNvSpPr/>
          <p:nvPr/>
        </p:nvSpPr>
        <p:spPr>
          <a:xfrm>
            <a:off x="6639341" y="6241775"/>
            <a:ext cx="5436702" cy="5234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tự nhiên vùng Bắc Trung Bộ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9563DEEC-0C8E-4A15-AD74-F0A356C6A404}"/>
              </a:ext>
            </a:extLst>
          </p:cNvPr>
          <p:cNvSpPr/>
          <p:nvPr/>
        </p:nvSpPr>
        <p:spPr>
          <a:xfrm>
            <a:off x="1842051" y="104545"/>
            <a:ext cx="3061252" cy="5449575"/>
          </a:xfrm>
          <a:custGeom>
            <a:avLst/>
            <a:gdLst>
              <a:gd name="connsiteX0" fmla="*/ 0 w 3061252"/>
              <a:gd name="connsiteY0" fmla="*/ 14726 h 5449575"/>
              <a:gd name="connsiteX1" fmla="*/ 66261 w 3061252"/>
              <a:gd name="connsiteY1" fmla="*/ 1473 h 5449575"/>
              <a:gd name="connsiteX2" fmla="*/ 106018 w 3061252"/>
              <a:gd name="connsiteY2" fmla="*/ 120743 h 5449575"/>
              <a:gd name="connsiteX3" fmla="*/ 159026 w 3061252"/>
              <a:gd name="connsiteY3" fmla="*/ 226760 h 5449575"/>
              <a:gd name="connsiteX4" fmla="*/ 212035 w 3061252"/>
              <a:gd name="connsiteY4" fmla="*/ 332778 h 5449575"/>
              <a:gd name="connsiteX5" fmla="*/ 251791 w 3061252"/>
              <a:gd name="connsiteY5" fmla="*/ 558065 h 5449575"/>
              <a:gd name="connsiteX6" fmla="*/ 278296 w 3061252"/>
              <a:gd name="connsiteY6" fmla="*/ 597821 h 5449575"/>
              <a:gd name="connsiteX7" fmla="*/ 304800 w 3061252"/>
              <a:gd name="connsiteY7" fmla="*/ 677334 h 5449575"/>
              <a:gd name="connsiteX8" fmla="*/ 318052 w 3061252"/>
              <a:gd name="connsiteY8" fmla="*/ 756847 h 5449575"/>
              <a:gd name="connsiteX9" fmla="*/ 357809 w 3061252"/>
              <a:gd name="connsiteY9" fmla="*/ 862865 h 5449575"/>
              <a:gd name="connsiteX10" fmla="*/ 371061 w 3061252"/>
              <a:gd name="connsiteY10" fmla="*/ 942378 h 5449575"/>
              <a:gd name="connsiteX11" fmla="*/ 384313 w 3061252"/>
              <a:gd name="connsiteY11" fmla="*/ 995386 h 5449575"/>
              <a:gd name="connsiteX12" fmla="*/ 397565 w 3061252"/>
              <a:gd name="connsiteY12" fmla="*/ 1074899 h 5449575"/>
              <a:gd name="connsiteX13" fmla="*/ 424070 w 3061252"/>
              <a:gd name="connsiteY13" fmla="*/ 1101404 h 5449575"/>
              <a:gd name="connsiteX14" fmla="*/ 490331 w 3061252"/>
              <a:gd name="connsiteY14" fmla="*/ 1180917 h 5449575"/>
              <a:gd name="connsiteX15" fmla="*/ 530087 w 3061252"/>
              <a:gd name="connsiteY15" fmla="*/ 1194169 h 5449575"/>
              <a:gd name="connsiteX16" fmla="*/ 596348 w 3061252"/>
              <a:gd name="connsiteY16" fmla="*/ 1273682 h 5449575"/>
              <a:gd name="connsiteX17" fmla="*/ 622852 w 3061252"/>
              <a:gd name="connsiteY17" fmla="*/ 1339943 h 5449575"/>
              <a:gd name="connsiteX18" fmla="*/ 702365 w 3061252"/>
              <a:gd name="connsiteY18" fmla="*/ 1313439 h 5449575"/>
              <a:gd name="connsiteX19" fmla="*/ 742122 w 3061252"/>
              <a:gd name="connsiteY19" fmla="*/ 1286934 h 5449575"/>
              <a:gd name="connsiteX20" fmla="*/ 755374 w 3061252"/>
              <a:gd name="connsiteY20" fmla="*/ 1419456 h 5449575"/>
              <a:gd name="connsiteX21" fmla="*/ 768626 w 3061252"/>
              <a:gd name="connsiteY21" fmla="*/ 1631491 h 5449575"/>
              <a:gd name="connsiteX22" fmla="*/ 795131 w 3061252"/>
              <a:gd name="connsiteY22" fmla="*/ 1711004 h 5449575"/>
              <a:gd name="connsiteX23" fmla="*/ 808383 w 3061252"/>
              <a:gd name="connsiteY23" fmla="*/ 1830273 h 5449575"/>
              <a:gd name="connsiteX24" fmla="*/ 874644 w 3061252"/>
              <a:gd name="connsiteY24" fmla="*/ 1896534 h 5449575"/>
              <a:gd name="connsiteX25" fmla="*/ 967409 w 3061252"/>
              <a:gd name="connsiteY25" fmla="*/ 2002552 h 5449575"/>
              <a:gd name="connsiteX26" fmla="*/ 901148 w 3061252"/>
              <a:gd name="connsiteY26" fmla="*/ 2121821 h 5449575"/>
              <a:gd name="connsiteX27" fmla="*/ 874644 w 3061252"/>
              <a:gd name="connsiteY27" fmla="*/ 2161578 h 5449575"/>
              <a:gd name="connsiteX28" fmla="*/ 808383 w 3061252"/>
              <a:gd name="connsiteY28" fmla="*/ 2267595 h 5449575"/>
              <a:gd name="connsiteX29" fmla="*/ 795131 w 3061252"/>
              <a:gd name="connsiteY29" fmla="*/ 2400117 h 5449575"/>
              <a:gd name="connsiteX30" fmla="*/ 808383 w 3061252"/>
              <a:gd name="connsiteY30" fmla="*/ 2466378 h 5449575"/>
              <a:gd name="connsiteX31" fmla="*/ 901148 w 3061252"/>
              <a:gd name="connsiteY31" fmla="*/ 2492882 h 5449575"/>
              <a:gd name="connsiteX32" fmla="*/ 940905 w 3061252"/>
              <a:gd name="connsiteY32" fmla="*/ 2519386 h 5449575"/>
              <a:gd name="connsiteX33" fmla="*/ 1166191 w 3061252"/>
              <a:gd name="connsiteY33" fmla="*/ 2519386 h 5449575"/>
              <a:gd name="connsiteX34" fmla="*/ 1272209 w 3061252"/>
              <a:gd name="connsiteY34" fmla="*/ 2386865 h 5449575"/>
              <a:gd name="connsiteX35" fmla="*/ 1364974 w 3061252"/>
              <a:gd name="connsiteY35" fmla="*/ 2347108 h 5449575"/>
              <a:gd name="connsiteX36" fmla="*/ 1378226 w 3061252"/>
              <a:gd name="connsiteY36" fmla="*/ 2386865 h 5449575"/>
              <a:gd name="connsiteX37" fmla="*/ 1404731 w 3061252"/>
              <a:gd name="connsiteY37" fmla="*/ 2413369 h 5449575"/>
              <a:gd name="connsiteX38" fmla="*/ 1391478 w 3061252"/>
              <a:gd name="connsiteY38" fmla="*/ 2532639 h 5449575"/>
              <a:gd name="connsiteX39" fmla="*/ 1351722 w 3061252"/>
              <a:gd name="connsiteY39" fmla="*/ 2665160 h 5449575"/>
              <a:gd name="connsiteX40" fmla="*/ 1325218 w 3061252"/>
              <a:gd name="connsiteY40" fmla="*/ 2877195 h 5449575"/>
              <a:gd name="connsiteX41" fmla="*/ 1311965 w 3061252"/>
              <a:gd name="connsiteY41" fmla="*/ 2943456 h 5449575"/>
              <a:gd name="connsiteX42" fmla="*/ 1298713 w 3061252"/>
              <a:gd name="connsiteY42" fmla="*/ 3036221 h 5449575"/>
              <a:gd name="connsiteX43" fmla="*/ 1537252 w 3061252"/>
              <a:gd name="connsiteY43" fmla="*/ 3102482 h 5449575"/>
              <a:gd name="connsiteX44" fmla="*/ 1603513 w 3061252"/>
              <a:gd name="connsiteY44" fmla="*/ 3115734 h 5449575"/>
              <a:gd name="connsiteX45" fmla="*/ 1789044 w 3061252"/>
              <a:gd name="connsiteY45" fmla="*/ 3102482 h 5449575"/>
              <a:gd name="connsiteX46" fmla="*/ 1802296 w 3061252"/>
              <a:gd name="connsiteY46" fmla="*/ 3049473 h 5449575"/>
              <a:gd name="connsiteX47" fmla="*/ 2120348 w 3061252"/>
              <a:gd name="connsiteY47" fmla="*/ 3036221 h 5449575"/>
              <a:gd name="connsiteX48" fmla="*/ 2226365 w 3061252"/>
              <a:gd name="connsiteY48" fmla="*/ 3102482 h 5449575"/>
              <a:gd name="connsiteX49" fmla="*/ 2239618 w 3061252"/>
              <a:gd name="connsiteY49" fmla="*/ 3168743 h 5449575"/>
              <a:gd name="connsiteX50" fmla="*/ 2252870 w 3061252"/>
              <a:gd name="connsiteY50" fmla="*/ 3208499 h 5449575"/>
              <a:gd name="connsiteX51" fmla="*/ 2279374 w 3061252"/>
              <a:gd name="connsiteY51" fmla="*/ 3314517 h 5449575"/>
              <a:gd name="connsiteX52" fmla="*/ 2305878 w 3061252"/>
              <a:gd name="connsiteY52" fmla="*/ 3354273 h 5449575"/>
              <a:gd name="connsiteX53" fmla="*/ 2332383 w 3061252"/>
              <a:gd name="connsiteY53" fmla="*/ 3380778 h 5449575"/>
              <a:gd name="connsiteX54" fmla="*/ 2411896 w 3061252"/>
              <a:gd name="connsiteY54" fmla="*/ 3394030 h 5449575"/>
              <a:gd name="connsiteX55" fmla="*/ 2464905 w 3061252"/>
              <a:gd name="connsiteY55" fmla="*/ 3433786 h 5449575"/>
              <a:gd name="connsiteX56" fmla="*/ 2531165 w 3061252"/>
              <a:gd name="connsiteY56" fmla="*/ 3513299 h 5449575"/>
              <a:gd name="connsiteX57" fmla="*/ 2557670 w 3061252"/>
              <a:gd name="connsiteY57" fmla="*/ 3553056 h 5449575"/>
              <a:gd name="connsiteX58" fmla="*/ 2597426 w 3061252"/>
              <a:gd name="connsiteY58" fmla="*/ 3579560 h 5449575"/>
              <a:gd name="connsiteX59" fmla="*/ 2623931 w 3061252"/>
              <a:gd name="connsiteY59" fmla="*/ 3606065 h 5449575"/>
              <a:gd name="connsiteX60" fmla="*/ 2637183 w 3061252"/>
              <a:gd name="connsiteY60" fmla="*/ 3645821 h 5449575"/>
              <a:gd name="connsiteX61" fmla="*/ 2663687 w 3061252"/>
              <a:gd name="connsiteY61" fmla="*/ 3672326 h 5449575"/>
              <a:gd name="connsiteX62" fmla="*/ 2703444 w 3061252"/>
              <a:gd name="connsiteY62" fmla="*/ 3725334 h 5449575"/>
              <a:gd name="connsiteX63" fmla="*/ 2756452 w 3061252"/>
              <a:gd name="connsiteY63" fmla="*/ 3818099 h 5449575"/>
              <a:gd name="connsiteX64" fmla="*/ 2782957 w 3061252"/>
              <a:gd name="connsiteY64" fmla="*/ 3844604 h 5449575"/>
              <a:gd name="connsiteX65" fmla="*/ 2835965 w 3061252"/>
              <a:gd name="connsiteY65" fmla="*/ 3924117 h 5449575"/>
              <a:gd name="connsiteX66" fmla="*/ 2849218 w 3061252"/>
              <a:gd name="connsiteY66" fmla="*/ 4016882 h 5449575"/>
              <a:gd name="connsiteX67" fmla="*/ 2888974 w 3061252"/>
              <a:gd name="connsiteY67" fmla="*/ 4083143 h 5449575"/>
              <a:gd name="connsiteX68" fmla="*/ 2902226 w 3061252"/>
              <a:gd name="connsiteY68" fmla="*/ 4136152 h 5449575"/>
              <a:gd name="connsiteX69" fmla="*/ 2915478 w 3061252"/>
              <a:gd name="connsiteY69" fmla="*/ 4175908 h 5449575"/>
              <a:gd name="connsiteX70" fmla="*/ 2902226 w 3061252"/>
              <a:gd name="connsiteY70" fmla="*/ 4467456 h 5449575"/>
              <a:gd name="connsiteX71" fmla="*/ 2849218 w 3061252"/>
              <a:gd name="connsiteY71" fmla="*/ 4493960 h 5449575"/>
              <a:gd name="connsiteX72" fmla="*/ 2782957 w 3061252"/>
              <a:gd name="connsiteY72" fmla="*/ 4560221 h 5449575"/>
              <a:gd name="connsiteX73" fmla="*/ 2703444 w 3061252"/>
              <a:gd name="connsiteY73" fmla="*/ 4639734 h 5449575"/>
              <a:gd name="connsiteX74" fmla="*/ 2703444 w 3061252"/>
              <a:gd name="connsiteY74" fmla="*/ 4891526 h 5449575"/>
              <a:gd name="connsiteX75" fmla="*/ 2756452 w 3061252"/>
              <a:gd name="connsiteY75" fmla="*/ 4984291 h 5449575"/>
              <a:gd name="connsiteX76" fmla="*/ 2769705 w 3061252"/>
              <a:gd name="connsiteY76" fmla="*/ 5050552 h 5449575"/>
              <a:gd name="connsiteX77" fmla="*/ 2809461 w 3061252"/>
              <a:gd name="connsiteY77" fmla="*/ 5063804 h 5449575"/>
              <a:gd name="connsiteX78" fmla="*/ 2862470 w 3061252"/>
              <a:gd name="connsiteY78" fmla="*/ 5116813 h 5449575"/>
              <a:gd name="connsiteX79" fmla="*/ 2928731 w 3061252"/>
              <a:gd name="connsiteY79" fmla="*/ 5196326 h 5449575"/>
              <a:gd name="connsiteX80" fmla="*/ 2968487 w 3061252"/>
              <a:gd name="connsiteY80" fmla="*/ 5289091 h 5449575"/>
              <a:gd name="connsiteX81" fmla="*/ 2994991 w 3061252"/>
              <a:gd name="connsiteY81" fmla="*/ 5328847 h 5449575"/>
              <a:gd name="connsiteX82" fmla="*/ 2955235 w 3061252"/>
              <a:gd name="connsiteY82" fmla="*/ 5355352 h 5449575"/>
              <a:gd name="connsiteX83" fmla="*/ 2968487 w 3061252"/>
              <a:gd name="connsiteY83" fmla="*/ 5395108 h 5449575"/>
              <a:gd name="connsiteX84" fmla="*/ 3034748 w 3061252"/>
              <a:gd name="connsiteY84" fmla="*/ 5448117 h 5449575"/>
              <a:gd name="connsiteX85" fmla="*/ 3061252 w 3061252"/>
              <a:gd name="connsiteY85" fmla="*/ 5448117 h 544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061252" h="5449575">
                <a:moveTo>
                  <a:pt x="0" y="14726"/>
                </a:moveTo>
                <a:cubicBezTo>
                  <a:pt x="22087" y="10308"/>
                  <a:pt x="44603" y="-4715"/>
                  <a:pt x="66261" y="1473"/>
                </a:cubicBezTo>
                <a:cubicBezTo>
                  <a:pt x="98998" y="10826"/>
                  <a:pt x="104775" y="114530"/>
                  <a:pt x="106018" y="120743"/>
                </a:cubicBezTo>
                <a:cubicBezTo>
                  <a:pt x="124908" y="215189"/>
                  <a:pt x="108001" y="134916"/>
                  <a:pt x="159026" y="226760"/>
                </a:cubicBezTo>
                <a:cubicBezTo>
                  <a:pt x="267102" y="421295"/>
                  <a:pt x="121682" y="197245"/>
                  <a:pt x="212035" y="332778"/>
                </a:cubicBezTo>
                <a:cubicBezTo>
                  <a:pt x="216253" y="379174"/>
                  <a:pt x="216479" y="505099"/>
                  <a:pt x="251791" y="558065"/>
                </a:cubicBezTo>
                <a:lnTo>
                  <a:pt x="278296" y="597821"/>
                </a:lnTo>
                <a:cubicBezTo>
                  <a:pt x="287131" y="624325"/>
                  <a:pt x="300207" y="649776"/>
                  <a:pt x="304800" y="677334"/>
                </a:cubicBezTo>
                <a:cubicBezTo>
                  <a:pt x="309217" y="703838"/>
                  <a:pt x="310982" y="730924"/>
                  <a:pt x="318052" y="756847"/>
                </a:cubicBezTo>
                <a:cubicBezTo>
                  <a:pt x="330439" y="802267"/>
                  <a:pt x="348371" y="820395"/>
                  <a:pt x="357809" y="862865"/>
                </a:cubicBezTo>
                <a:cubicBezTo>
                  <a:pt x="363638" y="889095"/>
                  <a:pt x="365791" y="916030"/>
                  <a:pt x="371061" y="942378"/>
                </a:cubicBezTo>
                <a:cubicBezTo>
                  <a:pt x="374633" y="960237"/>
                  <a:pt x="380741" y="977527"/>
                  <a:pt x="384313" y="995386"/>
                </a:cubicBezTo>
                <a:cubicBezTo>
                  <a:pt x="389583" y="1021734"/>
                  <a:pt x="388130" y="1049740"/>
                  <a:pt x="397565" y="1074899"/>
                </a:cubicBezTo>
                <a:cubicBezTo>
                  <a:pt x="401952" y="1086598"/>
                  <a:pt x="416265" y="1091647"/>
                  <a:pt x="424070" y="1101404"/>
                </a:cubicBezTo>
                <a:cubicBezTo>
                  <a:pt x="452009" y="1136328"/>
                  <a:pt x="449856" y="1153934"/>
                  <a:pt x="490331" y="1180917"/>
                </a:cubicBezTo>
                <a:cubicBezTo>
                  <a:pt x="501954" y="1188666"/>
                  <a:pt x="516835" y="1189752"/>
                  <a:pt x="530087" y="1194169"/>
                </a:cubicBezTo>
                <a:cubicBezTo>
                  <a:pt x="552174" y="1220673"/>
                  <a:pt x="577825" y="1244575"/>
                  <a:pt x="596348" y="1273682"/>
                </a:cubicBezTo>
                <a:cubicBezTo>
                  <a:pt x="609119" y="1293751"/>
                  <a:pt x="600578" y="1331590"/>
                  <a:pt x="622852" y="1339943"/>
                </a:cubicBezTo>
                <a:cubicBezTo>
                  <a:pt x="649011" y="1349753"/>
                  <a:pt x="675861" y="1322274"/>
                  <a:pt x="702365" y="1313439"/>
                </a:cubicBezTo>
                <a:cubicBezTo>
                  <a:pt x="715617" y="1304604"/>
                  <a:pt x="734999" y="1272688"/>
                  <a:pt x="742122" y="1286934"/>
                </a:cubicBezTo>
                <a:cubicBezTo>
                  <a:pt x="761976" y="1326641"/>
                  <a:pt x="751969" y="1375192"/>
                  <a:pt x="755374" y="1419456"/>
                </a:cubicBezTo>
                <a:cubicBezTo>
                  <a:pt x="760805" y="1490064"/>
                  <a:pt x="759058" y="1561324"/>
                  <a:pt x="768626" y="1631491"/>
                </a:cubicBezTo>
                <a:cubicBezTo>
                  <a:pt x="772401" y="1659173"/>
                  <a:pt x="795131" y="1711004"/>
                  <a:pt x="795131" y="1711004"/>
                </a:cubicBezTo>
                <a:cubicBezTo>
                  <a:pt x="799548" y="1750760"/>
                  <a:pt x="792626" y="1793506"/>
                  <a:pt x="808383" y="1830273"/>
                </a:cubicBezTo>
                <a:cubicBezTo>
                  <a:pt x="820687" y="1858983"/>
                  <a:pt x="852557" y="1874447"/>
                  <a:pt x="874644" y="1896534"/>
                </a:cubicBezTo>
                <a:cubicBezTo>
                  <a:pt x="943268" y="1965158"/>
                  <a:pt x="912661" y="1929555"/>
                  <a:pt x="967409" y="2002552"/>
                </a:cubicBezTo>
                <a:cubicBezTo>
                  <a:pt x="944084" y="2072528"/>
                  <a:pt x="961906" y="2030683"/>
                  <a:pt x="901148" y="2121821"/>
                </a:cubicBezTo>
                <a:cubicBezTo>
                  <a:pt x="892313" y="2135073"/>
                  <a:pt x="880559" y="2146790"/>
                  <a:pt x="874644" y="2161578"/>
                </a:cubicBezTo>
                <a:cubicBezTo>
                  <a:pt x="841179" y="2245240"/>
                  <a:pt x="864960" y="2211018"/>
                  <a:pt x="808383" y="2267595"/>
                </a:cubicBezTo>
                <a:cubicBezTo>
                  <a:pt x="803966" y="2311769"/>
                  <a:pt x="795131" y="2355723"/>
                  <a:pt x="795131" y="2400117"/>
                </a:cubicBezTo>
                <a:cubicBezTo>
                  <a:pt x="795131" y="2422641"/>
                  <a:pt x="791432" y="2451546"/>
                  <a:pt x="808383" y="2466378"/>
                </a:cubicBezTo>
                <a:cubicBezTo>
                  <a:pt x="832585" y="2487555"/>
                  <a:pt x="870226" y="2484047"/>
                  <a:pt x="901148" y="2492882"/>
                </a:cubicBezTo>
                <a:cubicBezTo>
                  <a:pt x="914400" y="2501717"/>
                  <a:pt x="925539" y="2515195"/>
                  <a:pt x="940905" y="2519386"/>
                </a:cubicBezTo>
                <a:cubicBezTo>
                  <a:pt x="1030539" y="2543832"/>
                  <a:pt x="1074509" y="2529574"/>
                  <a:pt x="1166191" y="2519386"/>
                </a:cubicBezTo>
                <a:cubicBezTo>
                  <a:pt x="1187061" y="2490169"/>
                  <a:pt x="1233341" y="2414628"/>
                  <a:pt x="1272209" y="2386865"/>
                </a:cubicBezTo>
                <a:cubicBezTo>
                  <a:pt x="1300869" y="2366394"/>
                  <a:pt x="1332528" y="2357923"/>
                  <a:pt x="1364974" y="2347108"/>
                </a:cubicBezTo>
                <a:cubicBezTo>
                  <a:pt x="1369391" y="2360360"/>
                  <a:pt x="1371039" y="2374887"/>
                  <a:pt x="1378226" y="2386865"/>
                </a:cubicBezTo>
                <a:cubicBezTo>
                  <a:pt x="1384654" y="2397579"/>
                  <a:pt x="1403600" y="2400926"/>
                  <a:pt x="1404731" y="2413369"/>
                </a:cubicBezTo>
                <a:cubicBezTo>
                  <a:pt x="1408353" y="2453206"/>
                  <a:pt x="1397561" y="2493103"/>
                  <a:pt x="1391478" y="2532639"/>
                </a:cubicBezTo>
                <a:cubicBezTo>
                  <a:pt x="1385756" y="2569834"/>
                  <a:pt x="1362041" y="2634201"/>
                  <a:pt x="1351722" y="2665160"/>
                </a:cubicBezTo>
                <a:cubicBezTo>
                  <a:pt x="1342887" y="2735838"/>
                  <a:pt x="1335291" y="2806683"/>
                  <a:pt x="1325218" y="2877195"/>
                </a:cubicBezTo>
                <a:cubicBezTo>
                  <a:pt x="1322033" y="2899493"/>
                  <a:pt x="1315668" y="2921238"/>
                  <a:pt x="1311965" y="2943456"/>
                </a:cubicBezTo>
                <a:cubicBezTo>
                  <a:pt x="1306830" y="2974267"/>
                  <a:pt x="1303130" y="3005299"/>
                  <a:pt x="1298713" y="3036221"/>
                </a:cubicBezTo>
                <a:cubicBezTo>
                  <a:pt x="1381904" y="3063951"/>
                  <a:pt x="1431125" y="3081257"/>
                  <a:pt x="1537252" y="3102482"/>
                </a:cubicBezTo>
                <a:lnTo>
                  <a:pt x="1603513" y="3115734"/>
                </a:lnTo>
                <a:cubicBezTo>
                  <a:pt x="1665357" y="3111317"/>
                  <a:pt x="1730224" y="3122089"/>
                  <a:pt x="1789044" y="3102482"/>
                </a:cubicBezTo>
                <a:cubicBezTo>
                  <a:pt x="1806323" y="3096722"/>
                  <a:pt x="1784436" y="3053045"/>
                  <a:pt x="1802296" y="3049473"/>
                </a:cubicBezTo>
                <a:cubicBezTo>
                  <a:pt x="1906345" y="3028663"/>
                  <a:pt x="2014331" y="3040638"/>
                  <a:pt x="2120348" y="3036221"/>
                </a:cubicBezTo>
                <a:cubicBezTo>
                  <a:pt x="2155687" y="3058308"/>
                  <a:pt x="2198487" y="3071506"/>
                  <a:pt x="2226365" y="3102482"/>
                </a:cubicBezTo>
                <a:cubicBezTo>
                  <a:pt x="2241433" y="3119224"/>
                  <a:pt x="2234155" y="3146891"/>
                  <a:pt x="2239618" y="3168743"/>
                </a:cubicBezTo>
                <a:cubicBezTo>
                  <a:pt x="2243006" y="3182295"/>
                  <a:pt x="2249482" y="3194947"/>
                  <a:pt x="2252870" y="3208499"/>
                </a:cubicBezTo>
                <a:cubicBezTo>
                  <a:pt x="2260430" y="3238741"/>
                  <a:pt x="2264228" y="3284225"/>
                  <a:pt x="2279374" y="3314517"/>
                </a:cubicBezTo>
                <a:cubicBezTo>
                  <a:pt x="2286497" y="3328763"/>
                  <a:pt x="2295929" y="3341836"/>
                  <a:pt x="2305878" y="3354273"/>
                </a:cubicBezTo>
                <a:cubicBezTo>
                  <a:pt x="2313683" y="3364030"/>
                  <a:pt x="2320684" y="3376391"/>
                  <a:pt x="2332383" y="3380778"/>
                </a:cubicBezTo>
                <a:cubicBezTo>
                  <a:pt x="2357542" y="3390213"/>
                  <a:pt x="2385392" y="3389613"/>
                  <a:pt x="2411896" y="3394030"/>
                </a:cubicBezTo>
                <a:cubicBezTo>
                  <a:pt x="2429566" y="3407282"/>
                  <a:pt x="2452067" y="3415813"/>
                  <a:pt x="2464905" y="3433786"/>
                </a:cubicBezTo>
                <a:cubicBezTo>
                  <a:pt x="2535075" y="3532023"/>
                  <a:pt x="2405328" y="3450381"/>
                  <a:pt x="2531165" y="3513299"/>
                </a:cubicBezTo>
                <a:cubicBezTo>
                  <a:pt x="2540000" y="3526551"/>
                  <a:pt x="2546408" y="3541794"/>
                  <a:pt x="2557670" y="3553056"/>
                </a:cubicBezTo>
                <a:cubicBezTo>
                  <a:pt x="2568932" y="3564318"/>
                  <a:pt x="2584989" y="3569611"/>
                  <a:pt x="2597426" y="3579560"/>
                </a:cubicBezTo>
                <a:cubicBezTo>
                  <a:pt x="2607183" y="3587365"/>
                  <a:pt x="2615096" y="3597230"/>
                  <a:pt x="2623931" y="3606065"/>
                </a:cubicBezTo>
                <a:cubicBezTo>
                  <a:pt x="2628348" y="3619317"/>
                  <a:pt x="2629996" y="3633843"/>
                  <a:pt x="2637183" y="3645821"/>
                </a:cubicBezTo>
                <a:cubicBezTo>
                  <a:pt x="2643611" y="3656535"/>
                  <a:pt x="2655688" y="3662728"/>
                  <a:pt x="2663687" y="3672326"/>
                </a:cubicBezTo>
                <a:cubicBezTo>
                  <a:pt x="2677827" y="3689294"/>
                  <a:pt x="2691738" y="3706604"/>
                  <a:pt x="2703444" y="3725334"/>
                </a:cubicBezTo>
                <a:cubicBezTo>
                  <a:pt x="2742314" y="3787526"/>
                  <a:pt x="2714762" y="3765987"/>
                  <a:pt x="2756452" y="3818099"/>
                </a:cubicBezTo>
                <a:cubicBezTo>
                  <a:pt x="2764257" y="3827856"/>
                  <a:pt x="2775460" y="3834608"/>
                  <a:pt x="2782957" y="3844604"/>
                </a:cubicBezTo>
                <a:cubicBezTo>
                  <a:pt x="2802069" y="3870087"/>
                  <a:pt x="2835965" y="3924117"/>
                  <a:pt x="2835965" y="3924117"/>
                </a:cubicBezTo>
                <a:cubicBezTo>
                  <a:pt x="2840383" y="3955039"/>
                  <a:pt x="2839340" y="3987249"/>
                  <a:pt x="2849218" y="4016882"/>
                </a:cubicBezTo>
                <a:cubicBezTo>
                  <a:pt x="2857363" y="4041318"/>
                  <a:pt x="2878513" y="4059605"/>
                  <a:pt x="2888974" y="4083143"/>
                </a:cubicBezTo>
                <a:cubicBezTo>
                  <a:pt x="2896371" y="4099787"/>
                  <a:pt x="2897222" y="4118639"/>
                  <a:pt x="2902226" y="4136152"/>
                </a:cubicBezTo>
                <a:cubicBezTo>
                  <a:pt x="2906063" y="4149583"/>
                  <a:pt x="2911061" y="4162656"/>
                  <a:pt x="2915478" y="4175908"/>
                </a:cubicBezTo>
                <a:cubicBezTo>
                  <a:pt x="2911061" y="4273091"/>
                  <a:pt x="2922067" y="4372218"/>
                  <a:pt x="2902226" y="4467456"/>
                </a:cubicBezTo>
                <a:cubicBezTo>
                  <a:pt x="2898197" y="4486796"/>
                  <a:pt x="2864812" y="4481832"/>
                  <a:pt x="2849218" y="4493960"/>
                </a:cubicBezTo>
                <a:cubicBezTo>
                  <a:pt x="2824562" y="4513137"/>
                  <a:pt x="2808947" y="4542894"/>
                  <a:pt x="2782957" y="4560221"/>
                </a:cubicBezTo>
                <a:cubicBezTo>
                  <a:pt x="2724823" y="4598978"/>
                  <a:pt x="2752756" y="4573984"/>
                  <a:pt x="2703444" y="4639734"/>
                </a:cubicBezTo>
                <a:cubicBezTo>
                  <a:pt x="2681956" y="4747166"/>
                  <a:pt x="2677781" y="4737550"/>
                  <a:pt x="2703444" y="4891526"/>
                </a:cubicBezTo>
                <a:cubicBezTo>
                  <a:pt x="2707180" y="4913942"/>
                  <a:pt x="2743089" y="4964246"/>
                  <a:pt x="2756452" y="4984291"/>
                </a:cubicBezTo>
                <a:cubicBezTo>
                  <a:pt x="2760870" y="5006378"/>
                  <a:pt x="2757211" y="5031811"/>
                  <a:pt x="2769705" y="5050552"/>
                </a:cubicBezTo>
                <a:cubicBezTo>
                  <a:pt x="2777454" y="5062175"/>
                  <a:pt x="2798094" y="5055685"/>
                  <a:pt x="2809461" y="5063804"/>
                </a:cubicBezTo>
                <a:cubicBezTo>
                  <a:pt x="2829795" y="5078328"/>
                  <a:pt x="2847477" y="5096822"/>
                  <a:pt x="2862470" y="5116813"/>
                </a:cubicBezTo>
                <a:cubicBezTo>
                  <a:pt x="2929725" y="5206486"/>
                  <a:pt x="2845425" y="5140788"/>
                  <a:pt x="2928731" y="5196326"/>
                </a:cubicBezTo>
                <a:cubicBezTo>
                  <a:pt x="2995270" y="5296135"/>
                  <a:pt x="2917143" y="5169286"/>
                  <a:pt x="2968487" y="5289091"/>
                </a:cubicBezTo>
                <a:cubicBezTo>
                  <a:pt x="2974761" y="5303730"/>
                  <a:pt x="2986156" y="5315595"/>
                  <a:pt x="2994991" y="5328847"/>
                </a:cubicBezTo>
                <a:cubicBezTo>
                  <a:pt x="2981739" y="5337682"/>
                  <a:pt x="2961150" y="5340564"/>
                  <a:pt x="2955235" y="5355352"/>
                </a:cubicBezTo>
                <a:cubicBezTo>
                  <a:pt x="2950047" y="5368322"/>
                  <a:pt x="2961300" y="5383130"/>
                  <a:pt x="2968487" y="5395108"/>
                </a:cubicBezTo>
                <a:cubicBezTo>
                  <a:pt x="2978095" y="5411121"/>
                  <a:pt x="3020490" y="5442414"/>
                  <a:pt x="3034748" y="5448117"/>
                </a:cubicBezTo>
                <a:cubicBezTo>
                  <a:pt x="3042951" y="5451398"/>
                  <a:pt x="3052417" y="5448117"/>
                  <a:pt x="3061252" y="5448117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868463-F301-48AD-8A3F-1F9106310400}"/>
              </a:ext>
            </a:extLst>
          </p:cNvPr>
          <p:cNvSpPr txBox="1"/>
          <p:nvPr/>
        </p:nvSpPr>
        <p:spPr>
          <a:xfrm>
            <a:off x="275771" y="1294198"/>
            <a:ext cx="1163541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Lãnh thổ hẹp ngang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nghĩa: Cầu nối giữa miền Bắc và miền Nam, cửa ngõ của các nước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tiểu vùng sông Mê Công ra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 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Đông, 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 ngõ hành lang Đông - 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771" y="430852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07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507F57E-8C08-47F4-AC35-5B9C45E0AB32}"/>
              </a:ext>
            </a:extLst>
          </p:cNvPr>
          <p:cNvSpPr/>
          <p:nvPr/>
        </p:nvSpPr>
        <p:spPr>
          <a:xfrm>
            <a:off x="1422400" y="487489"/>
            <a:ext cx="10653486" cy="12438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 tự nhiên và tài nguyên thiên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771" y="770988"/>
            <a:ext cx="101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5367" y="1597959"/>
            <a:ext cx="276389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4000" b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 điểm</a:t>
            </a:r>
            <a:endParaRPr lang="en-US" sz="400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1285</Words>
  <Application>Microsoft Office PowerPoint</Application>
  <PresentationFormat>Custom</PresentationFormat>
  <Paragraphs>199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chỉ tiêu phát triển dân cư xã hội ở Bắc Trung Bộ (1999)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85</cp:revision>
  <dcterms:created xsi:type="dcterms:W3CDTF">2021-11-07T13:12:34Z</dcterms:created>
  <dcterms:modified xsi:type="dcterms:W3CDTF">2021-11-25T12:08:14Z</dcterms:modified>
</cp:coreProperties>
</file>