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6" r:id="rId2"/>
    <p:sldId id="268" r:id="rId3"/>
    <p:sldId id="257" r:id="rId4"/>
    <p:sldId id="308" r:id="rId5"/>
    <p:sldId id="270" r:id="rId6"/>
    <p:sldId id="309" r:id="rId7"/>
    <p:sldId id="310" r:id="rId8"/>
    <p:sldId id="311" r:id="rId9"/>
    <p:sldId id="312" r:id="rId10"/>
    <p:sldId id="313" r:id="rId11"/>
    <p:sldId id="314" r:id="rId12"/>
    <p:sldId id="295" r:id="rId13"/>
    <p:sldId id="316" r:id="rId14"/>
    <p:sldId id="296" r:id="rId15"/>
    <p:sldId id="297" r:id="rId16"/>
    <p:sldId id="298" r:id="rId17"/>
    <p:sldId id="328" r:id="rId18"/>
    <p:sldId id="329" r:id="rId19"/>
    <p:sldId id="330" r:id="rId20"/>
    <p:sldId id="300" r:id="rId21"/>
    <p:sldId id="331" r:id="rId22"/>
    <p:sldId id="303" r:id="rId23"/>
    <p:sldId id="304" r:id="rId24"/>
    <p:sldId id="332" r:id="rId25"/>
    <p:sldId id="333" r:id="rId26"/>
    <p:sldId id="335" r:id="rId27"/>
    <p:sldId id="336" r:id="rId28"/>
    <p:sldId id="334" r:id="rId29"/>
    <p:sldId id="287" r:id="rId30"/>
    <p:sldId id="323" r:id="rId31"/>
    <p:sldId id="305" r:id="rId32"/>
    <p:sldId id="324" r:id="rId33"/>
    <p:sldId id="290" r:id="rId34"/>
    <p:sldId id="325"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2" autoAdjust="0"/>
  </p:normalViewPr>
  <p:slideViewPr>
    <p:cSldViewPr>
      <p:cViewPr>
        <p:scale>
          <a:sx n="73" d="100"/>
          <a:sy n="73" d="100"/>
        </p:scale>
        <p:origin x="-12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3200" b="1" dirty="0" smtClean="0">
              <a:latin typeface="Times New Roman" panose="02020603050405020304" pitchFamily="18" charset="0"/>
              <a:cs typeface="Times New Roman" panose="02020603050405020304" pitchFamily="18" charset="0"/>
            </a:rPr>
            <a:t>NỘI DUNG</a:t>
          </a:r>
          <a:endParaRPr lang="en-US" sz="3200" dirty="0">
            <a:latin typeface="Times New Roman" panose="02020603050405020304" pitchFamily="18" charset="0"/>
            <a:cs typeface="Times New Roman" panose="02020603050405020304" pitchFamily="18"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VAI TRÒ CỦA RỪNG</a:t>
          </a:r>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MỘT SỐ LOẠI RỪNG PHỔ BIẾN Ở VIỆT NAM</a:t>
          </a:r>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custScaleY="10481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38338">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40451" custScaleY="127949">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655868" y="1980220"/>
          <a:ext cx="470030" cy="447819"/>
        </a:xfrm>
        <a:custGeom>
          <a:avLst/>
          <a:gdLst/>
          <a:ahLst/>
          <a:cxnLst/>
          <a:rect l="0" t="0" r="0" b="0"/>
          <a:pathLst>
            <a:path>
              <a:moveTo>
                <a:pt x="0" y="0"/>
              </a:moveTo>
              <a:lnTo>
                <a:pt x="235015" y="0"/>
              </a:lnTo>
              <a:lnTo>
                <a:pt x="235015" y="447819"/>
              </a:lnTo>
              <a:lnTo>
                <a:pt x="470030" y="4478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4654" y="2187899"/>
        <a:ext cx="32460" cy="32460"/>
      </dsp:txXfrm>
    </dsp:sp>
    <dsp:sp modelId="{88FDB691-016A-40B0-A9DB-C295FAE27C13}">
      <dsp:nvSpPr>
        <dsp:cNvPr id="0" name=""/>
        <dsp:cNvSpPr/>
      </dsp:nvSpPr>
      <dsp:spPr>
        <a:xfrm>
          <a:off x="1655868" y="1432272"/>
          <a:ext cx="470030" cy="547947"/>
        </a:xfrm>
        <a:custGeom>
          <a:avLst/>
          <a:gdLst/>
          <a:ahLst/>
          <a:cxnLst/>
          <a:rect l="0" t="0" r="0" b="0"/>
          <a:pathLst>
            <a:path>
              <a:moveTo>
                <a:pt x="0" y="547947"/>
              </a:moveTo>
              <a:lnTo>
                <a:pt x="235015" y="547947"/>
              </a:lnTo>
              <a:lnTo>
                <a:pt x="235015" y="0"/>
              </a:lnTo>
              <a:lnTo>
                <a:pt x="47003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2836" y="1688197"/>
        <a:ext cx="36096" cy="36096"/>
      </dsp:txXfrm>
    </dsp:sp>
    <dsp:sp modelId="{52CC3858-04E6-4AC8-9521-5CA3BFE29911}">
      <dsp:nvSpPr>
        <dsp:cNvPr id="0" name=""/>
        <dsp:cNvSpPr/>
      </dsp:nvSpPr>
      <dsp:spPr>
        <a:xfrm rot="16200000">
          <a:off x="-778253" y="1522366"/>
          <a:ext cx="3952536" cy="915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NỘI DUNG</a:t>
          </a:r>
          <a:endParaRPr lang="en-US" sz="3200" kern="1200" dirty="0">
            <a:latin typeface="Times New Roman" panose="02020603050405020304" pitchFamily="18" charset="0"/>
            <a:cs typeface="Times New Roman" panose="02020603050405020304" pitchFamily="18" charset="0"/>
          </a:endParaRPr>
        </a:p>
      </dsp:txBody>
      <dsp:txXfrm>
        <a:off x="-778253" y="1522366"/>
        <a:ext cx="3952536" cy="915707"/>
      </dsp:txXfrm>
    </dsp:sp>
    <dsp:sp modelId="{588D7B36-9318-452D-AA4D-4E12F5F67A05}">
      <dsp:nvSpPr>
        <dsp:cNvPr id="0" name=""/>
        <dsp:cNvSpPr/>
      </dsp:nvSpPr>
      <dsp:spPr>
        <a:xfrm>
          <a:off x="2125899" y="1074016"/>
          <a:ext cx="5601311" cy="7165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1</a:t>
          </a:r>
          <a:r>
            <a:rPr lang="en-US" sz="2800" kern="1200" dirty="0">
              <a:latin typeface="Times New Roman" panose="02020603050405020304" pitchFamily="18" charset="0"/>
              <a:cs typeface="Times New Roman" panose="02020603050405020304" pitchFamily="18" charset="0"/>
            </a:rPr>
            <a:t>. VAI TRÒ CỦA RỪNG</a:t>
          </a:r>
        </a:p>
      </dsp:txBody>
      <dsp:txXfrm>
        <a:off x="2125899" y="1074016"/>
        <a:ext cx="5601311" cy="716510"/>
      </dsp:txXfrm>
    </dsp:sp>
    <dsp:sp modelId="{4873DB87-FF6F-4DF1-AB10-6BBE036B1793}">
      <dsp:nvSpPr>
        <dsp:cNvPr id="0" name=""/>
        <dsp:cNvSpPr/>
      </dsp:nvSpPr>
      <dsp:spPr>
        <a:xfrm>
          <a:off x="2125899" y="1969655"/>
          <a:ext cx="5650970" cy="9167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2</a:t>
          </a:r>
          <a:r>
            <a:rPr lang="en-US" sz="2800" kern="1200" dirty="0">
              <a:latin typeface="Times New Roman" panose="02020603050405020304" pitchFamily="18" charset="0"/>
              <a:cs typeface="Times New Roman" panose="02020603050405020304" pitchFamily="18" charset="0"/>
            </a:rPr>
            <a:t>. MỘT SỐ LOẠI RỪNG PHỔ BIẾN Ở VIỆT NAM</a:t>
          </a:r>
        </a:p>
      </dsp:txBody>
      <dsp:txXfrm>
        <a:off x="2125899" y="1969655"/>
        <a:ext cx="5650970" cy="9167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8</a:t>
            </a:fld>
            <a:endParaRPr lang="en-US"/>
          </a:p>
        </p:txBody>
      </p:sp>
    </p:spTree>
    <p:extLst>
      <p:ext uri="{BB962C8B-B14F-4D97-AF65-F5344CB8AC3E}">
        <p14:creationId xmlns:p14="http://schemas.microsoft.com/office/powerpoint/2010/main" val="300995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9</a:t>
            </a:fld>
            <a:endParaRPr lang="en-US"/>
          </a:p>
        </p:txBody>
      </p:sp>
    </p:spTree>
    <p:extLst>
      <p:ext uri="{BB962C8B-B14F-4D97-AF65-F5344CB8AC3E}">
        <p14:creationId xmlns:p14="http://schemas.microsoft.com/office/powerpoint/2010/main" val="194120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10</a:t>
            </a:fld>
            <a:endParaRPr lang="en-US"/>
          </a:p>
        </p:txBody>
      </p:sp>
    </p:spTree>
    <p:extLst>
      <p:ext uri="{BB962C8B-B14F-4D97-AF65-F5344CB8AC3E}">
        <p14:creationId xmlns:p14="http://schemas.microsoft.com/office/powerpoint/2010/main" val="325048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11</a:t>
            </a:fld>
            <a:endParaRPr lang="en-US"/>
          </a:p>
        </p:txBody>
      </p:sp>
    </p:spTree>
    <p:extLst>
      <p:ext uri="{BB962C8B-B14F-4D97-AF65-F5344CB8AC3E}">
        <p14:creationId xmlns:p14="http://schemas.microsoft.com/office/powerpoint/2010/main" val="54152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24</a:t>
            </a:fld>
            <a:endParaRPr lang="en-US"/>
          </a:p>
        </p:txBody>
      </p:sp>
    </p:spTree>
    <p:extLst>
      <p:ext uri="{BB962C8B-B14F-4D97-AF65-F5344CB8AC3E}">
        <p14:creationId xmlns:p14="http://schemas.microsoft.com/office/powerpoint/2010/main" val="339179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6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D70B60-EB16-4181-BE10-F25BFBBA40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1" y="4365501"/>
            <a:ext cx="1214025" cy="2492500"/>
          </a:xfrm>
          <a:prstGeom prst="rect">
            <a:avLst/>
          </a:prstGeom>
          <a:noFill/>
          <a:ln>
            <a:noFill/>
          </a:ln>
        </p:spPr>
      </p:pic>
      <p:sp>
        <p:nvSpPr>
          <p:cNvPr id="48" name="Google Shape;48;p7"/>
          <p:cNvSpPr/>
          <p:nvPr/>
        </p:nvSpPr>
        <p:spPr>
          <a:xfrm>
            <a:off x="548700" y="731600"/>
            <a:ext cx="80466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7"/>
          <p:cNvSpPr txBox="1">
            <a:spLocks noGrp="1"/>
          </p:cNvSpPr>
          <p:nvPr>
            <p:ph type="title"/>
          </p:nvPr>
        </p:nvSpPr>
        <p:spPr>
          <a:xfrm>
            <a:off x="994975" y="1312353"/>
            <a:ext cx="71541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94975" y="2033100"/>
            <a:ext cx="22185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3446664" y="2033100"/>
            <a:ext cx="22185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5898352" y="2033100"/>
            <a:ext cx="22185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4297650" y="6126400"/>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54" name="Google Shape;54;p7"/>
          <p:cNvPicPr preferRelativeResize="0"/>
          <p:nvPr/>
        </p:nvPicPr>
        <p:blipFill>
          <a:blip r:embed="rId3">
            <a:alphaModFix/>
          </a:blip>
          <a:stretch>
            <a:fillRect/>
          </a:stretch>
        </p:blipFill>
        <p:spPr>
          <a:xfrm>
            <a:off x="5961301" y="1"/>
            <a:ext cx="3182701" cy="3101067"/>
          </a:xfrm>
          <a:prstGeom prst="rect">
            <a:avLst/>
          </a:prstGeom>
          <a:noFill/>
          <a:ln>
            <a:noFill/>
          </a:ln>
        </p:spPr>
      </p:pic>
    </p:spTree>
    <p:extLst>
      <p:ext uri="{BB962C8B-B14F-4D97-AF65-F5344CB8AC3E}">
        <p14:creationId xmlns:p14="http://schemas.microsoft.com/office/powerpoint/2010/main" val="27830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70B60-EB16-4181-BE10-F25BFBBA407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D70B60-EB16-4181-BE10-F25BFBBA4077}"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D70B60-EB16-4181-BE10-F25BFBBA4077}"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8436" y="332656"/>
            <a:ext cx="6958020" cy="1200329"/>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68" y="235109"/>
            <a:ext cx="1551068" cy="21857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265" y="3676378"/>
            <a:ext cx="4323215" cy="2974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672338"/>
            <a:ext cx="4291385" cy="2860923"/>
          </a:xfrm>
          <a:prstGeom prst="rect">
            <a:avLst/>
          </a:prstGeom>
        </p:spPr>
      </p:pic>
      <p:sp>
        <p:nvSpPr>
          <p:cNvPr id="7" name="Rectangle 6"/>
          <p:cNvSpPr/>
          <p:nvPr/>
        </p:nvSpPr>
        <p:spPr>
          <a:xfrm>
            <a:off x="4569266" y="2066072"/>
            <a:ext cx="4573844" cy="1200329"/>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Ở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1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29072" y="929625"/>
            <a:ext cx="8055804" cy="1200329"/>
          </a:xfrm>
          <a:prstGeom prst="rect">
            <a:avLst/>
          </a:prstGeom>
        </p:spPr>
        <p:txBody>
          <a:bodyPr wrap="square">
            <a:spAutoFit/>
          </a:bodyPr>
          <a:lstStyle/>
          <a:p>
            <a:pPr algn="ctr"/>
            <a:r>
              <a:rPr lang="de-DE" sz="3600" b="1" dirty="0">
                <a:solidFill>
                  <a:srgbClr val="FF0000"/>
                </a:solidFill>
                <a:latin typeface="Times New Roman" panose="02020603050405020304" pitchFamily="18" charset="0"/>
                <a:cs typeface="Times New Roman" panose="02020603050405020304" pitchFamily="18" charset="0"/>
              </a:rPr>
              <a:t>Hãy cho biết vai trò của rừng đối với môi trường, đời sống và sản </a:t>
            </a:r>
            <a:r>
              <a:rPr lang="de-DE" sz="3600" b="1" dirty="0" smtClean="0">
                <a:solidFill>
                  <a:srgbClr val="FF0000"/>
                </a:solidFill>
                <a:latin typeface="Times New Roman" panose="02020603050405020304" pitchFamily="18" charset="0"/>
                <a:cs typeface="Times New Roman" panose="02020603050405020304" pitchFamily="18" charset="0"/>
              </a:rPr>
              <a:t>xuất?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7204" y="2492896"/>
            <a:ext cx="8892480" cy="2219838"/>
          </a:xfrm>
          <a:prstGeom prst="rect">
            <a:avLst/>
          </a:prstGeom>
        </p:spPr>
        <p:txBody>
          <a:bodyPr wrap="square">
            <a:spAutoFit/>
          </a:bodyPr>
          <a:lstStyle/>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  </a:t>
            </a:r>
            <a:r>
              <a:rPr lang="de-DE" sz="3200" dirty="0">
                <a:solidFill>
                  <a:srgbClr val="0000FF"/>
                </a:solidFill>
                <a:latin typeface="Times New Roman" panose="02020603050405020304" pitchFamily="18" charset="0"/>
                <a:cs typeface="Times New Roman" panose="02020603050405020304" pitchFamily="18" charset="0"/>
              </a:rPr>
              <a:t>Bảo </a:t>
            </a:r>
            <a:r>
              <a:rPr lang="de-DE" sz="3200" dirty="0" smtClean="0">
                <a:solidFill>
                  <a:srgbClr val="0000FF"/>
                </a:solidFill>
                <a:latin typeface="Times New Roman" panose="02020603050405020304" pitchFamily="18" charset="0"/>
                <a:cs typeface="Times New Roman" panose="02020603050405020304" pitchFamily="18" charset="0"/>
              </a:rPr>
              <a:t>vệ, </a:t>
            </a:r>
            <a:r>
              <a:rPr lang="de-DE" sz="3200" dirty="0">
                <a:solidFill>
                  <a:srgbClr val="0000FF"/>
                </a:solidFill>
                <a:latin typeface="Times New Roman" panose="02020603050405020304" pitchFamily="18" charset="0"/>
                <a:cs typeface="Times New Roman" panose="02020603050405020304" pitchFamily="18" charset="0"/>
              </a:rPr>
              <a:t>cải tạo môi trường.</a:t>
            </a:r>
            <a:endParaRPr lang="en-US" sz="3200"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a:t>
            </a:r>
            <a:r>
              <a:rPr lang="de-DE" sz="3200" dirty="0">
                <a:solidFill>
                  <a:srgbClr val="0000FF"/>
                </a:solidFill>
                <a:latin typeface="Times New Roman" panose="02020603050405020304" pitchFamily="18" charset="0"/>
                <a:cs typeface="Times New Roman" panose="02020603050405020304" pitchFamily="18" charset="0"/>
              </a:rPr>
              <a:t> </a:t>
            </a:r>
            <a:r>
              <a:rPr lang="de-DE" sz="3200" dirty="0" smtClean="0">
                <a:solidFill>
                  <a:srgbClr val="0000FF"/>
                </a:solidFill>
                <a:latin typeface="Times New Roman" panose="02020603050405020304" pitchFamily="18" charset="0"/>
                <a:cs typeface="Times New Roman" panose="02020603050405020304" pitchFamily="18" charset="0"/>
              </a:rPr>
              <a:t> Phục </a:t>
            </a:r>
            <a:r>
              <a:rPr lang="de-DE" sz="3200" dirty="0">
                <a:solidFill>
                  <a:srgbClr val="0000FF"/>
                </a:solidFill>
                <a:latin typeface="Times New Roman" panose="02020603050405020304" pitchFamily="18" charset="0"/>
                <a:cs typeface="Times New Roman" panose="02020603050405020304" pitchFamily="18" charset="0"/>
              </a:rPr>
              <a:t>vụ tích cực cho đời sống, sản xuất con người.</a:t>
            </a:r>
            <a:endParaRPr lang="en-US" sz="3200"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a:t>
            </a:r>
            <a:r>
              <a:rPr lang="de-DE" sz="3200" dirty="0">
                <a:solidFill>
                  <a:srgbClr val="0000FF"/>
                </a:solidFill>
                <a:latin typeface="Times New Roman" panose="02020603050405020304" pitchFamily="18" charset="0"/>
                <a:cs typeface="Times New Roman" panose="02020603050405020304" pitchFamily="18" charset="0"/>
              </a:rPr>
              <a:t> Phục vụ nghiên cứu khoa học.</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9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764" y="611977"/>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3"/>
          <a:srcRect/>
          <a:stretch>
            <a:fillRect/>
          </a:stretch>
        </p:blipFill>
        <p:spPr>
          <a:xfrm>
            <a:off x="7906518" y="83982"/>
            <a:ext cx="1108707" cy="1112770"/>
          </a:xfrm>
          <a:prstGeom prst="rect">
            <a:avLst/>
          </a:prstGeom>
        </p:spPr>
      </p:pic>
      <p:sp>
        <p:nvSpPr>
          <p:cNvPr id="9" name="TextBox 8">
            <a:extLst>
              <a:ext uri="{FF2B5EF4-FFF2-40B4-BE49-F238E27FC236}">
                <a16:creationId xmlns="" xmlns:a16="http://schemas.microsoft.com/office/drawing/2014/main" id="{67FBC7C8-319D-4970-88F6-EA4FEA45D748}"/>
              </a:ext>
            </a:extLst>
          </p:cNvPr>
          <p:cNvSpPr txBox="1"/>
          <p:nvPr/>
        </p:nvSpPr>
        <p:spPr>
          <a:xfrm>
            <a:off x="167818" y="1186587"/>
            <a:ext cx="8640960" cy="1477328"/>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rPr>
              <a:t>Rừng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vai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trọng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bảo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môi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trường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phục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tích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cực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cứu</a:t>
            </a:r>
            <a:r>
              <a:rPr lang="en-US" sz="3000" dirty="0">
                <a:solidFill>
                  <a:srgbClr val="000000"/>
                </a:solidFill>
                <a:effectLst/>
                <a:latin typeface="Times New Roman" panose="02020603050405020304" pitchFamily="18" charset="0"/>
                <a:ea typeface="Times New Roman" panose="02020603050405020304" pitchFamily="18" charset="0"/>
              </a:rPr>
              <a:t> khoa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8567" y="2644342"/>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45716"/>
            <a:ext cx="3059832" cy="266514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7" y="1796290"/>
            <a:ext cx="2923875" cy="2714571"/>
          </a:xfrm>
          <a:prstGeom prst="rect">
            <a:avLst/>
          </a:prstGeom>
          <a:ln>
            <a:noFill/>
          </a:ln>
          <a:effectLst>
            <a:softEdge rad="112500"/>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4697" b="11409"/>
          <a:stretch/>
        </p:blipFill>
        <p:spPr>
          <a:xfrm>
            <a:off x="2987824" y="1845716"/>
            <a:ext cx="2952328" cy="2665145"/>
          </a:xfrm>
          <a:prstGeom prst="rect">
            <a:avLst/>
          </a:prstGeom>
          <a:ln>
            <a:noFill/>
          </a:ln>
          <a:effectLst>
            <a:softEdge rad="112500"/>
          </a:effectLst>
        </p:spPr>
      </p:pic>
      <p:sp>
        <p:nvSpPr>
          <p:cNvPr id="11" name="Rounded Rectangle 10"/>
          <p:cNvSpPr/>
          <p:nvPr/>
        </p:nvSpPr>
        <p:spPr>
          <a:xfrm>
            <a:off x="107504" y="4438853"/>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4438853"/>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4366845"/>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84001" y="417663"/>
            <a:ext cx="8460432" cy="1077218"/>
          </a:xfrm>
          <a:prstGeom prst="rect">
            <a:avLst/>
          </a:prstGeom>
        </p:spPr>
        <p:txBody>
          <a:bodyPr wrap="square">
            <a:spAutoFit/>
          </a:bodyPr>
          <a:lstStyle/>
          <a:p>
            <a:pPr lvl="0" algn="ct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6.2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556263" y="5302949"/>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Tree>
    <p:extLst>
      <p:ext uri="{BB962C8B-B14F-4D97-AF65-F5344CB8AC3E}">
        <p14:creationId xmlns:p14="http://schemas.microsoft.com/office/powerpoint/2010/main" val="2394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267911"/>
            <a:ext cx="3059832" cy="266514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7" y="1218485"/>
            <a:ext cx="2923875" cy="2714571"/>
          </a:xfrm>
          <a:prstGeom prst="rect">
            <a:avLst/>
          </a:prstGeom>
          <a:ln>
            <a:noFill/>
          </a:ln>
          <a:effectLst>
            <a:softEdge rad="112500"/>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4697" b="11409"/>
          <a:stretch/>
        </p:blipFill>
        <p:spPr>
          <a:xfrm>
            <a:off x="2987824" y="1267911"/>
            <a:ext cx="2952328" cy="2665145"/>
          </a:xfrm>
          <a:prstGeom prst="rect">
            <a:avLst/>
          </a:prstGeom>
          <a:ln>
            <a:noFill/>
          </a:ln>
          <a:effectLst>
            <a:softEdge rad="112500"/>
          </a:effectLst>
        </p:spPr>
      </p:pic>
      <p:sp>
        <p:nvSpPr>
          <p:cNvPr id="11" name="Rounded Rectangle 10"/>
          <p:cNvSpPr/>
          <p:nvPr/>
        </p:nvSpPr>
        <p:spPr>
          <a:xfrm>
            <a:off x="107504" y="3861048"/>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3861048"/>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3789040"/>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736211" y="6021288"/>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
        <p:nvSpPr>
          <p:cNvPr id="15" name="Rectangle 14"/>
          <p:cNvSpPr/>
          <p:nvPr/>
        </p:nvSpPr>
        <p:spPr>
          <a:xfrm>
            <a:off x="492639" y="4653136"/>
            <a:ext cx="1936676" cy="954107"/>
          </a:xfrm>
          <a:prstGeom prst="rect">
            <a:avLst/>
          </a:prstGeom>
        </p:spPr>
        <p:txBody>
          <a:bodyPr wrap="square">
            <a:spAutoFit/>
          </a:bodyPr>
          <a:lstStyle/>
          <a:p>
            <a:r>
              <a:rPr lang="de-DE" sz="2800" b="1" dirty="0">
                <a:solidFill>
                  <a:srgbClr val="FF0000"/>
                </a:solidFill>
                <a:latin typeface="Times New Roman" panose="02020603050405020304" pitchFamily="18" charset="0"/>
                <a:cs typeface="Times New Roman" panose="02020603050405020304" pitchFamily="18" charset="0"/>
              </a:rPr>
              <a:t>Nguồn gốc hình thành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378156" y="4751566"/>
            <a:ext cx="2217274"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Theo loài cây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090853" y="4686235"/>
            <a:ext cx="2441587" cy="954107"/>
          </a:xfrm>
          <a:prstGeom prst="rect">
            <a:avLst/>
          </a:prstGeom>
        </p:spPr>
        <p:txBody>
          <a:bodyPr wrap="square">
            <a:spAutoFit/>
          </a:bodyPr>
          <a:lstStyle/>
          <a:p>
            <a:pPr algn="ctr"/>
            <a:r>
              <a:rPr lang="de-DE" sz="2800" b="1" dirty="0">
                <a:solidFill>
                  <a:srgbClr val="FF0000"/>
                </a:solidFill>
                <a:latin typeface="Times New Roman" panose="02020603050405020304" pitchFamily="18" charset="0"/>
                <a:cs typeface="Times New Roman" panose="02020603050405020304" pitchFamily="18" charset="0"/>
              </a:rPr>
              <a:t>Theo điều kiện lập địa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8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08" y="1849179"/>
            <a:ext cx="6552728" cy="3024336"/>
          </a:xfrm>
          <a:prstGeom prst="rect">
            <a:avLst/>
          </a:prstGeom>
          <a:ln>
            <a:noFill/>
          </a:ln>
          <a:effectLst>
            <a:softEdge rad="112500"/>
          </a:effectLst>
        </p:spPr>
      </p:pic>
      <p:sp>
        <p:nvSpPr>
          <p:cNvPr id="3" name="Rectangle 2"/>
          <p:cNvSpPr/>
          <p:nvPr/>
        </p:nvSpPr>
        <p:spPr>
          <a:xfrm>
            <a:off x="971600" y="764704"/>
            <a:ext cx="7415813" cy="584775"/>
          </a:xfrm>
          <a:prstGeom prst="rect">
            <a:avLst/>
          </a:prstGeom>
        </p:spPr>
        <p:txBody>
          <a:bodyPr wrap="none">
            <a:spAutoFit/>
          </a:bodyPr>
          <a:lstStyle/>
          <a:p>
            <a:pPr lvl="0"/>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trên</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81267" y="5013176"/>
            <a:ext cx="6505307"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Rừng cau dừa hoặc rừng ngập nước</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8219434" cy="1077218"/>
          </a:xfrm>
          <a:prstGeom prst="rect">
            <a:avLst/>
          </a:prstGeom>
        </p:spPr>
        <p:txBody>
          <a:bodyPr wrap="square">
            <a:spAutoFit/>
          </a:bodyPr>
          <a:lstStyle/>
          <a:p>
            <a:pPr lvl="0" algn="ctr"/>
            <a:r>
              <a:rPr lang="en-US" sz="3200" b="1" dirty="0" err="1">
                <a:solidFill>
                  <a:srgbClr val="0000FF"/>
                </a:solidFill>
                <a:latin typeface="Times New Roman" panose="02020603050405020304" pitchFamily="18" charset="0"/>
                <a:cs typeface="Times New Roman" panose="02020603050405020304" pitchFamily="18" charset="0"/>
              </a:rPr>
              <a:t>Tại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22920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đước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895446" cy="4276700"/>
          </a:xfrm>
          <a:prstGeom prst="rect">
            <a:avLst/>
          </a:prstGeom>
        </p:spPr>
      </p:pic>
    </p:spTree>
    <p:extLst>
      <p:ext uri="{BB962C8B-B14F-4D97-AF65-F5344CB8AC3E}">
        <p14:creationId xmlns:p14="http://schemas.microsoft.com/office/powerpoint/2010/main" val="13080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5733256"/>
            <a:ext cx="3168352"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nứa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Làm giàu từ tre, nứa ,lồ ô tại sao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4888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94928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keo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Cần cách nhìn đúng về giá trị cây keo – Báo Nông nghiệp Việt Nam — Viện  Khoa học Lâm nghiệp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19" y="332656"/>
            <a:ext cx="8064896" cy="541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6021288"/>
            <a:ext cx="331236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đàn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ây bạch đ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0628"/>
            <a:ext cx="7920880" cy="59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62519" y="1200329"/>
            <a:ext cx="806489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107472697"/>
              </p:ext>
            </p:extLst>
          </p:nvPr>
        </p:nvGraphicFramePr>
        <p:xfrm>
          <a:off x="467544" y="2492896"/>
          <a:ext cx="8517031"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7504" y="0"/>
            <a:ext cx="8877071" cy="1200329"/>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Chương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3. </a:t>
            </a:r>
          </a:p>
          <a:p>
            <a:pPr algn="ctr"/>
            <a:r>
              <a:rPr lang="en-US" sz="3600" b="1" dirty="0" err="1" smtClean="0">
                <a:solidFill>
                  <a:srgbClr val="0000FF"/>
                </a:solidFill>
                <a:latin typeface="Times New Roman" panose="02020603050405020304" pitchFamily="18" charset="0"/>
                <a:cs typeface="Times New Roman" panose="02020603050405020304" pitchFamily="18" charset="0"/>
              </a:rPr>
              <a:t>TRỒNG</a:t>
            </a:r>
            <a:r>
              <a:rPr lang="en-US" sz="3600" b="1" dirty="0">
                <a:solidFill>
                  <a:srgbClr val="0000FF"/>
                </a:solidFill>
                <a:latin typeface="Times New Roman" panose="02020603050405020304" pitchFamily="18" charset="0"/>
                <a:cs typeface="Times New Roman" panose="02020603050405020304" pitchFamily="18" charset="0"/>
              </a:rPr>
              <a:t>, CHĂM </a:t>
            </a:r>
            <a:r>
              <a:rPr lang="en-US" sz="3600" b="1" dirty="0" err="1">
                <a:solidFill>
                  <a:srgbClr val="0000FF"/>
                </a:solidFill>
                <a:latin typeface="Times New Roman" panose="02020603050405020304" pitchFamily="18" charset="0"/>
                <a:cs typeface="Times New Roman" panose="02020603050405020304" pitchFamily="18" charset="0"/>
              </a:rPr>
              <a:t>SÓC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VÀ</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BẢO VỆ RỪNG</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9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360" y="260648"/>
            <a:ext cx="8655579" cy="1569660"/>
          </a:xfrm>
          <a:prstGeom prst="rect">
            <a:avLst/>
          </a:prstGeom>
        </p:spPr>
        <p:txBody>
          <a:bodyPr wrap="square">
            <a:spAutoFit/>
          </a:bodyPr>
          <a:lstStyle/>
          <a:p>
            <a:pPr lvl="0" algn="ctr"/>
            <a:r>
              <a:rPr lang="de-DE" sz="3200" b="1" dirty="0">
                <a:solidFill>
                  <a:srgbClr val="0000FF"/>
                </a:solidFill>
                <a:latin typeface="Times New Roman" panose="02020603050405020304" pitchFamily="18" charset="0"/>
                <a:cs typeface="Times New Roman" panose="02020603050405020304" pitchFamily="18" charset="0"/>
              </a:rPr>
              <a:t>Thảo luận nhóm </a:t>
            </a:r>
            <a:r>
              <a:rPr lang="de-DE" sz="3200" b="1" dirty="0" smtClean="0">
                <a:solidFill>
                  <a:srgbClr val="0000FF"/>
                </a:solidFill>
                <a:latin typeface="Times New Roman" panose="02020603050405020304" pitchFamily="18" charset="0"/>
                <a:cs typeface="Times New Roman" panose="02020603050405020304" pitchFamily="18" charset="0"/>
              </a:rPr>
              <a:t>(3 </a:t>
            </a:r>
            <a:r>
              <a:rPr lang="de-DE" sz="3200" b="1" dirty="0">
                <a:solidFill>
                  <a:srgbClr val="0000FF"/>
                </a:solidFill>
                <a:latin typeface="Times New Roman" panose="02020603050405020304" pitchFamily="18" charset="0"/>
                <a:cs typeface="Times New Roman" panose="02020603050405020304" pitchFamily="18" charset="0"/>
              </a:rPr>
              <a:t>phút</a:t>
            </a:r>
            <a:r>
              <a:rPr lang="de-DE" sz="3200" b="1" dirty="0" smtClean="0">
                <a:solidFill>
                  <a:srgbClr val="0000FF"/>
                </a:solidFill>
                <a:latin typeface="Times New Roman" panose="02020603050405020304" pitchFamily="18" charset="0"/>
                <a:cs typeface="Times New Roman" panose="02020603050405020304" pitchFamily="18" charset="0"/>
              </a:rPr>
              <a:t>) </a:t>
            </a:r>
            <a:r>
              <a:rPr lang="de-DE" sz="3200" b="1" dirty="0" smtClean="0">
                <a:solidFill>
                  <a:srgbClr val="FF0000"/>
                </a:solidFill>
                <a:latin typeface="Times New Roman" panose="02020603050405020304" pitchFamily="18" charset="0"/>
                <a:cs typeface="Times New Roman" panose="02020603050405020304" pitchFamily="18" charset="0"/>
              </a:rPr>
              <a:t>Hình </a:t>
            </a:r>
            <a:r>
              <a:rPr lang="de-DE" sz="3200" b="1" dirty="0">
                <a:solidFill>
                  <a:srgbClr val="FF0000"/>
                </a:solidFill>
                <a:latin typeface="Times New Roman" panose="02020603050405020304" pitchFamily="18" charset="0"/>
                <a:cs typeface="Times New Roman" panose="02020603050405020304" pitchFamily="18" charset="0"/>
              </a:rPr>
              <a:t>6.4 cho thấy rừng giúp ích cho môi trường và cho đời sống con người thế nào?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69425"/>
            <a:ext cx="3075343" cy="239973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181" y="2492896"/>
            <a:ext cx="2734106" cy="23610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2469426"/>
            <a:ext cx="3135341" cy="2399734"/>
          </a:xfrm>
          <a:prstGeom prst="rect">
            <a:avLst/>
          </a:prstGeom>
          <a:ln>
            <a:noFill/>
          </a:ln>
          <a:effectLst>
            <a:softEdge rad="112500"/>
          </a:effectLst>
        </p:spPr>
      </p:pic>
      <p:sp>
        <p:nvSpPr>
          <p:cNvPr id="11" name="Oval 10"/>
          <p:cNvSpPr/>
          <p:nvPr/>
        </p:nvSpPr>
        <p:spPr>
          <a:xfrm>
            <a:off x="1259632" y="4853946"/>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p>
        </p:txBody>
      </p:sp>
      <p:sp>
        <p:nvSpPr>
          <p:cNvPr id="12" name="Oval 11"/>
          <p:cNvSpPr/>
          <p:nvPr/>
        </p:nvSpPr>
        <p:spPr>
          <a:xfrm>
            <a:off x="4184607" y="4869160"/>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p>
        </p:txBody>
      </p:sp>
      <p:sp>
        <p:nvSpPr>
          <p:cNvPr id="13" name="Oval 12"/>
          <p:cNvSpPr/>
          <p:nvPr/>
        </p:nvSpPr>
        <p:spPr>
          <a:xfrm>
            <a:off x="7282801" y="487123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3419423" y="5733256"/>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6.4 </a:t>
            </a:r>
            <a:endParaRPr lang="en-US" sz="3600" dirty="0">
              <a:solidFill>
                <a:srgbClr val="0000FF"/>
              </a:solidFill>
            </a:endParaRP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00808"/>
            <a:ext cx="3075343" cy="239973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181" y="1724279"/>
            <a:ext cx="2734106" cy="23610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700809"/>
            <a:ext cx="3135341" cy="2399734"/>
          </a:xfrm>
          <a:prstGeom prst="rect">
            <a:avLst/>
          </a:prstGeom>
          <a:ln>
            <a:noFill/>
          </a:ln>
          <a:effectLst>
            <a:softEdge rad="112500"/>
          </a:effectLst>
        </p:spPr>
      </p:pic>
      <p:sp>
        <p:nvSpPr>
          <p:cNvPr id="11" name="Oval 10"/>
          <p:cNvSpPr/>
          <p:nvPr/>
        </p:nvSpPr>
        <p:spPr>
          <a:xfrm>
            <a:off x="1259632" y="408532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p>
        </p:txBody>
      </p:sp>
      <p:sp>
        <p:nvSpPr>
          <p:cNvPr id="12" name="Oval 11"/>
          <p:cNvSpPr/>
          <p:nvPr/>
        </p:nvSpPr>
        <p:spPr>
          <a:xfrm>
            <a:off x="4184607" y="4100543"/>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p>
        </p:txBody>
      </p:sp>
      <p:sp>
        <p:nvSpPr>
          <p:cNvPr id="13" name="Oval 12"/>
          <p:cNvSpPr/>
          <p:nvPr/>
        </p:nvSpPr>
        <p:spPr>
          <a:xfrm>
            <a:off x="7282801" y="4102622"/>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3741555" y="5853125"/>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6.4 </a:t>
            </a:r>
            <a:endParaRPr lang="en-US" sz="3600" dirty="0">
              <a:solidFill>
                <a:srgbClr val="0000FF"/>
              </a:solidFill>
            </a:endParaRPr>
          </a:p>
        </p:txBody>
      </p:sp>
      <p:sp>
        <p:nvSpPr>
          <p:cNvPr id="15" name="Rectangle 14"/>
          <p:cNvSpPr/>
          <p:nvPr/>
        </p:nvSpPr>
        <p:spPr>
          <a:xfrm>
            <a:off x="188307" y="4589511"/>
            <a:ext cx="2414444"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sản xuất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75856" y="4604599"/>
            <a:ext cx="2550698"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đặc dụng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0192" y="4585435"/>
            <a:ext cx="2595582"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phòng hộ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4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620688"/>
            <a:ext cx="8280919" cy="1077218"/>
          </a:xfrm>
          <a:prstGeom prst="rect">
            <a:avLst/>
          </a:prstGeom>
        </p:spPr>
        <p:txBody>
          <a:bodyPr wrap="square">
            <a:spAutoFit/>
          </a:bodyPr>
          <a:lstStyle/>
          <a:p>
            <a:pPr lvl="0" algn="ctr"/>
            <a:r>
              <a:rPr lang="de-DE" sz="3200" b="1" dirty="0">
                <a:solidFill>
                  <a:srgbClr val="FF0000"/>
                </a:solidFill>
                <a:latin typeface="Times New Roman" panose="02020603050405020304" pitchFamily="18" charset="0"/>
                <a:cs typeface="Times New Roman" panose="02020603050405020304" pitchFamily="18" charset="0"/>
              </a:rPr>
              <a:t>Rừng trong tự nhiên được phân loại theo những cách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79512" y="1844824"/>
            <a:ext cx="8820901" cy="4031873"/>
          </a:xfrm>
          <a:prstGeom prst="rect">
            <a:avLst/>
          </a:prstGeom>
        </p:spPr>
        <p:txBody>
          <a:bodyPr wrap="square">
            <a:spAutoFit/>
          </a:bodyPr>
          <a:lstStyle/>
          <a:p>
            <a:r>
              <a:rPr lang="de-DE" sz="3200" dirty="0">
                <a:solidFill>
                  <a:srgbClr val="0000FF"/>
                </a:solidFill>
                <a:latin typeface="Times New Roman" panose="02020603050405020304" pitchFamily="18" charset="0"/>
                <a:cs typeface="Times New Roman" panose="02020603050405020304" pitchFamily="18" charset="0"/>
              </a:rPr>
              <a:t>+ Phân loại theo nguồn gốc hình thành: </a:t>
            </a:r>
            <a:r>
              <a:rPr lang="de-DE" sz="3200" dirty="0">
                <a:latin typeface="Times New Roman" panose="02020603050405020304" pitchFamily="18" charset="0"/>
                <a:cs typeface="Times New Roman" panose="02020603050405020304" pitchFamily="18" charset="0"/>
              </a:rPr>
              <a:t>rừng tự nhiên, rừng trồng.</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cây: </a:t>
            </a:r>
            <a:r>
              <a:rPr lang="de-DE" sz="3200" dirty="0">
                <a:latin typeface="Times New Roman" panose="02020603050405020304" pitchFamily="18" charset="0"/>
                <a:cs typeface="Times New Roman" panose="02020603050405020304" pitchFamily="18" charset="0"/>
              </a:rPr>
              <a:t>rừng tràm, rừng thông, rừng tre nứa...</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trữ lượng: </a:t>
            </a:r>
            <a:r>
              <a:rPr lang="de-DE" sz="3200" dirty="0">
                <a:latin typeface="Times New Roman" panose="02020603050405020304" pitchFamily="18" charset="0"/>
                <a:cs typeface="Times New Roman" panose="02020603050405020304" pitchFamily="18" charset="0"/>
              </a:rPr>
              <a:t>rừng rất giàu, rừng giàu, rừng trung bình, rừng nghèo...</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điều kiện lập địa: </a:t>
            </a:r>
            <a:r>
              <a:rPr lang="de-DE" sz="3200" dirty="0">
                <a:latin typeface="Times New Roman" panose="02020603050405020304" pitchFamily="18" charset="0"/>
                <a:cs typeface="Times New Roman" panose="02020603050405020304" pitchFamily="18" charset="0"/>
              </a:rPr>
              <a:t>rừng núi đất, rừng núi đá, rừng ngập nước, rừng đất cát.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91680" y="764704"/>
            <a:ext cx="5472608" cy="646331"/>
          </a:xfrm>
          <a:prstGeom prst="rect">
            <a:avLst/>
          </a:prstGeom>
        </p:spPr>
        <p:txBody>
          <a:bodyPr wrap="square">
            <a:spAutoFit/>
          </a:bodyPr>
          <a:lstStyle/>
          <a:p>
            <a:pPr lvl="0" algn="just"/>
            <a:r>
              <a:rPr lang="de-DE" sz="3600" b="1" dirty="0">
                <a:solidFill>
                  <a:srgbClr val="FF0000"/>
                </a:solidFill>
                <a:latin typeface="Times New Roman" panose="02020603050405020304" pitchFamily="18" charset="0"/>
                <a:cs typeface="Times New Roman" panose="02020603050405020304" pitchFamily="18" charset="0"/>
              </a:rPr>
              <a:t>Nước ta có mấy loại 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3528" y="1844824"/>
            <a:ext cx="8582692" cy="2862322"/>
          </a:xfrm>
          <a:prstGeom prst="rect">
            <a:avLst/>
          </a:prstGeom>
        </p:spPr>
        <p:txBody>
          <a:bodyPr wrap="square">
            <a:spAutoFit/>
          </a:bodyPr>
          <a:lstStyle/>
          <a:p>
            <a:r>
              <a:rPr lang="de-DE" sz="3600" dirty="0">
                <a:latin typeface="Times New Roman" panose="02020603050405020304" pitchFamily="18" charset="0"/>
                <a:cs typeface="Times New Roman" panose="02020603050405020304" pitchFamily="18" charset="0"/>
              </a:rPr>
              <a:t>Ở nước ta, rừng chủ yếu phân loại theo mục đích sử dụng riêng, có 3 loại rừng:</a:t>
            </a:r>
            <a:endParaRPr lang="en-US" sz="3600" dirty="0">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sản xuất</a:t>
            </a:r>
            <a:endParaRPr lang="en-US" sz="3600" dirty="0">
              <a:solidFill>
                <a:srgbClr val="0000FF"/>
              </a:solidFill>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đặc dụng</a:t>
            </a:r>
            <a:endParaRPr lang="en-US" sz="3600" dirty="0">
              <a:solidFill>
                <a:srgbClr val="0000FF"/>
              </a:solidFill>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phòng hộ </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8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764" y="611977"/>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7FBC7C8-319D-4970-88F6-EA4FEA45D748}"/>
              </a:ext>
            </a:extLst>
          </p:cNvPr>
          <p:cNvSpPr txBox="1"/>
          <p:nvPr/>
        </p:nvSpPr>
        <p:spPr>
          <a:xfrm>
            <a:off x="167818" y="1186587"/>
            <a:ext cx="8640960" cy="1477328"/>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rPr>
              <a:t>Rừng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vai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trọng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bảo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môi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trường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phục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tích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cực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cứu</a:t>
            </a:r>
            <a:r>
              <a:rPr lang="en-US" sz="3000" dirty="0">
                <a:solidFill>
                  <a:srgbClr val="000000"/>
                </a:solidFill>
                <a:effectLst/>
                <a:latin typeface="Times New Roman" panose="02020603050405020304" pitchFamily="18" charset="0"/>
                <a:ea typeface="Times New Roman" panose="02020603050405020304" pitchFamily="18" charset="0"/>
              </a:rPr>
              <a:t> khoa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8567" y="2644342"/>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7818" y="3284984"/>
            <a:ext cx="8826621" cy="1015663"/>
          </a:xfrm>
          <a:prstGeom prst="rect">
            <a:avLst/>
          </a:prstGeom>
        </p:spPr>
        <p:txBody>
          <a:bodyPr wrap="square">
            <a:spAutoFit/>
          </a:bodyPr>
          <a:lstStyle/>
          <a:p>
            <a:r>
              <a:rPr lang="de-DE" sz="3000" dirty="0">
                <a:latin typeface="Times New Roman" panose="02020603050405020304" pitchFamily="18" charset="0"/>
                <a:cs typeface="Times New Roman" panose="02020603050405020304" pitchFamily="18" charset="0"/>
              </a:rPr>
              <a:t>Ở nước ta, </a:t>
            </a:r>
            <a:r>
              <a:rPr lang="de-DE" sz="3000" dirty="0" smtClean="0">
                <a:latin typeface="Times New Roman" panose="02020603050405020304" pitchFamily="18" charset="0"/>
                <a:cs typeface="Times New Roman" panose="02020603050405020304" pitchFamily="18" charset="0"/>
              </a:rPr>
              <a:t>có </a:t>
            </a:r>
            <a:r>
              <a:rPr lang="de-DE" sz="3000" dirty="0">
                <a:latin typeface="Times New Roman" panose="02020603050405020304" pitchFamily="18" charset="0"/>
                <a:cs typeface="Times New Roman" panose="02020603050405020304" pitchFamily="18" charset="0"/>
              </a:rPr>
              <a:t>3 loại rừng</a:t>
            </a:r>
            <a:r>
              <a:rPr lang="de-DE" sz="3000" dirty="0" smtClean="0">
                <a:latin typeface="Times New Roman" panose="02020603050405020304" pitchFamily="18" charset="0"/>
                <a:cs typeface="Times New Roman" panose="02020603050405020304" pitchFamily="18" charset="0"/>
              </a:rPr>
              <a:t>: </a:t>
            </a:r>
            <a:r>
              <a:rPr lang="de-DE" sz="3000" dirty="0">
                <a:latin typeface="Times New Roman" panose="02020603050405020304" pitchFamily="18" charset="0"/>
                <a:cs typeface="Times New Roman" panose="02020603050405020304" pitchFamily="18" charset="0"/>
              </a:rPr>
              <a:t>Rừng sản </a:t>
            </a:r>
            <a:r>
              <a:rPr lang="de-DE" sz="3000" dirty="0" smtClean="0">
                <a:latin typeface="Times New Roman" panose="02020603050405020304" pitchFamily="18" charset="0"/>
                <a:cs typeface="Times New Roman" panose="02020603050405020304" pitchFamily="18" charset="0"/>
              </a:rPr>
              <a:t>xuất</a:t>
            </a:r>
            <a:r>
              <a:rPr lang="en-US" sz="3000" dirty="0" smtClean="0">
                <a:latin typeface="Times New Roman" panose="02020603050405020304" pitchFamily="18" charset="0"/>
                <a:cs typeface="Times New Roman" panose="02020603050405020304" pitchFamily="18" charset="0"/>
              </a:rPr>
              <a:t>, r</a:t>
            </a:r>
            <a:r>
              <a:rPr lang="de-DE" sz="3000" dirty="0" smtClean="0">
                <a:latin typeface="Times New Roman" panose="02020603050405020304" pitchFamily="18" charset="0"/>
                <a:cs typeface="Times New Roman" panose="02020603050405020304" pitchFamily="18" charset="0"/>
              </a:rPr>
              <a:t>ừng </a:t>
            </a:r>
            <a:r>
              <a:rPr lang="de-DE" sz="3000" dirty="0">
                <a:latin typeface="Times New Roman" panose="02020603050405020304" pitchFamily="18" charset="0"/>
                <a:cs typeface="Times New Roman" panose="02020603050405020304" pitchFamily="18" charset="0"/>
              </a:rPr>
              <a:t>đặc </a:t>
            </a:r>
            <a:r>
              <a:rPr lang="de-DE" sz="3000" dirty="0" smtClean="0">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r</a:t>
            </a:r>
            <a:r>
              <a:rPr lang="de-DE" sz="3000" dirty="0" smtClean="0">
                <a:latin typeface="Times New Roman" panose="02020603050405020304" pitchFamily="18" charset="0"/>
                <a:cs typeface="Times New Roman" panose="02020603050405020304" pitchFamily="18" charset="0"/>
              </a:rPr>
              <a:t>ừng </a:t>
            </a:r>
            <a:r>
              <a:rPr lang="de-DE" sz="3000" dirty="0">
                <a:latin typeface="Times New Roman" panose="02020603050405020304" pitchFamily="18" charset="0"/>
                <a:cs typeface="Times New Roman" panose="02020603050405020304" pitchFamily="18" charset="0"/>
              </a:rPr>
              <a:t>phòng </a:t>
            </a:r>
            <a:r>
              <a:rPr lang="de-DE" sz="3000" dirty="0" smtClean="0">
                <a:latin typeface="Times New Roman" panose="02020603050405020304" pitchFamily="18" charset="0"/>
                <a:cs typeface="Times New Roman" panose="02020603050405020304" pitchFamily="18" charset="0"/>
              </a:rPr>
              <a:t>hộ.</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59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E0D8CE9-FED9-4280-A01E-B3759B464F51}"/>
              </a:ext>
            </a:extLst>
          </p:cNvPr>
          <p:cNvSpPr txBox="1"/>
          <p:nvPr/>
        </p:nvSpPr>
        <p:spPr>
          <a:xfrm>
            <a:off x="683568" y="332656"/>
            <a:ext cx="7836085" cy="1200329"/>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Giới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ở </a:t>
            </a:r>
            <a:r>
              <a:rPr lang="en-US" sz="3600" b="1" dirty="0" err="1" smtClean="0">
                <a:solidFill>
                  <a:srgbClr val="FF0000"/>
                </a:solidFill>
                <a:latin typeface="Times New Roman" panose="02020603050405020304" pitchFamily="18" charset="0"/>
                <a:cs typeface="Times New Roman" panose="02020603050405020304" pitchFamily="18" charset="0"/>
              </a:rPr>
              <a:t>Việt</a:t>
            </a:r>
            <a:r>
              <a:rPr lang="en-US" sz="3600" b="1" dirty="0" smtClean="0">
                <a:solidFill>
                  <a:srgbClr val="FF0000"/>
                </a:solidFill>
                <a:latin typeface="Times New Roman" panose="02020603050405020304" pitchFamily="18" charset="0"/>
                <a:cs typeface="Times New Roman" panose="02020603050405020304" pitchFamily="18" charset="0"/>
              </a:rPr>
              <a:t> Nam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descr="Vườn Quốc gia Phong Nha - Kẻ Bàng - Quảng Bình Travel - Tour Quảng Bình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4698"/>
            <a:ext cx="7847509"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ườn Quốc gia Phong Nha - Kẻ Bàng: Điểm đến du lịch đẳng cấp quốc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352928" cy="54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Động Thiên Đường tuyệt tác tạo hóa đánh thức mọi giác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683149" cy="54269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5615608"/>
            <a:ext cx="7436651" cy="1200329"/>
          </a:xfrm>
          <a:prstGeom prst="rect">
            <a:avLst/>
          </a:prstGeom>
        </p:spPr>
        <p:txBody>
          <a:bodyPr wrap="none">
            <a:spAutoFit/>
          </a:bodyPr>
          <a:lstStyle/>
          <a:p>
            <a:pPr algn="ctr"/>
            <a:r>
              <a:rPr lang="en-US" sz="3600" dirty="0" smtClean="0">
                <a:solidFill>
                  <a:srgbClr val="0000FF"/>
                </a:solidFill>
                <a:latin typeface="Times New Roman" panose="02020603050405020304" pitchFamily="18" charset="0"/>
                <a:cs typeface="Times New Roman" panose="02020603050405020304" pitchFamily="18" charset="0"/>
              </a:rPr>
              <a:t>Động </a:t>
            </a:r>
            <a:r>
              <a:rPr lang="en-US" sz="3600" dirty="0" err="1" smtClean="0">
                <a:solidFill>
                  <a:srgbClr val="0000FF"/>
                </a:solidFill>
                <a:latin typeface="Times New Roman" panose="02020603050405020304" pitchFamily="18" charset="0"/>
                <a:cs typeface="Times New Roman" panose="02020603050405020304" pitchFamily="18" charset="0"/>
              </a:rPr>
              <a:t>Thiên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đường</a:t>
            </a:r>
            <a:endParaRPr lang="en-US" sz="3600" dirty="0" smtClean="0">
              <a:solidFill>
                <a:srgbClr val="0000FF"/>
              </a:solidFill>
              <a:latin typeface="Times New Roman" panose="02020603050405020304" pitchFamily="18" charset="0"/>
              <a:cs typeface="Times New Roman" panose="02020603050405020304" pitchFamily="18" charset="0"/>
            </a:endParaRPr>
          </a:p>
          <a:p>
            <a:pPr algn="ct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Vườn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quốc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gia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Phong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Nha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Kẻ</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Bàng</a:t>
            </a:r>
            <a:r>
              <a:rPr lang="en-US" sz="3600" dirty="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endParaRPr>
          </a:p>
        </p:txBody>
      </p:sp>
    </p:spTree>
    <p:extLst>
      <p:ext uri="{BB962C8B-B14F-4D97-AF65-F5344CB8AC3E}">
        <p14:creationId xmlns:p14="http://schemas.microsoft.com/office/powerpoint/2010/main" val="32180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E0D8CE9-FED9-4280-A01E-B3759B464F51}"/>
              </a:ext>
            </a:extLst>
          </p:cNvPr>
          <p:cNvSpPr txBox="1"/>
          <p:nvPr/>
        </p:nvSpPr>
        <p:spPr>
          <a:xfrm>
            <a:off x="683568" y="332656"/>
            <a:ext cx="7836085"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Phong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Nha</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Kẻ</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536" y="1124744"/>
            <a:ext cx="8496944" cy="4493538"/>
          </a:xfrm>
          <a:prstGeom prst="rect">
            <a:avLst/>
          </a:prstGeom>
        </p:spPr>
        <p:txBody>
          <a:bodyPr wrap="square">
            <a:spAutoFit/>
          </a:bodyPr>
          <a:lstStyle/>
          <a:p>
            <a:pPr fontAlgn="base"/>
            <a:r>
              <a:rPr lang="vi-VN" sz="2600" b="1" dirty="0">
                <a:solidFill>
                  <a:srgbClr val="121110"/>
                </a:solidFill>
                <a:latin typeface="+mj-lt"/>
              </a:rPr>
              <a:t>Vườn Quốc Gia Phong Nha – Kẻ Bàng</a:t>
            </a:r>
            <a:r>
              <a:rPr lang="vi-VN" sz="2600" dirty="0">
                <a:solidFill>
                  <a:srgbClr val="121110"/>
                </a:solidFill>
                <a:latin typeface="+mj-lt"/>
              </a:rPr>
              <a:t> là một thắng cảnh thiên nhiên mà tạo hoá đã ban tặng cho mảnh đất Quảng Bình. Một mảnh đất gắn liền với những chiến tích anh hùng lịch sử. Nơi đây, sự giao hoà của rừng nguyên sinh và sông Son, cùng với động khô và động nước tạo nên một bức tranh thuỷ mặc làm say lòng người. </a:t>
            </a:r>
            <a:r>
              <a:rPr lang="vi-VN" sz="2600" dirty="0">
                <a:solidFill>
                  <a:srgbClr val="0000FF"/>
                </a:solidFill>
                <a:latin typeface="+mj-lt"/>
              </a:rPr>
              <a:t>Phong Nha – Kẻ Bàng đã được tổ chức văn hoá thế giới UNESCO 2 lần công nhận là di sản thiên nhiên thế giới ngày 5/7/2003 và 2015.</a:t>
            </a:r>
          </a:p>
          <a:p>
            <a:pPr fontAlgn="base"/>
            <a:r>
              <a:rPr lang="vi-VN" sz="2600" dirty="0">
                <a:solidFill>
                  <a:srgbClr val="121110"/>
                </a:solidFill>
                <a:latin typeface="+mj-lt"/>
              </a:rPr>
              <a:t>Đây cũng là nơi có hang Sơn Đoòng hang động lớn nhất thế giới, cùng hàng trăm hang động lớn nhỏ nổi tiếng như Động Phong Nha, Động Thiên Đường.</a:t>
            </a:r>
            <a:endParaRPr lang="vi-VN" sz="2600" b="0" i="0" dirty="0">
              <a:solidFill>
                <a:srgbClr val="121110"/>
              </a:solidFill>
              <a:effectLst/>
              <a:latin typeface="+mj-lt"/>
            </a:endParaRPr>
          </a:p>
        </p:txBody>
      </p:sp>
    </p:spTree>
    <p:extLst>
      <p:ext uri="{BB962C8B-B14F-4D97-AF65-F5344CB8AC3E}">
        <p14:creationId xmlns:p14="http://schemas.microsoft.com/office/powerpoint/2010/main" val="929096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168588"/>
          </a:xfrm>
          <a:prstGeom prst="rect">
            <a:avLst/>
          </a:prstGeom>
        </p:spPr>
      </p:pic>
      <p:sp>
        <p:nvSpPr>
          <p:cNvPr id="5" name="Rectangle 4"/>
          <p:cNvSpPr/>
          <p:nvPr/>
        </p:nvSpPr>
        <p:spPr>
          <a:xfrm>
            <a:off x="2232128" y="275481"/>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203144"/>
            <a:ext cx="8640960" cy="1569660"/>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6.5 SGK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phẩm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được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phục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vụ</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sống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16632"/>
            <a:ext cx="3312368" cy="1900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748161"/>
            <a:ext cx="3828733" cy="1948207"/>
          </a:xfrm>
          <a:prstGeom prst="rect">
            <a:avLst/>
          </a:prstGeom>
          <a:ln>
            <a:noFill/>
          </a:ln>
          <a:effectLst>
            <a:softEdge rad="112500"/>
          </a:effectLst>
        </p:spPr>
      </p:pic>
      <p:sp>
        <p:nvSpPr>
          <p:cNvPr id="7" name="Oval 6"/>
          <p:cNvSpPr/>
          <p:nvPr/>
        </p:nvSpPr>
        <p:spPr>
          <a:xfrm>
            <a:off x="1907704" y="3910651"/>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a</a:t>
            </a:r>
          </a:p>
        </p:txBody>
      </p:sp>
      <p:sp>
        <p:nvSpPr>
          <p:cNvPr id="8" name="Oval 7"/>
          <p:cNvSpPr/>
          <p:nvPr/>
        </p:nvSpPr>
        <p:spPr>
          <a:xfrm>
            <a:off x="4716016" y="4146546"/>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b</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 y="4498009"/>
            <a:ext cx="4007813" cy="2092646"/>
          </a:xfrm>
          <a:prstGeom prst="rect">
            <a:avLst/>
          </a:prstGeom>
          <a:ln>
            <a:noFill/>
          </a:ln>
          <a:effectLst>
            <a:softEdge rad="112500"/>
          </a:effectLst>
        </p:spPr>
      </p:pic>
      <p:sp>
        <p:nvSpPr>
          <p:cNvPr id="10" name="Oval 9"/>
          <p:cNvSpPr/>
          <p:nvPr/>
        </p:nvSpPr>
        <p:spPr>
          <a:xfrm>
            <a:off x="107504" y="6156073"/>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c</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4696577"/>
            <a:ext cx="3960440" cy="2044791"/>
          </a:xfrm>
          <a:prstGeom prst="rect">
            <a:avLst/>
          </a:prstGeom>
          <a:ln>
            <a:noFill/>
          </a:ln>
          <a:effectLst>
            <a:softEdge rad="112500"/>
          </a:effectLst>
        </p:spPr>
      </p:pic>
      <p:sp>
        <p:nvSpPr>
          <p:cNvPr id="12" name="Oval 11"/>
          <p:cNvSpPr/>
          <p:nvPr/>
        </p:nvSpPr>
        <p:spPr>
          <a:xfrm>
            <a:off x="4707276" y="6234778"/>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79512" y="2276872"/>
            <a:ext cx="4720523"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1. </a:t>
            </a:r>
            <a:r>
              <a:rPr lang="de-DE" sz="3200" b="1" u="sng" dirty="0">
                <a:solidFill>
                  <a:srgbClr val="0000FF"/>
                </a:solidFill>
                <a:latin typeface="Times New Roman" panose="02020603050405020304" pitchFamily="18" charset="0"/>
                <a:cs typeface="Times New Roman" panose="02020603050405020304" pitchFamily="18" charset="0"/>
              </a:rPr>
              <a:t>VAI TRÒ CỦA </a:t>
            </a:r>
            <a:r>
              <a:rPr lang="de-DE" sz="3200" b="1" u="sng" dirty="0" smtClean="0">
                <a:solidFill>
                  <a:srgbClr val="0000FF"/>
                </a:solidFill>
                <a:latin typeface="Times New Roman" panose="02020603050405020304" pitchFamily="18" charset="0"/>
                <a:cs typeface="Times New Roman" panose="02020603050405020304" pitchFamily="18" charset="0"/>
              </a:rPr>
              <a:t>RỪNG:</a:t>
            </a:r>
            <a:endParaRPr lang="en-US" sz="3200"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31840" y="2854677"/>
            <a:ext cx="2523771" cy="646331"/>
          </a:xfrm>
          <a:prstGeom prst="rect">
            <a:avLst/>
          </a:prstGeom>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Rừng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116188" y="764704"/>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429000"/>
            <a:ext cx="7632848" cy="3312368"/>
          </a:xfrm>
          <a:prstGeom prst="rect">
            <a:avLst/>
          </a:prstGeom>
          <a:ln>
            <a:noFill/>
          </a:ln>
          <a:effectLst>
            <a:softEdge rad="112500"/>
          </a:effectLst>
        </p:spPr>
      </p:pic>
      <p:pic>
        <p:nvPicPr>
          <p:cNvPr id="9" name="Picture 8"/>
          <p:cNvPicPr>
            <a:picLocks noChangeAspect="1"/>
          </p:cNvPicPr>
          <p:nvPr/>
        </p:nvPicPr>
        <p:blipFill>
          <a:blip r:embed="rId4"/>
          <a:srcRect/>
          <a:stretch>
            <a:fillRect/>
          </a:stretch>
        </p:blipFill>
        <p:spPr>
          <a:xfrm>
            <a:off x="7524328" y="1563671"/>
            <a:ext cx="1454661" cy="1224136"/>
          </a:xfrm>
          <a:prstGeom prst="rect">
            <a:avLst/>
          </a:prstGeom>
        </p:spPr>
      </p:pic>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268760"/>
            <a:ext cx="8424936" cy="4401205"/>
          </a:xfrm>
          <a:prstGeom prst="rect">
            <a:avLst/>
          </a:prstGeom>
        </p:spPr>
        <p:txBody>
          <a:bodyPr wrap="square">
            <a:spAutoFit/>
          </a:bodyPr>
          <a:lstStyle/>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6.5a. </a:t>
            </a:r>
            <a:r>
              <a:rPr lang="en-US" sz="4000" dirty="0" err="1" smtClean="0">
                <a:solidFill>
                  <a:srgbClr val="0000FF"/>
                </a:solidFill>
                <a:latin typeface="Times New Roman" panose="02020603050405020304" pitchFamily="18" charset="0"/>
                <a:cs typeface="Times New Roman" panose="02020603050405020304" pitchFamily="18" charset="0"/>
              </a:rPr>
              <a:t>Đồ</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bàn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6.5b.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giỏ</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6.5c.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loại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tinh</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dầu</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chiết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suất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bộ</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phận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của</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cây</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6.5d.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cho</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thực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có</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nguồn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gốc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động</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vật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ong</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992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2" name="Rectangle 1"/>
          <p:cNvSpPr/>
          <p:nvPr/>
        </p:nvSpPr>
        <p:spPr>
          <a:xfrm>
            <a:off x="251520" y="1484784"/>
            <a:ext cx="8784976" cy="1200329"/>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mục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ở H.6.6, H</a:t>
            </a:r>
            <a:r>
              <a:rPr lang="en-US" sz="3600" b="1" dirty="0" smtClean="0">
                <a:solidFill>
                  <a:srgbClr val="0000FF"/>
                </a:solidFill>
                <a:latin typeface="Times New Roman" panose="02020603050405020304" pitchFamily="18" charset="0"/>
                <a:cs typeface="Times New Roman" panose="02020603050405020304" pitchFamily="18" charset="0"/>
              </a:rPr>
              <a:t>. 6.7</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H.6.8?</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24944"/>
            <a:ext cx="2592288" cy="2736304"/>
          </a:xfrm>
          <a:prstGeom prst="rect">
            <a:avLst/>
          </a:prstGeom>
          <a:ln>
            <a:noFill/>
          </a:ln>
          <a:effectLst>
            <a:softEdge rad="112500"/>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7843"/>
          <a:stretch/>
        </p:blipFill>
        <p:spPr>
          <a:xfrm>
            <a:off x="5868144" y="3040076"/>
            <a:ext cx="3165794" cy="2621171"/>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2924944"/>
            <a:ext cx="2988444" cy="2758796"/>
          </a:xfrm>
          <a:prstGeom prst="rect">
            <a:avLst/>
          </a:prstGeom>
          <a:ln>
            <a:noFill/>
          </a:ln>
          <a:effectLst>
            <a:softEdge rad="112500"/>
          </a:effectLst>
        </p:spPr>
      </p:pic>
      <p:sp>
        <p:nvSpPr>
          <p:cNvPr id="16" name="Rectangle 15"/>
          <p:cNvSpPr/>
          <p:nvPr/>
        </p:nvSpPr>
        <p:spPr>
          <a:xfrm>
            <a:off x="1" y="5699965"/>
            <a:ext cx="255577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6.6</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Cúc Phương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843808" y="5683740"/>
            <a:ext cx="261034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6.7</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keo trồng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859671" y="5699965"/>
            <a:ext cx="3174267" cy="461665"/>
          </a:xfrm>
          <a:prstGeom prst="rect">
            <a:avLst/>
          </a:prstGeom>
        </p:spPr>
        <p:txBody>
          <a:bodyPr wrap="none">
            <a:spAutoFit/>
          </a:bodyPr>
          <a:lstStyle/>
          <a:p>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6.8</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phi lao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95736" y="361132"/>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896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060848"/>
            <a:ext cx="8856984" cy="3170099"/>
          </a:xfrm>
          <a:prstGeom prst="rect">
            <a:avLst/>
          </a:prstGeom>
        </p:spPr>
        <p:txBody>
          <a:bodyPr wrap="square">
            <a:spAutoFit/>
          </a:bodyPr>
          <a:lstStyle/>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6.6</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Cúc Phương: rừng đặc </a:t>
            </a:r>
            <a:r>
              <a:rPr lang="vi-VN" sz="4000" dirty="0" smtClean="0">
                <a:solidFill>
                  <a:srgbClr val="0000FF"/>
                </a:solidFill>
                <a:latin typeface="Times New Roman" panose="02020603050405020304" pitchFamily="18" charset="0"/>
                <a:cs typeface="Times New Roman" panose="02020603050405020304" pitchFamily="18" charset="0"/>
              </a:rPr>
              <a:t>dụng</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6.7</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keo trồng: Rừng sản </a:t>
            </a:r>
            <a:r>
              <a:rPr lang="vi-VN" sz="4000" dirty="0" smtClean="0">
                <a:solidFill>
                  <a:srgbClr val="0000FF"/>
                </a:solidFill>
                <a:latin typeface="Times New Roman" panose="02020603050405020304" pitchFamily="18" charset="0"/>
                <a:cs typeface="Times New Roman" panose="02020603050405020304" pitchFamily="18" charset="0"/>
              </a:rPr>
              <a:t>xuất</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6.8</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phi lao: Rừng phòng </a:t>
            </a:r>
            <a:r>
              <a:rPr lang="vi-VN" sz="4000" dirty="0" smtClean="0">
                <a:solidFill>
                  <a:srgbClr val="0000FF"/>
                </a:solidFill>
                <a:latin typeface="Times New Roman" panose="02020603050405020304" pitchFamily="18" charset="0"/>
                <a:cs typeface="Times New Roman" panose="02020603050405020304" pitchFamily="18" charset="0"/>
              </a:rPr>
              <a:t>hộ</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8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VẬN DỤNG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9552" y="2204864"/>
            <a:ext cx="8280920" cy="1938992"/>
          </a:xfrm>
          <a:prstGeom prst="rect">
            <a:avLst/>
          </a:prstGeom>
        </p:spPr>
        <p:txBody>
          <a:bodyPr wrap="square">
            <a:spAutoFit/>
          </a:bodyPr>
          <a:lstStyle/>
          <a:p>
            <a:pPr algn="just"/>
            <a:r>
              <a:rPr lang="en-US" sz="4000" dirty="0" err="1">
                <a:solidFill>
                  <a:srgbClr val="0000FF"/>
                </a:solidFill>
                <a:latin typeface="Times New Roman" panose="02020603050405020304" pitchFamily="18" charset="0"/>
                <a:cs typeface="Times New Roman" panose="02020603050405020304" pitchFamily="18" charset="0"/>
              </a:rPr>
              <a:t>Rừng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giúp</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ích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như</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thế</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nào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cuộc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người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địa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phương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sinh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113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8280920" cy="5016758"/>
          </a:xfrm>
          <a:prstGeom prst="rect">
            <a:avLst/>
          </a:prstGeom>
        </p:spPr>
        <p:txBody>
          <a:bodyPr wrap="square">
            <a:spAutoFit/>
          </a:bodyPr>
          <a:lstStyle/>
          <a:p>
            <a:pPr algn="just"/>
            <a:r>
              <a:rPr lang="vi-VN" sz="4000" dirty="0" smtClean="0">
                <a:solidFill>
                  <a:srgbClr val="CC3399"/>
                </a:solidFill>
                <a:latin typeface="Times New Roman" panose="02020603050405020304" pitchFamily="18" charset="0"/>
                <a:cs typeface="Times New Roman" panose="02020603050405020304" pitchFamily="18" charset="0"/>
              </a:rPr>
              <a:t>Rừng đóng vai trò rất quan trọng đối với cuộc sống của con người và môi trường: cung cấp </a:t>
            </a:r>
            <a:r>
              <a:rPr lang="en-US" sz="4000" dirty="0" smtClean="0">
                <a:solidFill>
                  <a:srgbClr val="CC3399"/>
                </a:solidFill>
                <a:latin typeface="Times New Roman" panose="02020603050405020304" pitchFamily="18" charset="0"/>
                <a:cs typeface="Times New Roman" panose="02020603050405020304" pitchFamily="18" charset="0"/>
              </a:rPr>
              <a:t>oxy, </a:t>
            </a:r>
            <a:r>
              <a:rPr lang="vi-VN" sz="4000" dirty="0" smtClean="0">
                <a:solidFill>
                  <a:srgbClr val="CC3399"/>
                </a:solidFill>
                <a:latin typeface="Times New Roman" panose="02020603050405020304" pitchFamily="18" charset="0"/>
                <a:cs typeface="Times New Roman" panose="02020603050405020304" pitchFamily="18" charset="0"/>
              </a:rPr>
              <a:t>nguồn gỗ, củi</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điều hòa </a:t>
            </a:r>
            <a:r>
              <a:rPr lang="en-US" sz="4000" dirty="0" err="1" smtClean="0">
                <a:solidFill>
                  <a:srgbClr val="CC3399"/>
                </a:solidFill>
                <a:latin typeface="Times New Roman" panose="02020603050405020304" pitchFamily="18" charset="0"/>
                <a:cs typeface="Times New Roman" panose="02020603050405020304" pitchFamily="18" charset="0"/>
              </a:rPr>
              <a:t>không</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khí</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là nơi cư trú động thực vật</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bảo vệ và ngăn chặn gió bão, chống xói mòn</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sạt</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lỡ</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đất, đảm bảo cho sự sống, bảo vệ sức khỏe của con người…</a:t>
            </a:r>
            <a:endParaRPr lang="vi-VN" sz="4000" b="0" i="0" dirty="0">
              <a:solidFill>
                <a:srgbClr val="CC339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596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152"/>
        <p:cNvGrpSpPr/>
        <p:nvPr/>
      </p:nvGrpSpPr>
      <p:grpSpPr>
        <a:xfrm>
          <a:off x="0" y="0"/>
          <a:ext cx="0" cy="0"/>
          <a:chOff x="0" y="0"/>
          <a:chExt cx="0" cy="0"/>
        </a:xfrm>
      </p:grpSpPr>
      <p:sp>
        <p:nvSpPr>
          <p:cNvPr id="2" name="Rectangle 1"/>
          <p:cNvSpPr/>
          <p:nvPr/>
        </p:nvSpPr>
        <p:spPr>
          <a:xfrm>
            <a:off x="1331640" y="3284984"/>
            <a:ext cx="5364088" cy="2246769"/>
          </a:xfrm>
          <a:prstGeom prst="rect">
            <a:avLst/>
          </a:prstGeom>
        </p:spPr>
        <p:txBody>
          <a:bodyPr wrap="square">
            <a:spAutoFit/>
          </a:bodyPr>
          <a:lstStyle/>
          <a:p>
            <a:pPr algn="ctr">
              <a:defRPr/>
            </a:pPr>
            <a:r>
              <a:rPr lang="vi-VN" altLang="en-US" sz="2800" b="1" dirty="0">
                <a:solidFill>
                  <a:srgbClr val="FF0000"/>
                </a:solidFill>
                <a:latin typeface="Times New Roman" panose="02020603050405020304" pitchFamily="18" charset="0"/>
              </a:rPr>
              <a:t>DẶN DÒ</a:t>
            </a:r>
            <a:endParaRPr lang="en-US" altLang="en-US" sz="2800" b="1" dirty="0">
              <a:solidFill>
                <a:srgbClr val="FF0000"/>
              </a:solidFill>
              <a:latin typeface="Times New Roman" panose="02020603050405020304" pitchFamily="18" charset="0"/>
            </a:endParaRPr>
          </a:p>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chuẩn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bị</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SÓC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RỪNG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SGK</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Tr42</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4030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988840"/>
            <a:ext cx="8784976" cy="2862322"/>
          </a:xfrm>
          <a:prstGeom prst="rect">
            <a:avLst/>
          </a:prstGeom>
        </p:spPr>
        <p:txBody>
          <a:bodyPr wrap="square">
            <a:spAutoFit/>
          </a:bodyPr>
          <a:lstStyle/>
          <a:p>
            <a:pPr algn="ctr"/>
            <a:r>
              <a:rPr lang="vi-VN" sz="3600" i="1" dirty="0">
                <a:solidFill>
                  <a:srgbClr val="0000FF"/>
                </a:solidFill>
                <a:latin typeface="Times New Roman" panose="02020603050405020304" pitchFamily="18" charset="0"/>
                <a:cs typeface="Times New Roman" panose="02020603050405020304" pitchFamily="18" charset="0"/>
              </a:rPr>
              <a:t>Rừng là một hệ sinh thái bao gồm các loài thực vật rừng, động vật rừng, nấm, vi sinh vật, đất rừng và các yếu tố môi trường </a:t>
            </a:r>
            <a:r>
              <a:rPr lang="vi-VN" sz="3600" i="1" dirty="0" smtClean="0">
                <a:solidFill>
                  <a:srgbClr val="0000FF"/>
                </a:solidFill>
                <a:latin typeface="Times New Roman" panose="02020603050405020304" pitchFamily="18" charset="0"/>
                <a:cs typeface="Times New Roman" panose="02020603050405020304" pitchFamily="18" charset="0"/>
              </a:rPr>
              <a:t>khác</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Những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yếu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tố</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này</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của</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rừng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có</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mối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quan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hệ</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mật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thiết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với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nhau</a:t>
            </a:r>
            <a:r>
              <a:rPr lang="en-US" sz="3600" i="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1885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005" y="2708920"/>
            <a:ext cx="3188215" cy="2041505"/>
            <a:chOff x="251520" y="1844824"/>
            <a:chExt cx="3711399" cy="2484318"/>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44824"/>
              <a:ext cx="3711399" cy="2484318"/>
            </a:xfrm>
            <a:prstGeom prst="rect">
              <a:avLst/>
            </a:prstGeom>
            <a:ln>
              <a:noFill/>
            </a:ln>
            <a:effectLst>
              <a:softEdge rad="112500"/>
            </a:effectLst>
          </p:spPr>
        </p:pic>
        <p:sp>
          <p:nvSpPr>
            <p:cNvPr id="11" name="Oval 10"/>
            <p:cNvSpPr/>
            <p:nvPr/>
          </p:nvSpPr>
          <p:spPr>
            <a:xfrm>
              <a:off x="410535" y="2103111"/>
              <a:ext cx="1773384" cy="71382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Oxygen</a:t>
              </a:r>
            </a:p>
          </p:txBody>
        </p:sp>
        <p:sp>
          <p:nvSpPr>
            <p:cNvPr id="17" name="Oval 16"/>
            <p:cNvSpPr/>
            <p:nvPr/>
          </p:nvSpPr>
          <p:spPr>
            <a:xfrm>
              <a:off x="2160265" y="2043604"/>
              <a:ext cx="1653689" cy="7651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Carbon</a:t>
              </a:r>
            </a:p>
            <a:p>
              <a:pPr algn="ctr"/>
              <a:r>
                <a:rPr lang="en-US" sz="2000" dirty="0">
                  <a:latin typeface="Times New Roman" panose="02020603050405020304" pitchFamily="18" charset="0"/>
                  <a:cs typeface="Times New Roman" panose="02020603050405020304" pitchFamily="18" charset="0"/>
                </a:rPr>
                <a:t>dioxide</a:t>
              </a:r>
            </a:p>
          </p:txBody>
        </p:sp>
        <p:cxnSp>
          <p:nvCxnSpPr>
            <p:cNvPr id="19" name="Straight Arrow Connector 18"/>
            <p:cNvCxnSpPr/>
            <p:nvPr/>
          </p:nvCxnSpPr>
          <p:spPr>
            <a:xfrm flipV="1">
              <a:off x="1251377" y="2924944"/>
              <a:ext cx="0" cy="3780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3003201" y="2996952"/>
              <a:ext cx="0" cy="4950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Oval 24"/>
            <p:cNvSpPr/>
            <p:nvPr/>
          </p:nvSpPr>
          <p:spPr>
            <a:xfrm>
              <a:off x="323528" y="3861048"/>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a</a:t>
              </a:r>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97152"/>
            <a:ext cx="3132716" cy="2016224"/>
          </a:xfrm>
          <a:prstGeom prst="rect">
            <a:avLst/>
          </a:prstGeom>
          <a:ln>
            <a:noFill/>
          </a:ln>
          <a:effectLst>
            <a:softEdge rad="112500"/>
          </a:effectLst>
        </p:spPr>
      </p:pic>
      <p:sp>
        <p:nvSpPr>
          <p:cNvPr id="28" name="Oval 27"/>
          <p:cNvSpPr/>
          <p:nvPr/>
        </p:nvSpPr>
        <p:spPr>
          <a:xfrm>
            <a:off x="188604" y="6358505"/>
            <a:ext cx="4004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d</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853606"/>
            <a:ext cx="3024336" cy="1959770"/>
          </a:xfrm>
          <a:prstGeom prst="rect">
            <a:avLst/>
          </a:prstGeom>
          <a:ln>
            <a:noFill/>
          </a:ln>
          <a:effectLst>
            <a:softEdge rad="112500"/>
          </a:effectLst>
        </p:spPr>
      </p:pic>
      <p:sp>
        <p:nvSpPr>
          <p:cNvPr id="34" name="Oval 33"/>
          <p:cNvSpPr/>
          <p:nvPr/>
        </p:nvSpPr>
        <p:spPr>
          <a:xfrm>
            <a:off x="615617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f</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40220" y="4797153"/>
            <a:ext cx="2843948" cy="2016223"/>
          </a:xfrm>
          <a:prstGeom prst="rect">
            <a:avLst/>
          </a:prstGeom>
          <a:ln>
            <a:noFill/>
          </a:ln>
          <a:effectLst>
            <a:softEdge rad="112500"/>
          </a:effectLst>
        </p:spPr>
      </p:pic>
      <p:sp>
        <p:nvSpPr>
          <p:cNvPr id="36" name="Oval 35"/>
          <p:cNvSpPr/>
          <p:nvPr/>
        </p:nvSpPr>
        <p:spPr>
          <a:xfrm>
            <a:off x="327585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e</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1469" y="2708920"/>
            <a:ext cx="3035027" cy="2160240"/>
          </a:xfrm>
          <a:prstGeom prst="rect">
            <a:avLst/>
          </a:prstGeom>
          <a:ln>
            <a:noFill/>
          </a:ln>
          <a:effectLst>
            <a:softEdge rad="112500"/>
          </a:effectLst>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240218" y="2568314"/>
            <a:ext cx="2761249" cy="2228838"/>
          </a:xfrm>
          <a:prstGeom prst="rect">
            <a:avLst/>
          </a:prstGeom>
          <a:ln>
            <a:noFill/>
          </a:ln>
          <a:effectLst>
            <a:softEdge rad="112500"/>
          </a:effectLst>
        </p:spPr>
      </p:pic>
      <p:sp>
        <p:nvSpPr>
          <p:cNvPr id="39" name="Oval 38"/>
          <p:cNvSpPr/>
          <p:nvPr/>
        </p:nvSpPr>
        <p:spPr>
          <a:xfrm>
            <a:off x="3275856" y="4293096"/>
            <a:ext cx="432048" cy="4320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b</a:t>
            </a:r>
          </a:p>
        </p:txBody>
      </p:sp>
      <p:sp>
        <p:nvSpPr>
          <p:cNvPr id="40" name="Oval 39"/>
          <p:cNvSpPr/>
          <p:nvPr/>
        </p:nvSpPr>
        <p:spPr>
          <a:xfrm>
            <a:off x="6084168" y="4365104"/>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c</a:t>
            </a:r>
          </a:p>
        </p:txBody>
      </p:sp>
      <p:sp>
        <p:nvSpPr>
          <p:cNvPr id="41" name="Rectangle 40"/>
          <p:cNvSpPr/>
          <p:nvPr/>
        </p:nvSpPr>
        <p:spPr>
          <a:xfrm>
            <a:off x="188604" y="245989"/>
            <a:ext cx="8847892" cy="1477328"/>
          </a:xfrm>
          <a:prstGeom prst="rect">
            <a:avLst/>
          </a:prstGeom>
        </p:spPr>
        <p:txBody>
          <a:bodyPr wrap="square">
            <a:spAutoFit/>
          </a:bodyPr>
          <a:lstStyle/>
          <a:p>
            <a:pPr lvl="0" algn="ctr"/>
            <a:r>
              <a:rPr lang="de-DE" sz="3000" b="1" dirty="0">
                <a:solidFill>
                  <a:srgbClr val="0000FF"/>
                </a:solidFill>
                <a:latin typeface="Times New Roman" panose="02020603050405020304" pitchFamily="18" charset="0"/>
                <a:cs typeface="Times New Roman" panose="02020603050405020304" pitchFamily="18" charset="0"/>
              </a:rPr>
              <a:t>Thảo luận nhóm </a:t>
            </a:r>
            <a:r>
              <a:rPr lang="de-DE" sz="3000" dirty="0" smtClean="0">
                <a:solidFill>
                  <a:srgbClr val="0000FF"/>
                </a:solidFill>
                <a:latin typeface="Times New Roman" panose="02020603050405020304" pitchFamily="18" charset="0"/>
                <a:cs typeface="Times New Roman" panose="02020603050405020304" pitchFamily="18" charset="0"/>
              </a:rPr>
              <a:t>(5 </a:t>
            </a:r>
            <a:r>
              <a:rPr lang="de-DE" sz="3000" dirty="0">
                <a:solidFill>
                  <a:srgbClr val="0000FF"/>
                </a:solidFill>
                <a:latin typeface="Times New Roman" panose="02020603050405020304" pitchFamily="18" charset="0"/>
                <a:cs typeface="Times New Roman" panose="02020603050405020304" pitchFamily="18" charset="0"/>
              </a:rPr>
              <a:t>phút): </a:t>
            </a:r>
            <a:r>
              <a:rPr lang="de-DE" sz="3000" dirty="0">
                <a:solidFill>
                  <a:srgbClr val="FF0000"/>
                </a:solidFill>
                <a:latin typeface="Times New Roman" panose="02020603050405020304" pitchFamily="18" charset="0"/>
                <a:cs typeface="Times New Roman" panose="02020603050405020304" pitchFamily="18" charset="0"/>
              </a:rPr>
              <a:t>Em hãy nêu vai trò của rừng đối với môi trường, đời sống và sản xuất trong mỗi trường hợp được được minh họa ở Hình </a:t>
            </a:r>
            <a:r>
              <a:rPr lang="de-DE" sz="3000" dirty="0" smtClean="0">
                <a:solidFill>
                  <a:srgbClr val="FF0000"/>
                </a:solidFill>
                <a:latin typeface="Times New Roman" panose="02020603050405020304" pitchFamily="18" charset="0"/>
                <a:cs typeface="Times New Roman" panose="02020603050405020304" pitchFamily="18" charset="0"/>
              </a:rPr>
              <a:t>6.1?</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in)">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ircle(in)">
                                      <p:cBhvr>
                                        <p:cTn id="47" dur="2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ircle(in)">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9" grpId="0" animBg="1"/>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E388680B-005A-4AC3-943C-3225B04C43F8}"/>
              </a:ext>
            </a:extLst>
          </p:cNvPr>
          <p:cNvGraphicFramePr>
            <a:graphicFrameLocks noGrp="1"/>
          </p:cNvGraphicFramePr>
          <p:nvPr>
            <p:extLst>
              <p:ext uri="{D42A27DB-BD31-4B8C-83A1-F6EECF244321}">
                <p14:modId xmlns:p14="http://schemas.microsoft.com/office/powerpoint/2010/main" val="2552968414"/>
              </p:ext>
            </p:extLst>
          </p:nvPr>
        </p:nvGraphicFramePr>
        <p:xfrm>
          <a:off x="539552" y="332658"/>
          <a:ext cx="8064896" cy="5976663"/>
        </p:xfrm>
        <a:graphic>
          <a:graphicData uri="http://schemas.openxmlformats.org/drawingml/2006/table">
            <a:tbl>
              <a:tblPr firstRow="1" firstCol="1" bandRow="1">
                <a:tableStyleId>{BDBED569-4797-4DF1-A0F4-6AAB3CD982D8}</a:tableStyleId>
              </a:tblPr>
              <a:tblGrid>
                <a:gridCol w="1224136">
                  <a:extLst>
                    <a:ext uri="{9D8B030D-6E8A-4147-A177-3AD203B41FA5}">
                      <a16:colId xmlns="" xmlns:a16="http://schemas.microsoft.com/office/drawing/2014/main" val="2081216914"/>
                    </a:ext>
                  </a:extLst>
                </a:gridCol>
                <a:gridCol w="6840760">
                  <a:extLst>
                    <a:ext uri="{9D8B030D-6E8A-4147-A177-3AD203B41FA5}">
                      <a16:colId xmlns="" xmlns:a16="http://schemas.microsoft.com/office/drawing/2014/main" val="3478847760"/>
                    </a:ext>
                  </a:extLst>
                </a:gridCol>
              </a:tblGrid>
              <a:tr h="863049">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Hình</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Vai</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trò</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rừng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tương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ứng</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2702152997"/>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a</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436054476"/>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b</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895714126"/>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c</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3701111135"/>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d</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3940366015"/>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97265077"/>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f</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835887112"/>
                  </a:ext>
                </a:extLst>
              </a:tr>
            </a:tbl>
          </a:graphicData>
        </a:graphic>
      </p:graphicFrame>
    </p:spTree>
    <p:extLst>
      <p:ext uri="{BB962C8B-B14F-4D97-AF65-F5344CB8AC3E}">
        <p14:creationId xmlns:p14="http://schemas.microsoft.com/office/powerpoint/2010/main" val="170458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4375A5A2-E072-4D29-8A73-E867960EA33F}"/>
              </a:ext>
            </a:extLst>
          </p:cNvPr>
          <p:cNvGraphicFramePr>
            <a:graphicFrameLocks noGrp="1"/>
          </p:cNvGraphicFramePr>
          <p:nvPr>
            <p:extLst>
              <p:ext uri="{D42A27DB-BD31-4B8C-83A1-F6EECF244321}">
                <p14:modId xmlns:p14="http://schemas.microsoft.com/office/powerpoint/2010/main" val="1563275340"/>
              </p:ext>
            </p:extLst>
          </p:nvPr>
        </p:nvGraphicFramePr>
        <p:xfrm>
          <a:off x="107504" y="44624"/>
          <a:ext cx="9036495" cy="6722021"/>
        </p:xfrm>
        <a:graphic>
          <a:graphicData uri="http://schemas.openxmlformats.org/drawingml/2006/table">
            <a:tbl>
              <a:tblPr firstRow="1" firstCol="1" bandRow="1">
                <a:tableStyleId>{22838BEF-8BB2-4498-84A7-C5851F593DF1}</a:tableStyleId>
              </a:tblPr>
              <a:tblGrid>
                <a:gridCol w="1199695">
                  <a:extLst>
                    <a:ext uri="{9D8B030D-6E8A-4147-A177-3AD203B41FA5}">
                      <a16:colId xmlns="" xmlns:a16="http://schemas.microsoft.com/office/drawing/2014/main" val="2682759252"/>
                    </a:ext>
                  </a:extLst>
                </a:gridCol>
                <a:gridCol w="7836800">
                  <a:extLst>
                    <a:ext uri="{9D8B030D-6E8A-4147-A177-3AD203B41FA5}">
                      <a16:colId xmlns="" xmlns:a16="http://schemas.microsoft.com/office/drawing/2014/main" val="1699909751"/>
                    </a:ext>
                  </a:extLst>
                </a:gridCol>
              </a:tblGrid>
              <a:tr h="582616">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Hình</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Vai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trò</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rừng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tương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ứng</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358273138"/>
                  </a:ext>
                </a:extLst>
              </a:tr>
              <a:tr h="1501367">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a</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488083400"/>
                  </a:ext>
                </a:extLst>
              </a:tr>
              <a:tr h="100991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b</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670259067"/>
                  </a:ext>
                </a:extLst>
              </a:tr>
              <a:tr h="515649">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c</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729135777"/>
                  </a:ext>
                </a:extLst>
              </a:tr>
              <a:tr h="200182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d</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116292257"/>
                  </a:ext>
                </a:extLst>
              </a:tr>
              <a:tr h="502760">
                <a:tc>
                  <a:txBody>
                    <a:bodyPr/>
                    <a:lstStyle/>
                    <a:p>
                      <a:pPr algn="ctr">
                        <a:lnSpc>
                          <a:spcPct val="107000"/>
                        </a:lnSpc>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708251127"/>
                  </a:ext>
                </a:extLst>
              </a:tr>
              <a:tr h="582616">
                <a:tc>
                  <a:txBody>
                    <a:bodyPr/>
                    <a:lstStyle/>
                    <a:p>
                      <a:pPr algn="ctr">
                        <a:lnSpc>
                          <a:spcPct val="107000"/>
                        </a:lnSpc>
                      </a:pPr>
                      <a:r>
                        <a:rPr lang="en-US" sz="2400" b="1" dirty="0">
                          <a:solidFill>
                            <a:srgbClr val="0000FF"/>
                          </a:solidFill>
                          <a:effectLst/>
                          <a:latin typeface="Times New Roman" panose="02020603050405020304" pitchFamily="18" charset="0"/>
                          <a:cs typeface="Times New Roman" panose="02020603050405020304" pitchFamily="18" charset="0"/>
                        </a:rPr>
                        <a:t>f</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4230035013"/>
                  </a:ext>
                </a:extLst>
              </a:tr>
            </a:tbl>
          </a:graphicData>
        </a:graphic>
      </p:graphicFrame>
      <p:sp>
        <p:nvSpPr>
          <p:cNvPr id="3" name="Rectangle 2"/>
          <p:cNvSpPr/>
          <p:nvPr/>
        </p:nvSpPr>
        <p:spPr>
          <a:xfrm>
            <a:off x="1331640" y="620688"/>
            <a:ext cx="7704855" cy="1574277"/>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Oxygen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Carbon dioxide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góp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hậu</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31639" y="2094015"/>
            <a:ext cx="7704855" cy="1046953"/>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Chắn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cát</a:t>
            </a:r>
            <a:r>
              <a:rPr lang="en-US" sz="3000" dirty="0">
                <a:latin typeface="Times New Roman" panose="02020603050405020304" pitchFamily="18" charset="0"/>
                <a:cs typeface="Times New Roman" panose="02020603050405020304" pitchFamily="18" charset="0"/>
              </a:rPr>
              <a:t> di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phía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liền</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331641" y="3092052"/>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31641" y="3645024"/>
            <a:ext cx="7704855" cy="2034916"/>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Rừng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331639" y="5644229"/>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Phục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304436" y="6188396"/>
            <a:ext cx="7839563" cy="586314"/>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Môi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4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79512" y="476672"/>
            <a:ext cx="8847892" cy="1200329"/>
          </a:xfrm>
          <a:prstGeom prst="rect">
            <a:avLst/>
          </a:prstGeom>
        </p:spPr>
        <p:txBody>
          <a:bodyPr wrap="square">
            <a:spAutoFit/>
          </a:bodyPr>
          <a:lstStyle/>
          <a:p>
            <a:pPr lvl="0" algn="ctr"/>
            <a:r>
              <a:rPr lang="de-DE" sz="3600" b="1" dirty="0">
                <a:solidFill>
                  <a:srgbClr val="FF0000"/>
                </a:solidFill>
                <a:latin typeface="Times New Roman" panose="02020603050405020304" pitchFamily="18" charset="0"/>
                <a:cs typeface="Times New Roman" panose="02020603050405020304" pitchFamily="18" charset="0"/>
              </a:rPr>
              <a:t>Hãy kể những ngành sản xuất sử dụng nguyên liệu từ </a:t>
            </a:r>
            <a:r>
              <a:rPr lang="de-DE" sz="3600" b="1" dirty="0" smtClean="0">
                <a:solidFill>
                  <a:srgbClr val="FF0000"/>
                </a:solidFill>
                <a:latin typeface="Times New Roman" panose="02020603050405020304" pitchFamily="18" charset="0"/>
                <a:cs typeface="Times New Roman" panose="02020603050405020304" pitchFamily="18" charset="0"/>
              </a:rPr>
              <a:t>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79512" y="1861659"/>
            <a:ext cx="864096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keo</a:t>
            </a:r>
            <a:r>
              <a:rPr lang="en-US" sz="3200" dirty="0">
                <a:latin typeface="Times New Roman" panose="02020603050405020304" pitchFamily="18" charset="0"/>
                <a:cs typeface="Times New Roman" panose="02020603050405020304" pitchFamily="18" charset="0"/>
              </a:rPr>
              <a:t>..</a:t>
            </a:r>
          </a:p>
        </p:txBody>
      </p:sp>
      <p:pic>
        <p:nvPicPr>
          <p:cNvPr id="29" name="Picture 28">
            <a:extLst>
              <a:ext uri="{FF2B5EF4-FFF2-40B4-BE49-F238E27FC236}">
                <a16:creationId xmlns="" xmlns:a16="http://schemas.microsoft.com/office/drawing/2014/main" id="{74181367-AE63-431E-A981-A42A7A46BC9C}"/>
              </a:ext>
            </a:extLst>
          </p:cNvPr>
          <p:cNvPicPr>
            <a:picLocks noChangeAspect="1"/>
          </p:cNvPicPr>
          <p:nvPr/>
        </p:nvPicPr>
        <p:blipFill>
          <a:blip r:embed="rId3"/>
          <a:stretch>
            <a:fillRect/>
          </a:stretch>
        </p:blipFill>
        <p:spPr>
          <a:xfrm>
            <a:off x="3131840" y="4639297"/>
            <a:ext cx="2736304" cy="2160240"/>
          </a:xfrm>
          <a:prstGeom prst="rect">
            <a:avLst/>
          </a:prstGeom>
        </p:spPr>
      </p:pic>
    </p:spTree>
    <p:extLst>
      <p:ext uri="{BB962C8B-B14F-4D97-AF65-F5344CB8AC3E}">
        <p14:creationId xmlns:p14="http://schemas.microsoft.com/office/powerpoint/2010/main" val="19803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56066" y="836712"/>
            <a:ext cx="8708422" cy="5256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2013,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21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carbon dioxide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96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1209</Words>
  <Application>Microsoft Office PowerPoint</Application>
  <PresentationFormat>On-screen Show (4:3)</PresentationFormat>
  <Paragraphs>139</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An-Mien Phi-STEM</Manager>
  <Company>Du An-Mien Phi-STEM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pc</cp:lastModifiedBy>
  <cp:revision>105</cp:revision>
  <dcterms:created xsi:type="dcterms:W3CDTF">2022-07-31T13:34:17Z</dcterms:created>
  <dcterms:modified xsi:type="dcterms:W3CDTF">2025-12-01T01:13:55Z</dcterms:modified>
  <cp:category>Du An-Mien Phi-STEM</cp:category>
</cp:coreProperties>
</file>