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0" r:id="rId3"/>
    <p:sldId id="270" r:id="rId4"/>
    <p:sldId id="257" r:id="rId5"/>
    <p:sldId id="284" r:id="rId6"/>
    <p:sldId id="283" r:id="rId7"/>
    <p:sldId id="281" r:id="rId8"/>
    <p:sldId id="282" r:id="rId9"/>
    <p:sldId id="285" r:id="rId10"/>
    <p:sldId id="279" r:id="rId11"/>
    <p:sldId id="278" r:id="rId12"/>
    <p:sldId id="277" r:id="rId13"/>
    <p:sldId id="258" r:id="rId14"/>
    <p:sldId id="286" r:id="rId15"/>
    <p:sldId id="273" r:id="rId16"/>
    <p:sldId id="297" r:id="rId17"/>
    <p:sldId id="259" r:id="rId18"/>
    <p:sldId id="296" r:id="rId19"/>
    <p:sldId id="298" r:id="rId20"/>
    <p:sldId id="299" r:id="rId21"/>
    <p:sldId id="288" r:id="rId22"/>
    <p:sldId id="289" r:id="rId23"/>
    <p:sldId id="274" r:id="rId24"/>
    <p:sldId id="260" r:id="rId25"/>
    <p:sldId id="293" r:id="rId26"/>
    <p:sldId id="275" r:id="rId27"/>
    <p:sldId id="261" r:id="rId28"/>
    <p:sldId id="294" r:id="rId29"/>
    <p:sldId id="295" r:id="rId30"/>
    <p:sldId id="262" r:id="rId31"/>
    <p:sldId id="271" r:id="rId32"/>
    <p:sldId id="290" r:id="rId33"/>
    <p:sldId id="291" r:id="rId34"/>
    <p:sldId id="266" r:id="rId35"/>
    <p:sldId id="292" r:id="rId36"/>
    <p:sldId id="267" r:id="rId37"/>
    <p:sldId id="268" r:id="rId38"/>
    <p:sldId id="272" r:id="rId39"/>
    <p:sldId id="269" r:id="rId40"/>
    <p:sldId id="301" r:id="rId4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p:cNvSpPr>
            <a:spLocks noGrp="1"/>
          </p:cNvSpPr>
          <p:nvPr>
            <p:ph type="dt" sz="half" idx="10"/>
          </p:nvPr>
        </p:nvSpPr>
        <p:spPr/>
        <p:txBody>
          <a:bodyPr/>
          <a:lstStyle/>
          <a:p>
            <a:fld id="{1A31C435-2035-4B96-84FA-17A47741CC71}" type="datetimeFigureOut">
              <a:rPr lang="vi-VN" smtClean="0"/>
              <a:t>29/10/2025</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DD945586-7FCF-4C66-A203-9FCF5C1D3265}" type="slidenum">
              <a:rPr lang="vi-VN" smtClean="0"/>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p>
        </p:txBody>
      </p:sp>
      <p:sp>
        <p:nvSpPr>
          <p:cNvPr id="3" name="Chỗ dành sẵn cho Văn bản Dọc 2"/>
          <p:cNvSpPr>
            <a:spLocks noGrp="1"/>
          </p:cNvSpPr>
          <p:nvPr>
            <p:ph type="body" orient="vert" idx="1" hasCustomPrompt="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p:cNvSpPr>
            <a:spLocks noGrp="1"/>
          </p:cNvSpPr>
          <p:nvPr>
            <p:ph type="dt" sz="half" idx="10"/>
          </p:nvPr>
        </p:nvSpPr>
        <p:spPr/>
        <p:txBody>
          <a:bodyPr/>
          <a:lstStyle/>
          <a:p>
            <a:fld id="{1A31C435-2035-4B96-84FA-17A47741CC71}" type="datetimeFigureOut">
              <a:rPr lang="vi-VN" smtClean="0"/>
              <a:t>29/10/2025</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DD945586-7FCF-4C66-A203-9FCF5C1D3265}" type="slidenum">
              <a:rPr lang="vi-VN" smtClean="0"/>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p:cNvSpPr>
            <a:spLocks noGrp="1"/>
          </p:cNvSpPr>
          <p:nvPr>
            <p:ph type="title" orient="vert" hasCustomPrompt="1"/>
          </p:nvPr>
        </p:nvSpPr>
        <p:spPr>
          <a:xfrm>
            <a:off x="8724900" y="365125"/>
            <a:ext cx="2628900" cy="5811838"/>
          </a:xfrm>
        </p:spPr>
        <p:txBody>
          <a:bodyPr vert="eaVert"/>
          <a:lstStyle/>
          <a:p>
            <a:r>
              <a:rPr lang="vi-VN"/>
              <a:t>Bấm để sửa kiểu tiêu đề Bản cái</a:t>
            </a:r>
          </a:p>
        </p:txBody>
      </p:sp>
      <p:sp>
        <p:nvSpPr>
          <p:cNvPr id="3" name="Chỗ dành sẵn cho Văn bản Dọc 2"/>
          <p:cNvSpPr>
            <a:spLocks noGrp="1"/>
          </p:cNvSpPr>
          <p:nvPr>
            <p:ph type="body" orient="vert" idx="1" hasCustomPrompt="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p:cNvSpPr>
            <a:spLocks noGrp="1"/>
          </p:cNvSpPr>
          <p:nvPr>
            <p:ph type="dt" sz="half" idx="10"/>
          </p:nvPr>
        </p:nvSpPr>
        <p:spPr/>
        <p:txBody>
          <a:bodyPr/>
          <a:lstStyle/>
          <a:p>
            <a:fld id="{1A31C435-2035-4B96-84FA-17A47741CC71}" type="datetimeFigureOut">
              <a:rPr lang="vi-VN" smtClean="0"/>
              <a:t>29/10/2025</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DD945586-7FCF-4C66-A203-9FCF5C1D3265}" type="slidenum">
              <a:rPr lang="vi-VN" smtClean="0"/>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p>
        </p:txBody>
      </p:sp>
      <p:sp>
        <p:nvSpPr>
          <p:cNvPr id="3" name="Chỗ dành sẵn cho Nội dung 2"/>
          <p:cNvSpPr>
            <a:spLocks noGrp="1"/>
          </p:cNvSpPr>
          <p:nvPr>
            <p:ph idx="1" hasCustomPrompt="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p:cNvSpPr>
            <a:spLocks noGrp="1"/>
          </p:cNvSpPr>
          <p:nvPr>
            <p:ph type="dt" sz="half" idx="10"/>
          </p:nvPr>
        </p:nvSpPr>
        <p:spPr/>
        <p:txBody>
          <a:bodyPr/>
          <a:lstStyle/>
          <a:p>
            <a:fld id="{1A31C435-2035-4B96-84FA-17A47741CC71}" type="datetimeFigureOut">
              <a:rPr lang="vi-VN" smtClean="0"/>
              <a:t>29/10/2025</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DD945586-7FCF-4C66-A203-9FCF5C1D3265}" type="slidenum">
              <a:rPr lang="vi-VN" smtClean="0"/>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p:cNvSpPr>
            <a:spLocks noGrp="1"/>
          </p:cNvSpPr>
          <p:nvPr>
            <p:ph type="dt" sz="half" idx="10"/>
          </p:nvPr>
        </p:nvSpPr>
        <p:spPr/>
        <p:txBody>
          <a:bodyPr/>
          <a:lstStyle/>
          <a:p>
            <a:fld id="{1A31C435-2035-4B96-84FA-17A47741CC71}" type="datetimeFigureOut">
              <a:rPr lang="vi-VN" smtClean="0"/>
              <a:t>29/10/2025</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DD945586-7FCF-4C66-A203-9FCF5C1D3265}" type="slidenum">
              <a:rPr lang="vi-VN" smtClean="0"/>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p>
        </p:txBody>
      </p:sp>
      <p:sp>
        <p:nvSpPr>
          <p:cNvPr id="3" name="Chỗ dành sẵn cho Nội dung 2"/>
          <p:cNvSpPr>
            <a:spLocks noGrp="1"/>
          </p:cNvSpPr>
          <p:nvPr>
            <p:ph sz="half" idx="1" hasCustomPrompt="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p:cNvSpPr>
            <a:spLocks noGrp="1"/>
          </p:cNvSpPr>
          <p:nvPr>
            <p:ph sz="half" idx="2" hasCustomPrompt="1"/>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p:cNvSpPr>
            <a:spLocks noGrp="1"/>
          </p:cNvSpPr>
          <p:nvPr>
            <p:ph type="dt" sz="half" idx="10"/>
          </p:nvPr>
        </p:nvSpPr>
        <p:spPr/>
        <p:txBody>
          <a:bodyPr/>
          <a:lstStyle/>
          <a:p>
            <a:fld id="{1A31C435-2035-4B96-84FA-17A47741CC71}" type="datetimeFigureOut">
              <a:rPr lang="vi-VN" smtClean="0"/>
              <a:t>29/10/2025</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hiệu Bản chiếu 6"/>
          <p:cNvSpPr>
            <a:spLocks noGrp="1"/>
          </p:cNvSpPr>
          <p:nvPr>
            <p:ph type="sldNum" sz="quarter" idx="12"/>
          </p:nvPr>
        </p:nvSpPr>
        <p:spPr/>
        <p:txBody>
          <a:bodyPr/>
          <a:lstStyle/>
          <a:p>
            <a:fld id="{DD945586-7FCF-4C66-A203-9FCF5C1D3265}" type="slidenum">
              <a:rPr lang="vi-VN" smtClean="0"/>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39788" y="365125"/>
            <a:ext cx="10515600" cy="1325563"/>
          </a:xfrm>
        </p:spPr>
        <p:txBody>
          <a:bodyPr/>
          <a:lstStyle/>
          <a:p>
            <a:r>
              <a:rPr lang="vi-VN"/>
              <a:t>Bấm để sửa kiểu tiêu đề Bản cái</a:t>
            </a:r>
          </a:p>
        </p:txBody>
      </p:sp>
      <p:sp>
        <p:nvSpPr>
          <p:cNvPr id="3" name="Chỗ dành sẵn cho Văn bản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p:cNvSpPr>
            <a:spLocks noGrp="1"/>
          </p:cNvSpPr>
          <p:nvPr>
            <p:ph sz="half" idx="2" hasCustomPrompt="1"/>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p:cNvSpPr>
            <a:spLocks noGrp="1"/>
          </p:cNvSpPr>
          <p:nvPr>
            <p:ph sz="quarter" idx="4" hasCustomPrompt="1"/>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p:cNvSpPr>
            <a:spLocks noGrp="1"/>
          </p:cNvSpPr>
          <p:nvPr>
            <p:ph type="dt" sz="half" idx="10"/>
          </p:nvPr>
        </p:nvSpPr>
        <p:spPr/>
        <p:txBody>
          <a:bodyPr/>
          <a:lstStyle/>
          <a:p>
            <a:fld id="{1A31C435-2035-4B96-84FA-17A47741CC71}" type="datetimeFigureOut">
              <a:rPr lang="vi-VN" smtClean="0"/>
              <a:t>29/10/2025</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ố hiệu Bản chiếu 8"/>
          <p:cNvSpPr>
            <a:spLocks noGrp="1"/>
          </p:cNvSpPr>
          <p:nvPr>
            <p:ph type="sldNum" sz="quarter" idx="12"/>
          </p:nvPr>
        </p:nvSpPr>
        <p:spPr/>
        <p:txBody>
          <a:bodyPr/>
          <a:lstStyle/>
          <a:p>
            <a:fld id="{DD945586-7FCF-4C66-A203-9FCF5C1D3265}" type="slidenum">
              <a:rPr lang="vi-VN" smtClean="0"/>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p>
        </p:txBody>
      </p:sp>
      <p:sp>
        <p:nvSpPr>
          <p:cNvPr id="3" name="Chỗ dành sẵn cho Ngày tháng 2"/>
          <p:cNvSpPr>
            <a:spLocks noGrp="1"/>
          </p:cNvSpPr>
          <p:nvPr>
            <p:ph type="dt" sz="half" idx="10"/>
          </p:nvPr>
        </p:nvSpPr>
        <p:spPr/>
        <p:txBody>
          <a:bodyPr/>
          <a:lstStyle/>
          <a:p>
            <a:fld id="{1A31C435-2035-4B96-84FA-17A47741CC71}" type="datetimeFigureOut">
              <a:rPr lang="vi-VN" smtClean="0"/>
              <a:t>29/10/2025</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ố hiệu Bản chiếu 4"/>
          <p:cNvSpPr>
            <a:spLocks noGrp="1"/>
          </p:cNvSpPr>
          <p:nvPr>
            <p:ph type="sldNum" sz="quarter" idx="12"/>
          </p:nvPr>
        </p:nvSpPr>
        <p:spPr/>
        <p:txBody>
          <a:bodyPr/>
          <a:lstStyle/>
          <a:p>
            <a:fld id="{DD945586-7FCF-4C66-A203-9FCF5C1D3265}" type="slidenum">
              <a:rPr lang="vi-VN" smtClean="0"/>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a:lstStyle/>
          <a:p>
            <a:fld id="{1A31C435-2035-4B96-84FA-17A47741CC71}" type="datetimeFigureOut">
              <a:rPr lang="vi-VN" smtClean="0"/>
              <a:t>29/10/2025</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ố hiệu Bản chiếu 3"/>
          <p:cNvSpPr>
            <a:spLocks noGrp="1"/>
          </p:cNvSpPr>
          <p:nvPr>
            <p:ph type="sldNum" sz="quarter" idx="12"/>
          </p:nvPr>
        </p:nvSpPr>
        <p:spPr/>
        <p:txBody>
          <a:bodyPr/>
          <a:lstStyle/>
          <a:p>
            <a:fld id="{DD945586-7FCF-4C66-A203-9FCF5C1D3265}" type="slidenum">
              <a:rPr lang="vi-VN" smtClean="0"/>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p:cNvSpPr>
            <a:spLocks noGrp="1"/>
          </p:cNvSpPr>
          <p:nvPr>
            <p:ph type="dt" sz="half" idx="10"/>
          </p:nvPr>
        </p:nvSpPr>
        <p:spPr/>
        <p:txBody>
          <a:bodyPr/>
          <a:lstStyle/>
          <a:p>
            <a:fld id="{1A31C435-2035-4B96-84FA-17A47741CC71}" type="datetimeFigureOut">
              <a:rPr lang="vi-VN" smtClean="0"/>
              <a:t>29/10/2025</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hiệu Bản chiếu 6"/>
          <p:cNvSpPr>
            <a:spLocks noGrp="1"/>
          </p:cNvSpPr>
          <p:nvPr>
            <p:ph type="sldNum" sz="quarter" idx="12"/>
          </p:nvPr>
        </p:nvSpPr>
        <p:spPr/>
        <p:txBody>
          <a:bodyPr/>
          <a:lstStyle/>
          <a:p>
            <a:fld id="{DD945586-7FCF-4C66-A203-9FCF5C1D3265}" type="slidenum">
              <a:rPr lang="vi-VN" smtClean="0"/>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p:cNvSpPr>
            <a:spLocks noGrp="1"/>
          </p:cNvSpPr>
          <p:nvPr>
            <p:ph type="dt" sz="half" idx="10"/>
          </p:nvPr>
        </p:nvSpPr>
        <p:spPr/>
        <p:txBody>
          <a:bodyPr/>
          <a:lstStyle/>
          <a:p>
            <a:fld id="{1A31C435-2035-4B96-84FA-17A47741CC71}" type="datetimeFigureOut">
              <a:rPr lang="vi-VN" smtClean="0"/>
              <a:t>29/10/2025</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hiệu Bản chiếu 6"/>
          <p:cNvSpPr>
            <a:spLocks noGrp="1"/>
          </p:cNvSpPr>
          <p:nvPr>
            <p:ph type="sldNum" sz="quarter" idx="12"/>
          </p:nvPr>
        </p:nvSpPr>
        <p:spPr/>
        <p:txBody>
          <a:bodyPr/>
          <a:lstStyle/>
          <a:p>
            <a:fld id="{DD945586-7FCF-4C66-A203-9FCF5C1D3265}" type="slidenum">
              <a:rPr lang="vi-VN" smtClean="0"/>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31C435-2035-4B96-84FA-17A47741CC71}" type="datetimeFigureOut">
              <a:rPr lang="vi-VN" smtClean="0"/>
              <a:t>29/10/2025</a:t>
            </a:fld>
            <a:endParaRPr lang="vi-VN"/>
          </a:p>
        </p:txBody>
      </p:sp>
      <p:sp>
        <p:nvSpPr>
          <p:cNvPr id="5" name="Chỗ dành sẵn cho Chân trang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945586-7FCF-4C66-A203-9FCF5C1D3265}"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ctrTitle"/>
          </p:nvPr>
        </p:nvSpPr>
        <p:spPr>
          <a:xfrm>
            <a:off x="503555" y="953770"/>
            <a:ext cx="11273790" cy="3593465"/>
          </a:xfrm>
        </p:spPr>
        <p:txBody>
          <a:bodyPr>
            <a:noAutofit/>
          </a:bodyPr>
          <a:lstStyle/>
          <a:p>
            <a:pPr indent="180340"/>
            <a:r>
              <a:rPr lang="vi-VN" b="1" dirty="0">
                <a:solidFill>
                  <a:srgbClr val="000000"/>
                </a:solidFill>
                <a:effectLst/>
                <a:latin typeface="Times New Roman" panose="02020603050405020304" pitchFamily="18" charset="0"/>
                <a:ea typeface="Times New Roman" panose="02020603050405020304" pitchFamily="18" charset="0"/>
              </a:rPr>
              <a:t>CHƯƠNG 1</a:t>
            </a:r>
            <a:r>
              <a:rPr lang="en-US" altLang="vi-VN" b="1" dirty="0">
                <a:solidFill>
                  <a:srgbClr val="000000"/>
                </a:solidFill>
                <a:effectLst/>
                <a:latin typeface="Times New Roman" panose="02020603050405020304" pitchFamily="18" charset="0"/>
                <a:ea typeface="Times New Roman" panose="02020603050405020304" pitchFamily="18" charset="0"/>
              </a:rPr>
              <a:t>.</a:t>
            </a:r>
            <a:r>
              <a:rPr lang="vi-VN" b="1" dirty="0">
                <a:solidFill>
                  <a:srgbClr val="000000"/>
                </a:solidFill>
                <a:effectLst/>
                <a:latin typeface="Times New Roman" panose="02020603050405020304" pitchFamily="18" charset="0"/>
                <a:ea typeface="Times New Roman" panose="02020603050405020304" pitchFamily="18" charset="0"/>
              </a:rPr>
              <a:t> CHÂU ÂU</a:t>
            </a:r>
            <a:r>
              <a:rPr lang="vi-VN" dirty="0">
                <a:effectLst/>
                <a:latin typeface="Times New Roman" panose="02020603050405020304" pitchFamily="18" charset="0"/>
                <a:ea typeface="Times New Roman" panose="02020603050405020304" pitchFamily="18" charset="0"/>
              </a:rPr>
              <a:t/>
            </a:r>
            <a:br>
              <a:rPr lang="vi-VN" dirty="0">
                <a:effectLst/>
                <a:latin typeface="Times New Roman" panose="02020603050405020304" pitchFamily="18" charset="0"/>
                <a:ea typeface="Times New Roman" panose="02020603050405020304" pitchFamily="18" charset="0"/>
              </a:rPr>
            </a:br>
            <a:r>
              <a:rPr lang="vi-VN" b="1" dirty="0">
                <a:solidFill>
                  <a:srgbClr val="FF0000"/>
                </a:solidFill>
                <a:effectLst/>
                <a:latin typeface="Times New Roman" panose="02020603050405020304" pitchFamily="18" charset="0"/>
                <a:ea typeface="Times New Roman" panose="02020603050405020304" pitchFamily="18" charset="0"/>
              </a:rPr>
              <a:t>BÀI 1. VỊ TRÍ ĐỊA LÍ, ĐẶC ĐIỂM TỰ NHIÊN CHÂU ÂU</a:t>
            </a:r>
            <a:r>
              <a:rPr lang="vi-VN" dirty="0">
                <a:solidFill>
                  <a:srgbClr val="FF0000"/>
                </a:solidFill>
                <a:effectLst/>
                <a:latin typeface="Times New Roman" panose="02020603050405020304" pitchFamily="18" charset="0"/>
                <a:ea typeface="Times New Roman" panose="02020603050405020304" pitchFamily="18" charset="0"/>
              </a:rPr>
              <a:t/>
            </a:r>
            <a:br>
              <a:rPr lang="vi-VN" dirty="0">
                <a:solidFill>
                  <a:srgbClr val="FF0000"/>
                </a:solidFill>
                <a:effectLst/>
                <a:latin typeface="Times New Roman" panose="02020603050405020304" pitchFamily="18" charset="0"/>
                <a:ea typeface="Times New Roman" panose="02020603050405020304" pitchFamily="18" charset="0"/>
              </a:rPr>
            </a:br>
            <a:endParaRPr lang="vi-VN" dirty="0">
              <a:solidFill>
                <a:srgbClr val="FF0000"/>
              </a:solidFill>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p:cNvSpPr>
            <a:spLocks noGrp="1"/>
          </p:cNvSpPr>
          <p:nvPr>
            <p:ph idx="1"/>
          </p:nvPr>
        </p:nvSpPr>
        <p:spPr>
          <a:xfrm>
            <a:off x="838200" y="500063"/>
            <a:ext cx="10515600" cy="5676900"/>
          </a:xfrm>
        </p:spPr>
        <p:txBody>
          <a:bodyPr>
            <a:normAutofit/>
          </a:bodyPr>
          <a:lstStyle/>
          <a:p>
            <a:pPr marL="0" indent="0">
              <a:buNone/>
            </a:pPr>
            <a:r>
              <a:rPr lang="vi-VN" sz="5400" b="1" u="sng" dirty="0">
                <a:solidFill>
                  <a:srgbClr val="000000"/>
                </a:solidFill>
                <a:effectLst/>
                <a:latin typeface="Times New Roman" panose="02020603050405020304" pitchFamily="18" charset="0"/>
                <a:ea typeface="Times New Roman" panose="02020603050405020304" pitchFamily="18" charset="0"/>
              </a:rPr>
              <a:t>2.Đặc điểm tự nhiên</a:t>
            </a:r>
            <a:endParaRPr lang="vi-VN" sz="5400" b="1" u="sng" dirty="0">
              <a:effectLst/>
              <a:latin typeface="Times New Roman" panose="02020603050405020304" pitchFamily="18" charset="0"/>
              <a:ea typeface="Times New Roman" panose="02020603050405020304" pitchFamily="18" charset="0"/>
            </a:endParaRPr>
          </a:p>
          <a:p>
            <a:pPr marL="0" indent="0">
              <a:buNone/>
            </a:pPr>
            <a:r>
              <a:rPr lang="vi-VN" sz="5400" b="1" u="sng" dirty="0">
                <a:solidFill>
                  <a:srgbClr val="000000"/>
                </a:solidFill>
                <a:effectLst/>
                <a:latin typeface="Times New Roman" panose="02020603050405020304" pitchFamily="18" charset="0"/>
                <a:ea typeface="Times New Roman" panose="02020603050405020304" pitchFamily="18" charset="0"/>
              </a:rPr>
              <a:t>a. Địa hình</a:t>
            </a:r>
            <a:endParaRPr lang="vi-VN" sz="5400" b="1" u="sng" dirty="0">
              <a:effectLst/>
              <a:latin typeface="Times New Roman" panose="02020603050405020304" pitchFamily="18" charset="0"/>
              <a:ea typeface="Times New Roman" panose="02020603050405020304" pitchFamily="18" charset="0"/>
            </a:endParaRPr>
          </a:p>
          <a:p>
            <a:endParaRPr lang="vi-VN" sz="5400" u="sng"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ài 1. Vị trí địa lí, đặc điểm tự nhiên châu Âu SGK Địa lí 7 Kết nối tri  thức | SGK Lịch sử và Địa lí lớp 7 - Kết nối tri thứ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4324" y="457200"/>
            <a:ext cx="11458575" cy="6029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Ảnh] Ngỡ ngàng vẻ đẹp của dãy núi Alp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0063" y="400050"/>
            <a:ext cx="11129962" cy="6115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p:cNvSpPr>
            <a:spLocks noGrp="1"/>
          </p:cNvSpPr>
          <p:nvPr>
            <p:ph idx="1"/>
          </p:nvPr>
        </p:nvSpPr>
        <p:spPr>
          <a:xfrm>
            <a:off x="363220" y="259080"/>
            <a:ext cx="11504930" cy="6344285"/>
          </a:xfrm>
        </p:spPr>
        <p:txBody>
          <a:bodyPr>
            <a:normAutofit lnSpcReduction="10000"/>
          </a:bodyPr>
          <a:lstStyle/>
          <a:p>
            <a:pPr marL="0" indent="0">
              <a:buNone/>
            </a:pPr>
            <a:r>
              <a:rPr lang="vi-VN" sz="4800" b="1" u="sng" dirty="0">
                <a:solidFill>
                  <a:srgbClr val="000000"/>
                </a:solidFill>
                <a:effectLst/>
                <a:latin typeface="Times New Roman" panose="02020603050405020304" pitchFamily="18" charset="0"/>
                <a:ea typeface="Times New Roman" panose="02020603050405020304" pitchFamily="18" charset="0"/>
              </a:rPr>
              <a:t>2.Đặc điểm tự nhiên</a:t>
            </a:r>
            <a:endParaRPr lang="vi-VN" sz="4800" b="1" u="sng" dirty="0">
              <a:effectLst/>
              <a:latin typeface="Times New Roman" panose="02020603050405020304" pitchFamily="18" charset="0"/>
              <a:ea typeface="Times New Roman" panose="02020603050405020304" pitchFamily="18" charset="0"/>
            </a:endParaRPr>
          </a:p>
          <a:p>
            <a:pPr marL="0" indent="0">
              <a:buNone/>
            </a:pPr>
            <a:r>
              <a:rPr lang="vi-VN" sz="4800" b="1" u="sng" dirty="0">
                <a:solidFill>
                  <a:srgbClr val="000000"/>
                </a:solidFill>
                <a:effectLst/>
                <a:latin typeface="Times New Roman" panose="02020603050405020304" pitchFamily="18" charset="0"/>
                <a:ea typeface="Times New Roman" panose="02020603050405020304" pitchFamily="18" charset="0"/>
              </a:rPr>
              <a:t>a. Địa hình</a:t>
            </a:r>
            <a:endParaRPr lang="vi-VN" sz="4800" b="1" dirty="0">
              <a:effectLst/>
              <a:latin typeface="Times New Roman" panose="02020603050405020304" pitchFamily="18" charset="0"/>
              <a:ea typeface="Times New Roman" panose="02020603050405020304" pitchFamily="18" charset="0"/>
            </a:endParaRPr>
          </a:p>
          <a:p>
            <a:pPr indent="0" algn="just">
              <a:buNone/>
            </a:pPr>
            <a:r>
              <a:rPr lang="en-US" sz="4800" b="1" dirty="0">
                <a:solidFill>
                  <a:srgbClr val="000000"/>
                </a:solidFill>
                <a:latin typeface="Times New Roman" panose="02020603050405020304" pitchFamily="18" charset="0"/>
                <a:ea typeface="Times New Roman" panose="02020603050405020304" pitchFamily="18" charset="0"/>
              </a:rPr>
              <a:t>-</a:t>
            </a:r>
            <a:r>
              <a:rPr lang="vi-VN" sz="4800" b="1" dirty="0">
                <a:solidFill>
                  <a:srgbClr val="000000"/>
                </a:solidFill>
                <a:effectLst/>
                <a:latin typeface="Times New Roman" panose="02020603050405020304" pitchFamily="18" charset="0"/>
                <a:ea typeface="Times New Roman" panose="02020603050405020304" pitchFamily="18" charset="0"/>
              </a:rPr>
              <a:t>Đồng bằng chiếm 2/3 diện tích châu lục, nguồn gốc hình thành khác nhau nên địa hình khác nhau..</a:t>
            </a:r>
            <a:endParaRPr lang="vi-VN" sz="4800" b="1" dirty="0">
              <a:effectLst/>
              <a:latin typeface="Times New Roman" panose="02020603050405020304" pitchFamily="18" charset="0"/>
              <a:ea typeface="Times New Roman" panose="02020603050405020304" pitchFamily="18" charset="0"/>
            </a:endParaRPr>
          </a:p>
          <a:p>
            <a:pPr indent="0" algn="just">
              <a:buNone/>
            </a:pPr>
            <a:r>
              <a:rPr lang="en-US" sz="4800" b="1" dirty="0">
                <a:solidFill>
                  <a:srgbClr val="000000"/>
                </a:solidFill>
                <a:latin typeface="Times New Roman" panose="02020603050405020304" pitchFamily="18" charset="0"/>
                <a:ea typeface="Times New Roman" panose="02020603050405020304" pitchFamily="18" charset="0"/>
              </a:rPr>
              <a:t>-</a:t>
            </a:r>
            <a:r>
              <a:rPr lang="vi-VN" sz="4800" b="1" dirty="0">
                <a:solidFill>
                  <a:srgbClr val="000000"/>
                </a:solidFill>
                <a:effectLst/>
                <a:latin typeface="Times New Roman" panose="02020603050405020304" pitchFamily="18" charset="0"/>
                <a:ea typeface="Times New Roman" panose="02020603050405020304" pitchFamily="18" charset="0"/>
              </a:rPr>
              <a:t>Địa hình núi già phía bắc và vùng trung tâm châu lục.</a:t>
            </a:r>
            <a:endParaRPr lang="vi-VN" sz="4800" b="1" dirty="0">
              <a:effectLst/>
              <a:latin typeface="Times New Roman" panose="02020603050405020304" pitchFamily="18" charset="0"/>
              <a:ea typeface="Times New Roman" panose="02020603050405020304" pitchFamily="18" charset="0"/>
            </a:endParaRPr>
          </a:p>
          <a:p>
            <a:pPr indent="0" algn="just">
              <a:buNone/>
            </a:pPr>
            <a:r>
              <a:rPr lang="en-US" sz="4800" b="1">
                <a:solidFill>
                  <a:srgbClr val="000000"/>
                </a:solidFill>
                <a:latin typeface="Times New Roman" panose="02020603050405020304" pitchFamily="18" charset="0"/>
                <a:ea typeface="Times New Roman" panose="02020603050405020304" pitchFamily="18" charset="0"/>
              </a:rPr>
              <a:t>-</a:t>
            </a:r>
            <a:r>
              <a:rPr lang="vi-VN" sz="4800" b="1">
                <a:solidFill>
                  <a:srgbClr val="000000"/>
                </a:solidFill>
                <a:effectLst/>
                <a:latin typeface="Times New Roman" panose="02020603050405020304" pitchFamily="18" charset="0"/>
                <a:ea typeface="Times New Roman" panose="02020603050405020304" pitchFamily="18" charset="0"/>
              </a:rPr>
              <a:t>Địa </a:t>
            </a:r>
            <a:r>
              <a:rPr lang="vi-VN" sz="4800" b="1" dirty="0">
                <a:solidFill>
                  <a:srgbClr val="000000"/>
                </a:solidFill>
                <a:effectLst/>
                <a:latin typeface="Times New Roman" panose="02020603050405020304" pitchFamily="18" charset="0"/>
                <a:ea typeface="Times New Roman" panose="02020603050405020304" pitchFamily="18" charset="0"/>
              </a:rPr>
              <a:t>hình  núi trẻ phía nam, độ cao trung bình dưới 2000m.</a:t>
            </a:r>
            <a:endParaRPr lang="vi-VN" sz="4800" b="1" dirty="0">
              <a:effectLst/>
              <a:latin typeface="Times New Roman" panose="02020603050405020304" pitchFamily="18" charset="0"/>
              <a:ea typeface="Times New Roman" panose="02020603050405020304" pitchFamily="18" charset="0"/>
            </a:endParaRPr>
          </a:p>
          <a:p>
            <a:endParaRPr lang="vi-VN" sz="4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p:cNvSpPr>
            <a:spLocks noGrp="1"/>
          </p:cNvSpPr>
          <p:nvPr>
            <p:ph idx="1"/>
          </p:nvPr>
        </p:nvSpPr>
        <p:spPr>
          <a:xfrm>
            <a:off x="838200" y="900113"/>
            <a:ext cx="10515600" cy="5276850"/>
          </a:xfrm>
        </p:spPr>
        <p:txBody>
          <a:bodyPr>
            <a:normAutofit/>
          </a:bodyPr>
          <a:lstStyle/>
          <a:p>
            <a:pPr marL="0" indent="0">
              <a:buNone/>
            </a:pPr>
            <a:r>
              <a:rPr lang="vi-VN" sz="6600" b="1" u="sng" dirty="0">
                <a:solidFill>
                  <a:srgbClr val="000000"/>
                </a:solidFill>
                <a:effectLst/>
                <a:latin typeface="Times New Roman" panose="02020603050405020304" pitchFamily="18" charset="0"/>
                <a:ea typeface="Times New Roman" panose="02020603050405020304" pitchFamily="18" charset="0"/>
              </a:rPr>
              <a:t>b. Khí hậu</a:t>
            </a:r>
            <a:endParaRPr lang="vi-VN" sz="6600" b="1" u="sng" dirty="0">
              <a:effectLst/>
              <a:latin typeface="Times New Roman" panose="02020603050405020304" pitchFamily="18" charset="0"/>
              <a:ea typeface="Times New Roman" panose="02020603050405020304" pitchFamily="18" charset="0"/>
            </a:endParaRPr>
          </a:p>
          <a:p>
            <a:endParaRPr lang="vi-VN" sz="6600" u="sng"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ựa vào thông tin trong mục b và hình 3, hãy trình bày đặc điểm phân hóa khí  hậu ở Châu Â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4325" y="285750"/>
            <a:ext cx="11487150" cy="6186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p:cNvSpPr>
            <a:spLocks noGrp="1"/>
          </p:cNvSpPr>
          <p:nvPr>
            <p:ph idx="1"/>
          </p:nvPr>
        </p:nvSpPr>
        <p:spPr>
          <a:xfrm>
            <a:off x="242888" y="228600"/>
            <a:ext cx="11658600" cy="6472238"/>
          </a:xfrm>
        </p:spPr>
        <p:txBody>
          <a:bodyPr>
            <a:normAutofit/>
          </a:bodyPr>
          <a:lstStyle/>
          <a:p>
            <a:pPr marL="0" indent="0">
              <a:buNone/>
            </a:pPr>
            <a:r>
              <a:rPr lang="vi-VN" sz="5400" b="1" dirty="0">
                <a:solidFill>
                  <a:srgbClr val="000000"/>
                </a:solidFill>
                <a:effectLst/>
                <a:latin typeface="Times New Roman" panose="02020603050405020304" pitchFamily="18" charset="0"/>
                <a:ea typeface="Times New Roman" panose="02020603050405020304" pitchFamily="18" charset="0"/>
              </a:rPr>
              <a:t>b. Khí hậu</a:t>
            </a:r>
            <a:endParaRPr lang="vi-VN" sz="5400" b="1" dirty="0">
              <a:effectLst/>
              <a:latin typeface="Times New Roman" panose="02020603050405020304" pitchFamily="18" charset="0"/>
              <a:ea typeface="Times New Roman" panose="02020603050405020304" pitchFamily="18" charset="0"/>
            </a:endParaRPr>
          </a:p>
          <a:p>
            <a:pPr indent="0" algn="just">
              <a:buNone/>
            </a:pPr>
            <a:r>
              <a:rPr lang="en-US" altLang="vi-VN" sz="5400" b="1" dirty="0">
                <a:solidFill>
                  <a:srgbClr val="000000"/>
                </a:solidFill>
                <a:effectLst/>
                <a:latin typeface="Times New Roman" panose="02020603050405020304" pitchFamily="18" charset="0"/>
                <a:ea typeface="Times New Roman" panose="02020603050405020304" pitchFamily="18" charset="0"/>
              </a:rPr>
              <a:t>-</a:t>
            </a:r>
            <a:r>
              <a:rPr lang="vi-VN" sz="5400" b="1" dirty="0">
                <a:solidFill>
                  <a:srgbClr val="000000"/>
                </a:solidFill>
                <a:effectLst/>
                <a:latin typeface="Times New Roman" panose="02020603050405020304" pitchFamily="18" charset="0"/>
                <a:ea typeface="Times New Roman" panose="02020603050405020304" pitchFamily="18" charset="0"/>
              </a:rPr>
              <a:t>Đới khí hậu cực và cận cực: lạnh quanh năm, lượng mưa trung bình dưới 500mm.</a:t>
            </a:r>
            <a:endParaRPr lang="vi-VN" sz="5400" b="1" dirty="0">
              <a:effectLst/>
              <a:latin typeface="Times New Roman" panose="02020603050405020304" pitchFamily="18" charset="0"/>
              <a:ea typeface="Times New Roman" panose="02020603050405020304" pitchFamily="18" charset="0"/>
            </a:endParaRPr>
          </a:p>
          <a:p>
            <a:endParaRPr lang="vi-VN" sz="5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p:cNvSpPr>
            <a:spLocks noGrp="1"/>
          </p:cNvSpPr>
          <p:nvPr>
            <p:ph idx="1"/>
          </p:nvPr>
        </p:nvSpPr>
        <p:spPr>
          <a:xfrm>
            <a:off x="242888" y="228600"/>
            <a:ext cx="11658600" cy="6472238"/>
          </a:xfrm>
        </p:spPr>
        <p:txBody>
          <a:bodyPr>
            <a:normAutofit/>
          </a:bodyPr>
          <a:lstStyle/>
          <a:p>
            <a:pPr indent="0" algn="just">
              <a:buNone/>
            </a:pPr>
            <a:r>
              <a:rPr lang="en-US" altLang="vi-VN" sz="6000" b="1" dirty="0">
                <a:solidFill>
                  <a:srgbClr val="000000"/>
                </a:solidFill>
                <a:effectLst/>
                <a:latin typeface="Times New Roman" panose="02020603050405020304" pitchFamily="18" charset="0"/>
                <a:ea typeface="Times New Roman" panose="02020603050405020304" pitchFamily="18" charset="0"/>
              </a:rPr>
              <a:t>-</a:t>
            </a:r>
            <a:r>
              <a:rPr lang="vi-VN" sz="6000" b="1" dirty="0">
                <a:solidFill>
                  <a:srgbClr val="000000"/>
                </a:solidFill>
                <a:effectLst/>
                <a:latin typeface="Times New Roman" panose="02020603050405020304" pitchFamily="18" charset="0"/>
                <a:ea typeface="Times New Roman" panose="02020603050405020304" pitchFamily="18" charset="0"/>
              </a:rPr>
              <a:t>Đới khí hậu ôn đới: </a:t>
            </a:r>
            <a:endParaRPr lang="en-US" sz="6000" b="1" dirty="0">
              <a:solidFill>
                <a:srgbClr val="000000"/>
              </a:solidFill>
              <a:effectLst/>
              <a:latin typeface="Times New Roman" panose="02020603050405020304" pitchFamily="18" charset="0"/>
              <a:ea typeface="Times New Roman" panose="02020603050405020304" pitchFamily="18" charset="0"/>
            </a:endParaRPr>
          </a:p>
          <a:p>
            <a:pPr indent="0" algn="just">
              <a:buNone/>
            </a:pPr>
            <a:r>
              <a:rPr lang="en-US" altLang="vi-VN" sz="6000" b="1" dirty="0">
                <a:solidFill>
                  <a:srgbClr val="000000"/>
                </a:solidFill>
                <a:effectLst/>
                <a:latin typeface="Times New Roman" panose="02020603050405020304" pitchFamily="18" charset="0"/>
                <a:ea typeface="Times New Roman" panose="02020603050405020304" pitchFamily="18" charset="0"/>
              </a:rPr>
              <a:t>+</a:t>
            </a:r>
            <a:r>
              <a:rPr lang="vi-VN" sz="6000" b="1" dirty="0">
                <a:solidFill>
                  <a:srgbClr val="000000"/>
                </a:solidFill>
                <a:effectLst/>
                <a:latin typeface="Times New Roman" panose="02020603050405020304" pitchFamily="18" charset="0"/>
                <a:ea typeface="Times New Roman" panose="02020603050405020304" pitchFamily="18" charset="0"/>
              </a:rPr>
              <a:t>Khí hậu ôn đới hải dương: ôn hòa, mùa đông tương đối ấm, mùa hạ mát, mưa quanh năm, lượng mưa trung bình 800-1000mm</a:t>
            </a:r>
            <a:endParaRPr lang="vi-VN" sz="6000" b="1" dirty="0">
              <a:effectLst/>
              <a:latin typeface="Times New Roman" panose="02020603050405020304" pitchFamily="18" charset="0"/>
              <a:ea typeface="Times New Roman" panose="02020603050405020304" pitchFamily="18" charset="0"/>
            </a:endParaRPr>
          </a:p>
          <a:p>
            <a:endParaRPr lang="vi-VN" sz="6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ựa vào thông tin trong mục b và hình 3, hãy trình bày đặc điểm phân hóa khí  hậu ở Châu Â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4325" y="285750"/>
            <a:ext cx="11487150" cy="6186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p:cNvSpPr>
            <a:spLocks noGrp="1"/>
          </p:cNvSpPr>
          <p:nvPr>
            <p:ph idx="1"/>
          </p:nvPr>
        </p:nvSpPr>
        <p:spPr>
          <a:xfrm>
            <a:off x="838200" y="500063"/>
            <a:ext cx="10515600" cy="5676900"/>
          </a:xfrm>
        </p:spPr>
        <p:txBody>
          <a:bodyPr>
            <a:normAutofit/>
          </a:bodyPr>
          <a:lstStyle/>
          <a:p>
            <a:pPr indent="0" algn="just">
              <a:buNone/>
            </a:pPr>
            <a:r>
              <a:rPr lang="en-US" altLang="vi-VN" sz="6000" b="1" dirty="0">
                <a:solidFill>
                  <a:srgbClr val="000000"/>
                </a:solidFill>
                <a:effectLst/>
                <a:latin typeface="Times New Roman" panose="02020603050405020304" pitchFamily="18" charset="0"/>
                <a:ea typeface="Times New Roman" panose="02020603050405020304" pitchFamily="18" charset="0"/>
              </a:rPr>
              <a:t>+</a:t>
            </a:r>
            <a:r>
              <a:rPr lang="vi-VN" sz="6000" b="1" dirty="0">
                <a:solidFill>
                  <a:srgbClr val="000000"/>
                </a:solidFill>
                <a:effectLst/>
                <a:latin typeface="Times New Roman" panose="02020603050405020304" pitchFamily="18" charset="0"/>
                <a:ea typeface="Times New Roman" panose="02020603050405020304" pitchFamily="18" charset="0"/>
              </a:rPr>
              <a:t>Khí hậu ôn đới lục địa: mùa đông lạnh, khô, mùa hạ nóng ẩm, mưa chủ yếu vào mùa hạ, trung bình chỉ trên 500mm.</a:t>
            </a:r>
            <a:endParaRPr lang="vi-VN" sz="6000" b="1" dirty="0">
              <a:effectLst/>
              <a:latin typeface="Times New Roman" panose="02020603050405020304" pitchFamily="18" charset="0"/>
              <a:ea typeface="Times New Roman" panose="02020603050405020304" pitchFamily="18" charset="0"/>
            </a:endParaRPr>
          </a:p>
          <a:p>
            <a:pPr indent="0" algn="just">
              <a:buNone/>
            </a:pPr>
            <a:endParaRPr lang="vi-VN" sz="4400" b="1" dirty="0">
              <a:effectLst/>
              <a:latin typeface="Times New Roman" panose="02020603050405020304" pitchFamily="18" charset="0"/>
              <a:ea typeface="Times New Roman" panose="02020603050405020304" pitchFamily="18" charset="0"/>
            </a:endParaRPr>
          </a:p>
          <a:p>
            <a:endParaRPr lang="vi-V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p:cNvSpPr>
            <a:spLocks noGrp="1"/>
          </p:cNvSpPr>
          <p:nvPr>
            <p:ph idx="1"/>
          </p:nvPr>
        </p:nvSpPr>
        <p:spPr>
          <a:xfrm>
            <a:off x="360045" y="697865"/>
            <a:ext cx="11436350" cy="5462905"/>
          </a:xfrm>
        </p:spPr>
        <p:txBody>
          <a:bodyPr/>
          <a:lstStyle/>
          <a:p>
            <a:pPr marL="0" indent="0">
              <a:buNone/>
            </a:pPr>
            <a:r>
              <a:rPr lang="vi-VN" sz="5400" b="1" u="sng" dirty="0">
                <a:solidFill>
                  <a:srgbClr val="000000"/>
                </a:solidFill>
                <a:effectLst/>
                <a:latin typeface="Times New Roman" panose="02020603050405020304" pitchFamily="18" charset="0"/>
                <a:ea typeface="Times New Roman" panose="02020603050405020304" pitchFamily="18" charset="0"/>
              </a:rPr>
              <a:t>1. Vị trí địa lí, hình dạng, kích thước</a:t>
            </a:r>
            <a:endParaRPr lang="vi-VN" sz="5400" b="1" u="sng" dirty="0">
              <a:effectLst/>
              <a:latin typeface="Times New Roman" panose="02020603050405020304" pitchFamily="18" charset="0"/>
              <a:ea typeface="Times New Roman" panose="02020603050405020304" pitchFamily="18" charset="0"/>
            </a:endParaRPr>
          </a:p>
          <a:p>
            <a:pPr indent="0" algn="just">
              <a:buNone/>
            </a:pPr>
            <a:r>
              <a:rPr lang="en-US" altLang="vi-VN" sz="5400" b="1" u="sng" dirty="0">
                <a:solidFill>
                  <a:srgbClr val="000000"/>
                </a:solidFill>
                <a:effectLst/>
                <a:latin typeface="Times New Roman" panose="02020603050405020304" pitchFamily="18" charset="0"/>
                <a:ea typeface="Times New Roman" panose="02020603050405020304" pitchFamily="18" charset="0"/>
              </a:rPr>
              <a:t>a.</a:t>
            </a:r>
            <a:r>
              <a:rPr lang="vi-VN" sz="5400" b="1" u="sng" dirty="0">
                <a:solidFill>
                  <a:srgbClr val="000000"/>
                </a:solidFill>
                <a:effectLst/>
                <a:latin typeface="Times New Roman" panose="02020603050405020304" pitchFamily="18" charset="0"/>
                <a:ea typeface="Times New Roman" panose="02020603050405020304" pitchFamily="18" charset="0"/>
              </a:rPr>
              <a:t>Vị trí địa lí:</a:t>
            </a:r>
            <a:endParaRPr lang="vi-VN" sz="5400" b="1" u="sng" dirty="0">
              <a:effectLst/>
              <a:latin typeface="Times New Roman" panose="02020603050405020304" pitchFamily="18" charset="0"/>
              <a:ea typeface="Times New Roman" panose="02020603050405020304" pitchFamily="18" charset="0"/>
            </a:endParaRPr>
          </a:p>
          <a:p>
            <a:endParaRPr lang="vi-VN" sz="5400" u="sng"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p:cNvSpPr>
            <a:spLocks noGrp="1"/>
          </p:cNvSpPr>
          <p:nvPr>
            <p:ph idx="1"/>
          </p:nvPr>
        </p:nvSpPr>
        <p:spPr>
          <a:xfrm>
            <a:off x="838200" y="500063"/>
            <a:ext cx="10515600" cy="5676900"/>
          </a:xfrm>
        </p:spPr>
        <p:txBody>
          <a:bodyPr>
            <a:normAutofit/>
          </a:bodyPr>
          <a:lstStyle/>
          <a:p>
            <a:pPr indent="0" algn="just">
              <a:buNone/>
            </a:pPr>
            <a:r>
              <a:rPr lang="en-US" altLang="vi-VN" sz="6000" b="1" dirty="0">
                <a:solidFill>
                  <a:srgbClr val="000000"/>
                </a:solidFill>
                <a:effectLst/>
                <a:latin typeface="Times New Roman" panose="02020603050405020304" pitchFamily="18" charset="0"/>
                <a:ea typeface="Times New Roman" panose="02020603050405020304" pitchFamily="18" charset="0"/>
              </a:rPr>
              <a:t>-</a:t>
            </a:r>
            <a:r>
              <a:rPr lang="vi-VN" sz="6000" b="1" dirty="0">
                <a:solidFill>
                  <a:srgbClr val="000000"/>
                </a:solidFill>
                <a:effectLst/>
                <a:latin typeface="Times New Roman" panose="02020603050405020304" pitchFamily="18" charset="0"/>
                <a:ea typeface="Times New Roman" panose="02020603050405020304" pitchFamily="18" charset="0"/>
              </a:rPr>
              <a:t>Đới khí hậu cận nhiệt: mùa hạ nóng và khô; mùa đông ấm và mưa nhiều. Lượng mưa khoảng 500-700mm.</a:t>
            </a:r>
            <a:endParaRPr lang="vi-VN" sz="6000" b="1" dirty="0">
              <a:effectLst/>
              <a:latin typeface="Times New Roman" panose="02020603050405020304" pitchFamily="18" charset="0"/>
              <a:ea typeface="Times New Roman" panose="02020603050405020304" pitchFamily="18" charset="0"/>
            </a:endParaRPr>
          </a:p>
          <a:p>
            <a:endParaRPr lang="vi-VN" sz="6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p:cNvSpPr>
            <a:spLocks noGrp="1"/>
          </p:cNvSpPr>
          <p:nvPr>
            <p:ph idx="1"/>
          </p:nvPr>
        </p:nvSpPr>
        <p:spPr>
          <a:xfrm>
            <a:off x="838200" y="500063"/>
            <a:ext cx="10515600" cy="5676900"/>
          </a:xfrm>
        </p:spPr>
        <p:txBody>
          <a:bodyPr>
            <a:normAutofit/>
          </a:bodyPr>
          <a:lstStyle/>
          <a:p>
            <a:pPr indent="0" algn="just">
              <a:buNone/>
            </a:pPr>
            <a:r>
              <a:rPr lang="en-US" altLang="vi-VN" sz="6000" b="1" dirty="0">
                <a:solidFill>
                  <a:srgbClr val="000000"/>
                </a:solidFill>
                <a:effectLst/>
                <a:latin typeface="Times New Roman" panose="02020603050405020304" pitchFamily="18" charset="0"/>
                <a:ea typeface="Times New Roman" panose="02020603050405020304" pitchFamily="18" charset="0"/>
              </a:rPr>
              <a:t>-</a:t>
            </a:r>
            <a:r>
              <a:rPr lang="vi-VN" sz="6000" b="1" dirty="0">
                <a:solidFill>
                  <a:srgbClr val="000000"/>
                </a:solidFill>
                <a:effectLst/>
                <a:latin typeface="Times New Roman" panose="02020603050405020304" pitchFamily="18" charset="0"/>
                <a:ea typeface="Times New Roman" panose="02020603050405020304" pitchFamily="18" charset="0"/>
              </a:rPr>
              <a:t>Vùng núi khí hậu phân hóa theo độ cao.</a:t>
            </a:r>
            <a:endParaRPr lang="vi-VN" sz="6000" b="1" dirty="0">
              <a:effectLst/>
              <a:latin typeface="Times New Roman" panose="02020603050405020304" pitchFamily="18" charset="0"/>
              <a:ea typeface="Times New Roman" panose="02020603050405020304" pitchFamily="18" charset="0"/>
            </a:endParaRPr>
          </a:p>
          <a:p>
            <a:endParaRPr lang="vi-VN" sz="6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p:cNvSpPr>
            <a:spLocks noGrp="1"/>
          </p:cNvSpPr>
          <p:nvPr>
            <p:ph idx="1"/>
          </p:nvPr>
        </p:nvSpPr>
        <p:spPr>
          <a:xfrm>
            <a:off x="838200" y="580390"/>
            <a:ext cx="10515600" cy="5596890"/>
          </a:xfrm>
        </p:spPr>
        <p:txBody>
          <a:bodyPr/>
          <a:lstStyle/>
          <a:p>
            <a:pPr marL="0" indent="0">
              <a:buNone/>
            </a:pPr>
            <a:r>
              <a:rPr lang="vi-VN" sz="6600" b="1" dirty="0">
                <a:solidFill>
                  <a:srgbClr val="000000"/>
                </a:solidFill>
                <a:effectLst/>
                <a:latin typeface="Times New Roman" panose="02020603050405020304" pitchFamily="18" charset="0"/>
                <a:ea typeface="Times New Roman" panose="02020603050405020304" pitchFamily="18" charset="0"/>
              </a:rPr>
              <a:t>c. Sông ngòi</a:t>
            </a:r>
            <a:endParaRPr lang="vi-VN" sz="6600" b="1" dirty="0">
              <a:effectLst/>
              <a:latin typeface="Times New Roman" panose="02020603050405020304" pitchFamily="18" charset="0"/>
              <a:ea typeface="Times New Roman" panose="02020603050405020304" pitchFamily="18" charset="0"/>
            </a:endParaRPr>
          </a:p>
          <a:p>
            <a:endParaRPr lang="vi-VN" sz="6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ông Danube - Khám phá nơi &quot;Sông Đa-nuýp&quot; chảy qua Budapes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2913" y="428625"/>
            <a:ext cx="11215687" cy="60150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p:cNvSpPr>
            <a:spLocks noGrp="1"/>
          </p:cNvSpPr>
          <p:nvPr>
            <p:ph idx="1"/>
          </p:nvPr>
        </p:nvSpPr>
        <p:spPr>
          <a:xfrm>
            <a:off x="313055" y="371475"/>
            <a:ext cx="11595100" cy="6122670"/>
          </a:xfrm>
        </p:spPr>
        <p:txBody>
          <a:bodyPr/>
          <a:lstStyle/>
          <a:p>
            <a:pPr marL="0" indent="0">
              <a:buNone/>
            </a:pPr>
            <a:r>
              <a:rPr lang="vi-VN" sz="6600" b="1" dirty="0">
                <a:solidFill>
                  <a:srgbClr val="000000"/>
                </a:solidFill>
                <a:effectLst/>
                <a:latin typeface="Times New Roman" panose="02020603050405020304" pitchFamily="18" charset="0"/>
                <a:ea typeface="Times New Roman" panose="02020603050405020304" pitchFamily="18" charset="0"/>
              </a:rPr>
              <a:t>c. Sông ngòi</a:t>
            </a:r>
          </a:p>
          <a:p>
            <a:pPr marL="0" indent="0" algn="just">
              <a:buNone/>
            </a:pPr>
            <a:r>
              <a:rPr lang="en-US" altLang="vi-VN" sz="6600" b="1" dirty="0">
                <a:solidFill>
                  <a:srgbClr val="000000"/>
                </a:solidFill>
                <a:effectLst/>
                <a:latin typeface="Times New Roman" panose="02020603050405020304" pitchFamily="18" charset="0"/>
                <a:ea typeface="Times New Roman" panose="02020603050405020304" pitchFamily="18" charset="0"/>
              </a:rPr>
              <a:t>-L</a:t>
            </a:r>
            <a:r>
              <a:rPr lang="vi-VN" sz="6600" b="1" dirty="0">
                <a:solidFill>
                  <a:srgbClr val="000000"/>
                </a:solidFill>
                <a:effectLst/>
                <a:latin typeface="Times New Roman" panose="02020603050405020304" pitchFamily="18" charset="0"/>
                <a:ea typeface="Times New Roman" panose="02020603050405020304" pitchFamily="18" charset="0"/>
              </a:rPr>
              <a:t>ượng nước dồi dào, chế độ nước ph</a:t>
            </a:r>
            <a:r>
              <a:rPr lang="en-US" altLang="vi-VN" sz="6600" b="1" dirty="0">
                <a:solidFill>
                  <a:srgbClr val="000000"/>
                </a:solidFill>
                <a:effectLst/>
                <a:latin typeface="Times New Roman" panose="02020603050405020304" pitchFamily="18" charset="0"/>
                <a:ea typeface="Times New Roman" panose="02020603050405020304" pitchFamily="18" charset="0"/>
              </a:rPr>
              <a:t>ứ</a:t>
            </a:r>
            <a:r>
              <a:rPr lang="vi-VN" sz="6600" b="1" dirty="0">
                <a:solidFill>
                  <a:srgbClr val="000000"/>
                </a:solidFill>
                <a:effectLst/>
                <a:latin typeface="Times New Roman" panose="02020603050405020304" pitchFamily="18" charset="0"/>
                <a:ea typeface="Times New Roman" panose="02020603050405020304" pitchFamily="18" charset="0"/>
              </a:rPr>
              <a:t>c tạp do mưa, tuyết tan, băng hà núi cao...</a:t>
            </a:r>
            <a:endParaRPr lang="vi-VN" sz="6600" b="1" dirty="0">
              <a:effectLst/>
              <a:latin typeface="Times New Roman" panose="02020603050405020304" pitchFamily="18" charset="0"/>
              <a:ea typeface="Times New Roman" panose="02020603050405020304" pitchFamily="18" charset="0"/>
            </a:endParaRPr>
          </a:p>
          <a:p>
            <a:pPr indent="0" algn="just">
              <a:buNone/>
            </a:pPr>
            <a:r>
              <a:rPr lang="en-US" sz="6600" b="1" dirty="0">
                <a:solidFill>
                  <a:srgbClr val="000000"/>
                </a:solidFill>
                <a:latin typeface="Times New Roman" panose="02020603050405020304" pitchFamily="18" charset="0"/>
                <a:ea typeface="Times New Roman" panose="02020603050405020304" pitchFamily="18" charset="0"/>
              </a:rPr>
              <a:t>-P</a:t>
            </a:r>
            <a:r>
              <a:rPr lang="vi-VN" sz="6600" b="1" dirty="0">
                <a:solidFill>
                  <a:srgbClr val="000000"/>
                </a:solidFill>
                <a:effectLst/>
                <a:latin typeface="Times New Roman" panose="02020603050405020304" pitchFamily="18" charset="0"/>
                <a:ea typeface="Times New Roman" panose="02020603050405020304" pitchFamily="18" charset="0"/>
              </a:rPr>
              <a:t>hát triển giao thông đường sông .</a:t>
            </a:r>
            <a:endParaRPr lang="vi-VN" sz="6600" b="1" dirty="0">
              <a:effectLst/>
              <a:latin typeface="Times New Roman" panose="02020603050405020304" pitchFamily="18" charset="0"/>
              <a:ea typeface="Times New Roman" panose="02020603050405020304" pitchFamily="18" charset="0"/>
            </a:endParaRPr>
          </a:p>
          <a:p>
            <a:endParaRPr lang="vi-VN" sz="6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p:cNvSpPr>
            <a:spLocks noGrp="1"/>
          </p:cNvSpPr>
          <p:nvPr>
            <p:ph idx="1"/>
          </p:nvPr>
        </p:nvSpPr>
        <p:spPr>
          <a:xfrm>
            <a:off x="838200" y="585788"/>
            <a:ext cx="10515600" cy="5591175"/>
          </a:xfrm>
        </p:spPr>
        <p:txBody>
          <a:bodyPr>
            <a:normAutofit/>
          </a:bodyPr>
          <a:lstStyle/>
          <a:p>
            <a:pPr marL="0" indent="0">
              <a:buNone/>
            </a:pPr>
            <a:r>
              <a:rPr lang="vi-VN" sz="4400" b="1" dirty="0">
                <a:solidFill>
                  <a:srgbClr val="000000"/>
                </a:solidFill>
                <a:effectLst/>
                <a:latin typeface="Times New Roman" panose="02020603050405020304" pitchFamily="18" charset="0"/>
                <a:ea typeface="Times New Roman" panose="02020603050405020304" pitchFamily="18" charset="0"/>
              </a:rPr>
              <a:t>d. Đới thiên nhiên</a:t>
            </a:r>
            <a:endParaRPr lang="vi-VN" sz="4400" b="1" dirty="0">
              <a:effectLst/>
              <a:latin typeface="Times New Roman" panose="02020603050405020304" pitchFamily="18" charset="0"/>
              <a:ea typeface="Times New Roman" panose="02020603050405020304" pitchFamily="18" charset="0"/>
            </a:endParaRPr>
          </a:p>
          <a:p>
            <a:endParaRPr lang="vi-V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Đọc thông tin và quan sát các hình ảnh trong mục d, hãy trình bày đặc điểm  các đới thiên nhiên ở châu Â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0063" y="400050"/>
            <a:ext cx="11172825" cy="5957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p:cNvSpPr>
            <a:spLocks noGrp="1"/>
          </p:cNvSpPr>
          <p:nvPr>
            <p:ph idx="1"/>
          </p:nvPr>
        </p:nvSpPr>
        <p:spPr>
          <a:xfrm>
            <a:off x="514349" y="300038"/>
            <a:ext cx="11244263" cy="6172200"/>
          </a:xfrm>
        </p:spPr>
        <p:txBody>
          <a:bodyPr>
            <a:normAutofit/>
          </a:bodyPr>
          <a:lstStyle/>
          <a:p>
            <a:pPr marL="0" indent="0">
              <a:buNone/>
            </a:pPr>
            <a:r>
              <a:rPr lang="vi-VN" sz="6000" b="1" dirty="0">
                <a:solidFill>
                  <a:srgbClr val="000000"/>
                </a:solidFill>
                <a:effectLst/>
                <a:latin typeface="Times New Roman" panose="02020603050405020304" pitchFamily="18" charset="0"/>
                <a:ea typeface="Times New Roman" panose="02020603050405020304" pitchFamily="18" charset="0"/>
              </a:rPr>
              <a:t>d. Đới thiên nhiên</a:t>
            </a:r>
            <a:endParaRPr lang="vi-VN" sz="6000" b="1" dirty="0">
              <a:effectLst/>
              <a:latin typeface="Times New Roman" panose="02020603050405020304" pitchFamily="18" charset="0"/>
              <a:ea typeface="Times New Roman" panose="02020603050405020304" pitchFamily="18" charset="0"/>
            </a:endParaRPr>
          </a:p>
          <a:p>
            <a:pPr indent="0" algn="just">
              <a:buNone/>
            </a:pPr>
            <a:r>
              <a:rPr lang="vi-VN" sz="6000" b="1" dirty="0">
                <a:solidFill>
                  <a:srgbClr val="000000"/>
                </a:solidFill>
                <a:effectLst/>
                <a:latin typeface="Times New Roman" panose="02020603050405020304" pitchFamily="18" charset="0"/>
                <a:ea typeface="Times New Roman" panose="02020603050405020304" pitchFamily="18" charset="0"/>
              </a:rPr>
              <a:t>-Đới lạnh: Khí hậu cực và cận cực</a:t>
            </a:r>
            <a:r>
              <a:rPr lang="en-US" altLang="vi-VN" sz="6000" b="1" dirty="0">
                <a:solidFill>
                  <a:srgbClr val="000000"/>
                </a:solidFill>
                <a:effectLst/>
                <a:latin typeface="Times New Roman" panose="02020603050405020304" pitchFamily="18" charset="0"/>
                <a:ea typeface="Times New Roman" panose="02020603050405020304" pitchFamily="18" charset="0"/>
              </a:rPr>
              <a:t>, </a:t>
            </a:r>
            <a:r>
              <a:rPr lang="vi-VN" sz="6000" b="1" dirty="0">
                <a:solidFill>
                  <a:srgbClr val="000000"/>
                </a:solidFill>
                <a:effectLst/>
                <a:latin typeface="Times New Roman" panose="02020603050405020304" pitchFamily="18" charset="0"/>
                <a:ea typeface="Times New Roman" panose="02020603050405020304" pitchFamily="18" charset="0"/>
              </a:rPr>
              <a:t>tuyết bao phủ quanh năm; Thực vật chủ yếu là rêu, địa y, cây bụi; một số động vật chịu lạnh.</a:t>
            </a:r>
            <a:endParaRPr lang="vi-VN" sz="6000" b="1" dirty="0">
              <a:effectLst/>
              <a:latin typeface="Times New Roman" panose="02020603050405020304" pitchFamily="18" charset="0"/>
              <a:ea typeface="Times New Roman" panose="02020603050405020304" pitchFamily="18" charset="0"/>
            </a:endParaRPr>
          </a:p>
          <a:p>
            <a:endParaRPr lang="vi-VN" sz="6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p:cNvSpPr>
            <a:spLocks noGrp="1"/>
          </p:cNvSpPr>
          <p:nvPr>
            <p:ph idx="1"/>
          </p:nvPr>
        </p:nvSpPr>
        <p:spPr>
          <a:xfrm>
            <a:off x="442913" y="342900"/>
            <a:ext cx="11372850" cy="6157913"/>
          </a:xfrm>
        </p:spPr>
        <p:txBody>
          <a:bodyPr>
            <a:noAutofit/>
          </a:bodyPr>
          <a:lstStyle/>
          <a:p>
            <a:pPr indent="0" algn="just">
              <a:buNone/>
            </a:pPr>
            <a:r>
              <a:rPr lang="vi-VN" sz="5400" b="1" dirty="0">
                <a:solidFill>
                  <a:srgbClr val="000000"/>
                </a:solidFill>
                <a:effectLst/>
                <a:latin typeface="Times New Roman" panose="02020603050405020304" pitchFamily="18" charset="0"/>
                <a:ea typeface="Times New Roman" panose="02020603050405020304" pitchFamily="18" charset="0"/>
              </a:rPr>
              <a:t>-Đới ôn hòa: </a:t>
            </a:r>
          </a:p>
          <a:p>
            <a:pPr indent="0" algn="just">
              <a:buNone/>
            </a:pPr>
            <a:r>
              <a:rPr lang="vi-VN" sz="5400" b="1" dirty="0">
                <a:solidFill>
                  <a:srgbClr val="000000"/>
                </a:solidFill>
                <a:effectLst/>
                <a:latin typeface="Times New Roman" panose="02020603050405020304" pitchFamily="18" charset="0"/>
                <a:ea typeface="Times New Roman" panose="02020603050405020304" pitchFamily="18" charset="0"/>
              </a:rPr>
              <a:t>+Bắc Âu: Khí hậu lạnh và ẩm ướt; thực vật chủ yếu rừng lá kim, đất </a:t>
            </a:r>
            <a:r>
              <a:rPr lang="vi-VN" sz="5400" b="1" dirty="0" err="1">
                <a:solidFill>
                  <a:srgbClr val="000000"/>
                </a:solidFill>
                <a:effectLst/>
                <a:latin typeface="Times New Roman" panose="02020603050405020304" pitchFamily="18" charset="0"/>
                <a:ea typeface="Times New Roman" panose="02020603050405020304" pitchFamily="18" charset="0"/>
              </a:rPr>
              <a:t>pốt</a:t>
            </a:r>
            <a:r>
              <a:rPr lang="vi-VN" sz="5400" b="1" dirty="0">
                <a:solidFill>
                  <a:srgbClr val="000000"/>
                </a:solidFill>
                <a:effectLst/>
                <a:latin typeface="Times New Roman" panose="02020603050405020304" pitchFamily="18" charset="0"/>
                <a:ea typeface="Times New Roman" panose="02020603050405020304" pitchFamily="18" charset="0"/>
              </a:rPr>
              <a:t> </a:t>
            </a:r>
            <a:r>
              <a:rPr lang="vi-VN" sz="5400" b="1" dirty="0" err="1">
                <a:solidFill>
                  <a:srgbClr val="000000"/>
                </a:solidFill>
                <a:effectLst/>
                <a:latin typeface="Times New Roman" panose="02020603050405020304" pitchFamily="18" charset="0"/>
                <a:ea typeface="Times New Roman" panose="02020603050405020304" pitchFamily="18" charset="0"/>
              </a:rPr>
              <a:t>dôn</a:t>
            </a:r>
            <a:r>
              <a:rPr lang="vi-VN" sz="5400" b="1" dirty="0">
                <a:solidFill>
                  <a:srgbClr val="000000"/>
                </a:solidFill>
                <a:effectLst/>
                <a:latin typeface="Times New Roman" panose="02020603050405020304" pitchFamily="18" charset="0"/>
                <a:ea typeface="Times New Roman" panose="02020603050405020304" pitchFamily="18" charset="0"/>
              </a:rPr>
              <a:t>.</a:t>
            </a:r>
            <a:endParaRPr lang="vi-VN" sz="5400" b="1" dirty="0">
              <a:effectLst/>
              <a:latin typeface="Times New Roman" panose="02020603050405020304" pitchFamily="18" charset="0"/>
              <a:ea typeface="Times New Roman" panose="02020603050405020304" pitchFamily="18" charset="0"/>
            </a:endParaRPr>
          </a:p>
          <a:p>
            <a:pPr indent="0" algn="just">
              <a:buNone/>
            </a:pPr>
            <a:r>
              <a:rPr lang="vi-VN" sz="5400" b="1" dirty="0">
                <a:solidFill>
                  <a:srgbClr val="000000"/>
                </a:solidFill>
                <a:effectLst/>
                <a:latin typeface="Times New Roman" panose="02020603050405020304" pitchFamily="18" charset="0"/>
                <a:ea typeface="Times New Roman" panose="02020603050405020304" pitchFamily="18" charset="0"/>
              </a:rPr>
              <a:t>+Tây Âu: rừng lá rộng, rừng hỗn hợp, mùa đông lạnh, mùa hạ nóng; nhóm đất rừng nâu xám.</a:t>
            </a:r>
            <a:endParaRPr lang="vi-VN" sz="5400" b="1" dirty="0">
              <a:effectLst/>
              <a:latin typeface="Times New Roman" panose="02020603050405020304" pitchFamily="18" charset="0"/>
              <a:ea typeface="Times New Roman" panose="02020603050405020304" pitchFamily="18" charset="0"/>
            </a:endParaRPr>
          </a:p>
          <a:p>
            <a:endParaRPr lang="vi-VN" sz="5400" b="1"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p:cNvSpPr>
            <a:spLocks noGrp="1"/>
          </p:cNvSpPr>
          <p:nvPr>
            <p:ph idx="1"/>
          </p:nvPr>
        </p:nvSpPr>
        <p:spPr>
          <a:xfrm>
            <a:off x="442913" y="314326"/>
            <a:ext cx="11372850" cy="6215062"/>
          </a:xfrm>
        </p:spPr>
        <p:txBody>
          <a:bodyPr>
            <a:normAutofit/>
          </a:bodyPr>
          <a:lstStyle/>
          <a:p>
            <a:pPr indent="0" algn="just">
              <a:buNone/>
            </a:pPr>
            <a:r>
              <a:rPr lang="vi-VN" sz="6000" b="1" dirty="0">
                <a:solidFill>
                  <a:srgbClr val="000000"/>
                </a:solidFill>
                <a:effectLst/>
                <a:latin typeface="Times New Roman" panose="02020603050405020304" pitchFamily="18" charset="0"/>
                <a:ea typeface="Times New Roman" panose="02020603050405020304" pitchFamily="18" charset="0"/>
              </a:rPr>
              <a:t>+Đông Nam </a:t>
            </a:r>
            <a:r>
              <a:rPr lang="vi-VN" sz="6000" b="1" dirty="0" err="1">
                <a:solidFill>
                  <a:srgbClr val="000000"/>
                </a:solidFill>
                <a:effectLst/>
                <a:latin typeface="Times New Roman" panose="02020603050405020304" pitchFamily="18" charset="0"/>
                <a:ea typeface="Times New Roman" panose="02020603050405020304" pitchFamily="18" charset="0"/>
              </a:rPr>
              <a:t>Âu:</a:t>
            </a:r>
            <a:r>
              <a:rPr lang="vi-VN" sz="6000" b="1" dirty="0">
                <a:solidFill>
                  <a:srgbClr val="000000"/>
                </a:solidFill>
                <a:effectLst/>
                <a:latin typeface="Times New Roman" panose="02020603050405020304" pitchFamily="18" charset="0"/>
                <a:ea typeface="Times New Roman" panose="02020603050405020304" pitchFamily="18" charset="0"/>
              </a:rPr>
              <a:t>mưa ít</a:t>
            </a:r>
            <a:r>
              <a:rPr lang="en-US" altLang="vi-VN" sz="6000" b="1" dirty="0">
                <a:solidFill>
                  <a:srgbClr val="000000"/>
                </a:solidFill>
                <a:effectLst/>
                <a:latin typeface="Times New Roman" panose="02020603050405020304" pitchFamily="18" charset="0"/>
                <a:ea typeface="Times New Roman" panose="02020603050405020304" pitchFamily="18" charset="0"/>
              </a:rPr>
              <a:t>;</a:t>
            </a:r>
            <a:r>
              <a:rPr lang="vi-VN" sz="6000" b="1" dirty="0">
                <a:solidFill>
                  <a:srgbClr val="000000"/>
                </a:solidFill>
                <a:effectLst/>
                <a:latin typeface="Times New Roman" panose="02020603050405020304" pitchFamily="18" charset="0"/>
                <a:ea typeface="Times New Roman" panose="02020603050405020304" pitchFamily="18" charset="0"/>
              </a:rPr>
              <a:t> thảo nguyên ôn đới; nhóm đất </a:t>
            </a:r>
            <a:r>
              <a:rPr lang="en-US" sz="6000" b="1" dirty="0">
                <a:solidFill>
                  <a:srgbClr val="000000"/>
                </a:solidFill>
                <a:effectLst/>
                <a:latin typeface="Times New Roman" panose="02020603050405020304" pitchFamily="18" charset="0"/>
                <a:ea typeface="Times New Roman" panose="02020603050405020304" pitchFamily="18" charset="0"/>
              </a:rPr>
              <a:t>đ</a:t>
            </a:r>
            <a:r>
              <a:rPr lang="vi-VN" sz="6000" b="1" dirty="0">
                <a:solidFill>
                  <a:srgbClr val="000000"/>
                </a:solidFill>
                <a:effectLst/>
                <a:latin typeface="Times New Roman" panose="02020603050405020304" pitchFamily="18" charset="0"/>
                <a:ea typeface="Times New Roman" panose="02020603050405020304" pitchFamily="18" charset="0"/>
              </a:rPr>
              <a:t>en thảo nguyên ôn đới.</a:t>
            </a:r>
            <a:endParaRPr lang="vi-VN" sz="6000" b="1" dirty="0">
              <a:effectLst/>
              <a:latin typeface="Times New Roman" panose="02020603050405020304" pitchFamily="18" charset="0"/>
              <a:ea typeface="Times New Roman" panose="02020603050405020304" pitchFamily="18" charset="0"/>
            </a:endParaRPr>
          </a:p>
          <a:p>
            <a:pPr indent="0" algn="just">
              <a:buNone/>
            </a:pPr>
            <a:r>
              <a:rPr lang="vi-VN" sz="6000" b="1" dirty="0">
                <a:solidFill>
                  <a:srgbClr val="000000"/>
                </a:solidFill>
                <a:effectLst/>
                <a:latin typeface="Times New Roman" panose="02020603050405020304" pitchFamily="18" charset="0"/>
                <a:ea typeface="Times New Roman" panose="02020603050405020304" pitchFamily="18" charset="0"/>
              </a:rPr>
              <a:t>+Nam Âu: Khí hậu cận nhiệt địa trung hải; Rừng và cây bụi lá cứng, động vật đa dạng: gấu nâu, chó sói, bò sát, ...</a:t>
            </a:r>
            <a:endParaRPr lang="vi-VN" sz="6000" b="1" dirty="0">
              <a:effectLst/>
              <a:latin typeface="Times New Roman" panose="02020603050405020304" pitchFamily="18" charset="0"/>
              <a:ea typeface="Times New Roman" panose="02020603050405020304" pitchFamily="18" charset="0"/>
            </a:endParaRPr>
          </a:p>
          <a:p>
            <a:endParaRPr lang="vi-VN" sz="6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ài 1. Vị trí địa lí, đặc điểm tự nhiên châu Âu SGK Địa lí 7 Kết nối tri  thức | SGK Lịch sử và Địa lí lớp 7 - Kết nối tri thứ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5774" y="457200"/>
            <a:ext cx="11244263" cy="6029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p:cNvSpPr>
            <a:spLocks noGrp="1"/>
          </p:cNvSpPr>
          <p:nvPr>
            <p:ph idx="1"/>
          </p:nvPr>
        </p:nvSpPr>
        <p:spPr>
          <a:xfrm>
            <a:off x="838200" y="1042988"/>
            <a:ext cx="10515600" cy="5133975"/>
          </a:xfrm>
        </p:spPr>
        <p:txBody>
          <a:bodyPr>
            <a:normAutofit/>
          </a:bodyPr>
          <a:lstStyle/>
          <a:p>
            <a:pPr indent="0" algn="just">
              <a:buNone/>
            </a:pPr>
            <a:r>
              <a:rPr lang="vi-VN" sz="3600" b="1" dirty="0">
                <a:solidFill>
                  <a:srgbClr val="000000"/>
                </a:solidFill>
                <a:effectLst/>
                <a:latin typeface="Times New Roman" panose="02020603050405020304" pitchFamily="18" charset="0"/>
                <a:ea typeface="Times New Roman" panose="02020603050405020304" pitchFamily="18" charset="0"/>
              </a:rPr>
              <a:t>Bài tập/100</a:t>
            </a:r>
            <a:endParaRPr lang="vi-VN" sz="3600" b="1" dirty="0">
              <a:effectLst/>
              <a:latin typeface="Times New Roman" panose="02020603050405020304" pitchFamily="18" charset="0"/>
              <a:ea typeface="Times New Roman" panose="02020603050405020304" pitchFamily="18" charset="0"/>
            </a:endParaRPr>
          </a:p>
          <a:p>
            <a:endParaRPr lang="vi-VN"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endParaRPr lang="vi-VN"/>
          </a:p>
        </p:txBody>
      </p:sp>
      <p:pic>
        <p:nvPicPr>
          <p:cNvPr id="4098" name="Picture 2" descr="Xác định mỗi biểu đồ nhiệt độ và lượng mưa dưới đây thuộc kiểu khí hậ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585788"/>
            <a:ext cx="10515600" cy="57578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p:cNvSpPr>
            <a:spLocks noGrp="1"/>
          </p:cNvSpPr>
          <p:nvPr>
            <p:ph idx="1"/>
          </p:nvPr>
        </p:nvSpPr>
        <p:spPr>
          <a:xfrm>
            <a:off x="838200" y="1042988"/>
            <a:ext cx="10515600" cy="5133975"/>
          </a:xfrm>
        </p:spPr>
        <p:txBody>
          <a:bodyPr>
            <a:normAutofit/>
          </a:bodyPr>
          <a:lstStyle/>
          <a:p>
            <a:pPr indent="0" algn="just">
              <a:buNone/>
            </a:pPr>
            <a:r>
              <a:rPr lang="vi-VN" sz="3600" b="1" dirty="0">
                <a:solidFill>
                  <a:srgbClr val="000000"/>
                </a:solidFill>
                <a:effectLst/>
                <a:latin typeface="Times New Roman" panose="02020603050405020304" pitchFamily="18" charset="0"/>
                <a:ea typeface="Times New Roman" panose="02020603050405020304" pitchFamily="18" charset="0"/>
              </a:rPr>
              <a:t>Bài tập/100</a:t>
            </a:r>
            <a:endParaRPr lang="vi-VN" sz="3600" b="1" dirty="0">
              <a:effectLst/>
              <a:latin typeface="Times New Roman" panose="02020603050405020304" pitchFamily="18" charset="0"/>
              <a:ea typeface="Times New Roman" panose="02020603050405020304" pitchFamily="18" charset="0"/>
            </a:endParaRPr>
          </a:p>
          <a:p>
            <a:pPr indent="0" algn="just">
              <a:buNone/>
            </a:pPr>
            <a:r>
              <a:rPr lang="vi-VN" sz="3600" b="1" dirty="0">
                <a:solidFill>
                  <a:srgbClr val="000000"/>
                </a:solidFill>
                <a:effectLst/>
                <a:latin typeface="Times New Roman" panose="02020603050405020304" pitchFamily="18" charset="0"/>
                <a:ea typeface="Times New Roman" panose="02020603050405020304" pitchFamily="18" charset="0"/>
              </a:rPr>
              <a:t>- </a:t>
            </a:r>
            <a:r>
              <a:rPr lang="vi-VN" sz="3600" b="1" dirty="0" err="1">
                <a:solidFill>
                  <a:srgbClr val="000000"/>
                </a:solidFill>
                <a:effectLst/>
                <a:latin typeface="Times New Roman" panose="02020603050405020304" pitchFamily="18" charset="0"/>
                <a:ea typeface="Times New Roman" panose="02020603050405020304" pitchFamily="18" charset="0"/>
              </a:rPr>
              <a:t>Gla-xgâu</a:t>
            </a:r>
            <a:r>
              <a:rPr lang="vi-VN" sz="3600" b="1" dirty="0">
                <a:solidFill>
                  <a:srgbClr val="000000"/>
                </a:solidFill>
                <a:effectLst/>
                <a:latin typeface="Times New Roman" panose="02020603050405020304" pitchFamily="18" charset="0"/>
                <a:ea typeface="Times New Roman" panose="02020603050405020304" pitchFamily="18" charset="0"/>
              </a:rPr>
              <a:t> (Anh): thuộc kiểu khí hậu ôn đới hải dương. Vì:</a:t>
            </a:r>
            <a:endParaRPr lang="vi-VN" sz="3600" b="1" dirty="0">
              <a:effectLst/>
              <a:latin typeface="Times New Roman" panose="02020603050405020304" pitchFamily="18" charset="0"/>
              <a:ea typeface="Times New Roman" panose="02020603050405020304" pitchFamily="18" charset="0"/>
            </a:endParaRPr>
          </a:p>
          <a:p>
            <a:pPr indent="0" algn="just">
              <a:buNone/>
            </a:pPr>
            <a:r>
              <a:rPr lang="vi-VN" sz="3600" b="1" dirty="0">
                <a:solidFill>
                  <a:srgbClr val="000000"/>
                </a:solidFill>
                <a:effectLst/>
                <a:latin typeface="Times New Roman" panose="02020603050405020304" pitchFamily="18" charset="0"/>
                <a:ea typeface="Times New Roman" panose="02020603050405020304" pitchFamily="18" charset="0"/>
              </a:rPr>
              <a:t>+ Nhiệt độ trung bình năm tương đối ấm đạt 8,1°C, mùa hạ tương đối mát (&gt;10°C), biên độ nhiệt năm khá nhỏ (9°C).</a:t>
            </a:r>
            <a:endParaRPr lang="vi-VN" sz="3600" b="1" dirty="0">
              <a:effectLst/>
              <a:latin typeface="Times New Roman" panose="02020603050405020304" pitchFamily="18" charset="0"/>
              <a:ea typeface="Times New Roman" panose="02020603050405020304" pitchFamily="18" charset="0"/>
            </a:endParaRPr>
          </a:p>
          <a:p>
            <a:pPr indent="0" algn="just">
              <a:buNone/>
            </a:pPr>
            <a:r>
              <a:rPr lang="vi-VN" sz="3600" b="1" dirty="0">
                <a:solidFill>
                  <a:srgbClr val="000000"/>
                </a:solidFill>
                <a:effectLst/>
                <a:latin typeface="Times New Roman" panose="02020603050405020304" pitchFamily="18" charset="0"/>
                <a:ea typeface="Times New Roman" panose="02020603050405020304" pitchFamily="18" charset="0"/>
              </a:rPr>
              <a:t>+ Lượng mưa tương đối lớn (1228 </a:t>
            </a:r>
            <a:r>
              <a:rPr lang="vi-VN" sz="3600" b="1" dirty="0" err="1">
                <a:solidFill>
                  <a:srgbClr val="000000"/>
                </a:solidFill>
                <a:effectLst/>
                <a:latin typeface="Times New Roman" panose="02020603050405020304" pitchFamily="18" charset="0"/>
                <a:ea typeface="Times New Roman" panose="02020603050405020304" pitchFamily="18" charset="0"/>
              </a:rPr>
              <a:t>mm</a:t>
            </a:r>
            <a:r>
              <a:rPr lang="vi-VN" sz="3600" b="1" dirty="0">
                <a:solidFill>
                  <a:srgbClr val="000000"/>
                </a:solidFill>
                <a:effectLst/>
                <a:latin typeface="Times New Roman" panose="02020603050405020304" pitchFamily="18" charset="0"/>
                <a:ea typeface="Times New Roman" panose="02020603050405020304" pitchFamily="18" charset="0"/>
              </a:rPr>
              <a:t>), mưa quanh năm.</a:t>
            </a:r>
            <a:endParaRPr lang="vi-VN" sz="3600" b="1" dirty="0">
              <a:effectLst/>
              <a:latin typeface="Times New Roman" panose="02020603050405020304" pitchFamily="18" charset="0"/>
              <a:ea typeface="Times New Roman" panose="02020603050405020304" pitchFamily="18" charset="0"/>
            </a:endParaRPr>
          </a:p>
          <a:p>
            <a:endParaRPr lang="vi-VN"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endParaRPr lang="vi-VN"/>
          </a:p>
        </p:txBody>
      </p:sp>
      <p:pic>
        <p:nvPicPr>
          <p:cNvPr id="4098" name="Picture 2" descr="Xác định mỗi biểu đồ nhiệt độ và lượng mưa dưới đây thuộc kiểu khí hậ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585788"/>
            <a:ext cx="10515600" cy="57578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p:cNvSpPr>
            <a:spLocks noGrp="1"/>
          </p:cNvSpPr>
          <p:nvPr>
            <p:ph idx="1"/>
          </p:nvPr>
        </p:nvSpPr>
        <p:spPr>
          <a:xfrm>
            <a:off x="400050" y="300038"/>
            <a:ext cx="11430000" cy="6186487"/>
          </a:xfrm>
        </p:spPr>
        <p:txBody>
          <a:bodyPr>
            <a:normAutofit/>
          </a:bodyPr>
          <a:lstStyle/>
          <a:p>
            <a:pPr indent="0" algn="just">
              <a:buNone/>
            </a:pP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Rô</a:t>
            </a:r>
            <a:r>
              <a:rPr lang="en-US" sz="4000" b="1" dirty="0">
                <a:solidFill>
                  <a:srgbClr val="000000"/>
                </a:solidFill>
                <a:effectLst/>
                <a:latin typeface="Times New Roman" panose="02020603050405020304" pitchFamily="18" charset="0"/>
                <a:ea typeface="Times New Roman" panose="02020603050405020304" pitchFamily="18" charset="0"/>
              </a:rPr>
              <a:t>-ma (I-ta-li-a): </a:t>
            </a:r>
            <a:r>
              <a:rPr lang="en-US" sz="4000" b="1" dirty="0" err="1">
                <a:solidFill>
                  <a:srgbClr val="000000"/>
                </a:solidFill>
                <a:effectLst/>
                <a:latin typeface="Times New Roman" panose="02020603050405020304" pitchFamily="18" charset="0"/>
                <a:ea typeface="Times New Roman" panose="02020603050405020304" pitchFamily="18" charset="0"/>
              </a:rPr>
              <a:t>thuộc</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kiểu</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khí</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hậu</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cận</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nhiệt</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địa</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trung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hải</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Vì</a:t>
            </a:r>
            <a:r>
              <a:rPr lang="en-US" sz="4000" b="1" dirty="0">
                <a:solidFill>
                  <a:srgbClr val="000000"/>
                </a:solidFill>
                <a:effectLst/>
                <a:latin typeface="Times New Roman" panose="02020603050405020304" pitchFamily="18" charset="0"/>
                <a:ea typeface="Times New Roman" panose="02020603050405020304" pitchFamily="18" charset="0"/>
              </a:rPr>
              <a:t>:</a:t>
            </a:r>
            <a:endParaRPr lang="vi-VN" sz="4000" b="1" dirty="0">
              <a:effectLst/>
              <a:latin typeface="Times New Roman" panose="02020603050405020304" pitchFamily="18" charset="0"/>
              <a:ea typeface="Times New Roman" panose="02020603050405020304" pitchFamily="18" charset="0"/>
            </a:endParaRPr>
          </a:p>
          <a:p>
            <a:pPr indent="0" algn="just">
              <a:buNone/>
            </a:pP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Mùa</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hạ</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khá</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nóng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và</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khô</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tháng</a:t>
            </a:r>
            <a:r>
              <a:rPr lang="en-US" sz="4000" b="1" dirty="0">
                <a:solidFill>
                  <a:srgbClr val="000000"/>
                </a:solidFill>
                <a:effectLst/>
                <a:latin typeface="Times New Roman" panose="02020603050405020304" pitchFamily="18" charset="0"/>
                <a:ea typeface="Times New Roman" panose="02020603050405020304" pitchFamily="18" charset="0"/>
              </a:rPr>
              <a:t> 8 </a:t>
            </a:r>
            <a:r>
              <a:rPr lang="en-US" sz="4000" b="1" dirty="0" err="1">
                <a:solidFill>
                  <a:srgbClr val="000000"/>
                </a:solidFill>
                <a:effectLst/>
                <a:latin typeface="Times New Roman" panose="02020603050405020304" pitchFamily="18" charset="0"/>
                <a:ea typeface="Times New Roman" panose="02020603050405020304" pitchFamily="18" charset="0"/>
              </a:rPr>
              <a:t>nhiệt</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độ</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là</a:t>
            </a:r>
            <a:r>
              <a:rPr lang="en-US" sz="4000" b="1" dirty="0">
                <a:solidFill>
                  <a:srgbClr val="000000"/>
                </a:solidFill>
                <a:effectLst/>
                <a:latin typeface="Times New Roman" panose="02020603050405020304" pitchFamily="18" charset="0"/>
                <a:ea typeface="Times New Roman" panose="02020603050405020304" pitchFamily="18" charset="0"/>
              </a:rPr>
              <a:t> 25°C </a:t>
            </a:r>
            <a:r>
              <a:rPr lang="en-US" sz="4000" b="1" dirty="0" err="1">
                <a:solidFill>
                  <a:srgbClr val="000000"/>
                </a:solidFill>
                <a:effectLst/>
                <a:latin typeface="Times New Roman" panose="02020603050405020304" pitchFamily="18" charset="0"/>
                <a:ea typeface="Times New Roman" panose="02020603050405020304" pitchFamily="18" charset="0"/>
              </a:rPr>
              <a:t>và</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lượng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mưa</a:t>
            </a:r>
            <a:r>
              <a:rPr lang="en-US" sz="4000" b="1" dirty="0">
                <a:solidFill>
                  <a:srgbClr val="000000"/>
                </a:solidFill>
                <a:effectLst/>
                <a:latin typeface="Times New Roman" panose="02020603050405020304" pitchFamily="18" charset="0"/>
                <a:ea typeface="Times New Roman" panose="02020603050405020304" pitchFamily="18" charset="0"/>
              </a:rPr>
              <a:t> 23mm) </a:t>
            </a:r>
            <a:r>
              <a:rPr lang="en-US" sz="4000" b="1" dirty="0" err="1">
                <a:solidFill>
                  <a:srgbClr val="000000"/>
                </a:solidFill>
                <a:effectLst/>
                <a:latin typeface="Times New Roman" panose="02020603050405020304" pitchFamily="18" charset="0"/>
                <a:ea typeface="Times New Roman" panose="02020603050405020304" pitchFamily="18" charset="0"/>
              </a:rPr>
              <a:t>thời</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tiết</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khá</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ổn</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định</a:t>
            </a:r>
            <a:r>
              <a:rPr lang="en-US" sz="4000" b="1" dirty="0">
                <a:solidFill>
                  <a:srgbClr val="000000"/>
                </a:solidFill>
                <a:effectLst/>
                <a:latin typeface="Times New Roman" panose="02020603050405020304" pitchFamily="18" charset="0"/>
                <a:ea typeface="Times New Roman" panose="02020603050405020304" pitchFamily="18" charset="0"/>
              </a:rPr>
              <a:t>.</a:t>
            </a:r>
            <a:endParaRPr lang="vi-VN" sz="4000" b="1" dirty="0">
              <a:effectLst/>
              <a:latin typeface="Times New Roman" panose="02020603050405020304" pitchFamily="18" charset="0"/>
              <a:ea typeface="Times New Roman" panose="02020603050405020304" pitchFamily="18" charset="0"/>
            </a:endParaRPr>
          </a:p>
          <a:p>
            <a:pPr indent="0" algn="just">
              <a:buNone/>
            </a:pP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Mùa</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đông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ấm</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và</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mưa</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nhiều</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tháng</a:t>
            </a:r>
            <a:r>
              <a:rPr lang="en-US" sz="4000" b="1" dirty="0">
                <a:solidFill>
                  <a:srgbClr val="000000"/>
                </a:solidFill>
                <a:effectLst/>
                <a:latin typeface="Times New Roman" panose="02020603050405020304" pitchFamily="18" charset="0"/>
                <a:ea typeface="Times New Roman" panose="02020603050405020304" pitchFamily="18" charset="0"/>
              </a:rPr>
              <a:t> 11 </a:t>
            </a:r>
            <a:r>
              <a:rPr lang="en-US" sz="4000" b="1" dirty="0" err="1">
                <a:solidFill>
                  <a:srgbClr val="000000"/>
                </a:solidFill>
                <a:effectLst/>
                <a:latin typeface="Times New Roman" panose="02020603050405020304" pitchFamily="18" charset="0"/>
                <a:ea typeface="Times New Roman" panose="02020603050405020304" pitchFamily="18" charset="0"/>
              </a:rPr>
              <a:t>lượng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mưa</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khoảng</a:t>
            </a:r>
            <a:r>
              <a:rPr lang="en-US" sz="4000" b="1" dirty="0">
                <a:solidFill>
                  <a:srgbClr val="000000"/>
                </a:solidFill>
                <a:effectLst/>
                <a:latin typeface="Times New Roman" panose="02020603050405020304" pitchFamily="18" charset="0"/>
                <a:ea typeface="Times New Roman" panose="02020603050405020304" pitchFamily="18" charset="0"/>
              </a:rPr>
              <a:t> 120 mm </a:t>
            </a:r>
            <a:r>
              <a:rPr lang="en-US" sz="4000" b="1" dirty="0" err="1">
                <a:solidFill>
                  <a:srgbClr val="000000"/>
                </a:solidFill>
                <a:effectLst/>
                <a:latin typeface="Times New Roman" panose="02020603050405020304" pitchFamily="18" charset="0"/>
                <a:ea typeface="Times New Roman" panose="02020603050405020304" pitchFamily="18" charset="0"/>
              </a:rPr>
              <a:t>và</a:t>
            </a:r>
            <a:r>
              <a:rPr lang="en-US" sz="4000" b="1" dirty="0">
                <a:solidFill>
                  <a:srgbClr val="000000"/>
                </a:solidFill>
                <a:effectLst/>
                <a:latin typeface="Times New Roman" panose="02020603050405020304" pitchFamily="18" charset="0"/>
                <a:ea typeface="Times New Roman" panose="02020603050405020304" pitchFamily="18" charset="0"/>
              </a:rPr>
              <a:t> 11°C).</a:t>
            </a:r>
            <a:endParaRPr lang="vi-VN" sz="4000" b="1" dirty="0">
              <a:effectLst/>
              <a:latin typeface="Times New Roman" panose="02020603050405020304" pitchFamily="18" charset="0"/>
              <a:ea typeface="Times New Roman" panose="02020603050405020304" pitchFamily="18" charset="0"/>
            </a:endParaRPr>
          </a:p>
          <a:p>
            <a:pPr indent="0" algn="just">
              <a:buNone/>
            </a:pP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Lượng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mưa</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trung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bình</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năm</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đạt</a:t>
            </a:r>
            <a:r>
              <a:rPr lang="en-US" sz="4000" b="1" dirty="0">
                <a:solidFill>
                  <a:srgbClr val="000000"/>
                </a:solidFill>
                <a:effectLst/>
                <a:latin typeface="Times New Roman" panose="02020603050405020304" pitchFamily="18" charset="0"/>
                <a:ea typeface="Times New Roman" panose="02020603050405020304" pitchFamily="18" charset="0"/>
              </a:rPr>
              <a:t> 878 mm, </a:t>
            </a:r>
            <a:r>
              <a:rPr lang="en-US" sz="4000" b="1" dirty="0" err="1">
                <a:solidFill>
                  <a:srgbClr val="000000"/>
                </a:solidFill>
                <a:effectLst/>
                <a:latin typeface="Times New Roman" panose="02020603050405020304" pitchFamily="18" charset="0"/>
                <a:ea typeface="Times New Roman" panose="02020603050405020304" pitchFamily="18" charset="0"/>
              </a:rPr>
              <a:t>khí</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hậu</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khá</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dễ</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chịu</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với</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nhiệt</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độ</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trung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bình</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năm</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đạt</a:t>
            </a:r>
            <a:r>
              <a:rPr lang="en-US" sz="4000" b="1" dirty="0">
                <a:solidFill>
                  <a:srgbClr val="000000"/>
                </a:solidFill>
                <a:effectLst/>
                <a:latin typeface="Times New Roman" panose="02020603050405020304" pitchFamily="18" charset="0"/>
                <a:ea typeface="Times New Roman" panose="02020603050405020304" pitchFamily="18" charset="0"/>
              </a:rPr>
              <a:t> 15,8°C.</a:t>
            </a:r>
            <a:endParaRPr lang="vi-VN" sz="4000" b="1" dirty="0">
              <a:effectLst/>
              <a:latin typeface="Times New Roman" panose="02020603050405020304" pitchFamily="18" charset="0"/>
              <a:ea typeface="Times New Roman" panose="02020603050405020304" pitchFamily="18" charset="0"/>
            </a:endParaRPr>
          </a:p>
          <a:p>
            <a:endParaRPr lang="vi-VN"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endParaRPr lang="vi-VN"/>
          </a:p>
        </p:txBody>
      </p:sp>
      <p:pic>
        <p:nvPicPr>
          <p:cNvPr id="4098" name="Picture 2" descr="Xác định mỗi biểu đồ nhiệt độ và lượng mưa dưới đây thuộc kiểu khí hậ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585788"/>
            <a:ext cx="10515600" cy="57578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p:cNvSpPr>
            <a:spLocks noGrp="1"/>
          </p:cNvSpPr>
          <p:nvPr>
            <p:ph idx="1"/>
          </p:nvPr>
        </p:nvSpPr>
        <p:spPr>
          <a:xfrm>
            <a:off x="442913" y="314325"/>
            <a:ext cx="11315700" cy="6129337"/>
          </a:xfrm>
        </p:spPr>
        <p:txBody>
          <a:bodyPr>
            <a:normAutofit/>
          </a:bodyPr>
          <a:lstStyle/>
          <a:p>
            <a:pPr indent="0" algn="just">
              <a:buNone/>
            </a:pPr>
            <a:r>
              <a:rPr lang="en-US" sz="4400" b="1" dirty="0">
                <a:solidFill>
                  <a:srgbClr val="000000"/>
                </a:solidFill>
                <a:effectLst/>
                <a:latin typeface="Times New Roman" panose="02020603050405020304" pitchFamily="18" charset="0"/>
                <a:ea typeface="Times New Roman" panose="02020603050405020304" pitchFamily="18" charset="0"/>
              </a:rPr>
              <a:t>- Ô-</a:t>
            </a:r>
            <a:r>
              <a:rPr lang="en-US" sz="4400" b="1" dirty="0" err="1">
                <a:solidFill>
                  <a:srgbClr val="000000"/>
                </a:solidFill>
                <a:effectLst/>
                <a:latin typeface="Times New Roman" panose="02020603050405020304" pitchFamily="18" charset="0"/>
                <a:ea typeface="Times New Roman" panose="02020603050405020304" pitchFamily="18" charset="0"/>
              </a:rPr>
              <a:t>đét</a:t>
            </a:r>
            <a:r>
              <a:rPr lang="en-US" sz="4400" b="1" dirty="0">
                <a:solidFill>
                  <a:srgbClr val="000000"/>
                </a:solidFill>
                <a:effectLst/>
                <a:latin typeface="Times New Roman" panose="02020603050405020304" pitchFamily="18" charset="0"/>
                <a:ea typeface="Times New Roman" panose="02020603050405020304" pitchFamily="18" charset="0"/>
              </a:rPr>
              <a:t>-</a:t>
            </a:r>
            <a:r>
              <a:rPr lang="en-US" sz="4400" b="1" dirty="0" err="1">
                <a:solidFill>
                  <a:srgbClr val="000000"/>
                </a:solidFill>
                <a:effectLst/>
                <a:latin typeface="Times New Roman" panose="02020603050405020304" pitchFamily="18" charset="0"/>
                <a:ea typeface="Times New Roman" panose="02020603050405020304" pitchFamily="18" charset="0"/>
              </a:rPr>
              <a:t>xa</a:t>
            </a:r>
            <a:r>
              <a:rPr lang="en-US" sz="4400" b="1" dirty="0">
                <a:solidFill>
                  <a:srgbClr val="000000"/>
                </a:solidFill>
                <a:effectLst/>
                <a:latin typeface="Times New Roman" panose="02020603050405020304" pitchFamily="18" charset="0"/>
                <a:ea typeface="Times New Roman" panose="02020603050405020304" pitchFamily="18" charset="0"/>
              </a:rPr>
              <a:t> (U-</a:t>
            </a:r>
            <a:r>
              <a:rPr lang="en-US" sz="4400" b="1" dirty="0" err="1">
                <a:solidFill>
                  <a:srgbClr val="000000"/>
                </a:solidFill>
                <a:effectLst/>
                <a:latin typeface="Times New Roman" panose="02020603050405020304" pitchFamily="18" charset="0"/>
                <a:ea typeface="Times New Roman" panose="02020603050405020304" pitchFamily="18" charset="0"/>
              </a:rPr>
              <a:t>crai</a:t>
            </a:r>
            <a:r>
              <a:rPr lang="en-US" sz="4400" b="1" dirty="0">
                <a:solidFill>
                  <a:srgbClr val="000000"/>
                </a:solidFill>
                <a:effectLst/>
                <a:latin typeface="Times New Roman" panose="02020603050405020304" pitchFamily="18" charset="0"/>
                <a:ea typeface="Times New Roman" panose="02020603050405020304" pitchFamily="18" charset="0"/>
              </a:rPr>
              <a:t>-</a:t>
            </a:r>
            <a:r>
              <a:rPr lang="en-US" sz="4400" b="1" dirty="0" err="1">
                <a:solidFill>
                  <a:srgbClr val="000000"/>
                </a:solidFill>
                <a:effectLst/>
                <a:latin typeface="Times New Roman" panose="02020603050405020304" pitchFamily="18" charset="0"/>
                <a:ea typeface="Times New Roman" panose="02020603050405020304" pitchFamily="18" charset="0"/>
              </a:rPr>
              <a:t>na</a:t>
            </a:r>
            <a:r>
              <a:rPr lang="en-US" sz="4400" b="1" dirty="0">
                <a:solidFill>
                  <a:srgbClr val="000000"/>
                </a:solidFill>
                <a:effectLst/>
                <a:latin typeface="Times New Roman" panose="02020603050405020304" pitchFamily="18" charset="0"/>
                <a:ea typeface="Times New Roman" panose="02020603050405020304" pitchFamily="18" charset="0"/>
              </a:rPr>
              <a:t>) </a:t>
            </a:r>
            <a:r>
              <a:rPr lang="en-US" sz="4400" b="1" dirty="0" err="1">
                <a:solidFill>
                  <a:srgbClr val="000000"/>
                </a:solidFill>
                <a:effectLst/>
                <a:latin typeface="Times New Roman" panose="02020603050405020304" pitchFamily="18" charset="0"/>
                <a:ea typeface="Times New Roman" panose="02020603050405020304" pitchFamily="18" charset="0"/>
              </a:rPr>
              <a:t>thuộc</a:t>
            </a:r>
            <a:r>
              <a:rPr lang="en-US" sz="4400" b="1" dirty="0">
                <a:solidFill>
                  <a:srgbClr val="000000"/>
                </a:solidFill>
                <a:effectLst/>
                <a:latin typeface="Times New Roman" panose="02020603050405020304" pitchFamily="18" charset="0"/>
                <a:ea typeface="Times New Roman" panose="02020603050405020304" pitchFamily="18" charset="0"/>
              </a:rPr>
              <a:t> </a:t>
            </a:r>
            <a:r>
              <a:rPr lang="en-US" sz="4400" b="1" dirty="0" err="1">
                <a:solidFill>
                  <a:srgbClr val="000000"/>
                </a:solidFill>
                <a:effectLst/>
                <a:latin typeface="Times New Roman" panose="02020603050405020304" pitchFamily="18" charset="0"/>
                <a:ea typeface="Times New Roman" panose="02020603050405020304" pitchFamily="18" charset="0"/>
              </a:rPr>
              <a:t>kiểu</a:t>
            </a:r>
            <a:r>
              <a:rPr lang="en-US" sz="4400" b="1" dirty="0">
                <a:solidFill>
                  <a:srgbClr val="000000"/>
                </a:solidFill>
                <a:effectLst/>
                <a:latin typeface="Times New Roman" panose="02020603050405020304" pitchFamily="18" charset="0"/>
                <a:ea typeface="Times New Roman" panose="02020603050405020304" pitchFamily="18" charset="0"/>
              </a:rPr>
              <a:t> </a:t>
            </a:r>
            <a:r>
              <a:rPr lang="en-US" sz="4400" b="1" dirty="0" err="1">
                <a:solidFill>
                  <a:srgbClr val="000000"/>
                </a:solidFill>
                <a:effectLst/>
                <a:latin typeface="Times New Roman" panose="02020603050405020304" pitchFamily="18" charset="0"/>
                <a:ea typeface="Times New Roman" panose="02020603050405020304" pitchFamily="18" charset="0"/>
              </a:rPr>
              <a:t>khí</a:t>
            </a:r>
            <a:r>
              <a:rPr lang="en-US" sz="4400" b="1" dirty="0">
                <a:solidFill>
                  <a:srgbClr val="000000"/>
                </a:solidFill>
                <a:effectLst/>
                <a:latin typeface="Times New Roman" panose="02020603050405020304" pitchFamily="18" charset="0"/>
                <a:ea typeface="Times New Roman" panose="02020603050405020304" pitchFamily="18" charset="0"/>
              </a:rPr>
              <a:t> </a:t>
            </a:r>
            <a:r>
              <a:rPr lang="en-US" sz="4400" b="1" dirty="0" err="1">
                <a:solidFill>
                  <a:srgbClr val="000000"/>
                </a:solidFill>
                <a:effectLst/>
                <a:latin typeface="Times New Roman" panose="02020603050405020304" pitchFamily="18" charset="0"/>
                <a:ea typeface="Times New Roman" panose="02020603050405020304" pitchFamily="18" charset="0"/>
              </a:rPr>
              <a:t>hậu</a:t>
            </a:r>
            <a:r>
              <a:rPr lang="en-US" sz="4400" b="1" dirty="0">
                <a:solidFill>
                  <a:srgbClr val="000000"/>
                </a:solidFill>
                <a:effectLst/>
                <a:latin typeface="Times New Roman" panose="02020603050405020304" pitchFamily="18" charset="0"/>
                <a:ea typeface="Times New Roman" panose="02020603050405020304" pitchFamily="18" charset="0"/>
              </a:rPr>
              <a:t> </a:t>
            </a:r>
            <a:r>
              <a:rPr lang="en-US" sz="4400" b="1" dirty="0" err="1">
                <a:solidFill>
                  <a:srgbClr val="000000"/>
                </a:solidFill>
                <a:effectLst/>
                <a:latin typeface="Times New Roman" panose="02020603050405020304" pitchFamily="18" charset="0"/>
                <a:ea typeface="Times New Roman" panose="02020603050405020304" pitchFamily="18" charset="0"/>
              </a:rPr>
              <a:t>ôn</a:t>
            </a:r>
            <a:r>
              <a:rPr lang="en-US" sz="4400" b="1" dirty="0">
                <a:solidFill>
                  <a:srgbClr val="000000"/>
                </a:solidFill>
                <a:effectLst/>
                <a:latin typeface="Times New Roman" panose="02020603050405020304" pitchFamily="18" charset="0"/>
                <a:ea typeface="Times New Roman" panose="02020603050405020304" pitchFamily="18" charset="0"/>
              </a:rPr>
              <a:t> </a:t>
            </a:r>
            <a:r>
              <a:rPr lang="en-US" sz="4400" b="1" dirty="0" err="1">
                <a:solidFill>
                  <a:srgbClr val="000000"/>
                </a:solidFill>
                <a:effectLst/>
                <a:latin typeface="Times New Roman" panose="02020603050405020304" pitchFamily="18" charset="0"/>
                <a:ea typeface="Times New Roman" panose="02020603050405020304" pitchFamily="18" charset="0"/>
              </a:rPr>
              <a:t>đới</a:t>
            </a:r>
            <a:r>
              <a:rPr lang="en-US" sz="4400" b="1" dirty="0">
                <a:solidFill>
                  <a:srgbClr val="000000"/>
                </a:solidFill>
                <a:effectLst/>
                <a:latin typeface="Times New Roman" panose="02020603050405020304" pitchFamily="18" charset="0"/>
                <a:ea typeface="Times New Roman" panose="02020603050405020304" pitchFamily="18" charset="0"/>
              </a:rPr>
              <a:t> </a:t>
            </a:r>
            <a:r>
              <a:rPr lang="en-US" sz="4400" b="1" dirty="0" err="1">
                <a:solidFill>
                  <a:srgbClr val="000000"/>
                </a:solidFill>
                <a:effectLst/>
                <a:latin typeface="Times New Roman" panose="02020603050405020304" pitchFamily="18" charset="0"/>
                <a:ea typeface="Times New Roman" panose="02020603050405020304" pitchFamily="18" charset="0"/>
              </a:rPr>
              <a:t>lục</a:t>
            </a:r>
            <a:r>
              <a:rPr lang="en-US" sz="4400" b="1" dirty="0">
                <a:solidFill>
                  <a:srgbClr val="000000"/>
                </a:solidFill>
                <a:effectLst/>
                <a:latin typeface="Times New Roman" panose="02020603050405020304" pitchFamily="18" charset="0"/>
                <a:ea typeface="Times New Roman" panose="02020603050405020304" pitchFamily="18" charset="0"/>
              </a:rPr>
              <a:t> </a:t>
            </a:r>
            <a:r>
              <a:rPr lang="en-US" sz="4400" b="1" dirty="0" err="1">
                <a:solidFill>
                  <a:srgbClr val="000000"/>
                </a:solidFill>
                <a:effectLst/>
                <a:latin typeface="Times New Roman" panose="02020603050405020304" pitchFamily="18" charset="0"/>
                <a:ea typeface="Times New Roman" panose="02020603050405020304" pitchFamily="18" charset="0"/>
              </a:rPr>
              <a:t>địa</a:t>
            </a:r>
            <a:r>
              <a:rPr lang="en-US" sz="4400" b="1" dirty="0">
                <a:solidFill>
                  <a:srgbClr val="000000"/>
                </a:solidFill>
                <a:effectLst/>
                <a:latin typeface="Times New Roman" panose="02020603050405020304" pitchFamily="18" charset="0"/>
                <a:ea typeface="Times New Roman" panose="02020603050405020304" pitchFamily="18" charset="0"/>
              </a:rPr>
              <a:t>. </a:t>
            </a:r>
            <a:r>
              <a:rPr lang="en-US" sz="4400" b="1" dirty="0" err="1">
                <a:solidFill>
                  <a:srgbClr val="000000"/>
                </a:solidFill>
                <a:effectLst/>
                <a:latin typeface="Times New Roman" panose="02020603050405020304" pitchFamily="18" charset="0"/>
                <a:ea typeface="Times New Roman" panose="02020603050405020304" pitchFamily="18" charset="0"/>
              </a:rPr>
              <a:t>Vì</a:t>
            </a:r>
            <a:r>
              <a:rPr lang="en-US" sz="4400" b="1" dirty="0">
                <a:solidFill>
                  <a:srgbClr val="000000"/>
                </a:solidFill>
                <a:effectLst/>
                <a:latin typeface="Times New Roman" panose="02020603050405020304" pitchFamily="18" charset="0"/>
                <a:ea typeface="Times New Roman" panose="02020603050405020304" pitchFamily="18" charset="0"/>
              </a:rPr>
              <a:t>:</a:t>
            </a:r>
            <a:endParaRPr lang="vi-VN" sz="4400" b="1" dirty="0">
              <a:effectLst/>
              <a:latin typeface="Times New Roman" panose="02020603050405020304" pitchFamily="18" charset="0"/>
              <a:ea typeface="Times New Roman" panose="02020603050405020304" pitchFamily="18" charset="0"/>
            </a:endParaRPr>
          </a:p>
          <a:p>
            <a:pPr indent="0" algn="just">
              <a:buNone/>
            </a:pPr>
            <a:r>
              <a:rPr lang="en-US" sz="4400" b="1" dirty="0">
                <a:solidFill>
                  <a:srgbClr val="000000"/>
                </a:solidFill>
                <a:effectLst/>
                <a:latin typeface="Times New Roman" panose="02020603050405020304" pitchFamily="18" charset="0"/>
                <a:ea typeface="Times New Roman" panose="02020603050405020304" pitchFamily="18" charset="0"/>
              </a:rPr>
              <a:t>+ </a:t>
            </a:r>
            <a:r>
              <a:rPr lang="en-US" sz="4400" b="1" dirty="0" err="1">
                <a:solidFill>
                  <a:srgbClr val="000000"/>
                </a:solidFill>
                <a:effectLst/>
                <a:latin typeface="Times New Roman" panose="02020603050405020304" pitchFamily="18" charset="0"/>
                <a:ea typeface="Times New Roman" panose="02020603050405020304" pitchFamily="18" charset="0"/>
              </a:rPr>
              <a:t>Mùa</a:t>
            </a:r>
            <a:r>
              <a:rPr lang="en-US" sz="4400" b="1" dirty="0">
                <a:solidFill>
                  <a:srgbClr val="000000"/>
                </a:solidFill>
                <a:effectLst/>
                <a:latin typeface="Times New Roman" panose="02020603050405020304" pitchFamily="18" charset="0"/>
                <a:ea typeface="Times New Roman" panose="02020603050405020304" pitchFamily="18" charset="0"/>
              </a:rPr>
              <a:t> </a:t>
            </a:r>
            <a:r>
              <a:rPr lang="en-US" sz="4400" b="1" dirty="0" err="1">
                <a:solidFill>
                  <a:srgbClr val="000000"/>
                </a:solidFill>
                <a:effectLst/>
                <a:latin typeface="Times New Roman" panose="02020603050405020304" pitchFamily="18" charset="0"/>
                <a:ea typeface="Times New Roman" panose="02020603050405020304" pitchFamily="18" charset="0"/>
              </a:rPr>
              <a:t>đông</a:t>
            </a:r>
            <a:r>
              <a:rPr lang="en-US" sz="4400" b="1" dirty="0">
                <a:solidFill>
                  <a:srgbClr val="000000"/>
                </a:solidFill>
                <a:effectLst/>
                <a:latin typeface="Times New Roman" panose="02020603050405020304" pitchFamily="18" charset="0"/>
                <a:ea typeface="Times New Roman" panose="02020603050405020304" pitchFamily="18" charset="0"/>
              </a:rPr>
              <a:t> </a:t>
            </a:r>
            <a:r>
              <a:rPr lang="en-US" sz="4400" b="1" dirty="0" err="1">
                <a:solidFill>
                  <a:srgbClr val="000000"/>
                </a:solidFill>
                <a:effectLst/>
                <a:latin typeface="Times New Roman" panose="02020603050405020304" pitchFamily="18" charset="0"/>
                <a:ea typeface="Times New Roman" panose="02020603050405020304" pitchFamily="18" charset="0"/>
              </a:rPr>
              <a:t>lạnh</a:t>
            </a:r>
            <a:r>
              <a:rPr lang="en-US" sz="4400" b="1" dirty="0">
                <a:solidFill>
                  <a:srgbClr val="000000"/>
                </a:solidFill>
                <a:effectLst/>
                <a:latin typeface="Times New Roman" panose="02020603050405020304" pitchFamily="18" charset="0"/>
                <a:ea typeface="Times New Roman" panose="02020603050405020304" pitchFamily="18" charset="0"/>
              </a:rPr>
              <a:t> </a:t>
            </a:r>
            <a:r>
              <a:rPr lang="en-US" sz="4400" b="1" dirty="0" err="1">
                <a:solidFill>
                  <a:srgbClr val="000000"/>
                </a:solidFill>
                <a:effectLst/>
                <a:latin typeface="Times New Roman" panose="02020603050405020304" pitchFamily="18" charset="0"/>
                <a:ea typeface="Times New Roman" panose="02020603050405020304" pitchFamily="18" charset="0"/>
              </a:rPr>
              <a:t>khô</a:t>
            </a:r>
            <a:r>
              <a:rPr lang="en-US" sz="4400" b="1" dirty="0">
                <a:solidFill>
                  <a:srgbClr val="000000"/>
                </a:solidFill>
                <a:effectLst/>
                <a:latin typeface="Times New Roman" panose="02020603050405020304" pitchFamily="18" charset="0"/>
                <a:ea typeface="Times New Roman" panose="02020603050405020304" pitchFamily="18" charset="0"/>
              </a:rPr>
              <a:t>, </a:t>
            </a:r>
            <a:r>
              <a:rPr lang="en-US" sz="4400" b="1" dirty="0" err="1">
                <a:solidFill>
                  <a:srgbClr val="000000"/>
                </a:solidFill>
                <a:effectLst/>
                <a:latin typeface="Times New Roman" panose="02020603050405020304" pitchFamily="18" charset="0"/>
                <a:ea typeface="Times New Roman" panose="02020603050405020304" pitchFamily="18" charset="0"/>
              </a:rPr>
              <a:t>ít</a:t>
            </a:r>
            <a:r>
              <a:rPr lang="en-US" sz="4400" b="1" dirty="0">
                <a:solidFill>
                  <a:srgbClr val="000000"/>
                </a:solidFill>
                <a:effectLst/>
                <a:latin typeface="Times New Roman" panose="02020603050405020304" pitchFamily="18" charset="0"/>
                <a:ea typeface="Times New Roman" panose="02020603050405020304" pitchFamily="18" charset="0"/>
              </a:rPr>
              <a:t> </a:t>
            </a:r>
            <a:r>
              <a:rPr lang="en-US" sz="4400" b="1" dirty="0" err="1">
                <a:solidFill>
                  <a:srgbClr val="000000"/>
                </a:solidFill>
                <a:effectLst/>
                <a:latin typeface="Times New Roman" panose="02020603050405020304" pitchFamily="18" charset="0"/>
                <a:ea typeface="Times New Roman" panose="02020603050405020304" pitchFamily="18" charset="0"/>
              </a:rPr>
              <a:t>mưa</a:t>
            </a:r>
            <a:r>
              <a:rPr lang="en-US" sz="4400" b="1" dirty="0">
                <a:solidFill>
                  <a:srgbClr val="000000"/>
                </a:solidFill>
                <a:effectLst/>
                <a:latin typeface="Times New Roman" panose="02020603050405020304" pitchFamily="18" charset="0"/>
                <a:ea typeface="Times New Roman" panose="02020603050405020304" pitchFamily="18" charset="0"/>
              </a:rPr>
              <a:t> (</a:t>
            </a:r>
            <a:r>
              <a:rPr lang="en-US" sz="4400" b="1" dirty="0" err="1">
                <a:solidFill>
                  <a:srgbClr val="000000"/>
                </a:solidFill>
                <a:effectLst/>
                <a:latin typeface="Times New Roman" panose="02020603050405020304" pitchFamily="18" charset="0"/>
                <a:ea typeface="Times New Roman" panose="02020603050405020304" pitchFamily="18" charset="0"/>
              </a:rPr>
              <a:t>Tháng</a:t>
            </a:r>
            <a:r>
              <a:rPr lang="en-US" sz="4400" b="1" dirty="0">
                <a:solidFill>
                  <a:srgbClr val="000000"/>
                </a:solidFill>
                <a:effectLst/>
                <a:latin typeface="Times New Roman" panose="02020603050405020304" pitchFamily="18" charset="0"/>
                <a:ea typeface="Times New Roman" panose="02020603050405020304" pitchFamily="18" charset="0"/>
              </a:rPr>
              <a:t> 1 </a:t>
            </a:r>
            <a:r>
              <a:rPr lang="en-US" sz="4400" b="1" dirty="0" err="1">
                <a:solidFill>
                  <a:srgbClr val="000000"/>
                </a:solidFill>
                <a:effectLst/>
                <a:latin typeface="Times New Roman" panose="02020603050405020304" pitchFamily="18" charset="0"/>
                <a:ea typeface="Times New Roman" panose="02020603050405020304" pitchFamily="18" charset="0"/>
              </a:rPr>
              <a:t>nhiệt</a:t>
            </a:r>
            <a:r>
              <a:rPr lang="en-US" sz="4400" b="1" dirty="0">
                <a:solidFill>
                  <a:srgbClr val="000000"/>
                </a:solidFill>
                <a:effectLst/>
                <a:latin typeface="Times New Roman" panose="02020603050405020304" pitchFamily="18" charset="0"/>
                <a:ea typeface="Times New Roman" panose="02020603050405020304" pitchFamily="18" charset="0"/>
              </a:rPr>
              <a:t> </a:t>
            </a:r>
            <a:r>
              <a:rPr lang="en-US" sz="4400" b="1" dirty="0" err="1">
                <a:solidFill>
                  <a:srgbClr val="000000"/>
                </a:solidFill>
                <a:effectLst/>
                <a:latin typeface="Times New Roman" panose="02020603050405020304" pitchFamily="18" charset="0"/>
                <a:ea typeface="Times New Roman" panose="02020603050405020304" pitchFamily="18" charset="0"/>
              </a:rPr>
              <a:t>độ</a:t>
            </a:r>
            <a:r>
              <a:rPr lang="en-US" sz="4400" b="1" dirty="0">
                <a:solidFill>
                  <a:srgbClr val="000000"/>
                </a:solidFill>
                <a:effectLst/>
                <a:latin typeface="Times New Roman" panose="02020603050405020304" pitchFamily="18" charset="0"/>
                <a:ea typeface="Times New Roman" panose="02020603050405020304" pitchFamily="18" charset="0"/>
              </a:rPr>
              <a:t> -2°C </a:t>
            </a:r>
            <a:r>
              <a:rPr lang="en-US" sz="4400" b="1" dirty="0" err="1">
                <a:solidFill>
                  <a:srgbClr val="000000"/>
                </a:solidFill>
                <a:effectLst/>
                <a:latin typeface="Times New Roman" panose="02020603050405020304" pitchFamily="18" charset="0"/>
                <a:ea typeface="Times New Roman" panose="02020603050405020304" pitchFamily="18" charset="0"/>
              </a:rPr>
              <a:t>và</a:t>
            </a:r>
            <a:r>
              <a:rPr lang="en-US" sz="4400" b="1" dirty="0">
                <a:solidFill>
                  <a:srgbClr val="000000"/>
                </a:solidFill>
                <a:effectLst/>
                <a:latin typeface="Times New Roman" panose="02020603050405020304" pitchFamily="18" charset="0"/>
                <a:ea typeface="Times New Roman" panose="02020603050405020304" pitchFamily="18" charset="0"/>
              </a:rPr>
              <a:t> </a:t>
            </a:r>
            <a:r>
              <a:rPr lang="en-US" sz="4400" b="1" dirty="0" err="1">
                <a:solidFill>
                  <a:srgbClr val="000000"/>
                </a:solidFill>
                <a:effectLst/>
                <a:latin typeface="Times New Roman" panose="02020603050405020304" pitchFamily="18" charset="0"/>
                <a:ea typeface="Times New Roman" panose="02020603050405020304" pitchFamily="18" charset="0"/>
              </a:rPr>
              <a:t>lượng</a:t>
            </a:r>
            <a:r>
              <a:rPr lang="en-US" sz="4400" b="1" dirty="0">
                <a:solidFill>
                  <a:srgbClr val="000000"/>
                </a:solidFill>
                <a:effectLst/>
                <a:latin typeface="Times New Roman" panose="02020603050405020304" pitchFamily="18" charset="0"/>
                <a:ea typeface="Times New Roman" panose="02020603050405020304" pitchFamily="18" charset="0"/>
              </a:rPr>
              <a:t> </a:t>
            </a:r>
            <a:r>
              <a:rPr lang="en-US" sz="4400" b="1" dirty="0" err="1">
                <a:solidFill>
                  <a:srgbClr val="000000"/>
                </a:solidFill>
                <a:effectLst/>
                <a:latin typeface="Times New Roman" panose="02020603050405020304" pitchFamily="18" charset="0"/>
                <a:ea typeface="Times New Roman" panose="02020603050405020304" pitchFamily="18" charset="0"/>
              </a:rPr>
              <a:t>mưa</a:t>
            </a:r>
            <a:r>
              <a:rPr lang="en-US" sz="4400" b="1" dirty="0">
                <a:solidFill>
                  <a:srgbClr val="000000"/>
                </a:solidFill>
                <a:effectLst/>
                <a:latin typeface="Times New Roman" panose="02020603050405020304" pitchFamily="18" charset="0"/>
                <a:ea typeface="Times New Roman" panose="02020603050405020304" pitchFamily="18" charset="0"/>
              </a:rPr>
              <a:t> 38 mm).</a:t>
            </a:r>
            <a:endParaRPr lang="vi-VN" sz="4400" b="1" dirty="0">
              <a:effectLst/>
              <a:latin typeface="Times New Roman" panose="02020603050405020304" pitchFamily="18" charset="0"/>
              <a:ea typeface="Times New Roman" panose="02020603050405020304" pitchFamily="18" charset="0"/>
            </a:endParaRPr>
          </a:p>
          <a:p>
            <a:pPr indent="0" algn="just">
              <a:buNone/>
            </a:pPr>
            <a:r>
              <a:rPr lang="en-US" sz="4400" b="1" dirty="0">
                <a:solidFill>
                  <a:srgbClr val="000000"/>
                </a:solidFill>
                <a:effectLst/>
                <a:latin typeface="Times New Roman" panose="02020603050405020304" pitchFamily="18" charset="0"/>
                <a:ea typeface="Times New Roman" panose="02020603050405020304" pitchFamily="18" charset="0"/>
              </a:rPr>
              <a:t>+ </a:t>
            </a:r>
            <a:r>
              <a:rPr lang="en-US" sz="4400" b="1" dirty="0" err="1">
                <a:solidFill>
                  <a:srgbClr val="000000"/>
                </a:solidFill>
                <a:effectLst/>
                <a:latin typeface="Times New Roman" panose="02020603050405020304" pitchFamily="18" charset="0"/>
                <a:ea typeface="Times New Roman" panose="02020603050405020304" pitchFamily="18" charset="0"/>
              </a:rPr>
              <a:t>Mùa</a:t>
            </a:r>
            <a:r>
              <a:rPr lang="en-US" sz="4400" b="1" dirty="0">
                <a:solidFill>
                  <a:srgbClr val="000000"/>
                </a:solidFill>
                <a:effectLst/>
                <a:latin typeface="Times New Roman" panose="02020603050405020304" pitchFamily="18" charset="0"/>
                <a:ea typeface="Times New Roman" panose="02020603050405020304" pitchFamily="18" charset="0"/>
              </a:rPr>
              <a:t> </a:t>
            </a:r>
            <a:r>
              <a:rPr lang="en-US" sz="4400" b="1" dirty="0" err="1">
                <a:solidFill>
                  <a:srgbClr val="000000"/>
                </a:solidFill>
                <a:effectLst/>
                <a:latin typeface="Times New Roman" panose="02020603050405020304" pitchFamily="18" charset="0"/>
                <a:ea typeface="Times New Roman" panose="02020603050405020304" pitchFamily="18" charset="0"/>
              </a:rPr>
              <a:t>hạ</a:t>
            </a:r>
            <a:r>
              <a:rPr lang="en-US" sz="4400" b="1" dirty="0">
                <a:solidFill>
                  <a:srgbClr val="000000"/>
                </a:solidFill>
                <a:effectLst/>
                <a:latin typeface="Times New Roman" panose="02020603050405020304" pitchFamily="18" charset="0"/>
                <a:ea typeface="Times New Roman" panose="02020603050405020304" pitchFamily="18" charset="0"/>
              </a:rPr>
              <a:t> </a:t>
            </a:r>
            <a:r>
              <a:rPr lang="en-US" sz="4400" b="1" dirty="0" err="1">
                <a:solidFill>
                  <a:srgbClr val="000000"/>
                </a:solidFill>
                <a:effectLst/>
                <a:latin typeface="Times New Roman" panose="02020603050405020304" pitchFamily="18" charset="0"/>
                <a:ea typeface="Times New Roman" panose="02020603050405020304" pitchFamily="18" charset="0"/>
              </a:rPr>
              <a:t>nóng</a:t>
            </a:r>
            <a:r>
              <a:rPr lang="en-US" sz="4400" b="1" dirty="0">
                <a:solidFill>
                  <a:srgbClr val="000000"/>
                </a:solidFill>
                <a:effectLst/>
                <a:latin typeface="Times New Roman" panose="02020603050405020304" pitchFamily="18" charset="0"/>
                <a:ea typeface="Times New Roman" panose="02020603050405020304" pitchFamily="18" charset="0"/>
              </a:rPr>
              <a:t> </a:t>
            </a:r>
            <a:r>
              <a:rPr lang="en-US" sz="4400" b="1" dirty="0" err="1">
                <a:solidFill>
                  <a:srgbClr val="000000"/>
                </a:solidFill>
                <a:effectLst/>
                <a:latin typeface="Times New Roman" panose="02020603050405020304" pitchFamily="18" charset="0"/>
                <a:ea typeface="Times New Roman" panose="02020603050405020304" pitchFamily="18" charset="0"/>
              </a:rPr>
              <a:t>ẩm</a:t>
            </a:r>
            <a:r>
              <a:rPr lang="en-US" sz="4400" b="1" dirty="0">
                <a:solidFill>
                  <a:srgbClr val="000000"/>
                </a:solidFill>
                <a:effectLst/>
                <a:latin typeface="Times New Roman" panose="02020603050405020304" pitchFamily="18" charset="0"/>
                <a:ea typeface="Times New Roman" panose="02020603050405020304" pitchFamily="18" charset="0"/>
              </a:rPr>
              <a:t> (</a:t>
            </a:r>
            <a:r>
              <a:rPr lang="en-US" sz="4400" b="1" dirty="0" err="1">
                <a:solidFill>
                  <a:srgbClr val="000000"/>
                </a:solidFill>
                <a:effectLst/>
                <a:latin typeface="Times New Roman" panose="02020603050405020304" pitchFamily="18" charset="0"/>
                <a:ea typeface="Times New Roman" panose="02020603050405020304" pitchFamily="18" charset="0"/>
              </a:rPr>
              <a:t>Tháng</a:t>
            </a:r>
            <a:r>
              <a:rPr lang="en-US" sz="4400" b="1" dirty="0">
                <a:solidFill>
                  <a:srgbClr val="000000"/>
                </a:solidFill>
                <a:effectLst/>
                <a:latin typeface="Times New Roman" panose="02020603050405020304" pitchFamily="18" charset="0"/>
                <a:ea typeface="Times New Roman" panose="02020603050405020304" pitchFamily="18" charset="0"/>
              </a:rPr>
              <a:t> 8 </a:t>
            </a:r>
            <a:r>
              <a:rPr lang="en-US" sz="4400" b="1" dirty="0" err="1">
                <a:solidFill>
                  <a:srgbClr val="000000"/>
                </a:solidFill>
                <a:effectLst/>
                <a:latin typeface="Times New Roman" panose="02020603050405020304" pitchFamily="18" charset="0"/>
                <a:ea typeface="Times New Roman" panose="02020603050405020304" pitchFamily="18" charset="0"/>
              </a:rPr>
              <a:t>đạt</a:t>
            </a:r>
            <a:r>
              <a:rPr lang="en-US" sz="4400" b="1" dirty="0">
                <a:solidFill>
                  <a:srgbClr val="000000"/>
                </a:solidFill>
                <a:effectLst/>
                <a:latin typeface="Times New Roman" panose="02020603050405020304" pitchFamily="18" charset="0"/>
                <a:ea typeface="Times New Roman" panose="02020603050405020304" pitchFamily="18" charset="0"/>
              </a:rPr>
              <a:t> 25°C).</a:t>
            </a:r>
            <a:endParaRPr lang="vi-VN" sz="4400" b="1" dirty="0">
              <a:effectLst/>
              <a:latin typeface="Times New Roman" panose="02020603050405020304" pitchFamily="18" charset="0"/>
              <a:ea typeface="Times New Roman" panose="02020603050405020304" pitchFamily="18" charset="0"/>
            </a:endParaRPr>
          </a:p>
          <a:p>
            <a:pPr indent="0" algn="just">
              <a:buNone/>
            </a:pPr>
            <a:r>
              <a:rPr lang="en-US" sz="4400" b="1" dirty="0">
                <a:solidFill>
                  <a:srgbClr val="000000"/>
                </a:solidFill>
                <a:effectLst/>
                <a:latin typeface="Times New Roman" panose="02020603050405020304" pitchFamily="18" charset="0"/>
                <a:ea typeface="Times New Roman" panose="02020603050405020304" pitchFamily="18" charset="0"/>
              </a:rPr>
              <a:t>+ </a:t>
            </a:r>
            <a:r>
              <a:rPr lang="en-US" sz="4400" b="1" dirty="0" err="1">
                <a:solidFill>
                  <a:srgbClr val="000000"/>
                </a:solidFill>
                <a:effectLst/>
                <a:latin typeface="Times New Roman" panose="02020603050405020304" pitchFamily="18" charset="0"/>
                <a:ea typeface="Times New Roman" panose="02020603050405020304" pitchFamily="18" charset="0"/>
              </a:rPr>
              <a:t>Lượng</a:t>
            </a:r>
            <a:r>
              <a:rPr lang="en-US" sz="4400" b="1" dirty="0">
                <a:solidFill>
                  <a:srgbClr val="000000"/>
                </a:solidFill>
                <a:effectLst/>
                <a:latin typeface="Times New Roman" panose="02020603050405020304" pitchFamily="18" charset="0"/>
                <a:ea typeface="Times New Roman" panose="02020603050405020304" pitchFamily="18" charset="0"/>
              </a:rPr>
              <a:t> </a:t>
            </a:r>
            <a:r>
              <a:rPr lang="en-US" sz="4400" b="1" dirty="0" err="1">
                <a:solidFill>
                  <a:srgbClr val="000000"/>
                </a:solidFill>
                <a:effectLst/>
                <a:latin typeface="Times New Roman" panose="02020603050405020304" pitchFamily="18" charset="0"/>
                <a:ea typeface="Times New Roman" panose="02020603050405020304" pitchFamily="18" charset="0"/>
              </a:rPr>
              <a:t>mưa</a:t>
            </a:r>
            <a:r>
              <a:rPr lang="en-US" sz="4400" b="1" dirty="0">
                <a:solidFill>
                  <a:srgbClr val="000000"/>
                </a:solidFill>
                <a:effectLst/>
                <a:latin typeface="Times New Roman" panose="02020603050405020304" pitchFamily="18" charset="0"/>
                <a:ea typeface="Times New Roman" panose="02020603050405020304" pitchFamily="18" charset="0"/>
              </a:rPr>
              <a:t> </a:t>
            </a:r>
            <a:r>
              <a:rPr lang="en-US" sz="4400" b="1" dirty="0" err="1">
                <a:solidFill>
                  <a:srgbClr val="000000"/>
                </a:solidFill>
                <a:effectLst/>
                <a:latin typeface="Times New Roman" panose="02020603050405020304" pitchFamily="18" charset="0"/>
                <a:ea typeface="Times New Roman" panose="02020603050405020304" pitchFamily="18" charset="0"/>
              </a:rPr>
              <a:t>trung</a:t>
            </a:r>
            <a:r>
              <a:rPr lang="en-US" sz="4400" b="1" dirty="0">
                <a:solidFill>
                  <a:srgbClr val="000000"/>
                </a:solidFill>
                <a:effectLst/>
                <a:latin typeface="Times New Roman" panose="02020603050405020304" pitchFamily="18" charset="0"/>
                <a:ea typeface="Times New Roman" panose="02020603050405020304" pitchFamily="18" charset="0"/>
              </a:rPr>
              <a:t> </a:t>
            </a:r>
            <a:r>
              <a:rPr lang="en-US" sz="4400" b="1" dirty="0" err="1">
                <a:solidFill>
                  <a:srgbClr val="000000"/>
                </a:solidFill>
                <a:effectLst/>
                <a:latin typeface="Times New Roman" panose="02020603050405020304" pitchFamily="18" charset="0"/>
                <a:ea typeface="Times New Roman" panose="02020603050405020304" pitchFamily="18" charset="0"/>
              </a:rPr>
              <a:t>bình</a:t>
            </a:r>
            <a:r>
              <a:rPr lang="en-US" sz="4400" b="1" dirty="0">
                <a:solidFill>
                  <a:srgbClr val="000000"/>
                </a:solidFill>
                <a:effectLst/>
                <a:latin typeface="Times New Roman" panose="02020603050405020304" pitchFamily="18" charset="0"/>
                <a:ea typeface="Times New Roman" panose="02020603050405020304" pitchFamily="18" charset="0"/>
              </a:rPr>
              <a:t> </a:t>
            </a:r>
            <a:r>
              <a:rPr lang="en-US" sz="4400" b="1" dirty="0" err="1">
                <a:solidFill>
                  <a:srgbClr val="000000"/>
                </a:solidFill>
                <a:effectLst/>
                <a:latin typeface="Times New Roman" panose="02020603050405020304" pitchFamily="18" charset="0"/>
                <a:ea typeface="Times New Roman" panose="02020603050405020304" pitchFamily="18" charset="0"/>
              </a:rPr>
              <a:t>năm</a:t>
            </a:r>
            <a:r>
              <a:rPr lang="en-US" sz="4400" b="1" dirty="0">
                <a:solidFill>
                  <a:srgbClr val="000000"/>
                </a:solidFill>
                <a:effectLst/>
                <a:latin typeface="Times New Roman" panose="02020603050405020304" pitchFamily="18" charset="0"/>
                <a:ea typeface="Times New Roman" panose="02020603050405020304" pitchFamily="18" charset="0"/>
              </a:rPr>
              <a:t> </a:t>
            </a:r>
            <a:r>
              <a:rPr lang="en-US" sz="4400" b="1" dirty="0" err="1">
                <a:solidFill>
                  <a:srgbClr val="000000"/>
                </a:solidFill>
                <a:effectLst/>
                <a:latin typeface="Times New Roman" panose="02020603050405020304" pitchFamily="18" charset="0"/>
                <a:ea typeface="Times New Roman" panose="02020603050405020304" pitchFamily="18" charset="0"/>
              </a:rPr>
              <a:t>ít</a:t>
            </a:r>
            <a:r>
              <a:rPr lang="en-US" sz="4400" b="1" dirty="0">
                <a:solidFill>
                  <a:srgbClr val="000000"/>
                </a:solidFill>
                <a:effectLst/>
                <a:latin typeface="Times New Roman" panose="02020603050405020304" pitchFamily="18" charset="0"/>
                <a:ea typeface="Times New Roman" panose="02020603050405020304" pitchFamily="18" charset="0"/>
              </a:rPr>
              <a:t> 441 mm.</a:t>
            </a:r>
            <a:endParaRPr lang="vi-VN" sz="4400" b="1" dirty="0">
              <a:effectLst/>
              <a:latin typeface="Times New Roman" panose="02020603050405020304" pitchFamily="18" charset="0"/>
              <a:ea typeface="Times New Roman" panose="02020603050405020304" pitchFamily="18" charset="0"/>
            </a:endParaRPr>
          </a:p>
          <a:p>
            <a:endParaRPr lang="vi-VN"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838200" y="285751"/>
            <a:ext cx="10515600" cy="514350"/>
          </a:xfrm>
        </p:spPr>
        <p:txBody>
          <a:bodyPr>
            <a:normAutofit/>
          </a:bodyPr>
          <a:lstStyle/>
          <a:p>
            <a:r>
              <a:rPr lang="en-US" sz="2400" b="1" u="sng" dirty="0" err="1"/>
              <a:t>Vận</a:t>
            </a:r>
            <a:r>
              <a:rPr lang="en-US" sz="2400" b="1" u="sng" dirty="0"/>
              <a:t> </a:t>
            </a:r>
            <a:r>
              <a:rPr lang="en-US" sz="2400" b="1" u="sng" dirty="0" err="1"/>
              <a:t>dụng</a:t>
            </a:r>
            <a:endParaRPr lang="vi-VN" sz="2400" b="1" u="sng" dirty="0"/>
          </a:p>
        </p:txBody>
      </p:sp>
      <p:sp>
        <p:nvSpPr>
          <p:cNvPr id="3" name="Chỗ dành sẵn cho Nội dung 2"/>
          <p:cNvSpPr>
            <a:spLocks noGrp="1"/>
          </p:cNvSpPr>
          <p:nvPr>
            <p:ph idx="1"/>
          </p:nvPr>
        </p:nvSpPr>
        <p:spPr>
          <a:xfrm>
            <a:off x="514349" y="800101"/>
            <a:ext cx="11344275" cy="5772147"/>
          </a:xfrm>
        </p:spPr>
        <p:txBody>
          <a:bodyPr>
            <a:normAutofit fontScale="92500"/>
          </a:bodyPr>
          <a:lstStyle/>
          <a:p>
            <a:pPr indent="0" algn="just">
              <a:buNone/>
            </a:pPr>
            <a:r>
              <a:rPr lang="vi-VN" sz="3500" b="1" dirty="0">
                <a:solidFill>
                  <a:srgbClr val="000000"/>
                </a:solidFill>
                <a:effectLst/>
                <a:latin typeface="Times New Roman" panose="02020603050405020304" pitchFamily="18" charset="0"/>
                <a:ea typeface="Calibri" panose="020F0502020204030204" charset="0"/>
              </a:rPr>
              <a:t>*Giới thiệu Núi </a:t>
            </a:r>
            <a:r>
              <a:rPr lang="vi-VN" sz="3500" b="1" dirty="0" err="1">
                <a:solidFill>
                  <a:srgbClr val="000000"/>
                </a:solidFill>
                <a:effectLst/>
                <a:latin typeface="Times New Roman" panose="02020603050405020304" pitchFamily="18" charset="0"/>
                <a:ea typeface="Calibri" panose="020F0502020204030204" charset="0"/>
              </a:rPr>
              <a:t>Matterhorn</a:t>
            </a:r>
            <a:r>
              <a:rPr lang="vi-VN" sz="3500" b="1" dirty="0">
                <a:solidFill>
                  <a:srgbClr val="000000"/>
                </a:solidFill>
                <a:effectLst/>
                <a:latin typeface="Times New Roman" panose="02020603050405020304" pitchFamily="18" charset="0"/>
                <a:ea typeface="Calibri" panose="020F0502020204030204" charset="0"/>
              </a:rPr>
              <a:t> - Biên giới Thụy Sĩ và I-ta-li-a</a:t>
            </a:r>
            <a:endParaRPr lang="vi-VN" sz="3500" b="1" dirty="0">
              <a:effectLst/>
              <a:latin typeface="Times New Roman" panose="02020603050405020304" pitchFamily="18" charset="0"/>
              <a:ea typeface="Times New Roman" panose="02020603050405020304" pitchFamily="18" charset="0"/>
            </a:endParaRPr>
          </a:p>
          <a:p>
            <a:pPr indent="0" algn="just">
              <a:buNone/>
            </a:pPr>
            <a:r>
              <a:rPr lang="vi-VN" sz="3500" b="1" dirty="0">
                <a:solidFill>
                  <a:srgbClr val="000000"/>
                </a:solidFill>
                <a:effectLst/>
                <a:latin typeface="Times New Roman" panose="02020603050405020304" pitchFamily="18" charset="0"/>
                <a:ea typeface="Times New Roman" panose="02020603050405020304" pitchFamily="18" charset="0"/>
              </a:rPr>
              <a:t>+Theo Sở du lịch Thụy Sĩ, </a:t>
            </a:r>
            <a:r>
              <a:rPr lang="vi-VN" sz="3500" b="1" dirty="0" err="1">
                <a:solidFill>
                  <a:srgbClr val="000000"/>
                </a:solidFill>
                <a:effectLst/>
                <a:latin typeface="Times New Roman" panose="02020603050405020304" pitchFamily="18" charset="0"/>
                <a:ea typeface="Times New Roman" panose="02020603050405020304" pitchFamily="18" charset="0"/>
              </a:rPr>
              <a:t>Matterhorn</a:t>
            </a:r>
            <a:r>
              <a:rPr lang="vi-VN" sz="3500" b="1" dirty="0">
                <a:solidFill>
                  <a:srgbClr val="000000"/>
                </a:solidFill>
                <a:effectLst/>
                <a:latin typeface="Times New Roman" panose="02020603050405020304" pitchFamily="18" charset="0"/>
                <a:ea typeface="Times New Roman" panose="02020603050405020304" pitchFamily="18" charset="0"/>
              </a:rPr>
              <a:t> là một trong những ngọn núi được giới nhiếp ảnh săn đón nhất trên thế giới.</a:t>
            </a:r>
            <a:endParaRPr lang="vi-VN" sz="3500" b="1" dirty="0">
              <a:effectLst/>
              <a:latin typeface="Times New Roman" panose="02020603050405020304" pitchFamily="18" charset="0"/>
              <a:ea typeface="Times New Roman" panose="02020603050405020304" pitchFamily="18" charset="0"/>
            </a:endParaRPr>
          </a:p>
          <a:p>
            <a:pPr indent="0" algn="just">
              <a:buNone/>
            </a:pPr>
            <a:r>
              <a:rPr lang="vi-VN" sz="3500" b="1" dirty="0">
                <a:solidFill>
                  <a:srgbClr val="000000"/>
                </a:solidFill>
                <a:effectLst/>
                <a:latin typeface="Times New Roman" panose="02020603050405020304" pitchFamily="18" charset="0"/>
                <a:ea typeface="Times New Roman" panose="02020603050405020304" pitchFamily="18" charset="0"/>
              </a:rPr>
              <a:t>+Ngọn núi sừng sững chọc thẳng vào mây trời như tòa kim tự tháp cao 4.572m. Được mệnh danh là “vua của đỉnh núi”, </a:t>
            </a:r>
            <a:r>
              <a:rPr lang="vi-VN" sz="3500" b="1" dirty="0" err="1">
                <a:solidFill>
                  <a:srgbClr val="000000"/>
                </a:solidFill>
                <a:effectLst/>
                <a:latin typeface="Times New Roman" panose="02020603050405020304" pitchFamily="18" charset="0"/>
                <a:ea typeface="Times New Roman" panose="02020603050405020304" pitchFamily="18" charset="0"/>
              </a:rPr>
              <a:t>Matterhorn</a:t>
            </a:r>
            <a:r>
              <a:rPr lang="vi-VN" sz="3500" b="1" dirty="0">
                <a:solidFill>
                  <a:srgbClr val="000000"/>
                </a:solidFill>
                <a:effectLst/>
                <a:latin typeface="Times New Roman" panose="02020603050405020304" pitchFamily="18" charset="0"/>
                <a:ea typeface="Times New Roman" panose="02020603050405020304" pitchFamily="18" charset="0"/>
              </a:rPr>
              <a:t> nằm ở biên giới giữa Thụy Sĩ và I-ta-li-a, phần đỉnh cao nhất thuộc lãnh thổ nước Thụy Sĩ. Đây là một trong những ngọn núi cao nhất trong dãy </a:t>
            </a:r>
            <a:r>
              <a:rPr lang="vi-VN" sz="3500" b="1" dirty="0" err="1">
                <a:solidFill>
                  <a:srgbClr val="000000"/>
                </a:solidFill>
                <a:effectLst/>
                <a:latin typeface="Times New Roman" panose="02020603050405020304" pitchFamily="18" charset="0"/>
                <a:ea typeface="Times New Roman" panose="02020603050405020304" pitchFamily="18" charset="0"/>
              </a:rPr>
              <a:t>Alp</a:t>
            </a:r>
            <a:r>
              <a:rPr lang="en-US" sz="3500" b="1">
                <a:solidFill>
                  <a:srgbClr val="000000"/>
                </a:solidFill>
                <a:latin typeface="Times New Roman" panose="02020603050405020304" pitchFamily="18" charset="0"/>
                <a:ea typeface="Times New Roman" panose="02020603050405020304" pitchFamily="18" charset="0"/>
              </a:rPr>
              <a:t>ơ</a:t>
            </a:r>
            <a:r>
              <a:rPr lang="vi-VN" sz="3500" b="1">
                <a:solidFill>
                  <a:srgbClr val="000000"/>
                </a:solidFill>
                <a:effectLst/>
                <a:latin typeface="Times New Roman" panose="02020603050405020304" pitchFamily="18" charset="0"/>
                <a:ea typeface="Times New Roman" panose="02020603050405020304" pitchFamily="18" charset="0"/>
              </a:rPr>
              <a:t> </a:t>
            </a:r>
            <a:r>
              <a:rPr lang="vi-VN" sz="3500" b="1" dirty="0">
                <a:solidFill>
                  <a:srgbClr val="000000"/>
                </a:solidFill>
                <a:effectLst/>
                <a:latin typeface="Times New Roman" panose="02020603050405020304" pitchFamily="18" charset="0"/>
                <a:ea typeface="Times New Roman" panose="02020603050405020304" pitchFamily="18" charset="0"/>
              </a:rPr>
              <a:t>và thuộc </a:t>
            </a:r>
            <a:r>
              <a:rPr lang="vi-VN" sz="3500" b="1" dirty="0" err="1">
                <a:solidFill>
                  <a:srgbClr val="000000"/>
                </a:solidFill>
                <a:effectLst/>
                <a:latin typeface="Times New Roman" panose="02020603050405020304" pitchFamily="18" charset="0"/>
                <a:ea typeface="Times New Roman" panose="02020603050405020304" pitchFamily="18" charset="0"/>
              </a:rPr>
              <a:t>top</a:t>
            </a:r>
            <a:r>
              <a:rPr lang="vi-VN" sz="3500" b="1" dirty="0">
                <a:solidFill>
                  <a:srgbClr val="000000"/>
                </a:solidFill>
                <a:effectLst/>
                <a:latin typeface="Times New Roman" panose="02020603050405020304" pitchFamily="18" charset="0"/>
                <a:ea typeface="Times New Roman" panose="02020603050405020304" pitchFamily="18" charset="0"/>
              </a:rPr>
              <a:t> các ngọn núi hiểm trở nhất trên thế giới. Chính những điểm này đã thu hút gần 500 nhà leo núi từng cố gắng chinh phục nó.</a:t>
            </a:r>
            <a:endParaRPr lang="vi-VN" sz="3500" b="1" dirty="0">
              <a:effectLst/>
              <a:latin typeface="Times New Roman" panose="02020603050405020304" pitchFamily="18" charset="0"/>
              <a:ea typeface="Times New Roman" panose="02020603050405020304" pitchFamily="18" charset="0"/>
            </a:endParaRPr>
          </a:p>
          <a:p>
            <a:endParaRPr lang="vi-VN"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Vận dụng trang 100 Địa lí 7 Kết nối tri thứ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0187" y="1057275"/>
            <a:ext cx="9215437" cy="5014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838200" y="365126"/>
            <a:ext cx="10515600" cy="449262"/>
          </a:xfrm>
        </p:spPr>
        <p:txBody>
          <a:bodyPr>
            <a:normAutofit fontScale="90000"/>
          </a:bodyPr>
          <a:lstStyle/>
          <a:p>
            <a:r>
              <a:rPr lang="en-US" sz="2800" b="1" u="sng" dirty="0" err="1"/>
              <a:t>Vận</a:t>
            </a:r>
            <a:r>
              <a:rPr lang="en-US" sz="2800" b="1" u="sng" dirty="0"/>
              <a:t> </a:t>
            </a:r>
            <a:r>
              <a:rPr lang="en-US" sz="2800" b="1" u="sng" dirty="0" err="1"/>
              <a:t>dụng</a:t>
            </a:r>
            <a:endParaRPr lang="vi-VN" sz="2800" b="1" u="sng" dirty="0"/>
          </a:p>
        </p:txBody>
      </p:sp>
      <p:sp>
        <p:nvSpPr>
          <p:cNvPr id="3" name="Chỗ dành sẵn cho Nội dung 2"/>
          <p:cNvSpPr>
            <a:spLocks noGrp="1"/>
          </p:cNvSpPr>
          <p:nvPr>
            <p:ph idx="1"/>
          </p:nvPr>
        </p:nvSpPr>
        <p:spPr>
          <a:xfrm>
            <a:off x="285749" y="814388"/>
            <a:ext cx="11587163" cy="5800725"/>
          </a:xfrm>
        </p:spPr>
        <p:txBody>
          <a:bodyPr>
            <a:normAutofit/>
          </a:bodyPr>
          <a:lstStyle/>
          <a:p>
            <a:pPr indent="0" algn="just">
              <a:buNone/>
            </a:pPr>
            <a:r>
              <a:rPr lang="vi-VN" sz="3600" b="1" dirty="0">
                <a:solidFill>
                  <a:srgbClr val="000000"/>
                </a:solidFill>
                <a:effectLst/>
                <a:latin typeface="Times New Roman" panose="02020603050405020304" pitchFamily="18" charset="0"/>
                <a:ea typeface="Calibri" panose="020F0502020204030204" charset="0"/>
              </a:rPr>
              <a:t>*</a:t>
            </a:r>
            <a:r>
              <a:rPr lang="en-US" sz="3600" b="1" dirty="0" err="1">
                <a:solidFill>
                  <a:srgbClr val="000000"/>
                </a:solidFill>
                <a:effectLst/>
                <a:latin typeface="Times New Roman" panose="02020603050405020304" pitchFamily="18" charset="0"/>
                <a:ea typeface="Calibri" panose="020F0502020204030204" charset="0"/>
              </a:rPr>
              <a:t>Giới</a:t>
            </a:r>
            <a:r>
              <a:rPr lang="en-US" sz="3600" b="1" dirty="0">
                <a:solidFill>
                  <a:srgbClr val="000000"/>
                </a:solidFill>
                <a:effectLst/>
                <a:latin typeface="Times New Roman" panose="02020603050405020304" pitchFamily="18" charset="0"/>
                <a:ea typeface="Calibri" panose="020F0502020204030204" charset="0"/>
              </a:rPr>
              <a:t> </a:t>
            </a:r>
            <a:r>
              <a:rPr lang="en-US" sz="3600" b="1" dirty="0" err="1">
                <a:solidFill>
                  <a:srgbClr val="000000"/>
                </a:solidFill>
                <a:effectLst/>
                <a:latin typeface="Times New Roman" panose="02020603050405020304" pitchFamily="18" charset="0"/>
                <a:ea typeface="Calibri" panose="020F0502020204030204" charset="0"/>
              </a:rPr>
              <a:t>thiệu</a:t>
            </a:r>
            <a:r>
              <a:rPr lang="en-US" sz="3600" b="1" dirty="0">
                <a:solidFill>
                  <a:srgbClr val="000000"/>
                </a:solidFill>
                <a:effectLst/>
                <a:latin typeface="Times New Roman" panose="02020603050405020304" pitchFamily="18" charset="0"/>
                <a:ea typeface="Calibri" panose="020F0502020204030204" charset="0"/>
              </a:rPr>
              <a:t> </a:t>
            </a:r>
            <a:r>
              <a:rPr lang="en-US" sz="3600" b="1" dirty="0" err="1">
                <a:solidFill>
                  <a:srgbClr val="000000"/>
                </a:solidFill>
                <a:effectLst/>
                <a:latin typeface="Times New Roman" panose="02020603050405020304" pitchFamily="18" charset="0"/>
                <a:ea typeface="Calibri" panose="020F0502020204030204" charset="0"/>
              </a:rPr>
              <a:t>Động</a:t>
            </a:r>
            <a:r>
              <a:rPr lang="en-US" sz="3600" b="1" dirty="0">
                <a:solidFill>
                  <a:srgbClr val="000000"/>
                </a:solidFill>
                <a:effectLst/>
                <a:latin typeface="Times New Roman" panose="02020603050405020304" pitchFamily="18" charset="0"/>
                <a:ea typeface="Calibri" panose="020F0502020204030204" charset="0"/>
              </a:rPr>
              <a:t> </a:t>
            </a:r>
            <a:r>
              <a:rPr lang="en-US" sz="3600" b="1" dirty="0" err="1">
                <a:solidFill>
                  <a:srgbClr val="000000"/>
                </a:solidFill>
                <a:effectLst/>
                <a:latin typeface="Times New Roman" panose="02020603050405020304" pitchFamily="18" charset="0"/>
                <a:ea typeface="Calibri" panose="020F0502020204030204" charset="0"/>
              </a:rPr>
              <a:t>Melissani</a:t>
            </a:r>
            <a:r>
              <a:rPr lang="en-US" sz="3600" b="1" dirty="0">
                <a:solidFill>
                  <a:srgbClr val="000000"/>
                </a:solidFill>
                <a:effectLst/>
                <a:latin typeface="Times New Roman" panose="02020603050405020304" pitchFamily="18" charset="0"/>
                <a:ea typeface="Calibri" panose="020F0502020204030204" charset="0"/>
              </a:rPr>
              <a:t> - Hy </a:t>
            </a:r>
            <a:r>
              <a:rPr lang="en-US" sz="3600" b="1" dirty="0" err="1">
                <a:solidFill>
                  <a:srgbClr val="000000"/>
                </a:solidFill>
                <a:effectLst/>
                <a:latin typeface="Times New Roman" panose="02020603050405020304" pitchFamily="18" charset="0"/>
                <a:ea typeface="Calibri" panose="020F0502020204030204" charset="0"/>
              </a:rPr>
              <a:t>Lạp</a:t>
            </a:r>
            <a:endParaRPr lang="vi-VN" sz="3600" b="1" dirty="0">
              <a:effectLst/>
              <a:latin typeface="Times New Roman" panose="02020603050405020304" pitchFamily="18" charset="0"/>
              <a:ea typeface="Times New Roman" panose="02020603050405020304" pitchFamily="18" charset="0"/>
            </a:endParaRPr>
          </a:p>
          <a:p>
            <a:pPr indent="0" algn="just">
              <a:buNone/>
            </a:pPr>
            <a:r>
              <a:rPr lang="vi-VN" sz="3600" b="1" dirty="0">
                <a:solidFill>
                  <a:srgbClr val="000000"/>
                </a:solidFill>
                <a:effectLst/>
                <a:latin typeface="Times New Roman" panose="02020603050405020304" pitchFamily="18" charset="0"/>
                <a:ea typeface="Times New Roman" panose="02020603050405020304" pitchFamily="18" charset="0"/>
              </a:rPr>
              <a:t>+Ẩn mình tại hòn đảo </a:t>
            </a:r>
            <a:r>
              <a:rPr lang="vi-VN" sz="3600" b="1" dirty="0" err="1">
                <a:solidFill>
                  <a:srgbClr val="000000"/>
                </a:solidFill>
                <a:effectLst/>
                <a:latin typeface="Times New Roman" panose="02020603050405020304" pitchFamily="18" charset="0"/>
                <a:ea typeface="Times New Roman" panose="02020603050405020304" pitchFamily="18" charset="0"/>
              </a:rPr>
              <a:t>Kelafonia</a:t>
            </a:r>
            <a:r>
              <a:rPr lang="vi-VN" sz="3600" b="1" dirty="0">
                <a:solidFill>
                  <a:srgbClr val="000000"/>
                </a:solidFill>
                <a:effectLst/>
                <a:latin typeface="Times New Roman" panose="02020603050405020304" pitchFamily="18" charset="0"/>
                <a:ea typeface="Times New Roman" panose="02020603050405020304" pitchFamily="18" charset="0"/>
              </a:rPr>
              <a:t>, Hy Lạp, động </a:t>
            </a:r>
            <a:r>
              <a:rPr lang="vi-VN" sz="3600" b="1" dirty="0" err="1">
                <a:solidFill>
                  <a:srgbClr val="000000"/>
                </a:solidFill>
                <a:effectLst/>
                <a:latin typeface="Times New Roman" panose="02020603050405020304" pitchFamily="18" charset="0"/>
                <a:ea typeface="Times New Roman" panose="02020603050405020304" pitchFamily="18" charset="0"/>
              </a:rPr>
              <a:t>Melissani</a:t>
            </a:r>
            <a:r>
              <a:rPr lang="vi-VN" sz="3600" b="1" dirty="0">
                <a:solidFill>
                  <a:srgbClr val="000000"/>
                </a:solidFill>
                <a:effectLst/>
                <a:latin typeface="Times New Roman" panose="02020603050405020304" pitchFamily="18" charset="0"/>
                <a:ea typeface="Times New Roman" panose="02020603050405020304" pitchFamily="18" charset="0"/>
              </a:rPr>
              <a:t> gắn liền với một câu chuyện thần thoại tại đây.</a:t>
            </a:r>
            <a:endParaRPr lang="vi-VN" sz="3600" b="1" dirty="0">
              <a:effectLst/>
              <a:latin typeface="Times New Roman" panose="02020603050405020304" pitchFamily="18" charset="0"/>
              <a:ea typeface="Times New Roman" panose="02020603050405020304" pitchFamily="18" charset="0"/>
            </a:endParaRPr>
          </a:p>
          <a:p>
            <a:pPr indent="0" algn="just">
              <a:buNone/>
            </a:pPr>
            <a:r>
              <a:rPr lang="vi-VN" sz="3600" b="1" dirty="0">
                <a:solidFill>
                  <a:srgbClr val="000000"/>
                </a:solidFill>
                <a:effectLst/>
                <a:latin typeface="Times New Roman" panose="02020603050405020304" pitchFamily="18" charset="0"/>
                <a:ea typeface="Times New Roman" panose="02020603050405020304" pitchFamily="18" charset="0"/>
              </a:rPr>
              <a:t>+Hang động này được đặt tên theo vị nữ thần bị </a:t>
            </a:r>
            <a:r>
              <a:rPr lang="vi-VN" sz="3600" b="1" dirty="0" err="1">
                <a:solidFill>
                  <a:srgbClr val="000000"/>
                </a:solidFill>
                <a:effectLst/>
                <a:latin typeface="Times New Roman" panose="02020603050405020304" pitchFamily="18" charset="0"/>
                <a:ea typeface="Times New Roman" panose="02020603050405020304" pitchFamily="18" charset="0"/>
              </a:rPr>
              <a:t>Pan</a:t>
            </a:r>
            <a:r>
              <a:rPr lang="vi-VN" sz="3600" b="1" dirty="0">
                <a:solidFill>
                  <a:srgbClr val="000000"/>
                </a:solidFill>
                <a:effectLst/>
                <a:latin typeface="Times New Roman" panose="02020603050405020304" pitchFamily="18" charset="0"/>
                <a:ea typeface="Times New Roman" panose="02020603050405020304" pitchFamily="18" charset="0"/>
              </a:rPr>
              <a:t> ruồng bỏ. Nữ thần đem lòng yêu </a:t>
            </a:r>
            <a:r>
              <a:rPr lang="vi-VN" sz="3600" b="1" dirty="0" err="1">
                <a:solidFill>
                  <a:srgbClr val="000000"/>
                </a:solidFill>
                <a:effectLst/>
                <a:latin typeface="Times New Roman" panose="02020603050405020304" pitchFamily="18" charset="0"/>
                <a:ea typeface="Times New Roman" panose="02020603050405020304" pitchFamily="18" charset="0"/>
              </a:rPr>
              <a:t>Pan</a:t>
            </a:r>
            <a:r>
              <a:rPr lang="vi-VN" sz="3600" b="1" dirty="0">
                <a:solidFill>
                  <a:srgbClr val="000000"/>
                </a:solidFill>
                <a:effectLst/>
                <a:latin typeface="Times New Roman" panose="02020603050405020304" pitchFamily="18" charset="0"/>
                <a:ea typeface="Times New Roman" panose="02020603050405020304" pitchFamily="18" charset="0"/>
              </a:rPr>
              <a:t> nhưng ông nhất mực từ chối. Vì quá đau đớn, nàng đã gieo mình xuống dòng sông tự vẫn. Nước trong động </a:t>
            </a:r>
            <a:r>
              <a:rPr lang="vi-VN" sz="3600" b="1" dirty="0" err="1">
                <a:solidFill>
                  <a:srgbClr val="000000"/>
                </a:solidFill>
                <a:effectLst/>
                <a:latin typeface="Times New Roman" panose="02020603050405020304" pitchFamily="18" charset="0"/>
                <a:ea typeface="Times New Roman" panose="02020603050405020304" pitchFamily="18" charset="0"/>
              </a:rPr>
              <a:t>Melissani</a:t>
            </a:r>
            <a:r>
              <a:rPr lang="vi-VN" sz="3600" b="1" dirty="0">
                <a:solidFill>
                  <a:srgbClr val="000000"/>
                </a:solidFill>
                <a:effectLst/>
                <a:latin typeface="Times New Roman" panose="02020603050405020304" pitchFamily="18" charset="0"/>
                <a:ea typeface="Times New Roman" panose="02020603050405020304" pitchFamily="18" charset="0"/>
              </a:rPr>
              <a:t> trong vắt tựa pha lê, khiến bạn ngồi trên thuyền mà cứ như thể mình đang lướt trên không trung vậy. Ngay giữa lòng động là một cổng trời lớn, do lớp đá trên cao sụp xuống hàng ngàn năm về trước tạo thành.</a:t>
            </a:r>
            <a:endParaRPr lang="vi-VN" sz="3600" b="1" dirty="0">
              <a:effectLst/>
              <a:latin typeface="Times New Roman" panose="02020603050405020304" pitchFamily="18" charset="0"/>
              <a:ea typeface="Times New Roman" panose="02020603050405020304" pitchFamily="18" charset="0"/>
            </a:endParaRPr>
          </a:p>
          <a:p>
            <a:endParaRPr lang="vi-V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p:cNvSpPr>
            <a:spLocks noGrp="1"/>
          </p:cNvSpPr>
          <p:nvPr>
            <p:ph idx="1"/>
          </p:nvPr>
        </p:nvSpPr>
        <p:spPr>
          <a:xfrm>
            <a:off x="243205" y="228600"/>
            <a:ext cx="11654790" cy="5948680"/>
          </a:xfrm>
        </p:spPr>
        <p:txBody>
          <a:bodyPr>
            <a:noAutofit/>
          </a:bodyPr>
          <a:lstStyle/>
          <a:p>
            <a:pPr marL="0" indent="0">
              <a:buNone/>
            </a:pPr>
            <a:r>
              <a:rPr lang="vi-VN" sz="5400" b="1" dirty="0">
                <a:solidFill>
                  <a:srgbClr val="000000"/>
                </a:solidFill>
                <a:effectLst/>
                <a:latin typeface="Times New Roman" panose="02020603050405020304" pitchFamily="18" charset="0"/>
                <a:ea typeface="Times New Roman" panose="02020603050405020304" pitchFamily="18" charset="0"/>
              </a:rPr>
              <a:t>1. Vị trí địa lí, hình dạng, kích thước</a:t>
            </a:r>
            <a:endParaRPr lang="vi-VN" sz="5400" b="1" dirty="0">
              <a:effectLst/>
              <a:latin typeface="Times New Roman" panose="02020603050405020304" pitchFamily="18" charset="0"/>
              <a:ea typeface="Times New Roman" panose="02020603050405020304" pitchFamily="18" charset="0"/>
            </a:endParaRPr>
          </a:p>
          <a:p>
            <a:pPr indent="0" algn="just">
              <a:buNone/>
            </a:pPr>
            <a:r>
              <a:rPr lang="en-US" altLang="vi-VN" sz="5400" b="1" dirty="0">
                <a:solidFill>
                  <a:srgbClr val="000000"/>
                </a:solidFill>
                <a:effectLst/>
                <a:latin typeface="Times New Roman" panose="02020603050405020304" pitchFamily="18" charset="0"/>
                <a:ea typeface="Times New Roman" panose="02020603050405020304" pitchFamily="18" charset="0"/>
              </a:rPr>
              <a:t>a.</a:t>
            </a:r>
            <a:r>
              <a:rPr lang="vi-VN" sz="5400" b="1" dirty="0">
                <a:solidFill>
                  <a:srgbClr val="000000"/>
                </a:solidFill>
                <a:effectLst/>
                <a:latin typeface="Times New Roman" panose="02020603050405020304" pitchFamily="18" charset="0"/>
                <a:ea typeface="Times New Roman" panose="02020603050405020304" pitchFamily="18" charset="0"/>
              </a:rPr>
              <a:t>Vị trí địa lí:</a:t>
            </a:r>
            <a:endParaRPr lang="vi-VN" sz="5400" b="1" dirty="0">
              <a:effectLst/>
              <a:latin typeface="Times New Roman" panose="02020603050405020304" pitchFamily="18" charset="0"/>
              <a:ea typeface="Times New Roman" panose="02020603050405020304" pitchFamily="18" charset="0"/>
            </a:endParaRPr>
          </a:p>
          <a:p>
            <a:pPr indent="0" algn="just">
              <a:buNone/>
            </a:pPr>
            <a:r>
              <a:rPr lang="en-US" sz="5400" b="1" dirty="0">
                <a:solidFill>
                  <a:srgbClr val="000000"/>
                </a:solidFill>
                <a:latin typeface="Times New Roman" panose="02020603050405020304" pitchFamily="18" charset="0"/>
                <a:ea typeface="Times New Roman" panose="02020603050405020304" pitchFamily="18" charset="0"/>
              </a:rPr>
              <a:t>-</a:t>
            </a:r>
            <a:r>
              <a:rPr lang="vi-VN" sz="5400" b="1" dirty="0">
                <a:solidFill>
                  <a:srgbClr val="000000"/>
                </a:solidFill>
                <a:effectLst/>
                <a:latin typeface="Times New Roman" panose="02020603050405020304" pitchFamily="18" charset="0"/>
                <a:ea typeface="Times New Roman" panose="02020603050405020304" pitchFamily="18" charset="0"/>
              </a:rPr>
              <a:t>Là bộ phận phía tây của lục địa Á - Âu, ngăn cách với châu Á bởi dãy U-ran.</a:t>
            </a:r>
            <a:endParaRPr lang="vi-VN" sz="5400" b="1" dirty="0">
              <a:effectLst/>
              <a:latin typeface="Times New Roman" panose="02020603050405020304" pitchFamily="18" charset="0"/>
              <a:ea typeface="Times New Roman" panose="02020603050405020304" pitchFamily="18" charset="0"/>
            </a:endParaRPr>
          </a:p>
          <a:p>
            <a:pPr indent="0" algn="just">
              <a:buNone/>
            </a:pPr>
            <a:r>
              <a:rPr lang="en-US" sz="5400" b="1" dirty="0">
                <a:solidFill>
                  <a:srgbClr val="000000"/>
                </a:solidFill>
                <a:latin typeface="Times New Roman" panose="02020603050405020304" pitchFamily="18" charset="0"/>
                <a:ea typeface="Times New Roman" panose="02020603050405020304" pitchFamily="18" charset="0"/>
              </a:rPr>
              <a:t>-</a:t>
            </a:r>
            <a:r>
              <a:rPr lang="vi-VN" sz="5400" b="1" dirty="0">
                <a:solidFill>
                  <a:srgbClr val="000000"/>
                </a:solidFill>
                <a:effectLst/>
                <a:latin typeface="Times New Roman" panose="02020603050405020304" pitchFamily="18" charset="0"/>
                <a:ea typeface="Times New Roman" panose="02020603050405020304" pitchFamily="18" charset="0"/>
              </a:rPr>
              <a:t>Lãnh thổ nằm giữa các vĩ tuyến 36°B đến 71°B.</a:t>
            </a:r>
            <a:endParaRPr lang="vi-VN" sz="5400" b="1" dirty="0">
              <a:effectLst/>
              <a:latin typeface="Times New Roman" panose="02020603050405020304" pitchFamily="18" charset="0"/>
              <a:ea typeface="Times New Roman" panose="02020603050405020304" pitchFamily="18" charset="0"/>
            </a:endParaRPr>
          </a:p>
          <a:p>
            <a:endParaRPr lang="vi-VN" sz="5400" b="1"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hoáng ngợp trước vẻ đẹp động Melissani Hy Lạ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1575" y="942975"/>
            <a:ext cx="9829799" cy="5172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p:cNvSpPr>
            <a:spLocks noGrp="1"/>
          </p:cNvSpPr>
          <p:nvPr>
            <p:ph idx="1"/>
          </p:nvPr>
        </p:nvSpPr>
        <p:spPr>
          <a:xfrm>
            <a:off x="838200" y="714375"/>
            <a:ext cx="10515600" cy="5462588"/>
          </a:xfrm>
        </p:spPr>
        <p:txBody>
          <a:bodyPr>
            <a:normAutofit/>
          </a:bodyPr>
          <a:lstStyle/>
          <a:p>
            <a:pPr indent="0" algn="just">
              <a:buNone/>
            </a:pPr>
            <a:r>
              <a:rPr lang="en-US" altLang="vi-VN" sz="4400" b="1" u="sng" dirty="0">
                <a:solidFill>
                  <a:srgbClr val="000000"/>
                </a:solidFill>
                <a:effectLst/>
                <a:latin typeface="Times New Roman" panose="02020603050405020304" pitchFamily="18" charset="0"/>
                <a:ea typeface="Times New Roman" panose="02020603050405020304" pitchFamily="18" charset="0"/>
              </a:rPr>
              <a:t>b. </a:t>
            </a:r>
            <a:r>
              <a:rPr lang="vi-VN" sz="4400" b="1" u="sng" dirty="0">
                <a:solidFill>
                  <a:srgbClr val="000000"/>
                </a:solidFill>
                <a:effectLst/>
                <a:latin typeface="Times New Roman" panose="02020603050405020304" pitchFamily="18" charset="0"/>
                <a:ea typeface="Times New Roman" panose="02020603050405020304" pitchFamily="18" charset="0"/>
              </a:rPr>
              <a:t>Hình dạng: </a:t>
            </a:r>
            <a:endParaRPr lang="en-US" sz="4400" b="1" dirty="0">
              <a:solidFill>
                <a:srgbClr val="000000"/>
              </a:solidFill>
              <a:effectLst/>
              <a:latin typeface="Times New Roman" panose="02020603050405020304" pitchFamily="18" charset="0"/>
              <a:ea typeface="Times New Roman" panose="02020603050405020304" pitchFamily="18" charset="0"/>
            </a:endParaRPr>
          </a:p>
          <a:p>
            <a:endParaRPr lang="vi-V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ài 1. Vị trí địa lí, đặc điểm tự nhiên châu Âu SGK Địa lí 7 Kết nối tri  thức | SGK Lịch sử và Địa lí lớp 7 - Kết nối tri thứ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4350" y="457200"/>
            <a:ext cx="11129963" cy="6029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p:cNvSpPr>
            <a:spLocks noGrp="1"/>
          </p:cNvSpPr>
          <p:nvPr>
            <p:ph idx="1"/>
          </p:nvPr>
        </p:nvSpPr>
        <p:spPr>
          <a:xfrm>
            <a:off x="328613" y="271463"/>
            <a:ext cx="11444287" cy="5905500"/>
          </a:xfrm>
        </p:spPr>
        <p:txBody>
          <a:bodyPr>
            <a:normAutofit/>
          </a:bodyPr>
          <a:lstStyle/>
          <a:p>
            <a:pPr marL="0" indent="0">
              <a:buNone/>
            </a:pPr>
            <a:r>
              <a:rPr lang="en-US" altLang="vi-VN" sz="6000" b="1" u="sng" dirty="0">
                <a:solidFill>
                  <a:srgbClr val="000000"/>
                </a:solidFill>
                <a:effectLst/>
                <a:latin typeface="Times New Roman" panose="02020603050405020304" pitchFamily="18" charset="0"/>
                <a:ea typeface="Times New Roman" panose="02020603050405020304" pitchFamily="18" charset="0"/>
              </a:rPr>
              <a:t>b. </a:t>
            </a:r>
            <a:r>
              <a:rPr lang="vi-VN" sz="6000" b="1" u="sng" dirty="0">
                <a:solidFill>
                  <a:srgbClr val="000000"/>
                </a:solidFill>
                <a:effectLst/>
                <a:latin typeface="Times New Roman" panose="02020603050405020304" pitchFamily="18" charset="0"/>
                <a:ea typeface="Times New Roman" panose="02020603050405020304" pitchFamily="18" charset="0"/>
              </a:rPr>
              <a:t>Hình dạng:</a:t>
            </a:r>
            <a:r>
              <a:rPr lang="vi-VN" sz="6000" b="1" dirty="0">
                <a:solidFill>
                  <a:srgbClr val="000000"/>
                </a:solidFill>
                <a:effectLst/>
                <a:latin typeface="Times New Roman" panose="02020603050405020304" pitchFamily="18" charset="0"/>
                <a:ea typeface="Times New Roman" panose="02020603050405020304" pitchFamily="18" charset="0"/>
              </a:rPr>
              <a:t> </a:t>
            </a:r>
            <a:endParaRPr lang="en-US" sz="6000" b="1" dirty="0">
              <a:solidFill>
                <a:srgbClr val="000000"/>
              </a:solidFill>
              <a:effectLst/>
              <a:latin typeface="Times New Roman" panose="02020603050405020304" pitchFamily="18" charset="0"/>
              <a:ea typeface="Times New Roman" panose="02020603050405020304" pitchFamily="18" charset="0"/>
            </a:endParaRPr>
          </a:p>
          <a:p>
            <a:pPr indent="0" algn="just">
              <a:buNone/>
            </a:pPr>
            <a:r>
              <a:rPr lang="en-US" sz="6000" b="1" dirty="0">
                <a:solidFill>
                  <a:srgbClr val="000000"/>
                </a:solidFill>
                <a:effectLst/>
                <a:latin typeface="Times New Roman" panose="02020603050405020304" pitchFamily="18" charset="0"/>
                <a:ea typeface="Times New Roman" panose="02020603050405020304" pitchFamily="18" charset="0"/>
              </a:rPr>
              <a:t>-</a:t>
            </a:r>
            <a:r>
              <a:rPr lang="vi-VN" sz="6000" b="1" dirty="0">
                <a:solidFill>
                  <a:srgbClr val="000000"/>
                </a:solidFill>
                <a:effectLst/>
                <a:latin typeface="Times New Roman" panose="02020603050405020304" pitchFamily="18" charset="0"/>
                <a:ea typeface="Times New Roman" panose="02020603050405020304" pitchFamily="18" charset="0"/>
              </a:rPr>
              <a:t>Đường bờ biển bị cắt xẻ mạnh, tạo thành nhiều bán đảo, biển, vũng vịnh ăn sâu vào trong đất liền.</a:t>
            </a:r>
            <a:endParaRPr lang="vi-VN" sz="4000" b="1" dirty="0">
              <a:effectLst/>
              <a:latin typeface="Times New Roman" panose="02020603050405020304" pitchFamily="18" charset="0"/>
              <a:ea typeface="Times New Roman" panose="02020603050405020304" pitchFamily="18" charset="0"/>
            </a:endParaRPr>
          </a:p>
          <a:p>
            <a:endParaRPr lang="vi-V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p:cNvSpPr>
            <a:spLocks noGrp="1"/>
          </p:cNvSpPr>
          <p:nvPr>
            <p:ph idx="1"/>
          </p:nvPr>
        </p:nvSpPr>
        <p:spPr>
          <a:xfrm>
            <a:off x="342900" y="271463"/>
            <a:ext cx="11487150" cy="6157912"/>
          </a:xfrm>
        </p:spPr>
        <p:txBody>
          <a:bodyPr>
            <a:normAutofit/>
          </a:bodyPr>
          <a:lstStyle/>
          <a:p>
            <a:pPr marL="0" indent="0">
              <a:buNone/>
            </a:pPr>
            <a:r>
              <a:rPr lang="en-US" altLang="vi-VN" sz="6000" b="1" u="sng" dirty="0">
                <a:solidFill>
                  <a:srgbClr val="000000"/>
                </a:solidFill>
                <a:effectLst/>
                <a:latin typeface="Times New Roman" panose="02020603050405020304" pitchFamily="18" charset="0"/>
                <a:ea typeface="Times New Roman" panose="02020603050405020304" pitchFamily="18" charset="0"/>
              </a:rPr>
              <a:t>c. </a:t>
            </a:r>
            <a:r>
              <a:rPr lang="vi-VN" sz="6000" b="1" u="sng" dirty="0">
                <a:solidFill>
                  <a:srgbClr val="000000"/>
                </a:solidFill>
                <a:effectLst/>
                <a:latin typeface="Times New Roman" panose="02020603050405020304" pitchFamily="18" charset="0"/>
                <a:ea typeface="Times New Roman" panose="02020603050405020304" pitchFamily="18" charset="0"/>
              </a:rPr>
              <a:t>Kích thước:</a:t>
            </a:r>
            <a:endParaRPr lang="vi-VN" sz="6000" u="sng"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p:cNvSpPr>
            <a:spLocks noGrp="1"/>
          </p:cNvSpPr>
          <p:nvPr>
            <p:ph idx="1"/>
          </p:nvPr>
        </p:nvSpPr>
        <p:spPr>
          <a:xfrm>
            <a:off x="314325" y="200024"/>
            <a:ext cx="11558588" cy="6386513"/>
          </a:xfrm>
        </p:spPr>
        <p:txBody>
          <a:bodyPr>
            <a:normAutofit/>
          </a:bodyPr>
          <a:lstStyle/>
          <a:p>
            <a:pPr indent="0" algn="just">
              <a:buNone/>
            </a:pPr>
            <a:r>
              <a:rPr lang="en-US" altLang="vi-VN" sz="6000" b="1" u="sng" dirty="0">
                <a:solidFill>
                  <a:srgbClr val="000000"/>
                </a:solidFill>
                <a:effectLst/>
                <a:latin typeface="Times New Roman" panose="02020603050405020304" pitchFamily="18" charset="0"/>
                <a:ea typeface="Times New Roman" panose="02020603050405020304" pitchFamily="18" charset="0"/>
              </a:rPr>
              <a:t>c. </a:t>
            </a:r>
            <a:r>
              <a:rPr lang="vi-VN" sz="6000" b="1" u="sng" dirty="0">
                <a:solidFill>
                  <a:srgbClr val="000000"/>
                </a:solidFill>
                <a:effectLst/>
                <a:latin typeface="Times New Roman" panose="02020603050405020304" pitchFamily="18" charset="0"/>
                <a:ea typeface="Times New Roman" panose="02020603050405020304" pitchFamily="18" charset="0"/>
              </a:rPr>
              <a:t>Kích thước</a:t>
            </a:r>
            <a:r>
              <a:rPr lang="vi-VN" sz="6000" b="1" dirty="0">
                <a:solidFill>
                  <a:srgbClr val="000000"/>
                </a:solidFill>
                <a:effectLst/>
                <a:latin typeface="Times New Roman" panose="02020603050405020304" pitchFamily="18" charset="0"/>
                <a:ea typeface="Times New Roman" panose="02020603050405020304" pitchFamily="18" charset="0"/>
              </a:rPr>
              <a:t>: trên 10 triệu km</a:t>
            </a:r>
            <a:r>
              <a:rPr lang="vi-VN" sz="6000" b="1" baseline="30000" dirty="0">
                <a:solidFill>
                  <a:srgbClr val="000000"/>
                </a:solidFill>
                <a:effectLst/>
                <a:latin typeface="Times New Roman" panose="02020603050405020304" pitchFamily="18" charset="0"/>
                <a:ea typeface="Times New Roman" panose="02020603050405020304" pitchFamily="18" charset="0"/>
              </a:rPr>
              <a:t>2</a:t>
            </a:r>
            <a:r>
              <a:rPr lang="vi-VN" sz="6000" b="1" dirty="0">
                <a:solidFill>
                  <a:srgbClr val="000000"/>
                </a:solidFill>
                <a:effectLst/>
                <a:latin typeface="Times New Roman" panose="02020603050405020304" pitchFamily="18" charset="0"/>
                <a:ea typeface="Times New Roman" panose="02020603050405020304" pitchFamily="18" charset="0"/>
              </a:rPr>
              <a:t>.</a:t>
            </a:r>
            <a:endParaRPr lang="vi-VN" sz="6000" b="1" dirty="0">
              <a:effectLst/>
              <a:latin typeface="Times New Roman" panose="02020603050405020304" pitchFamily="18" charset="0"/>
              <a:ea typeface="Times New Roman" panose="02020603050405020304" pitchFamily="18" charset="0"/>
            </a:endParaRPr>
          </a:p>
          <a:p>
            <a:pPr marL="0" indent="0">
              <a:buNone/>
            </a:pPr>
            <a:endParaRPr lang="vi-VN" sz="6000" dirty="0"/>
          </a:p>
        </p:txBody>
      </p:sp>
    </p:spTree>
  </p:cSld>
  <p:clrMapOvr>
    <a:masterClrMapping/>
  </p:clrMapOvr>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769</Words>
  <Application>Microsoft Office PowerPoint</Application>
  <PresentationFormat>Custom</PresentationFormat>
  <Paragraphs>60</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Chủ đề Office</vt:lpstr>
      <vt:lpstr>CHƯƠNG 1. CHÂU ÂU BÀI 1. VỊ TRÍ ĐỊA LÍ, ĐẶC ĐIỂM TỰ NHIÊN CHÂU ÂU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Vận dụng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1: CHÂU ÂU BÀI 1. VỊ TRÍ ĐỊA LÍ, ĐẶC ĐIỂM TỰ NHIÊN CHÂU ÂU</dc:title>
  <dc:creator>Windows 11</dc:creator>
  <cp:lastModifiedBy>pc</cp:lastModifiedBy>
  <cp:revision>23</cp:revision>
  <dcterms:created xsi:type="dcterms:W3CDTF">2023-09-03T03:02:00Z</dcterms:created>
  <dcterms:modified xsi:type="dcterms:W3CDTF">2025-10-29T09:02:18Z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C7A6EBB6301F4471B1ED7F6CA8A71A53_12</vt:lpwstr>
  </property>
  <property fmtid="{D5CDD505-2E9C-101B-9397-08002B2CF9AE}" pid="3" name="KSOProductBuildVer">
    <vt:lpwstr>1033-12.2.0.22549</vt:lpwstr>
  </property>
</Properties>
</file>