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256" r:id="rId3"/>
    <p:sldId id="272" r:id="rId4"/>
    <p:sldId id="257" r:id="rId5"/>
    <p:sldId id="278" r:id="rId6"/>
    <p:sldId id="283" r:id="rId7"/>
    <p:sldId id="268" r:id="rId8"/>
    <p:sldId id="258" r:id="rId9"/>
    <p:sldId id="284" r:id="rId10"/>
    <p:sldId id="285" r:id="rId11"/>
    <p:sldId id="273" r:id="rId12"/>
    <p:sldId id="286" r:id="rId13"/>
    <p:sldId id="279" r:id="rId14"/>
    <p:sldId id="269" r:id="rId15"/>
    <p:sldId id="274" r:id="rId16"/>
    <p:sldId id="264" r:id="rId17"/>
    <p:sldId id="270" r:id="rId18"/>
    <p:sldId id="259" r:id="rId19"/>
    <p:sldId id="275" r:id="rId20"/>
    <p:sldId id="260" r:id="rId21"/>
    <p:sldId id="276" r:id="rId22"/>
    <p:sldId id="265" r:id="rId23"/>
    <p:sldId id="271" r:id="rId24"/>
    <p:sldId id="277" r:id="rId25"/>
    <p:sldId id="261" r:id="rId26"/>
    <p:sldId id="262" r:id="rId27"/>
    <p:sldId id="267" r:id="rId28"/>
    <p:sldId id="280" r:id="rId29"/>
    <p:sldId id="281" r:id="rId30"/>
    <p:sldId id="266" r:id="rId31"/>
    <p:sldId id="282" r:id="rId32"/>
    <p:sldId id="263" r:id="rId3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p:cNvSpPr>
            <a:spLocks noGrp="1"/>
          </p:cNvSpPr>
          <p:nvPr>
            <p:ph type="dt" sz="half" idx="10"/>
          </p:nvPr>
        </p:nvSpPr>
        <p:spPr/>
        <p:txBody>
          <a:bodyPr/>
          <a:lstStyle/>
          <a:p>
            <a:fld id="{82BB0A88-469C-422E-A61B-5A6867903F5D}" type="datetimeFigureOut">
              <a:rPr lang="vi-VN" smtClean="0"/>
              <a:t>29/10/2025</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72824597-CAAB-4A22-A998-55BAC661ED0C}"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Văn bản Dọc 2"/>
          <p:cNvSpPr>
            <a:spLocks noGrp="1"/>
          </p:cNvSpPr>
          <p:nvPr>
            <p:ph type="body" orient="vert" idx="1" hasCustomPrompt="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p:txBody>
          <a:bodyPr/>
          <a:lstStyle/>
          <a:p>
            <a:fld id="{82BB0A88-469C-422E-A61B-5A6867903F5D}" type="datetimeFigureOut">
              <a:rPr lang="vi-VN" smtClean="0"/>
              <a:t>29/10/2025</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72824597-CAAB-4A22-A998-55BAC661ED0C}"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hasCustomPrompt="1"/>
          </p:nvPr>
        </p:nvSpPr>
        <p:spPr>
          <a:xfrm>
            <a:off x="8724900" y="365125"/>
            <a:ext cx="2628900" cy="5811838"/>
          </a:xfrm>
        </p:spPr>
        <p:txBody>
          <a:bodyPr vert="eaVert"/>
          <a:lstStyle/>
          <a:p>
            <a:r>
              <a:rPr lang="vi-VN"/>
              <a:t>Bấm để sửa kiểu tiêu đề Bản cái</a:t>
            </a:r>
          </a:p>
        </p:txBody>
      </p:sp>
      <p:sp>
        <p:nvSpPr>
          <p:cNvPr id="3" name="Chỗ dành sẵn cho Văn bản Dọc 2"/>
          <p:cNvSpPr>
            <a:spLocks noGrp="1"/>
          </p:cNvSpPr>
          <p:nvPr>
            <p:ph type="body" orient="vert" idx="1" hasCustomPrompt="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p:txBody>
          <a:bodyPr/>
          <a:lstStyle/>
          <a:p>
            <a:fld id="{82BB0A88-469C-422E-A61B-5A6867903F5D}" type="datetimeFigureOut">
              <a:rPr lang="vi-VN" smtClean="0"/>
              <a:t>29/10/2025</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72824597-CAAB-4A22-A998-55BAC661ED0C}" type="slidenum">
              <a:rPr lang="vi-VN" smtClean="0"/>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p:cNvSpPr>
            <a:spLocks noGrp="1"/>
          </p:cNvSpPr>
          <p:nvPr>
            <p:ph type="dt" sz="half" idx="10"/>
          </p:nvPr>
        </p:nvSpPr>
        <p:spPr/>
        <p:txBody>
          <a:bodyPr/>
          <a:lstStyle/>
          <a:p>
            <a:fld id="{82BB0A88-469C-422E-A61B-5A6867903F5D}" type="datetimeFigureOut">
              <a:rPr lang="vi-VN" smtClean="0"/>
              <a:t>29/10/2025</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72824597-CAAB-4A22-A998-55BAC661ED0C}" type="slidenum">
              <a:rPr lang="vi-VN" smtClean="0"/>
              <a:t>‹#›</a:t>
            </a:fld>
            <a:endParaRPr lang="vi-V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Nội dung 2"/>
          <p:cNvSpPr>
            <a:spLocks noGrp="1"/>
          </p:cNvSpPr>
          <p:nvPr>
            <p:ph idx="1" hasCustomPrompt="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p:txBody>
          <a:bodyPr/>
          <a:lstStyle/>
          <a:p>
            <a:fld id="{82BB0A88-469C-422E-A61B-5A6867903F5D}" type="datetimeFigureOut">
              <a:rPr lang="vi-VN" smtClean="0"/>
              <a:t>29/10/2025</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72824597-CAAB-4A22-A998-55BAC661ED0C}" type="slidenum">
              <a:rPr lang="vi-VN" smtClean="0"/>
              <a:t>‹#›</a:t>
            </a:fld>
            <a:endParaRPr 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p:cNvSpPr>
            <a:spLocks noGrp="1"/>
          </p:cNvSpPr>
          <p:nvPr>
            <p:ph type="dt" sz="half" idx="10"/>
          </p:nvPr>
        </p:nvSpPr>
        <p:spPr/>
        <p:txBody>
          <a:bodyPr/>
          <a:lstStyle/>
          <a:p>
            <a:fld id="{82BB0A88-469C-422E-A61B-5A6867903F5D}" type="datetimeFigureOut">
              <a:rPr lang="vi-VN" smtClean="0"/>
              <a:t>29/10/2025</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72824597-CAAB-4A22-A998-55BAC661ED0C}" type="slidenum">
              <a:rPr lang="vi-VN" smtClean="0"/>
              <a:t>‹#›</a:t>
            </a:fld>
            <a:endParaRPr lang="vi-V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Nội dung 2"/>
          <p:cNvSpPr>
            <a:spLocks noGrp="1"/>
          </p:cNvSpPr>
          <p:nvPr>
            <p:ph sz="half" idx="1" hasCustomPrompt="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p:cNvSpPr>
            <a:spLocks noGrp="1"/>
          </p:cNvSpPr>
          <p:nvPr>
            <p:ph sz="half" idx="2" hasCustomPrompt="1"/>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p:cNvSpPr>
            <a:spLocks noGrp="1"/>
          </p:cNvSpPr>
          <p:nvPr>
            <p:ph type="dt" sz="half" idx="10"/>
          </p:nvPr>
        </p:nvSpPr>
        <p:spPr/>
        <p:txBody>
          <a:bodyPr/>
          <a:lstStyle/>
          <a:p>
            <a:fld id="{82BB0A88-469C-422E-A61B-5A6867903F5D}" type="datetimeFigureOut">
              <a:rPr lang="vi-VN" smtClean="0"/>
              <a:t>29/10/2025</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72824597-CAAB-4A22-A998-55BAC661ED0C}" type="slidenum">
              <a:rPr lang="vi-VN" smtClean="0"/>
              <a:t>‹#›</a:t>
            </a:fld>
            <a:endParaRPr 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365125"/>
            <a:ext cx="10515600" cy="1325563"/>
          </a:xfrm>
        </p:spPr>
        <p:txBody>
          <a:bodyPr/>
          <a:lstStyle/>
          <a:p>
            <a:r>
              <a:rPr lang="vi-VN"/>
              <a:t>Bấm để sửa kiểu tiêu đề Bản cái</a:t>
            </a:r>
          </a:p>
        </p:txBody>
      </p:sp>
      <p:sp>
        <p:nvSpPr>
          <p:cNvPr id="3" name="Chỗ dành sẵn cho Văn bản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p:cNvSpPr>
            <a:spLocks noGrp="1"/>
          </p:cNvSpPr>
          <p:nvPr>
            <p:ph sz="half" idx="2" hasCustomPrompt="1"/>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p:cNvSpPr>
            <a:spLocks noGrp="1"/>
          </p:cNvSpPr>
          <p:nvPr>
            <p:ph sz="quarter" idx="4" hasCustomPrompt="1"/>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p:cNvSpPr>
            <a:spLocks noGrp="1"/>
          </p:cNvSpPr>
          <p:nvPr>
            <p:ph type="dt" sz="half" idx="10"/>
          </p:nvPr>
        </p:nvSpPr>
        <p:spPr/>
        <p:txBody>
          <a:bodyPr/>
          <a:lstStyle/>
          <a:p>
            <a:fld id="{82BB0A88-469C-422E-A61B-5A6867903F5D}" type="datetimeFigureOut">
              <a:rPr lang="vi-VN" smtClean="0"/>
              <a:t>29/10/2025</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hiệu Bản chiếu 8"/>
          <p:cNvSpPr>
            <a:spLocks noGrp="1"/>
          </p:cNvSpPr>
          <p:nvPr>
            <p:ph type="sldNum" sz="quarter" idx="12"/>
          </p:nvPr>
        </p:nvSpPr>
        <p:spPr/>
        <p:txBody>
          <a:bodyPr/>
          <a:lstStyle/>
          <a:p>
            <a:fld id="{72824597-CAAB-4A22-A998-55BAC661ED0C}" type="slidenum">
              <a:rPr lang="vi-VN" smtClean="0"/>
              <a:t>‹#›</a:t>
            </a:fld>
            <a:endParaRPr lang="vi-V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Ngày tháng 2"/>
          <p:cNvSpPr>
            <a:spLocks noGrp="1"/>
          </p:cNvSpPr>
          <p:nvPr>
            <p:ph type="dt" sz="half" idx="10"/>
          </p:nvPr>
        </p:nvSpPr>
        <p:spPr/>
        <p:txBody>
          <a:bodyPr/>
          <a:lstStyle/>
          <a:p>
            <a:fld id="{82BB0A88-469C-422E-A61B-5A6867903F5D}" type="datetimeFigureOut">
              <a:rPr lang="vi-VN" smtClean="0"/>
              <a:t>29/10/2025</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hiệu Bản chiếu 4"/>
          <p:cNvSpPr>
            <a:spLocks noGrp="1"/>
          </p:cNvSpPr>
          <p:nvPr>
            <p:ph type="sldNum" sz="quarter" idx="12"/>
          </p:nvPr>
        </p:nvSpPr>
        <p:spPr/>
        <p:txBody>
          <a:bodyPr/>
          <a:lstStyle/>
          <a:p>
            <a:fld id="{72824597-CAAB-4A22-A998-55BAC661ED0C}" type="slidenum">
              <a:rPr lang="vi-VN" smtClean="0"/>
              <a:t>‹#›</a:t>
            </a:fld>
            <a:endParaRPr lang="vi-V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a:lstStyle/>
          <a:p>
            <a:fld id="{82BB0A88-469C-422E-A61B-5A6867903F5D}" type="datetimeFigureOut">
              <a:rPr lang="vi-VN" smtClean="0"/>
              <a:t>29/10/2025</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hiệu Bản chiếu 3"/>
          <p:cNvSpPr>
            <a:spLocks noGrp="1"/>
          </p:cNvSpPr>
          <p:nvPr>
            <p:ph type="sldNum" sz="quarter" idx="12"/>
          </p:nvPr>
        </p:nvSpPr>
        <p:spPr/>
        <p:txBody>
          <a:bodyPr/>
          <a:lstStyle/>
          <a:p>
            <a:fld id="{72824597-CAAB-4A22-A998-55BAC661ED0C}" type="slidenum">
              <a:rPr lang="vi-VN" smtClean="0"/>
              <a:t>‹#›</a:t>
            </a:fld>
            <a:endParaRPr lang="vi-V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p:cNvSpPr>
            <a:spLocks noGrp="1"/>
          </p:cNvSpPr>
          <p:nvPr>
            <p:ph type="dt" sz="half" idx="10"/>
          </p:nvPr>
        </p:nvSpPr>
        <p:spPr/>
        <p:txBody>
          <a:bodyPr/>
          <a:lstStyle/>
          <a:p>
            <a:fld id="{82BB0A88-469C-422E-A61B-5A6867903F5D}" type="datetimeFigureOut">
              <a:rPr lang="vi-VN" smtClean="0"/>
              <a:t>29/10/2025</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72824597-CAAB-4A22-A998-55BAC661ED0C}"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Nội dung 2"/>
          <p:cNvSpPr>
            <a:spLocks noGrp="1"/>
          </p:cNvSpPr>
          <p:nvPr>
            <p:ph idx="1" hasCustomPrompt="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p:txBody>
          <a:bodyPr/>
          <a:lstStyle/>
          <a:p>
            <a:fld id="{82BB0A88-469C-422E-A61B-5A6867903F5D}" type="datetimeFigureOut">
              <a:rPr lang="vi-VN" smtClean="0"/>
              <a:t>29/10/2025</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72824597-CAAB-4A22-A998-55BAC661ED0C}" type="slidenum">
              <a:rPr lang="vi-VN" smtClean="0"/>
              <a:t>‹#›</a:t>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p:cNvSpPr>
            <a:spLocks noGrp="1"/>
          </p:cNvSpPr>
          <p:nvPr>
            <p:ph type="dt" sz="half" idx="10"/>
          </p:nvPr>
        </p:nvSpPr>
        <p:spPr/>
        <p:txBody>
          <a:bodyPr/>
          <a:lstStyle/>
          <a:p>
            <a:fld id="{82BB0A88-469C-422E-A61B-5A6867903F5D}" type="datetimeFigureOut">
              <a:rPr lang="vi-VN" smtClean="0"/>
              <a:t>29/10/2025</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72824597-CAAB-4A22-A998-55BAC661ED0C}" type="slidenum">
              <a:rPr lang="vi-VN" smtClean="0"/>
              <a:t>‹#›</a:t>
            </a:fld>
            <a:endParaRPr 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Văn bản Dọc 2"/>
          <p:cNvSpPr>
            <a:spLocks noGrp="1"/>
          </p:cNvSpPr>
          <p:nvPr>
            <p:ph type="body" orient="vert" idx="1" hasCustomPrompt="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p:txBody>
          <a:bodyPr/>
          <a:lstStyle/>
          <a:p>
            <a:fld id="{82BB0A88-469C-422E-A61B-5A6867903F5D}" type="datetimeFigureOut">
              <a:rPr lang="vi-VN" smtClean="0"/>
              <a:t>29/10/2025</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72824597-CAAB-4A22-A998-55BAC661ED0C}" type="slidenum">
              <a:rPr lang="vi-VN" smtClean="0"/>
              <a:t>‹#›</a:t>
            </a:fld>
            <a:endParaRPr 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hasCustomPrompt="1"/>
          </p:nvPr>
        </p:nvSpPr>
        <p:spPr>
          <a:xfrm>
            <a:off x="8724900" y="365125"/>
            <a:ext cx="2628900" cy="5811838"/>
          </a:xfrm>
        </p:spPr>
        <p:txBody>
          <a:bodyPr vert="eaVert"/>
          <a:lstStyle/>
          <a:p>
            <a:r>
              <a:rPr lang="vi-VN"/>
              <a:t>Bấm để sửa kiểu tiêu đề Bản cái</a:t>
            </a:r>
          </a:p>
        </p:txBody>
      </p:sp>
      <p:sp>
        <p:nvSpPr>
          <p:cNvPr id="3" name="Chỗ dành sẵn cho Văn bản Dọc 2"/>
          <p:cNvSpPr>
            <a:spLocks noGrp="1"/>
          </p:cNvSpPr>
          <p:nvPr>
            <p:ph type="body" orient="vert" idx="1" hasCustomPrompt="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p:txBody>
          <a:bodyPr/>
          <a:lstStyle/>
          <a:p>
            <a:fld id="{82BB0A88-469C-422E-A61B-5A6867903F5D}" type="datetimeFigureOut">
              <a:rPr lang="vi-VN" smtClean="0"/>
              <a:t>29/10/2025</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72824597-CAAB-4A22-A998-55BAC661ED0C}"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p:cNvSpPr>
            <a:spLocks noGrp="1"/>
          </p:cNvSpPr>
          <p:nvPr>
            <p:ph type="dt" sz="half" idx="10"/>
          </p:nvPr>
        </p:nvSpPr>
        <p:spPr/>
        <p:txBody>
          <a:bodyPr/>
          <a:lstStyle/>
          <a:p>
            <a:fld id="{82BB0A88-469C-422E-A61B-5A6867903F5D}" type="datetimeFigureOut">
              <a:rPr lang="vi-VN" smtClean="0"/>
              <a:t>29/10/2025</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72824597-CAAB-4A22-A998-55BAC661ED0C}"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Nội dung 2"/>
          <p:cNvSpPr>
            <a:spLocks noGrp="1"/>
          </p:cNvSpPr>
          <p:nvPr>
            <p:ph sz="half" idx="1" hasCustomPrompt="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p:cNvSpPr>
            <a:spLocks noGrp="1"/>
          </p:cNvSpPr>
          <p:nvPr>
            <p:ph sz="half" idx="2" hasCustomPrompt="1"/>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p:cNvSpPr>
            <a:spLocks noGrp="1"/>
          </p:cNvSpPr>
          <p:nvPr>
            <p:ph type="dt" sz="half" idx="10"/>
          </p:nvPr>
        </p:nvSpPr>
        <p:spPr/>
        <p:txBody>
          <a:bodyPr/>
          <a:lstStyle/>
          <a:p>
            <a:fld id="{82BB0A88-469C-422E-A61B-5A6867903F5D}" type="datetimeFigureOut">
              <a:rPr lang="vi-VN" smtClean="0"/>
              <a:t>29/10/2025</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72824597-CAAB-4A22-A998-55BAC661ED0C}"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365125"/>
            <a:ext cx="10515600" cy="1325563"/>
          </a:xfrm>
        </p:spPr>
        <p:txBody>
          <a:bodyPr/>
          <a:lstStyle/>
          <a:p>
            <a:r>
              <a:rPr lang="vi-VN"/>
              <a:t>Bấm để sửa kiểu tiêu đề Bản cái</a:t>
            </a:r>
          </a:p>
        </p:txBody>
      </p:sp>
      <p:sp>
        <p:nvSpPr>
          <p:cNvPr id="3" name="Chỗ dành sẵn cho Văn bản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p:cNvSpPr>
            <a:spLocks noGrp="1"/>
          </p:cNvSpPr>
          <p:nvPr>
            <p:ph sz="half" idx="2" hasCustomPrompt="1"/>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p:cNvSpPr>
            <a:spLocks noGrp="1"/>
          </p:cNvSpPr>
          <p:nvPr>
            <p:ph sz="quarter" idx="4" hasCustomPrompt="1"/>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p:cNvSpPr>
            <a:spLocks noGrp="1"/>
          </p:cNvSpPr>
          <p:nvPr>
            <p:ph type="dt" sz="half" idx="10"/>
          </p:nvPr>
        </p:nvSpPr>
        <p:spPr/>
        <p:txBody>
          <a:bodyPr/>
          <a:lstStyle/>
          <a:p>
            <a:fld id="{82BB0A88-469C-422E-A61B-5A6867903F5D}" type="datetimeFigureOut">
              <a:rPr lang="vi-VN" smtClean="0"/>
              <a:t>29/10/2025</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hiệu Bản chiếu 8"/>
          <p:cNvSpPr>
            <a:spLocks noGrp="1"/>
          </p:cNvSpPr>
          <p:nvPr>
            <p:ph type="sldNum" sz="quarter" idx="12"/>
          </p:nvPr>
        </p:nvSpPr>
        <p:spPr/>
        <p:txBody>
          <a:bodyPr/>
          <a:lstStyle/>
          <a:p>
            <a:fld id="{72824597-CAAB-4A22-A998-55BAC661ED0C}"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Ngày tháng 2"/>
          <p:cNvSpPr>
            <a:spLocks noGrp="1"/>
          </p:cNvSpPr>
          <p:nvPr>
            <p:ph type="dt" sz="half" idx="10"/>
          </p:nvPr>
        </p:nvSpPr>
        <p:spPr/>
        <p:txBody>
          <a:bodyPr/>
          <a:lstStyle/>
          <a:p>
            <a:fld id="{82BB0A88-469C-422E-A61B-5A6867903F5D}" type="datetimeFigureOut">
              <a:rPr lang="vi-VN" smtClean="0"/>
              <a:t>29/10/2025</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hiệu Bản chiếu 4"/>
          <p:cNvSpPr>
            <a:spLocks noGrp="1"/>
          </p:cNvSpPr>
          <p:nvPr>
            <p:ph type="sldNum" sz="quarter" idx="12"/>
          </p:nvPr>
        </p:nvSpPr>
        <p:spPr/>
        <p:txBody>
          <a:bodyPr/>
          <a:lstStyle/>
          <a:p>
            <a:fld id="{72824597-CAAB-4A22-A998-55BAC661ED0C}"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a:lstStyle/>
          <a:p>
            <a:fld id="{82BB0A88-469C-422E-A61B-5A6867903F5D}" type="datetimeFigureOut">
              <a:rPr lang="vi-VN" smtClean="0"/>
              <a:t>29/10/2025</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hiệu Bản chiếu 3"/>
          <p:cNvSpPr>
            <a:spLocks noGrp="1"/>
          </p:cNvSpPr>
          <p:nvPr>
            <p:ph type="sldNum" sz="quarter" idx="12"/>
          </p:nvPr>
        </p:nvSpPr>
        <p:spPr/>
        <p:txBody>
          <a:bodyPr/>
          <a:lstStyle/>
          <a:p>
            <a:fld id="{72824597-CAAB-4A22-A998-55BAC661ED0C}"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p:cNvSpPr>
            <a:spLocks noGrp="1"/>
          </p:cNvSpPr>
          <p:nvPr>
            <p:ph type="dt" sz="half" idx="10"/>
          </p:nvPr>
        </p:nvSpPr>
        <p:spPr/>
        <p:txBody>
          <a:bodyPr/>
          <a:lstStyle/>
          <a:p>
            <a:fld id="{82BB0A88-469C-422E-A61B-5A6867903F5D}" type="datetimeFigureOut">
              <a:rPr lang="vi-VN" smtClean="0"/>
              <a:t>29/10/2025</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72824597-CAAB-4A22-A998-55BAC661ED0C}"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p:cNvSpPr>
            <a:spLocks noGrp="1"/>
          </p:cNvSpPr>
          <p:nvPr>
            <p:ph type="dt" sz="half" idx="10"/>
          </p:nvPr>
        </p:nvSpPr>
        <p:spPr/>
        <p:txBody>
          <a:bodyPr/>
          <a:lstStyle/>
          <a:p>
            <a:fld id="{82BB0A88-469C-422E-A61B-5A6867903F5D}" type="datetimeFigureOut">
              <a:rPr lang="vi-VN" smtClean="0"/>
              <a:t>29/10/2025</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72824597-CAAB-4A22-A998-55BAC661ED0C}"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B0A88-469C-422E-A61B-5A6867903F5D}" type="datetimeFigureOut">
              <a:rPr lang="vi-VN" smtClean="0"/>
              <a:t>29/10/2025</a:t>
            </a:fld>
            <a:endParaRPr lang="vi-VN"/>
          </a:p>
        </p:txBody>
      </p:sp>
      <p:sp>
        <p:nvSpPr>
          <p:cNvPr id="5" name="Chỗ dành sẵn cho Chân trang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24597-CAAB-4A22-A998-55BAC661ED0C}"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B0A88-469C-422E-A61B-5A6867903F5D}" type="datetimeFigureOut">
              <a:rPr lang="vi-VN" smtClean="0"/>
              <a:t>29/10/2025</a:t>
            </a:fld>
            <a:endParaRPr lang="vi-VN"/>
          </a:p>
        </p:txBody>
      </p:sp>
      <p:sp>
        <p:nvSpPr>
          <p:cNvPr id="5" name="Chỗ dành sẵn cho Chân trang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24597-CAAB-4A22-A998-55BAC661ED0C}"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a:xfrm>
            <a:off x="685800" y="1122362"/>
            <a:ext cx="9982200" cy="3006725"/>
          </a:xfrm>
        </p:spPr>
        <p:txBody>
          <a:bodyPr>
            <a:normAutofit fontScale="90000"/>
          </a:bodyPr>
          <a:lstStyle/>
          <a:p>
            <a:r>
              <a:rPr lang="en-US" sz="5400" b="1" dirty="0">
                <a:solidFill>
                  <a:schemeClr val="tx1"/>
                </a:solidFill>
                <a:effectLst/>
                <a:latin typeface="Times New Roman" panose="02020603050405020304" pitchFamily="18" charset="0"/>
                <a:ea typeface="Calibri" panose="020F0502020204030204" pitchFamily="34" charset="0"/>
              </a:rPr>
              <a:t>CHƯƠNG 1. TÂY ÂU TỪ THẾ KỈ V ĐẾN NỬA ĐẦU THẾ KỈ XVI</a:t>
            </a:r>
            <a:br>
              <a:rPr lang="en-US" sz="5400" b="1" dirty="0">
                <a:solidFill>
                  <a:schemeClr val="tx1"/>
                </a:solidFill>
                <a:effectLst/>
                <a:latin typeface="Times New Roman" panose="02020603050405020304" pitchFamily="18" charset="0"/>
                <a:ea typeface="Calibri" panose="020F0502020204030204" pitchFamily="34" charset="0"/>
              </a:rPr>
            </a:br>
            <a:r>
              <a:rPr lang="en-US" sz="5400" b="1" dirty="0">
                <a:solidFill>
                  <a:srgbClr val="FF0000"/>
                </a:solidFill>
                <a:effectLst/>
                <a:latin typeface="Times New Roman" panose="02020603050405020304" pitchFamily="18" charset="0"/>
                <a:ea typeface="Calibri" panose="020F0502020204030204" pitchFamily="34" charset="0"/>
              </a:rPr>
              <a:t>BÀI 1. QUÁ TRÌNH HÌNH THÀNH VÀ PHÁT TRIỂN CỦA CHẾ ĐỘ PHONG KIẾN Ở TÂY ÂU</a:t>
            </a:r>
            <a:endParaRPr lang="vi-VN" sz="54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313055" y="329565"/>
            <a:ext cx="11604625" cy="6163310"/>
          </a:xfrm>
        </p:spPr>
        <p:txBody>
          <a:bodyPr>
            <a:normAutofit/>
          </a:bodyPr>
          <a:lstStyle/>
          <a:p>
            <a:pPr indent="0" algn="just">
              <a:buNone/>
            </a:pPr>
            <a:r>
              <a:rPr lang="vi-VN" sz="4400" b="1" dirty="0">
                <a:effectLst/>
                <a:latin typeface="Times New Roman" panose="02020603050405020304" pitchFamily="18" charset="0"/>
                <a:ea typeface="Times New Roman" panose="02020603050405020304" pitchFamily="18" charset="0"/>
              </a:rPr>
              <a:t> </a:t>
            </a:r>
            <a:r>
              <a:rPr lang="vi-VN" sz="5400" b="1" dirty="0">
                <a:effectLst/>
                <a:latin typeface="Times New Roman" panose="02020603050405020304" pitchFamily="18" charset="0"/>
                <a:ea typeface="Times New Roman" panose="02020603050405020304" pitchFamily="18" charset="0"/>
              </a:rPr>
              <a:t>- Lãnh địa được xây dựng bằng lâu đài kiên cố, dinh thự, nhà thờ…với hào sâu và tường bao quanh. Xung quanh là đất đai canh tác, đồng cỏ, ao hồ, rừng và khu nhà ở của nông nô.</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noAutofit/>
          </a:bodyPr>
          <a:lstStyle/>
          <a:p>
            <a:r>
              <a:rPr lang="en-US" sz="4000" b="1" dirty="0">
                <a:effectLst/>
                <a:latin typeface="Times New Roman" panose="02020603050405020304" pitchFamily="18" charset="0"/>
                <a:ea typeface="Times New Roman" panose="02020603050405020304" pitchFamily="18" charset="0"/>
              </a:rPr>
              <a:t/>
            </a:r>
            <a:br>
              <a:rPr lang="en-US" sz="4000" b="1" dirty="0">
                <a:effectLst/>
                <a:latin typeface="Times New Roman" panose="02020603050405020304" pitchFamily="18" charset="0"/>
                <a:ea typeface="Times New Roman" panose="02020603050405020304" pitchFamily="18" charset="0"/>
              </a:rPr>
            </a:br>
            <a:endParaRPr lang="vi-VN" sz="4000" dirty="0"/>
          </a:p>
        </p:txBody>
      </p:sp>
      <p:sp>
        <p:nvSpPr>
          <p:cNvPr id="3" name="Chỗ dành sẵn cho Nội dung 2"/>
          <p:cNvSpPr>
            <a:spLocks noGrp="1"/>
          </p:cNvSpPr>
          <p:nvPr>
            <p:ph idx="1"/>
          </p:nvPr>
        </p:nvSpPr>
        <p:spPr>
          <a:xfrm>
            <a:off x="838200" y="557213"/>
            <a:ext cx="10515600" cy="5619750"/>
          </a:xfrm>
        </p:spPr>
        <p:txBody>
          <a:bodyPr>
            <a:normAutofit/>
          </a:bodyPr>
          <a:lstStyle/>
          <a:p>
            <a:pPr indent="0" algn="just">
              <a:buNone/>
            </a:pPr>
            <a:r>
              <a:rPr lang="vi-VN" sz="6000" b="1" dirty="0">
                <a:effectLst/>
                <a:latin typeface="Times New Roman" panose="02020603050405020304" pitchFamily="18" charset="0"/>
                <a:ea typeface="Times New Roman" panose="02020603050405020304" pitchFamily="18" charset="0"/>
              </a:rPr>
              <a:t>- Mỗi lãnh chúa như một ông vua nhỏ cai quản lãnh địa của mình.</a:t>
            </a:r>
          </a:p>
          <a:p>
            <a:endParaRPr lang="vi-VN" sz="6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noAutofit/>
          </a:bodyPr>
          <a:lstStyle/>
          <a:p>
            <a:r>
              <a:rPr lang="en-US" sz="4000" b="1" dirty="0">
                <a:effectLst/>
                <a:latin typeface="Times New Roman" panose="02020603050405020304" pitchFamily="18" charset="0"/>
                <a:ea typeface="Times New Roman" panose="02020603050405020304" pitchFamily="18" charset="0"/>
              </a:rPr>
              <a:t/>
            </a:r>
            <a:br>
              <a:rPr lang="en-US" sz="4000" b="1" dirty="0">
                <a:effectLst/>
                <a:latin typeface="Times New Roman" panose="02020603050405020304" pitchFamily="18" charset="0"/>
                <a:ea typeface="Times New Roman" panose="02020603050405020304" pitchFamily="18" charset="0"/>
              </a:rPr>
            </a:br>
            <a:endParaRPr lang="vi-VN" sz="4000" dirty="0"/>
          </a:p>
        </p:txBody>
      </p:sp>
      <p:sp>
        <p:nvSpPr>
          <p:cNvPr id="3" name="Chỗ dành sẵn cho Nội dung 2"/>
          <p:cNvSpPr>
            <a:spLocks noGrp="1"/>
          </p:cNvSpPr>
          <p:nvPr>
            <p:ph idx="1"/>
          </p:nvPr>
        </p:nvSpPr>
        <p:spPr>
          <a:xfrm>
            <a:off x="399415" y="557530"/>
            <a:ext cx="11410315" cy="5619750"/>
          </a:xfrm>
        </p:spPr>
        <p:txBody>
          <a:bodyPr>
            <a:normAutofit/>
          </a:bodyPr>
          <a:lstStyle/>
          <a:p>
            <a:pPr indent="0" algn="just">
              <a:buNone/>
            </a:pPr>
            <a:r>
              <a:rPr lang="vi-VN" sz="6000" b="1" dirty="0">
                <a:effectLst/>
                <a:latin typeface="Times New Roman" panose="02020603050405020304" pitchFamily="18" charset="0"/>
                <a:ea typeface="Times New Roman" panose="02020603050405020304" pitchFamily="18" charset="0"/>
              </a:rPr>
              <a:t>- Hoạt động kinh tế: Chủ yếu là nông nghiệp mang tính tự cung tự cấp. Ngoài ra có nghề thủ công: dệt vải, rèn đúc công cụ, vũ khí…</a:t>
            </a:r>
          </a:p>
          <a:p>
            <a:endParaRPr lang="vi-VN" sz="6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endParaRPr lang="vi-VN"/>
          </a:p>
        </p:txBody>
      </p:sp>
      <p:pic>
        <p:nvPicPr>
          <p:cNvPr id="3074" name="Picture 2" descr="Giải bài tập Lịch sử 7 trang 9 Kết nối tri thức với cuộc số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700" y="500064"/>
            <a:ext cx="10072688" cy="57435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noAutofit/>
          </a:bodyPr>
          <a:lstStyle/>
          <a:p>
            <a:r>
              <a:rPr lang="en-US" sz="4000" b="1" dirty="0">
                <a:effectLst/>
                <a:latin typeface="Times New Roman" panose="02020603050405020304" pitchFamily="18" charset="0"/>
                <a:ea typeface="Times New Roman" panose="02020603050405020304" pitchFamily="18" charset="0"/>
              </a:rPr>
              <a:t/>
            </a:r>
            <a:br>
              <a:rPr lang="en-US" sz="4000" b="1" dirty="0">
                <a:effectLst/>
                <a:latin typeface="Times New Roman" panose="02020603050405020304" pitchFamily="18" charset="0"/>
                <a:ea typeface="Times New Roman" panose="02020603050405020304" pitchFamily="18" charset="0"/>
              </a:rPr>
            </a:br>
            <a:r>
              <a:rPr lang="en-US" sz="4000" b="1" dirty="0">
                <a:effectLst/>
                <a:latin typeface="Times New Roman" panose="02020603050405020304" pitchFamily="18" charset="0"/>
                <a:ea typeface="Times New Roman" panose="02020603050405020304" pitchFamily="18" charset="0"/>
              </a:rPr>
              <a:t/>
            </a:r>
            <a:br>
              <a:rPr lang="en-US" sz="4000" b="1" dirty="0">
                <a:effectLst/>
                <a:latin typeface="Times New Roman" panose="02020603050405020304" pitchFamily="18" charset="0"/>
                <a:ea typeface="Times New Roman" panose="02020603050405020304" pitchFamily="18" charset="0"/>
              </a:rPr>
            </a:br>
            <a:r>
              <a:rPr lang="vi-VN" sz="4000" dirty="0">
                <a:effectLst/>
                <a:latin typeface="Times New Roman" panose="02020603050405020304" pitchFamily="18" charset="0"/>
                <a:ea typeface="Times New Roman" panose="02020603050405020304" pitchFamily="18" charset="0"/>
              </a:rPr>
              <a:t/>
            </a:r>
            <a:br>
              <a:rPr lang="vi-VN" sz="4000" dirty="0">
                <a:effectLst/>
                <a:latin typeface="Times New Roman" panose="02020603050405020304" pitchFamily="18" charset="0"/>
                <a:ea typeface="Times New Roman" panose="02020603050405020304" pitchFamily="18" charset="0"/>
              </a:rPr>
            </a:br>
            <a:endParaRPr lang="vi-VN" sz="4000" dirty="0"/>
          </a:p>
        </p:txBody>
      </p:sp>
      <p:sp>
        <p:nvSpPr>
          <p:cNvPr id="3" name="Chỗ dành sẵn cho Nội dung 2"/>
          <p:cNvSpPr>
            <a:spLocks noGrp="1"/>
          </p:cNvSpPr>
          <p:nvPr>
            <p:ph idx="1"/>
          </p:nvPr>
        </p:nvSpPr>
        <p:spPr>
          <a:xfrm>
            <a:off x="402590" y="843280"/>
            <a:ext cx="11486515" cy="5650230"/>
          </a:xfrm>
        </p:spPr>
        <p:txBody>
          <a:bodyPr/>
          <a:lstStyle/>
          <a:p>
            <a:pPr indent="0" algn="just">
              <a:buNone/>
            </a:pPr>
            <a:r>
              <a:rPr lang="vi-VN" sz="5400" b="1" u="sng" dirty="0">
                <a:effectLst/>
                <a:latin typeface="Times New Roman" panose="02020603050405020304" pitchFamily="18" charset="0"/>
                <a:ea typeface="Times New Roman" panose="02020603050405020304" pitchFamily="18" charset="0"/>
              </a:rPr>
              <a:t>b. Quan hệ xã hội</a:t>
            </a:r>
          </a:p>
          <a:p>
            <a:endParaRPr lang="vi-VN" sz="5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noAutofit/>
          </a:bodyPr>
          <a:lstStyle/>
          <a:p>
            <a:r>
              <a:rPr lang="en-US" sz="4000" b="1" dirty="0">
                <a:effectLst/>
                <a:latin typeface="Times New Roman" panose="02020603050405020304" pitchFamily="18" charset="0"/>
                <a:ea typeface="Times New Roman" panose="02020603050405020304" pitchFamily="18" charset="0"/>
              </a:rPr>
              <a:t/>
            </a:r>
            <a:br>
              <a:rPr lang="en-US" sz="4000" b="1" dirty="0">
                <a:effectLst/>
                <a:latin typeface="Times New Roman" panose="02020603050405020304" pitchFamily="18" charset="0"/>
                <a:ea typeface="Times New Roman" panose="02020603050405020304" pitchFamily="18" charset="0"/>
              </a:rPr>
            </a:br>
            <a:r>
              <a:rPr lang="en-US" sz="4000" b="1" dirty="0">
                <a:effectLst/>
                <a:latin typeface="Times New Roman" panose="02020603050405020304" pitchFamily="18" charset="0"/>
                <a:ea typeface="Times New Roman" panose="02020603050405020304" pitchFamily="18" charset="0"/>
              </a:rPr>
              <a:t/>
            </a:r>
            <a:br>
              <a:rPr lang="en-US" sz="4000" b="1" dirty="0">
                <a:effectLst/>
                <a:latin typeface="Times New Roman" panose="02020603050405020304" pitchFamily="18" charset="0"/>
                <a:ea typeface="Times New Roman" panose="02020603050405020304" pitchFamily="18" charset="0"/>
              </a:rPr>
            </a:br>
            <a:endParaRPr lang="vi-VN" sz="4000" dirty="0"/>
          </a:p>
        </p:txBody>
      </p:sp>
      <p:sp>
        <p:nvSpPr>
          <p:cNvPr id="3" name="Chỗ dành sẵn cho Nội dung 2"/>
          <p:cNvSpPr>
            <a:spLocks noGrp="1"/>
          </p:cNvSpPr>
          <p:nvPr>
            <p:ph idx="1"/>
          </p:nvPr>
        </p:nvSpPr>
        <p:spPr>
          <a:xfrm>
            <a:off x="492125" y="523240"/>
            <a:ext cx="11396980" cy="5811520"/>
          </a:xfrm>
        </p:spPr>
        <p:txBody>
          <a:bodyPr>
            <a:noAutofit/>
          </a:bodyPr>
          <a:lstStyle/>
          <a:p>
            <a:pPr indent="0" algn="just">
              <a:buNone/>
            </a:pPr>
            <a:r>
              <a:rPr lang="vi-VN" sz="6000" b="1" u="sng" dirty="0">
                <a:effectLst/>
                <a:latin typeface="Times New Roman" panose="02020603050405020304" pitchFamily="18" charset="0"/>
                <a:ea typeface="Times New Roman" panose="02020603050405020304" pitchFamily="18" charset="0"/>
              </a:rPr>
              <a:t>b. Quan hệ xã hội</a:t>
            </a:r>
          </a:p>
          <a:p>
            <a:pPr indent="0" algn="just">
              <a:buNone/>
            </a:pPr>
            <a:r>
              <a:rPr lang="vi-VN" sz="6000" b="1" dirty="0">
                <a:effectLst/>
                <a:latin typeface="Times New Roman" panose="02020603050405020304" pitchFamily="18" charset="0"/>
                <a:ea typeface="Times New Roman" panose="02020603050405020304" pitchFamily="18" charset="0"/>
              </a:rPr>
              <a:t>- Lãnh chúa:</a:t>
            </a:r>
            <a:r>
              <a:rPr lang="en-US" sz="6000" b="1" dirty="0">
                <a:effectLst/>
                <a:latin typeface="Times New Roman" panose="02020603050405020304" pitchFamily="18" charset="0"/>
                <a:ea typeface="Times New Roman" panose="02020603050405020304" pitchFamily="18" charset="0"/>
              </a:rPr>
              <a:t> </a:t>
            </a:r>
            <a:r>
              <a:rPr lang="vi-VN" sz="6000" b="1" dirty="0">
                <a:effectLst/>
                <a:latin typeface="Times New Roman" panose="02020603050405020304" pitchFamily="18" charset="0"/>
                <a:ea typeface="Times New Roman" panose="02020603050405020304" pitchFamily="18" charset="0"/>
              </a:rPr>
              <a:t>sở hữu nhiều ruộng đất, không phải lao động, sống sung sướng, xa hoa.</a:t>
            </a:r>
          </a:p>
          <a:p>
            <a:pPr indent="0" algn="just">
              <a:buNone/>
            </a:pPr>
            <a:r>
              <a:rPr lang="vi-VN" sz="6000" b="1" dirty="0">
                <a:effectLst/>
                <a:latin typeface="Times New Roman" panose="02020603050405020304" pitchFamily="18" charset="0"/>
                <a:ea typeface="Times New Roman" panose="02020603050405020304" pitchFamily="18" charset="0"/>
              </a:rPr>
              <a:t>- Nông nô: nhận ruộng đất của lãnh chúa để cày cấy và nộp tô thuế cho lãnh chúa. </a:t>
            </a:r>
          </a:p>
          <a:p>
            <a:endParaRPr lang="vi-VN" sz="6000" b="1"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endParaRPr lang="vi-VN"/>
          </a:p>
        </p:txBody>
      </p:sp>
      <p:pic>
        <p:nvPicPr>
          <p:cNvPr id="4098" name="Picture 2" descr="Lý thuyết Lịch sử 7 Bài 1 (Kết nối tri thức 2023): Quá trình hình thành và  phát triển của chế độ phong kiến ở Tây Â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199" y="365125"/>
            <a:ext cx="10515599" cy="5811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838200" y="365125"/>
            <a:ext cx="10515600" cy="1711325"/>
          </a:xfrm>
        </p:spPr>
        <p:txBody>
          <a:bodyPr>
            <a:normAutofit fontScale="90000"/>
          </a:bodyPr>
          <a:lstStyle/>
          <a:p>
            <a:pPr algn="l"/>
            <a:r>
              <a:rPr lang="en-US" b="1" u="sng" dirty="0">
                <a:effectLst/>
                <a:latin typeface="Times New Roman" panose="02020603050405020304" pitchFamily="18" charset="0"/>
                <a:ea typeface="Times New Roman" panose="02020603050405020304" pitchFamily="18" charset="0"/>
              </a:rPr>
              <a:t/>
            </a:r>
            <a:br>
              <a:rPr lang="en-US" b="1" u="sng" dirty="0">
                <a:effectLst/>
                <a:latin typeface="Times New Roman" panose="02020603050405020304" pitchFamily="18" charset="0"/>
                <a:ea typeface="Times New Roman" panose="02020603050405020304" pitchFamily="18" charset="0"/>
              </a:rPr>
            </a:br>
            <a:r>
              <a:rPr lang="vi-VN" sz="6665" b="1" u="sng" dirty="0">
                <a:effectLst/>
                <a:latin typeface="Times New Roman" panose="02020603050405020304" pitchFamily="18" charset="0"/>
                <a:ea typeface="Times New Roman" panose="02020603050405020304" pitchFamily="18" charset="0"/>
              </a:rPr>
              <a:t>3. Sự ra đời của Thiên Chúa giáo</a:t>
            </a:r>
            <a:r>
              <a:rPr lang="vi-VN" sz="6665" dirty="0">
                <a:effectLst/>
                <a:latin typeface="Times New Roman" panose="02020603050405020304" pitchFamily="18" charset="0"/>
                <a:ea typeface="Times New Roman" panose="02020603050405020304" pitchFamily="18" charset="0"/>
              </a:rPr>
              <a:t/>
            </a:r>
            <a:br>
              <a:rPr lang="vi-VN" sz="6665" dirty="0">
                <a:effectLst/>
                <a:latin typeface="Times New Roman" panose="02020603050405020304" pitchFamily="18" charset="0"/>
                <a:ea typeface="Times New Roman" panose="02020603050405020304" pitchFamily="18" charset="0"/>
              </a:rPr>
            </a:br>
            <a:endParaRPr lang="vi-VN" sz="6665" dirty="0"/>
          </a:p>
        </p:txBody>
      </p:sp>
      <p:sp>
        <p:nvSpPr>
          <p:cNvPr id="3" name="Chỗ dành sẵn cho Nội dung 2"/>
          <p:cNvSpPr>
            <a:spLocks noGrp="1"/>
          </p:cNvSpPr>
          <p:nvPr>
            <p:ph idx="1"/>
          </p:nvPr>
        </p:nvSpPr>
        <p:spPr/>
        <p:txBody>
          <a:bodyPr/>
          <a:lstStyle/>
          <a:p>
            <a:endParaRPr lang="vi-V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393065" y="364490"/>
            <a:ext cx="11396980" cy="6139180"/>
          </a:xfrm>
        </p:spPr>
        <p:txBody>
          <a:bodyPr>
            <a:noAutofit/>
          </a:bodyPr>
          <a:lstStyle/>
          <a:p>
            <a:pPr indent="0" algn="just">
              <a:buNone/>
            </a:pPr>
            <a:r>
              <a:rPr lang="vi-VN" sz="5400" b="1" dirty="0">
                <a:effectLst/>
                <a:latin typeface="Times New Roman" panose="02020603050405020304" pitchFamily="18" charset="0"/>
                <a:ea typeface="Times New Roman" panose="02020603050405020304" pitchFamily="18" charset="0"/>
              </a:rPr>
              <a:t>-Thiên Chúa giáo ra đời vào thế kỉ I ở vùng </a:t>
            </a:r>
            <a:r>
              <a:rPr lang="vi-VN" sz="5400" b="1" dirty="0" err="1">
                <a:effectLst/>
                <a:latin typeface="Times New Roman" panose="02020603050405020304" pitchFamily="18" charset="0"/>
                <a:ea typeface="Times New Roman" panose="02020603050405020304" pitchFamily="18" charset="0"/>
              </a:rPr>
              <a:t>Giê</a:t>
            </a:r>
            <a:r>
              <a:rPr lang="vi-VN" sz="5400" b="1" dirty="0">
                <a:effectLst/>
                <a:latin typeface="Times New Roman" panose="02020603050405020304" pitchFamily="18" charset="0"/>
                <a:ea typeface="Times New Roman" panose="02020603050405020304" pitchFamily="18" charset="0"/>
              </a:rPr>
              <a:t>-ru-sa-lem (</a:t>
            </a:r>
            <a:r>
              <a:rPr lang="vi-VN" sz="5400" b="1" dirty="0" err="1">
                <a:effectLst/>
                <a:latin typeface="Times New Roman" panose="02020603050405020304" pitchFamily="18" charset="0"/>
                <a:ea typeface="Times New Roman" panose="02020603050405020304" pitchFamily="18" charset="0"/>
              </a:rPr>
              <a:t>Pa</a:t>
            </a:r>
            <a:r>
              <a:rPr lang="vi-VN" sz="5400" b="1" dirty="0">
                <a:effectLst/>
                <a:latin typeface="Times New Roman" panose="02020603050405020304" pitchFamily="18" charset="0"/>
                <a:ea typeface="Times New Roman" panose="02020603050405020304" pitchFamily="18" charset="0"/>
              </a:rPr>
              <a:t>-le-</a:t>
            </a:r>
            <a:r>
              <a:rPr lang="vi-VN" sz="5400" b="1" dirty="0" err="1">
                <a:effectLst/>
                <a:latin typeface="Times New Roman" panose="02020603050405020304" pitchFamily="18" charset="0"/>
                <a:ea typeface="Times New Roman" panose="02020603050405020304" pitchFamily="18" charset="0"/>
              </a:rPr>
              <a:t>xtin</a:t>
            </a:r>
            <a:r>
              <a:rPr lang="vi-VN" sz="5400" b="1" dirty="0">
                <a:effectLst/>
                <a:latin typeface="Times New Roman" panose="02020603050405020304" pitchFamily="18" charset="0"/>
                <a:ea typeface="Times New Roman" panose="02020603050405020304" pitchFamily="18" charset="0"/>
              </a:rPr>
              <a:t> ngày nay)</a:t>
            </a:r>
          </a:p>
          <a:p>
            <a:pPr indent="0" algn="just">
              <a:buNone/>
            </a:pPr>
            <a:r>
              <a:rPr lang="vi-VN" sz="5400" b="1" dirty="0">
                <a:effectLst/>
                <a:latin typeface="Times New Roman" panose="02020603050405020304" pitchFamily="18" charset="0"/>
                <a:ea typeface="Times New Roman" panose="02020603050405020304" pitchFamily="18" charset="0"/>
              </a:rPr>
              <a:t>-Đến thế kỉ IV được công nhận là quốc giáo của đế quốc La mã.</a:t>
            </a:r>
          </a:p>
          <a:p>
            <a:pPr indent="0" algn="just">
              <a:buNone/>
            </a:pPr>
            <a:r>
              <a:rPr lang="vi-VN" sz="5400" b="1" dirty="0">
                <a:effectLst/>
                <a:latin typeface="Times New Roman" panose="02020603050405020304" pitchFamily="18" charset="0"/>
                <a:ea typeface="Times New Roman" panose="02020603050405020304" pitchFamily="18" charset="0"/>
              </a:rPr>
              <a:t>-Thời </a:t>
            </a:r>
            <a:r>
              <a:rPr lang="en-US" sz="5400" b="1" dirty="0" err="1">
                <a:effectLst/>
                <a:latin typeface="Times New Roman" panose="02020603050405020304" pitchFamily="18" charset="0"/>
                <a:ea typeface="Times New Roman" panose="02020603050405020304" pitchFamily="18" charset="0"/>
              </a:rPr>
              <a:t>phong</a:t>
            </a:r>
            <a:r>
              <a:rPr lang="en-US" sz="5400" b="1" dirty="0">
                <a:effectLst/>
                <a:latin typeface="Times New Roman" panose="02020603050405020304" pitchFamily="18" charset="0"/>
                <a:ea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rPr>
              <a:t>kiến</a:t>
            </a:r>
            <a:r>
              <a:rPr lang="vi-VN" sz="5400" b="1" dirty="0">
                <a:effectLst/>
                <a:latin typeface="Times New Roman" panose="02020603050405020304" pitchFamily="18" charset="0"/>
                <a:ea typeface="Times New Roman" panose="02020603050405020304" pitchFamily="18" charset="0"/>
              </a:rPr>
              <a:t> Giáo hội Thiên chúa có thế lực rất lớn về chính trị, kinh tế, văn hóa, tư tưởng.</a:t>
            </a:r>
          </a:p>
          <a:p>
            <a:endParaRPr lang="vi-VN" sz="5400" b="1"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33680" y="365125"/>
            <a:ext cx="11684635" cy="1741805"/>
          </a:xfrm>
        </p:spPr>
        <p:txBody>
          <a:bodyPr>
            <a:noAutofit/>
          </a:bodyPr>
          <a:lstStyle/>
          <a:p>
            <a:pPr algn="l"/>
            <a:r>
              <a:rPr lang="en-US" sz="4000" b="1" dirty="0">
                <a:effectLst/>
                <a:latin typeface="Times New Roman" panose="02020603050405020304" pitchFamily="18" charset="0"/>
                <a:ea typeface="Times New Roman" panose="02020603050405020304" pitchFamily="18" charset="0"/>
              </a:rPr>
              <a:t/>
            </a:r>
            <a:br>
              <a:rPr lang="en-US" sz="4000" b="1" dirty="0">
                <a:effectLst/>
                <a:latin typeface="Times New Roman" panose="02020603050405020304" pitchFamily="18" charset="0"/>
                <a:ea typeface="Times New Roman" panose="02020603050405020304" pitchFamily="18" charset="0"/>
              </a:rPr>
            </a:br>
            <a:r>
              <a:rPr lang="vi-VN" sz="6000" b="1" u="sng" dirty="0">
                <a:effectLst/>
                <a:latin typeface="Times New Roman" panose="02020603050405020304" pitchFamily="18" charset="0"/>
                <a:ea typeface="Times New Roman" panose="02020603050405020304" pitchFamily="18" charset="0"/>
              </a:rPr>
              <a:t>4. Sự xuất hiện và vai trò của thành thị trung đại</a:t>
            </a:r>
            <a:r>
              <a:rPr lang="vi-VN" sz="6000" u="sng" dirty="0">
                <a:effectLst/>
                <a:latin typeface="Times New Roman" panose="02020603050405020304" pitchFamily="18" charset="0"/>
                <a:ea typeface="Times New Roman" panose="02020603050405020304" pitchFamily="18" charset="0"/>
              </a:rPr>
              <a:t/>
            </a:r>
            <a:br>
              <a:rPr lang="vi-VN" sz="6000" u="sng" dirty="0">
                <a:effectLst/>
                <a:latin typeface="Times New Roman" panose="02020603050405020304" pitchFamily="18" charset="0"/>
                <a:ea typeface="Times New Roman" panose="02020603050405020304" pitchFamily="18" charset="0"/>
              </a:rPr>
            </a:br>
            <a:endParaRPr lang="vi-VN" sz="6000" u="sng" dirty="0"/>
          </a:p>
        </p:txBody>
      </p:sp>
      <p:sp>
        <p:nvSpPr>
          <p:cNvPr id="3" name="Chỗ dành sẵn cho Nội dung 2"/>
          <p:cNvSpPr>
            <a:spLocks noGrp="1"/>
          </p:cNvSpPr>
          <p:nvPr>
            <p:ph idx="1"/>
          </p:nvPr>
        </p:nvSpPr>
        <p:spPr/>
        <p:txBody>
          <a:bodyPr/>
          <a:lstStyle/>
          <a:p>
            <a:endParaRPr lang="vi-V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838200" y="365125"/>
            <a:ext cx="10515600" cy="2098040"/>
          </a:xfrm>
        </p:spPr>
        <p:txBody>
          <a:bodyPr>
            <a:noAutofit/>
          </a:bodyPr>
          <a:lstStyle/>
          <a:p>
            <a:pPr algn="l"/>
            <a:r>
              <a:rPr lang="en-US" b="1" dirty="0">
                <a:effectLst/>
                <a:latin typeface="Times New Roman" panose="02020603050405020304" pitchFamily="18" charset="0"/>
                <a:ea typeface="Times New Roman" panose="02020603050405020304" pitchFamily="18" charset="0"/>
              </a:rPr>
              <a:t/>
            </a:r>
            <a:br>
              <a:rPr lang="en-US" b="1" dirty="0">
                <a:effectLst/>
                <a:latin typeface="Times New Roman" panose="02020603050405020304" pitchFamily="18" charset="0"/>
                <a:ea typeface="Times New Roman" panose="02020603050405020304" pitchFamily="18" charset="0"/>
              </a:rPr>
            </a:br>
            <a:r>
              <a:rPr lang="vi-VN" sz="5400" b="1" u="sng" dirty="0">
                <a:effectLst/>
                <a:latin typeface="Times New Roman" panose="02020603050405020304" pitchFamily="18" charset="0"/>
                <a:ea typeface="Times New Roman" panose="02020603050405020304" pitchFamily="18" charset="0"/>
              </a:rPr>
              <a:t>1. Quá trình hình thành xã hội phong kiến ở Tây Âu</a:t>
            </a:r>
            <a:r>
              <a:rPr lang="vi-VN" sz="5400" dirty="0">
                <a:effectLst/>
                <a:latin typeface="Times New Roman" panose="02020603050405020304" pitchFamily="18" charset="0"/>
                <a:ea typeface="Times New Roman" panose="02020603050405020304" pitchFamily="18" charset="0"/>
              </a:rPr>
              <a:t/>
            </a:r>
            <a:br>
              <a:rPr lang="vi-VN" sz="5400" dirty="0">
                <a:effectLst/>
                <a:latin typeface="Times New Roman" panose="02020603050405020304" pitchFamily="18" charset="0"/>
                <a:ea typeface="Times New Roman" panose="02020603050405020304" pitchFamily="18" charset="0"/>
              </a:rPr>
            </a:br>
            <a:endParaRPr lang="vi-VN" sz="5400" dirty="0"/>
          </a:p>
        </p:txBody>
      </p:sp>
      <p:sp>
        <p:nvSpPr>
          <p:cNvPr id="3" name="Chỗ dành sẵn cho Nội dung 2"/>
          <p:cNvSpPr>
            <a:spLocks noGrp="1"/>
          </p:cNvSpPr>
          <p:nvPr>
            <p:ph idx="1"/>
          </p:nvPr>
        </p:nvSpPr>
        <p:spPr/>
        <p:txBody>
          <a:bodyPr>
            <a:normAutofit/>
          </a:bodyPr>
          <a:lstStyle/>
          <a:p>
            <a:endParaRPr lang="vi-V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273685" y="398780"/>
            <a:ext cx="11605260" cy="6204585"/>
          </a:xfrm>
        </p:spPr>
        <p:txBody>
          <a:bodyPr>
            <a:noAutofit/>
          </a:bodyPr>
          <a:lstStyle/>
          <a:p>
            <a:pPr indent="0" algn="just">
              <a:buNone/>
            </a:pPr>
            <a:r>
              <a:rPr lang="vi-VN" sz="4800" b="1" dirty="0">
                <a:effectLst/>
                <a:latin typeface="Times New Roman" panose="02020603050405020304" pitchFamily="18" charset="0"/>
                <a:ea typeface="Times New Roman" panose="02020603050405020304" pitchFamily="18" charset="0"/>
              </a:rPr>
              <a:t>-Cuối thế kỉ XI, thủ công nghiệp phát triển, hàng hóa ngày càng nhiều </a:t>
            </a:r>
            <a:r>
              <a:rPr lang="en-US" sz="4800" b="1" dirty="0">
                <a:effectLst/>
                <a:latin typeface="Times New Roman" panose="02020603050405020304" pitchFamily="18" charset="0"/>
                <a:ea typeface="Times New Roman" panose="02020603050405020304" pitchFamily="18" charset="0"/>
              </a:rPr>
              <a:t>=</a:t>
            </a:r>
            <a:r>
              <a:rPr lang="vi-VN" sz="4800" b="1" dirty="0">
                <a:effectLst/>
                <a:latin typeface="Times New Roman" panose="02020603050405020304" pitchFamily="18" charset="0"/>
                <a:ea typeface="Times New Roman" panose="02020603050405020304" pitchFamily="18" charset="0"/>
              </a:rPr>
              <a:t>&gt; thúc đẩy nhu cầu trao đổi.</a:t>
            </a:r>
          </a:p>
          <a:p>
            <a:pPr indent="0" algn="just">
              <a:buNone/>
            </a:pPr>
            <a:r>
              <a:rPr lang="vi-VN" sz="4800" b="1" dirty="0">
                <a:effectLst/>
                <a:latin typeface="Times New Roman" panose="02020603050405020304" pitchFamily="18" charset="0"/>
                <a:ea typeface="Times New Roman" panose="02020603050405020304" pitchFamily="18" charset="0"/>
              </a:rPr>
              <a:t>-Thợ thủ công đến những nơi đông người để sản xuất và bán hàng </a:t>
            </a:r>
            <a:r>
              <a:rPr lang="en-US" sz="4800" b="1" dirty="0">
                <a:effectLst/>
                <a:latin typeface="Times New Roman" panose="02020603050405020304" pitchFamily="18" charset="0"/>
                <a:ea typeface="Times New Roman" panose="02020603050405020304" pitchFamily="18" charset="0"/>
              </a:rPr>
              <a:t>=</a:t>
            </a:r>
            <a:r>
              <a:rPr lang="vi-VN" sz="4800" b="1" dirty="0">
                <a:effectLst/>
                <a:latin typeface="Times New Roman" panose="02020603050405020304" pitchFamily="18" charset="0"/>
                <a:ea typeface="Times New Roman" panose="02020603050405020304" pitchFamily="18" charset="0"/>
              </a:rPr>
              <a:t>&gt; thị trấn xuất hiện, sau trở thành </a:t>
            </a:r>
            <a:r>
              <a:rPr lang="vi-VN" sz="4800" b="1" dirty="0" err="1">
                <a:effectLst/>
                <a:latin typeface="Times New Roman" panose="02020603050405020304" pitchFamily="18" charset="0"/>
                <a:ea typeface="Times New Roman" panose="02020603050405020304" pitchFamily="18" charset="0"/>
              </a:rPr>
              <a:t>thành</a:t>
            </a:r>
            <a:r>
              <a:rPr lang="vi-VN" sz="4800" b="1" dirty="0">
                <a:effectLst/>
                <a:latin typeface="Times New Roman" panose="02020603050405020304" pitchFamily="18" charset="0"/>
                <a:ea typeface="Times New Roman" panose="02020603050405020304" pitchFamily="18" charset="0"/>
              </a:rPr>
              <a:t> phố gọi là thành thị trung đại</a:t>
            </a:r>
            <a:endParaRPr lang="en-US" sz="4800" b="1" dirty="0">
              <a:latin typeface="Times New Roman" panose="02020603050405020304" pitchFamily="18" charset="0"/>
              <a:ea typeface="Times New Roman" panose="02020603050405020304" pitchFamily="18" charset="0"/>
            </a:endParaRPr>
          </a:p>
          <a:p>
            <a:pPr indent="0" algn="just">
              <a:buNone/>
            </a:pPr>
            <a:r>
              <a:rPr lang="vi-VN" sz="4800" b="1" dirty="0">
                <a:effectLst/>
                <a:latin typeface="Times New Roman" panose="02020603050405020304" pitchFamily="18" charset="0"/>
                <a:ea typeface="Times New Roman" panose="02020603050405020304" pitchFamily="18" charset="0"/>
              </a:rPr>
              <a:t>-Cư dân chủ yếu là thương nhân và thợ thủ công.</a:t>
            </a:r>
          </a:p>
          <a:p>
            <a:endParaRPr lang="vi-VN" sz="4800" b="1"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noAutofit/>
          </a:bodyPr>
          <a:lstStyle/>
          <a:p>
            <a:r>
              <a:rPr lang="en-US" sz="4000" b="1" dirty="0">
                <a:effectLst/>
                <a:latin typeface="Times New Roman" panose="02020603050405020304" pitchFamily="18" charset="0"/>
                <a:ea typeface="Times New Roman" panose="02020603050405020304" pitchFamily="18" charset="0"/>
              </a:rPr>
              <a:t/>
            </a:r>
            <a:br>
              <a:rPr lang="en-US" sz="4000" b="1" dirty="0">
                <a:effectLst/>
                <a:latin typeface="Times New Roman" panose="02020603050405020304" pitchFamily="18" charset="0"/>
                <a:ea typeface="Times New Roman" panose="02020603050405020304" pitchFamily="18" charset="0"/>
              </a:rPr>
            </a:br>
            <a:r>
              <a:rPr lang="vi-VN" sz="4000" u="sng" dirty="0">
                <a:effectLst/>
                <a:latin typeface="Times New Roman" panose="02020603050405020304" pitchFamily="18" charset="0"/>
                <a:ea typeface="Times New Roman" panose="02020603050405020304" pitchFamily="18" charset="0"/>
              </a:rPr>
              <a:t/>
            </a:r>
            <a:br>
              <a:rPr lang="vi-VN" sz="4000" u="sng" dirty="0">
                <a:effectLst/>
                <a:latin typeface="Times New Roman" panose="02020603050405020304" pitchFamily="18" charset="0"/>
                <a:ea typeface="Times New Roman" panose="02020603050405020304" pitchFamily="18" charset="0"/>
              </a:rPr>
            </a:br>
            <a:endParaRPr lang="vi-VN" sz="4000" u="sng" dirty="0"/>
          </a:p>
        </p:txBody>
      </p:sp>
      <p:sp>
        <p:nvSpPr>
          <p:cNvPr id="3" name="Chỗ dành sẵn cho Nội dung 2"/>
          <p:cNvSpPr>
            <a:spLocks noGrp="1"/>
          </p:cNvSpPr>
          <p:nvPr>
            <p:ph idx="1"/>
          </p:nvPr>
        </p:nvSpPr>
        <p:spPr>
          <a:xfrm>
            <a:off x="452755" y="365125"/>
            <a:ext cx="11277600" cy="5812155"/>
          </a:xfrm>
        </p:spPr>
        <p:txBody>
          <a:bodyPr/>
          <a:lstStyle/>
          <a:p>
            <a:pPr indent="0" algn="just">
              <a:buNone/>
            </a:pPr>
            <a:r>
              <a:rPr lang="vi-VN" sz="4800" b="1" dirty="0">
                <a:effectLst/>
                <a:latin typeface="Times New Roman" panose="02020603050405020304" pitchFamily="18" charset="0"/>
                <a:ea typeface="Times New Roman" panose="02020603050405020304" pitchFamily="18" charset="0"/>
              </a:rPr>
              <a:t>-Ý nghĩa: </a:t>
            </a:r>
          </a:p>
          <a:p>
            <a:endParaRPr lang="vi-VN" sz="4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endParaRPr lang="vi-VN"/>
          </a:p>
        </p:txBody>
      </p:sp>
      <p:pic>
        <p:nvPicPr>
          <p:cNvPr id="5122" name="Picture 2" descr="Soạn Sử 7 Bài 1 ngắn nhất trang 9, 10, 11, 12, 13 Kết nối tri thứ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8725" y="365125"/>
            <a:ext cx="9701213" cy="5811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noAutofit/>
          </a:bodyPr>
          <a:lstStyle/>
          <a:p>
            <a:r>
              <a:rPr lang="en-US" sz="4000" b="1">
                <a:effectLst/>
                <a:latin typeface="Times New Roman" panose="02020603050405020304" pitchFamily="18" charset="0"/>
                <a:ea typeface="Times New Roman" panose="02020603050405020304" pitchFamily="18" charset="0"/>
              </a:rPr>
              <a:t/>
            </a:r>
            <a:br>
              <a:rPr lang="en-US" sz="4000" b="1">
                <a:effectLst/>
                <a:latin typeface="Times New Roman" panose="02020603050405020304" pitchFamily="18" charset="0"/>
                <a:ea typeface="Times New Roman" panose="02020603050405020304" pitchFamily="18" charset="0"/>
              </a:rPr>
            </a:br>
            <a:r>
              <a:rPr lang="vi-VN" sz="4000" u="sng" dirty="0">
                <a:effectLst/>
                <a:latin typeface="Times New Roman" panose="02020603050405020304" pitchFamily="18" charset="0"/>
                <a:ea typeface="Times New Roman" panose="02020603050405020304" pitchFamily="18" charset="0"/>
              </a:rPr>
              <a:t/>
            </a:r>
            <a:br>
              <a:rPr lang="vi-VN" sz="4000" u="sng" dirty="0">
                <a:effectLst/>
                <a:latin typeface="Times New Roman" panose="02020603050405020304" pitchFamily="18" charset="0"/>
                <a:ea typeface="Times New Roman" panose="02020603050405020304" pitchFamily="18" charset="0"/>
              </a:rPr>
            </a:br>
            <a:endParaRPr lang="vi-VN" sz="4000" u="sng" dirty="0"/>
          </a:p>
        </p:txBody>
      </p:sp>
      <p:sp>
        <p:nvSpPr>
          <p:cNvPr id="3" name="Chỗ dành sẵn cho Nội dung 2"/>
          <p:cNvSpPr>
            <a:spLocks noGrp="1"/>
          </p:cNvSpPr>
          <p:nvPr>
            <p:ph idx="1"/>
          </p:nvPr>
        </p:nvSpPr>
        <p:spPr>
          <a:xfrm>
            <a:off x="273685" y="250825"/>
            <a:ext cx="11585575" cy="6480810"/>
          </a:xfrm>
        </p:spPr>
        <p:txBody>
          <a:bodyPr>
            <a:noAutofit/>
          </a:bodyPr>
          <a:lstStyle/>
          <a:p>
            <a:pPr indent="0" algn="just">
              <a:buNone/>
            </a:pPr>
            <a:r>
              <a:rPr lang="vi-VN" sz="4800" b="1" dirty="0">
                <a:solidFill>
                  <a:srgbClr val="FF0000"/>
                </a:solidFill>
                <a:effectLst/>
                <a:latin typeface="Times New Roman" panose="02020603050405020304" pitchFamily="18" charset="0"/>
                <a:ea typeface="Times New Roman" panose="02020603050405020304" pitchFamily="18" charset="0"/>
              </a:rPr>
              <a:t>-Ý nghĩa: </a:t>
            </a:r>
          </a:p>
          <a:p>
            <a:pPr indent="0" algn="just">
              <a:buNone/>
            </a:pPr>
            <a:r>
              <a:rPr lang="vi-VN" sz="4800" b="1" dirty="0">
                <a:solidFill>
                  <a:srgbClr val="FF0000"/>
                </a:solidFill>
                <a:effectLst/>
                <a:latin typeface="Times New Roman" panose="02020603050405020304" pitchFamily="18" charset="0"/>
                <a:ea typeface="Times New Roman" panose="02020603050405020304" pitchFamily="18" charset="0"/>
              </a:rPr>
              <a:t>+Phá vỡ nền kinh tế t</a:t>
            </a:r>
            <a:r>
              <a:rPr lang="en-US" sz="4800" b="1" dirty="0">
                <a:solidFill>
                  <a:srgbClr val="FF0000"/>
                </a:solidFill>
                <a:effectLst/>
                <a:latin typeface="Times New Roman" panose="02020603050405020304" pitchFamily="18" charset="0"/>
                <a:ea typeface="Times New Roman" panose="02020603050405020304" pitchFamily="18" charset="0"/>
              </a:rPr>
              <a:t>ự</a:t>
            </a:r>
            <a:r>
              <a:rPr lang="vi-VN" sz="4800" b="1" dirty="0">
                <a:solidFill>
                  <a:srgbClr val="FF0000"/>
                </a:solidFill>
                <a:effectLst/>
                <a:latin typeface="Times New Roman" panose="02020603050405020304" pitchFamily="18" charset="0"/>
                <a:ea typeface="Times New Roman" panose="02020603050405020304" pitchFamily="18" charset="0"/>
              </a:rPr>
              <a:t> nhi</a:t>
            </a:r>
            <a:r>
              <a:rPr lang="en-US" sz="4800" b="1" dirty="0">
                <a:solidFill>
                  <a:srgbClr val="FF0000"/>
                </a:solidFill>
                <a:effectLst/>
                <a:latin typeface="Times New Roman" panose="02020603050405020304" pitchFamily="18" charset="0"/>
                <a:ea typeface="Times New Roman" panose="02020603050405020304" pitchFamily="18" charset="0"/>
              </a:rPr>
              <a:t>ê</a:t>
            </a:r>
            <a:r>
              <a:rPr lang="vi-VN" sz="4800" b="1" dirty="0">
                <a:solidFill>
                  <a:srgbClr val="FF0000"/>
                </a:solidFill>
                <a:effectLst/>
                <a:latin typeface="Times New Roman" panose="02020603050405020304" pitchFamily="18" charset="0"/>
                <a:ea typeface="Times New Roman" panose="02020603050405020304" pitchFamily="18" charset="0"/>
              </a:rPr>
              <a:t>n của lãnh địa, tạo điều kiện cho kinh tế hàng hóa phát triển.</a:t>
            </a:r>
          </a:p>
          <a:p>
            <a:pPr indent="0" algn="just">
              <a:buNone/>
            </a:pPr>
            <a:r>
              <a:rPr lang="vi-VN" sz="4800" b="1" dirty="0">
                <a:solidFill>
                  <a:srgbClr val="FF0000"/>
                </a:solidFill>
                <a:effectLst/>
                <a:latin typeface="Times New Roman" panose="02020603050405020304" pitchFamily="18" charset="0"/>
                <a:ea typeface="Times New Roman" panose="02020603050405020304" pitchFamily="18" charset="0"/>
              </a:rPr>
              <a:t>+Xóa bỏ chế độ </a:t>
            </a:r>
            <a:r>
              <a:rPr lang="en-US" sz="4800" b="1" dirty="0" err="1">
                <a:solidFill>
                  <a:srgbClr val="FF0000"/>
                </a:solidFill>
                <a:effectLst/>
                <a:latin typeface="Times New Roman" panose="02020603050405020304" pitchFamily="18" charset="0"/>
                <a:ea typeface="Times New Roman" panose="02020603050405020304" pitchFamily="18" charset="0"/>
              </a:rPr>
              <a:t>p</a:t>
            </a:r>
            <a:r>
              <a:rPr lang="en-US" sz="4800" b="1" dirty="0" err="1">
                <a:solidFill>
                  <a:srgbClr val="FF0000"/>
                </a:solidFill>
                <a:latin typeface="Times New Roman" panose="02020603050405020304" pitchFamily="18" charset="0"/>
                <a:ea typeface="Times New Roman" panose="02020603050405020304" pitchFamily="18" charset="0"/>
              </a:rPr>
              <a:t>hong</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rPr>
              <a:t>kiến</a:t>
            </a:r>
            <a:r>
              <a:rPr lang="vi-VN" sz="4800" b="1" dirty="0">
                <a:solidFill>
                  <a:srgbClr val="FF0000"/>
                </a:solidFill>
                <a:effectLst/>
                <a:latin typeface="Times New Roman" panose="02020603050405020304" pitchFamily="18" charset="0"/>
                <a:ea typeface="Times New Roman" panose="02020603050405020304" pitchFamily="18" charset="0"/>
              </a:rPr>
              <a:t> phân quyền.</a:t>
            </a:r>
          </a:p>
          <a:p>
            <a:pPr indent="0" algn="just">
              <a:buNone/>
            </a:pPr>
            <a:r>
              <a:rPr lang="vi-VN" sz="4800" b="1" dirty="0">
                <a:solidFill>
                  <a:srgbClr val="FF0000"/>
                </a:solidFill>
                <a:effectLst/>
                <a:latin typeface="Times New Roman" panose="02020603050405020304" pitchFamily="18" charset="0"/>
                <a:ea typeface="Times New Roman" panose="02020603050405020304" pitchFamily="18" charset="0"/>
              </a:rPr>
              <a:t>+Hình thành tầng lớp thị dân.</a:t>
            </a:r>
          </a:p>
          <a:p>
            <a:pPr indent="0" algn="just">
              <a:buNone/>
            </a:pPr>
            <a:r>
              <a:rPr lang="vi-VN" sz="4800" b="1" dirty="0">
                <a:solidFill>
                  <a:srgbClr val="FF0000"/>
                </a:solidFill>
                <a:effectLst/>
                <a:latin typeface="Times New Roman" panose="02020603050405020304" pitchFamily="18" charset="0"/>
                <a:ea typeface="Times New Roman" panose="02020603050405020304" pitchFamily="18" charset="0"/>
              </a:rPr>
              <a:t>+Tạo điều kiện xây dựng nền văn hóa mới, nhiều trường đại học; mang lại không khí tự do, cởi mở.</a:t>
            </a:r>
          </a:p>
          <a:p>
            <a:endParaRPr lang="vi-VN" sz="4800" b="1" dirty="0">
              <a:solidFill>
                <a:srgbClr val="FF0000"/>
              </a:solidFill>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838200" y="365125"/>
            <a:ext cx="10515600" cy="777875"/>
          </a:xfrm>
        </p:spPr>
        <p:txBody>
          <a:bodyPr>
            <a:normAutofit/>
          </a:bodyPr>
          <a:lstStyle/>
          <a:p>
            <a:r>
              <a:rPr lang="en-US" sz="2400" b="1" dirty="0" err="1"/>
              <a:t>Luyện</a:t>
            </a:r>
            <a:r>
              <a:rPr lang="en-US" sz="2400" b="1" dirty="0"/>
              <a:t> </a:t>
            </a:r>
            <a:r>
              <a:rPr lang="en-US" sz="2400" b="1" dirty="0" err="1"/>
              <a:t>tập</a:t>
            </a:r>
            <a:r>
              <a:rPr lang="en-US" sz="2400" b="1" dirty="0"/>
              <a:t>:</a:t>
            </a:r>
            <a:br>
              <a:rPr lang="en-US" sz="2400" b="1" dirty="0"/>
            </a:br>
            <a:r>
              <a:rPr lang="en-US" sz="2400" dirty="0"/>
              <a:t>1/</a:t>
            </a:r>
            <a:endParaRPr lang="vi-VN" sz="2400" dirty="0"/>
          </a:p>
        </p:txBody>
      </p:sp>
      <p:graphicFrame>
        <p:nvGraphicFramePr>
          <p:cNvPr id="4" name="Chỗ dành sẵn cho Nội dung 3"/>
          <p:cNvGraphicFramePr>
            <a:graphicFrameLocks noGrp="1"/>
          </p:cNvGraphicFramePr>
          <p:nvPr>
            <p:ph idx="1"/>
          </p:nvPr>
        </p:nvGraphicFramePr>
        <p:xfrm>
          <a:off x="1057275" y="1143001"/>
          <a:ext cx="10296525" cy="5501139"/>
        </p:xfrm>
        <a:graphic>
          <a:graphicData uri="http://schemas.openxmlformats.org/drawingml/2006/table">
            <a:tbl>
              <a:tblPr firstRow="1" firstCol="1" bandRow="1">
                <a:tableStyleId>{5C22544A-7EE6-4342-B048-85BDC9FD1C3A}</a:tableStyleId>
              </a:tblPr>
              <a:tblGrid>
                <a:gridCol w="2268635"/>
                <a:gridCol w="3674965"/>
                <a:gridCol w="4352925"/>
              </a:tblGrid>
              <a:tr h="882198">
                <a:tc>
                  <a:txBody>
                    <a:bodyPr/>
                    <a:lstStyle/>
                    <a:p>
                      <a:pPr algn="ctr"/>
                      <a:r>
                        <a:rPr lang="en-US" sz="3200" dirty="0" err="1">
                          <a:effectLst/>
                          <a:latin typeface="Times New Roman" panose="02020603050405020304" pitchFamily="18" charset="0"/>
                          <a:cs typeface="Times New Roman" panose="02020603050405020304" pitchFamily="18" charset="0"/>
                        </a:rPr>
                        <a:t>Nội</a:t>
                      </a:r>
                      <a:r>
                        <a:rPr lang="en-US" sz="3200" dirty="0">
                          <a:effectLst/>
                          <a:latin typeface="Times New Roman" panose="02020603050405020304" pitchFamily="18" charset="0"/>
                          <a:cs typeface="Times New Roman" panose="02020603050405020304" pitchFamily="18" charset="0"/>
                        </a:rPr>
                        <a:t> dung</a:t>
                      </a:r>
                      <a:endPar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tc>
                <a:tc>
                  <a:txBody>
                    <a:bodyPr/>
                    <a:lstStyle/>
                    <a:p>
                      <a:pPr algn="ctr"/>
                      <a:r>
                        <a:rPr lang="en-US" sz="3200" dirty="0" err="1">
                          <a:effectLst/>
                          <a:latin typeface="Times New Roman" panose="02020603050405020304" pitchFamily="18" charset="0"/>
                          <a:cs typeface="Times New Roman" panose="02020603050405020304" pitchFamily="18" charset="0"/>
                        </a:rPr>
                        <a:t>Lãnh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địa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phong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kiến</a:t>
                      </a:r>
                      <a:endPar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tc>
                <a:tc>
                  <a:txBody>
                    <a:bodyPr/>
                    <a:lstStyle/>
                    <a:p>
                      <a:pPr algn="ctr"/>
                      <a:r>
                        <a:rPr lang="en-US" sz="3200" dirty="0" err="1">
                          <a:effectLst/>
                          <a:latin typeface="Times New Roman" panose="02020603050405020304" pitchFamily="18" charset="0"/>
                          <a:cs typeface="Times New Roman" panose="02020603050405020304" pitchFamily="18" charset="0"/>
                        </a:rPr>
                        <a:t>Thành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trung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đại</a:t>
                      </a:r>
                      <a:endPar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tc>
              </a:tr>
              <a:tr h="1018039">
                <a:tc>
                  <a:txBody>
                    <a:bodyPr/>
                    <a:lstStyle/>
                    <a:p>
                      <a:pPr algn="just"/>
                      <a:r>
                        <a:rPr lang="en-US" sz="3200" dirty="0" err="1">
                          <a:effectLst/>
                          <a:latin typeface="Times New Roman" panose="02020603050405020304" pitchFamily="18" charset="0"/>
                          <a:cs typeface="Times New Roman" panose="02020603050405020304" pitchFamily="18" charset="0"/>
                        </a:rPr>
                        <a:t>Thời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gian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xuất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hiện</a:t>
                      </a:r>
                      <a:endPar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tc>
                <a:tc>
                  <a:txBody>
                    <a:bodyPr/>
                    <a:lstStyle/>
                    <a:p>
                      <a:pPr algn="just"/>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Thê</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ky</a:t>
                      </a:r>
                      <a:r>
                        <a:rPr lang="en-US" sz="3200" b="1" dirty="0">
                          <a:effectLst/>
                          <a:latin typeface="Times New Roman" panose="02020603050405020304" pitchFamily="18" charset="0"/>
                          <a:cs typeface="Times New Roman" panose="02020603050405020304" pitchFamily="18" charset="0"/>
                        </a:rPr>
                        <a:t>̉ IX</a:t>
                      </a:r>
                      <a:endPar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tc>
                <a:tc>
                  <a:txBody>
                    <a:bodyPr/>
                    <a:lstStyle/>
                    <a:p>
                      <a:pPr algn="just"/>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Thế</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ky</a:t>
                      </a:r>
                      <a:r>
                        <a:rPr lang="en-US" sz="3200" b="1" dirty="0">
                          <a:effectLst/>
                          <a:latin typeface="Times New Roman" panose="02020603050405020304" pitchFamily="18" charset="0"/>
                          <a:cs typeface="Times New Roman" panose="02020603050405020304" pitchFamily="18" charset="0"/>
                        </a:rPr>
                        <a:t>̉ XI</a:t>
                      </a:r>
                      <a:endPar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tc>
              </a:tr>
              <a:tr h="1328737">
                <a:tc>
                  <a:txBody>
                    <a:bodyPr/>
                    <a:lstStyle/>
                    <a:p>
                      <a:pPr algn="just"/>
                      <a:r>
                        <a:rPr lang="en-US" sz="3200" dirty="0" err="1">
                          <a:effectLst/>
                          <a:latin typeface="Times New Roman" panose="02020603050405020304" pitchFamily="18" charset="0"/>
                          <a:cs typeface="Times New Roman" panose="02020603050405020304" pitchFamily="18" charset="0"/>
                        </a:rPr>
                        <a:t>Hoạt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kinh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tê</a:t>
                      </a:r>
                      <a:r>
                        <a:rPr lang="en-US" sz="3200" dirty="0">
                          <a:effectLst/>
                          <a:latin typeface="Times New Roman" panose="02020603050405020304" pitchFamily="18" charset="0"/>
                          <a:cs typeface="Times New Roman" panose="02020603050405020304" pitchFamily="18" charset="0"/>
                        </a:rPr>
                        <a:t>́ chủ </a:t>
                      </a:r>
                      <a:r>
                        <a:rPr lang="en-US" sz="3200" dirty="0" err="1">
                          <a:effectLst/>
                          <a:latin typeface="Times New Roman" panose="02020603050405020304" pitchFamily="18" charset="0"/>
                          <a:cs typeface="Times New Roman" panose="02020603050405020304" pitchFamily="18" charset="0"/>
                        </a:rPr>
                        <a:t>yếu</a:t>
                      </a:r>
                      <a:endPar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tc>
                <a:tc>
                  <a:txBody>
                    <a:bodyPr/>
                    <a:lstStyle/>
                    <a:p>
                      <a:pPr algn="just"/>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Kinh</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tê</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mang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tính</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tự</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cung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tự</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cấp</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đóng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kín</a:t>
                      </a:r>
                      <a:r>
                        <a:rPr lang="en-US" sz="3200" b="1" dirty="0">
                          <a:effectLst/>
                          <a:latin typeface="Times New Roman" panose="02020603050405020304" pitchFamily="18" charset="0"/>
                          <a:cs typeface="Times New Roman" panose="02020603050405020304" pitchFamily="18" charset="0"/>
                        </a:rPr>
                        <a:t>.</a:t>
                      </a:r>
                      <a:endPar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tc>
                <a:tc>
                  <a:txBody>
                    <a:bodyPr/>
                    <a:lstStyle/>
                    <a:p>
                      <a:pPr algn="just"/>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Hoạt</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động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buôn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bán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trao</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đổi</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hàng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hóa</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diễn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ra</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nhộn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nhịp</a:t>
                      </a:r>
                      <a:endPar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tc>
              </a:tr>
              <a:tr h="1630179">
                <a:tc>
                  <a:txBody>
                    <a:bodyPr/>
                    <a:lstStyle/>
                    <a:p>
                      <a:pPr algn="just"/>
                      <a:r>
                        <a:rPr lang="en-US" sz="3200">
                          <a:effectLst/>
                          <a:latin typeface="Times New Roman" panose="02020603050405020304" pitchFamily="18" charset="0"/>
                          <a:cs typeface="Times New Roman" panose="02020603050405020304" pitchFamily="18" charset="0"/>
                        </a:rPr>
                        <a:t>Thành phần cư dân chủ yếu</a:t>
                      </a:r>
                      <a:endPar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tc>
                <a:tc>
                  <a:txBody>
                    <a:bodyPr/>
                    <a:lstStyle/>
                    <a:p>
                      <a:pPr algn="just"/>
                      <a:r>
                        <a:rPr lang="en-US" sz="3200" b="1">
                          <a:effectLst/>
                          <a:latin typeface="Times New Roman" panose="02020603050405020304" pitchFamily="18" charset="0"/>
                          <a:cs typeface="Times New Roman" panose="02020603050405020304" pitchFamily="18" charset="0"/>
                        </a:rPr>
                        <a:t>- Lãnh chúa.</a:t>
                      </a:r>
                      <a:endParaRPr lang="vi-VN" sz="3200" b="1">
                        <a:effectLst/>
                        <a:latin typeface="Times New Roman" panose="02020603050405020304" pitchFamily="18" charset="0"/>
                        <a:cs typeface="Times New Roman" panose="02020603050405020304" pitchFamily="18" charset="0"/>
                      </a:endParaRPr>
                    </a:p>
                    <a:p>
                      <a:pPr algn="just"/>
                      <a:r>
                        <a:rPr lang="en-US" sz="3200" b="1">
                          <a:effectLst/>
                          <a:latin typeface="Times New Roman" panose="02020603050405020304" pitchFamily="18" charset="0"/>
                          <a:cs typeface="Times New Roman" panose="02020603050405020304" pitchFamily="18" charset="0"/>
                        </a:rPr>
                        <a:t>- Nông nô</a:t>
                      </a:r>
                      <a:endPar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tc>
                <a:tc>
                  <a:txBody>
                    <a:bodyPr/>
                    <a:lstStyle/>
                    <a:p>
                      <a:pPr algn="just"/>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Thợ</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thủ</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công</a:t>
                      </a:r>
                      <a:r>
                        <a:rPr lang="en-US" sz="3200" b="1" dirty="0">
                          <a:effectLst/>
                          <a:latin typeface="Times New Roman" panose="02020603050405020304" pitchFamily="18" charset="0"/>
                          <a:cs typeface="Times New Roman" panose="02020603050405020304" pitchFamily="18" charset="0"/>
                        </a:rPr>
                        <a:t>.</a:t>
                      </a:r>
                      <a:endParaRPr lang="vi-VN" sz="3200" b="1" dirty="0">
                        <a:effectLst/>
                        <a:latin typeface="Times New Roman" panose="02020603050405020304" pitchFamily="18" charset="0"/>
                        <a:cs typeface="Times New Roman" panose="02020603050405020304" pitchFamily="18" charset="0"/>
                      </a:endParaRPr>
                    </a:p>
                    <a:p>
                      <a:pPr algn="just"/>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Thương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nhân</a:t>
                      </a:r>
                      <a:endPar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838200" y="365125"/>
            <a:ext cx="10515600" cy="777875"/>
          </a:xfrm>
        </p:spPr>
        <p:txBody>
          <a:bodyPr/>
          <a:lstStyle/>
          <a:p>
            <a:r>
              <a:rPr lang="en-US" dirty="0"/>
              <a:t>2/</a:t>
            </a:r>
            <a:endParaRPr lang="vi-VN" dirty="0"/>
          </a:p>
        </p:txBody>
      </p:sp>
      <p:sp>
        <p:nvSpPr>
          <p:cNvPr id="3" name="Chỗ dành sẵn cho Nội dung 2"/>
          <p:cNvSpPr>
            <a:spLocks noGrp="1"/>
          </p:cNvSpPr>
          <p:nvPr>
            <p:ph idx="1"/>
          </p:nvPr>
        </p:nvSpPr>
        <p:spPr>
          <a:xfrm>
            <a:off x="838200" y="1143000"/>
            <a:ext cx="10515600" cy="5033963"/>
          </a:xfrm>
        </p:spPr>
        <p:txBody>
          <a:bodyPr>
            <a:noAutofit/>
          </a:bodyPr>
          <a:lstStyle/>
          <a:p>
            <a:pPr indent="0" algn="just">
              <a:buNone/>
            </a:pPr>
            <a:r>
              <a:rPr lang="en-US" sz="6000" b="1" dirty="0">
                <a:effectLst/>
                <a:latin typeface="Times New Roman" panose="02020603050405020304" pitchFamily="18" charset="0"/>
                <a:ea typeface="Times New Roman" panose="02020603050405020304" pitchFamily="18" charset="0"/>
              </a:rPr>
              <a:t>Thành </a:t>
            </a:r>
            <a:r>
              <a:rPr lang="en-US" sz="6000" b="1" dirty="0" err="1">
                <a:effectLst/>
                <a:latin typeface="Times New Roman" panose="02020603050405020304" pitchFamily="18" charset="0"/>
                <a:ea typeface="Times New Roman" panose="02020603050405020304" pitchFamily="18" charset="0"/>
              </a:rPr>
              <a:t>thị</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xuất</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hiện</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đã</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làm</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cho</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kinh</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tế</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chính</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trị</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văn</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hóa</a:t>
            </a:r>
            <a:r>
              <a:rPr lang="en-US" sz="6000" b="1" dirty="0">
                <a:effectLst/>
                <a:latin typeface="Times New Roman" panose="02020603050405020304" pitchFamily="18" charset="0"/>
                <a:ea typeface="Times New Roman" panose="02020603050405020304" pitchFamily="18" charset="0"/>
              </a:rPr>
              <a:t> ở </a:t>
            </a:r>
            <a:r>
              <a:rPr lang="en-US" sz="6000" b="1" dirty="0" err="1">
                <a:effectLst/>
                <a:latin typeface="Times New Roman" panose="02020603050405020304" pitchFamily="18" charset="0"/>
                <a:ea typeface="Times New Roman" panose="02020603050405020304" pitchFamily="18" charset="0"/>
              </a:rPr>
              <a:t>châu</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Âu</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có</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những</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biến</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chuyển</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rõ</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rệt</a:t>
            </a:r>
            <a:r>
              <a:rPr lang="en-US" sz="6000" b="1" dirty="0">
                <a:effectLst/>
                <a:latin typeface="Times New Roman" panose="02020603050405020304" pitchFamily="18" charset="0"/>
                <a:ea typeface="Times New Roman" panose="02020603050405020304" pitchFamily="18" charset="0"/>
              </a:rPr>
              <a:t>, là </a:t>
            </a:r>
            <a:r>
              <a:rPr lang="en-US" sz="6000" b="1" dirty="0" err="1">
                <a:effectLst/>
                <a:latin typeface="Times New Roman" panose="02020603050405020304" pitchFamily="18" charset="0"/>
                <a:ea typeface="Times New Roman" panose="02020603050405020304" pitchFamily="18" charset="0"/>
              </a:rPr>
              <a:t>cơ</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sơ</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đưa</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xã</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hội</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Tây</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Âu</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bước</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vào</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giai</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đoạn</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phát</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triển</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mới</a:t>
            </a:r>
            <a:r>
              <a:rPr lang="en-US" sz="6000" b="1" dirty="0">
                <a:effectLst/>
                <a:latin typeface="Times New Roman" panose="02020603050405020304" pitchFamily="18" charset="0"/>
                <a:ea typeface="Times New Roman" panose="02020603050405020304" pitchFamily="18" charset="0"/>
              </a:rPr>
              <a:t>.</a:t>
            </a:r>
            <a:endParaRPr lang="vi-VN" sz="6000" b="1" dirty="0">
              <a:effectLst/>
              <a:latin typeface="Times New Roman" panose="02020603050405020304" pitchFamily="18" charset="0"/>
              <a:ea typeface="Times New Roman" panose="02020603050405020304" pitchFamily="18" charset="0"/>
            </a:endParaRPr>
          </a:p>
          <a:p>
            <a:endParaRPr lang="vi-VN" sz="6000" b="1"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838200" y="365126"/>
            <a:ext cx="10515600" cy="877888"/>
          </a:xfrm>
        </p:spPr>
        <p:txBody>
          <a:bodyPr/>
          <a:lstStyle/>
          <a:p>
            <a:r>
              <a:rPr lang="en-US" b="1" dirty="0" err="1"/>
              <a:t>Bài</a:t>
            </a:r>
            <a:r>
              <a:rPr lang="en-US" b="1" dirty="0"/>
              <a:t> </a:t>
            </a:r>
            <a:r>
              <a:rPr lang="en-US" b="1" dirty="0" err="1"/>
              <a:t>tập</a:t>
            </a:r>
            <a:r>
              <a:rPr lang="en-US" b="1" dirty="0"/>
              <a:t> </a:t>
            </a:r>
            <a:r>
              <a:rPr lang="en-US" b="1" dirty="0" err="1"/>
              <a:t>trắc</a:t>
            </a:r>
            <a:r>
              <a:rPr lang="en-US" b="1" dirty="0"/>
              <a:t> </a:t>
            </a:r>
            <a:r>
              <a:rPr lang="en-US" b="1" dirty="0" err="1"/>
              <a:t>nghiệm</a:t>
            </a:r>
            <a:endParaRPr lang="vi-VN" b="1" dirty="0"/>
          </a:p>
        </p:txBody>
      </p:sp>
      <p:sp>
        <p:nvSpPr>
          <p:cNvPr id="3" name="Chỗ dành sẵn cho Nội dung 2"/>
          <p:cNvSpPr>
            <a:spLocks noGrp="1"/>
          </p:cNvSpPr>
          <p:nvPr>
            <p:ph idx="1"/>
          </p:nvPr>
        </p:nvSpPr>
        <p:spPr/>
        <p:txBody>
          <a:bodyPr>
            <a:normAutofit/>
          </a:bodyPr>
          <a:lstStyle/>
          <a:p>
            <a:pPr marL="0" indent="0" algn="just">
              <a:buNone/>
            </a:pPr>
            <a:r>
              <a:rPr lang="vi-VN" sz="3200" b="1" kern="1200" dirty="0">
                <a:effectLst/>
                <a:latin typeface="Times New Roman" panose="02020603050405020304" pitchFamily="18" charset="0"/>
                <a:ea typeface="Times New Roman" panose="02020603050405020304" pitchFamily="18" charset="0"/>
              </a:rPr>
              <a:t>Câu 1: Bộ tộc nào đưa đến sự diệt vong của đế quốc La-mã?</a:t>
            </a:r>
            <a:endParaRPr lang="vi-VN" sz="3200" dirty="0">
              <a:effectLst/>
              <a:latin typeface="Times New Roman" panose="02020603050405020304" pitchFamily="18" charset="0"/>
              <a:ea typeface="Times New Roman" panose="02020603050405020304" pitchFamily="18" charset="0"/>
            </a:endParaRPr>
          </a:p>
          <a:p>
            <a:pPr marL="0" indent="0" algn="just">
              <a:buNone/>
            </a:pPr>
            <a:r>
              <a:rPr lang="vi-VN" sz="3200" kern="1200" dirty="0">
                <a:effectLst/>
                <a:latin typeface="Times New Roman" panose="02020603050405020304" pitchFamily="18" charset="0"/>
                <a:ea typeface="Times New Roman" panose="02020603050405020304" pitchFamily="18" charset="0"/>
              </a:rPr>
              <a:t>A. Bộ tộc Lạc Việt                                 B. Bộ tộc Tây Âu</a:t>
            </a:r>
            <a:endParaRPr lang="vi-VN" sz="3200" dirty="0">
              <a:effectLst/>
              <a:latin typeface="Times New Roman" panose="02020603050405020304" pitchFamily="18" charset="0"/>
              <a:ea typeface="Times New Roman" panose="02020603050405020304" pitchFamily="18" charset="0"/>
            </a:endParaRPr>
          </a:p>
          <a:p>
            <a:pPr marL="0" indent="0" algn="just">
              <a:buNone/>
            </a:pPr>
            <a:r>
              <a:rPr lang="vi-VN" sz="3200" kern="1200" dirty="0">
                <a:effectLst/>
                <a:latin typeface="Times New Roman" panose="02020603050405020304" pitchFamily="18" charset="0"/>
                <a:ea typeface="Times New Roman" panose="02020603050405020304" pitchFamily="18" charset="0"/>
              </a:rPr>
              <a:t>C. Bộ tộc người La-mã                     </a:t>
            </a:r>
            <a:r>
              <a:rPr lang="en-US" sz="3200" kern="1200" dirty="0">
                <a:effectLst/>
                <a:latin typeface="Times New Roman" panose="02020603050405020304" pitchFamily="18" charset="0"/>
                <a:ea typeface="Times New Roman" panose="02020603050405020304" pitchFamily="18" charset="0"/>
              </a:rPr>
              <a:t> 	</a:t>
            </a:r>
            <a:r>
              <a:rPr lang="vi-VN" sz="3200" kern="1200" dirty="0">
                <a:effectLst/>
                <a:latin typeface="Times New Roman" panose="02020603050405020304" pitchFamily="18" charset="0"/>
                <a:ea typeface="Times New Roman" panose="02020603050405020304" pitchFamily="18" charset="0"/>
              </a:rPr>
              <a:t>D. Bộ tộc người </a:t>
            </a:r>
            <a:r>
              <a:rPr lang="vi-VN" sz="3200" kern="1200" dirty="0" err="1">
                <a:effectLst/>
                <a:latin typeface="Times New Roman" panose="02020603050405020304" pitchFamily="18" charset="0"/>
                <a:ea typeface="Times New Roman" panose="02020603050405020304" pitchFamily="18" charset="0"/>
              </a:rPr>
              <a:t>Giéc</a:t>
            </a:r>
            <a:r>
              <a:rPr lang="vi-VN" sz="3200" kern="1200" dirty="0">
                <a:effectLst/>
                <a:latin typeface="Times New Roman" panose="02020603050405020304" pitchFamily="18" charset="0"/>
                <a:ea typeface="Times New Roman" panose="02020603050405020304" pitchFamily="18" charset="0"/>
              </a:rPr>
              <a:t>-man</a:t>
            </a:r>
            <a:endParaRPr lang="vi-VN" sz="3200" dirty="0">
              <a:effectLst/>
              <a:latin typeface="Times New Roman" panose="02020603050405020304" pitchFamily="18" charset="0"/>
              <a:ea typeface="Times New Roman" panose="02020603050405020304" pitchFamily="18" charset="0"/>
            </a:endParaRPr>
          </a:p>
          <a:p>
            <a:pPr marL="0" indent="0" algn="just">
              <a:buNone/>
            </a:pPr>
            <a:r>
              <a:rPr lang="vi-VN" sz="3200" b="1" kern="1200" dirty="0">
                <a:effectLst/>
                <a:latin typeface="Times New Roman" panose="02020603050405020304" pitchFamily="18" charset="0"/>
                <a:ea typeface="Times New Roman" panose="02020603050405020304" pitchFamily="18" charset="0"/>
              </a:rPr>
              <a:t>Câu 2: Lãnh địa phong kiến hình thành vào thế kỉ nào?</a:t>
            </a:r>
            <a:endParaRPr lang="vi-VN" sz="3200" dirty="0">
              <a:effectLst/>
              <a:latin typeface="Times New Roman" panose="02020603050405020304" pitchFamily="18" charset="0"/>
              <a:ea typeface="Times New Roman" panose="02020603050405020304" pitchFamily="18" charset="0"/>
            </a:endParaRPr>
          </a:p>
          <a:p>
            <a:pPr marL="0" indent="0" algn="just">
              <a:buNone/>
            </a:pPr>
            <a:r>
              <a:rPr lang="vi-VN" sz="3200" kern="1200" dirty="0">
                <a:effectLst/>
                <a:latin typeface="Times New Roman" panose="02020603050405020304" pitchFamily="18" charset="0"/>
                <a:ea typeface="Times New Roman" panose="02020603050405020304" pitchFamily="18" charset="0"/>
              </a:rPr>
              <a:t>A. Thế kỉ VII                                       B. Thế kỉ VIII</a:t>
            </a:r>
            <a:endParaRPr lang="vi-VN" sz="3200" dirty="0">
              <a:effectLst/>
              <a:latin typeface="Times New Roman" panose="02020603050405020304" pitchFamily="18" charset="0"/>
              <a:ea typeface="Times New Roman" panose="02020603050405020304" pitchFamily="18" charset="0"/>
            </a:endParaRPr>
          </a:p>
          <a:p>
            <a:pPr marL="0" indent="0" algn="just">
              <a:buNone/>
            </a:pPr>
            <a:r>
              <a:rPr lang="vi-VN" sz="3200" kern="1200" dirty="0">
                <a:effectLst/>
                <a:latin typeface="Times New Roman" panose="02020603050405020304" pitchFamily="18" charset="0"/>
                <a:ea typeface="Times New Roman" panose="02020603050405020304" pitchFamily="18" charset="0"/>
              </a:rPr>
              <a:t>C. Thế kỉ IX                                        D. Thế kỉ X</a:t>
            </a:r>
            <a:endParaRPr lang="vi-VN" sz="3200" dirty="0">
              <a:effectLst/>
              <a:latin typeface="Times New Roman" panose="02020603050405020304" pitchFamily="18" charset="0"/>
              <a:ea typeface="Times New Roman" panose="02020603050405020304" pitchFamily="18" charset="0"/>
            </a:endParaRPr>
          </a:p>
          <a:p>
            <a:endParaRPr lang="vi-V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838200" y="365126"/>
            <a:ext cx="10515600" cy="877888"/>
          </a:xfrm>
        </p:spPr>
        <p:txBody>
          <a:bodyPr/>
          <a:lstStyle/>
          <a:p>
            <a:r>
              <a:rPr lang="en-US" b="1" dirty="0" err="1"/>
              <a:t>Bài</a:t>
            </a:r>
            <a:r>
              <a:rPr lang="en-US" b="1" dirty="0"/>
              <a:t> </a:t>
            </a:r>
            <a:r>
              <a:rPr lang="en-US" b="1" dirty="0" err="1"/>
              <a:t>tập</a:t>
            </a:r>
            <a:r>
              <a:rPr lang="en-US" b="1" dirty="0"/>
              <a:t> </a:t>
            </a:r>
            <a:r>
              <a:rPr lang="en-US" b="1" dirty="0" err="1"/>
              <a:t>trắc</a:t>
            </a:r>
            <a:r>
              <a:rPr lang="en-US" b="1" dirty="0"/>
              <a:t> </a:t>
            </a:r>
            <a:r>
              <a:rPr lang="en-US" b="1" dirty="0" err="1"/>
              <a:t>nghiệm</a:t>
            </a:r>
            <a:endParaRPr lang="vi-VN" b="1" dirty="0"/>
          </a:p>
        </p:txBody>
      </p:sp>
      <p:sp>
        <p:nvSpPr>
          <p:cNvPr id="3" name="Chỗ dành sẵn cho Nội dung 2"/>
          <p:cNvSpPr>
            <a:spLocks noGrp="1"/>
          </p:cNvSpPr>
          <p:nvPr>
            <p:ph idx="1"/>
          </p:nvPr>
        </p:nvSpPr>
        <p:spPr/>
        <p:txBody>
          <a:bodyPr>
            <a:normAutofit/>
          </a:bodyPr>
          <a:lstStyle/>
          <a:p>
            <a:pPr marL="0" indent="0" algn="just">
              <a:buNone/>
            </a:pPr>
            <a:r>
              <a:rPr lang="vi-VN" sz="3200" b="1" kern="1200" dirty="0">
                <a:effectLst/>
                <a:latin typeface="Times New Roman" panose="02020603050405020304" pitchFamily="18" charset="0"/>
                <a:ea typeface="Times New Roman" panose="02020603050405020304" pitchFamily="18" charset="0"/>
              </a:rPr>
              <a:t>Câu 1: Bộ tộc nào đưa đến sự diệt vong của đế quốc La-mã?</a:t>
            </a:r>
            <a:endParaRPr lang="vi-VN" sz="3200" dirty="0">
              <a:effectLst/>
              <a:latin typeface="Times New Roman" panose="02020603050405020304" pitchFamily="18" charset="0"/>
              <a:ea typeface="Times New Roman" panose="02020603050405020304" pitchFamily="18" charset="0"/>
            </a:endParaRPr>
          </a:p>
          <a:p>
            <a:pPr marL="0" indent="0" algn="just">
              <a:buNone/>
            </a:pPr>
            <a:r>
              <a:rPr lang="vi-VN" sz="3200" kern="1200" dirty="0">
                <a:effectLst/>
                <a:latin typeface="Times New Roman" panose="02020603050405020304" pitchFamily="18" charset="0"/>
                <a:ea typeface="Times New Roman" panose="02020603050405020304" pitchFamily="18" charset="0"/>
              </a:rPr>
              <a:t>A. Bộ tộc Lạc Việt                             B. Bộ tộc Tây Âu</a:t>
            </a:r>
            <a:endParaRPr lang="vi-VN" sz="3200" dirty="0">
              <a:effectLst/>
              <a:latin typeface="Times New Roman" panose="02020603050405020304" pitchFamily="18" charset="0"/>
              <a:ea typeface="Times New Roman" panose="02020603050405020304" pitchFamily="18" charset="0"/>
            </a:endParaRPr>
          </a:p>
          <a:p>
            <a:pPr marL="0" indent="0" algn="just">
              <a:buNone/>
            </a:pPr>
            <a:r>
              <a:rPr lang="vi-VN" sz="3200" kern="1200" dirty="0">
                <a:effectLst/>
                <a:latin typeface="Times New Roman" panose="02020603050405020304" pitchFamily="18" charset="0"/>
                <a:ea typeface="Times New Roman" panose="02020603050405020304" pitchFamily="18" charset="0"/>
              </a:rPr>
              <a:t>C. Bộ tộc người La-mã                     </a:t>
            </a:r>
            <a:r>
              <a:rPr lang="en-US" sz="3200" kern="1200" dirty="0">
                <a:effectLst/>
                <a:latin typeface="Times New Roman" panose="02020603050405020304" pitchFamily="18" charset="0"/>
                <a:ea typeface="Times New Roman" panose="02020603050405020304" pitchFamily="18" charset="0"/>
              </a:rPr>
              <a:t> </a:t>
            </a:r>
            <a:r>
              <a:rPr lang="vi-VN" sz="3200" kern="1200" dirty="0">
                <a:solidFill>
                  <a:srgbClr val="FF0000"/>
                </a:solidFill>
                <a:effectLst/>
                <a:latin typeface="Times New Roman" panose="02020603050405020304" pitchFamily="18" charset="0"/>
                <a:ea typeface="Times New Roman" panose="02020603050405020304" pitchFamily="18" charset="0"/>
              </a:rPr>
              <a:t>D. Bộ tộc người </a:t>
            </a:r>
            <a:r>
              <a:rPr lang="vi-VN" sz="3200" kern="1200" dirty="0" err="1">
                <a:solidFill>
                  <a:srgbClr val="FF0000"/>
                </a:solidFill>
                <a:effectLst/>
                <a:latin typeface="Times New Roman" panose="02020603050405020304" pitchFamily="18" charset="0"/>
                <a:ea typeface="Times New Roman" panose="02020603050405020304" pitchFamily="18" charset="0"/>
              </a:rPr>
              <a:t>Giéc</a:t>
            </a:r>
            <a:r>
              <a:rPr lang="vi-VN" sz="3200" kern="1200" dirty="0">
                <a:solidFill>
                  <a:srgbClr val="FF0000"/>
                </a:solidFill>
                <a:effectLst/>
                <a:latin typeface="Times New Roman" panose="02020603050405020304" pitchFamily="18" charset="0"/>
                <a:ea typeface="Times New Roman" panose="02020603050405020304" pitchFamily="18" charset="0"/>
              </a:rPr>
              <a:t>-man</a:t>
            </a:r>
            <a:endParaRPr lang="vi-VN" sz="3200" dirty="0">
              <a:solidFill>
                <a:srgbClr val="FF0000"/>
              </a:solidFill>
              <a:effectLst/>
              <a:latin typeface="Times New Roman" panose="02020603050405020304" pitchFamily="18" charset="0"/>
              <a:ea typeface="Times New Roman" panose="02020603050405020304" pitchFamily="18" charset="0"/>
            </a:endParaRPr>
          </a:p>
          <a:p>
            <a:pPr marL="0" indent="0" algn="just">
              <a:buNone/>
            </a:pPr>
            <a:r>
              <a:rPr lang="vi-VN" sz="3200" b="1" kern="1200" dirty="0">
                <a:effectLst/>
                <a:latin typeface="Times New Roman" panose="02020603050405020304" pitchFamily="18" charset="0"/>
                <a:ea typeface="Times New Roman" panose="02020603050405020304" pitchFamily="18" charset="0"/>
              </a:rPr>
              <a:t>Câu 2: Lãnh địa phong kiến hình thành vào thế kỉ nào?</a:t>
            </a:r>
            <a:endParaRPr lang="vi-VN" sz="3200" dirty="0">
              <a:effectLst/>
              <a:latin typeface="Times New Roman" panose="02020603050405020304" pitchFamily="18" charset="0"/>
              <a:ea typeface="Times New Roman" panose="02020603050405020304" pitchFamily="18" charset="0"/>
            </a:endParaRPr>
          </a:p>
          <a:p>
            <a:pPr marL="0" indent="0" algn="just">
              <a:buNone/>
            </a:pPr>
            <a:r>
              <a:rPr lang="vi-VN" sz="3200" kern="1200" dirty="0">
                <a:effectLst/>
                <a:latin typeface="Times New Roman" panose="02020603050405020304" pitchFamily="18" charset="0"/>
                <a:ea typeface="Times New Roman" panose="02020603050405020304" pitchFamily="18" charset="0"/>
              </a:rPr>
              <a:t>A. Thế kỉ VII                                       B. Thế kỉ VIII</a:t>
            </a:r>
            <a:endParaRPr lang="vi-VN" sz="3200" dirty="0">
              <a:effectLst/>
              <a:latin typeface="Times New Roman" panose="02020603050405020304" pitchFamily="18" charset="0"/>
              <a:ea typeface="Times New Roman" panose="02020603050405020304" pitchFamily="18" charset="0"/>
            </a:endParaRPr>
          </a:p>
          <a:p>
            <a:pPr marL="0" indent="0" algn="just">
              <a:buNone/>
            </a:pPr>
            <a:r>
              <a:rPr lang="vi-VN" sz="3200" kern="1200" dirty="0">
                <a:solidFill>
                  <a:srgbClr val="FF0000"/>
                </a:solidFill>
                <a:effectLst/>
                <a:latin typeface="Times New Roman" panose="02020603050405020304" pitchFamily="18" charset="0"/>
                <a:ea typeface="Times New Roman" panose="02020603050405020304" pitchFamily="18" charset="0"/>
              </a:rPr>
              <a:t>C. Thế kỉ IX                                        </a:t>
            </a:r>
            <a:r>
              <a:rPr lang="vi-VN" sz="3200" kern="1200" dirty="0">
                <a:effectLst/>
                <a:latin typeface="Times New Roman" panose="02020603050405020304" pitchFamily="18" charset="0"/>
                <a:ea typeface="Times New Roman" panose="02020603050405020304" pitchFamily="18" charset="0"/>
              </a:rPr>
              <a:t>D. Thế kỉ X</a:t>
            </a:r>
            <a:endParaRPr lang="vi-VN" sz="3200" dirty="0">
              <a:effectLst/>
              <a:latin typeface="Times New Roman" panose="02020603050405020304" pitchFamily="18" charset="0"/>
              <a:ea typeface="Times New Roman" panose="02020603050405020304" pitchFamily="18" charset="0"/>
            </a:endParaRPr>
          </a:p>
          <a:p>
            <a:endParaRPr lang="vi-V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838200" y="365126"/>
            <a:ext cx="10515600" cy="877888"/>
          </a:xfrm>
        </p:spPr>
        <p:txBody>
          <a:bodyPr/>
          <a:lstStyle/>
          <a:p>
            <a:r>
              <a:rPr lang="en-US" b="1" dirty="0" err="1"/>
              <a:t>Bài</a:t>
            </a:r>
            <a:r>
              <a:rPr lang="en-US" b="1" dirty="0"/>
              <a:t> </a:t>
            </a:r>
            <a:r>
              <a:rPr lang="en-US" b="1" dirty="0" err="1"/>
              <a:t>tập</a:t>
            </a:r>
            <a:r>
              <a:rPr lang="en-US" b="1" dirty="0"/>
              <a:t> </a:t>
            </a:r>
            <a:r>
              <a:rPr lang="en-US" b="1" dirty="0" err="1"/>
              <a:t>trắc</a:t>
            </a:r>
            <a:r>
              <a:rPr lang="en-US" b="1" dirty="0"/>
              <a:t> </a:t>
            </a:r>
            <a:r>
              <a:rPr lang="en-US" b="1" dirty="0" err="1"/>
              <a:t>nghiệm</a:t>
            </a:r>
            <a:endParaRPr lang="vi-VN" b="1" dirty="0"/>
          </a:p>
        </p:txBody>
      </p:sp>
      <p:sp>
        <p:nvSpPr>
          <p:cNvPr id="3" name="Chỗ dành sẵn cho Nội dung 2"/>
          <p:cNvSpPr>
            <a:spLocks noGrp="1"/>
          </p:cNvSpPr>
          <p:nvPr>
            <p:ph idx="1"/>
          </p:nvPr>
        </p:nvSpPr>
        <p:spPr/>
        <p:txBody>
          <a:bodyPr>
            <a:normAutofit/>
          </a:bodyPr>
          <a:lstStyle/>
          <a:p>
            <a:pPr marL="0" indent="0" algn="just">
              <a:buNone/>
            </a:pPr>
            <a:r>
              <a:rPr lang="vi-VN" sz="3200" b="1" kern="1200" dirty="0">
                <a:effectLst/>
                <a:latin typeface="Times New Roman" panose="02020603050405020304" pitchFamily="18" charset="0"/>
                <a:ea typeface="Times New Roman" panose="02020603050405020304" pitchFamily="18" charset="0"/>
              </a:rPr>
              <a:t>Câu 3: Lãnh địa phong kiến thuộc quyền cai quản của ai?</a:t>
            </a:r>
            <a:endParaRPr lang="vi-VN" sz="3200" b="1" dirty="0">
              <a:effectLst/>
              <a:latin typeface="Times New Roman" panose="02020603050405020304" pitchFamily="18" charset="0"/>
              <a:ea typeface="Times New Roman" panose="02020603050405020304" pitchFamily="18" charset="0"/>
            </a:endParaRPr>
          </a:p>
          <a:p>
            <a:pPr algn="just"/>
            <a:r>
              <a:rPr lang="en-US" sz="3200" kern="1200" dirty="0">
                <a:effectLst/>
                <a:latin typeface="Times New Roman" panose="02020603050405020304" pitchFamily="18" charset="0"/>
                <a:ea typeface="Times New Roman" panose="02020603050405020304" pitchFamily="18" charset="0"/>
              </a:rPr>
              <a:t>A. </a:t>
            </a:r>
            <a:r>
              <a:rPr lang="en-US" sz="3200" kern="1200" dirty="0" err="1">
                <a:effectLst/>
                <a:latin typeface="Times New Roman" panose="02020603050405020304" pitchFamily="18" charset="0"/>
                <a:ea typeface="Times New Roman" panose="02020603050405020304" pitchFamily="18" charset="0"/>
              </a:rPr>
              <a:t>Nông</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nô</a:t>
            </a:r>
            <a:r>
              <a:rPr lang="en-US" sz="3200" kern="1200" dirty="0">
                <a:effectLst/>
                <a:latin typeface="Times New Roman" panose="02020603050405020304" pitchFamily="18" charset="0"/>
                <a:ea typeface="Times New Roman" panose="02020603050405020304" pitchFamily="18" charset="0"/>
              </a:rPr>
              <a:t>                                            B. </a:t>
            </a:r>
            <a:r>
              <a:rPr lang="en-US" sz="3200" kern="1200" dirty="0" err="1">
                <a:effectLst/>
                <a:latin typeface="Times New Roman" panose="02020603050405020304" pitchFamily="18" charset="0"/>
                <a:ea typeface="Times New Roman" panose="02020603050405020304" pitchFamily="18" charset="0"/>
              </a:rPr>
              <a:t>Nhà</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vua</a:t>
            </a:r>
            <a:endParaRPr lang="vi-VN" sz="3200" dirty="0">
              <a:effectLst/>
              <a:latin typeface="Times New Roman" panose="02020603050405020304" pitchFamily="18" charset="0"/>
              <a:ea typeface="Times New Roman" panose="02020603050405020304" pitchFamily="18" charset="0"/>
            </a:endParaRPr>
          </a:p>
          <a:p>
            <a:pPr algn="just"/>
            <a:r>
              <a:rPr lang="en-US" sz="3200" kern="1200" dirty="0">
                <a:effectLst/>
                <a:latin typeface="Times New Roman" panose="02020603050405020304" pitchFamily="18" charset="0"/>
                <a:ea typeface="Times New Roman" panose="02020603050405020304" pitchFamily="18" charset="0"/>
              </a:rPr>
              <a:t>C. </a:t>
            </a:r>
            <a:r>
              <a:rPr lang="en-US" sz="3200" kern="1200" dirty="0" err="1">
                <a:effectLst/>
                <a:latin typeface="Times New Roman" panose="02020603050405020304" pitchFamily="18" charset="0"/>
                <a:ea typeface="Times New Roman" panose="02020603050405020304" pitchFamily="18" charset="0"/>
              </a:rPr>
              <a:t>Lãnh</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chúa</a:t>
            </a:r>
            <a:r>
              <a:rPr lang="en-US" sz="3200" kern="1200" dirty="0">
                <a:effectLst/>
                <a:latin typeface="Times New Roman" panose="02020603050405020304" pitchFamily="18" charset="0"/>
                <a:ea typeface="Times New Roman" panose="02020603050405020304" pitchFamily="18" charset="0"/>
              </a:rPr>
              <a:t>                                         D. </a:t>
            </a:r>
            <a:r>
              <a:rPr lang="en-US" sz="3200" kern="1200" dirty="0" err="1">
                <a:effectLst/>
                <a:latin typeface="Times New Roman" panose="02020603050405020304" pitchFamily="18" charset="0"/>
                <a:ea typeface="Times New Roman" panose="02020603050405020304" pitchFamily="18" charset="0"/>
              </a:rPr>
              <a:t>Địa</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chủ</a:t>
            </a:r>
            <a:endParaRPr lang="vi-VN" sz="3200" dirty="0">
              <a:effectLst/>
              <a:latin typeface="Times New Roman" panose="02020603050405020304" pitchFamily="18" charset="0"/>
              <a:ea typeface="Times New Roman" panose="02020603050405020304" pitchFamily="18" charset="0"/>
            </a:endParaRPr>
          </a:p>
          <a:p>
            <a:pPr marL="0" indent="0" algn="just">
              <a:buNone/>
            </a:pPr>
            <a:r>
              <a:rPr lang="en-US" sz="3200" b="1" kern="1200" dirty="0" err="1">
                <a:effectLst/>
                <a:latin typeface="Times New Roman" panose="02020603050405020304" pitchFamily="18" charset="0"/>
                <a:ea typeface="Times New Roman" panose="02020603050405020304" pitchFamily="18" charset="0"/>
              </a:rPr>
              <a:t>Câu</a:t>
            </a:r>
            <a:r>
              <a:rPr lang="en-US" sz="3200" b="1" kern="1200" dirty="0">
                <a:effectLst/>
                <a:latin typeface="Times New Roman" panose="02020603050405020304" pitchFamily="18" charset="0"/>
                <a:ea typeface="Times New Roman" panose="02020603050405020304" pitchFamily="18" charset="0"/>
              </a:rPr>
              <a:t> 4: </a:t>
            </a:r>
            <a:r>
              <a:rPr lang="en-US" sz="3200" b="1" kern="1200" dirty="0" err="1">
                <a:effectLst/>
                <a:latin typeface="Times New Roman" panose="02020603050405020304" pitchFamily="18" charset="0"/>
                <a:ea typeface="Times New Roman" panose="02020603050405020304" pitchFamily="18" charset="0"/>
              </a:rPr>
              <a:t>Lãnh</a:t>
            </a:r>
            <a:r>
              <a:rPr lang="en-US" sz="3200" b="1" kern="1200" dirty="0">
                <a:effectLst/>
                <a:latin typeface="Times New Roman" panose="02020603050405020304" pitchFamily="18" charset="0"/>
                <a:ea typeface="Times New Roman" panose="02020603050405020304" pitchFamily="18" charset="0"/>
              </a:rPr>
              <a:t> </a:t>
            </a:r>
            <a:r>
              <a:rPr lang="en-US" sz="3200" b="1" kern="1200" dirty="0" err="1">
                <a:effectLst/>
                <a:latin typeface="Times New Roman" panose="02020603050405020304" pitchFamily="18" charset="0"/>
                <a:ea typeface="Times New Roman" panose="02020603050405020304" pitchFamily="18" charset="0"/>
              </a:rPr>
              <a:t>chúa</a:t>
            </a:r>
            <a:r>
              <a:rPr lang="en-US" sz="3200" b="1" kern="1200" dirty="0">
                <a:effectLst/>
                <a:latin typeface="Times New Roman" panose="02020603050405020304" pitchFamily="18" charset="0"/>
                <a:ea typeface="Times New Roman" panose="02020603050405020304" pitchFamily="18" charset="0"/>
              </a:rPr>
              <a:t> ở </a:t>
            </a:r>
            <a:r>
              <a:rPr lang="en-US" sz="3200" b="1" kern="1200" dirty="0" err="1">
                <a:effectLst/>
                <a:latin typeface="Times New Roman" panose="02020603050405020304" pitchFamily="18" charset="0"/>
                <a:ea typeface="Times New Roman" panose="02020603050405020304" pitchFamily="18" charset="0"/>
              </a:rPr>
              <a:t>Tây</a:t>
            </a:r>
            <a:r>
              <a:rPr lang="en-US" sz="3200" b="1" kern="1200" dirty="0">
                <a:effectLst/>
                <a:latin typeface="Times New Roman" panose="02020603050405020304" pitchFamily="18" charset="0"/>
                <a:ea typeface="Times New Roman" panose="02020603050405020304" pitchFamily="18" charset="0"/>
              </a:rPr>
              <a:t> </a:t>
            </a:r>
            <a:r>
              <a:rPr lang="en-US" sz="3200" b="1" kern="1200" dirty="0" err="1">
                <a:effectLst/>
                <a:latin typeface="Times New Roman" panose="02020603050405020304" pitchFamily="18" charset="0"/>
                <a:ea typeface="Times New Roman" panose="02020603050405020304" pitchFamily="18" charset="0"/>
              </a:rPr>
              <a:t>Âu</a:t>
            </a:r>
            <a:r>
              <a:rPr lang="en-US" sz="3200" b="1" kern="1200" dirty="0">
                <a:effectLst/>
                <a:latin typeface="Times New Roman" panose="02020603050405020304" pitchFamily="18" charset="0"/>
                <a:ea typeface="Times New Roman" panose="02020603050405020304" pitchFamily="18" charset="0"/>
              </a:rPr>
              <a:t> </a:t>
            </a:r>
            <a:r>
              <a:rPr lang="en-US" sz="3200" b="1" kern="1200" dirty="0" err="1">
                <a:effectLst/>
                <a:latin typeface="Times New Roman" panose="02020603050405020304" pitchFamily="18" charset="0"/>
                <a:ea typeface="Times New Roman" panose="02020603050405020304" pitchFamily="18" charset="0"/>
              </a:rPr>
              <a:t>sống</a:t>
            </a:r>
            <a:r>
              <a:rPr lang="en-US" sz="3200" b="1" kern="1200" dirty="0">
                <a:effectLst/>
                <a:latin typeface="Times New Roman" panose="02020603050405020304" pitchFamily="18" charset="0"/>
                <a:ea typeface="Times New Roman" panose="02020603050405020304" pitchFamily="18" charset="0"/>
              </a:rPr>
              <a:t> </a:t>
            </a:r>
            <a:r>
              <a:rPr lang="en-US" sz="3200" b="1" kern="1200" dirty="0" err="1">
                <a:effectLst/>
                <a:latin typeface="Times New Roman" panose="02020603050405020304" pitchFamily="18" charset="0"/>
                <a:ea typeface="Times New Roman" panose="02020603050405020304" pitchFamily="18" charset="0"/>
              </a:rPr>
              <a:t>cuộc</a:t>
            </a:r>
            <a:r>
              <a:rPr lang="en-US" sz="3200" b="1" kern="1200" dirty="0">
                <a:effectLst/>
                <a:latin typeface="Times New Roman" panose="02020603050405020304" pitchFamily="18" charset="0"/>
                <a:ea typeface="Times New Roman" panose="02020603050405020304" pitchFamily="18" charset="0"/>
              </a:rPr>
              <a:t> </a:t>
            </a:r>
            <a:r>
              <a:rPr lang="en-US" sz="3200" b="1" kern="1200" dirty="0" err="1">
                <a:effectLst/>
                <a:latin typeface="Times New Roman" panose="02020603050405020304" pitchFamily="18" charset="0"/>
                <a:ea typeface="Times New Roman" panose="02020603050405020304" pitchFamily="18" charset="0"/>
              </a:rPr>
              <a:t>sống</a:t>
            </a:r>
            <a:r>
              <a:rPr lang="en-US" sz="3200" b="1" kern="1200" dirty="0">
                <a:effectLst/>
                <a:latin typeface="Times New Roman" panose="02020603050405020304" pitchFamily="18" charset="0"/>
                <a:ea typeface="Times New Roman" panose="02020603050405020304" pitchFamily="18" charset="0"/>
              </a:rPr>
              <a:t> </a:t>
            </a:r>
            <a:r>
              <a:rPr lang="en-US" sz="3200" b="1" kern="1200" dirty="0" err="1">
                <a:effectLst/>
                <a:latin typeface="Times New Roman" panose="02020603050405020304" pitchFamily="18" charset="0"/>
                <a:ea typeface="Times New Roman" panose="02020603050405020304" pitchFamily="18" charset="0"/>
              </a:rPr>
              <a:t>như</a:t>
            </a:r>
            <a:r>
              <a:rPr lang="en-US" sz="3200" b="1" kern="1200" dirty="0">
                <a:effectLst/>
                <a:latin typeface="Times New Roman" panose="02020603050405020304" pitchFamily="18" charset="0"/>
                <a:ea typeface="Times New Roman" panose="02020603050405020304" pitchFamily="18" charset="0"/>
              </a:rPr>
              <a:t> </a:t>
            </a:r>
            <a:r>
              <a:rPr lang="en-US" sz="3200" b="1" kern="1200" dirty="0" err="1">
                <a:effectLst/>
                <a:latin typeface="Times New Roman" panose="02020603050405020304" pitchFamily="18" charset="0"/>
                <a:ea typeface="Times New Roman" panose="02020603050405020304" pitchFamily="18" charset="0"/>
              </a:rPr>
              <a:t>thế</a:t>
            </a:r>
            <a:r>
              <a:rPr lang="en-US" sz="3200" b="1" kern="1200" dirty="0">
                <a:effectLst/>
                <a:latin typeface="Times New Roman" panose="02020603050405020304" pitchFamily="18" charset="0"/>
                <a:ea typeface="Times New Roman" panose="02020603050405020304" pitchFamily="18" charset="0"/>
              </a:rPr>
              <a:t> </a:t>
            </a:r>
            <a:r>
              <a:rPr lang="en-US" sz="3200" b="1" kern="1200" dirty="0" err="1">
                <a:effectLst/>
                <a:latin typeface="Times New Roman" panose="02020603050405020304" pitchFamily="18" charset="0"/>
                <a:ea typeface="Times New Roman" panose="02020603050405020304" pitchFamily="18" charset="0"/>
              </a:rPr>
              <a:t>nào</a:t>
            </a:r>
            <a:r>
              <a:rPr lang="en-US" sz="3200" b="1" kern="1200" dirty="0">
                <a:effectLst/>
                <a:latin typeface="Times New Roman" panose="02020603050405020304" pitchFamily="18" charset="0"/>
                <a:ea typeface="Times New Roman" panose="02020603050405020304" pitchFamily="18" charset="0"/>
              </a:rPr>
              <a:t>?</a:t>
            </a:r>
            <a:endParaRPr lang="vi-VN" sz="3200" b="1" dirty="0">
              <a:effectLst/>
              <a:latin typeface="Times New Roman" panose="02020603050405020304" pitchFamily="18" charset="0"/>
              <a:ea typeface="Times New Roman" panose="02020603050405020304" pitchFamily="18" charset="0"/>
            </a:endParaRPr>
          </a:p>
          <a:p>
            <a:pPr algn="just"/>
            <a:r>
              <a:rPr lang="en-US" sz="3200" kern="1200" dirty="0">
                <a:effectLst/>
                <a:latin typeface="Times New Roman" panose="02020603050405020304" pitchFamily="18" charset="0"/>
                <a:ea typeface="Times New Roman" panose="02020603050405020304" pitchFamily="18" charset="0"/>
              </a:rPr>
              <a:t>A. </a:t>
            </a:r>
            <a:r>
              <a:rPr lang="en-US" sz="3200" kern="1200" dirty="0" err="1">
                <a:effectLst/>
                <a:latin typeface="Times New Roman" panose="02020603050405020304" pitchFamily="18" charset="0"/>
                <a:ea typeface="Times New Roman" panose="02020603050405020304" pitchFamily="18" charset="0"/>
              </a:rPr>
              <a:t>Sống</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cực</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khổ</a:t>
            </a:r>
            <a:r>
              <a:rPr lang="en-US" sz="3200" kern="1200" dirty="0">
                <a:effectLst/>
                <a:latin typeface="Times New Roman" panose="02020603050405020304" pitchFamily="18" charset="0"/>
                <a:ea typeface="Times New Roman" panose="02020603050405020304" pitchFamily="18" charset="0"/>
              </a:rPr>
              <a:t>                          B. </a:t>
            </a:r>
            <a:r>
              <a:rPr lang="en-US" sz="3200" kern="1200" dirty="0" err="1">
                <a:effectLst/>
                <a:latin typeface="Times New Roman" panose="02020603050405020304" pitchFamily="18" charset="0"/>
                <a:ea typeface="Times New Roman" panose="02020603050405020304" pitchFamily="18" charset="0"/>
              </a:rPr>
              <a:t>Sống</a:t>
            </a:r>
            <a:r>
              <a:rPr lang="en-US" sz="3200" kern="1200" dirty="0">
                <a:effectLst/>
                <a:latin typeface="Times New Roman" panose="02020603050405020304" pitchFamily="18" charset="0"/>
                <a:ea typeface="Times New Roman" panose="02020603050405020304" pitchFamily="18" charset="0"/>
              </a:rPr>
              <a:t> sung </a:t>
            </a:r>
            <a:r>
              <a:rPr lang="en-US" sz="3200" kern="1200" dirty="0" err="1">
                <a:effectLst/>
                <a:latin typeface="Times New Roman" panose="02020603050405020304" pitchFamily="18" charset="0"/>
                <a:ea typeface="Times New Roman" panose="02020603050405020304" pitchFamily="18" charset="0"/>
              </a:rPr>
              <a:t>sướng</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xa</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hoa</a:t>
            </a:r>
            <a:endParaRPr lang="vi-VN" sz="3200" dirty="0">
              <a:effectLst/>
              <a:latin typeface="Times New Roman" panose="02020603050405020304" pitchFamily="18" charset="0"/>
              <a:ea typeface="Times New Roman" panose="02020603050405020304" pitchFamily="18" charset="0"/>
            </a:endParaRPr>
          </a:p>
          <a:p>
            <a:pPr algn="just"/>
            <a:r>
              <a:rPr lang="en-US" sz="3200" kern="1200" dirty="0">
                <a:effectLst/>
                <a:latin typeface="Times New Roman" panose="02020603050405020304" pitchFamily="18" charset="0"/>
                <a:ea typeface="Times New Roman" panose="02020603050405020304" pitchFamily="18" charset="0"/>
              </a:rPr>
              <a:t>C. </a:t>
            </a:r>
            <a:r>
              <a:rPr lang="en-US" sz="3200" kern="1200" dirty="0" err="1">
                <a:effectLst/>
                <a:latin typeface="Times New Roman" panose="02020603050405020304" pitchFamily="18" charset="0"/>
                <a:ea typeface="Times New Roman" panose="02020603050405020304" pitchFamily="18" charset="0"/>
              </a:rPr>
              <a:t>Làm</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thuê</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cho</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nhà</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vua</a:t>
            </a:r>
            <a:r>
              <a:rPr lang="en-US" sz="3200" kern="1200">
                <a:effectLst/>
                <a:latin typeface="Times New Roman" panose="02020603050405020304" pitchFamily="18" charset="0"/>
                <a:ea typeface="Times New Roman" panose="02020603050405020304" pitchFamily="18" charset="0"/>
              </a:rPr>
              <a:t>             D</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Sống</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bình</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dân</a:t>
            </a:r>
            <a:endParaRPr lang="vi-VN" sz="3200" dirty="0">
              <a:effectLst/>
              <a:latin typeface="Times New Roman" panose="02020603050405020304" pitchFamily="18" charset="0"/>
              <a:ea typeface="Times New Roman" panose="02020603050405020304" pitchFamily="18" charset="0"/>
            </a:endParaRPr>
          </a:p>
          <a:p>
            <a:endParaRPr lang="vi-V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838200" y="365126"/>
            <a:ext cx="10515600" cy="877888"/>
          </a:xfrm>
        </p:spPr>
        <p:txBody>
          <a:bodyPr/>
          <a:lstStyle/>
          <a:p>
            <a:r>
              <a:rPr lang="en-US" b="1" dirty="0" err="1"/>
              <a:t>Bài</a:t>
            </a:r>
            <a:r>
              <a:rPr lang="en-US" b="1" dirty="0"/>
              <a:t> </a:t>
            </a:r>
            <a:r>
              <a:rPr lang="en-US" b="1" dirty="0" err="1"/>
              <a:t>tập</a:t>
            </a:r>
            <a:r>
              <a:rPr lang="en-US" b="1" dirty="0"/>
              <a:t> </a:t>
            </a:r>
            <a:r>
              <a:rPr lang="en-US" b="1" dirty="0" err="1"/>
              <a:t>trắc</a:t>
            </a:r>
            <a:r>
              <a:rPr lang="en-US" b="1" dirty="0"/>
              <a:t> </a:t>
            </a:r>
            <a:r>
              <a:rPr lang="en-US" b="1" dirty="0" err="1"/>
              <a:t>nghiệm</a:t>
            </a:r>
            <a:endParaRPr lang="vi-VN" b="1" dirty="0"/>
          </a:p>
        </p:txBody>
      </p:sp>
      <p:sp>
        <p:nvSpPr>
          <p:cNvPr id="3" name="Chỗ dành sẵn cho Nội dung 2"/>
          <p:cNvSpPr>
            <a:spLocks noGrp="1"/>
          </p:cNvSpPr>
          <p:nvPr>
            <p:ph idx="1"/>
          </p:nvPr>
        </p:nvSpPr>
        <p:spPr/>
        <p:txBody>
          <a:bodyPr>
            <a:normAutofit/>
          </a:bodyPr>
          <a:lstStyle/>
          <a:p>
            <a:pPr marL="0" indent="0" algn="just">
              <a:buNone/>
            </a:pPr>
            <a:r>
              <a:rPr lang="vi-VN" sz="3200" b="1" kern="1200" dirty="0">
                <a:effectLst/>
                <a:latin typeface="Times New Roman" panose="02020603050405020304" pitchFamily="18" charset="0"/>
                <a:ea typeface="Times New Roman" panose="02020603050405020304" pitchFamily="18" charset="0"/>
              </a:rPr>
              <a:t>Câu 3: Lãnh địa phong kiến thuộc quyền cai quản của ai?</a:t>
            </a:r>
            <a:endParaRPr lang="vi-VN" sz="3200" b="1" dirty="0">
              <a:effectLst/>
              <a:latin typeface="Times New Roman" panose="02020603050405020304" pitchFamily="18" charset="0"/>
              <a:ea typeface="Times New Roman" panose="02020603050405020304" pitchFamily="18" charset="0"/>
            </a:endParaRPr>
          </a:p>
          <a:p>
            <a:pPr algn="just"/>
            <a:r>
              <a:rPr lang="en-US" sz="3200" kern="1200" dirty="0">
                <a:effectLst/>
                <a:latin typeface="Times New Roman" panose="02020603050405020304" pitchFamily="18" charset="0"/>
                <a:ea typeface="Times New Roman" panose="02020603050405020304" pitchFamily="18" charset="0"/>
              </a:rPr>
              <a:t>A. </a:t>
            </a:r>
            <a:r>
              <a:rPr lang="en-US" sz="3200" kern="1200" dirty="0" err="1">
                <a:effectLst/>
                <a:latin typeface="Times New Roman" panose="02020603050405020304" pitchFamily="18" charset="0"/>
                <a:ea typeface="Times New Roman" panose="02020603050405020304" pitchFamily="18" charset="0"/>
              </a:rPr>
              <a:t>Nông</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nô</a:t>
            </a:r>
            <a:r>
              <a:rPr lang="en-US" sz="3200" kern="1200" dirty="0">
                <a:effectLst/>
                <a:latin typeface="Times New Roman" panose="02020603050405020304" pitchFamily="18" charset="0"/>
                <a:ea typeface="Times New Roman" panose="02020603050405020304" pitchFamily="18" charset="0"/>
              </a:rPr>
              <a:t>                                            B. </a:t>
            </a:r>
            <a:r>
              <a:rPr lang="en-US" sz="3200" kern="1200" dirty="0" err="1">
                <a:effectLst/>
                <a:latin typeface="Times New Roman" panose="02020603050405020304" pitchFamily="18" charset="0"/>
                <a:ea typeface="Times New Roman" panose="02020603050405020304" pitchFamily="18" charset="0"/>
              </a:rPr>
              <a:t>Nhà</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vua</a:t>
            </a:r>
            <a:endParaRPr lang="vi-VN" sz="3200" dirty="0">
              <a:effectLst/>
              <a:latin typeface="Times New Roman" panose="02020603050405020304" pitchFamily="18" charset="0"/>
              <a:ea typeface="Times New Roman" panose="02020603050405020304" pitchFamily="18" charset="0"/>
            </a:endParaRPr>
          </a:p>
          <a:p>
            <a:pPr algn="just"/>
            <a:r>
              <a:rPr lang="en-US" sz="3200" kern="1200" dirty="0">
                <a:solidFill>
                  <a:srgbClr val="FF0000"/>
                </a:solidFill>
                <a:effectLst/>
                <a:latin typeface="Times New Roman" panose="02020603050405020304" pitchFamily="18" charset="0"/>
                <a:ea typeface="Times New Roman" panose="02020603050405020304" pitchFamily="18" charset="0"/>
              </a:rPr>
              <a:t>C. </a:t>
            </a:r>
            <a:r>
              <a:rPr lang="en-US" sz="3200" kern="1200" dirty="0" err="1">
                <a:solidFill>
                  <a:srgbClr val="FF0000"/>
                </a:solidFill>
                <a:effectLst/>
                <a:latin typeface="Times New Roman" panose="02020603050405020304" pitchFamily="18" charset="0"/>
                <a:ea typeface="Times New Roman" panose="02020603050405020304" pitchFamily="18" charset="0"/>
              </a:rPr>
              <a:t>Lãnh</a:t>
            </a:r>
            <a:r>
              <a:rPr lang="en-US" sz="3200" kern="1200" dirty="0">
                <a:solidFill>
                  <a:srgbClr val="FF0000"/>
                </a:solidFill>
                <a:effectLst/>
                <a:latin typeface="Times New Roman" panose="02020603050405020304" pitchFamily="18" charset="0"/>
                <a:ea typeface="Times New Roman" panose="02020603050405020304" pitchFamily="18" charset="0"/>
              </a:rPr>
              <a:t> </a:t>
            </a:r>
            <a:r>
              <a:rPr lang="en-US" sz="3200" kern="1200" dirty="0" err="1">
                <a:solidFill>
                  <a:srgbClr val="FF0000"/>
                </a:solidFill>
                <a:effectLst/>
                <a:latin typeface="Times New Roman" panose="02020603050405020304" pitchFamily="18" charset="0"/>
                <a:ea typeface="Times New Roman" panose="02020603050405020304" pitchFamily="18" charset="0"/>
              </a:rPr>
              <a:t>chúa</a:t>
            </a:r>
            <a:r>
              <a:rPr lang="en-US" sz="3200" kern="1200" dirty="0">
                <a:solidFill>
                  <a:srgbClr val="FF0000"/>
                </a:solidFill>
                <a:effectLst/>
                <a:latin typeface="Times New Roman" panose="02020603050405020304" pitchFamily="18" charset="0"/>
                <a:ea typeface="Times New Roman" panose="02020603050405020304" pitchFamily="18" charset="0"/>
              </a:rPr>
              <a:t>                                         </a:t>
            </a:r>
            <a:r>
              <a:rPr lang="en-US" sz="3200" kern="1200" dirty="0">
                <a:effectLst/>
                <a:latin typeface="Times New Roman" panose="02020603050405020304" pitchFamily="18" charset="0"/>
                <a:ea typeface="Times New Roman" panose="02020603050405020304" pitchFamily="18" charset="0"/>
              </a:rPr>
              <a:t>D. </a:t>
            </a:r>
            <a:r>
              <a:rPr lang="en-US" sz="3200" kern="1200" dirty="0" err="1">
                <a:effectLst/>
                <a:latin typeface="Times New Roman" panose="02020603050405020304" pitchFamily="18" charset="0"/>
                <a:ea typeface="Times New Roman" panose="02020603050405020304" pitchFamily="18" charset="0"/>
              </a:rPr>
              <a:t>Địa</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chủ</a:t>
            </a:r>
            <a:endParaRPr lang="vi-VN" sz="3200" dirty="0">
              <a:effectLst/>
              <a:latin typeface="Times New Roman" panose="02020603050405020304" pitchFamily="18" charset="0"/>
              <a:ea typeface="Times New Roman" panose="02020603050405020304" pitchFamily="18" charset="0"/>
            </a:endParaRPr>
          </a:p>
          <a:p>
            <a:pPr marL="0" indent="0" algn="just">
              <a:buNone/>
            </a:pPr>
            <a:r>
              <a:rPr lang="en-US" sz="3200" b="1" kern="1200" dirty="0" err="1">
                <a:effectLst/>
                <a:latin typeface="Times New Roman" panose="02020603050405020304" pitchFamily="18" charset="0"/>
                <a:ea typeface="Times New Roman" panose="02020603050405020304" pitchFamily="18" charset="0"/>
              </a:rPr>
              <a:t>Câu</a:t>
            </a:r>
            <a:r>
              <a:rPr lang="en-US" sz="3200" b="1" kern="1200" dirty="0">
                <a:effectLst/>
                <a:latin typeface="Times New Roman" panose="02020603050405020304" pitchFamily="18" charset="0"/>
                <a:ea typeface="Times New Roman" panose="02020603050405020304" pitchFamily="18" charset="0"/>
              </a:rPr>
              <a:t> 4: </a:t>
            </a:r>
            <a:r>
              <a:rPr lang="en-US" sz="3200" b="1" kern="1200" dirty="0" err="1">
                <a:effectLst/>
                <a:latin typeface="Times New Roman" panose="02020603050405020304" pitchFamily="18" charset="0"/>
                <a:ea typeface="Times New Roman" panose="02020603050405020304" pitchFamily="18" charset="0"/>
              </a:rPr>
              <a:t>Lãnh</a:t>
            </a:r>
            <a:r>
              <a:rPr lang="en-US" sz="3200" b="1" kern="1200" dirty="0">
                <a:effectLst/>
                <a:latin typeface="Times New Roman" panose="02020603050405020304" pitchFamily="18" charset="0"/>
                <a:ea typeface="Times New Roman" panose="02020603050405020304" pitchFamily="18" charset="0"/>
              </a:rPr>
              <a:t> </a:t>
            </a:r>
            <a:r>
              <a:rPr lang="en-US" sz="3200" b="1" kern="1200" dirty="0" err="1">
                <a:effectLst/>
                <a:latin typeface="Times New Roman" panose="02020603050405020304" pitchFamily="18" charset="0"/>
                <a:ea typeface="Times New Roman" panose="02020603050405020304" pitchFamily="18" charset="0"/>
              </a:rPr>
              <a:t>chúa</a:t>
            </a:r>
            <a:r>
              <a:rPr lang="en-US" sz="3200" b="1" kern="1200" dirty="0">
                <a:effectLst/>
                <a:latin typeface="Times New Roman" panose="02020603050405020304" pitchFamily="18" charset="0"/>
                <a:ea typeface="Times New Roman" panose="02020603050405020304" pitchFamily="18" charset="0"/>
              </a:rPr>
              <a:t> ở </a:t>
            </a:r>
            <a:r>
              <a:rPr lang="en-US" sz="3200" b="1" kern="1200" dirty="0" err="1">
                <a:effectLst/>
                <a:latin typeface="Times New Roman" panose="02020603050405020304" pitchFamily="18" charset="0"/>
                <a:ea typeface="Times New Roman" panose="02020603050405020304" pitchFamily="18" charset="0"/>
              </a:rPr>
              <a:t>Tây</a:t>
            </a:r>
            <a:r>
              <a:rPr lang="en-US" sz="3200" b="1" kern="1200" dirty="0">
                <a:effectLst/>
                <a:latin typeface="Times New Roman" panose="02020603050405020304" pitchFamily="18" charset="0"/>
                <a:ea typeface="Times New Roman" panose="02020603050405020304" pitchFamily="18" charset="0"/>
              </a:rPr>
              <a:t> </a:t>
            </a:r>
            <a:r>
              <a:rPr lang="en-US" sz="3200" b="1" kern="1200" dirty="0" err="1">
                <a:effectLst/>
                <a:latin typeface="Times New Roman" panose="02020603050405020304" pitchFamily="18" charset="0"/>
                <a:ea typeface="Times New Roman" panose="02020603050405020304" pitchFamily="18" charset="0"/>
              </a:rPr>
              <a:t>Âu</a:t>
            </a:r>
            <a:r>
              <a:rPr lang="en-US" sz="3200" b="1" kern="1200" dirty="0">
                <a:effectLst/>
                <a:latin typeface="Times New Roman" panose="02020603050405020304" pitchFamily="18" charset="0"/>
                <a:ea typeface="Times New Roman" panose="02020603050405020304" pitchFamily="18" charset="0"/>
              </a:rPr>
              <a:t> </a:t>
            </a:r>
            <a:r>
              <a:rPr lang="en-US" sz="3200" b="1" kern="1200" dirty="0" err="1">
                <a:effectLst/>
                <a:latin typeface="Times New Roman" panose="02020603050405020304" pitchFamily="18" charset="0"/>
                <a:ea typeface="Times New Roman" panose="02020603050405020304" pitchFamily="18" charset="0"/>
              </a:rPr>
              <a:t>sống</a:t>
            </a:r>
            <a:r>
              <a:rPr lang="en-US" sz="3200" b="1" kern="1200" dirty="0">
                <a:effectLst/>
                <a:latin typeface="Times New Roman" panose="02020603050405020304" pitchFamily="18" charset="0"/>
                <a:ea typeface="Times New Roman" panose="02020603050405020304" pitchFamily="18" charset="0"/>
              </a:rPr>
              <a:t> </a:t>
            </a:r>
            <a:r>
              <a:rPr lang="en-US" sz="3200" b="1" kern="1200" dirty="0" err="1">
                <a:effectLst/>
                <a:latin typeface="Times New Roman" panose="02020603050405020304" pitchFamily="18" charset="0"/>
                <a:ea typeface="Times New Roman" panose="02020603050405020304" pitchFamily="18" charset="0"/>
              </a:rPr>
              <a:t>cuộc</a:t>
            </a:r>
            <a:r>
              <a:rPr lang="en-US" sz="3200" b="1" kern="1200" dirty="0">
                <a:effectLst/>
                <a:latin typeface="Times New Roman" panose="02020603050405020304" pitchFamily="18" charset="0"/>
                <a:ea typeface="Times New Roman" panose="02020603050405020304" pitchFamily="18" charset="0"/>
              </a:rPr>
              <a:t> </a:t>
            </a:r>
            <a:r>
              <a:rPr lang="en-US" sz="3200" b="1" kern="1200" dirty="0" err="1">
                <a:effectLst/>
                <a:latin typeface="Times New Roman" panose="02020603050405020304" pitchFamily="18" charset="0"/>
                <a:ea typeface="Times New Roman" panose="02020603050405020304" pitchFamily="18" charset="0"/>
              </a:rPr>
              <a:t>sống</a:t>
            </a:r>
            <a:r>
              <a:rPr lang="en-US" sz="3200" b="1" kern="1200" dirty="0">
                <a:effectLst/>
                <a:latin typeface="Times New Roman" panose="02020603050405020304" pitchFamily="18" charset="0"/>
                <a:ea typeface="Times New Roman" panose="02020603050405020304" pitchFamily="18" charset="0"/>
              </a:rPr>
              <a:t> </a:t>
            </a:r>
            <a:r>
              <a:rPr lang="en-US" sz="3200" b="1" kern="1200" dirty="0" err="1">
                <a:effectLst/>
                <a:latin typeface="Times New Roman" panose="02020603050405020304" pitchFamily="18" charset="0"/>
                <a:ea typeface="Times New Roman" panose="02020603050405020304" pitchFamily="18" charset="0"/>
              </a:rPr>
              <a:t>như</a:t>
            </a:r>
            <a:r>
              <a:rPr lang="en-US" sz="3200" b="1" kern="1200" dirty="0">
                <a:effectLst/>
                <a:latin typeface="Times New Roman" panose="02020603050405020304" pitchFamily="18" charset="0"/>
                <a:ea typeface="Times New Roman" panose="02020603050405020304" pitchFamily="18" charset="0"/>
              </a:rPr>
              <a:t> </a:t>
            </a:r>
            <a:r>
              <a:rPr lang="en-US" sz="3200" b="1" kern="1200" dirty="0" err="1">
                <a:effectLst/>
                <a:latin typeface="Times New Roman" panose="02020603050405020304" pitchFamily="18" charset="0"/>
                <a:ea typeface="Times New Roman" panose="02020603050405020304" pitchFamily="18" charset="0"/>
              </a:rPr>
              <a:t>thế</a:t>
            </a:r>
            <a:r>
              <a:rPr lang="en-US" sz="3200" b="1" kern="1200" dirty="0">
                <a:effectLst/>
                <a:latin typeface="Times New Roman" panose="02020603050405020304" pitchFamily="18" charset="0"/>
                <a:ea typeface="Times New Roman" panose="02020603050405020304" pitchFamily="18" charset="0"/>
              </a:rPr>
              <a:t> </a:t>
            </a:r>
            <a:r>
              <a:rPr lang="en-US" sz="3200" b="1" kern="1200" dirty="0" err="1">
                <a:effectLst/>
                <a:latin typeface="Times New Roman" panose="02020603050405020304" pitchFamily="18" charset="0"/>
                <a:ea typeface="Times New Roman" panose="02020603050405020304" pitchFamily="18" charset="0"/>
              </a:rPr>
              <a:t>nào</a:t>
            </a:r>
            <a:r>
              <a:rPr lang="en-US" sz="3200" b="1" kern="1200" dirty="0">
                <a:effectLst/>
                <a:latin typeface="Times New Roman" panose="02020603050405020304" pitchFamily="18" charset="0"/>
                <a:ea typeface="Times New Roman" panose="02020603050405020304" pitchFamily="18" charset="0"/>
              </a:rPr>
              <a:t>?</a:t>
            </a:r>
            <a:endParaRPr lang="vi-VN" sz="3200" b="1" dirty="0">
              <a:effectLst/>
              <a:latin typeface="Times New Roman" panose="02020603050405020304" pitchFamily="18" charset="0"/>
              <a:ea typeface="Times New Roman" panose="02020603050405020304" pitchFamily="18" charset="0"/>
            </a:endParaRPr>
          </a:p>
          <a:p>
            <a:pPr algn="just"/>
            <a:r>
              <a:rPr lang="en-US" sz="3200" kern="1200" dirty="0">
                <a:effectLst/>
                <a:latin typeface="Times New Roman" panose="02020603050405020304" pitchFamily="18" charset="0"/>
                <a:ea typeface="Times New Roman" panose="02020603050405020304" pitchFamily="18" charset="0"/>
              </a:rPr>
              <a:t>A. </a:t>
            </a:r>
            <a:r>
              <a:rPr lang="en-US" sz="3200" kern="1200" dirty="0" err="1">
                <a:effectLst/>
                <a:latin typeface="Times New Roman" panose="02020603050405020304" pitchFamily="18" charset="0"/>
                <a:ea typeface="Times New Roman" panose="02020603050405020304" pitchFamily="18" charset="0"/>
              </a:rPr>
              <a:t>Sống</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cực</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khổ</a:t>
            </a:r>
            <a:r>
              <a:rPr lang="en-US" sz="3200" kern="1200" dirty="0">
                <a:effectLst/>
                <a:latin typeface="Times New Roman" panose="02020603050405020304" pitchFamily="18" charset="0"/>
                <a:ea typeface="Times New Roman" panose="02020603050405020304" pitchFamily="18" charset="0"/>
              </a:rPr>
              <a:t>                          </a:t>
            </a:r>
            <a:r>
              <a:rPr lang="en-US" sz="3200" kern="1200" dirty="0">
                <a:solidFill>
                  <a:srgbClr val="FF0000"/>
                </a:solidFill>
                <a:effectLst/>
                <a:latin typeface="Times New Roman" panose="02020603050405020304" pitchFamily="18" charset="0"/>
                <a:ea typeface="Times New Roman" panose="02020603050405020304" pitchFamily="18" charset="0"/>
              </a:rPr>
              <a:t>B. </a:t>
            </a:r>
            <a:r>
              <a:rPr lang="en-US" sz="3200" kern="1200" dirty="0" err="1">
                <a:solidFill>
                  <a:srgbClr val="FF0000"/>
                </a:solidFill>
                <a:effectLst/>
                <a:latin typeface="Times New Roman" panose="02020603050405020304" pitchFamily="18" charset="0"/>
                <a:ea typeface="Times New Roman" panose="02020603050405020304" pitchFamily="18" charset="0"/>
              </a:rPr>
              <a:t>Sống</a:t>
            </a:r>
            <a:r>
              <a:rPr lang="en-US" sz="3200" kern="1200" dirty="0">
                <a:solidFill>
                  <a:srgbClr val="FF0000"/>
                </a:solidFill>
                <a:effectLst/>
                <a:latin typeface="Times New Roman" panose="02020603050405020304" pitchFamily="18" charset="0"/>
                <a:ea typeface="Times New Roman" panose="02020603050405020304" pitchFamily="18" charset="0"/>
              </a:rPr>
              <a:t> sung </a:t>
            </a:r>
            <a:r>
              <a:rPr lang="en-US" sz="3200" kern="1200" dirty="0" err="1">
                <a:solidFill>
                  <a:srgbClr val="FF0000"/>
                </a:solidFill>
                <a:effectLst/>
                <a:latin typeface="Times New Roman" panose="02020603050405020304" pitchFamily="18" charset="0"/>
                <a:ea typeface="Times New Roman" panose="02020603050405020304" pitchFamily="18" charset="0"/>
              </a:rPr>
              <a:t>sướng</a:t>
            </a:r>
            <a:r>
              <a:rPr lang="en-US" sz="3200" kern="1200" dirty="0">
                <a:solidFill>
                  <a:srgbClr val="FF0000"/>
                </a:solidFill>
                <a:effectLst/>
                <a:latin typeface="Times New Roman" panose="02020603050405020304" pitchFamily="18" charset="0"/>
                <a:ea typeface="Times New Roman" panose="02020603050405020304" pitchFamily="18" charset="0"/>
              </a:rPr>
              <a:t>, </a:t>
            </a:r>
            <a:r>
              <a:rPr lang="en-US" sz="3200" kern="1200" dirty="0" err="1">
                <a:solidFill>
                  <a:srgbClr val="FF0000"/>
                </a:solidFill>
                <a:effectLst/>
                <a:latin typeface="Times New Roman" panose="02020603050405020304" pitchFamily="18" charset="0"/>
                <a:ea typeface="Times New Roman" panose="02020603050405020304" pitchFamily="18" charset="0"/>
              </a:rPr>
              <a:t>xa</a:t>
            </a:r>
            <a:r>
              <a:rPr lang="en-US" sz="3200" kern="1200" dirty="0">
                <a:solidFill>
                  <a:srgbClr val="FF0000"/>
                </a:solidFill>
                <a:effectLst/>
                <a:latin typeface="Times New Roman" panose="02020603050405020304" pitchFamily="18" charset="0"/>
                <a:ea typeface="Times New Roman" panose="02020603050405020304" pitchFamily="18" charset="0"/>
              </a:rPr>
              <a:t> </a:t>
            </a:r>
            <a:r>
              <a:rPr lang="en-US" sz="3200" kern="1200" dirty="0" err="1">
                <a:solidFill>
                  <a:srgbClr val="FF0000"/>
                </a:solidFill>
                <a:effectLst/>
                <a:latin typeface="Times New Roman" panose="02020603050405020304" pitchFamily="18" charset="0"/>
                <a:ea typeface="Times New Roman" panose="02020603050405020304" pitchFamily="18" charset="0"/>
              </a:rPr>
              <a:t>hoa</a:t>
            </a:r>
            <a:endParaRPr lang="vi-VN" sz="3200" dirty="0">
              <a:solidFill>
                <a:srgbClr val="FF0000"/>
              </a:solidFill>
              <a:effectLst/>
              <a:latin typeface="Times New Roman" panose="02020603050405020304" pitchFamily="18" charset="0"/>
              <a:ea typeface="Times New Roman" panose="02020603050405020304" pitchFamily="18" charset="0"/>
            </a:endParaRPr>
          </a:p>
          <a:p>
            <a:pPr algn="just"/>
            <a:r>
              <a:rPr lang="en-US" sz="3200" kern="1200" dirty="0">
                <a:effectLst/>
                <a:latin typeface="Times New Roman" panose="02020603050405020304" pitchFamily="18" charset="0"/>
                <a:ea typeface="Times New Roman" panose="02020603050405020304" pitchFamily="18" charset="0"/>
              </a:rPr>
              <a:t>C. </a:t>
            </a:r>
            <a:r>
              <a:rPr lang="en-US" sz="3200" kern="1200" dirty="0" err="1">
                <a:effectLst/>
                <a:latin typeface="Times New Roman" panose="02020603050405020304" pitchFamily="18" charset="0"/>
                <a:ea typeface="Times New Roman" panose="02020603050405020304" pitchFamily="18" charset="0"/>
              </a:rPr>
              <a:t>Làm</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thuê</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cho</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nhà</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vua</a:t>
            </a:r>
            <a:r>
              <a:rPr lang="en-US" sz="3200" kern="1200" dirty="0">
                <a:effectLst/>
                <a:latin typeface="Times New Roman" panose="02020603050405020304" pitchFamily="18" charset="0"/>
                <a:ea typeface="Times New Roman" panose="02020603050405020304" pitchFamily="18" charset="0"/>
              </a:rPr>
              <a:t>            D. </a:t>
            </a:r>
            <a:r>
              <a:rPr lang="en-US" sz="3200" kern="1200" dirty="0" err="1">
                <a:effectLst/>
                <a:latin typeface="Times New Roman" panose="02020603050405020304" pitchFamily="18" charset="0"/>
                <a:ea typeface="Times New Roman" panose="02020603050405020304" pitchFamily="18" charset="0"/>
              </a:rPr>
              <a:t>Sống</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bình</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dân</a:t>
            </a:r>
            <a:endParaRPr lang="vi-VN" sz="3200" dirty="0">
              <a:effectLst/>
              <a:latin typeface="Times New Roman" panose="02020603050405020304" pitchFamily="18" charset="0"/>
              <a:ea typeface="Times New Roman" panose="02020603050405020304" pitchFamily="18" charset="0"/>
            </a:endParaRPr>
          </a:p>
          <a:p>
            <a:endParaRPr lang="vi-V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838200" y="365125"/>
            <a:ext cx="10515600" cy="1652905"/>
          </a:xfrm>
        </p:spPr>
        <p:txBody>
          <a:bodyPr>
            <a:noAutofit/>
          </a:bodyPr>
          <a:lstStyle/>
          <a:p>
            <a:r>
              <a:rPr lang="vi-VN" sz="5400" b="1" u="sng" dirty="0">
                <a:effectLst/>
                <a:latin typeface="Times New Roman" panose="02020603050405020304" pitchFamily="18" charset="0"/>
                <a:ea typeface="Times New Roman" panose="02020603050405020304" pitchFamily="18" charset="0"/>
                <a:sym typeface="+mn-ea"/>
              </a:rPr>
              <a:t>1. Quá trình hình thành xã hội phong kiến ở Tây Âu</a:t>
            </a:r>
            <a:endParaRPr lang="vi-VN" sz="5400" dirty="0"/>
          </a:p>
        </p:txBody>
      </p:sp>
      <p:sp>
        <p:nvSpPr>
          <p:cNvPr id="3" name="Chỗ dành sẵn cho Nội dung 2"/>
          <p:cNvSpPr>
            <a:spLocks noGrp="1"/>
          </p:cNvSpPr>
          <p:nvPr>
            <p:ph idx="1"/>
          </p:nvPr>
        </p:nvSpPr>
        <p:spPr>
          <a:xfrm>
            <a:off x="927100" y="2182495"/>
            <a:ext cx="10515600" cy="4302125"/>
          </a:xfrm>
        </p:spPr>
        <p:txBody>
          <a:bodyPr>
            <a:normAutofit/>
          </a:bodyPr>
          <a:lstStyle/>
          <a:p>
            <a:pPr indent="0" algn="just">
              <a:buNone/>
            </a:pPr>
            <a:r>
              <a:rPr lang="vi-VN" sz="5400" b="1" dirty="0">
                <a:effectLst/>
                <a:latin typeface="Times New Roman" panose="02020603050405020304" pitchFamily="18" charset="0"/>
                <a:ea typeface="Times New Roman" panose="02020603050405020304" pitchFamily="18" charset="0"/>
              </a:rPr>
              <a:t>- Thế kỉ thứ III, đế quốc La Mã sản xuất sút kém, xã hội rối ren. </a:t>
            </a:r>
          </a:p>
          <a:p>
            <a:pPr indent="0" algn="just">
              <a:buNone/>
            </a:pPr>
            <a:r>
              <a:rPr lang="vi-VN" sz="5400" b="1" dirty="0">
                <a:effectLst/>
                <a:latin typeface="Times New Roman" panose="02020603050405020304" pitchFamily="18" charset="0"/>
                <a:ea typeface="Times New Roman" panose="02020603050405020304" pitchFamily="18" charset="0"/>
              </a:rPr>
              <a:t>- </a:t>
            </a:r>
            <a:r>
              <a:rPr lang="en-US" altLang="vi-VN" sz="5400" b="1" dirty="0">
                <a:effectLst/>
                <a:latin typeface="Times New Roman" panose="02020603050405020304" pitchFamily="18" charset="0"/>
                <a:ea typeface="Times New Roman" panose="02020603050405020304" pitchFamily="18" charset="0"/>
              </a:rPr>
              <a:t>Năm 476, </a:t>
            </a:r>
            <a:r>
              <a:rPr lang="vi-VN" sz="5400" b="1" dirty="0">
                <a:effectLst/>
                <a:latin typeface="Times New Roman" panose="02020603050405020304" pitchFamily="18" charset="0"/>
                <a:ea typeface="Times New Roman" panose="02020603050405020304" pitchFamily="18" charset="0"/>
              </a:rPr>
              <a:t>đế quốc La Mã bị </a:t>
            </a:r>
            <a:r>
              <a:rPr lang="vi-VN" sz="5400" b="1" dirty="0">
                <a:effectLst/>
                <a:latin typeface="Times New Roman" panose="02020603050405020304" pitchFamily="18" charset="0"/>
                <a:ea typeface="Times New Roman" panose="02020603050405020304" pitchFamily="18" charset="0"/>
                <a:sym typeface="+mn-ea"/>
              </a:rPr>
              <a:t>người </a:t>
            </a:r>
            <a:r>
              <a:rPr lang="vi-VN" sz="5400" b="1" dirty="0" err="1">
                <a:effectLst/>
                <a:latin typeface="Times New Roman" panose="02020603050405020304" pitchFamily="18" charset="0"/>
                <a:ea typeface="Times New Roman" panose="02020603050405020304" pitchFamily="18" charset="0"/>
                <a:sym typeface="+mn-ea"/>
              </a:rPr>
              <a:t>Giéc</a:t>
            </a:r>
            <a:r>
              <a:rPr lang="vi-VN" sz="5400" b="1" dirty="0">
                <a:effectLst/>
                <a:latin typeface="Times New Roman" panose="02020603050405020304" pitchFamily="18" charset="0"/>
                <a:ea typeface="Times New Roman" panose="02020603050405020304" pitchFamily="18" charset="0"/>
                <a:sym typeface="+mn-ea"/>
              </a:rPr>
              <a:t>– man</a:t>
            </a:r>
            <a:r>
              <a:rPr lang="en-US" altLang="vi-VN" sz="5400" b="1" dirty="0">
                <a:effectLst/>
                <a:latin typeface="Times New Roman" panose="02020603050405020304" pitchFamily="18" charset="0"/>
                <a:ea typeface="Times New Roman" panose="02020603050405020304" pitchFamily="18" charset="0"/>
                <a:sym typeface="+mn-ea"/>
              </a:rPr>
              <a:t> tiêu diệt</a:t>
            </a:r>
            <a:r>
              <a:rPr lang="vi-VN" sz="5400" b="1" dirty="0">
                <a:effectLst/>
                <a:latin typeface="Times New Roman" panose="02020603050405020304" pitchFamily="18" charset="0"/>
                <a:ea typeface="Times New Roman" panose="02020603050405020304" pitchFamily="18" charset="0"/>
              </a:rPr>
              <a:t>. </a:t>
            </a:r>
          </a:p>
          <a:p>
            <a:endParaRPr lang="vi-VN" sz="5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838200" y="365126"/>
            <a:ext cx="10515600" cy="877888"/>
          </a:xfrm>
        </p:spPr>
        <p:txBody>
          <a:bodyPr/>
          <a:lstStyle/>
          <a:p>
            <a:r>
              <a:rPr lang="en-US" b="1" dirty="0" err="1"/>
              <a:t>Bài</a:t>
            </a:r>
            <a:r>
              <a:rPr lang="en-US" b="1" dirty="0"/>
              <a:t> </a:t>
            </a:r>
            <a:r>
              <a:rPr lang="en-US" b="1" dirty="0" err="1"/>
              <a:t>tập</a:t>
            </a:r>
            <a:r>
              <a:rPr lang="en-US" b="1" dirty="0"/>
              <a:t> </a:t>
            </a:r>
            <a:r>
              <a:rPr lang="en-US" b="1" dirty="0" err="1"/>
              <a:t>trắc</a:t>
            </a:r>
            <a:r>
              <a:rPr lang="en-US" b="1" dirty="0"/>
              <a:t> </a:t>
            </a:r>
            <a:r>
              <a:rPr lang="en-US" b="1" dirty="0" err="1"/>
              <a:t>nghiệm</a:t>
            </a:r>
            <a:endParaRPr lang="vi-VN" b="1" dirty="0"/>
          </a:p>
        </p:txBody>
      </p:sp>
      <p:sp>
        <p:nvSpPr>
          <p:cNvPr id="3" name="Chỗ dành sẵn cho Nội dung 2"/>
          <p:cNvSpPr>
            <a:spLocks noGrp="1"/>
          </p:cNvSpPr>
          <p:nvPr>
            <p:ph idx="1"/>
          </p:nvPr>
        </p:nvSpPr>
        <p:spPr/>
        <p:txBody>
          <a:bodyPr>
            <a:normAutofit/>
          </a:bodyPr>
          <a:lstStyle/>
          <a:p>
            <a:pPr marL="0" indent="0" algn="just">
              <a:buNone/>
            </a:pPr>
            <a:r>
              <a:rPr lang="en-US" b="1" kern="1200" dirty="0" err="1">
                <a:effectLst/>
                <a:latin typeface="Times New Roman" panose="02020603050405020304" pitchFamily="18" charset="0"/>
                <a:ea typeface="Times New Roman" panose="02020603050405020304" pitchFamily="18" charset="0"/>
              </a:rPr>
              <a:t>Câu</a:t>
            </a:r>
            <a:r>
              <a:rPr lang="en-US" b="1" kern="1200" dirty="0">
                <a:effectLst/>
                <a:latin typeface="Times New Roman" panose="02020603050405020304" pitchFamily="18" charset="0"/>
                <a:ea typeface="Times New Roman" panose="02020603050405020304" pitchFamily="18" charset="0"/>
              </a:rPr>
              <a:t> 5: </a:t>
            </a:r>
            <a:r>
              <a:rPr lang="en-US" b="1" kern="1200" dirty="0" err="1">
                <a:effectLst/>
                <a:latin typeface="Times New Roman" panose="02020603050405020304" pitchFamily="18" charset="0"/>
                <a:ea typeface="Times New Roman" panose="02020603050405020304" pitchFamily="18" charset="0"/>
              </a:rPr>
              <a:t>Kinh</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tế</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chủ</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đạo</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của</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thành</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thị</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Tây</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Âu</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thời</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trung</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đại</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là</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gì</a:t>
            </a:r>
            <a:r>
              <a:rPr lang="en-US" b="1" kern="1200" dirty="0">
                <a:effectLst/>
                <a:latin typeface="Times New Roman" panose="02020603050405020304" pitchFamily="18" charset="0"/>
                <a:ea typeface="Times New Roman" panose="02020603050405020304" pitchFamily="18" charset="0"/>
              </a:rPr>
              <a:t>?</a:t>
            </a:r>
            <a:endParaRPr lang="vi-VN" b="1" dirty="0">
              <a:effectLst/>
              <a:latin typeface="Times New Roman" panose="02020603050405020304" pitchFamily="18" charset="0"/>
              <a:ea typeface="Times New Roman" panose="02020603050405020304" pitchFamily="18" charset="0"/>
            </a:endParaRPr>
          </a:p>
          <a:p>
            <a:pPr marL="0" indent="0" algn="just">
              <a:buNone/>
            </a:pPr>
            <a:r>
              <a:rPr lang="en-US" kern="1200" dirty="0">
                <a:effectLst/>
                <a:latin typeface="Times New Roman" panose="02020603050405020304" pitchFamily="18" charset="0"/>
                <a:ea typeface="Times New Roman" panose="02020603050405020304" pitchFamily="18" charset="0"/>
              </a:rPr>
              <a:t>A. </a:t>
            </a:r>
            <a:r>
              <a:rPr lang="en-US" kern="1200" dirty="0" err="1">
                <a:effectLst/>
                <a:latin typeface="Times New Roman" panose="02020603050405020304" pitchFamily="18" charset="0"/>
                <a:ea typeface="Times New Roman" panose="02020603050405020304" pitchFamily="18" charset="0"/>
              </a:rPr>
              <a:t>Nông</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nghiệp</a:t>
            </a:r>
            <a:r>
              <a:rPr lang="en-US" kern="1200" dirty="0">
                <a:effectLst/>
                <a:latin typeface="Times New Roman" panose="02020603050405020304" pitchFamily="18" charset="0"/>
                <a:ea typeface="Times New Roman" panose="02020603050405020304" pitchFamily="18" charset="0"/>
              </a:rPr>
              <a:t>                          B. </a:t>
            </a:r>
            <a:r>
              <a:rPr lang="en-US" kern="1200" dirty="0" err="1">
                <a:effectLst/>
                <a:latin typeface="Times New Roman" panose="02020603050405020304" pitchFamily="18" charset="0"/>
                <a:ea typeface="Times New Roman" panose="02020603050405020304" pitchFamily="18" charset="0"/>
              </a:rPr>
              <a:t>Thủ</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công</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nghiệp</a:t>
            </a:r>
            <a:endParaRPr lang="vi-VN" dirty="0">
              <a:effectLst/>
              <a:latin typeface="Times New Roman" panose="02020603050405020304" pitchFamily="18" charset="0"/>
              <a:ea typeface="Times New Roman" panose="02020603050405020304" pitchFamily="18" charset="0"/>
            </a:endParaRPr>
          </a:p>
          <a:p>
            <a:pPr marL="0" indent="0" algn="just">
              <a:buNone/>
            </a:pPr>
            <a:r>
              <a:rPr lang="en-US" kern="1200" dirty="0">
                <a:effectLst/>
                <a:latin typeface="Times New Roman" panose="02020603050405020304" pitchFamily="18" charset="0"/>
                <a:ea typeface="Times New Roman" panose="02020603050405020304" pitchFamily="18" charset="0"/>
              </a:rPr>
              <a:t>C. </a:t>
            </a:r>
            <a:r>
              <a:rPr lang="en-US" kern="1200" dirty="0" err="1">
                <a:effectLst/>
                <a:latin typeface="Times New Roman" panose="02020603050405020304" pitchFamily="18" charset="0"/>
                <a:ea typeface="Times New Roman" panose="02020603050405020304" pitchFamily="18" charset="0"/>
              </a:rPr>
              <a:t>Thương</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nghiệp</a:t>
            </a:r>
            <a:r>
              <a:rPr lang="en-US" kern="1200" dirty="0">
                <a:effectLst/>
                <a:latin typeface="Times New Roman" panose="02020603050405020304" pitchFamily="18" charset="0"/>
                <a:ea typeface="Times New Roman" panose="02020603050405020304" pitchFamily="18" charset="0"/>
              </a:rPr>
              <a:t>                       D. </a:t>
            </a:r>
            <a:r>
              <a:rPr lang="en-US" kern="1200" dirty="0" err="1">
                <a:effectLst/>
                <a:latin typeface="Times New Roman" panose="02020603050405020304" pitchFamily="18" charset="0"/>
                <a:ea typeface="Times New Roman" panose="02020603050405020304" pitchFamily="18" charset="0"/>
              </a:rPr>
              <a:t>Thủ</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công</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nghiệp</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và</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thương</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nghiệp</a:t>
            </a:r>
            <a:endParaRPr lang="vi-VN" dirty="0">
              <a:effectLst/>
              <a:latin typeface="Times New Roman" panose="02020603050405020304" pitchFamily="18" charset="0"/>
              <a:ea typeface="Times New Roman" panose="02020603050405020304" pitchFamily="18" charset="0"/>
            </a:endParaRPr>
          </a:p>
          <a:p>
            <a:pPr marL="0" indent="0" algn="just">
              <a:buNone/>
            </a:pPr>
            <a:r>
              <a:rPr lang="en-US" b="1" kern="1200" dirty="0" err="1">
                <a:effectLst/>
                <a:latin typeface="Times New Roman" panose="02020603050405020304" pitchFamily="18" charset="0"/>
                <a:ea typeface="Times New Roman" panose="02020603050405020304" pitchFamily="18" charset="0"/>
              </a:rPr>
              <a:t>Câu</a:t>
            </a:r>
            <a:r>
              <a:rPr lang="en-US" b="1" kern="1200" dirty="0">
                <a:effectLst/>
                <a:latin typeface="Times New Roman" panose="02020603050405020304" pitchFamily="18" charset="0"/>
                <a:ea typeface="Times New Roman" panose="02020603050405020304" pitchFamily="18" charset="0"/>
              </a:rPr>
              <a:t> 6: </a:t>
            </a:r>
            <a:r>
              <a:rPr lang="en-US" b="1" kern="1200" dirty="0" err="1">
                <a:effectLst/>
                <a:latin typeface="Times New Roman" panose="02020603050405020304" pitchFamily="18" charset="0"/>
                <a:ea typeface="Times New Roman" panose="02020603050405020304" pitchFamily="18" charset="0"/>
              </a:rPr>
              <a:t>Kinh</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tế</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chủ</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đạo</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của</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lãnh</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địa</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phong</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kiến</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Tây</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Âu</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thời</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trung</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đại</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là</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gì</a:t>
            </a:r>
            <a:r>
              <a:rPr lang="en-US" b="1" kern="1200" dirty="0">
                <a:effectLst/>
                <a:latin typeface="Times New Roman" panose="02020603050405020304" pitchFamily="18" charset="0"/>
                <a:ea typeface="Times New Roman" panose="02020603050405020304" pitchFamily="18" charset="0"/>
              </a:rPr>
              <a:t>?</a:t>
            </a:r>
            <a:endParaRPr lang="vi-VN" b="1" dirty="0">
              <a:effectLst/>
              <a:latin typeface="Times New Roman" panose="02020603050405020304" pitchFamily="18" charset="0"/>
              <a:ea typeface="Times New Roman" panose="02020603050405020304" pitchFamily="18" charset="0"/>
            </a:endParaRPr>
          </a:p>
          <a:p>
            <a:pPr marL="0" indent="0" algn="just">
              <a:buNone/>
            </a:pPr>
            <a:r>
              <a:rPr lang="en-US" kern="1200" dirty="0">
                <a:effectLst/>
                <a:latin typeface="Times New Roman" panose="02020603050405020304" pitchFamily="18" charset="0"/>
                <a:ea typeface="Times New Roman" panose="02020603050405020304" pitchFamily="18" charset="0"/>
              </a:rPr>
              <a:t>A. </a:t>
            </a:r>
            <a:r>
              <a:rPr lang="en-US" kern="1200" dirty="0" err="1">
                <a:effectLst/>
                <a:latin typeface="Times New Roman" panose="02020603050405020304" pitchFamily="18" charset="0"/>
                <a:ea typeface="Times New Roman" panose="02020603050405020304" pitchFamily="18" charset="0"/>
              </a:rPr>
              <a:t>Nông</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nghiệp</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tự</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túc</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tự</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cấp</a:t>
            </a:r>
            <a:r>
              <a:rPr lang="en-US" kern="1200" dirty="0">
                <a:effectLst/>
                <a:latin typeface="Times New Roman" panose="02020603050405020304" pitchFamily="18" charset="0"/>
                <a:ea typeface="Times New Roman" panose="02020603050405020304" pitchFamily="18" charset="0"/>
              </a:rPr>
              <a:t>      B. </a:t>
            </a:r>
            <a:r>
              <a:rPr lang="en-US" kern="1200" dirty="0" err="1">
                <a:effectLst/>
                <a:latin typeface="Times New Roman" panose="02020603050405020304" pitchFamily="18" charset="0"/>
                <a:ea typeface="Times New Roman" panose="02020603050405020304" pitchFamily="18" charset="0"/>
              </a:rPr>
              <a:t>Thủ</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công</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nghiệp</a:t>
            </a:r>
            <a:endParaRPr lang="vi-VN" dirty="0">
              <a:effectLst/>
              <a:latin typeface="Times New Roman" panose="02020603050405020304" pitchFamily="18" charset="0"/>
              <a:ea typeface="Times New Roman" panose="02020603050405020304" pitchFamily="18" charset="0"/>
            </a:endParaRPr>
          </a:p>
          <a:p>
            <a:pPr marL="0" indent="0" algn="just">
              <a:buNone/>
            </a:pPr>
            <a:r>
              <a:rPr lang="en-US" kern="1200" dirty="0">
                <a:effectLst/>
                <a:latin typeface="Times New Roman" panose="02020603050405020304" pitchFamily="18" charset="0"/>
                <a:ea typeface="Times New Roman" panose="02020603050405020304" pitchFamily="18" charset="0"/>
              </a:rPr>
              <a:t>C. </a:t>
            </a:r>
            <a:r>
              <a:rPr lang="en-US" kern="1200" dirty="0" err="1">
                <a:effectLst/>
                <a:latin typeface="Times New Roman" panose="02020603050405020304" pitchFamily="18" charset="0"/>
                <a:ea typeface="Times New Roman" panose="02020603050405020304" pitchFamily="18" charset="0"/>
              </a:rPr>
              <a:t>Thương</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nghiệp</a:t>
            </a:r>
            <a:r>
              <a:rPr lang="en-US" kern="1200" dirty="0">
                <a:effectLst/>
                <a:latin typeface="Times New Roman" panose="02020603050405020304" pitchFamily="18" charset="0"/>
                <a:ea typeface="Times New Roman" panose="02020603050405020304" pitchFamily="18" charset="0"/>
              </a:rPr>
              <a:t>                        D. </a:t>
            </a:r>
            <a:r>
              <a:rPr lang="en-US" kern="1200" dirty="0" err="1">
                <a:effectLst/>
                <a:latin typeface="Times New Roman" panose="02020603050405020304" pitchFamily="18" charset="0"/>
                <a:ea typeface="Times New Roman" panose="02020603050405020304" pitchFamily="18" charset="0"/>
              </a:rPr>
              <a:t>Thủ</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công</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nghiệp</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và</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thương</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nghiệp</a:t>
            </a:r>
            <a:endParaRPr lang="vi-VN" dirty="0">
              <a:effectLst/>
              <a:latin typeface="Times New Roman" panose="02020603050405020304" pitchFamily="18" charset="0"/>
              <a:ea typeface="Times New Roman" panose="02020603050405020304" pitchFamily="18" charset="0"/>
            </a:endParaRPr>
          </a:p>
          <a:p>
            <a:endParaRPr lang="vi-V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838200" y="365126"/>
            <a:ext cx="10515600" cy="877888"/>
          </a:xfrm>
        </p:spPr>
        <p:txBody>
          <a:bodyPr/>
          <a:lstStyle/>
          <a:p>
            <a:r>
              <a:rPr lang="en-US" b="1" dirty="0" err="1"/>
              <a:t>Bài</a:t>
            </a:r>
            <a:r>
              <a:rPr lang="en-US" b="1" dirty="0"/>
              <a:t> </a:t>
            </a:r>
            <a:r>
              <a:rPr lang="en-US" b="1" dirty="0" err="1"/>
              <a:t>tập</a:t>
            </a:r>
            <a:r>
              <a:rPr lang="en-US" b="1" dirty="0"/>
              <a:t> </a:t>
            </a:r>
            <a:r>
              <a:rPr lang="en-US" b="1" dirty="0" err="1"/>
              <a:t>trắc</a:t>
            </a:r>
            <a:r>
              <a:rPr lang="en-US" b="1" dirty="0"/>
              <a:t> </a:t>
            </a:r>
            <a:r>
              <a:rPr lang="en-US" b="1" dirty="0" err="1"/>
              <a:t>nghiệm</a:t>
            </a:r>
            <a:endParaRPr lang="vi-VN" b="1" dirty="0"/>
          </a:p>
        </p:txBody>
      </p:sp>
      <p:sp>
        <p:nvSpPr>
          <p:cNvPr id="3" name="Chỗ dành sẵn cho Nội dung 2"/>
          <p:cNvSpPr>
            <a:spLocks noGrp="1"/>
          </p:cNvSpPr>
          <p:nvPr>
            <p:ph idx="1"/>
          </p:nvPr>
        </p:nvSpPr>
        <p:spPr/>
        <p:txBody>
          <a:bodyPr>
            <a:normAutofit/>
          </a:bodyPr>
          <a:lstStyle/>
          <a:p>
            <a:pPr marL="0" indent="0" algn="just">
              <a:buNone/>
            </a:pPr>
            <a:r>
              <a:rPr lang="en-US" b="1" kern="1200" dirty="0" err="1">
                <a:effectLst/>
                <a:latin typeface="Times New Roman" panose="02020603050405020304" pitchFamily="18" charset="0"/>
                <a:ea typeface="Times New Roman" panose="02020603050405020304" pitchFamily="18" charset="0"/>
              </a:rPr>
              <a:t>Câu</a:t>
            </a:r>
            <a:r>
              <a:rPr lang="en-US" b="1" kern="1200" dirty="0">
                <a:effectLst/>
                <a:latin typeface="Times New Roman" panose="02020603050405020304" pitchFamily="18" charset="0"/>
                <a:ea typeface="Times New Roman" panose="02020603050405020304" pitchFamily="18" charset="0"/>
              </a:rPr>
              <a:t> 5: </a:t>
            </a:r>
            <a:r>
              <a:rPr lang="en-US" b="1" kern="1200" dirty="0" err="1">
                <a:effectLst/>
                <a:latin typeface="Times New Roman" panose="02020603050405020304" pitchFamily="18" charset="0"/>
                <a:ea typeface="Times New Roman" panose="02020603050405020304" pitchFamily="18" charset="0"/>
              </a:rPr>
              <a:t>Kinh</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tế</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chủ</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đạo</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của</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thành</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thị</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Tây</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Âu</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thời</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trung</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đại</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là</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gì</a:t>
            </a:r>
            <a:r>
              <a:rPr lang="en-US" b="1" kern="1200" dirty="0">
                <a:effectLst/>
                <a:latin typeface="Times New Roman" panose="02020603050405020304" pitchFamily="18" charset="0"/>
                <a:ea typeface="Times New Roman" panose="02020603050405020304" pitchFamily="18" charset="0"/>
              </a:rPr>
              <a:t>?</a:t>
            </a:r>
            <a:endParaRPr lang="vi-VN" b="1" dirty="0">
              <a:effectLst/>
              <a:latin typeface="Times New Roman" panose="02020603050405020304" pitchFamily="18" charset="0"/>
              <a:ea typeface="Times New Roman" panose="02020603050405020304" pitchFamily="18" charset="0"/>
            </a:endParaRPr>
          </a:p>
          <a:p>
            <a:pPr marL="0" indent="0" algn="just">
              <a:buNone/>
            </a:pPr>
            <a:r>
              <a:rPr lang="en-US" kern="1200" dirty="0">
                <a:effectLst/>
                <a:latin typeface="Times New Roman" panose="02020603050405020304" pitchFamily="18" charset="0"/>
                <a:ea typeface="Times New Roman" panose="02020603050405020304" pitchFamily="18" charset="0"/>
              </a:rPr>
              <a:t>A. </a:t>
            </a:r>
            <a:r>
              <a:rPr lang="en-US" kern="1200" dirty="0" err="1">
                <a:effectLst/>
                <a:latin typeface="Times New Roman" panose="02020603050405020304" pitchFamily="18" charset="0"/>
                <a:ea typeface="Times New Roman" panose="02020603050405020304" pitchFamily="18" charset="0"/>
              </a:rPr>
              <a:t>Nông</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nghiệp</a:t>
            </a:r>
            <a:r>
              <a:rPr lang="en-US" kern="1200" dirty="0">
                <a:effectLst/>
                <a:latin typeface="Times New Roman" panose="02020603050405020304" pitchFamily="18" charset="0"/>
                <a:ea typeface="Times New Roman" panose="02020603050405020304" pitchFamily="18" charset="0"/>
              </a:rPr>
              <a:t>                          B. </a:t>
            </a:r>
            <a:r>
              <a:rPr lang="en-US" kern="1200" dirty="0" err="1">
                <a:effectLst/>
                <a:latin typeface="Times New Roman" panose="02020603050405020304" pitchFamily="18" charset="0"/>
                <a:ea typeface="Times New Roman" panose="02020603050405020304" pitchFamily="18" charset="0"/>
              </a:rPr>
              <a:t>Thủ</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công</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nghiệp</a:t>
            </a:r>
            <a:endParaRPr lang="vi-VN" dirty="0">
              <a:effectLst/>
              <a:latin typeface="Times New Roman" panose="02020603050405020304" pitchFamily="18" charset="0"/>
              <a:ea typeface="Times New Roman" panose="02020603050405020304" pitchFamily="18" charset="0"/>
            </a:endParaRPr>
          </a:p>
          <a:p>
            <a:pPr marL="0" indent="0" algn="just">
              <a:buNone/>
            </a:pPr>
            <a:r>
              <a:rPr lang="en-US" kern="1200" dirty="0">
                <a:effectLst/>
                <a:latin typeface="Times New Roman" panose="02020603050405020304" pitchFamily="18" charset="0"/>
                <a:ea typeface="Times New Roman" panose="02020603050405020304" pitchFamily="18" charset="0"/>
              </a:rPr>
              <a:t>C. </a:t>
            </a:r>
            <a:r>
              <a:rPr lang="en-US" kern="1200" dirty="0" err="1">
                <a:effectLst/>
                <a:latin typeface="Times New Roman" panose="02020603050405020304" pitchFamily="18" charset="0"/>
                <a:ea typeface="Times New Roman" panose="02020603050405020304" pitchFamily="18" charset="0"/>
              </a:rPr>
              <a:t>Thương</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nghiệp</a:t>
            </a:r>
            <a:r>
              <a:rPr lang="en-US" kern="1200" dirty="0">
                <a:effectLst/>
                <a:latin typeface="Times New Roman" panose="02020603050405020304" pitchFamily="18" charset="0"/>
                <a:ea typeface="Times New Roman" panose="02020603050405020304" pitchFamily="18" charset="0"/>
              </a:rPr>
              <a:t>                       </a:t>
            </a:r>
            <a:r>
              <a:rPr lang="en-US" kern="1200" dirty="0">
                <a:solidFill>
                  <a:srgbClr val="FF0000"/>
                </a:solidFill>
                <a:effectLst/>
                <a:latin typeface="Times New Roman" panose="02020603050405020304" pitchFamily="18" charset="0"/>
                <a:ea typeface="Times New Roman" panose="02020603050405020304" pitchFamily="18" charset="0"/>
              </a:rPr>
              <a:t>D. </a:t>
            </a:r>
            <a:r>
              <a:rPr lang="en-US" kern="1200" dirty="0" err="1">
                <a:solidFill>
                  <a:srgbClr val="FF0000"/>
                </a:solidFill>
                <a:effectLst/>
                <a:latin typeface="Times New Roman" panose="02020603050405020304" pitchFamily="18" charset="0"/>
                <a:ea typeface="Times New Roman" panose="02020603050405020304" pitchFamily="18" charset="0"/>
              </a:rPr>
              <a:t>Thủ</a:t>
            </a:r>
            <a:r>
              <a:rPr lang="en-US" kern="1200" dirty="0">
                <a:solidFill>
                  <a:srgbClr val="FF0000"/>
                </a:solidFill>
                <a:effectLst/>
                <a:latin typeface="Times New Roman" panose="02020603050405020304" pitchFamily="18" charset="0"/>
                <a:ea typeface="Times New Roman" panose="02020603050405020304" pitchFamily="18" charset="0"/>
              </a:rPr>
              <a:t> </a:t>
            </a:r>
            <a:r>
              <a:rPr lang="en-US" kern="1200" dirty="0" err="1">
                <a:solidFill>
                  <a:srgbClr val="FF0000"/>
                </a:solidFill>
                <a:effectLst/>
                <a:latin typeface="Times New Roman" panose="02020603050405020304" pitchFamily="18" charset="0"/>
                <a:ea typeface="Times New Roman" panose="02020603050405020304" pitchFamily="18" charset="0"/>
              </a:rPr>
              <a:t>công</a:t>
            </a:r>
            <a:r>
              <a:rPr lang="en-US" kern="1200" dirty="0">
                <a:solidFill>
                  <a:srgbClr val="FF0000"/>
                </a:solidFill>
                <a:effectLst/>
                <a:latin typeface="Times New Roman" panose="02020603050405020304" pitchFamily="18" charset="0"/>
                <a:ea typeface="Times New Roman" panose="02020603050405020304" pitchFamily="18" charset="0"/>
              </a:rPr>
              <a:t> </a:t>
            </a:r>
            <a:r>
              <a:rPr lang="en-US" kern="1200" dirty="0" err="1">
                <a:solidFill>
                  <a:srgbClr val="FF0000"/>
                </a:solidFill>
                <a:effectLst/>
                <a:latin typeface="Times New Roman" panose="02020603050405020304" pitchFamily="18" charset="0"/>
                <a:ea typeface="Times New Roman" panose="02020603050405020304" pitchFamily="18" charset="0"/>
              </a:rPr>
              <a:t>nghiệp</a:t>
            </a:r>
            <a:r>
              <a:rPr lang="en-US" kern="1200" dirty="0">
                <a:solidFill>
                  <a:srgbClr val="FF0000"/>
                </a:solidFill>
                <a:effectLst/>
                <a:latin typeface="Times New Roman" panose="02020603050405020304" pitchFamily="18" charset="0"/>
                <a:ea typeface="Times New Roman" panose="02020603050405020304" pitchFamily="18" charset="0"/>
              </a:rPr>
              <a:t> </a:t>
            </a:r>
            <a:r>
              <a:rPr lang="en-US" kern="1200" dirty="0" err="1">
                <a:solidFill>
                  <a:srgbClr val="FF0000"/>
                </a:solidFill>
                <a:effectLst/>
                <a:latin typeface="Times New Roman" panose="02020603050405020304" pitchFamily="18" charset="0"/>
                <a:ea typeface="Times New Roman" panose="02020603050405020304" pitchFamily="18" charset="0"/>
              </a:rPr>
              <a:t>và</a:t>
            </a:r>
            <a:r>
              <a:rPr lang="en-US" kern="1200" dirty="0">
                <a:solidFill>
                  <a:srgbClr val="FF0000"/>
                </a:solidFill>
                <a:effectLst/>
                <a:latin typeface="Times New Roman" panose="02020603050405020304" pitchFamily="18" charset="0"/>
                <a:ea typeface="Times New Roman" panose="02020603050405020304" pitchFamily="18" charset="0"/>
              </a:rPr>
              <a:t> </a:t>
            </a:r>
            <a:r>
              <a:rPr lang="en-US" kern="1200" dirty="0" err="1">
                <a:solidFill>
                  <a:srgbClr val="FF0000"/>
                </a:solidFill>
                <a:effectLst/>
                <a:latin typeface="Times New Roman" panose="02020603050405020304" pitchFamily="18" charset="0"/>
                <a:ea typeface="Times New Roman" panose="02020603050405020304" pitchFamily="18" charset="0"/>
              </a:rPr>
              <a:t>thương</a:t>
            </a:r>
            <a:r>
              <a:rPr lang="en-US" kern="1200" dirty="0">
                <a:solidFill>
                  <a:srgbClr val="FF0000"/>
                </a:solidFill>
                <a:effectLst/>
                <a:latin typeface="Times New Roman" panose="02020603050405020304" pitchFamily="18" charset="0"/>
                <a:ea typeface="Times New Roman" panose="02020603050405020304" pitchFamily="18" charset="0"/>
              </a:rPr>
              <a:t> </a:t>
            </a:r>
            <a:r>
              <a:rPr lang="en-US" kern="1200" dirty="0" err="1">
                <a:solidFill>
                  <a:srgbClr val="FF0000"/>
                </a:solidFill>
                <a:effectLst/>
                <a:latin typeface="Times New Roman" panose="02020603050405020304" pitchFamily="18" charset="0"/>
                <a:ea typeface="Times New Roman" panose="02020603050405020304" pitchFamily="18" charset="0"/>
              </a:rPr>
              <a:t>nghiệp</a:t>
            </a:r>
            <a:endParaRPr lang="vi-VN" dirty="0">
              <a:solidFill>
                <a:srgbClr val="FF0000"/>
              </a:solidFill>
              <a:effectLst/>
              <a:latin typeface="Times New Roman" panose="02020603050405020304" pitchFamily="18" charset="0"/>
              <a:ea typeface="Times New Roman" panose="02020603050405020304" pitchFamily="18" charset="0"/>
            </a:endParaRPr>
          </a:p>
          <a:p>
            <a:pPr marL="0" indent="0" algn="just">
              <a:buNone/>
            </a:pPr>
            <a:r>
              <a:rPr lang="en-US" b="1" kern="1200" dirty="0" err="1">
                <a:effectLst/>
                <a:latin typeface="Times New Roman" panose="02020603050405020304" pitchFamily="18" charset="0"/>
                <a:ea typeface="Times New Roman" panose="02020603050405020304" pitchFamily="18" charset="0"/>
              </a:rPr>
              <a:t>Câu</a:t>
            </a:r>
            <a:r>
              <a:rPr lang="en-US" b="1" kern="1200" dirty="0">
                <a:effectLst/>
                <a:latin typeface="Times New Roman" panose="02020603050405020304" pitchFamily="18" charset="0"/>
                <a:ea typeface="Times New Roman" panose="02020603050405020304" pitchFamily="18" charset="0"/>
              </a:rPr>
              <a:t> 6: </a:t>
            </a:r>
            <a:r>
              <a:rPr lang="en-US" b="1" kern="1200" dirty="0" err="1">
                <a:effectLst/>
                <a:latin typeface="Times New Roman" panose="02020603050405020304" pitchFamily="18" charset="0"/>
                <a:ea typeface="Times New Roman" panose="02020603050405020304" pitchFamily="18" charset="0"/>
              </a:rPr>
              <a:t>Kinh</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tế</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chủ</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đạo</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của</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lãnh</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địa</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phong</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kiến</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Tây</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Âu</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thời</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trung</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đại</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là</a:t>
            </a:r>
            <a:r>
              <a:rPr lang="en-US" b="1" kern="1200" dirty="0">
                <a:effectLst/>
                <a:latin typeface="Times New Roman" panose="02020603050405020304" pitchFamily="18" charset="0"/>
                <a:ea typeface="Times New Roman" panose="02020603050405020304" pitchFamily="18" charset="0"/>
              </a:rPr>
              <a:t> </a:t>
            </a:r>
            <a:r>
              <a:rPr lang="en-US" b="1" kern="1200" dirty="0" err="1">
                <a:effectLst/>
                <a:latin typeface="Times New Roman" panose="02020603050405020304" pitchFamily="18" charset="0"/>
                <a:ea typeface="Times New Roman" panose="02020603050405020304" pitchFamily="18" charset="0"/>
              </a:rPr>
              <a:t>gì</a:t>
            </a:r>
            <a:r>
              <a:rPr lang="en-US" b="1" kern="1200" dirty="0">
                <a:effectLst/>
                <a:latin typeface="Times New Roman" panose="02020603050405020304" pitchFamily="18" charset="0"/>
                <a:ea typeface="Times New Roman" panose="02020603050405020304" pitchFamily="18" charset="0"/>
              </a:rPr>
              <a:t>?</a:t>
            </a:r>
            <a:endParaRPr lang="vi-VN" b="1" dirty="0">
              <a:effectLst/>
              <a:latin typeface="Times New Roman" panose="02020603050405020304" pitchFamily="18" charset="0"/>
              <a:ea typeface="Times New Roman" panose="02020603050405020304" pitchFamily="18" charset="0"/>
            </a:endParaRPr>
          </a:p>
          <a:p>
            <a:pPr marL="0" indent="0" algn="just">
              <a:buNone/>
            </a:pPr>
            <a:r>
              <a:rPr lang="en-US" kern="1200" dirty="0">
                <a:solidFill>
                  <a:srgbClr val="FF0000"/>
                </a:solidFill>
                <a:effectLst/>
                <a:latin typeface="Times New Roman" panose="02020603050405020304" pitchFamily="18" charset="0"/>
                <a:ea typeface="Times New Roman" panose="02020603050405020304" pitchFamily="18" charset="0"/>
              </a:rPr>
              <a:t>A. </a:t>
            </a:r>
            <a:r>
              <a:rPr lang="en-US" kern="1200" dirty="0" err="1">
                <a:solidFill>
                  <a:srgbClr val="FF0000"/>
                </a:solidFill>
                <a:effectLst/>
                <a:latin typeface="Times New Roman" panose="02020603050405020304" pitchFamily="18" charset="0"/>
                <a:ea typeface="Times New Roman" panose="02020603050405020304" pitchFamily="18" charset="0"/>
              </a:rPr>
              <a:t>Nông</a:t>
            </a:r>
            <a:r>
              <a:rPr lang="en-US" kern="1200" dirty="0">
                <a:solidFill>
                  <a:srgbClr val="FF0000"/>
                </a:solidFill>
                <a:effectLst/>
                <a:latin typeface="Times New Roman" panose="02020603050405020304" pitchFamily="18" charset="0"/>
                <a:ea typeface="Times New Roman" panose="02020603050405020304" pitchFamily="18" charset="0"/>
              </a:rPr>
              <a:t> </a:t>
            </a:r>
            <a:r>
              <a:rPr lang="en-US" kern="1200" dirty="0" err="1">
                <a:solidFill>
                  <a:srgbClr val="FF0000"/>
                </a:solidFill>
                <a:effectLst/>
                <a:latin typeface="Times New Roman" panose="02020603050405020304" pitchFamily="18" charset="0"/>
                <a:ea typeface="Times New Roman" panose="02020603050405020304" pitchFamily="18" charset="0"/>
              </a:rPr>
              <a:t>nghiệp</a:t>
            </a:r>
            <a:r>
              <a:rPr lang="en-US" kern="1200" dirty="0">
                <a:solidFill>
                  <a:srgbClr val="FF0000"/>
                </a:solidFill>
                <a:effectLst/>
                <a:latin typeface="Times New Roman" panose="02020603050405020304" pitchFamily="18" charset="0"/>
                <a:ea typeface="Times New Roman" panose="02020603050405020304" pitchFamily="18" charset="0"/>
              </a:rPr>
              <a:t> </a:t>
            </a:r>
            <a:r>
              <a:rPr lang="en-US" kern="1200" dirty="0" err="1">
                <a:solidFill>
                  <a:srgbClr val="FF0000"/>
                </a:solidFill>
                <a:effectLst/>
                <a:latin typeface="Times New Roman" panose="02020603050405020304" pitchFamily="18" charset="0"/>
                <a:ea typeface="Times New Roman" panose="02020603050405020304" pitchFamily="18" charset="0"/>
              </a:rPr>
              <a:t>tự</a:t>
            </a:r>
            <a:r>
              <a:rPr lang="en-US" kern="1200" dirty="0">
                <a:solidFill>
                  <a:srgbClr val="FF0000"/>
                </a:solidFill>
                <a:effectLst/>
                <a:latin typeface="Times New Roman" panose="02020603050405020304" pitchFamily="18" charset="0"/>
                <a:ea typeface="Times New Roman" panose="02020603050405020304" pitchFamily="18" charset="0"/>
              </a:rPr>
              <a:t> </a:t>
            </a:r>
            <a:r>
              <a:rPr lang="en-US" kern="1200" dirty="0" err="1">
                <a:solidFill>
                  <a:srgbClr val="FF0000"/>
                </a:solidFill>
                <a:effectLst/>
                <a:latin typeface="Times New Roman" panose="02020603050405020304" pitchFamily="18" charset="0"/>
                <a:ea typeface="Times New Roman" panose="02020603050405020304" pitchFamily="18" charset="0"/>
              </a:rPr>
              <a:t>túc</a:t>
            </a:r>
            <a:r>
              <a:rPr lang="en-US" kern="1200" dirty="0">
                <a:solidFill>
                  <a:srgbClr val="FF0000"/>
                </a:solidFill>
                <a:effectLst/>
                <a:latin typeface="Times New Roman" panose="02020603050405020304" pitchFamily="18" charset="0"/>
                <a:ea typeface="Times New Roman" panose="02020603050405020304" pitchFamily="18" charset="0"/>
              </a:rPr>
              <a:t>, </a:t>
            </a:r>
            <a:r>
              <a:rPr lang="en-US" kern="1200" dirty="0" err="1">
                <a:solidFill>
                  <a:srgbClr val="FF0000"/>
                </a:solidFill>
                <a:effectLst/>
                <a:latin typeface="Times New Roman" panose="02020603050405020304" pitchFamily="18" charset="0"/>
                <a:ea typeface="Times New Roman" panose="02020603050405020304" pitchFamily="18" charset="0"/>
              </a:rPr>
              <a:t>tự</a:t>
            </a:r>
            <a:r>
              <a:rPr lang="en-US" kern="1200" dirty="0">
                <a:solidFill>
                  <a:srgbClr val="FF0000"/>
                </a:solidFill>
                <a:effectLst/>
                <a:latin typeface="Times New Roman" panose="02020603050405020304" pitchFamily="18" charset="0"/>
                <a:ea typeface="Times New Roman" panose="02020603050405020304" pitchFamily="18" charset="0"/>
              </a:rPr>
              <a:t> </a:t>
            </a:r>
            <a:r>
              <a:rPr lang="en-US" kern="1200" dirty="0" err="1">
                <a:solidFill>
                  <a:srgbClr val="FF0000"/>
                </a:solidFill>
                <a:effectLst/>
                <a:latin typeface="Times New Roman" panose="02020603050405020304" pitchFamily="18" charset="0"/>
                <a:ea typeface="Times New Roman" panose="02020603050405020304" pitchFamily="18" charset="0"/>
              </a:rPr>
              <a:t>cấp</a:t>
            </a:r>
            <a:r>
              <a:rPr lang="en-US" kern="1200" dirty="0">
                <a:solidFill>
                  <a:srgbClr val="FF0000"/>
                </a:solidFill>
                <a:effectLst/>
                <a:latin typeface="Times New Roman" panose="02020603050405020304" pitchFamily="18" charset="0"/>
                <a:ea typeface="Times New Roman" panose="02020603050405020304" pitchFamily="18" charset="0"/>
              </a:rPr>
              <a:t>      </a:t>
            </a:r>
            <a:r>
              <a:rPr lang="en-US" kern="1200" dirty="0">
                <a:effectLst/>
                <a:latin typeface="Times New Roman" panose="02020603050405020304" pitchFamily="18" charset="0"/>
                <a:ea typeface="Times New Roman" panose="02020603050405020304" pitchFamily="18" charset="0"/>
              </a:rPr>
              <a:t>B. </a:t>
            </a:r>
            <a:r>
              <a:rPr lang="en-US" kern="1200" dirty="0" err="1">
                <a:effectLst/>
                <a:latin typeface="Times New Roman" panose="02020603050405020304" pitchFamily="18" charset="0"/>
                <a:ea typeface="Times New Roman" panose="02020603050405020304" pitchFamily="18" charset="0"/>
              </a:rPr>
              <a:t>Thủ</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công</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nghiệp</a:t>
            </a:r>
            <a:endParaRPr lang="vi-VN" dirty="0">
              <a:effectLst/>
              <a:latin typeface="Times New Roman" panose="02020603050405020304" pitchFamily="18" charset="0"/>
              <a:ea typeface="Times New Roman" panose="02020603050405020304" pitchFamily="18" charset="0"/>
            </a:endParaRPr>
          </a:p>
          <a:p>
            <a:pPr marL="0" indent="0" algn="just">
              <a:buNone/>
            </a:pPr>
            <a:r>
              <a:rPr lang="en-US" kern="1200" dirty="0">
                <a:effectLst/>
                <a:latin typeface="Times New Roman" panose="02020603050405020304" pitchFamily="18" charset="0"/>
                <a:ea typeface="Times New Roman" panose="02020603050405020304" pitchFamily="18" charset="0"/>
              </a:rPr>
              <a:t>C. </a:t>
            </a:r>
            <a:r>
              <a:rPr lang="en-US" kern="1200" dirty="0" err="1">
                <a:effectLst/>
                <a:latin typeface="Times New Roman" panose="02020603050405020304" pitchFamily="18" charset="0"/>
                <a:ea typeface="Times New Roman" panose="02020603050405020304" pitchFamily="18" charset="0"/>
              </a:rPr>
              <a:t>Thương</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nghiệp</a:t>
            </a:r>
            <a:r>
              <a:rPr lang="en-US" kern="1200" dirty="0">
                <a:effectLst/>
                <a:latin typeface="Times New Roman" panose="02020603050405020304" pitchFamily="18" charset="0"/>
                <a:ea typeface="Times New Roman" panose="02020603050405020304" pitchFamily="18" charset="0"/>
              </a:rPr>
              <a:t>                        D. </a:t>
            </a:r>
            <a:r>
              <a:rPr lang="en-US" kern="1200" dirty="0" err="1">
                <a:effectLst/>
                <a:latin typeface="Times New Roman" panose="02020603050405020304" pitchFamily="18" charset="0"/>
                <a:ea typeface="Times New Roman" panose="02020603050405020304" pitchFamily="18" charset="0"/>
              </a:rPr>
              <a:t>Thủ</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công</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nghiệp</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và</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thương</a:t>
            </a:r>
            <a:r>
              <a:rPr lang="en-US" kern="1200" dirty="0">
                <a:effectLst/>
                <a:latin typeface="Times New Roman" panose="02020603050405020304" pitchFamily="18" charset="0"/>
                <a:ea typeface="Times New Roman" panose="02020603050405020304" pitchFamily="18" charset="0"/>
              </a:rPr>
              <a:t> </a:t>
            </a:r>
            <a:r>
              <a:rPr lang="en-US" kern="1200" dirty="0" err="1">
                <a:effectLst/>
                <a:latin typeface="Times New Roman" panose="02020603050405020304" pitchFamily="18" charset="0"/>
                <a:ea typeface="Times New Roman" panose="02020603050405020304" pitchFamily="18" charset="0"/>
              </a:rPr>
              <a:t>nghiệp</a:t>
            </a:r>
            <a:endParaRPr lang="vi-VN" dirty="0">
              <a:effectLst/>
              <a:latin typeface="Times New Roman" panose="02020603050405020304" pitchFamily="18" charset="0"/>
              <a:ea typeface="Times New Roman" panose="02020603050405020304" pitchFamily="18" charset="0"/>
            </a:endParaRPr>
          </a:p>
          <a:p>
            <a:endParaRPr lang="vi-V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noAutofit/>
          </a:bodyPr>
          <a:lstStyle/>
          <a:p>
            <a:r>
              <a:rPr lang="en-US" b="1" dirty="0">
                <a:effectLst/>
                <a:latin typeface="Times New Roman" panose="02020603050405020304" pitchFamily="18" charset="0"/>
                <a:ea typeface="Times New Roman" panose="02020603050405020304" pitchFamily="18" charset="0"/>
              </a:rPr>
              <a:t/>
            </a:r>
            <a:br>
              <a:rPr lang="en-US" b="1" dirty="0">
                <a:effectLst/>
                <a:latin typeface="Times New Roman" panose="02020603050405020304" pitchFamily="18" charset="0"/>
                <a:ea typeface="Times New Roman" panose="02020603050405020304" pitchFamily="18" charset="0"/>
              </a:rPr>
            </a:br>
            <a:endParaRPr lang="vi-VN" dirty="0"/>
          </a:p>
        </p:txBody>
      </p:sp>
      <p:sp>
        <p:nvSpPr>
          <p:cNvPr id="3" name="Chỗ dành sẵn cho Nội dung 2"/>
          <p:cNvSpPr>
            <a:spLocks noGrp="1"/>
          </p:cNvSpPr>
          <p:nvPr>
            <p:ph idx="1"/>
          </p:nvPr>
        </p:nvSpPr>
        <p:spPr>
          <a:xfrm>
            <a:off x="838200" y="757238"/>
            <a:ext cx="10515600" cy="5419725"/>
          </a:xfrm>
        </p:spPr>
        <p:txBody>
          <a:bodyPr>
            <a:normAutofit/>
          </a:bodyPr>
          <a:lstStyle/>
          <a:p>
            <a:pPr indent="0" algn="just">
              <a:buNone/>
            </a:pPr>
            <a:r>
              <a:rPr lang="vi-VN" sz="6000" b="1" dirty="0">
                <a:effectLst/>
                <a:latin typeface="Times New Roman" panose="02020603050405020304" pitchFamily="18" charset="0"/>
                <a:ea typeface="Times New Roman" panose="02020603050405020304" pitchFamily="18" charset="0"/>
              </a:rPr>
              <a:t>-Chế độ phong kiến được hình thành ở Tây Âu.</a:t>
            </a:r>
          </a:p>
          <a:p>
            <a:pPr indent="0" algn="just">
              <a:buNone/>
            </a:pPr>
            <a:r>
              <a:rPr lang="vi-VN" sz="6000" b="1" dirty="0">
                <a:effectLst/>
                <a:latin typeface="Times New Roman" panose="02020603050405020304" pitchFamily="18" charset="0"/>
                <a:ea typeface="Times New Roman" panose="02020603050405020304" pitchFamily="18" charset="0"/>
              </a:rPr>
              <a:t>-Xã hội</a:t>
            </a:r>
            <a:r>
              <a:rPr lang="en-US" altLang="vi-VN" sz="6000" b="1" dirty="0">
                <a:effectLst/>
                <a:latin typeface="Times New Roman" panose="02020603050405020304" pitchFamily="18" charset="0"/>
                <a:ea typeface="Times New Roman" panose="02020603050405020304" pitchFamily="18" charset="0"/>
              </a:rPr>
              <a:t> </a:t>
            </a:r>
            <a:r>
              <a:rPr lang="vi-VN" sz="6000" b="1" dirty="0">
                <a:effectLst/>
                <a:latin typeface="Times New Roman" panose="02020603050405020304" pitchFamily="18" charset="0"/>
                <a:ea typeface="Times New Roman" panose="02020603050405020304" pitchFamily="18" charset="0"/>
              </a:rPr>
              <a:t>gồm các giai cấp: Lãnh chúa phong kiến và nông nô.</a:t>
            </a:r>
          </a:p>
          <a:p>
            <a:endParaRPr lang="vi-VN" sz="6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330200"/>
            <a:ext cx="11584940" cy="6273165"/>
          </a:xfrm>
        </p:spPr>
        <p:txBody>
          <a:bodyPr/>
          <a:lstStyle/>
          <a:p>
            <a:r>
              <a:rPr lang="en-US"/>
              <a:t>                               </a:t>
            </a:r>
            <a:endParaRPr lang="en-US" sz="1800"/>
          </a:p>
        </p:txBody>
      </p:sp>
      <p:sp>
        <p:nvSpPr>
          <p:cNvPr id="5" name="Flowchart: Alternate Process 4"/>
          <p:cNvSpPr/>
          <p:nvPr/>
        </p:nvSpPr>
        <p:spPr>
          <a:xfrm>
            <a:off x="4622800" y="330200"/>
            <a:ext cx="2446655" cy="1530350"/>
          </a:xfrm>
          <a:prstGeom prst="flowChartAlternateProcess">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Lãnh chúa phong kiến</a:t>
            </a:r>
          </a:p>
        </p:txBody>
      </p:sp>
      <p:sp>
        <p:nvSpPr>
          <p:cNvPr id="6" name="Rounded Rectangle 5"/>
          <p:cNvSpPr/>
          <p:nvPr/>
        </p:nvSpPr>
        <p:spPr>
          <a:xfrm>
            <a:off x="589915" y="330200"/>
            <a:ext cx="2481580" cy="142176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Quý tộc người Giéc-man</a:t>
            </a:r>
          </a:p>
        </p:txBody>
      </p:sp>
      <p:sp>
        <p:nvSpPr>
          <p:cNvPr id="7" name="Rounded Rectangle 6"/>
          <p:cNvSpPr/>
          <p:nvPr/>
        </p:nvSpPr>
        <p:spPr>
          <a:xfrm>
            <a:off x="8620760" y="330200"/>
            <a:ext cx="2908935" cy="159893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Quý tộc La Mã quy thuận chính quyền mới</a:t>
            </a:r>
          </a:p>
        </p:txBody>
      </p:sp>
      <p:sp>
        <p:nvSpPr>
          <p:cNvPr id="8" name="Rounded Rectangle 7"/>
          <p:cNvSpPr/>
          <p:nvPr/>
        </p:nvSpPr>
        <p:spPr>
          <a:xfrm>
            <a:off x="558800" y="4043045"/>
            <a:ext cx="2606675" cy="123888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Nô lệ</a:t>
            </a:r>
          </a:p>
        </p:txBody>
      </p:sp>
      <p:sp>
        <p:nvSpPr>
          <p:cNvPr id="9" name="Rounded Rectangle 8"/>
          <p:cNvSpPr/>
          <p:nvPr/>
        </p:nvSpPr>
        <p:spPr>
          <a:xfrm>
            <a:off x="4734560" y="4016375"/>
            <a:ext cx="2334895" cy="126555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Nông nô</a:t>
            </a:r>
          </a:p>
        </p:txBody>
      </p:sp>
      <p:sp>
        <p:nvSpPr>
          <p:cNvPr id="10" name="Rounded Rectangle 9"/>
          <p:cNvSpPr/>
          <p:nvPr/>
        </p:nvSpPr>
        <p:spPr>
          <a:xfrm>
            <a:off x="8609330" y="4016375"/>
            <a:ext cx="2858770" cy="136271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Nông dân </a:t>
            </a:r>
          </a:p>
          <a:p>
            <a:pPr algn="ctr"/>
            <a:r>
              <a:rPr lang="en-US" sz="3200" b="1">
                <a:latin typeface="Times New Roman" panose="02020603050405020304" pitchFamily="18" charset="0"/>
                <a:cs typeface="Times New Roman" panose="02020603050405020304" pitchFamily="18" charset="0"/>
              </a:rPr>
              <a:t>tự do</a:t>
            </a:r>
          </a:p>
        </p:txBody>
      </p:sp>
      <p:sp>
        <p:nvSpPr>
          <p:cNvPr id="12" name="Text Box 11"/>
          <p:cNvSpPr txBox="1"/>
          <p:nvPr/>
        </p:nvSpPr>
        <p:spPr>
          <a:xfrm>
            <a:off x="414655" y="5544185"/>
            <a:ext cx="11424920" cy="1076325"/>
          </a:xfrm>
          <a:prstGeom prst="rect">
            <a:avLst/>
          </a:prstGeom>
          <a:noFill/>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Sơ đồ về sự hình thành các giai cấp chính trong xã hội </a:t>
            </a:r>
          </a:p>
          <a:p>
            <a:pPr algn="ctr"/>
            <a:r>
              <a:rPr lang="en-US" sz="3200" b="1">
                <a:latin typeface="Times New Roman" panose="02020603050405020304" pitchFamily="18" charset="0"/>
                <a:cs typeface="Times New Roman" panose="02020603050405020304" pitchFamily="18" charset="0"/>
              </a:rPr>
              <a:t>phong kiến ở vương quốc Phơ-răng</a:t>
            </a:r>
          </a:p>
        </p:txBody>
      </p:sp>
      <p:cxnSp>
        <p:nvCxnSpPr>
          <p:cNvPr id="13" name="Straight Arrow Connector 12"/>
          <p:cNvCxnSpPr>
            <a:stCxn id="6" idx="3"/>
          </p:cNvCxnSpPr>
          <p:nvPr/>
        </p:nvCxnSpPr>
        <p:spPr>
          <a:xfrm>
            <a:off x="3071495" y="1041400"/>
            <a:ext cx="1514475" cy="825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4" name="Straight Arrow Connector 13"/>
          <p:cNvCxnSpPr/>
          <p:nvPr/>
        </p:nvCxnSpPr>
        <p:spPr>
          <a:xfrm flipH="1">
            <a:off x="7083425" y="1029970"/>
            <a:ext cx="151638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5" name="Straight Arrow Connector 14"/>
          <p:cNvCxnSpPr>
            <a:stCxn id="8" idx="3"/>
            <a:endCxn id="9" idx="1"/>
          </p:cNvCxnSpPr>
          <p:nvPr/>
        </p:nvCxnSpPr>
        <p:spPr>
          <a:xfrm flipV="1">
            <a:off x="3165475" y="4649470"/>
            <a:ext cx="1569085" cy="1333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6" name="Straight Arrow Connector 15"/>
          <p:cNvCxnSpPr>
            <a:endCxn id="9" idx="3"/>
          </p:cNvCxnSpPr>
          <p:nvPr/>
        </p:nvCxnSpPr>
        <p:spPr>
          <a:xfrm flipH="1" flipV="1">
            <a:off x="7069455" y="4649470"/>
            <a:ext cx="1520190" cy="762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7" name="Straight Connector 16"/>
          <p:cNvCxnSpPr/>
          <p:nvPr/>
        </p:nvCxnSpPr>
        <p:spPr>
          <a:xfrm>
            <a:off x="5616575" y="1852930"/>
            <a:ext cx="10160" cy="2091055"/>
          </a:xfrm>
          <a:prstGeom prst="line">
            <a:avLst/>
          </a:prstGeom>
        </p:spPr>
        <p:style>
          <a:lnRef idx="2">
            <a:schemeClr val="accent1"/>
          </a:lnRef>
          <a:fillRef idx="0">
            <a:srgbClr val="FFFFFF"/>
          </a:fillRef>
          <a:effectRef idx="0">
            <a:srgbClr val="FFFFFF"/>
          </a:effectRef>
          <a:fontRef idx="minor">
            <a:schemeClr val="tx1"/>
          </a:fontRef>
        </p:style>
      </p:cxnSp>
      <p:cxnSp>
        <p:nvCxnSpPr>
          <p:cNvPr id="18" name="Straight Connector 17"/>
          <p:cNvCxnSpPr/>
          <p:nvPr/>
        </p:nvCxnSpPr>
        <p:spPr>
          <a:xfrm>
            <a:off x="5497830" y="2130425"/>
            <a:ext cx="9525" cy="0"/>
          </a:xfrm>
          <a:prstGeom prst="line">
            <a:avLst/>
          </a:prstGeom>
        </p:spPr>
        <p:style>
          <a:lnRef idx="2">
            <a:schemeClr val="accent1"/>
          </a:lnRef>
          <a:fillRef idx="0">
            <a:srgbClr val="FFFFFF"/>
          </a:fillRef>
          <a:effectRef idx="0">
            <a:srgbClr val="FFFFFF"/>
          </a:effectRef>
          <a:fontRef idx="minor">
            <a:schemeClr val="tx1"/>
          </a:fontRef>
        </p:style>
      </p:cxnSp>
      <p:cxnSp>
        <p:nvCxnSpPr>
          <p:cNvPr id="19" name="Straight Connector 18"/>
          <p:cNvCxnSpPr/>
          <p:nvPr/>
        </p:nvCxnSpPr>
        <p:spPr>
          <a:xfrm>
            <a:off x="6320155" y="1823085"/>
            <a:ext cx="19685" cy="2170430"/>
          </a:xfrm>
          <a:prstGeom prst="line">
            <a:avLst/>
          </a:prstGeom>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endParaRPr lang="vi-VN"/>
          </a:p>
        </p:txBody>
      </p:sp>
      <p:pic>
        <p:nvPicPr>
          <p:cNvPr id="2050" name="Picture 2" descr="Giải SGK Lịch Sử 7 Bài 1 (Kết nối tri thức): Quá trình hình thành và phát  triển của chế độ phong kiến ở Tây Â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0390" y="700405"/>
            <a:ext cx="11039475" cy="5671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normAutofit fontScale="90000"/>
          </a:bodyPr>
          <a:lstStyle/>
          <a:p>
            <a:r>
              <a:rPr lang="en-US"/>
              <a:t/>
            </a:r>
            <a:br>
              <a:rPr lang="en-US"/>
            </a:br>
            <a:r>
              <a:rPr lang="en-US"/>
              <a:t/>
            </a:r>
            <a:br>
              <a:rPr lang="en-US"/>
            </a:br>
            <a:r>
              <a:rPr lang="en-US"/>
              <a:t/>
            </a:r>
            <a:br>
              <a:rPr lang="en-US"/>
            </a:br>
            <a:r>
              <a:rPr lang="en-US"/>
              <a:t/>
            </a:r>
            <a:br>
              <a:rPr lang="en-US"/>
            </a:br>
            <a:r>
              <a:rPr lang="vi-VN" sz="6000" b="1" u="sng"/>
              <a:t>2. Lãnh địa phong kiến và quan hệ xã hội của chế độ phong kiến ở Tây Âu</a:t>
            </a:r>
            <a:r>
              <a:rPr lang="vi-VN" sz="6000" b="1"/>
              <a:t/>
            </a:r>
            <a:br>
              <a:rPr lang="vi-VN" sz="6000" b="1"/>
            </a:br>
            <a:endParaRPr lang="vi-VN" sz="6000" b="1"/>
          </a:p>
        </p:txBody>
      </p:sp>
      <p:sp>
        <p:nvSpPr>
          <p:cNvPr id="3" name="Chỗ dành sẵn cho Nội dung 2"/>
          <p:cNvSpPr>
            <a:spLocks noGrp="1"/>
          </p:cNvSpPr>
          <p:nvPr>
            <p:ph idx="1"/>
          </p:nvPr>
        </p:nvSpPr>
        <p:spPr>
          <a:xfrm>
            <a:off x="838200" y="3143250"/>
            <a:ext cx="10515600" cy="3034030"/>
          </a:xfrm>
        </p:spPr>
        <p:txBody>
          <a:bodyPr/>
          <a:lstStyle/>
          <a:p>
            <a:endParaRPr lang="vi-V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normAutofit fontScale="90000"/>
          </a:bodyPr>
          <a:lstStyle/>
          <a:p>
            <a:r>
              <a:rPr lang="en-US"/>
              <a:t/>
            </a:r>
            <a:br>
              <a:rPr lang="en-US"/>
            </a:br>
            <a:r>
              <a:rPr lang="en-US"/>
              <a:t/>
            </a:r>
            <a:br>
              <a:rPr lang="en-US"/>
            </a:br>
            <a:r>
              <a:rPr lang="en-US" sz="6000" b="1" u="sng">
                <a:latin typeface="Times New Roman" panose="02020603050405020304" pitchFamily="18" charset="0"/>
                <a:cs typeface="Times New Roman" panose="02020603050405020304" pitchFamily="18" charset="0"/>
              </a:rPr>
              <a:t>a. Lãnh địa phong kiến </a:t>
            </a:r>
            <a:r>
              <a:rPr lang="en-US"/>
              <a:t/>
            </a:r>
            <a:br>
              <a:rPr lang="en-US"/>
            </a:br>
            <a:r>
              <a:rPr lang="en-US"/>
              <a:t/>
            </a:r>
            <a:br>
              <a:rPr lang="en-US"/>
            </a:br>
            <a:endParaRPr lang="vi-VN" sz="60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313055" y="329565"/>
            <a:ext cx="11604625" cy="6163310"/>
          </a:xfrm>
        </p:spPr>
        <p:txBody>
          <a:bodyPr>
            <a:normAutofit/>
          </a:bodyPr>
          <a:lstStyle/>
          <a:p>
            <a:pPr indent="0" algn="just">
              <a:buNone/>
            </a:pPr>
            <a:r>
              <a:rPr lang="vi-VN" sz="4400" b="1" u="sng" dirty="0">
                <a:effectLst/>
                <a:latin typeface="Times New Roman" panose="02020603050405020304" pitchFamily="18" charset="0"/>
                <a:ea typeface="Times New Roman" panose="02020603050405020304" pitchFamily="18" charset="0"/>
              </a:rPr>
              <a:t>a. Lãnh địa phong kiến</a:t>
            </a:r>
          </a:p>
          <a:p>
            <a:pPr indent="0" algn="just">
              <a:buNone/>
            </a:pPr>
            <a:r>
              <a:rPr lang="vi-VN" sz="4400" b="1" dirty="0">
                <a:effectLst/>
                <a:latin typeface="Times New Roman" panose="02020603050405020304" pitchFamily="18" charset="0"/>
                <a:ea typeface="Times New Roman" panose="02020603050405020304" pitchFamily="18" charset="0"/>
              </a:rPr>
              <a:t>- </a:t>
            </a:r>
            <a:r>
              <a:rPr lang="en-US" altLang="vi-VN" sz="4400" b="1" dirty="0">
                <a:effectLst/>
                <a:latin typeface="Times New Roman" panose="02020603050405020304" pitchFamily="18" charset="0"/>
                <a:ea typeface="Times New Roman" panose="02020603050405020304" pitchFamily="18" charset="0"/>
              </a:rPr>
              <a:t>L</a:t>
            </a:r>
            <a:r>
              <a:rPr lang="vi-VN" sz="4400" b="1" dirty="0">
                <a:effectLst/>
                <a:latin typeface="Times New Roman" panose="02020603050405020304" pitchFamily="18" charset="0"/>
                <a:ea typeface="Times New Roman" panose="02020603050405020304" pitchFamily="18" charset="0"/>
                <a:sym typeface="+mn-ea"/>
              </a:rPr>
              <a:t>ãnh địa </a:t>
            </a:r>
            <a:r>
              <a:rPr lang="en-US" sz="4400" b="1" dirty="0" err="1">
                <a:latin typeface="Times New Roman" panose="02020603050405020304" pitchFamily="18" charset="0"/>
                <a:ea typeface="Times New Roman" panose="02020603050405020304" pitchFamily="18" charset="0"/>
                <a:sym typeface="+mn-ea"/>
              </a:rPr>
              <a:t>phong</a:t>
            </a:r>
            <a:r>
              <a:rPr lang="en-US" sz="4400" b="1" dirty="0">
                <a:latin typeface="Times New Roman" panose="02020603050405020304" pitchFamily="18" charset="0"/>
                <a:ea typeface="Times New Roman" panose="02020603050405020304" pitchFamily="18" charset="0"/>
                <a:sym typeface="+mn-ea"/>
              </a:rPr>
              <a:t> </a:t>
            </a:r>
            <a:r>
              <a:rPr lang="en-US" sz="4400" b="1" dirty="0" err="1">
                <a:latin typeface="Times New Roman" panose="02020603050405020304" pitchFamily="18" charset="0"/>
                <a:ea typeface="Times New Roman" panose="02020603050405020304" pitchFamily="18" charset="0"/>
                <a:sym typeface="+mn-ea"/>
              </a:rPr>
              <a:t>kiến là n</a:t>
            </a:r>
            <a:r>
              <a:rPr lang="vi-VN" sz="4400" b="1" dirty="0">
                <a:effectLst/>
                <a:latin typeface="Times New Roman" panose="02020603050405020304" pitchFamily="18" charset="0"/>
                <a:ea typeface="Times New Roman" panose="02020603050405020304" pitchFamily="18" charset="0"/>
              </a:rPr>
              <a:t>hững vùng đất đai rộng lớn bị quý tộc biến thành của riêng mình</a:t>
            </a:r>
            <a:r>
              <a:rPr lang="en-US" altLang="vi-VN" sz="4400" b="1" dirty="0">
                <a:effectLst/>
                <a:latin typeface="Times New Roman" panose="02020603050405020304" pitchFamily="18" charset="0"/>
                <a:ea typeface="Times New Roman" panose="02020603050405020304" pitchFamily="18" charset="0"/>
              </a:rPr>
              <a:t>.</a:t>
            </a:r>
            <a:r>
              <a:rPr lang="vi-VN" sz="4400" b="1" dirty="0">
                <a:effectLst/>
                <a:latin typeface="Times New Roman" panose="02020603050405020304" pitchFamily="18" charset="0"/>
                <a:ea typeface="Times New Roman" panose="02020603050405020304" pitchFamily="18" charset="0"/>
              </a:rPr>
              <a:t> </a:t>
            </a:r>
          </a:p>
          <a:p>
            <a:pPr indent="0" algn="just">
              <a:buNone/>
            </a:pPr>
            <a:endParaRPr lang="vi-VN" sz="4400" b="1"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1096</Words>
  <Application>Microsoft Office PowerPoint</Application>
  <PresentationFormat>Custom</PresentationFormat>
  <Paragraphs>108</Paragraphs>
  <Slides>31</Slides>
  <Notes>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Chủ đề Office</vt:lpstr>
      <vt:lpstr>1_Chủ đề Office</vt:lpstr>
      <vt:lpstr>CHƯƠNG 1. TÂY ÂU TỪ THẾ KỈ V ĐẾN NỬA ĐẦU THẾ KỈ XVI BÀI 1. QUÁ TRÌNH HÌNH THÀNH VÀ PHÁT TRIỂN CỦA CHẾ ĐỘ PHONG KIẾN Ở TÂY ÂU</vt:lpstr>
      <vt:lpstr> 1. Quá trình hình thành xã hội phong kiến ở Tây Âu </vt:lpstr>
      <vt:lpstr>1. Quá trình hình thành xã hội phong kiến ở Tây Âu</vt:lpstr>
      <vt:lpstr> </vt:lpstr>
      <vt:lpstr>PowerPoint Presentation</vt:lpstr>
      <vt:lpstr>PowerPoint Presentation</vt:lpstr>
      <vt:lpstr>    2. Lãnh địa phong kiến và quan hệ xã hội của chế độ phong kiến ở Tây Âu </vt:lpstr>
      <vt:lpstr>  a. Lãnh địa phong kiến   </vt:lpstr>
      <vt:lpstr>PowerPoint Presentation</vt:lpstr>
      <vt:lpstr>PowerPoint Presentation</vt:lpstr>
      <vt:lpstr> </vt:lpstr>
      <vt:lpstr> </vt:lpstr>
      <vt:lpstr>PowerPoint Presentation</vt:lpstr>
      <vt:lpstr>   </vt:lpstr>
      <vt:lpstr>  </vt:lpstr>
      <vt:lpstr>PowerPoint Presentation</vt:lpstr>
      <vt:lpstr> 3. Sự ra đời của Thiên Chúa giáo </vt:lpstr>
      <vt:lpstr>PowerPoint Presentation</vt:lpstr>
      <vt:lpstr> 4. Sự xuất hiện và vai trò của thành thị trung đại </vt:lpstr>
      <vt:lpstr>PowerPoint Presentation</vt:lpstr>
      <vt:lpstr>  </vt:lpstr>
      <vt:lpstr>PowerPoint Presentation</vt:lpstr>
      <vt:lpstr>  </vt:lpstr>
      <vt:lpstr>Luyện tập: 1/</vt:lpstr>
      <vt:lpstr>2/</vt:lpstr>
      <vt:lpstr>Bài tập trắc nghiệm</vt:lpstr>
      <vt:lpstr>Bài tập trắc nghiệm</vt:lpstr>
      <vt:lpstr>Bài tập trắc nghiệm</vt:lpstr>
      <vt:lpstr>Bài tập trắc nghiệm</vt:lpstr>
      <vt:lpstr>Bài tập trắc nghiệm</vt:lpstr>
      <vt:lpstr>Bài tập trắc nghiệm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QUÁ TRÌNH HÌNH THÀNH VÀ PHÁT TRIỂN CỦA CHẾ ĐỘ PHONG KIẾN Ở TÂY ÂU</dc:title>
  <dc:creator>Windows 11</dc:creator>
  <cp:lastModifiedBy>pc</cp:lastModifiedBy>
  <cp:revision>14</cp:revision>
  <dcterms:created xsi:type="dcterms:W3CDTF">2023-08-29T14:16:00Z</dcterms:created>
  <dcterms:modified xsi:type="dcterms:W3CDTF">2025-10-29T08:55:57Z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7DE4E49606ED404591590B13C06E9088_12</vt:lpwstr>
  </property>
  <property fmtid="{D5CDD505-2E9C-101B-9397-08002B2CF9AE}" pid="3" name="KSOProductBuildVer">
    <vt:lpwstr>1033-12.2.0.22549</vt:lpwstr>
  </property>
</Properties>
</file>