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99" r:id="rId2"/>
  </p:sldMasterIdLst>
  <p:notesMasterIdLst>
    <p:notesMasterId r:id="rId29"/>
  </p:notesMasterIdLst>
  <p:sldIdLst>
    <p:sldId id="270" r:id="rId3"/>
    <p:sldId id="517" r:id="rId4"/>
    <p:sldId id="448" r:id="rId5"/>
    <p:sldId id="471" r:id="rId6"/>
    <p:sldId id="516" r:id="rId7"/>
    <p:sldId id="518" r:id="rId8"/>
    <p:sldId id="256" r:id="rId9"/>
    <p:sldId id="370" r:id="rId10"/>
    <p:sldId id="433" r:id="rId11"/>
    <p:sldId id="519" r:id="rId12"/>
    <p:sldId id="520" r:id="rId13"/>
    <p:sldId id="521" r:id="rId14"/>
    <p:sldId id="522" r:id="rId15"/>
    <p:sldId id="525" r:id="rId16"/>
    <p:sldId id="523" r:id="rId17"/>
    <p:sldId id="524" r:id="rId18"/>
    <p:sldId id="526" r:id="rId19"/>
    <p:sldId id="527" r:id="rId20"/>
    <p:sldId id="528" r:id="rId21"/>
    <p:sldId id="529" r:id="rId22"/>
    <p:sldId id="530" r:id="rId23"/>
    <p:sldId id="531" r:id="rId24"/>
    <p:sldId id="532" r:id="rId25"/>
    <p:sldId id="533" r:id="rId26"/>
    <p:sldId id="449" r:id="rId27"/>
    <p:sldId id="534" r:id="rId28"/>
  </p:sldIdLst>
  <p:sldSz cx="9144000" cy="5148263"/>
  <p:notesSz cx="9144000" cy="6858000"/>
  <p:embeddedFontLst>
    <p:embeddedFont>
      <p:font typeface="Webdings" pitchFamily="18" charset="2"/>
      <p:regular r:id="rId30"/>
    </p:embeddedFont>
    <p:embeddedFont>
      <p:font typeface="MS PGothic" pitchFamily="34" charset="-128"/>
      <p:regular r:id="rId31"/>
    </p:embeddedFont>
    <p:embeddedFont>
      <p:font typeface="SimSun" pitchFamily="2" charset="-122"/>
      <p:regular r:id="rId32"/>
    </p:embeddedFont>
    <p:embeddedFont>
      <p:font typeface="Cambria Math" pitchFamily="18" charset="0"/>
      <p:regular r:id="rId33"/>
    </p:embeddedFont>
    <p:embeddedFont>
      <p:font typeface="VNI-Times" pitchFamily="2" charset="0"/>
      <p:regular r:id="rId34"/>
      <p:bold r:id="rId35"/>
      <p:italic r:id="rId36"/>
      <p:boldItalic r:id="rId37"/>
    </p:embeddedFont>
    <p:embeddedFont>
      <p:font typeface="Tahoma" pitchFamily="34" charset="0"/>
      <p:regular r:id="rId38"/>
      <p:bold r:id="rId39"/>
    </p:embeddedFont>
  </p:embeddedFontLst>
  <p:defaultTextStyle>
    <a:defPPr>
      <a:defRPr lang="en-US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2400" b="0" i="0" u="none" kern="1200" baseline="0">
        <a:solidFill>
          <a:schemeClr val="tx2"/>
        </a:solidFill>
        <a:latin typeface="VNI-Times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579">
          <p15:clr>
            <a:srgbClr val="A4A3A4"/>
          </p15:clr>
        </p15:guide>
        <p15:guide id="2" pos="283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C00"/>
    <a:srgbClr val="FF0000"/>
    <a:srgbClr val="0000FF"/>
    <a:srgbClr val="00FFFF"/>
    <a:srgbClr val="996633"/>
    <a:srgbClr val="0099CC"/>
    <a:srgbClr val="CC3300"/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70"/>
    <p:restoredTop sz="95140"/>
  </p:normalViewPr>
  <p:slideViewPr>
    <p:cSldViewPr showGuides="1">
      <p:cViewPr varScale="1">
        <p:scale>
          <a:sx n="98" d="100"/>
          <a:sy n="98" d="100"/>
        </p:scale>
        <p:origin x="-516" y="-102"/>
      </p:cViewPr>
      <p:guideLst>
        <p:guide orient="horz" pos="1579"/>
        <p:guide pos="283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198" cy="7619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font" Target="fonts/font10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5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font" Target="fonts/font4.fntdata"/><Relationship Id="rId3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font" Target="fonts/font3.fntdata"/><Relationship Id="rId37" Type="http://schemas.openxmlformats.org/officeDocument/2006/relationships/font" Target="fonts/font8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font" Target="fonts/font7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2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font" Target="fonts/font1.fntdata"/><Relationship Id="rId35" Type="http://schemas.openxmlformats.org/officeDocument/2006/relationships/font" Target="fonts/font6.fntdata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7412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287588" y="514350"/>
            <a:ext cx="4568825" cy="257175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Click to edit Master text styles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Second level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Third level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Fourth level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Fifth level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D47017-FC65-4B5C-BE52-3EE88DE021CA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618593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0C5E07-EBF7-44C9-816C-61408AE3F63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7963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ext Placeholder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9217"/>
            <a:ext cx="7772400" cy="1103483"/>
          </a:xfrm>
        </p:spPr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7200"/>
            <a:ext cx="6400800" cy="1315600"/>
          </a:xfrm>
        </p:spPr>
        <p:txBody>
          <a:bodyPr/>
          <a:lstStyle>
            <a:lvl1pPr marL="0" indent="0" algn="ctr">
              <a:buNone/>
              <a:defRPr/>
            </a:lvl1pPr>
            <a:lvl2pPr marL="342900" indent="0" algn="ctr">
              <a:buNone/>
              <a:defRPr/>
            </a:lvl2pPr>
            <a:lvl3pPr marL="686435" indent="0" algn="ctr">
              <a:buNone/>
              <a:defRPr/>
            </a:lvl3pPr>
            <a:lvl4pPr marL="1029335" indent="0" algn="ctr">
              <a:buNone/>
              <a:defRPr/>
            </a:lvl4pPr>
            <a:lvl5pPr marL="1372870" indent="0" algn="ctr">
              <a:buNone/>
              <a:defRPr/>
            </a:lvl5pPr>
            <a:lvl6pPr marL="1715770" indent="0" algn="ctr">
              <a:buNone/>
              <a:defRPr/>
            </a:lvl6pPr>
            <a:lvl7pPr marL="2059305" indent="0" algn="ctr">
              <a:buNone/>
              <a:defRPr/>
            </a:lvl7pPr>
            <a:lvl8pPr marL="2402205" indent="0" algn="ctr">
              <a:buNone/>
              <a:defRPr/>
            </a:lvl8pPr>
            <a:lvl9pPr marL="2745740" indent="0" algn="ctr">
              <a:buNone/>
              <a:defRPr/>
            </a:lvl9pPr>
          </a:lstStyle>
          <a:p>
            <a:pPr fontAlgn="base"/>
            <a:r>
              <a:rPr lang="en-US" strike="noStrike" noProof="1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457600"/>
            <a:ext cx="1943100" cy="4118400"/>
          </a:xfrm>
        </p:spPr>
        <p:txBody>
          <a:bodyPr vert="eaVert"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457600"/>
            <a:ext cx="5676900" cy="4118400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457600"/>
            <a:ext cx="7772400" cy="858000"/>
          </a:xfrm>
        </p:spPr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4872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4872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30888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088800"/>
            <a:ext cx="3810000" cy="1487200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182"/>
            <a:ext cx="8229600" cy="439297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2"/>
          </p:nvPr>
        </p:nvSpPr>
        <p:spPr>
          <a:xfrm>
            <a:off x="457200" y="4688545"/>
            <a:ext cx="2133600" cy="357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3124200" y="4688545"/>
            <a:ext cx="2895600" cy="3575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>
              <a:defRPr/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6553200" y="4688545"/>
            <a:ext cx="2133600" cy="357540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6328BB4-72B0-4B14-810D-622DAF8DD6DC}" type="slidenum">
              <a:rPr kumimoji="0" lang="en-US" altLang="en-US" sz="9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rPr>
              <a:t>‹#›</a:t>
            </a:fld>
            <a:endParaRPr kumimoji="0" lang="en-US" altLang="en-US" sz="9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VNI-Times" pitchFamily="2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/>
          <p:nvPr/>
        </p:nvGrpSpPr>
        <p:grpSpPr>
          <a:xfrm>
            <a:off x="0" y="1830388"/>
            <a:ext cx="9009063" cy="790575"/>
            <a:chOff x="0" y="1536"/>
            <a:chExt cx="5675" cy="663"/>
          </a:xfrm>
        </p:grpSpPr>
        <p:grpSp>
          <p:nvGrpSpPr>
            <p:cNvPr id="15363" name="Group 3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  <p:sp>
            <p:nvSpPr>
              <p:cNvPr id="22" name="Rectangle 4"/>
              <p:cNvSpPr>
                <a:spLocks noChangeArrowheads="1"/>
              </p:cNvSpPr>
              <p:nvPr/>
            </p:nvSpPr>
            <p:spPr bwMode="auto">
              <a:xfrm>
                <a:off x="720" y="336"/>
                <a:ext cx="384" cy="43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3" name="Rectangle 5"/>
              <p:cNvSpPr>
                <a:spLocks noChangeArrowheads="1"/>
              </p:cNvSpPr>
              <p:nvPr/>
            </p:nvSpPr>
            <p:spPr bwMode="auto">
              <a:xfrm>
                <a:off x="1056" y="336"/>
                <a:ext cx="288" cy="432"/>
              </a:xfrm>
              <a:prstGeom prst="rect">
                <a:avLst/>
              </a:prstGeom>
              <a:gradFill rotWithShape="0">
                <a:gsLst>
                  <a:gs pos="0">
                    <a:schemeClr val="folHlink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5366" name="Group 6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  <p:sp>
            <p:nvSpPr>
              <p:cNvPr id="20" name="Rectangle 7"/>
              <p:cNvSpPr>
                <a:spLocks noChangeArrowheads="1"/>
              </p:cNvSpPr>
              <p:nvPr/>
            </p:nvSpPr>
            <p:spPr bwMode="auto">
              <a:xfrm>
                <a:off x="912" y="2640"/>
                <a:ext cx="384" cy="43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  <p:sp>
            <p:nvSpPr>
              <p:cNvPr id="21" name="Rectangle 8"/>
              <p:cNvSpPr>
                <a:spLocks noChangeArrowheads="1"/>
              </p:cNvSpPr>
              <p:nvPr/>
            </p:nvSpPr>
            <p:spPr bwMode="auto">
              <a:xfrm>
                <a:off x="1249" y="2640"/>
                <a:ext cx="335" cy="432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ffectLst/>
            </p:spPr>
            <p:txBody>
              <a:bodyPr wrap="none" anchor="ctr"/>
              <a:lstStyle>
                <a:lvl1pPr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1pPr>
                <a:lvl2pPr marL="742950" indent="-28575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2pPr>
                <a:lvl3pPr marL="11430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3pPr>
                <a:lvl4pPr marL="16002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4pPr>
                <a:lvl5pPr marL="2057400" indent="-228600"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2"/>
                    </a:solidFill>
                    <a:latin typeface="VNI-Times" pitchFamily="2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defRPr/>
                </a:pPr>
                <a:endParaRPr kumimoji="0" lang="en-US" altLang="en-US" sz="2400" b="0" i="0" u="none" strike="noStrike" kern="1200" cap="none" spc="0" normalizeH="0" baseline="0" noProof="0">
                  <a:ln>
                    <a:noFill/>
                  </a:ln>
                  <a:solidFill>
                    <a:schemeClr val="tx2"/>
                  </a:solidFill>
                  <a:effectLst/>
                  <a:uLnTx/>
                  <a:uFillTx/>
                  <a:latin typeface="VNI-Times" pitchFamily="2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7" name="Rectangle 9"/>
            <p:cNvSpPr>
              <a:spLocks noChangeArrowheads="1"/>
            </p:cNvSpPr>
            <p:nvPr/>
          </p:nvSpPr>
          <p:spPr bwMode="auto">
            <a:xfrm>
              <a:off x="0" y="1824"/>
              <a:ext cx="353" cy="26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100000">
                  <a:schemeClr val="hlink"/>
                </a:gs>
              </a:gsLst>
              <a:lin ang="1890000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8" name="Rectangle 10"/>
            <p:cNvSpPr>
              <a:spLocks noChangeArrowheads="1"/>
            </p:cNvSpPr>
            <p:nvPr/>
          </p:nvSpPr>
          <p:spPr bwMode="auto">
            <a:xfrm>
              <a:off x="400" y="1536"/>
              <a:ext cx="20" cy="663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  <p:sp>
          <p:nvSpPr>
            <p:cNvPr id="19" name="Rectangle 11"/>
            <p:cNvSpPr>
              <a:spLocks noChangeArrowheads="1"/>
            </p:cNvSpPr>
            <p:nvPr/>
          </p:nvSpPr>
          <p:spPr bwMode="auto">
            <a:xfrm flipV="1">
              <a:off x="199" y="2054"/>
              <a:ext cx="5476" cy="35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</p:spPr>
          <p:txBody>
            <a:bodyPr wrap="none" anchor="ctr"/>
            <a:lstStyle>
              <a:lvl1pPr>
                <a:defRPr sz="2400">
                  <a:solidFill>
                    <a:schemeClr val="tx2"/>
                  </a:solidFill>
                  <a:latin typeface="VNI-Times" pitchFamily="2" charset="0"/>
                </a:defRPr>
              </a:lvl1pPr>
              <a:lvl2pPr marL="742950" indent="-285750">
                <a:defRPr sz="2400">
                  <a:solidFill>
                    <a:schemeClr val="tx2"/>
                  </a:solidFill>
                  <a:latin typeface="VNI-Times" pitchFamily="2" charset="0"/>
                </a:defRPr>
              </a:lvl2pPr>
              <a:lvl3pPr marL="11430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3pPr>
              <a:lvl4pPr marL="16002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4pPr>
              <a:lvl5pPr marL="2057400" indent="-228600">
                <a:defRPr sz="2400">
                  <a:solidFill>
                    <a:schemeClr val="tx2"/>
                  </a:solidFill>
                  <a:latin typeface="VNI-Times" pitchFamily="2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2"/>
                  </a:solidFill>
                  <a:latin typeface="VNI-Times" pitchFamily="2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VNI-Times" pitchFamily="2" charset="0"/>
                <a:ea typeface="+mn-ea"/>
                <a:cs typeface="+mn-cs"/>
              </a:endParaRPr>
            </a:p>
          </p:txBody>
        </p:sp>
      </p:grpSp>
      <p:sp>
        <p:nvSpPr>
          <p:cNvPr id="5132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990600" y="1258400"/>
            <a:ext cx="7772400" cy="1097525"/>
          </a:xfrm>
        </p:spPr>
        <p:txBody>
          <a:bodyPr/>
          <a:lstStyle>
            <a:lvl1pPr>
              <a:defRPr/>
            </a:lvl1pPr>
          </a:lstStyle>
          <a:p>
            <a:pPr lvl="0" fontAlgn="base"/>
            <a:r>
              <a:rPr lang="en-US" sz="3305" strike="noStrike" noProof="0"/>
              <a:t>Click to edit Master title style</a:t>
            </a:r>
            <a:endParaRPr lang="en-US" strike="noStrike" noProof="0"/>
          </a:p>
        </p:txBody>
      </p:sp>
      <p:sp>
        <p:nvSpPr>
          <p:cNvPr id="5133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17200"/>
            <a:ext cx="6400800" cy="1315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 fontAlgn="base"/>
            <a:r>
              <a:rPr lang="en-US" strike="noStrike" noProof="0"/>
              <a:t>Click to edit Master subtitle style</a:t>
            </a:r>
          </a:p>
        </p:txBody>
      </p:sp>
      <p:sp>
        <p:nvSpPr>
          <p:cNvPr id="24" name="Rectangle 1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90600" y="4691063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Rectangle 1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4691063"/>
            <a:ext cx="28956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6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4691063"/>
            <a:ext cx="19050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EDEBA00-9D73-4B5D-A263-8D25710438D2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bg2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bg2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ltGray">
          <a:xfrm>
            <a:off x="417513" y="823913"/>
            <a:ext cx="438150" cy="35718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ltGray">
          <a:xfrm>
            <a:off x="800100" y="823913"/>
            <a:ext cx="328613" cy="357188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6" name="Rectangle 4"/>
          <p:cNvSpPr>
            <a:spLocks noChangeArrowheads="1"/>
          </p:cNvSpPr>
          <p:nvPr/>
        </p:nvSpPr>
        <p:spPr bwMode="ltGray">
          <a:xfrm>
            <a:off x="541338" y="1141413"/>
            <a:ext cx="422275" cy="357188"/>
          </a:xfrm>
          <a:prstGeom prst="rect">
            <a:avLst/>
          </a:prstGeom>
          <a:solidFill>
            <a:schemeClr val="folHlink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7" name="Rectangle 5"/>
          <p:cNvSpPr>
            <a:spLocks noChangeArrowheads="1"/>
          </p:cNvSpPr>
          <p:nvPr/>
        </p:nvSpPr>
        <p:spPr bwMode="ltGray">
          <a:xfrm>
            <a:off x="911225" y="1141413"/>
            <a:ext cx="368300" cy="357188"/>
          </a:xfrm>
          <a:prstGeom prst="rect">
            <a:avLst/>
          </a:prstGeom>
          <a:gradFill rotWithShape="0">
            <a:gsLst>
              <a:gs pos="0">
                <a:schemeClr val="folHlink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8" name="Rectangle 6"/>
          <p:cNvSpPr>
            <a:spLocks noChangeArrowheads="1"/>
          </p:cNvSpPr>
          <p:nvPr/>
        </p:nvSpPr>
        <p:spPr bwMode="ltGray">
          <a:xfrm>
            <a:off x="127000" y="1087438"/>
            <a:ext cx="560388" cy="3159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hlink"/>
              </a:gs>
            </a:gsLst>
            <a:lin ang="1890000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79" name="Rectangle 7"/>
          <p:cNvSpPr>
            <a:spLocks noChangeArrowheads="1"/>
          </p:cNvSpPr>
          <p:nvPr/>
        </p:nvSpPr>
        <p:spPr bwMode="gray">
          <a:xfrm>
            <a:off x="762000" y="742950"/>
            <a:ext cx="31750" cy="790575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gray">
          <a:xfrm>
            <a:off x="442913" y="1336675"/>
            <a:ext cx="8226425" cy="23813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ffectLst/>
        </p:spPr>
        <p:txBody>
          <a:bodyPr wrap="none" anchor="ctr"/>
          <a:lstStyle>
            <a:lvl1pPr>
              <a:defRPr sz="2400">
                <a:solidFill>
                  <a:schemeClr val="tx2"/>
                </a:solidFill>
                <a:latin typeface="VNI-Times" pitchFamily="2" charset="0"/>
              </a:defRPr>
            </a:lvl1pPr>
            <a:lvl2pPr marL="742950" indent="-285750">
              <a:defRPr sz="2400">
                <a:solidFill>
                  <a:schemeClr val="tx2"/>
                </a:solidFill>
                <a:latin typeface="VNI-Times" pitchFamily="2" charset="0"/>
              </a:defRPr>
            </a:lvl2pPr>
            <a:lvl3pPr marL="11430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3pPr>
            <a:lvl4pPr marL="16002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4pPr>
            <a:lvl5pPr marL="2057400" indent="-228600">
              <a:defRPr sz="2400">
                <a:solidFill>
                  <a:schemeClr val="tx2"/>
                </a:solidFill>
                <a:latin typeface="VNI-Times" pitchFamily="2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VNI-Times" pitchFamily="2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en-US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6159"/>
            <a:ext cx="8229600" cy="439248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14" name="Date Placeholder 2"/>
          <p:cNvSpPr>
            <a:spLocks noGrp="1"/>
          </p:cNvSpPr>
          <p:nvPr>
            <p:ph type="dt" sz="half" idx="2"/>
          </p:nvPr>
        </p:nvSpPr>
        <p:spPr bwMode="auto">
          <a:xfrm>
            <a:off x="457200" y="4687888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 bwMode="auto">
          <a:xfrm>
            <a:off x="3124200" y="4687888"/>
            <a:ext cx="2895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4"/>
          <p:cNvSpPr>
            <a:spLocks noGrp="1"/>
          </p:cNvSpPr>
          <p:nvPr>
            <p:ph type="sldNum" sz="quarter" idx="4"/>
          </p:nvPr>
        </p:nvSpPr>
        <p:spPr bwMode="auto">
          <a:xfrm>
            <a:off x="6553200" y="4687888"/>
            <a:ext cx="2133600" cy="3571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6766505-29BF-4868-A60A-9508EAC549CF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8067"/>
            <a:ext cx="7772400" cy="1022450"/>
          </a:xfrm>
        </p:spPr>
        <p:txBody>
          <a:bodyPr anchor="t"/>
          <a:lstStyle>
            <a:lvl1pPr algn="l">
              <a:defRPr sz="3005" b="1" cap="all"/>
            </a:lvl1pPr>
          </a:lstStyle>
          <a:p>
            <a:pPr fontAlgn="base"/>
            <a:r>
              <a:rPr lang="en-US" sz="30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1942"/>
            <a:ext cx="7772400" cy="1126125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6435" indent="0">
              <a:buNone/>
              <a:defRPr sz="1200"/>
            </a:lvl3pPr>
            <a:lvl4pPr marL="1029335" indent="0">
              <a:buNone/>
              <a:defRPr sz="1050"/>
            </a:lvl4pPr>
            <a:lvl5pPr marL="1372870" indent="0">
              <a:buNone/>
              <a:defRPr sz="1050"/>
            </a:lvl5pPr>
            <a:lvl6pPr marL="1715770" indent="0">
              <a:buNone/>
              <a:defRPr sz="1050"/>
            </a:lvl6pPr>
            <a:lvl7pPr marL="2059305" indent="0">
              <a:buNone/>
              <a:defRPr sz="1050"/>
            </a:lvl7pPr>
            <a:lvl8pPr marL="2402205" indent="0">
              <a:buNone/>
              <a:defRPr sz="1050"/>
            </a:lvl8pPr>
            <a:lvl9pPr marL="2745740" indent="0">
              <a:buNone/>
              <a:defRPr sz="10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487200"/>
            <a:ext cx="3810000" cy="3088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7200"/>
            <a:ext cx="3810000" cy="30888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z="1350" strike="noStrike" noProof="1"/>
              <a:t>Fourth level</a:t>
            </a:r>
            <a:endParaRPr lang="en-US" strike="noStrike" noProof="1"/>
          </a:p>
          <a:p>
            <a:pPr lvl="4" fontAlgn="base"/>
            <a:r>
              <a:rPr lang="en-US" sz="1350" strike="noStrike" noProof="1"/>
              <a:t>Fifth level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6159"/>
            <a:ext cx="8229600" cy="858000"/>
          </a:xfrm>
        </p:spPr>
        <p:txBody>
          <a:bodyPr/>
          <a:lstStyle>
            <a:lvl1pPr>
              <a:defRPr/>
            </a:lvl1pPr>
          </a:lstStyle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2342"/>
            <a:ext cx="4040188" cy="4802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2583"/>
            <a:ext cx="4040188" cy="296605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z="1350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52342"/>
            <a:ext cx="4041775" cy="480241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6435" indent="0">
              <a:buNone/>
              <a:defRPr sz="1350" b="1"/>
            </a:lvl3pPr>
            <a:lvl4pPr marL="1029335" indent="0">
              <a:buNone/>
              <a:defRPr sz="1200" b="1"/>
            </a:lvl4pPr>
            <a:lvl5pPr marL="1372870" indent="0">
              <a:buNone/>
              <a:defRPr sz="1200" b="1"/>
            </a:lvl5pPr>
            <a:lvl6pPr marL="1715770" indent="0">
              <a:buNone/>
              <a:defRPr sz="1200" b="1"/>
            </a:lvl6pPr>
            <a:lvl7pPr marL="2059305" indent="0">
              <a:buNone/>
              <a:defRPr sz="1200" b="1"/>
            </a:lvl7pPr>
            <a:lvl8pPr marL="2402205" indent="0">
              <a:buNone/>
              <a:defRPr sz="1200" b="1"/>
            </a:lvl8pPr>
            <a:lvl9pPr marL="2745740" indent="0">
              <a:buNone/>
              <a:defRPr sz="12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32583"/>
            <a:ext cx="4041775" cy="2966059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z="1350" strike="noStrike" noProof="1"/>
              <a:t>Third level</a:t>
            </a:r>
            <a:endParaRPr lang="en-US" strike="noStrike" noProof="1"/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z="3305" strike="noStrike" noProof="1"/>
              <a:t>Click to edit Master title style</a:t>
            </a:r>
            <a:endParaRPr lang="en-US" strike="noStrike" noProof="1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4967"/>
            <a:ext cx="3008313" cy="872300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967"/>
            <a:ext cx="5111750" cy="4393676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077267"/>
            <a:ext cx="3008313" cy="352137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6435" indent="0">
              <a:buNone/>
              <a:defRPr sz="750"/>
            </a:lvl3pPr>
            <a:lvl4pPr marL="1029335" indent="0">
              <a:buNone/>
              <a:defRPr sz="675"/>
            </a:lvl4pPr>
            <a:lvl5pPr marL="1372870" indent="0">
              <a:buNone/>
              <a:defRPr sz="675"/>
            </a:lvl5pPr>
            <a:lvl6pPr marL="1715770" indent="0">
              <a:buNone/>
              <a:defRPr sz="675"/>
            </a:lvl6pPr>
            <a:lvl7pPr marL="2059305" indent="0">
              <a:buNone/>
              <a:defRPr sz="675"/>
            </a:lvl7pPr>
            <a:lvl8pPr marL="2402205" indent="0">
              <a:buNone/>
              <a:defRPr sz="675"/>
            </a:lvl8pPr>
            <a:lvl9pPr marL="2745740" indent="0">
              <a:buNone/>
              <a:defRPr sz="675"/>
            </a:lvl9pPr>
          </a:lstStyle>
          <a:p>
            <a:pPr lvl="0" fontAlgn="base"/>
            <a:r>
              <a:rPr lang="en-US" sz="1050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3600"/>
            <a:ext cx="5486400" cy="425425"/>
          </a:xfrm>
        </p:spPr>
        <p:txBody>
          <a:bodyPr anchor="b"/>
          <a:lstStyle>
            <a:lvl1pPr algn="l">
              <a:defRPr sz="1500" b="1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983"/>
            <a:ext cx="5486400" cy="3088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6435" indent="0">
              <a:buNone/>
              <a:defRPr sz="1800"/>
            </a:lvl3pPr>
            <a:lvl4pPr marL="1029335" indent="0">
              <a:buNone/>
              <a:defRPr sz="1500"/>
            </a:lvl4pPr>
            <a:lvl5pPr marL="1372870" indent="0">
              <a:buNone/>
              <a:defRPr sz="1500"/>
            </a:lvl5pPr>
            <a:lvl6pPr marL="1715770" indent="0">
              <a:buNone/>
              <a:defRPr sz="1500"/>
            </a:lvl6pPr>
            <a:lvl7pPr marL="2059305" indent="0">
              <a:buNone/>
              <a:defRPr sz="1500"/>
            </a:lvl7pPr>
            <a:lvl8pPr marL="2402205" indent="0">
              <a:buNone/>
              <a:defRPr sz="1500"/>
            </a:lvl8pPr>
            <a:lvl9pPr marL="2745740" indent="0">
              <a:buNone/>
              <a:defRPr sz="15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9026"/>
            <a:ext cx="5486400" cy="604175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6435" indent="0">
              <a:buNone/>
              <a:defRPr sz="750"/>
            </a:lvl3pPr>
            <a:lvl4pPr marL="1029335" indent="0">
              <a:buNone/>
              <a:defRPr sz="675"/>
            </a:lvl4pPr>
            <a:lvl5pPr marL="1372870" indent="0">
              <a:buNone/>
              <a:defRPr sz="675"/>
            </a:lvl5pPr>
            <a:lvl6pPr marL="1715770" indent="0">
              <a:buNone/>
              <a:defRPr sz="675"/>
            </a:lvl6pPr>
            <a:lvl7pPr marL="2059305" indent="0">
              <a:buNone/>
              <a:defRPr sz="675"/>
            </a:lvl7pPr>
            <a:lvl8pPr marL="2402205" indent="0">
              <a:buNone/>
              <a:defRPr sz="675"/>
            </a:lvl8pPr>
            <a:lvl9pPr marL="2745740" indent="0">
              <a:buNone/>
              <a:defRPr sz="675"/>
            </a:lvl9pPr>
          </a:lstStyle>
          <a:p>
            <a:pPr lvl="0" fontAlgn="base"/>
            <a:r>
              <a:rPr lang="en-US" sz="1050" strike="noStrike" noProof="1"/>
              <a:t>Click to edit Master text styles</a:t>
            </a:r>
            <a:endParaRPr lang="en-US" strike="noStrike" noProof="1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8838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 fontAlgn="base"/>
            <a:r>
              <a:rPr lang="en-US" altLang="en-US" sz="3305" strike="noStrike" noProof="1"/>
              <a:t>Click to edit Master title style</a:t>
            </a:r>
            <a:endParaRPr lang="en-US" altLang="en-US" strike="noStrike" noProof="1"/>
          </a:p>
        </p:txBody>
      </p:sp>
      <p:sp>
        <p:nvSpPr>
          <p:cNvPr id="1027" name="Rectangle 3"/>
          <p:cNvSpPr>
            <a:spLocks noGrp="1"/>
          </p:cNvSpPr>
          <p:nvPr>
            <p:ph type="body"/>
          </p:nvPr>
        </p:nvSpPr>
        <p:spPr>
          <a:xfrm>
            <a:off x="685800" y="1487488"/>
            <a:ext cx="7772400" cy="308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91063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91063"/>
            <a:ext cx="28956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defRPr sz="1050">
                <a:solidFill>
                  <a:schemeClr val="tx1"/>
                </a:solidFill>
                <a:latin typeface="+mn-lt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91063"/>
            <a:ext cx="1905000" cy="3429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05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A0DFC79-2FAF-4526-9F0F-D346997DF139}" type="slidenum">
              <a: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‹#›</a:t>
            </a:fld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30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anose="02020603050405020304" pitchFamily="18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2pPr>
      <a:lvl3pPr marL="857885" indent="-171450" algn="l" rtl="0" eaLnBrk="0" fontAlgn="base" hangingPunct="0">
        <a:spcBef>
          <a:spcPct val="15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</a:defRPr>
      </a:lvl3pPr>
      <a:lvl4pPr marL="1201420" indent="-171450" algn="l" rtl="0" eaLnBrk="0" fontAlgn="base" hangingPunct="0">
        <a:spcBef>
          <a:spcPct val="15000"/>
        </a:spcBef>
        <a:spcAft>
          <a:spcPct val="0"/>
        </a:spcAft>
        <a:buChar char="–"/>
        <a:defRPr sz="1500">
          <a:solidFill>
            <a:schemeClr val="tx1"/>
          </a:solidFill>
          <a:latin typeface="+mn-lt"/>
        </a:defRPr>
      </a:lvl4pPr>
      <a:lvl5pPr marL="154432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5pPr>
      <a:lvl6pPr marL="1887855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6pPr>
      <a:lvl7pPr marL="2230755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7pPr>
      <a:lvl8pPr marL="257429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8pPr>
      <a:lvl9pPr marL="2917190" indent="-171450" algn="l" rtl="0" eaLnBrk="0" fontAlgn="base" hangingPunct="0">
        <a:spcBef>
          <a:spcPct val="15000"/>
        </a:spcBef>
        <a:spcAft>
          <a:spcPct val="0"/>
        </a:spcAft>
        <a:buChar char="»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0" name="Group 2"/>
          <p:cNvGrpSpPr/>
          <p:nvPr/>
        </p:nvGrpSpPr>
        <p:grpSpPr>
          <a:xfrm>
            <a:off x="0" y="0"/>
            <a:ext cx="0" cy="0"/>
            <a:chOff x="0" y="1536"/>
            <a:chExt cx="5675" cy="663"/>
          </a:xfrm>
        </p:grpSpPr>
        <p:grpSp>
          <p:nvGrpSpPr>
            <p:cNvPr id="7176" name="Group 3"/>
            <p:cNvGrpSpPr/>
            <p:nvPr/>
          </p:nvGrpSpPr>
          <p:grpSpPr>
            <a:xfrm>
              <a:off x="183" y="1604"/>
              <a:ext cx="448" cy="299"/>
              <a:chOff x="720" y="336"/>
              <a:chExt cx="624" cy="432"/>
            </a:xfrm>
          </p:grpSpPr>
        </p:grpSp>
        <p:grpSp>
          <p:nvGrpSpPr>
            <p:cNvPr id="7177" name="Group 6"/>
            <p:cNvGrpSpPr/>
            <p:nvPr/>
          </p:nvGrpSpPr>
          <p:grpSpPr>
            <a:xfrm>
              <a:off x="261" y="1870"/>
              <a:ext cx="465" cy="299"/>
              <a:chOff x="912" y="2640"/>
              <a:chExt cx="672" cy="432"/>
            </a:xfrm>
          </p:grpSpPr>
        </p:grpSp>
      </p:grpSp>
      <p:sp>
        <p:nvSpPr>
          <p:cNvPr id="7171" name="Rectangle 9"/>
          <p:cNvSpPr>
            <a:spLocks noGrp="1"/>
          </p:cNvSpPr>
          <p:nvPr>
            <p:ph type="title"/>
          </p:nvPr>
        </p:nvSpPr>
        <p:spPr>
          <a:xfrm>
            <a:off x="1150938" y="160338"/>
            <a:ext cx="7793038" cy="109855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fontAlgn="base"/>
            <a:r>
              <a:rPr lang="en-US" altLang="en-US" sz="3305" strike="noStrike" noProof="1"/>
              <a:t>Click to edit Master title style</a:t>
            </a:r>
            <a:endParaRPr lang="en-US" altLang="en-US" strike="noStrike" noProof="1"/>
          </a:p>
        </p:txBody>
      </p:sp>
      <p:sp>
        <p:nvSpPr>
          <p:cNvPr id="5124" name="Rectangle 10"/>
          <p:cNvSpPr>
            <a:spLocks noGrp="1"/>
          </p:cNvSpPr>
          <p:nvPr>
            <p:ph type="body"/>
          </p:nvPr>
        </p:nvSpPr>
        <p:spPr>
          <a:xfrm>
            <a:off x="1182688" y="1514475"/>
            <a:ext cx="7772400" cy="3089275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en-US" dirty="0"/>
              <a:t>Click to edit Master text styles</a:t>
            </a:r>
          </a:p>
          <a:p>
            <a:pPr lvl="1"/>
            <a:r>
              <a:rPr lang="en-US" altLang="en-US" dirty="0"/>
              <a:t>Second level</a:t>
            </a:r>
          </a:p>
          <a:p>
            <a:pPr lvl="2"/>
            <a:r>
              <a:rPr lang="en-US" altLang="en-US" dirty="0"/>
              <a:t>Third level</a:t>
            </a:r>
          </a:p>
          <a:p>
            <a:pPr lvl="3"/>
            <a:r>
              <a:rPr lang="en-US" altLang="en-US" dirty="0"/>
              <a:t>Fourth level</a:t>
            </a:r>
          </a:p>
          <a:p>
            <a:pPr lvl="4"/>
            <a:r>
              <a:rPr lang="en-US" alt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</p:sldLayoutIdLst>
  <p:transition spd="slow"/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5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anose="020B0604030504040204" pitchFamily="34" charset="0"/>
        </a:defRPr>
      </a:lvl9pPr>
    </p:titleStyle>
    <p:bodyStyle>
      <a:lvl1pPr marL="257175" indent="-257175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530" indent="-214630" algn="l" rtl="0" eaLnBrk="0" fontAlgn="base" hangingPunct="0">
        <a:spcBef>
          <a:spcPct val="15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100">
          <a:solidFill>
            <a:schemeClr val="tx1"/>
          </a:solidFill>
          <a:latin typeface="+mn-lt"/>
        </a:defRPr>
      </a:lvl2pPr>
      <a:lvl3pPr marL="857885" indent="-171450" algn="l" rtl="0" eaLnBrk="0" fontAlgn="base" hangingPunct="0">
        <a:spcBef>
          <a:spcPct val="15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1800">
          <a:solidFill>
            <a:schemeClr val="tx1"/>
          </a:solidFill>
          <a:latin typeface="+mn-lt"/>
        </a:defRPr>
      </a:lvl3pPr>
      <a:lvl4pPr marL="1201420" indent="-171450" algn="l" rtl="0" eaLnBrk="0" fontAlgn="base" hangingPunct="0">
        <a:spcBef>
          <a:spcPct val="15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4pPr>
      <a:lvl5pPr marL="1544320" indent="-171450" algn="l" rtl="0" eaLnBrk="0" fontAlgn="base" hangingPunct="0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5pPr>
      <a:lvl6pPr marL="1887855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6pPr>
      <a:lvl7pPr marL="2230755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7pPr>
      <a:lvl8pPr marL="2574290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8pPr>
      <a:lvl9pPr marL="2917190" indent="-171450" algn="l" rtl="0" fontAlgn="base">
        <a:spcBef>
          <a:spcPct val="15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64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933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28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577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93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2205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5740" algn="l" defTabSz="686435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8.svg"/><Relationship Id="rId4" Type="http://schemas.openxmlformats.org/officeDocument/2006/relationships/image" Target="../media/image2.svg"/><Relationship Id="rId9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image" Target="../media/image29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29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33.png"/><Relationship Id="rId4" Type="http://schemas.openxmlformats.org/officeDocument/2006/relationships/image" Target="../media/image3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0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1524000" y="337363"/>
            <a:ext cx="6226857" cy="3886200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7546131" y="3253427"/>
            <a:ext cx="1833992" cy="221630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-3777034">
            <a:off x="6956858" y="-124662"/>
            <a:ext cx="1106789" cy="1257715"/>
          </a:xfrm>
          <a:prstGeom prst="rect">
            <a:avLst/>
          </a:prstGeom>
        </p:spPr>
      </p:pic>
      <p:sp>
        <p:nvSpPr>
          <p:cNvPr id="9" name="Google Shape;99;p1"/>
          <p:cNvSpPr txBox="1"/>
          <p:nvPr/>
        </p:nvSpPr>
        <p:spPr>
          <a:xfrm>
            <a:off x="1677426" y="932060"/>
            <a:ext cx="5942574" cy="2793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13" tIns="22850" rIns="45713" bIns="22850" anchor="t" anchorCtr="0">
            <a:spAutoFit/>
          </a:bodyPr>
          <a:lstStyle/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CHÀO MỪNG CÁC EM </a:t>
            </a:r>
            <a:endParaRPr sz="27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27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ĐẾN VỚI BÀI HỌC HÔM NAY!</a:t>
            </a: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3000" b="1" dirty="0">
              <a:solidFill>
                <a:schemeClr val="bg1"/>
              </a:solidFill>
              <a:latin typeface="Times New Roman" panose="02020603050405020304" pitchFamily="18" charset="0"/>
              <a:ea typeface="Arial"/>
              <a:cs typeface="Times New Roman" panose="02020603050405020304" pitchFamily="18" charset="0"/>
              <a:sym typeface="Arial"/>
            </a:endParaRPr>
          </a:p>
          <a:p>
            <a:pPr algn="ctr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500" b="1" dirty="0" err="1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Gv</a:t>
            </a:r>
            <a:r>
              <a:rPr lang="en-US" sz="3500" b="1" dirty="0">
                <a:solidFill>
                  <a:schemeClr val="bg1"/>
                </a:solidFill>
                <a:latin typeface="Times New Roman" panose="02020603050405020304" pitchFamily="18" charset="0"/>
                <a:ea typeface="Arial"/>
                <a:cs typeface="Times New Roman" panose="02020603050405020304" pitchFamily="18" charset="0"/>
                <a:sym typeface="Arial"/>
              </a:rPr>
              <a:t>. TRẦN THỊ THU HẢO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45D4D199-440A-CD0F-42A8-94C5D8219FAA}"/>
              </a:ext>
            </a:extLst>
          </p:cNvPr>
          <p:cNvSpPr txBox="1"/>
          <p:nvPr/>
        </p:nvSpPr>
        <p:spPr>
          <a:xfrm>
            <a:off x="2294530" y="3315164"/>
            <a:ext cx="472553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sz="1200" dirty="0"/>
          </a:p>
        </p:txBody>
      </p:sp>
      <p:sp>
        <p:nvSpPr>
          <p:cNvPr id="11" name="Freeform 2">
            <a:extLst>
              <a:ext uri="{FF2B5EF4-FFF2-40B4-BE49-F238E27FC236}">
                <a16:creationId xmlns:a16="http://schemas.microsoft.com/office/drawing/2014/main" xmlns="" id="{3E928CCB-F39D-AF2D-7023-9EB90BC59981}"/>
              </a:ext>
            </a:extLst>
          </p:cNvPr>
          <p:cNvSpPr/>
          <p:nvPr/>
        </p:nvSpPr>
        <p:spPr>
          <a:xfrm rot="1562307">
            <a:off x="-121110" y="3938089"/>
            <a:ext cx="1624282" cy="1169483"/>
          </a:xfrm>
          <a:custGeom>
            <a:avLst/>
            <a:gdLst/>
            <a:ahLst/>
            <a:cxnLst/>
            <a:rect l="l" t="t" r="r" b="b"/>
            <a:pathLst>
              <a:path w="3248563" h="2338965">
                <a:moveTo>
                  <a:pt x="0" y="0"/>
                </a:moveTo>
                <a:lnTo>
                  <a:pt x="3248563" y="0"/>
                </a:lnTo>
                <a:lnTo>
                  <a:pt x="3248563" y="2338966"/>
                </a:lnTo>
                <a:lnTo>
                  <a:pt x="0" y="233896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xmlns="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sz="1200"/>
          </a:p>
        </p:txBody>
      </p:sp>
      <p:sp>
        <p:nvSpPr>
          <p:cNvPr id="2" name="Freeform 3">
            <a:extLst>
              <a:ext uri="{FF2B5EF4-FFF2-40B4-BE49-F238E27FC236}">
                <a16:creationId xmlns:a16="http://schemas.microsoft.com/office/drawing/2014/main" xmlns="" id="{C4315F7C-A687-5EC1-9B47-F44A8BE6E0A4}"/>
              </a:ext>
            </a:extLst>
          </p:cNvPr>
          <p:cNvSpPr/>
          <p:nvPr/>
        </p:nvSpPr>
        <p:spPr>
          <a:xfrm flipH="1">
            <a:off x="422311" y="947100"/>
            <a:ext cx="1060056" cy="4141632"/>
          </a:xfrm>
          <a:custGeom>
            <a:avLst/>
            <a:gdLst/>
            <a:ahLst/>
            <a:cxnLst/>
            <a:rect l="l" t="t" r="r" b="b"/>
            <a:pathLst>
              <a:path w="768029" h="2346755">
                <a:moveTo>
                  <a:pt x="768029" y="0"/>
                </a:moveTo>
                <a:lnTo>
                  <a:pt x="0" y="0"/>
                </a:lnTo>
                <a:lnTo>
                  <a:pt x="0" y="2346755"/>
                </a:lnTo>
                <a:lnTo>
                  <a:pt x="768029" y="2346755"/>
                </a:lnTo>
                <a:lnTo>
                  <a:pt x="768029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SG" sz="1200"/>
          </a:p>
        </p:txBody>
      </p:sp>
    </p:spTree>
    <p:extLst>
      <p:ext uri="{BB962C8B-B14F-4D97-AF65-F5344CB8AC3E}">
        <p14:creationId xmlns:p14="http://schemas.microsoft.com/office/powerpoint/2010/main" val="1653022759"/>
      </p:ext>
    </p:extLst>
  </p:cSld>
  <p:clrMapOvr>
    <a:masterClrMapping/>
  </p:clrMapOvr>
  <p:transition spd="med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896" t="29714" r="24665" b="43282"/>
          <a:stretch/>
        </p:blipFill>
        <p:spPr bwMode="auto">
          <a:xfrm>
            <a:off x="685902" y="897775"/>
            <a:ext cx="7695998" cy="3581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94" y="288191"/>
            <a:ext cx="579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+mj-lt"/>
              </a:rPr>
              <a:t>Bài giải:</a:t>
            </a:r>
          </a:p>
        </p:txBody>
      </p:sp>
    </p:spTree>
    <p:extLst>
      <p:ext uri="{BB962C8B-B14F-4D97-AF65-F5344CB8AC3E}">
        <p14:creationId xmlns:p14="http://schemas.microsoft.com/office/powerpoint/2010/main" val="4985546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609704" y="440587"/>
                <a:ext cx="5714910" cy="136447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spcAft>
                    <a:spcPts val="0"/>
                  </a:spcAft>
                </a:pPr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*Chú ý: Với góc nhọn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</m:oMath>
                </a14:m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, ta có</a:t>
                </a:r>
                <a:endParaRPr lang="en-US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.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𝒔𝒊𝒏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𝟎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𝒄𝒐𝒔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&lt;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𝟏</m:t>
                    </m:r>
                  </m:oMath>
                </a14:m>
                <a:endParaRPr lang="en-US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  <a:p>
                <a:pPr>
                  <a:spcAft>
                    <a:spcPts val="0"/>
                  </a:spcAft>
                </a:pPr>
                <a:r>
                  <a:rPr lang="nl-NL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	. </a:t>
                </a:r>
                <a14:m>
                  <m:oMath xmlns:m="http://schemas.openxmlformats.org/officeDocument/2006/math"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𝒄𝒐𝒕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𝜶</m:t>
                    </m:r>
                    <m:r>
                      <a:rPr lang="nl-NL" b="1" i="1"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nl-NL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𝟏</m:t>
                        </m:r>
                      </m:num>
                      <m:den>
                        <m:r>
                          <a:rPr lang="nl-NL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𝒕𝒂𝒏</m:t>
                        </m:r>
                        <m:r>
                          <a:rPr lang="nl-NL" b="1" i="1"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𝜶</m:t>
                        </m:r>
                      </m:den>
                    </m:f>
                  </m:oMath>
                </a14:m>
                <a:endParaRPr lang="en-US" b="1"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704" y="440587"/>
                <a:ext cx="5714910" cy="1364476"/>
              </a:xfrm>
              <a:prstGeom prst="rect">
                <a:avLst/>
              </a:prstGeom>
              <a:blipFill>
                <a:blip r:embed="rId2"/>
                <a:stretch>
                  <a:fillRect l="-1599" t="-3571" b="-3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/>
          <p:cNvSpPr/>
          <p:nvPr/>
        </p:nvSpPr>
        <p:spPr>
          <a:xfrm>
            <a:off x="457308" y="1888349"/>
            <a:ext cx="617209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đặc biệt</a:t>
            </a:r>
          </a:p>
        </p:txBody>
      </p:sp>
    </p:spTree>
    <p:extLst>
      <p:ext uri="{BB962C8B-B14F-4D97-AF65-F5344CB8AC3E}">
        <p14:creationId xmlns:p14="http://schemas.microsoft.com/office/powerpoint/2010/main" val="1710231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3887" t="16004" r="32476" b="59060"/>
          <a:stretch/>
        </p:blipFill>
        <p:spPr bwMode="auto">
          <a:xfrm>
            <a:off x="533506" y="897775"/>
            <a:ext cx="7238810" cy="281932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92" y="436110"/>
            <a:ext cx="12266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HĐ</a:t>
            </a:r>
            <a:r>
              <a:rPr lang="en-US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KP</a:t>
            </a: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0326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27" name="Picture 1" descr="A triangle with blue text&#10;&#10;Description automatically generat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84" y="2738567"/>
            <a:ext cx="2677131" cy="2192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32" name="Picture 36" descr="A triangle with blue letters and a square&#10;&#10;Description automatically generate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2538" y="364390"/>
            <a:ext cx="2492767" cy="12635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Rectangle 3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01" name="Rectangle 39"/>
          <p:cNvSpPr>
            <a:spLocks noChangeArrowheads="1"/>
          </p:cNvSpPr>
          <p:nvPr/>
        </p:nvSpPr>
        <p:spPr bwMode="auto">
          <a:xfrm>
            <a:off x="0" y="520556"/>
            <a:ext cx="231154" cy="292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altLang="en-US" sz="13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kumimoji="0" lang="vi-VN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4104" name="Rectangle 42"/>
          <p:cNvSpPr>
            <a:spLocks noChangeArrowheads="1"/>
          </p:cNvSpPr>
          <p:nvPr/>
        </p:nvSpPr>
        <p:spPr bwMode="auto">
          <a:xfrm>
            <a:off x="0" y="17335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4112" name="Rectangle 48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116" name="Picture 4115"/>
          <p:cNvPicPr>
            <a:picLocks noChangeAspect="1"/>
          </p:cNvPicPr>
          <p:nvPr/>
        </p:nvPicPr>
        <p:blipFill rotWithShape="1">
          <a:blip r:embed="rId4"/>
          <a:srcRect l="21250" t="29536" r="53047" b="47554"/>
          <a:stretch/>
        </p:blipFill>
        <p:spPr>
          <a:xfrm>
            <a:off x="789999" y="224412"/>
            <a:ext cx="3133695" cy="2234472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4"/>
          <a:srcRect l="21250" t="52397" r="53047" b="17969"/>
          <a:stretch/>
        </p:blipFill>
        <p:spPr>
          <a:xfrm>
            <a:off x="4572000" y="2040745"/>
            <a:ext cx="3133695" cy="2890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43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19088" t="44156" r="38743" b="29418"/>
          <a:stretch/>
        </p:blipFill>
        <p:spPr bwMode="auto">
          <a:xfrm>
            <a:off x="914496" y="897775"/>
            <a:ext cx="6705424" cy="358130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3" name="Rectangle 2"/>
          <p:cNvSpPr/>
          <p:nvPr/>
        </p:nvSpPr>
        <p:spPr>
          <a:xfrm>
            <a:off x="838298" y="399177"/>
            <a:ext cx="6172098" cy="4985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2. 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đặc biệt</a:t>
            </a:r>
          </a:p>
        </p:txBody>
      </p:sp>
    </p:spTree>
    <p:extLst>
      <p:ext uri="{BB962C8B-B14F-4D97-AF65-F5344CB8AC3E}">
        <p14:creationId xmlns:p14="http://schemas.microsoft.com/office/powerpoint/2010/main" val="4715096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9896" t="37478" r="42622" b="49281"/>
          <a:stretch/>
        </p:blipFill>
        <p:spPr bwMode="auto">
          <a:xfrm>
            <a:off x="762100" y="364389"/>
            <a:ext cx="4648078" cy="160015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28576" t="45305" r="37600" b="39557"/>
          <a:stretch/>
        </p:blipFill>
        <p:spPr bwMode="auto">
          <a:xfrm>
            <a:off x="793258" y="2497933"/>
            <a:ext cx="5531296" cy="205734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62100" y="1964547"/>
            <a:ext cx="205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u="sng">
                <a:latin typeface="+mj-lt"/>
              </a:rPr>
              <a:t>Bài giải</a:t>
            </a:r>
          </a:p>
        </p:txBody>
      </p:sp>
    </p:spTree>
    <p:extLst>
      <p:ext uri="{BB962C8B-B14F-4D97-AF65-F5344CB8AC3E}">
        <p14:creationId xmlns:p14="http://schemas.microsoft.com/office/powerpoint/2010/main" val="397756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9602" t="60866" r="25143" b="19272"/>
          <a:stretch/>
        </p:blipFill>
        <p:spPr bwMode="auto">
          <a:xfrm>
            <a:off x="457308" y="440587"/>
            <a:ext cx="7162612" cy="259073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3"/>
          <a:srcRect l="29715" t="70730" r="26743" b="21123"/>
          <a:stretch/>
        </p:blipFill>
        <p:spPr bwMode="auto">
          <a:xfrm>
            <a:off x="457308" y="2955121"/>
            <a:ext cx="5943444" cy="114297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8405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506" y="211993"/>
            <a:ext cx="586730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3.T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hai góc phụ nhau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/>
          <p:nvPr/>
        </p:nvPicPr>
        <p:blipFill rotWithShape="1">
          <a:blip r:embed="rId2"/>
          <a:srcRect l="14172" t="17288" r="35771" b="71423"/>
          <a:stretch/>
        </p:blipFill>
        <p:spPr bwMode="auto">
          <a:xfrm>
            <a:off x="558404" y="821577"/>
            <a:ext cx="7341400" cy="121916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4" name="Picture 3"/>
          <p:cNvPicPr/>
          <p:nvPr/>
        </p:nvPicPr>
        <p:blipFill rotWithShape="1">
          <a:blip r:embed="rId3"/>
          <a:srcRect l="16115" t="53726" r="47200" b="37413"/>
          <a:stretch/>
        </p:blipFill>
        <p:spPr bwMode="auto">
          <a:xfrm>
            <a:off x="558404" y="2171991"/>
            <a:ext cx="5080368" cy="101172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l="22068" t="46549" r="44831" b="39658"/>
          <a:stretch/>
        </p:blipFill>
        <p:spPr>
          <a:xfrm>
            <a:off x="519576" y="3504267"/>
            <a:ext cx="4495682" cy="149856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2100" y="3102992"/>
            <a:ext cx="160015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latin typeface="+mj-lt"/>
              </a:rPr>
              <a:t>Giải:</a:t>
            </a:r>
          </a:p>
        </p:txBody>
      </p:sp>
    </p:spTree>
    <p:extLst>
      <p:ext uri="{BB962C8B-B14F-4D97-AF65-F5344CB8AC3E}">
        <p14:creationId xmlns:p14="http://schemas.microsoft.com/office/powerpoint/2010/main" val="2834302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1590" t="58236" r="30685" b="24614"/>
          <a:stretch/>
        </p:blipFill>
        <p:spPr>
          <a:xfrm>
            <a:off x="685902" y="440587"/>
            <a:ext cx="6781622" cy="194971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590" t="75662" r="30685" b="18976"/>
          <a:stretch/>
        </p:blipFill>
        <p:spPr>
          <a:xfrm>
            <a:off x="914496" y="2428001"/>
            <a:ext cx="6781622" cy="609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01425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33506" y="364389"/>
            <a:ext cx="784839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Sử dụng máy tính cầm tay tính tỉ số lượng giác của một góc nhọn </a:t>
            </a:r>
            <a:endParaRPr lang="en-US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93" t="35524" r="42103" b="49480"/>
          <a:stretch/>
        </p:blipFill>
        <p:spPr>
          <a:xfrm>
            <a:off x="550638" y="1354962"/>
            <a:ext cx="7755064" cy="22097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6056" t="52182" r="44339" b="30424"/>
          <a:stretch/>
        </p:blipFill>
        <p:spPr>
          <a:xfrm>
            <a:off x="558440" y="1583557"/>
            <a:ext cx="7162612" cy="2516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983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69231"/>
            <a:ext cx="8991600" cy="1790700"/>
          </a:xfrm>
        </p:spPr>
        <p:txBody>
          <a:bodyPr>
            <a:noAutofit/>
          </a:bodyPr>
          <a:lstStyle/>
          <a:p>
            <a:r>
              <a:rPr lang="en-US" sz="10000" b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</a:p>
        </p:txBody>
      </p:sp>
    </p:spTree>
    <p:extLst>
      <p:ext uri="{BB962C8B-B14F-4D97-AF65-F5344CB8AC3E}">
        <p14:creationId xmlns:p14="http://schemas.microsoft.com/office/powerpoint/2010/main" val="326553551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15793" t="50003" r="42103" b="35530"/>
          <a:stretch/>
        </p:blipFill>
        <p:spPr>
          <a:xfrm>
            <a:off x="228714" y="211993"/>
            <a:ext cx="8566432" cy="235477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18348" t="40528" r="37617" b="51840"/>
          <a:stretch/>
        </p:blipFill>
        <p:spPr>
          <a:xfrm>
            <a:off x="373343" y="3031319"/>
            <a:ext cx="8414037" cy="116672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838298" y="2528289"/>
            <a:ext cx="12953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u="sng"/>
              <a:t>Giải</a:t>
            </a:r>
          </a:p>
        </p:txBody>
      </p:sp>
    </p:spTree>
    <p:extLst>
      <p:ext uri="{BB962C8B-B14F-4D97-AF65-F5344CB8AC3E}">
        <p14:creationId xmlns:p14="http://schemas.microsoft.com/office/powerpoint/2010/main" val="3620078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905070" y="288191"/>
            <a:ext cx="445666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3200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Hoạt động 3: Luyện tập </a:t>
            </a:r>
            <a:endParaRPr lang="en-US" sz="320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110" y="1126369"/>
            <a:ext cx="7910526" cy="2133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454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901" y="364389"/>
            <a:ext cx="7197455" cy="3809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32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 rotWithShape="1">
          <a:blip r:embed="rId2"/>
          <a:srcRect l="27207" t="45511" r="28450" b="38768"/>
          <a:stretch/>
        </p:blipFill>
        <p:spPr bwMode="auto">
          <a:xfrm>
            <a:off x="457308" y="288191"/>
            <a:ext cx="6400632" cy="16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3" name="Picture 2"/>
          <p:cNvPicPr/>
          <p:nvPr/>
        </p:nvPicPr>
        <p:blipFill rotWithShape="1">
          <a:blip r:embed="rId2"/>
          <a:srcRect l="27207" t="61367" r="28450" b="22854"/>
          <a:stretch/>
        </p:blipFill>
        <p:spPr bwMode="auto">
          <a:xfrm>
            <a:off x="609704" y="2116943"/>
            <a:ext cx="6324434" cy="167635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650160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3048040" y="-21078"/>
            <a:ext cx="19431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Phiếu học tập:</a:t>
            </a:r>
            <a:endParaRPr lang="en-US" b="1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04912" y="440587"/>
            <a:ext cx="8305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1.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Cho tam giác ABC vuông tại A, hệ thức nào không đúng: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94112" y="809919"/>
            <a:ext cx="854497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sinB = cosC      B. 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sin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B + cos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B = 1        C. cosB = sin(90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-B)      D. sinC = cos(90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o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-B) </a:t>
            </a:r>
            <a:endParaRPr lang="en-US" sz="1800"/>
          </a:p>
        </p:txBody>
      </p:sp>
      <p:sp>
        <p:nvSpPr>
          <p:cNvPr id="23" name="Rectangle 22"/>
          <p:cNvSpPr/>
          <p:nvPr/>
        </p:nvSpPr>
        <p:spPr>
          <a:xfrm>
            <a:off x="294112" y="1278765"/>
            <a:ext cx="785919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2.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Biết sin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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= 0,1745 vậy số đo </a:t>
            </a:r>
            <a:r>
              <a:rPr lang="el-GR" sz="1800">
                <a:latin typeface="Times New Roman" panose="02020603050405020304" pitchFamily="18" charset="0"/>
                <a:ea typeface="Times New Roman" panose="02020603050405020304" pitchFamily="18" charset="0"/>
              </a:rPr>
              <a:t>α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là (làm tròn đến phút)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304912" y="1648097"/>
            <a:ext cx="81531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4429760" algn="l"/>
                <a:tab pos="4951095" algn="l"/>
              </a:tabLs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10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B.  1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2’                       C . 10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3’                     D. 1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’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58”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4429760" algn="l"/>
              </a:tabLs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Cho biết sin 75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= 0,966 vậy cos15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r>
              <a:rPr lang="en-US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A. 0,966                         B. 0,</a:t>
            </a:r>
            <a:r>
              <a:rPr lang="vi-VN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965</a:t>
            </a:r>
            <a:r>
              <a:rPr lang="en-US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       C.  0,</a:t>
            </a:r>
            <a:r>
              <a:rPr lang="vi-VN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96</a:t>
            </a:r>
            <a:r>
              <a:rPr lang="en-US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                   	d. </a:t>
            </a:r>
            <a:r>
              <a:rPr lang="vi-VN" sz="1800" cap="all">
                <a:latin typeface="Times New Roman" panose="02020603050405020304" pitchFamily="18" charset="0"/>
                <a:ea typeface="Times New Roman" panose="02020603050405020304" pitchFamily="18" charset="0"/>
              </a:rPr>
              <a:t>0,97</a:t>
            </a:r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>
            <a:off x="247759" y="2571427"/>
            <a:ext cx="88200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4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. C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âu nào sau đây sai : 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sin 72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&lt; sin 27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	   B. cos 72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&lt; cos 27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C. tan 12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&lt; tan 21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    D. sin 48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 = cos 42</a:t>
            </a:r>
            <a:r>
              <a:rPr lang="pt-BR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Oval 1"/>
          <p:cNvSpPr/>
          <p:nvPr/>
        </p:nvSpPr>
        <p:spPr bwMode="auto">
          <a:xfrm>
            <a:off x="6629346" y="869660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D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247758" y="3217758"/>
                <a:ext cx="7753151" cy="6556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Câu 5</a:t>
                </a:r>
                <a:r>
                  <a:rPr lang="vi-VN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. 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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ABC vuông tại A có: AC = 6 ; BC = 12 ;   Số đo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18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𝐴𝐵𝐶</m:t>
                        </m:r>
                      </m:e>
                    </m:acc>
                  </m:oMath>
                </a14:m>
                <a:r>
                  <a:rPr lang="en-US" sz="1800"/>
                  <a:t> bằng:</a:t>
                </a:r>
              </a:p>
              <a:p>
                <a:endParaRPr lang="en-US" sz="1800"/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8" y="3217758"/>
                <a:ext cx="7753151" cy="655629"/>
              </a:xfrm>
              <a:prstGeom prst="rect">
                <a:avLst/>
              </a:prstGeom>
              <a:blipFill>
                <a:blip r:embed="rId2"/>
                <a:stretch>
                  <a:fillRect l="-708" t="-46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50" name="Rectangle 2049"/>
          <p:cNvSpPr/>
          <p:nvPr/>
        </p:nvSpPr>
        <p:spPr>
          <a:xfrm>
            <a:off x="381110" y="3679423"/>
            <a:ext cx="80007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A.  30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	B. 45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 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       	 C. 90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 			</a:t>
            </a: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D. 60</a:t>
            </a:r>
            <a:r>
              <a:rPr lang="en-US" sz="1800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	</a:t>
            </a:r>
            <a:endParaRPr lang="en-US" sz="1800"/>
          </a:p>
        </p:txBody>
      </p:sp>
      <p:sp>
        <p:nvSpPr>
          <p:cNvPr id="2052" name="Rectangle 2051"/>
          <p:cNvSpPr/>
          <p:nvPr/>
        </p:nvSpPr>
        <p:spPr>
          <a:xfrm>
            <a:off x="301746" y="3963603"/>
            <a:ext cx="792775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>
                <a:latin typeface="Times New Roman" panose="02020603050405020304" pitchFamily="18" charset="0"/>
                <a:ea typeface="Times New Roman" panose="02020603050405020304" pitchFamily="18" charset="0"/>
              </a:rPr>
              <a:t>Câu 6</a:t>
            </a:r>
            <a:r>
              <a:rPr lang="vi-VN" sz="180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pt-BR" sz="1800">
                <a:latin typeface="Times New Roman" panose="02020603050405020304" pitchFamily="18" charset="0"/>
                <a:ea typeface="Times New Roman" panose="02020603050405020304" pitchFamily="18" charset="0"/>
              </a:rPr>
              <a:t>Đẳng thức nào sau đây không đúng :</a:t>
            </a:r>
            <a:endParaRPr lang="en-US" sz="1800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54" name="Rectangle 2053"/>
              <p:cNvSpPr/>
              <p:nvPr/>
            </p:nvSpPr>
            <p:spPr>
              <a:xfrm>
                <a:off x="247758" y="4286591"/>
                <a:ext cx="8667528" cy="76809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A. sin37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cos53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vi-VN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   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B. t</a:t>
                </a:r>
                <a:r>
                  <a:rPr lang="vi-VN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an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30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 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cot 30</a:t>
                </a:r>
                <a:r>
                  <a:rPr lang="en-US" sz="1800" baseline="300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0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	C.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18°</m:t>
                        </m:r>
                      </m:num>
                      <m:den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𝑐𝑜𝑠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72°</m:t>
                        </m:r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sz="1800" b="0" i="1" smtClean="0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1800" b="0" i="0" smtClean="0">
                            <a:latin typeface="Cambria Math" panose="02040503050406030204" pitchFamily="18" charset="0"/>
                          </a:rPr>
                          <m:t>cot</m:t>
                        </m:r>
                      </m:fName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°</m:t>
                        </m:r>
                      </m:e>
                    </m:func>
                  </m:oMath>
                </a14:m>
                <a:r>
                  <a:rPr lang="pt-BR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   D. sin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pt-BR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+ cos</a:t>
                </a:r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  <a:sym typeface="Symbol" panose="05050102010706020507" pitchFamily="18" charset="2"/>
                  </a:rPr>
                  <a:t></a:t>
                </a:r>
                <a:r>
                  <a:rPr lang="pt-BR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= 1.</a:t>
                </a:r>
                <a:endParaRPr lang="en-US" sz="1800"/>
              </a:p>
              <a:p>
                <a:r>
                  <a:rPr lang="en-US" sz="1800"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</a:t>
                </a:r>
                <a:endParaRPr lang="en-US" sz="1800"/>
              </a:p>
            </p:txBody>
          </p:sp>
        </mc:Choice>
        <mc:Fallback xmlns="">
          <p:sp>
            <p:nvSpPr>
              <p:cNvPr id="2054" name="Rectangle 205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7758" y="4286591"/>
                <a:ext cx="8667528" cy="768095"/>
              </a:xfrm>
              <a:prstGeom prst="rect">
                <a:avLst/>
              </a:prstGeom>
              <a:blipFill>
                <a:blip r:embed="rId3"/>
                <a:stretch>
                  <a:fillRect l="-6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Oval 13"/>
          <p:cNvSpPr/>
          <p:nvPr/>
        </p:nvSpPr>
        <p:spPr bwMode="auto">
          <a:xfrm>
            <a:off x="4467285" y="1656348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C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247758" y="2215670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1800" b="0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VNI-Times" pitchFamily="2" charset="0"/>
              </a:rPr>
              <a:t>A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218930" y="2882048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17" name="Oval 16"/>
          <p:cNvSpPr/>
          <p:nvPr/>
        </p:nvSpPr>
        <p:spPr bwMode="auto">
          <a:xfrm>
            <a:off x="337503" y="3682621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A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  <p:sp>
        <p:nvSpPr>
          <p:cNvPr id="18" name="Oval 17"/>
          <p:cNvSpPr/>
          <p:nvPr/>
        </p:nvSpPr>
        <p:spPr bwMode="auto">
          <a:xfrm>
            <a:off x="6763021" y="4361493"/>
            <a:ext cx="380990" cy="316450"/>
          </a:xfrm>
          <a:prstGeom prst="ellipse">
            <a:avLst/>
          </a:prstGeom>
          <a:solidFill>
            <a:srgbClr val="FF00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rtlCol="0" anchor="ctr" anchorCtr="0" compatLnSpc="1"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sz="1800"/>
              <a:t>D</a:t>
            </a:r>
            <a:endParaRPr kumimoji="0" lang="en-US" sz="1800" b="0" i="0" u="none" strike="noStrike" cap="none" normalizeH="0" baseline="0">
              <a:ln>
                <a:noFill/>
              </a:ln>
              <a:solidFill>
                <a:schemeClr val="tx2"/>
              </a:solidFill>
              <a:effectLst/>
              <a:latin typeface="VNI-Time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61112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3" grpId="0"/>
      <p:bldP spid="23" grpId="0"/>
      <p:bldP spid="27" grpId="0"/>
      <p:bldP spid="29" grpId="0"/>
      <p:bldP spid="2" grpId="0" animBg="1"/>
      <p:bldP spid="31" grpId="0"/>
      <p:bldP spid="2052" grpId="0"/>
      <p:bldP spid="2054" grpId="0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Title 159745"/>
          <p:cNvSpPr>
            <a:spLocks noGrp="1"/>
          </p:cNvSpPr>
          <p:nvPr>
            <p:ph type="title"/>
          </p:nvPr>
        </p:nvSpPr>
        <p:spPr>
          <a:xfrm>
            <a:off x="1371684" y="59597"/>
            <a:ext cx="6019642" cy="457188"/>
          </a:xfr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 anchorCtr="0"/>
          <a:lstStyle/>
          <a:p>
            <a:r>
              <a:rPr lang="en-US" sz="2400" b="1" dirty="0"/>
              <a:t>HOẠT ĐỘNG TÌM TÒI VÀ MỞ RỘNG </a:t>
            </a:r>
          </a:p>
        </p:txBody>
      </p:sp>
      <p:sp>
        <p:nvSpPr>
          <p:cNvPr id="40962" name="Rectangle 3"/>
          <p:cNvSpPr/>
          <p:nvPr/>
        </p:nvSpPr>
        <p:spPr>
          <a:xfrm>
            <a:off x="0" y="212883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40963" name="Rectangle 4"/>
          <p:cNvSpPr/>
          <p:nvPr/>
        </p:nvSpPr>
        <p:spPr>
          <a:xfrm>
            <a:off x="0" y="212883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40964" name="Rectangle 5"/>
          <p:cNvSpPr/>
          <p:nvPr/>
        </p:nvSpPr>
        <p:spPr>
          <a:xfrm>
            <a:off x="0" y="2138363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40965" name="Rectangle 6"/>
          <p:cNvSpPr/>
          <p:nvPr/>
        </p:nvSpPr>
        <p:spPr>
          <a:xfrm>
            <a:off x="0" y="211455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0178" y="745379"/>
            <a:ext cx="3603048" cy="226181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0370" y="636427"/>
            <a:ext cx="542332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u="sng">
                <a:solidFill>
                  <a:srgbClr val="FF0000"/>
                </a:solidFill>
                <a:latin typeface="+mj-lt"/>
              </a:rPr>
              <a:t>Bài tập</a:t>
            </a:r>
            <a:r>
              <a:rPr lang="en-US" sz="2200">
                <a:solidFill>
                  <a:srgbClr val="FF0000"/>
                </a:solidFill>
                <a:latin typeface="+mj-lt"/>
              </a:rPr>
              <a:t>: </a:t>
            </a:r>
            <a:r>
              <a:rPr lang="en-US" sz="2200">
                <a:latin typeface="+mj-lt"/>
              </a:rPr>
              <a:t>Một cột đèn cao </a:t>
            </a:r>
            <a:r>
              <a:rPr lang="en-US" sz="2200" b="1">
                <a:latin typeface="+mj-lt"/>
              </a:rPr>
              <a:t>7m</a:t>
            </a:r>
            <a:r>
              <a:rPr lang="en-US" sz="2200">
                <a:latin typeface="+mj-lt"/>
              </a:rPr>
              <a:t> có bóng trên mặt đất dài </a:t>
            </a:r>
            <a:r>
              <a:rPr lang="en-US" sz="2200" b="1">
                <a:latin typeface="+mj-lt"/>
              </a:rPr>
              <a:t>4m</a:t>
            </a:r>
            <a:r>
              <a:rPr lang="en-US" sz="2200">
                <a:latin typeface="+mj-lt"/>
              </a:rPr>
              <a:t>. Gần đó có một tòa nhà cao tầng có bóng trên mặt đất dài </a:t>
            </a:r>
            <a:r>
              <a:rPr lang="en-US" sz="2200" b="1">
                <a:latin typeface="+mj-lt"/>
              </a:rPr>
              <a:t>80m</a:t>
            </a:r>
            <a:r>
              <a:rPr lang="en-US" sz="2200">
                <a:latin typeface="+mj-lt"/>
              </a:rPr>
              <a:t> (hình vẽ). Em hãy cho biết tòa nhà đó dài bao nhiêu tầng, biết rằng mỗi tầng cao </a:t>
            </a:r>
            <a:r>
              <a:rPr lang="en-US" sz="2200" b="1">
                <a:latin typeface="+mj-lt"/>
              </a:rPr>
              <a:t>2m</a:t>
            </a:r>
            <a:r>
              <a:rPr lang="en-US" sz="2200">
                <a:latin typeface="+mj-lt"/>
              </a:rPr>
              <a:t>.</a:t>
            </a:r>
            <a:endParaRPr lang="en-US" sz="22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2"/>
              <p:cNvSpPr>
                <a:spLocks noChangeArrowheads="1"/>
              </p:cNvSpPr>
              <p:nvPr/>
            </p:nvSpPr>
            <p:spPr bwMode="auto">
              <a:xfrm>
                <a:off x="114300" y="2428057"/>
                <a:ext cx="8391107" cy="254050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>
                <a:lvl1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eaLnBrk="0" hangingPunct="0">
                  <a:tabLst>
                    <a:tab pos="2501900" algn="l"/>
                  </a:tabLs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nl-NL" altLang="en-US" sz="2200" b="1" i="0" u="sng" strike="noStrike" cap="none" normalizeH="0" baseline="0">
                    <a:ln>
                      <a:noFill/>
                    </a:ln>
                    <a:solidFill>
                      <a:srgbClr val="FF0000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Giải:</a:t>
                </a:r>
                <a:endParaRPr kumimoji="0" lang="en-US" altLang="en-US" sz="2200" b="0" i="0" u="sng" strike="noStrike" cap="none" normalizeH="0" baseline="0">
                  <a:ln>
                    <a:noFill/>
                  </a:ln>
                  <a:solidFill>
                    <a:srgbClr val="FF0000"/>
                  </a:solidFill>
                  <a:effectLst/>
                  <a:latin typeface="+mj-lt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Cột đèn</a:t>
                </a:r>
                <a:r>
                  <a:rPr kumimoji="0" lang="en-US" altLang="en-US" sz="2200" b="0" i="0" u="none" strike="noStrike" cap="none" normalizeH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và tòa nhà dựng vuông góc với mặt đất nên t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ia chiếu của ánh sáng mặt trời xuống cột đèn và tòa nhà là như nhau nên hai tia song song nhau</a:t>
                </a:r>
                <a:r>
                  <a:rPr lang="en-US" altLang="en-US" sz="2200">
                    <a:latin typeface="+mj-lt"/>
                  </a:rPr>
                  <a:t>   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=&gt; tan </a:t>
                </a:r>
                <a:r>
                  <a:rPr kumimoji="0" lang="en-US" altLang="en-US" sz="22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α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endParaRPr kumimoji="0" lang="en-US" altLang="en-US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Nên áp dụng tỉ số lượng giác. tan </a:t>
                </a:r>
                <a:r>
                  <a:rPr kumimoji="0" lang="en-US" altLang="en-US" sz="22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α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7</m:t>
                        </m:r>
                      </m:num>
                      <m:den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>
                    <a:tab pos="2501900" algn="l"/>
                  </a:tabLst>
                </a:pP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=&gt; chiều cao tòa nhà: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80.7</m:t>
                        </m:r>
                      </m:num>
                      <m:den>
                        <m:r>
                          <a:rPr kumimoji="0" lang="en-US" altLang="en-US" sz="2200" b="0" i="1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kumimoji="0" lang="en-US" altLang="en-US" sz="2200" b="0" i="1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=140m</a:t>
                </a:r>
                <a:r>
                  <a:rPr kumimoji="0" lang="en-US" altLang="en-US" sz="2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=&gt; 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số tầng:</a:t>
                </a:r>
                <a:r>
                  <a:rPr kumimoji="0" lang="en-US" altLang="en-US" sz="2200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en-US" altLang="en-US" sz="2200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140/2 =70 tầng</a:t>
                </a:r>
                <a:endParaRPr kumimoji="0" lang="en-US" altLang="en-US" sz="22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+mj-lt"/>
                </a:endParaRPr>
              </a:p>
            </p:txBody>
          </p:sp>
        </mc:Choice>
        <mc:Fallback xmlns="">
          <p:sp>
            <p:nvSpPr>
              <p:cNvPr id="4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4300" y="2428057"/>
                <a:ext cx="8391107" cy="2540504"/>
              </a:xfrm>
              <a:prstGeom prst="rect">
                <a:avLst/>
              </a:prstGeom>
              <a:blipFill>
                <a:blip r:embed="rId5"/>
                <a:stretch>
                  <a:fillRect l="-945" t="-959" r="-1090" b="-16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0" y="457200"/>
          <a:ext cx="114300" cy="180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Equation" r:id="rId6" imgW="114102" imgH="177492" progId="Equation.DSMT4">
                  <p:embed/>
                </p:oleObj>
              </mc:Choice>
              <mc:Fallback>
                <p:oleObj name="Equation" r:id="rId6" imgW="114102" imgH="177492" progId="Equation.DSMT4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457200"/>
                        <a:ext cx="114300" cy="180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0" y="63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9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 </a:t>
            </a: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1" grpId="0" animBg="1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905070" y="135795"/>
            <a:ext cx="37850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Webdings" panose="05030102010509060703" pitchFamily="18" charset="2"/>
              </a:rPr>
              <a:t></a:t>
            </a:r>
            <a:r>
              <a:rPr lang="en-US" b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Hướng dẫn tự học ở nhà</a:t>
            </a:r>
            <a:endParaRPr lang="en-US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33506" y="597460"/>
            <a:ext cx="81531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</a:pP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Bài 1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Hãy sắp xếp các tỉ số lượng giác sau theo thứ tự từ nhỏ đến lớn: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Sin24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 ;   Cos35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;     Sin54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;     Cos70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;     Sin70</a:t>
            </a:r>
            <a:r>
              <a:rPr lang="en-US" baseline="30000">
                <a:latin typeface="Times New Roman" panose="02020603050405020304" pitchFamily="18" charset="0"/>
                <a:ea typeface="Times New Roman" panose="02020603050405020304" pitchFamily="18" charset="0"/>
              </a:rPr>
              <a:t>0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57308" y="1419176"/>
            <a:ext cx="83817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55563" algn="just">
              <a:spcAft>
                <a:spcPts val="0"/>
              </a:spcAft>
            </a:pPr>
            <a:r>
              <a:rPr lang="vi-VN" b="1" u="sng">
                <a:latin typeface="Times New Roman" panose="02020603050405020304" pitchFamily="18" charset="0"/>
                <a:ea typeface="Times New Roman" panose="02020603050405020304" pitchFamily="18" charset="0"/>
              </a:rPr>
              <a:t>Bài 2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en-US">
                <a:latin typeface="Times New Roman" panose="02020603050405020304" pitchFamily="18" charset="0"/>
                <a:ea typeface="Times New Roman" panose="02020603050405020304" pitchFamily="18" charset="0"/>
              </a:rPr>
              <a:t>Đổi các tỉ số lượng sau đây thành tỉ số lượng giác của góc nhỏ hơn 45°: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Sin 60°31´; Cos 75°12´; Cot 80°; Tan 57°30´; Sin 69°21´; Cot 72°25´</a:t>
            </a: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Rectangle 39"/>
              <p:cNvSpPr>
                <a:spLocks noChangeArrowheads="1"/>
              </p:cNvSpPr>
              <p:nvPr/>
            </p:nvSpPr>
            <p:spPr bwMode="auto">
              <a:xfrm>
                <a:off x="454250" y="2726527"/>
                <a:ext cx="8171623" cy="120032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ctr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vi-VN" altLang="en-US" b="1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Bài </a:t>
                </a:r>
                <a:r>
                  <a:rPr kumimoji="0" lang="en-US" altLang="en-US" b="1" i="0" u="sng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3</a:t>
                </a:r>
                <a:r>
                  <a:rPr kumimoji="0" lang="vi-VN" altLang="en-US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SimSun" panose="02010600030101010101" pitchFamily="2" charset="-122"/>
                    <a:cs typeface="Times New Roman" panose="02020603050405020304" pitchFamily="18" charset="0"/>
                  </a:rPr>
                  <a:t>:</a:t>
                </a:r>
                <a:r>
                  <a:rPr kumimoji="0" lang="vi-VN" altLang="en-US" b="1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 </a:t>
                </a:r>
                <a:r>
                  <a:rPr kumimoji="0" lang="pt-BR" altLang="en-US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  <a:ea typeface="Times New Roman" panose="02020603050405020304" pitchFamily="18" charset="0"/>
                  </a:rPr>
                  <a:t>Một chiếc thang dài 4m. Cần đặt chân thang cách chân tường một khoảng cách bao nhiêu để nó tạo được với mặt đất một góc “an toàn”  65</a:t>
                </a:r>
                <a14:m>
                  <m:oMath xmlns:m="http://schemas.openxmlformats.org/officeDocument/2006/math">
                    <m:r>
                      <a:rPr kumimoji="0" lang="pt-BR" altLang="en-US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r>
                  <a:rPr kumimoji="0" lang="pt-BR" altLang="en-US" b="0" i="0" u="none" strike="noStrike" cap="none" normalizeH="0" baseline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+mj-lt"/>
                  </a:rPr>
                  <a:t>?</a:t>
                </a:r>
              </a:p>
            </p:txBody>
          </p:sp>
        </mc:Choice>
        <mc:Fallback xmlns="">
          <p:sp>
            <p:nvSpPr>
              <p:cNvPr id="55" name="Rectangle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4250" y="2726527"/>
                <a:ext cx="8171623" cy="1200329"/>
              </a:xfrm>
              <a:prstGeom prst="rect">
                <a:avLst/>
              </a:prstGeom>
              <a:blipFill>
                <a:blip r:embed="rId2"/>
                <a:stretch>
                  <a:fillRect l="-1194" t="-3553" b="-1116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000407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ubtitle 158722"/>
          <p:cNvSpPr>
            <a:spLocks noGrp="1"/>
          </p:cNvSpPr>
          <p:nvPr>
            <p:ph type="subTitle" idx="1"/>
          </p:nvPr>
        </p:nvSpPr>
        <p:spPr>
          <a:xfrm>
            <a:off x="533506" y="4326685"/>
            <a:ext cx="8153400" cy="1142970"/>
          </a:xfrm>
        </p:spPr>
        <p:txBody>
          <a:bodyPr anchor="t" anchorCtr="0"/>
          <a:lstStyle/>
          <a:p>
            <a:pPr>
              <a:buClrTx/>
              <a:buSzTx/>
              <a:buFontTx/>
            </a:pPr>
            <a:r>
              <a:rPr lang="en-US" b="1">
                <a:solidFill>
                  <a:srgbClr val="FF0000"/>
                </a:solidFill>
                <a:latin typeface="+mn-lt"/>
                <a:ea typeface="+mn-ea"/>
                <a:cs typeface="+mn-cs"/>
              </a:rPr>
              <a:t>Đặt </a:t>
            </a:r>
            <a:r>
              <a:rPr lang="en-US" b="1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vấn đề: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Trong một tam giác vuông biết độ dài của hai cạnh thì có </a:t>
            </a:r>
            <a:r>
              <a:rPr lang="en-US">
                <a:solidFill>
                  <a:srgbClr val="FF0000"/>
                </a:solidFill>
                <a:latin typeface="+mn-lt"/>
                <a:ea typeface="+mn-ea"/>
                <a:cs typeface="+mn-cs"/>
              </a:rPr>
              <a:t>biết độ </a:t>
            </a:r>
            <a:r>
              <a:rPr lang="en-US" dirty="0">
                <a:solidFill>
                  <a:srgbClr val="FF0000"/>
                </a:solidFill>
                <a:latin typeface="+mn-lt"/>
                <a:ea typeface="+mn-ea"/>
                <a:cs typeface="+mn-cs"/>
              </a:rPr>
              <a:t>lớn của các góc nhọn không?</a:t>
            </a:r>
          </a:p>
        </p:txBody>
      </p:sp>
      <p:pic>
        <p:nvPicPr>
          <p:cNvPr id="8" name="Picture 7"/>
          <p:cNvPicPr/>
          <p:nvPr/>
        </p:nvPicPr>
        <p:blipFill rotWithShape="1">
          <a:blip r:embed="rId3"/>
          <a:srcRect l="28572" t="17860" r="35543" b="57276"/>
          <a:stretch/>
        </p:blipFill>
        <p:spPr bwMode="auto">
          <a:xfrm>
            <a:off x="533506" y="749856"/>
            <a:ext cx="7162612" cy="274312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9288" y="288191"/>
            <a:ext cx="57910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>
                <a:latin typeface="+mj-lt"/>
              </a:rPr>
              <a:t>Thực hiện bài tập sau: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904299" y="3696086"/>
                <a:ext cx="4599080" cy="6247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marL="20955" algn="just">
                  <a:spcAft>
                    <a:spcPts val="0"/>
                  </a:spcAft>
                </a:pPr>
                <a:r>
                  <a:rPr lang="en-US" sz="2000" b="1" u="sng">
                    <a:solidFill>
                      <a:srgbClr val="000000"/>
                    </a:solidFill>
                    <a:ea typeface="Times New Roman" panose="02020603050405020304" pitchFamily="18" charset="0"/>
                  </a:rPr>
                  <a:t>Giải: </a:t>
                </a:r>
                <a14:m>
                  <m:oMath xmlns:m="http://schemas.openxmlformats.org/officeDocument/2006/math"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∆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𝑨𝑩𝑪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~∆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𝑨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𝑩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𝑪</m:t>
                    </m:r>
                    <m:r>
                      <a:rPr lang="en-US" sz="2000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000" b="1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 (</a:t>
                </a:r>
                <a:r>
                  <a:rPr lang="en-US" sz="2000">
                    <a:solidFill>
                      <a:srgbClr val="000000"/>
                    </a:solidFill>
                    <a:latin typeface="Times New Roman" panose="02020603050405020304" pitchFamily="18" charset="0"/>
                    <a:ea typeface="Times New Roman" panose="02020603050405020304" pitchFamily="18" charset="0"/>
                  </a:rPr>
                  <a:t>g-g)=&gt;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𝑨𝑩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𝑨𝑪</m:t>
                        </m:r>
                      </m:den>
                    </m:f>
                    <m:r>
                      <a:rPr lang="en-US" b="1" i="1">
                        <a:solidFill>
                          <a:srgbClr val="000000"/>
                        </a:solidFill>
                        <a:latin typeface="Cambria Math" panose="02040503050406030204" pitchFamily="18" charset="0"/>
                        <a:ea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i="1">
                            <a:solidFill>
                              <a:srgbClr val="000000"/>
                            </a:solidFill>
                            <a:latin typeface="Cambria Math"/>
                            <a:ea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𝑩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num>
                      <m:den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𝑨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𝑪</m:t>
                        </m:r>
                        <m:r>
                          <a:rPr lang="en-US" b="1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Times New Roman" panose="02020603050405020304" pitchFamily="18" charset="0"/>
                          </a:rPr>
                          <m:t>′</m:t>
                        </m:r>
                      </m:den>
                    </m:f>
                  </m:oMath>
                </a14:m>
                <a:endParaRPr lang="en-US" sz="20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4299" y="3696086"/>
                <a:ext cx="4599080" cy="624786"/>
              </a:xfrm>
              <a:prstGeom prst="rect">
                <a:avLst/>
              </a:prstGeom>
              <a:blipFill>
                <a:blip r:embed="rId4"/>
                <a:stretch>
                  <a:fillRect l="-927" b="-9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1" build="p"/>
      <p:bldP spid="18434" grpId="2" build="p"/>
      <p:bldP spid="6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492125" y="59690"/>
            <a:ext cx="9636125" cy="4955540"/>
          </a:xfrm>
          <a:prstGeom prst="rect">
            <a:avLst/>
          </a:prstGeom>
        </p:spPr>
      </p:pic>
      <p:sp>
        <p:nvSpPr>
          <p:cNvPr id="19479" name="Text Box 21528"/>
          <p:cNvSpPr txBox="1"/>
          <p:nvPr/>
        </p:nvSpPr>
        <p:spPr>
          <a:xfrm>
            <a:off x="227334" y="1583373"/>
            <a:ext cx="9007467" cy="113877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3D7A99"/>
            </a:prstShdw>
          </a:effectLst>
        </p:spPr>
        <p:txBody>
          <a:bodyPr wrap="none" anchor="t" anchorCtr="0">
            <a:spAutoFit/>
          </a:bodyPr>
          <a:lstStyle/>
          <a:p>
            <a:pPr algn="ctr" eaLnBrk="0" hangingPunct="0"/>
            <a:r>
              <a:rPr 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effectLst/>
                <a:latin typeface="Times New Roman" panose="02020603050405020304" pitchFamily="18" charset="0"/>
              </a:rPr>
              <a:t>Bài </a:t>
            </a:r>
            <a:r>
              <a:rPr lang="en-US" sz="32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/>
                </a:solidFill>
                <a:latin typeface="Times New Roman" panose="02020603050405020304" pitchFamily="18" charset="0"/>
              </a:rPr>
              <a:t>1</a:t>
            </a:r>
            <a:r>
              <a:rPr lang="en-US" sz="3200" b="1">
                <a:latin typeface="Times New Roman" panose="02020603050405020304" pitchFamily="18" charset="0"/>
              </a:rPr>
              <a:t> </a:t>
            </a:r>
            <a:endParaRPr lang="en-US" sz="3200" b="1" dirty="0">
              <a:latin typeface="Times New Roman" panose="02020603050405020304" pitchFamily="18" charset="0"/>
            </a:endParaRPr>
          </a:p>
          <a:p>
            <a:pPr algn="ctr" eaLnBrk="0" hangingPunct="0"/>
            <a:r>
              <a:rPr lang="en-US" sz="3600" b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Times New Roman" panose="02020603050405020304" pitchFamily="18" charset="0"/>
              </a:rPr>
              <a:t>      TỈ SỐ LƯỢNG GIÁC CỦA GÓC NHỌN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 dir="in"/>
      </p:transition>
    </mc:Choice>
    <mc:Fallback xmlns="">
      <p:transition spd="slow">
        <p:split orient="vert" dir="in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lowchart: Alternate Process 3"/>
          <p:cNvSpPr/>
          <p:nvPr/>
        </p:nvSpPr>
        <p:spPr>
          <a:xfrm>
            <a:off x="152400" y="2148840"/>
            <a:ext cx="2133600" cy="1524000"/>
          </a:xfrm>
          <a:prstGeom prst="flowChartAlternateProcess">
            <a:avLst/>
          </a:prstGeom>
          <a:solidFill>
            <a:srgbClr val="FFFF00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TỈ SỐ LƯỢNG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GIÁC CỦA </a:t>
            </a:r>
          </a:p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GÓC NHỌN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127465" y="1525296"/>
            <a:ext cx="914400" cy="1328420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7" name="Straight Arrow Connector 6"/>
          <p:cNvCxnSpPr/>
          <p:nvPr/>
        </p:nvCxnSpPr>
        <p:spPr>
          <a:xfrm flipV="1">
            <a:off x="2127465" y="2431387"/>
            <a:ext cx="937148" cy="422329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8" name="Rectangles 7"/>
          <p:cNvSpPr/>
          <p:nvPr/>
        </p:nvSpPr>
        <p:spPr>
          <a:xfrm>
            <a:off x="3036536" y="2853716"/>
            <a:ext cx="5803900" cy="74803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hai góc phụ nhau 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9" name="Rectangles 7"/>
          <p:cNvSpPr/>
          <p:nvPr/>
        </p:nvSpPr>
        <p:spPr>
          <a:xfrm>
            <a:off x="3036536" y="1941856"/>
            <a:ext cx="5803900" cy="74803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T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ỉ số lượng giác của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các 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góc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 đặc biệt </a:t>
            </a:r>
            <a:endParaRPr lang="en-US"/>
          </a:p>
        </p:txBody>
      </p:sp>
      <p:sp>
        <p:nvSpPr>
          <p:cNvPr id="10" name="Rectangles 7"/>
          <p:cNvSpPr/>
          <p:nvPr/>
        </p:nvSpPr>
        <p:spPr>
          <a:xfrm>
            <a:off x="3059845" y="3869497"/>
            <a:ext cx="5803900" cy="914376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Sử dụng máy tính cầm tay tính tỉ số </a:t>
            </a:r>
            <a:endParaRPr lang="en-US" b="1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eaLnBrk="0" hangingPunct="0"/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lượng giác của một góc nhọn</a:t>
            </a:r>
            <a:endParaRPr lang="en-US"/>
          </a:p>
        </p:txBody>
      </p:sp>
      <p:cxnSp>
        <p:nvCxnSpPr>
          <p:cNvPr id="13" name="Straight Arrow Connector 12"/>
          <p:cNvCxnSpPr>
            <a:endCxn id="8" idx="1"/>
          </p:cNvCxnSpPr>
          <p:nvPr/>
        </p:nvCxnSpPr>
        <p:spPr>
          <a:xfrm>
            <a:off x="2127465" y="2877793"/>
            <a:ext cx="909071" cy="349938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endCxn id="10" idx="1"/>
          </p:cNvCxnSpPr>
          <p:nvPr/>
        </p:nvCxnSpPr>
        <p:spPr>
          <a:xfrm>
            <a:off x="2127465" y="2877793"/>
            <a:ext cx="932380" cy="1448892"/>
          </a:xfrm>
          <a:prstGeom prst="straightConnector1">
            <a:avLst/>
          </a:prstGeom>
          <a:ln>
            <a:headEnd type="none" w="med" len="med"/>
            <a:tailEnd type="arrow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sp>
        <p:nvSpPr>
          <p:cNvPr id="29" name="Rectangles 7"/>
          <p:cNvSpPr/>
          <p:nvPr/>
        </p:nvSpPr>
        <p:spPr>
          <a:xfrm>
            <a:off x="3059005" y="978036"/>
            <a:ext cx="5803900" cy="748030"/>
          </a:xfrm>
          <a:prstGeom prst="rect">
            <a:avLst/>
          </a:prstGeom>
          <a:gradFill>
            <a:gsLst>
              <a:gs pos="0">
                <a:schemeClr val="accent1">
                  <a:tint val="50000"/>
                  <a:satMod val="300000"/>
                </a:schemeClr>
              </a:gs>
              <a:gs pos="35000">
                <a:schemeClr val="accent1">
                  <a:tint val="37000"/>
                  <a:satMod val="300000"/>
                </a:schemeClr>
              </a:gs>
              <a:gs pos="100000">
                <a:schemeClr val="accent1">
                  <a:tint val="15000"/>
                  <a:satMod val="350000"/>
                </a:schemeClr>
              </a:gs>
              <a:gs pos="0">
                <a:srgbClr val="FE4444"/>
              </a:gs>
              <a:gs pos="100000">
                <a:srgbClr val="832B2B"/>
              </a:gs>
            </a:gsLst>
            <a:lin scaled="0"/>
          </a:gradFill>
          <a:ln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none" lIns="91440" tIns="45720" rIns="91440" bIns="45720" numCol="1" anchor="ctr" anchorCtr="0" compatLnSpc="1"/>
          <a:lstStyle/>
          <a:p>
            <a:pPr eaLnBrk="0" hangingPunct="0"/>
            <a:r>
              <a:rPr kumimoji="0" lang="en-US" sz="2400" b="1" i="0" u="none" strike="noStrike" cap="none" normalizeH="0" baseline="0">
                <a:ln>
                  <a:noFill/>
                </a:ln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b="1">
                <a:latin typeface="Times New Roman" panose="02020603050405020304" pitchFamily="18" charset="0"/>
                <a:ea typeface="Times New Roman" panose="02020603050405020304" pitchFamily="18" charset="0"/>
              </a:rPr>
              <a:t>Định nghĩa</a:t>
            </a:r>
            <a:r>
              <a:rPr lang="vi-VN" b="1">
                <a:latin typeface="Times New Roman" panose="02020603050405020304" pitchFamily="18" charset="0"/>
                <a:ea typeface="Times New Roman" panose="02020603050405020304" pitchFamily="18" charset="0"/>
              </a:rPr>
              <a:t> tỉ số lượng giác của góc nhọn</a:t>
            </a:r>
            <a:r>
              <a:rPr lang="en-US" b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1" animBg="1"/>
      <p:bldP spid="8" grpId="2" animBg="1"/>
      <p:bldP spid="9" grpId="1" animBg="1"/>
      <p:bldP spid="9" grpId="2" animBg="1"/>
      <p:bldP spid="10" grpId="1" animBg="1"/>
      <p:bldP spid="10" grpId="2" animBg="1"/>
      <p:bldP spid="29" grpId="0" animBg="1"/>
      <p:bldP spid="29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1469231"/>
            <a:ext cx="8991600" cy="1790700"/>
          </a:xfrm>
        </p:spPr>
        <p:txBody>
          <a:bodyPr>
            <a:noAutofit/>
          </a:bodyPr>
          <a:lstStyle/>
          <a:p>
            <a:r>
              <a:rPr lang="en-US" sz="6600" b="1">
                <a:solidFill>
                  <a:srgbClr val="0070C0"/>
                </a:solidFill>
                <a:latin typeface="Times New Roman" panose="02020603050405020304" pitchFamily="18" charset="0"/>
              </a:rPr>
              <a:t>HOẠT ĐỘNG HÌNH THÀNH KIẾN THỨC </a:t>
            </a:r>
            <a:endParaRPr lang="en-US" sz="6600" b="1" dirty="0">
              <a:solidFill>
                <a:srgbClr val="0070C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343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/>
          <p:nvPr/>
        </p:nvSpPr>
        <p:spPr>
          <a:xfrm rot="18118368">
            <a:off x="2461088" y="2653941"/>
            <a:ext cx="1447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caïnh keà</a:t>
            </a:r>
          </a:p>
        </p:txBody>
      </p:sp>
      <p:sp>
        <p:nvSpPr>
          <p:cNvPr id="22533" name="Text Box 5"/>
          <p:cNvSpPr txBox="1"/>
          <p:nvPr/>
        </p:nvSpPr>
        <p:spPr>
          <a:xfrm rot="1841180">
            <a:off x="4454525" y="2667000"/>
            <a:ext cx="17526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caïnh ñoái</a:t>
            </a:r>
          </a:p>
        </p:txBody>
      </p:sp>
      <p:sp>
        <p:nvSpPr>
          <p:cNvPr id="19459" name="Rectangle 6"/>
          <p:cNvSpPr/>
          <p:nvPr/>
        </p:nvSpPr>
        <p:spPr>
          <a:xfrm>
            <a:off x="0" y="2244725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19460" name="Rectangle 7"/>
          <p:cNvSpPr/>
          <p:nvPr/>
        </p:nvSpPr>
        <p:spPr>
          <a:xfrm>
            <a:off x="0" y="2244725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19461" name="Rectangle 8"/>
          <p:cNvSpPr/>
          <p:nvPr/>
        </p:nvSpPr>
        <p:spPr>
          <a:xfrm>
            <a:off x="0" y="225425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19462" name="Rectangle 9"/>
          <p:cNvSpPr/>
          <p:nvPr/>
        </p:nvSpPr>
        <p:spPr>
          <a:xfrm>
            <a:off x="0" y="224155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grpSp>
        <p:nvGrpSpPr>
          <p:cNvPr id="22538" name="Group 10"/>
          <p:cNvGrpSpPr/>
          <p:nvPr/>
        </p:nvGrpSpPr>
        <p:grpSpPr>
          <a:xfrm>
            <a:off x="3108823" y="3276600"/>
            <a:ext cx="555625" cy="565150"/>
            <a:chOff x="1896" y="3240"/>
            <a:chExt cx="350" cy="356"/>
          </a:xfrm>
        </p:grpSpPr>
        <p:sp>
          <p:nvSpPr>
            <p:cNvPr id="19464" name="Arc 11"/>
            <p:cNvSpPr/>
            <p:nvPr/>
          </p:nvSpPr>
          <p:spPr>
            <a:xfrm rot="1023935">
              <a:off x="1896" y="3404"/>
              <a:ext cx="136" cy="19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0" b="0"/>
              <a:pathLst>
                <a:path w="20413" h="21600" fill="none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</a:path>
                <a:path w="20413" h="21600" stroke="0">
                  <a:moveTo>
                    <a:pt x="-1" y="0"/>
                  </a:moveTo>
                  <a:cubicBezTo>
                    <a:pt x="9207" y="0"/>
                    <a:pt x="17402" y="5836"/>
                    <a:pt x="20412" y="14538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9465" name="Text Box 12"/>
            <p:cNvSpPr txBox="1"/>
            <p:nvPr/>
          </p:nvSpPr>
          <p:spPr>
            <a:xfrm>
              <a:off x="1964" y="3240"/>
              <a:ext cx="282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b="1" i="1" dirty="0">
                  <a:solidFill>
                    <a:srgbClr val="FF0000"/>
                  </a:solidFill>
                  <a:latin typeface="VNI-Times" pitchFamily="2" charset="0"/>
                  <a:sym typeface="Symbol" panose="05050102010706020507" pitchFamily="18" charset="2"/>
                </a:rPr>
                <a:t></a:t>
              </a:r>
            </a:p>
          </p:txBody>
        </p:sp>
      </p:grpSp>
      <p:sp>
        <p:nvSpPr>
          <p:cNvPr id="22541" name="Line 13"/>
          <p:cNvSpPr/>
          <p:nvPr/>
        </p:nvSpPr>
        <p:spPr>
          <a:xfrm>
            <a:off x="3822700" y="2549525"/>
            <a:ext cx="158750" cy="8890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42" name="Line 14"/>
          <p:cNvSpPr/>
          <p:nvPr/>
        </p:nvSpPr>
        <p:spPr>
          <a:xfrm flipV="1">
            <a:off x="3981450" y="2498725"/>
            <a:ext cx="63500" cy="146050"/>
          </a:xfrm>
          <a:prstGeom prst="line">
            <a:avLst/>
          </a:prstGeom>
          <a:ln w="190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22543" name="Line 15"/>
          <p:cNvSpPr/>
          <p:nvPr/>
        </p:nvSpPr>
        <p:spPr>
          <a:xfrm flipH="1">
            <a:off x="3045944" y="2403475"/>
            <a:ext cx="827556" cy="132286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2544" name="Line 16"/>
          <p:cNvSpPr/>
          <p:nvPr/>
        </p:nvSpPr>
        <p:spPr>
          <a:xfrm>
            <a:off x="3886200" y="2401888"/>
            <a:ext cx="2447925" cy="1352550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2545" name="Line 17"/>
          <p:cNvSpPr/>
          <p:nvPr/>
        </p:nvSpPr>
        <p:spPr>
          <a:xfrm>
            <a:off x="3024472" y="3754438"/>
            <a:ext cx="3300128" cy="1586"/>
          </a:xfrm>
          <a:prstGeom prst="line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sp>
      <p:sp>
        <p:nvSpPr>
          <p:cNvPr id="22546" name="Text Box 18"/>
          <p:cNvSpPr txBox="1"/>
          <p:nvPr/>
        </p:nvSpPr>
        <p:spPr>
          <a:xfrm>
            <a:off x="3678238" y="1965325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VNI-Times" pitchFamily="2" charset="0"/>
              </a:rPr>
              <a:t>A</a:t>
            </a:r>
          </a:p>
        </p:txBody>
      </p:sp>
      <p:sp>
        <p:nvSpPr>
          <p:cNvPr id="22547" name="Text Box 19"/>
          <p:cNvSpPr txBox="1"/>
          <p:nvPr/>
        </p:nvSpPr>
        <p:spPr>
          <a:xfrm>
            <a:off x="2616016" y="3631402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VNI-Times" pitchFamily="2" charset="0"/>
              </a:rPr>
              <a:t>B</a:t>
            </a:r>
          </a:p>
        </p:txBody>
      </p:sp>
      <p:sp>
        <p:nvSpPr>
          <p:cNvPr id="22548" name="Text Box 20"/>
          <p:cNvSpPr txBox="1"/>
          <p:nvPr/>
        </p:nvSpPr>
        <p:spPr>
          <a:xfrm>
            <a:off x="6305550" y="3541713"/>
            <a:ext cx="3048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latin typeface="VNI-Times" pitchFamily="2" charset="0"/>
              </a:rPr>
              <a:t>C</a:t>
            </a:r>
          </a:p>
        </p:txBody>
      </p:sp>
      <p:sp>
        <p:nvSpPr>
          <p:cNvPr id="22551" name="Text Box 23"/>
          <p:cNvSpPr txBox="1"/>
          <p:nvPr/>
        </p:nvSpPr>
        <p:spPr>
          <a:xfrm>
            <a:off x="286187" y="855606"/>
            <a:ext cx="8234363" cy="491490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 eaLnBrk="0" hangingPunct="0">
              <a:spcBef>
                <a:spcPct val="50000"/>
              </a:spcBef>
            </a:pPr>
            <a:r>
              <a:rPr lang="en-US" altLang="en-US" sz="2600" b="1" i="1" dirty="0">
                <a:solidFill>
                  <a:srgbClr val="002060"/>
                </a:solidFill>
                <a:latin typeface="VNI-Times" pitchFamily="2" charset="0"/>
              </a:rPr>
              <a:t>Cho moät tam giaùc </a:t>
            </a:r>
            <a:r>
              <a:rPr lang="en-US" altLang="en-US" sz="2600" b="1" i="1" dirty="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ABC vuoâng taïi A coù goùc </a:t>
            </a:r>
            <a:r>
              <a:rPr lang="en-US" altLang="en-US" sz="2600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B =  </a:t>
            </a:r>
            <a:r>
              <a:rPr lang="en-US" altLang="en-US" sz="2600" b="1" i="1" dirty="0">
                <a:solidFill>
                  <a:srgbClr val="002060"/>
                </a:solidFill>
                <a:latin typeface="VNI-Times" pitchFamily="2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22552" name="Text Box 24"/>
          <p:cNvSpPr txBox="1"/>
          <p:nvPr/>
        </p:nvSpPr>
        <p:spPr>
          <a:xfrm>
            <a:off x="2905760" y="4060190"/>
            <a:ext cx="42116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AC laø </a:t>
            </a:r>
            <a:r>
              <a:rPr lang="en-US" altLang="en-US" b="1" i="1" u="sng" dirty="0">
                <a:solidFill>
                  <a:srgbClr val="0000FF"/>
                </a:solidFill>
                <a:latin typeface="VNI-Times" pitchFamily="2" charset="0"/>
              </a:rPr>
              <a:t>caïnh ñoái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 cuûa goùc B</a:t>
            </a:r>
          </a:p>
        </p:txBody>
      </p:sp>
      <p:sp>
        <p:nvSpPr>
          <p:cNvPr id="22553" name="Text Box 25"/>
          <p:cNvSpPr txBox="1"/>
          <p:nvPr/>
        </p:nvSpPr>
        <p:spPr>
          <a:xfrm>
            <a:off x="2919413" y="4615498"/>
            <a:ext cx="42672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AB laø </a:t>
            </a:r>
            <a:r>
              <a:rPr lang="en-US" altLang="en-US" b="1" i="1" u="sng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caïnh keà</a:t>
            </a:r>
            <a:r>
              <a:rPr lang="en-US" altLang="en-US" b="1" i="1" dirty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VNI-Times" pitchFamily="2" charset="0"/>
              </a:rPr>
              <a:t> cuûa goùc B</a:t>
            </a:r>
          </a:p>
        </p:txBody>
      </p:sp>
      <p:sp>
        <p:nvSpPr>
          <p:cNvPr id="36" name="Text Box 88"/>
          <p:cNvSpPr txBox="1">
            <a:spLocks noChangeArrowheads="1"/>
          </p:cNvSpPr>
          <p:nvPr/>
        </p:nvSpPr>
        <p:spPr bwMode="auto">
          <a:xfrm>
            <a:off x="304800" y="324111"/>
            <a:ext cx="8915399" cy="52197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lvl="0">
              <a:spcBef>
                <a:spcPct val="50000"/>
              </a:spcBef>
              <a:defRPr/>
            </a:pPr>
            <a:r>
              <a:rPr kumimoji="0" lang="en-US" altLang="en-US" sz="2800" b="1" i="0" u="none" strike="noStrike" kern="1200" cap="none" spc="0" normalizeH="0" noProof="0"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1. 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Định nghĩa</a:t>
            </a:r>
            <a:r>
              <a:rPr lang="vi-VN" sz="2800" b="1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tỉ số lượng giác của góc nhọn</a:t>
            </a:r>
            <a:r>
              <a:rPr lang="en-US" sz="2800" b="1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1" i="0" u="none" strike="noStrike" kern="1200" cap="none" spc="0" normalizeH="0" noProof="0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uLnTx/>
                <a:uFillTx/>
                <a:latin typeface="Times New Roman" panose="02020603050405020304" pitchFamily="18" charset="0"/>
                <a:ea typeface="MS PGothic" panose="020B0600070205080204" pitchFamily="34" charset="-128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  <p:transition spd="slow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22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5" dur="1000"/>
                                        <p:tgtEl>
                                          <p:spTgt spid="22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9" dur="1000"/>
                                        <p:tgtEl>
                                          <p:spTgt spid="225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3" dur="1000"/>
                                        <p:tgtEl>
                                          <p:spTgt spid="225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1000"/>
                                        <p:tgtEl>
                                          <p:spTgt spid="225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225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225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9" dur="50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500"/>
                            </p:stCondLst>
                            <p:childTnLst>
                              <p:par>
                                <p:cTn id="4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3" dur="1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1000"/>
                                        <p:tgtEl>
                                          <p:spTgt spid="225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2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" dur="2000"/>
                                        <p:tgtEl>
                                          <p:spTgt spid="225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10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000"/>
                            </p:stCondLst>
                            <p:childTnLst>
                              <p:par>
                                <p:cTn id="61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22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2000"/>
                                        <p:tgtEl>
                                          <p:spTgt spid="225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6" grpId="0"/>
      <p:bldP spid="22533" grpId="0"/>
      <p:bldP spid="22546" grpId="0"/>
      <p:bldP spid="22547" grpId="0"/>
      <p:bldP spid="22548" grpId="0"/>
      <p:bldP spid="22551" grpId="0"/>
      <p:bldP spid="22551" grpId="1"/>
      <p:bldP spid="22552" grpId="0"/>
      <p:bldP spid="2255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/>
          <p:nvPr/>
        </p:nvSpPr>
        <p:spPr>
          <a:xfrm>
            <a:off x="0" y="122205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3555" name="Rectangle 4"/>
          <p:cNvSpPr/>
          <p:nvPr/>
        </p:nvSpPr>
        <p:spPr>
          <a:xfrm>
            <a:off x="0" y="1222058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3556" name="Rectangle 5"/>
          <p:cNvSpPr/>
          <p:nvPr/>
        </p:nvSpPr>
        <p:spPr>
          <a:xfrm>
            <a:off x="0" y="1231583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3557" name="Rectangle 6"/>
          <p:cNvSpPr/>
          <p:nvPr/>
        </p:nvSpPr>
        <p:spPr>
          <a:xfrm>
            <a:off x="0" y="1207770"/>
            <a:ext cx="309563" cy="460375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>
            <a:spAutoFit/>
          </a:bodyPr>
          <a:lstStyle/>
          <a:p>
            <a:pPr eaLnBrk="0" hangingPunct="0"/>
            <a:endParaRPr lang="en-US" altLang="en-US" dirty="0">
              <a:latin typeface="VNI-Times" pitchFamily="2" charset="0"/>
            </a:endParaRPr>
          </a:p>
        </p:txBody>
      </p:sp>
      <p:sp>
        <p:nvSpPr>
          <p:cNvPr id="26636" name="Text Box 12"/>
          <p:cNvSpPr txBox="1"/>
          <p:nvPr/>
        </p:nvSpPr>
        <p:spPr>
          <a:xfrm>
            <a:off x="393700" y="1092200"/>
            <a:ext cx="577659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</a:rPr>
              <a:t>Tæ soá giöõa caïnh ñoái vaø caïnh huyeàn ñöôïc goïi laø sin cuûa goùc 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 , kyù hieäu laø sin.</a:t>
            </a:r>
          </a:p>
        </p:txBody>
      </p:sp>
      <p:sp>
        <p:nvSpPr>
          <p:cNvPr id="26637" name="Text Box 13"/>
          <p:cNvSpPr txBox="1"/>
          <p:nvPr/>
        </p:nvSpPr>
        <p:spPr>
          <a:xfrm>
            <a:off x="392430" y="2047875"/>
            <a:ext cx="5752465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</a:rPr>
              <a:t>Tæ soá giöõa caïnh keà vaø caïnh huyeàn ñöôïc goïi laø cosin cuûa goùc 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 , kyù hieäu laø cos.</a:t>
            </a:r>
          </a:p>
        </p:txBody>
      </p:sp>
      <p:sp>
        <p:nvSpPr>
          <p:cNvPr id="26638" name="Text Box 14"/>
          <p:cNvSpPr txBox="1"/>
          <p:nvPr/>
        </p:nvSpPr>
        <p:spPr>
          <a:xfrm>
            <a:off x="366713" y="2906395"/>
            <a:ext cx="5562600" cy="830263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algn="just" eaLnBrk="0" hangingPunct="0">
              <a:spcBef>
                <a:spcPct val="20000"/>
              </a:spcBef>
            </a:pPr>
            <a:r>
              <a:rPr lang="en-US" altLang="en-US" dirty="0">
                <a:solidFill>
                  <a:schemeClr val="tx1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chemeClr val="tx1"/>
                </a:solidFill>
                <a:latin typeface="VNI-Times" pitchFamily="2" charset="0"/>
              </a:rPr>
              <a:t>Tæ soá giöõa caïnh ñoái vaø caïnh keà ñöôïc goïi laø tang cuûa goùc </a:t>
            </a:r>
            <a:r>
              <a:rPr lang="en-US" altLang="en-US" b="1" i="1" dirty="0">
                <a:solidFill>
                  <a:schemeClr val="tx1"/>
                </a:solidFill>
                <a:latin typeface="VNI-Times" pitchFamily="2" charset="0"/>
                <a:sym typeface="Symbol" panose="05050102010706020507" pitchFamily="18" charset="2"/>
              </a:rPr>
              <a:t> , kyù hieäu laø tan.</a:t>
            </a:r>
          </a:p>
        </p:txBody>
      </p:sp>
      <p:sp>
        <p:nvSpPr>
          <p:cNvPr id="26639" name="Text Box 15"/>
          <p:cNvSpPr txBox="1"/>
          <p:nvPr/>
        </p:nvSpPr>
        <p:spPr>
          <a:xfrm>
            <a:off x="381000" y="3876675"/>
            <a:ext cx="5772150" cy="82994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altLang="en-US" dirty="0">
                <a:solidFill>
                  <a:srgbClr val="00CC00"/>
                </a:solidFill>
                <a:latin typeface="VNI-Times" pitchFamily="2" charset="0"/>
                <a:sym typeface="Symbol" panose="05050102010706020507" pitchFamily="18" charset="2"/>
              </a:rPr>
              <a:t> </a:t>
            </a:r>
            <a:r>
              <a:rPr lang="en-US" altLang="en-US" b="1" i="1" dirty="0">
                <a:solidFill>
                  <a:srgbClr val="00CC00"/>
                </a:solidFill>
                <a:latin typeface="VNI-Times" pitchFamily="2" charset="0"/>
              </a:rPr>
              <a:t>Tæ soá giöõa caïnh keà vaø caïnh ñoái ñöôïc goïi laø coâtang cuûa goùc </a:t>
            </a:r>
            <a:r>
              <a:rPr lang="en-US" altLang="en-US" b="1" i="1" dirty="0">
                <a:solidFill>
                  <a:srgbClr val="00CC00"/>
                </a:solidFill>
                <a:latin typeface="VNI-Times" pitchFamily="2" charset="0"/>
                <a:sym typeface="Symbol" panose="05050102010706020507" pitchFamily="18" charset="2"/>
              </a:rPr>
              <a:t> , kyù hieäu laø cot.</a:t>
            </a:r>
          </a:p>
        </p:txBody>
      </p:sp>
      <p:grpSp>
        <p:nvGrpSpPr>
          <p:cNvPr id="26640" name="Group 16"/>
          <p:cNvGrpSpPr/>
          <p:nvPr/>
        </p:nvGrpSpPr>
        <p:grpSpPr>
          <a:xfrm>
            <a:off x="227013" y="523558"/>
            <a:ext cx="8648700" cy="4335462"/>
            <a:chOff x="143" y="1440"/>
            <a:chExt cx="5448" cy="2731"/>
          </a:xfrm>
        </p:grpSpPr>
        <p:sp>
          <p:nvSpPr>
            <p:cNvPr id="23564" name="Line 17"/>
            <p:cNvSpPr/>
            <p:nvPr/>
          </p:nvSpPr>
          <p:spPr>
            <a:xfrm>
              <a:off x="144" y="4166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5" name="Line 18"/>
            <p:cNvSpPr/>
            <p:nvPr/>
          </p:nvSpPr>
          <p:spPr>
            <a:xfrm>
              <a:off x="163" y="3533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6" name="Line 19"/>
            <p:cNvSpPr/>
            <p:nvPr/>
          </p:nvSpPr>
          <p:spPr>
            <a:xfrm>
              <a:off x="163" y="2944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7" name="Line 20"/>
            <p:cNvSpPr/>
            <p:nvPr/>
          </p:nvSpPr>
          <p:spPr>
            <a:xfrm>
              <a:off x="163" y="2393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8" name="Line 21"/>
            <p:cNvSpPr/>
            <p:nvPr/>
          </p:nvSpPr>
          <p:spPr>
            <a:xfrm>
              <a:off x="154" y="1747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69" name="Line 22"/>
            <p:cNvSpPr/>
            <p:nvPr/>
          </p:nvSpPr>
          <p:spPr>
            <a:xfrm>
              <a:off x="143" y="1440"/>
              <a:ext cx="5424" cy="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0" name="Line 23"/>
            <p:cNvSpPr/>
            <p:nvPr/>
          </p:nvSpPr>
          <p:spPr>
            <a:xfrm>
              <a:off x="144" y="1451"/>
              <a:ext cx="0" cy="27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1" name="Line 24"/>
            <p:cNvSpPr/>
            <p:nvPr/>
          </p:nvSpPr>
          <p:spPr>
            <a:xfrm>
              <a:off x="3901" y="1459"/>
              <a:ext cx="0" cy="2712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  <p:sp>
          <p:nvSpPr>
            <p:cNvPr id="23572" name="Line 25"/>
            <p:cNvSpPr/>
            <p:nvPr/>
          </p:nvSpPr>
          <p:spPr>
            <a:xfrm>
              <a:off x="5579" y="1441"/>
              <a:ext cx="12" cy="2730"/>
            </a:xfrm>
            <a:prstGeom prst="line">
              <a:avLst/>
            </a:prstGeom>
            <a:ln w="952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</p:spPr>
        </p:sp>
      </p:grpSp>
      <p:grpSp>
        <p:nvGrpSpPr>
          <p:cNvPr id="26668" name="Group 44"/>
          <p:cNvGrpSpPr/>
          <p:nvPr/>
        </p:nvGrpSpPr>
        <p:grpSpPr>
          <a:xfrm>
            <a:off x="457200" y="523558"/>
            <a:ext cx="7974013" cy="501650"/>
            <a:chOff x="295" y="1434"/>
            <a:chExt cx="5023" cy="316"/>
          </a:xfrm>
        </p:grpSpPr>
        <p:sp>
          <p:nvSpPr>
            <p:cNvPr id="23592" name="Text Box 45"/>
            <p:cNvSpPr txBox="1"/>
            <p:nvPr/>
          </p:nvSpPr>
          <p:spPr>
            <a:xfrm>
              <a:off x="295" y="1434"/>
              <a:ext cx="3673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square"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600" b="1" i="1" dirty="0">
                  <a:latin typeface="VNI-Times" pitchFamily="2" charset="0"/>
                </a:rPr>
                <a:t>Caùc tæ soá löôïng giaùc cuûa goùc nhoïn </a:t>
              </a:r>
              <a:r>
                <a:rPr lang="en-US" altLang="en-US" sz="2600" b="1" i="1" dirty="0">
                  <a:latin typeface="VNI-Times" pitchFamily="2" charset="0"/>
                  <a:sym typeface="Symbol" panose="05050102010706020507" pitchFamily="18" charset="2"/>
                </a:rPr>
                <a:t></a:t>
              </a:r>
            </a:p>
          </p:txBody>
        </p:sp>
        <p:sp>
          <p:nvSpPr>
            <p:cNvPr id="23593" name="Text Box 46"/>
            <p:cNvSpPr txBox="1"/>
            <p:nvPr/>
          </p:nvSpPr>
          <p:spPr>
            <a:xfrm>
              <a:off x="4128" y="1440"/>
              <a:ext cx="1190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 anchor="t" anchorCtr="0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altLang="en-US" sz="2600" b="1" i="1" dirty="0">
                  <a:latin typeface="VNI-Times" pitchFamily="2" charset="0"/>
                </a:rPr>
                <a:t>Coâng thöùc</a:t>
              </a:r>
              <a:endParaRPr lang="en-US" altLang="en-US" sz="2600" b="1" i="1" dirty="0">
                <a:latin typeface="VNI-Times" pitchFamily="2" charset="0"/>
                <a:sym typeface="Symbol" panose="05050102010706020507" pitchFamily="18" charset="2"/>
              </a:endParaRPr>
            </a:p>
          </p:txBody>
        </p:sp>
      </p:grpSp>
      <p:sp>
        <p:nvSpPr>
          <p:cNvPr id="23595" name="TextBox 3"/>
          <p:cNvSpPr txBox="1"/>
          <p:nvPr/>
        </p:nvSpPr>
        <p:spPr>
          <a:xfrm>
            <a:off x="6192838" y="1207770"/>
            <a:ext cx="11985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VNI-Times" pitchFamily="2" charset="0"/>
              </a:rPr>
              <a:t>Sin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  <p:sp>
        <p:nvSpPr>
          <p:cNvPr id="23596" name="TextBox 50"/>
          <p:cNvSpPr txBox="1"/>
          <p:nvPr/>
        </p:nvSpPr>
        <p:spPr>
          <a:xfrm>
            <a:off x="7250113" y="1050608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</a:p>
        </p:txBody>
      </p:sp>
      <p:cxnSp>
        <p:nvCxnSpPr>
          <p:cNvPr id="23597" name="Straight Connector 5"/>
          <p:cNvCxnSpPr/>
          <p:nvPr/>
        </p:nvCxnSpPr>
        <p:spPr>
          <a:xfrm>
            <a:off x="7227888" y="1472883"/>
            <a:ext cx="677862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598" name="TextBox 53"/>
          <p:cNvSpPr txBox="1"/>
          <p:nvPr/>
        </p:nvSpPr>
        <p:spPr>
          <a:xfrm>
            <a:off x="7112000" y="1450658"/>
            <a:ext cx="1138238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Huyền</a:t>
            </a:r>
          </a:p>
        </p:txBody>
      </p:sp>
      <p:sp>
        <p:nvSpPr>
          <p:cNvPr id="23599" name="TextBox 56"/>
          <p:cNvSpPr txBox="1"/>
          <p:nvPr/>
        </p:nvSpPr>
        <p:spPr>
          <a:xfrm>
            <a:off x="6232525" y="2150745"/>
            <a:ext cx="12001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Cos</a:t>
            </a:r>
            <a:r>
              <a:rPr lang="en-US" altLang="en-US" b="1" i="1" dirty="0">
                <a:solidFill>
                  <a:srgbClr val="0000FF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b="1" dirty="0">
              <a:solidFill>
                <a:srgbClr val="0000FF"/>
              </a:solidFill>
              <a:latin typeface="VNI-Times" pitchFamily="2" charset="0"/>
            </a:endParaRPr>
          </a:p>
        </p:txBody>
      </p:sp>
      <p:sp>
        <p:nvSpPr>
          <p:cNvPr id="23600" name="TextBox 57"/>
          <p:cNvSpPr txBox="1"/>
          <p:nvPr/>
        </p:nvSpPr>
        <p:spPr>
          <a:xfrm>
            <a:off x="7381875" y="1993583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</a:rPr>
              <a:t>Kề </a:t>
            </a:r>
          </a:p>
        </p:txBody>
      </p:sp>
      <p:cxnSp>
        <p:nvCxnSpPr>
          <p:cNvPr id="23601" name="Straight Connector 58"/>
          <p:cNvCxnSpPr/>
          <p:nvPr/>
        </p:nvCxnSpPr>
        <p:spPr>
          <a:xfrm>
            <a:off x="7359650" y="2415858"/>
            <a:ext cx="677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02" name="TextBox 59"/>
          <p:cNvSpPr txBox="1"/>
          <p:nvPr/>
        </p:nvSpPr>
        <p:spPr>
          <a:xfrm>
            <a:off x="7243763" y="2392045"/>
            <a:ext cx="1138237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00FF"/>
                </a:solidFill>
                <a:latin typeface="VNI-Times" pitchFamily="2" charset="0"/>
              </a:rPr>
              <a:t>Huyền</a:t>
            </a:r>
          </a:p>
        </p:txBody>
      </p:sp>
      <p:sp>
        <p:nvSpPr>
          <p:cNvPr id="23603" name="TextBox 60"/>
          <p:cNvSpPr txBox="1"/>
          <p:nvPr/>
        </p:nvSpPr>
        <p:spPr>
          <a:xfrm>
            <a:off x="6299200" y="3077845"/>
            <a:ext cx="1198563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i="1" dirty="0">
                <a:solidFill>
                  <a:schemeClr val="tx1"/>
                </a:solidFill>
                <a:latin typeface="VNI-Times" pitchFamily="2" charset="0"/>
                <a:sym typeface="Symbol" panose="05050102010706020507" pitchFamily="18" charset="2"/>
              </a:rPr>
              <a:t>Tan =</a:t>
            </a:r>
          </a:p>
        </p:txBody>
      </p:sp>
      <p:sp>
        <p:nvSpPr>
          <p:cNvPr id="23604" name="TextBox 61"/>
          <p:cNvSpPr txBox="1"/>
          <p:nvPr/>
        </p:nvSpPr>
        <p:spPr>
          <a:xfrm>
            <a:off x="7391400" y="2885758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</a:p>
        </p:txBody>
      </p:sp>
      <p:cxnSp>
        <p:nvCxnSpPr>
          <p:cNvPr id="23605" name="Straight Connector 62"/>
          <p:cNvCxnSpPr/>
          <p:nvPr/>
        </p:nvCxnSpPr>
        <p:spPr>
          <a:xfrm>
            <a:off x="7467600" y="3342958"/>
            <a:ext cx="677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06" name="TextBox 66"/>
          <p:cNvSpPr txBox="1"/>
          <p:nvPr/>
        </p:nvSpPr>
        <p:spPr>
          <a:xfrm>
            <a:off x="7467600" y="3342958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 </a:t>
            </a:r>
          </a:p>
        </p:txBody>
      </p:sp>
      <p:sp>
        <p:nvSpPr>
          <p:cNvPr id="23607" name="TextBox 67"/>
          <p:cNvSpPr txBox="1"/>
          <p:nvPr/>
        </p:nvSpPr>
        <p:spPr>
          <a:xfrm>
            <a:off x="6280150" y="4070033"/>
            <a:ext cx="141605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i="1" dirty="0">
                <a:solidFill>
                  <a:srgbClr val="00CC00"/>
                </a:solidFill>
                <a:latin typeface="VNI-Times" pitchFamily="2" charset="0"/>
                <a:sym typeface="Symbol" panose="05050102010706020507" pitchFamily="18" charset="2"/>
              </a:rPr>
              <a:t>Cot =</a:t>
            </a:r>
          </a:p>
        </p:txBody>
      </p:sp>
      <p:sp>
        <p:nvSpPr>
          <p:cNvPr id="23608" name="TextBox 68"/>
          <p:cNvSpPr txBox="1"/>
          <p:nvPr/>
        </p:nvSpPr>
        <p:spPr>
          <a:xfrm>
            <a:off x="7392670" y="4402773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Đối </a:t>
            </a:r>
          </a:p>
        </p:txBody>
      </p:sp>
      <p:cxnSp>
        <p:nvCxnSpPr>
          <p:cNvPr id="23609" name="Straight Connector 69"/>
          <p:cNvCxnSpPr/>
          <p:nvPr/>
        </p:nvCxnSpPr>
        <p:spPr>
          <a:xfrm>
            <a:off x="7402195" y="4335145"/>
            <a:ext cx="677863" cy="0"/>
          </a:xfrm>
          <a:prstGeom prst="line">
            <a:avLst/>
          </a:prstGeom>
          <a:ln w="9525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3610" name="TextBox 70"/>
          <p:cNvSpPr txBox="1"/>
          <p:nvPr/>
        </p:nvSpPr>
        <p:spPr>
          <a:xfrm>
            <a:off x="7392353" y="3929380"/>
            <a:ext cx="901700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00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Kề </a:t>
            </a:r>
          </a:p>
        </p:txBody>
      </p:sp>
      <p:sp>
        <p:nvSpPr>
          <p:cNvPr id="23614" name="TextBox 3"/>
          <p:cNvSpPr txBox="1"/>
          <p:nvPr/>
        </p:nvSpPr>
        <p:spPr>
          <a:xfrm>
            <a:off x="6192838" y="1207770"/>
            <a:ext cx="1198562" cy="460375"/>
          </a:xfrm>
          <a:prstGeom prst="rect">
            <a:avLst/>
          </a:prstGeom>
          <a:noFill/>
          <a:ln w="9525">
            <a:noFill/>
          </a:ln>
        </p:spPr>
        <p:txBody>
          <a:bodyPr anchor="t" anchorCtr="0">
            <a:spAutoFit/>
          </a:bodyPr>
          <a:lstStyle/>
          <a:p>
            <a:pPr eaLnBrk="0" hangingPunct="0"/>
            <a:r>
              <a:rPr lang="en-US" altLang="en-US" b="1" dirty="0">
                <a:solidFill>
                  <a:srgbClr val="FF0000"/>
                </a:solidFill>
                <a:latin typeface="VNI-Times" pitchFamily="2" charset="0"/>
              </a:rPr>
              <a:t>Sin</a:t>
            </a:r>
            <a:r>
              <a:rPr lang="en-US" altLang="en-US" b="1" i="1" dirty="0">
                <a:solidFill>
                  <a:srgbClr val="FF0000"/>
                </a:solidFill>
                <a:latin typeface="VNI-Times" pitchFamily="2" charset="0"/>
                <a:sym typeface="Symbol" panose="05050102010706020507" pitchFamily="18" charset="2"/>
              </a:rPr>
              <a:t> =</a:t>
            </a:r>
            <a:endParaRPr lang="en-US" altLang="en-US" b="1" dirty="0">
              <a:solidFill>
                <a:srgbClr val="FF0000"/>
              </a:solidFill>
              <a:latin typeface="VNI-Times" pitchFamily="2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6" grpId="0"/>
      <p:bldP spid="26636" grpId="1"/>
      <p:bldP spid="26637" grpId="0"/>
      <p:bldP spid="26637" grpId="1"/>
      <p:bldP spid="26638" grpId="0"/>
      <p:bldP spid="26638" grpId="1"/>
      <p:bldP spid="26639" grpId="0"/>
      <p:bldP spid="26639" grpId="1"/>
      <p:bldP spid="23595" grpId="0"/>
      <p:bldP spid="23595" grpId="1"/>
      <p:bldP spid="23596" grpId="0"/>
      <p:bldP spid="23596" grpId="1"/>
      <p:bldP spid="23598" grpId="0"/>
      <p:bldP spid="23598" grpId="1"/>
      <p:bldP spid="23599" grpId="0"/>
      <p:bldP spid="23599" grpId="1"/>
      <p:bldP spid="23600" grpId="0"/>
      <p:bldP spid="23600" grpId="1"/>
      <p:bldP spid="23602" grpId="0"/>
      <p:bldP spid="23602" grpId="1"/>
      <p:bldP spid="23603" grpId="0"/>
      <p:bldP spid="23603" grpId="1"/>
      <p:bldP spid="23604" grpId="0"/>
      <p:bldP spid="23604" grpId="1"/>
      <p:bldP spid="23606" grpId="0"/>
      <p:bldP spid="23606" grpId="1"/>
      <p:bldP spid="23607" grpId="0"/>
      <p:bldP spid="23607" grpId="1"/>
      <p:bldP spid="23608" grpId="0"/>
      <p:bldP spid="23608" grpId="1"/>
      <p:bldP spid="23610" grpId="0"/>
      <p:bldP spid="23610" grpId="1"/>
      <p:bldP spid="23614" grpId="0"/>
      <p:bldP spid="23614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Picture 106"/>
          <p:cNvPicPr/>
          <p:nvPr/>
        </p:nvPicPr>
        <p:blipFill rotWithShape="1">
          <a:blip r:embed="rId3"/>
          <a:srcRect l="15769" t="23088" r="33815" b="30392"/>
          <a:stretch/>
        </p:blipFill>
        <p:spPr bwMode="auto">
          <a:xfrm>
            <a:off x="533506" y="592983"/>
            <a:ext cx="7772196" cy="434328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</p:cSld>
  <p:clrMapOvr>
    <a:masterClrMapping/>
  </p:clrMapOvr>
  <p:transition spd="slow">
    <p:wheel spokes="2"/>
  </p:transition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66CC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B8E2FF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Blends">
  <a:themeElements>
    <a:clrScheme name="Blends 3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ends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2400" b="0" i="0" u="none" strike="noStrike" cap="none" normalizeH="0" baseline="0" smtClean="0">
            <a:ln>
              <a:noFill/>
            </a:ln>
            <a:solidFill>
              <a:schemeClr val="tx2"/>
            </a:solidFill>
            <a:effectLst/>
            <a:latin typeface="VNI-Times" pitchFamily="2" charset="0"/>
          </a:defRPr>
        </a:defPPr>
      </a:lstStyle>
    </a:lnDef>
  </a:objectDefaults>
  <a:extraClrSchemeLst>
    <a:extraClrScheme>
      <a:clrScheme name="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851</Words>
  <Application>Microsoft Office PowerPoint</Application>
  <PresentationFormat>Custom</PresentationFormat>
  <Paragraphs>94</Paragraphs>
  <Slides>26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9" baseType="lpstr">
      <vt:lpstr>Arial</vt:lpstr>
      <vt:lpstr>Symbol</vt:lpstr>
      <vt:lpstr>Webdings</vt:lpstr>
      <vt:lpstr>MS PGothic</vt:lpstr>
      <vt:lpstr>SimSun</vt:lpstr>
      <vt:lpstr>Times New Roman</vt:lpstr>
      <vt:lpstr>Wingdings</vt:lpstr>
      <vt:lpstr>Cambria Math</vt:lpstr>
      <vt:lpstr>VNI-Times</vt:lpstr>
      <vt:lpstr>Tahoma</vt:lpstr>
      <vt:lpstr>Blank Presentation</vt:lpstr>
      <vt:lpstr>1_Blends</vt:lpstr>
      <vt:lpstr>Equation</vt:lpstr>
      <vt:lpstr>PowerPoint Presentation</vt:lpstr>
      <vt:lpstr>KHỞI ĐỘNG</vt:lpstr>
      <vt:lpstr>PowerPoint Presentation</vt:lpstr>
      <vt:lpstr>PowerPoint Presentation</vt:lpstr>
      <vt:lpstr>PowerPoint Presentation</vt:lpstr>
      <vt:lpstr>HOẠT ĐỘNG HÌNH THÀNH KIẾN THỨC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HOẠT ĐỘNG TÌM TÒI VÀ MỞ RỘNG 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 THUC LUONG TRONG TAM GIAC VUONG</dc:title>
  <dc:subject>HINH HOC 9</dc:subject>
  <dc:creator>DOAN NGOC DUNG</dc:creator>
  <cp:lastModifiedBy>pc</cp:lastModifiedBy>
  <cp:revision>626</cp:revision>
  <dcterms:created xsi:type="dcterms:W3CDTF">2005-12-11T16:10:00Z</dcterms:created>
  <dcterms:modified xsi:type="dcterms:W3CDTF">2025-10-29T08:48:36Z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7E41B7448CBF45628E9D41C56B6281CC</vt:lpwstr>
  </property>
  <property fmtid="{D5CDD505-2E9C-101B-9397-08002B2CF9AE}" pid="3" name="KSOProductBuildVer">
    <vt:lpwstr>1033-11.2.0.11341</vt:lpwstr>
  </property>
</Properties>
</file>