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57" r:id="rId3"/>
    <p:sldId id="259" r:id="rId4"/>
    <p:sldId id="384" r:id="rId5"/>
    <p:sldId id="306" r:id="rId6"/>
    <p:sldId id="258" r:id="rId7"/>
    <p:sldId id="268" r:id="rId8"/>
    <p:sldId id="270" r:id="rId9"/>
    <p:sldId id="313" r:id="rId10"/>
    <p:sldId id="281" r:id="rId11"/>
    <p:sldId id="391" r:id="rId12"/>
    <p:sldId id="312" r:id="rId13"/>
    <p:sldId id="394" r:id="rId14"/>
    <p:sldId id="392" r:id="rId15"/>
    <p:sldId id="393" r:id="rId16"/>
    <p:sldId id="387" r:id="rId17"/>
    <p:sldId id="396" r:id="rId18"/>
    <p:sldId id="397" r:id="rId19"/>
    <p:sldId id="398" r:id="rId20"/>
    <p:sldId id="389" r:id="rId21"/>
    <p:sldId id="272" r:id="rId22"/>
    <p:sldId id="378" r:id="rId23"/>
    <p:sldId id="330" r:id="rId24"/>
    <p:sldId id="265" r:id="rId25"/>
    <p:sldId id="386" r:id="rId26"/>
    <p:sldId id="326" r:id="rId27"/>
  </p:sldIdLst>
  <p:sldSz cx="18288000" cy="10287000"/>
  <p:notesSz cx="6858000" cy="9144000"/>
  <p:embeddedFontLst>
    <p:embeddedFont>
      <p:font typeface="Calibri" pitchFamily="34" charset="0"/>
      <p:regular r:id="rId29"/>
      <p:bold r:id="rId30"/>
      <p:italic r:id="rId31"/>
      <p:boldItalic r:id="rId32"/>
    </p:embeddedFont>
    <p:embeddedFont>
      <p:font typeface="Cambria Math" pitchFamily="18"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pPr/>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pPr/>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sv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7.sv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558610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a:p>
            <a:pPr lvl="0" algn="ctr">
              <a:lnSpc>
                <a:spcPct val="150000"/>
              </a:lnSpc>
            </a:pPr>
            <a:r>
              <a:rPr lang="en-US" sz="7000" b="1" dirty="0" err="1">
                <a:solidFill>
                  <a:schemeClr val="bg1"/>
                </a:solidFill>
                <a:latin typeface="Arial"/>
                <a:ea typeface="Arial"/>
                <a:cs typeface="Arial"/>
                <a:sym typeface="Arial"/>
              </a:rPr>
              <a:t>Gv</a:t>
            </a:r>
            <a:r>
              <a:rPr lang="en-US" sz="7000" b="1" dirty="0">
                <a:solidFill>
                  <a:schemeClr val="bg1"/>
                </a:solidFill>
                <a:latin typeface="Arial"/>
                <a:ea typeface="Arial"/>
                <a:cs typeface="Arial"/>
                <a:sym typeface="Arial"/>
              </a:rPr>
              <a:t>. TRẦN THỊ THU HẢO</a:t>
            </a:r>
            <a:endParaRPr lang="en-US" sz="7000" b="1" i="0" u="none" strike="noStrike" cap="none"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169;p5"/>
          <p:cNvSpPr/>
          <p:nvPr/>
        </p:nvSpPr>
        <p:spPr>
          <a:xfrm>
            <a:off x="7086600" y="266700"/>
            <a:ext cx="3276600" cy="990600"/>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HĐKP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9" name="Picture 4"/>
          <p:cNvPicPr>
            <a:picLocks noChangeAspect="1"/>
          </p:cNvPicPr>
          <p:nvPr/>
        </p:nvPicPr>
        <p:blipFill>
          <a:blip r:embed="rId2"/>
          <a:srcRect/>
          <a:stretch>
            <a:fillRect/>
          </a:stretch>
        </p:blipFill>
        <p:spPr>
          <a:xfrm rot="-712563">
            <a:off x="-394439" y="9157536"/>
            <a:ext cx="1361733" cy="1147657"/>
          </a:xfrm>
          <a:prstGeom prst="rect">
            <a:avLst/>
          </a:prstGeom>
        </p:spPr>
      </p:pic>
      <p:pic>
        <p:nvPicPr>
          <p:cNvPr id="4098" name="Picture 2"/>
          <p:cNvPicPr>
            <a:picLocks noChangeAspect="1" noChangeArrowheads="1"/>
          </p:cNvPicPr>
          <p:nvPr/>
        </p:nvPicPr>
        <p:blipFill>
          <a:blip r:embed="rId3"/>
          <a:srcRect/>
          <a:stretch>
            <a:fillRect/>
          </a:stretch>
        </p:blipFill>
        <p:spPr bwMode="auto">
          <a:xfrm>
            <a:off x="914400" y="1104900"/>
            <a:ext cx="15849600" cy="8816507"/>
          </a:xfrm>
          <a:prstGeom prst="rect">
            <a:avLst/>
          </a:prstGeom>
          <a:noFill/>
          <a:ln w="9525">
            <a:noFill/>
            <a:miter lim="800000"/>
            <a:headEnd/>
            <a:tailEnd/>
          </a:ln>
          <a:effectLst/>
        </p:spPr>
      </p:pic>
    </p:spTree>
    <p:extLst>
      <p:ext uri="{BB962C8B-B14F-4D97-AF65-F5344CB8AC3E}">
        <p14:creationId xmlns:p14="http://schemas.microsoft.com/office/powerpoint/2010/main" val="63584171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blinds(horizontal)">
                                      <p:cBhvr>
                                        <p:cTn id="1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533400" y="952500"/>
            <a:ext cx="17558792" cy="8305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linds(horizont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79594" y="2448933"/>
            <a:ext cx="16928811" cy="698818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lvl="0" algn="just">
              <a:lnSpc>
                <a:spcPct val="150000"/>
              </a:lnSpc>
              <a:defRPr/>
            </a:pPr>
            <a:r>
              <a:rPr lang="vi-VN" sz="4000" b="1" dirty="0">
                <a:solidFill>
                  <a:schemeClr val="bg1">
                    <a:lumMod val="95000"/>
                  </a:schemeClr>
                </a:solidFill>
                <a:ea typeface="Arial"/>
                <a:cs typeface="Arial"/>
                <a:sym typeface="Arial"/>
              </a:rPr>
              <a:t>Đường tròn là hình có tâm đối xứng; tâm đối xứng là tâm của đường tròn.Đường tròn là hình có trục đối xứng. Mọi đường thẳng đi qua tâm của đường tròn đều là trục đối xứng của</a:t>
            </a:r>
            <a:r>
              <a:rPr lang="en-US" sz="4000" b="1" dirty="0">
                <a:solidFill>
                  <a:schemeClr val="bg1">
                    <a:lumMod val="95000"/>
                  </a:schemeClr>
                </a:solidFill>
                <a:ea typeface="Arial"/>
                <a:cs typeface="Arial"/>
                <a:sym typeface="Arial"/>
              </a:rPr>
              <a:t> n</a:t>
            </a:r>
            <a:r>
              <a:rPr lang="vi-VN" sz="4000" b="1" dirty="0">
                <a:solidFill>
                  <a:schemeClr val="bg1">
                    <a:lumMod val="95000"/>
                  </a:schemeClr>
                </a:solidFill>
                <a:ea typeface="Arial"/>
                <a:cs typeface="Arial"/>
                <a:sym typeface="Arial"/>
              </a:rPr>
              <a:t>ó</a:t>
            </a:r>
            <a:endParaRPr kumimoji="0" sz="4000" b="1" i="0" u="none" strike="noStrike" kern="1200" cap="none" spc="0" normalizeH="0" baseline="0" noProof="0">
              <a:ln>
                <a:noFill/>
              </a:ln>
              <a:solidFill>
                <a:schemeClr val="bg1">
                  <a:lumMod val="95000"/>
                </a:schemeClr>
              </a:solidFill>
              <a:effectLst/>
              <a:uLnTx/>
              <a:uFillTx/>
              <a:latin typeface="Arial"/>
              <a:ea typeface="Arial"/>
              <a:cs typeface="Arial"/>
              <a:sym typeface="Arial"/>
            </a:endParaRPr>
          </a:p>
        </p:txBody>
      </p:sp>
      <p:grpSp>
        <p:nvGrpSpPr>
          <p:cNvPr id="4" name="Group 3"/>
          <p:cNvGrpSpPr/>
          <p:nvPr/>
        </p:nvGrpSpPr>
        <p:grpSpPr>
          <a:xfrm>
            <a:off x="6603332" y="48644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FF0000"/>
                </a:solidFill>
                <a:effectLst/>
                <a:uLnTx/>
                <a:uFillTx/>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11865" y="7121976"/>
            <a:ext cx="1173320" cy="1045322"/>
          </a:xfrm>
          <a:prstGeom prst="rect">
            <a:avLst/>
          </a:prstGeom>
        </p:spPr>
      </p:pic>
      <p:pic>
        <p:nvPicPr>
          <p:cNvPr id="6" name="Picture 5"/>
          <p:cNvPicPr>
            <a:picLocks noChangeAspect="1"/>
          </p:cNvPicPr>
          <p:nvPr/>
        </p:nvPicPr>
        <p:blipFill>
          <a:blip r:embed="rId4"/>
          <a:stretch>
            <a:fillRect/>
          </a:stretch>
        </p:blipFill>
        <p:spPr>
          <a:xfrm>
            <a:off x="1734327" y="482083"/>
            <a:ext cx="2685274" cy="2680217"/>
          </a:xfrm>
          <a:prstGeom prst="rect">
            <a:avLst/>
          </a:prstGeom>
        </p:spPr>
      </p:pic>
      <p:pic>
        <p:nvPicPr>
          <p:cNvPr id="7" name="Picture 6"/>
          <p:cNvPicPr>
            <a:picLocks noChangeAspect="1"/>
          </p:cNvPicPr>
          <p:nvPr/>
        </p:nvPicPr>
        <p:blipFill>
          <a:blip r:embed="rId5"/>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13016433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381000" y="419100"/>
            <a:ext cx="12112040" cy="3962400"/>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12801600" y="419100"/>
            <a:ext cx="4773600" cy="3886200"/>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a:stretch>
            <a:fillRect/>
          </a:stretch>
        </p:blipFill>
        <p:spPr bwMode="auto">
          <a:xfrm>
            <a:off x="0" y="4686300"/>
            <a:ext cx="18215367" cy="5105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linds(horizont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linds(horizontal)">
                                      <p:cBhvr>
                                        <p:cTn id="12" dur="5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blinds(horizontal)">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0" y="419100"/>
            <a:ext cx="17830800" cy="2743200"/>
            <a:chOff x="2193759" y="2917658"/>
            <a:chExt cx="13362212" cy="2743200"/>
          </a:xfrm>
        </p:grpSpPr>
        <p:grpSp>
          <p:nvGrpSpPr>
            <p:cNvPr id="4"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1315745"/>
            </a:xfrm>
            <a:prstGeom prst="rect">
              <a:avLst/>
            </a:prstGeom>
          </p:spPr>
          <p:txBody>
            <a:bodyPr wrap="square">
              <a:spAutoFit/>
            </a:bodyPr>
            <a:lstStyle/>
            <a:p>
              <a:pPr lvl="0" algn="ctr">
                <a:lnSpc>
                  <a:spcPct val="150000"/>
                </a:lnSpc>
                <a:tabLst>
                  <a:tab pos="360045" algn="l"/>
                  <a:tab pos="720090" algn="l"/>
                </a:tabLst>
                <a:defRPr/>
              </a:pPr>
              <a:r>
                <a:rPr lang="nl-NL" sz="5300" b="1" dirty="0">
                  <a:solidFill>
                    <a:prstClr val="black"/>
                  </a:solidFill>
                  <a:latin typeface="Times New Roman" pitchFamily="18" charset="0"/>
                  <a:ea typeface="Calibri" panose="020F0502020204030204" pitchFamily="34" charset="0"/>
                  <a:cs typeface="Times New Roman" pitchFamily="18" charset="0"/>
                </a:rPr>
                <a:t>3. Đ</a:t>
              </a:r>
              <a:r>
                <a:rPr lang="vi-VN" sz="5300" b="1" dirty="0">
                  <a:solidFill>
                    <a:prstClr val="black"/>
                  </a:solidFill>
                  <a:latin typeface="Times New Roman" pitchFamily="18" charset="0"/>
                  <a:ea typeface="Calibri" panose="020F0502020204030204" pitchFamily="34" charset="0"/>
                  <a:cs typeface="Times New Roman" pitchFamily="18" charset="0"/>
                </a:rPr>
                <a:t> ƯỜNG</a:t>
              </a:r>
              <a:r>
                <a:rPr lang="en-US" sz="5300" b="1" dirty="0">
                  <a:solidFill>
                    <a:prstClr val="black"/>
                  </a:solidFill>
                  <a:latin typeface="Times New Roman" pitchFamily="18" charset="0"/>
                  <a:ea typeface="Calibri" panose="020F0502020204030204" pitchFamily="34" charset="0"/>
                  <a:cs typeface="Times New Roman" pitchFamily="18" charset="0"/>
                </a:rPr>
                <a:t> K</a:t>
              </a:r>
              <a:r>
                <a:rPr lang="vi-VN" sz="5300" b="1" dirty="0">
                  <a:solidFill>
                    <a:prstClr val="black"/>
                  </a:solidFill>
                  <a:latin typeface="Times New Roman" pitchFamily="18" charset="0"/>
                  <a:ea typeface="Calibri" panose="020F0502020204030204" pitchFamily="34" charset="0"/>
                  <a:cs typeface="Times New Roman" pitchFamily="18" charset="0"/>
                </a:rPr>
                <a:t>ÍNH</a:t>
              </a:r>
              <a:r>
                <a:rPr lang="en-US" sz="5300" b="1" dirty="0">
                  <a:solidFill>
                    <a:prstClr val="black"/>
                  </a:solidFill>
                  <a:latin typeface="Times New Roman" pitchFamily="18" charset="0"/>
                  <a:ea typeface="Calibri" panose="020F0502020204030204" pitchFamily="34" charset="0"/>
                  <a:cs typeface="Times New Roman" pitchFamily="18" charset="0"/>
                </a:rPr>
                <a:t> V</a:t>
              </a:r>
              <a:r>
                <a:rPr lang="vi-VN" sz="5300" b="1" dirty="0">
                  <a:solidFill>
                    <a:prstClr val="black"/>
                  </a:solidFill>
                  <a:latin typeface="Times New Roman" pitchFamily="18" charset="0"/>
                  <a:ea typeface="Calibri" panose="020F0502020204030204" pitchFamily="34" charset="0"/>
                  <a:cs typeface="Times New Roman" pitchFamily="18" charset="0"/>
                </a:rPr>
                <a:t>À</a:t>
              </a:r>
              <a:r>
                <a:rPr lang="en-US" sz="5300" b="1" dirty="0">
                  <a:solidFill>
                    <a:prstClr val="black"/>
                  </a:solidFill>
                  <a:latin typeface="Times New Roman" pitchFamily="18" charset="0"/>
                  <a:ea typeface="Calibri" panose="020F0502020204030204" pitchFamily="34" charset="0"/>
                  <a:cs typeface="Times New Roman" pitchFamily="18" charset="0"/>
                </a:rPr>
                <a:t> </a:t>
              </a:r>
              <a:r>
                <a:rPr lang="en-US" sz="5300" b="1" dirty="0" err="1">
                  <a:solidFill>
                    <a:prstClr val="black"/>
                  </a:solidFill>
                  <a:latin typeface="Times New Roman" pitchFamily="18" charset="0"/>
                  <a:ea typeface="Calibri" panose="020F0502020204030204" pitchFamily="34" charset="0"/>
                  <a:cs typeface="Times New Roman" pitchFamily="18" charset="0"/>
                </a:rPr>
                <a:t>DÂY</a:t>
              </a:r>
              <a:r>
                <a:rPr lang="en-US" sz="5300" b="1" dirty="0">
                  <a:solidFill>
                    <a:prstClr val="black"/>
                  </a:solidFill>
                  <a:latin typeface="Times New Roman" pitchFamily="18" charset="0"/>
                  <a:ea typeface="Calibri" panose="020F0502020204030204" pitchFamily="34" charset="0"/>
                  <a:cs typeface="Times New Roman" pitchFamily="18" charset="0"/>
                </a:rPr>
                <a:t> </a:t>
              </a:r>
              <a:r>
                <a:rPr lang="en-US" sz="5300" b="1" dirty="0" err="1">
                  <a:solidFill>
                    <a:prstClr val="black"/>
                  </a:solidFill>
                  <a:latin typeface="Times New Roman" pitchFamily="18" charset="0"/>
                  <a:ea typeface="Calibri" panose="020F0502020204030204" pitchFamily="34" charset="0"/>
                  <a:cs typeface="Times New Roman" pitchFamily="18" charset="0"/>
                </a:rPr>
                <a:t>CUNG</a:t>
              </a:r>
              <a:r>
                <a:rPr lang="en-US" sz="5300" b="1" dirty="0">
                  <a:solidFill>
                    <a:prstClr val="black"/>
                  </a:solidFill>
                  <a:latin typeface="Times New Roman" pitchFamily="18" charset="0"/>
                  <a:ea typeface="Calibri" panose="020F0502020204030204" pitchFamily="34" charset="0"/>
                  <a:cs typeface="Times New Roman" pitchFamily="18" charset="0"/>
                </a:rPr>
                <a:t> C</a:t>
              </a:r>
              <a:r>
                <a:rPr lang="vi-VN" sz="5300" b="1" dirty="0">
                  <a:solidFill>
                    <a:prstClr val="black"/>
                  </a:solidFill>
                  <a:latin typeface="Times New Roman" pitchFamily="18" charset="0"/>
                  <a:ea typeface="Calibri" panose="020F0502020204030204" pitchFamily="34" charset="0"/>
                  <a:cs typeface="Times New Roman" pitchFamily="18" charset="0"/>
                </a:rPr>
                <a:t>ỦA</a:t>
              </a:r>
              <a:r>
                <a:rPr lang="en-US" sz="5300" b="1" dirty="0">
                  <a:solidFill>
                    <a:prstClr val="black"/>
                  </a:solidFill>
                  <a:latin typeface="Times New Roman" pitchFamily="18" charset="0"/>
                  <a:ea typeface="Calibri" panose="020F0502020204030204" pitchFamily="34" charset="0"/>
                  <a:cs typeface="Times New Roman" pitchFamily="18" charset="0"/>
                </a:rPr>
                <a:t> Đ</a:t>
              </a:r>
              <a:r>
                <a:rPr lang="vi-VN" sz="5300" b="1" dirty="0">
                  <a:solidFill>
                    <a:prstClr val="black"/>
                  </a:solidFill>
                  <a:latin typeface="Times New Roman" pitchFamily="18" charset="0"/>
                  <a:ea typeface="Calibri" panose="020F0502020204030204" pitchFamily="34" charset="0"/>
                  <a:cs typeface="Times New Roman" pitchFamily="18" charset="0"/>
                </a:rPr>
                <a:t> ƯỜNG</a:t>
              </a:r>
              <a:r>
                <a:rPr lang="en-US" sz="5300" b="1" dirty="0">
                  <a:solidFill>
                    <a:prstClr val="black"/>
                  </a:solidFill>
                  <a:latin typeface="Times New Roman" pitchFamily="18" charset="0"/>
                  <a:ea typeface="Calibri" panose="020F0502020204030204" pitchFamily="34" charset="0"/>
                  <a:cs typeface="Times New Roman" pitchFamily="18" charset="0"/>
                </a:rPr>
                <a:t> </a:t>
              </a:r>
              <a:r>
                <a:rPr lang="en-US" sz="5300" b="1" dirty="0" err="1">
                  <a:solidFill>
                    <a:prstClr val="black"/>
                  </a:solidFill>
                  <a:latin typeface="Times New Roman" pitchFamily="18" charset="0"/>
                  <a:ea typeface="Calibri" panose="020F0502020204030204" pitchFamily="34" charset="0"/>
                  <a:cs typeface="Times New Roman" pitchFamily="18" charset="0"/>
                </a:rPr>
                <a:t>TR</a:t>
              </a:r>
              <a:r>
                <a:rPr lang="vi-VN" sz="5300" b="1" dirty="0">
                  <a:solidFill>
                    <a:prstClr val="black"/>
                  </a:solidFill>
                  <a:latin typeface="Times New Roman" pitchFamily="18" charset="0"/>
                  <a:ea typeface="Calibri" panose="020F0502020204030204" pitchFamily="34" charset="0"/>
                  <a:cs typeface="Times New Roman" pitchFamily="18" charset="0"/>
                </a:rPr>
                <a:t>ÒN</a:t>
              </a:r>
              <a:endParaRPr kumimoji="0" lang="en-US" sz="5300" b="0" i="0" u="none" strike="noStrike" kern="1200" cap="none" spc="0" normalizeH="0" baseline="0" noProof="0" dirty="0">
                <a:ln>
                  <a:noFill/>
                </a:ln>
                <a:solidFill>
                  <a:prstClr val="black"/>
                </a:solidFill>
                <a:effectLst/>
                <a:uLnTx/>
                <a:uFillTx/>
                <a:latin typeface="Times New Roman" pitchFamily="18" charset="0"/>
                <a:ea typeface="Calibri" panose="020F0502020204030204" pitchFamily="34" charset="0"/>
                <a:cs typeface="Times New Roman" pitchFamily="18" charset="0"/>
              </a:endParaRPr>
            </a:p>
          </p:txBody>
        </p:sp>
      </p:grpSp>
      <p:pic>
        <p:nvPicPr>
          <p:cNvPr id="8" name="Picture 7"/>
          <p:cNvPicPr>
            <a:picLocks noChangeAspect="1"/>
          </p:cNvPicPr>
          <p:nvPr/>
        </p:nvPicPr>
        <p:blipFill>
          <a:blip r:embed="rId2"/>
          <a:stretch>
            <a:fillRect/>
          </a:stretch>
        </p:blipFill>
        <p:spPr>
          <a:xfrm>
            <a:off x="5105400" y="6591300"/>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952500"/>
            <a:ext cx="18070306" cy="6006764"/>
          </a:xfrm>
          <a:prstGeom prst="rect">
            <a:avLst/>
          </a:prstGeom>
          <a:noFill/>
          <a:ln w="9525">
            <a:noFill/>
            <a:miter lim="800000"/>
            <a:headEnd/>
            <a:tailEnd/>
          </a:ln>
          <a:effectLst/>
        </p:spPr>
      </p:pic>
      <p:sp>
        <p:nvSpPr>
          <p:cNvPr id="3" name="Google Shape;169;p5"/>
          <p:cNvSpPr/>
          <p:nvPr/>
        </p:nvSpPr>
        <p:spPr>
          <a:xfrm>
            <a:off x="0" y="0"/>
            <a:ext cx="3733800" cy="1066800"/>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err="1">
                <a:solidFill>
                  <a:schemeClr val="lt1"/>
                </a:solidFill>
                <a:latin typeface="Arial"/>
                <a:ea typeface="Arial"/>
                <a:cs typeface="Arial"/>
                <a:sym typeface="Arial"/>
              </a:rPr>
              <a:t>HĐKP</a:t>
            </a:r>
            <a:r>
              <a:rPr lang="en-US" sz="4000" b="1" dirty="0">
                <a:solidFill>
                  <a:schemeClr val="lt1"/>
                </a:solidFill>
                <a:latin typeface="Arial"/>
                <a:ea typeface="Arial"/>
                <a:cs typeface="Arial"/>
                <a:sym typeface="Arial"/>
              </a:rPr>
              <a:t> 3</a:t>
            </a:r>
            <a:endParaRPr sz="4000" b="1" dirty="0">
              <a:solidFill>
                <a:schemeClr val="lt1"/>
              </a:solidFill>
              <a:latin typeface="Arial"/>
              <a:ea typeface="Arial"/>
              <a:cs typeface="Arial"/>
              <a:sym typeface="Arial"/>
            </a:endParaRPr>
          </a:p>
        </p:txBody>
      </p:sp>
      <p:pic>
        <p:nvPicPr>
          <p:cNvPr id="7171" name="Picture 3"/>
          <p:cNvPicPr>
            <a:picLocks noChangeAspect="1" noChangeArrowheads="1"/>
          </p:cNvPicPr>
          <p:nvPr/>
        </p:nvPicPr>
        <p:blipFill>
          <a:blip r:embed="rId3"/>
          <a:srcRect/>
          <a:stretch>
            <a:fillRect/>
          </a:stretch>
        </p:blipFill>
        <p:spPr bwMode="auto">
          <a:xfrm>
            <a:off x="489695" y="7124700"/>
            <a:ext cx="16731505" cy="2057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linds(horizontal)">
                                      <p:cBhvr>
                                        <p:cTn id="12" dur="5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blinds(horizontal)">
                                      <p:cBhvr>
                                        <p:cTn id="1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304800" y="1943100"/>
            <a:ext cx="16928811" cy="698818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lvl="0" algn="just">
              <a:lnSpc>
                <a:spcPct val="150000"/>
              </a:lnSpc>
              <a:defRPr/>
            </a:pPr>
            <a:r>
              <a:rPr lang="vi-VN" sz="4000" b="1" dirty="0">
                <a:solidFill>
                  <a:schemeClr val="bg1">
                    <a:lumMod val="95000"/>
                  </a:schemeClr>
                </a:solidFill>
                <a:ea typeface="Arial"/>
                <a:cs typeface="Arial"/>
                <a:sym typeface="Arial"/>
              </a:rPr>
              <a:t>Trong các dây của một đường tròn, đường kính là dây có độ dài lớn nhất.</a:t>
            </a:r>
            <a:endParaRPr kumimoji="0" sz="4000" b="1" i="0" u="none" strike="noStrike" kern="1200" cap="none" spc="0" normalizeH="0" baseline="0" noProof="0">
              <a:ln>
                <a:noFill/>
              </a:ln>
              <a:solidFill>
                <a:schemeClr val="bg1">
                  <a:lumMod val="95000"/>
                </a:schemeClr>
              </a:solidFill>
              <a:effectLst/>
              <a:uLnTx/>
              <a:uFillTx/>
              <a:latin typeface="Arial"/>
              <a:ea typeface="Arial"/>
              <a:cs typeface="Arial"/>
              <a:sym typeface="Arial"/>
            </a:endParaRPr>
          </a:p>
        </p:txBody>
      </p:sp>
      <p:grpSp>
        <p:nvGrpSpPr>
          <p:cNvPr id="2" name="Group 3"/>
          <p:cNvGrpSpPr/>
          <p:nvPr/>
        </p:nvGrpSpPr>
        <p:grpSpPr>
          <a:xfrm>
            <a:off x="6603332" y="486440"/>
            <a:ext cx="5181600" cy="1424521"/>
            <a:chOff x="6858000" y="38100"/>
            <a:chExt cx="5181600" cy="1424521"/>
          </a:xfrm>
        </p:grpSpPr>
        <p:grpSp>
          <p:nvGrpSpPr>
            <p:cNvPr id="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FF0000"/>
                </a:solidFill>
                <a:effectLst/>
                <a:uLnTx/>
                <a:uFillTx/>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11865" y="7121976"/>
            <a:ext cx="1173320" cy="1045322"/>
          </a:xfrm>
          <a:prstGeom prst="rect">
            <a:avLst/>
          </a:prstGeom>
        </p:spPr>
      </p:pic>
      <p:pic>
        <p:nvPicPr>
          <p:cNvPr id="6" name="Picture 5"/>
          <p:cNvPicPr>
            <a:picLocks noChangeAspect="1"/>
          </p:cNvPicPr>
          <p:nvPr/>
        </p:nvPicPr>
        <p:blipFill>
          <a:blip r:embed="rId4"/>
          <a:stretch>
            <a:fillRect/>
          </a:stretch>
        </p:blipFill>
        <p:spPr>
          <a:xfrm>
            <a:off x="1734327" y="482083"/>
            <a:ext cx="2685274" cy="2680217"/>
          </a:xfrm>
          <a:prstGeom prst="rect">
            <a:avLst/>
          </a:prstGeom>
        </p:spPr>
      </p:pic>
      <p:pic>
        <p:nvPicPr>
          <p:cNvPr id="7" name="Picture 6"/>
          <p:cNvPicPr>
            <a:picLocks noChangeAspect="1"/>
          </p:cNvPicPr>
          <p:nvPr/>
        </p:nvPicPr>
        <p:blipFill>
          <a:blip r:embed="rId5"/>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13016433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0" y="419100"/>
            <a:ext cx="17830800" cy="2743200"/>
            <a:chOff x="2193759" y="2917658"/>
            <a:chExt cx="13362212" cy="2743200"/>
          </a:xfrm>
        </p:grpSpPr>
        <p:grpSp>
          <p:nvGrpSpPr>
            <p:cNvPr id="4"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1315745"/>
            </a:xfrm>
            <a:prstGeom prst="rect">
              <a:avLst/>
            </a:prstGeom>
          </p:spPr>
          <p:txBody>
            <a:bodyPr wrap="square">
              <a:spAutoFit/>
            </a:bodyPr>
            <a:lstStyle/>
            <a:p>
              <a:pPr lvl="0" algn="ctr">
                <a:lnSpc>
                  <a:spcPct val="150000"/>
                </a:lnSpc>
                <a:tabLst>
                  <a:tab pos="360045" algn="l"/>
                  <a:tab pos="720090" algn="l"/>
                </a:tabLst>
                <a:defRPr/>
              </a:pPr>
              <a:r>
                <a:rPr lang="nl-NL" sz="5300" b="1" dirty="0">
                  <a:solidFill>
                    <a:prstClr val="black"/>
                  </a:solidFill>
                  <a:latin typeface="Times New Roman" pitchFamily="18" charset="0"/>
                  <a:ea typeface="Calibri" panose="020F0502020204030204" pitchFamily="34" charset="0"/>
                  <a:cs typeface="Times New Roman" pitchFamily="18" charset="0"/>
                </a:rPr>
                <a:t>4. V</a:t>
              </a:r>
              <a:r>
                <a:rPr lang="vi-VN" sz="5300" b="1" dirty="0">
                  <a:solidFill>
                    <a:prstClr val="black"/>
                  </a:solidFill>
                  <a:latin typeface="Times New Roman" pitchFamily="18" charset="0"/>
                  <a:ea typeface="Calibri" panose="020F0502020204030204" pitchFamily="34" charset="0"/>
                  <a:cs typeface="Times New Roman" pitchFamily="18" charset="0"/>
                </a:rPr>
                <a:t>Ị </a:t>
              </a:r>
              <a:r>
                <a:rPr lang="en-US" sz="5300" b="1" dirty="0">
                  <a:solidFill>
                    <a:prstClr val="black"/>
                  </a:solidFill>
                  <a:latin typeface="Times New Roman" pitchFamily="18" charset="0"/>
                  <a:ea typeface="Calibri" panose="020F0502020204030204" pitchFamily="34" charset="0"/>
                  <a:cs typeface="Times New Roman" pitchFamily="18" charset="0"/>
                </a:rPr>
                <a:t> </a:t>
              </a:r>
              <a:r>
                <a:rPr lang="en-US" sz="5300" b="1" dirty="0" err="1">
                  <a:solidFill>
                    <a:prstClr val="black"/>
                  </a:solidFill>
                  <a:latin typeface="Times New Roman" pitchFamily="18" charset="0"/>
                  <a:ea typeface="Calibri" panose="020F0502020204030204" pitchFamily="34" charset="0"/>
                  <a:cs typeface="Times New Roman" pitchFamily="18" charset="0"/>
                </a:rPr>
                <a:t>TR</a:t>
              </a:r>
              <a:r>
                <a:rPr lang="vi-VN" sz="5300" b="1" dirty="0">
                  <a:solidFill>
                    <a:prstClr val="black"/>
                  </a:solidFill>
                  <a:latin typeface="Times New Roman" pitchFamily="18" charset="0"/>
                  <a:ea typeface="Calibri" panose="020F0502020204030204" pitchFamily="34" charset="0"/>
                  <a:cs typeface="Times New Roman" pitchFamily="18" charset="0"/>
                </a:rPr>
                <a:t>Í </a:t>
              </a:r>
              <a:r>
                <a:rPr lang="en-US" sz="5300" b="1" dirty="0">
                  <a:solidFill>
                    <a:prstClr val="black"/>
                  </a:solidFill>
                  <a:latin typeface="Times New Roman" pitchFamily="18" charset="0"/>
                  <a:ea typeface="Calibri" panose="020F0502020204030204" pitchFamily="34" charset="0"/>
                  <a:cs typeface="Times New Roman" pitchFamily="18" charset="0"/>
                </a:rPr>
                <a:t> T</a:t>
              </a:r>
              <a:r>
                <a:rPr lang="vi-VN" sz="5300" b="1" dirty="0">
                  <a:solidFill>
                    <a:prstClr val="black"/>
                  </a:solidFill>
                  <a:latin typeface="Times New Roman" pitchFamily="18" charset="0"/>
                  <a:ea typeface="Calibri" panose="020F0502020204030204" pitchFamily="34" charset="0"/>
                  <a:cs typeface="Times New Roman" pitchFamily="18" charset="0"/>
                </a:rPr>
                <a:t>ƯƠ</a:t>
              </a:r>
              <a:r>
                <a:rPr lang="en-US" sz="5300" b="1" dirty="0">
                  <a:solidFill>
                    <a:prstClr val="black"/>
                  </a:solidFill>
                  <a:latin typeface="Times New Roman" pitchFamily="18" charset="0"/>
                  <a:ea typeface="Calibri" panose="020F0502020204030204" pitchFamily="34" charset="0"/>
                  <a:cs typeface="Times New Roman" pitchFamily="18" charset="0"/>
                </a:rPr>
                <a:t>NG Đ</a:t>
              </a:r>
              <a:r>
                <a:rPr lang="vi-VN" sz="5300" b="1" dirty="0">
                  <a:solidFill>
                    <a:prstClr val="black"/>
                  </a:solidFill>
                  <a:latin typeface="Times New Roman" pitchFamily="18" charset="0"/>
                  <a:ea typeface="Calibri" panose="020F0502020204030204" pitchFamily="34" charset="0"/>
                  <a:cs typeface="Times New Roman" pitchFamily="18" charset="0"/>
                </a:rPr>
                <a:t>ỐI </a:t>
              </a:r>
              <a:r>
                <a:rPr lang="en-US" sz="5300" b="1" dirty="0">
                  <a:solidFill>
                    <a:prstClr val="black"/>
                  </a:solidFill>
                  <a:latin typeface="Times New Roman" pitchFamily="18" charset="0"/>
                  <a:ea typeface="Calibri" panose="020F0502020204030204" pitchFamily="34" charset="0"/>
                  <a:cs typeface="Times New Roman" pitchFamily="18" charset="0"/>
                </a:rPr>
                <a:t>C</a:t>
              </a:r>
              <a:r>
                <a:rPr lang="vi-VN" sz="5300" b="1" dirty="0">
                  <a:solidFill>
                    <a:prstClr val="black"/>
                  </a:solidFill>
                  <a:latin typeface="Times New Roman" pitchFamily="18" charset="0"/>
                  <a:ea typeface="Calibri" panose="020F0502020204030204" pitchFamily="34" charset="0"/>
                  <a:cs typeface="Times New Roman" pitchFamily="18" charset="0"/>
                </a:rPr>
                <a:t>ỦA</a:t>
              </a:r>
              <a:r>
                <a:rPr lang="en-US" sz="5300" b="1" dirty="0">
                  <a:solidFill>
                    <a:prstClr val="black"/>
                  </a:solidFill>
                  <a:latin typeface="Times New Roman" pitchFamily="18" charset="0"/>
                  <a:ea typeface="Calibri" panose="020F0502020204030204" pitchFamily="34" charset="0"/>
                  <a:cs typeface="Times New Roman" pitchFamily="18" charset="0"/>
                </a:rPr>
                <a:t> </a:t>
              </a:r>
              <a:r>
                <a:rPr lang="en-US" sz="5300" b="1" dirty="0" err="1">
                  <a:solidFill>
                    <a:prstClr val="black"/>
                  </a:solidFill>
                  <a:latin typeface="Times New Roman" pitchFamily="18" charset="0"/>
                  <a:ea typeface="Calibri" panose="020F0502020204030204" pitchFamily="34" charset="0"/>
                  <a:cs typeface="Times New Roman" pitchFamily="18" charset="0"/>
                </a:rPr>
                <a:t>HAI</a:t>
              </a:r>
              <a:r>
                <a:rPr lang="en-US" sz="5300" b="1" dirty="0">
                  <a:solidFill>
                    <a:prstClr val="black"/>
                  </a:solidFill>
                  <a:latin typeface="Times New Roman" pitchFamily="18" charset="0"/>
                  <a:ea typeface="Calibri" panose="020F0502020204030204" pitchFamily="34" charset="0"/>
                  <a:cs typeface="Times New Roman" pitchFamily="18" charset="0"/>
                </a:rPr>
                <a:t> Đ</a:t>
              </a:r>
              <a:r>
                <a:rPr lang="vi-VN" sz="5300" b="1" dirty="0">
                  <a:solidFill>
                    <a:prstClr val="black"/>
                  </a:solidFill>
                  <a:latin typeface="Times New Roman" pitchFamily="18" charset="0"/>
                  <a:ea typeface="Calibri" panose="020F0502020204030204" pitchFamily="34" charset="0"/>
                  <a:cs typeface="Times New Roman" pitchFamily="18" charset="0"/>
                </a:rPr>
                <a:t>ƯỜNG</a:t>
              </a:r>
              <a:r>
                <a:rPr lang="en-US" sz="5300" b="1" dirty="0">
                  <a:solidFill>
                    <a:prstClr val="black"/>
                  </a:solidFill>
                  <a:latin typeface="Times New Roman" pitchFamily="18" charset="0"/>
                  <a:ea typeface="Calibri" panose="020F0502020204030204" pitchFamily="34" charset="0"/>
                  <a:cs typeface="Times New Roman" pitchFamily="18" charset="0"/>
                </a:rPr>
                <a:t> </a:t>
              </a:r>
              <a:r>
                <a:rPr lang="en-US" sz="5300" b="1" dirty="0" err="1">
                  <a:solidFill>
                    <a:prstClr val="black"/>
                  </a:solidFill>
                  <a:latin typeface="Times New Roman" pitchFamily="18" charset="0"/>
                  <a:ea typeface="Calibri" panose="020F0502020204030204" pitchFamily="34" charset="0"/>
                  <a:cs typeface="Times New Roman" pitchFamily="18" charset="0"/>
                </a:rPr>
                <a:t>TR</a:t>
              </a:r>
              <a:r>
                <a:rPr lang="vi-VN" sz="5300" b="1" dirty="0">
                  <a:solidFill>
                    <a:prstClr val="black"/>
                  </a:solidFill>
                  <a:latin typeface="Times New Roman" pitchFamily="18" charset="0"/>
                  <a:ea typeface="Calibri" panose="020F0502020204030204" pitchFamily="34" charset="0"/>
                  <a:cs typeface="Times New Roman" pitchFamily="18" charset="0"/>
                </a:rPr>
                <a:t>ÒN</a:t>
              </a:r>
              <a:endParaRPr kumimoji="0" lang="en-US" sz="5300" b="0" i="0" u="none" strike="noStrike" kern="1200" cap="none" spc="0" normalizeH="0" baseline="0" noProof="0" dirty="0">
                <a:ln>
                  <a:noFill/>
                </a:ln>
                <a:solidFill>
                  <a:prstClr val="black"/>
                </a:solidFill>
                <a:effectLst/>
                <a:uLnTx/>
                <a:uFillTx/>
                <a:latin typeface="Times New Roman" pitchFamily="18" charset="0"/>
                <a:ea typeface="Calibri" panose="020F0502020204030204" pitchFamily="34" charset="0"/>
                <a:cs typeface="Times New Roman" pitchFamily="18" charset="0"/>
              </a:endParaRPr>
            </a:p>
          </p:txBody>
        </p:sp>
      </p:grpSp>
      <p:pic>
        <p:nvPicPr>
          <p:cNvPr id="8" name="Picture 7"/>
          <p:cNvPicPr>
            <a:picLocks noChangeAspect="1"/>
          </p:cNvPicPr>
          <p:nvPr/>
        </p:nvPicPr>
        <p:blipFill>
          <a:blip r:embed="rId2"/>
          <a:stretch>
            <a:fillRect/>
          </a:stretch>
        </p:blipFill>
        <p:spPr>
          <a:xfrm>
            <a:off x="5105400" y="6591300"/>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952500"/>
            <a:ext cx="18040628" cy="5871714"/>
          </a:xfrm>
          <a:prstGeom prst="rect">
            <a:avLst/>
          </a:prstGeom>
          <a:noFill/>
          <a:ln w="9525">
            <a:noFill/>
            <a:miter lim="800000"/>
            <a:headEnd/>
            <a:tailEnd/>
          </a:ln>
          <a:effectLst/>
        </p:spPr>
      </p:pic>
      <p:sp>
        <p:nvSpPr>
          <p:cNvPr id="3" name="Google Shape;169;p5"/>
          <p:cNvSpPr/>
          <p:nvPr/>
        </p:nvSpPr>
        <p:spPr>
          <a:xfrm>
            <a:off x="0" y="0"/>
            <a:ext cx="3733800" cy="1066800"/>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err="1">
                <a:solidFill>
                  <a:schemeClr val="lt1"/>
                </a:solidFill>
                <a:latin typeface="Arial"/>
                <a:ea typeface="Arial"/>
                <a:cs typeface="Arial"/>
                <a:sym typeface="Arial"/>
              </a:rPr>
              <a:t>HĐKP</a:t>
            </a:r>
            <a:r>
              <a:rPr lang="en-US" sz="4000" b="1" dirty="0">
                <a:solidFill>
                  <a:schemeClr val="lt1"/>
                </a:solidFill>
                <a:latin typeface="Arial"/>
                <a:ea typeface="Arial"/>
                <a:cs typeface="Arial"/>
                <a:sym typeface="Arial"/>
              </a:rPr>
              <a:t> 4</a:t>
            </a:r>
            <a:endParaRPr sz="4000" b="1" dirty="0">
              <a:solidFill>
                <a:schemeClr val="lt1"/>
              </a:solidFill>
              <a:latin typeface="Arial"/>
              <a:ea typeface="Arial"/>
              <a:cs typeface="Arial"/>
              <a:sym typeface="Arial"/>
            </a:endParaRPr>
          </a:p>
        </p:txBody>
      </p:sp>
      <p:pic>
        <p:nvPicPr>
          <p:cNvPr id="9219" name="Picture 3"/>
          <p:cNvPicPr>
            <a:picLocks noChangeAspect="1" noChangeArrowheads="1"/>
          </p:cNvPicPr>
          <p:nvPr/>
        </p:nvPicPr>
        <p:blipFill>
          <a:blip r:embed="rId3"/>
          <a:srcRect/>
          <a:stretch>
            <a:fillRect/>
          </a:stretch>
        </p:blipFill>
        <p:spPr bwMode="auto">
          <a:xfrm>
            <a:off x="533400" y="6667500"/>
            <a:ext cx="17297400" cy="35490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linds(horizontal)">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219"/>
                                        </p:tgtEl>
                                        <p:attrNameLst>
                                          <p:attrName>style.visibility</p:attrName>
                                        </p:attrNameLst>
                                      </p:cBhvr>
                                      <p:to>
                                        <p:strVal val="visible"/>
                                      </p:to>
                                    </p:set>
                                    <p:animEffect transition="in" filter="blinds(horizontal)">
                                      <p:cBhvr>
                                        <p:cTn id="17"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0" y="0"/>
            <a:ext cx="18371659" cy="415290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1524000" y="4305300"/>
            <a:ext cx="14915124" cy="5486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blinds(horizontal)">
                                      <p:cBhvr>
                                        <p:cTn id="12"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6"/>
          <a:stretch>
            <a:fillRect/>
          </a:stretch>
        </p:blipFill>
        <p:spPr>
          <a:xfrm>
            <a:off x="572624" y="586594"/>
            <a:ext cx="1554615" cy="1438781"/>
          </a:xfrm>
          <a:prstGeom prst="rect">
            <a:avLst/>
          </a:prstGeom>
        </p:spPr>
      </p:pic>
      <p:pic>
        <p:nvPicPr>
          <p:cNvPr id="27"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57852" flipH="1">
            <a:off x="16958108" y="6561761"/>
            <a:ext cx="1124729" cy="1649603"/>
          </a:xfrm>
          <a:prstGeom prst="rect">
            <a:avLst/>
          </a:prstGeom>
        </p:spPr>
      </p:pic>
      <p:pic>
        <p:nvPicPr>
          <p:cNvPr id="1027" name="Picture 3"/>
          <p:cNvPicPr>
            <a:picLocks noChangeAspect="1" noChangeArrowheads="1"/>
          </p:cNvPicPr>
          <p:nvPr/>
        </p:nvPicPr>
        <p:blipFill>
          <a:blip r:embed="rId9"/>
          <a:srcRect/>
          <a:stretch>
            <a:fillRect/>
          </a:stretch>
        </p:blipFill>
        <p:spPr bwMode="auto">
          <a:xfrm>
            <a:off x="2133600" y="1790700"/>
            <a:ext cx="13411200" cy="6419135"/>
          </a:xfrm>
          <a:prstGeom prst="rect">
            <a:avLst/>
          </a:prstGeom>
          <a:noFill/>
          <a:ln w="9525">
            <a:noFill/>
            <a:miter lim="800000"/>
            <a:headEnd/>
            <a:tailEnd/>
          </a:ln>
          <a:effectLst/>
        </p:spPr>
      </p:pic>
      <p:pic>
        <p:nvPicPr>
          <p:cNvPr id="1028" name="Picture 4"/>
          <p:cNvPicPr>
            <a:picLocks noChangeAspect="1" noChangeArrowheads="1"/>
          </p:cNvPicPr>
          <p:nvPr/>
        </p:nvPicPr>
        <p:blipFill>
          <a:blip r:embed="rId10"/>
          <a:srcRect/>
          <a:stretch>
            <a:fillRect/>
          </a:stretch>
        </p:blipFill>
        <p:spPr bwMode="auto">
          <a:xfrm>
            <a:off x="838200" y="8572500"/>
            <a:ext cx="15113000" cy="1295400"/>
          </a:xfrm>
          <a:prstGeom prst="rect">
            <a:avLst/>
          </a:prstGeom>
          <a:noFill/>
          <a:ln w="9525">
            <a:noFill/>
            <a:miter lim="800000"/>
            <a:headEnd/>
            <a:tailEnd/>
          </a:ln>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79594" y="2448933"/>
            <a:ext cx="16928811" cy="698818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lvl="0" algn="just">
              <a:lnSpc>
                <a:spcPct val="150000"/>
              </a:lnSpc>
              <a:defRPr/>
            </a:pPr>
            <a:r>
              <a:rPr lang="vi-VN" sz="4000" b="1" dirty="0">
                <a:solidFill>
                  <a:schemeClr val="bg1"/>
                </a:solidFill>
                <a:ea typeface="Arial"/>
                <a:cs typeface="Arial"/>
                <a:sym typeface="Arial"/>
              </a:rPr>
              <a:t>• Hai đường tròn không có điểm chung gọi là hai đường tròn không giao nhau. Hai đường tròn không giao nhau có thể ở ngoài nhau hoặc đường tròn này đựng đường tròn kia.• Hai đường tròn chỉ có một điểm chung gọi là hai đường tròn tiếp xúc nhau. Điểm chung đó gọi là tiếp điểm.Hai đường tròn tiếp xúc có thể tiếp xúc ngoài hoặc tiếp xúc trong.• Hai đường tròn có đúng hai điểm chung gọi là hai đường tròn cắt nhau. Hai điểm chung gọi là hai giao điểm. Đoạn thẳng nối hai điểm chung được gọi là dây chung.</a:t>
            </a:r>
            <a:endParaRPr kumimoji="0" sz="4000" b="1" i="0" u="none" strike="noStrike" kern="1200" cap="none" spc="0" normalizeH="0" baseline="0" noProof="0">
              <a:ln>
                <a:noFill/>
              </a:ln>
              <a:solidFill>
                <a:schemeClr val="bg1"/>
              </a:solidFill>
              <a:effectLst/>
              <a:uLnTx/>
              <a:uFillTx/>
              <a:latin typeface="Arial"/>
              <a:ea typeface="Arial"/>
              <a:cs typeface="Arial"/>
              <a:sym typeface="Arial"/>
            </a:endParaRPr>
          </a:p>
        </p:txBody>
      </p:sp>
      <p:grpSp>
        <p:nvGrpSpPr>
          <p:cNvPr id="2" name="Group 3"/>
          <p:cNvGrpSpPr/>
          <p:nvPr/>
        </p:nvGrpSpPr>
        <p:grpSpPr>
          <a:xfrm>
            <a:off x="6603332" y="486440"/>
            <a:ext cx="5181600" cy="1424521"/>
            <a:chOff x="6858000" y="38100"/>
            <a:chExt cx="5181600" cy="1424521"/>
          </a:xfrm>
        </p:grpSpPr>
        <p:grpSp>
          <p:nvGrpSpPr>
            <p:cNvPr id="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FF0000"/>
                </a:solidFill>
                <a:effectLst/>
                <a:uLnTx/>
                <a:uFillTx/>
                <a:latin typeface="Arial"/>
                <a:ea typeface="Arial"/>
                <a:cs typeface="Arial"/>
                <a:sym typeface="Arial"/>
              </a:endParaRPr>
            </a:p>
          </p:txBody>
        </p:sp>
      </p:grpSp>
      <p:pic>
        <p:nvPicPr>
          <p:cNvPr id="6" name="Picture 5"/>
          <p:cNvPicPr>
            <a:picLocks noChangeAspect="1"/>
          </p:cNvPicPr>
          <p:nvPr/>
        </p:nvPicPr>
        <p:blipFill>
          <a:blip r:embed="rId2"/>
          <a:stretch>
            <a:fillRect/>
          </a:stretch>
        </p:blipFill>
        <p:spPr>
          <a:xfrm>
            <a:off x="1752600" y="-342900"/>
            <a:ext cx="2685274" cy="2680217"/>
          </a:xfrm>
          <a:prstGeom prst="rect">
            <a:avLst/>
          </a:prstGeom>
        </p:spPr>
      </p:pic>
      <p:pic>
        <p:nvPicPr>
          <p:cNvPr id="7" name="Picture 6"/>
          <p:cNvPicPr>
            <a:picLocks noChangeAspect="1"/>
          </p:cNvPicPr>
          <p:nvPr/>
        </p:nvPicPr>
        <p:blipFill>
          <a:blip r:embed="rId3"/>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13016433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1"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linds(horizontal)">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mg.loigiaihay.com/picture/2024/0627/1_25.png"/>
          <p:cNvPicPr>
            <a:picLocks noChangeAspect="1" noChangeArrowheads="1"/>
          </p:cNvPicPr>
          <p:nvPr/>
        </p:nvPicPr>
        <p:blipFill>
          <a:blip r:embed="rId2"/>
          <a:srcRect/>
          <a:stretch>
            <a:fillRect/>
          </a:stretch>
        </p:blipFill>
        <p:spPr bwMode="auto">
          <a:xfrm>
            <a:off x="0" y="-1"/>
            <a:ext cx="18310301" cy="10504481"/>
          </a:xfrm>
          <a:prstGeom prst="rect">
            <a:avLst/>
          </a:prstGeom>
          <a:noFill/>
        </p:spPr>
      </p:pic>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linds(horizontal)">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descr="chuong-5-bai-1-duong-tron.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 name="Picture 14" descr="chuong-5-bai-1-duong-tron.png"/>
          <p:cNvPicPr>
            <a:picLocks noChangeAspect="1"/>
          </p:cNvPicPr>
          <p:nvPr/>
        </p:nvPicPr>
        <p:blipFill>
          <a:blip r:embed="rId2"/>
          <a:stretch>
            <a:fillRect/>
          </a:stretch>
        </p:blipFill>
        <p:spPr>
          <a:xfrm>
            <a:off x="758141" y="0"/>
            <a:ext cx="16771717" cy="10287000"/>
          </a:xfrm>
          <a:prstGeom prst="rect">
            <a:avLst/>
          </a:prstGeom>
        </p:spPr>
      </p:pic>
    </p:spTree>
    <p:extLst>
      <p:ext uri="{BB962C8B-B14F-4D97-AF65-F5344CB8AC3E}">
        <p14:creationId xmlns:p14="http://schemas.microsoft.com/office/powerpoint/2010/main" val="19868696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16743" y="1880405"/>
            <a:ext cx="10167940" cy="2120094"/>
            <a:chOff x="3570122" y="3083563"/>
            <a:chExt cx="10167940" cy="2120094"/>
          </a:xfrm>
        </p:grpSpPr>
        <p:grpSp>
          <p:nvGrpSpPr>
            <p:cNvPr id="40" name="Group 4"/>
            <p:cNvGrpSpPr/>
            <p:nvPr/>
          </p:nvGrpSpPr>
          <p:grpSpPr>
            <a:xfrm>
              <a:off x="3570122" y="3083563"/>
              <a:ext cx="10167940" cy="2120094"/>
              <a:chOff x="530603" y="155989"/>
              <a:chExt cx="6400205" cy="1993384"/>
            </a:xfrm>
          </p:grpSpPr>
          <p:sp>
            <p:nvSpPr>
              <p:cNvPr id="42" name="Freeform 5"/>
              <p:cNvSpPr/>
              <p:nvPr/>
            </p:nvSpPr>
            <p:spPr>
              <a:xfrm>
                <a:off x="530603" y="155989"/>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52064" y="3222458"/>
              <a:ext cx="9970718" cy="150829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7000" b="1" dirty="0">
                  <a:solidFill>
                    <a:prstClr val="black"/>
                  </a:solidFill>
                  <a:latin typeface="Cambria Math" panose="02040503050406030204" pitchFamily="18" charset="0"/>
                  <a:ea typeface="Cambria Math" panose="02040503050406030204" pitchFamily="18" charset="0"/>
                  <a:cs typeface="Arial" panose="020B0604020202020204" pitchFamily="34" charset="0"/>
                </a:rPr>
                <a:t>ĐẤU TRƯỜNG 54</a:t>
              </a:r>
              <a:endParaRPr kumimoji="0" lang="en-US" sz="7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871655943"/>
      </p:ext>
    </p:extLst>
  </p:cSld>
  <p:clrMapOvr>
    <a:masterClrMapping/>
  </p:clrMapOvr>
  <p:transition spd="med">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70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SGK </a:t>
              </a:r>
              <a:r>
                <a:rPr lang="en-US" sz="4000" dirty="0" err="1">
                  <a:solidFill>
                    <a:schemeClr val="dk1"/>
                  </a:solidFill>
                  <a:latin typeface="Arial"/>
                  <a:ea typeface="Arial"/>
                  <a:cs typeface="Arial"/>
                  <a:sym typeface="Arial"/>
                </a:rPr>
                <a:t>trang</a:t>
              </a:r>
              <a:r>
                <a:rPr lang="en-US" sz="4000" dirty="0">
                  <a:solidFill>
                    <a:schemeClr val="dk1"/>
                  </a:solidFill>
                  <a:latin typeface="Arial"/>
                  <a:ea typeface="Arial"/>
                  <a:cs typeface="Arial"/>
                  <a:sym typeface="Arial"/>
                </a:rPr>
                <a:t> 82.</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472322" y="3507686"/>
              <a:ext cx="4539800" cy="272995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err="1">
                  <a:solidFill>
                    <a:schemeClr val="dk1"/>
                  </a:solidFill>
                  <a:latin typeface="Arial"/>
                  <a:ea typeface="Arial"/>
                  <a:cs typeface="Arial"/>
                  <a:sym typeface="Arial"/>
                </a:rPr>
                <a:t>Chuẩn</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bị</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bài</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mới</a:t>
              </a:r>
              <a:r>
                <a:rPr lang="en-US" sz="3800" dirty="0">
                  <a:solidFill>
                    <a:schemeClr val="dk1"/>
                  </a:solidFill>
                  <a:latin typeface="Arial"/>
                  <a:ea typeface="Arial"/>
                  <a:cs typeface="Arial"/>
                  <a:sym typeface="Arial"/>
                </a:rPr>
                <a:t>: </a:t>
              </a:r>
              <a:r>
                <a:rPr lang="en-US" sz="3800" b="1" i="1" dirty="0">
                  <a:solidFill>
                    <a:schemeClr val="dk1"/>
                  </a:solidFill>
                  <a:latin typeface="Arial"/>
                  <a:ea typeface="Arial"/>
                  <a:cs typeface="Arial"/>
                  <a:sym typeface="Arial"/>
                </a:rPr>
                <a:t>“</a:t>
              </a:r>
              <a:r>
                <a:rPr lang="en-US" sz="3800" b="1" i="1" dirty="0" err="1">
                  <a:solidFill>
                    <a:schemeClr val="dk1"/>
                  </a:solidFill>
                  <a:latin typeface="Arial"/>
                  <a:ea typeface="Arial"/>
                  <a:cs typeface="Arial"/>
                  <a:sym typeface="Arial"/>
                </a:rPr>
                <a:t>Bài</a:t>
              </a:r>
              <a:r>
                <a:rPr lang="en-US" sz="3800" b="1" i="1" dirty="0">
                  <a:solidFill>
                    <a:schemeClr val="dk1"/>
                  </a:solidFill>
                  <a:latin typeface="Arial"/>
                  <a:ea typeface="Arial"/>
                  <a:cs typeface="Arial"/>
                  <a:sym typeface="Arial"/>
                </a:rPr>
                <a:t> 2: Ti</a:t>
              </a:r>
              <a:r>
                <a:rPr lang="vi-VN" sz="3800" b="1" i="1" dirty="0">
                  <a:solidFill>
                    <a:schemeClr val="dk1"/>
                  </a:solidFill>
                  <a:ea typeface="Arial"/>
                  <a:cs typeface="Arial"/>
                  <a:sym typeface="Arial"/>
                </a:rPr>
                <a:t>ếp</a:t>
              </a:r>
              <a:r>
                <a:rPr lang="en-US" sz="3800" b="1" i="1" dirty="0">
                  <a:solidFill>
                    <a:schemeClr val="dk1"/>
                  </a:solidFill>
                  <a:ea typeface="Arial"/>
                  <a:cs typeface="Arial"/>
                  <a:sym typeface="Arial"/>
                </a:rPr>
                <a:t> </a:t>
              </a:r>
              <a:r>
                <a:rPr lang="en-US" sz="3800" b="1" i="1" dirty="0" err="1">
                  <a:solidFill>
                    <a:schemeClr val="dk1"/>
                  </a:solidFill>
                  <a:ea typeface="Arial"/>
                  <a:cs typeface="Arial"/>
                  <a:sym typeface="Arial"/>
                </a:rPr>
                <a:t>tuy</a:t>
              </a:r>
              <a:r>
                <a:rPr lang="vi-VN" sz="3800" b="1" i="1" dirty="0">
                  <a:solidFill>
                    <a:schemeClr val="dk1"/>
                  </a:solidFill>
                  <a:ea typeface="Arial"/>
                  <a:cs typeface="Arial"/>
                  <a:sym typeface="Arial"/>
                </a:rPr>
                <a:t>ến</a:t>
              </a:r>
              <a:r>
                <a:rPr lang="en-US" sz="3800" b="1" i="1" dirty="0">
                  <a:solidFill>
                    <a:schemeClr val="dk1"/>
                  </a:solidFill>
                  <a:ea typeface="Arial"/>
                  <a:cs typeface="Arial"/>
                  <a:sym typeface="Arial"/>
                </a:rPr>
                <a:t> c</a:t>
              </a:r>
              <a:r>
                <a:rPr lang="vi-VN" sz="3800" b="1" i="1" dirty="0">
                  <a:solidFill>
                    <a:schemeClr val="dk1"/>
                  </a:solidFill>
                  <a:ea typeface="Arial"/>
                  <a:cs typeface="Arial"/>
                  <a:sym typeface="Arial"/>
                </a:rPr>
                <a:t>ủa</a:t>
              </a:r>
              <a:r>
                <a:rPr lang="en-US" sz="3800" b="1" i="1" dirty="0">
                  <a:solidFill>
                    <a:schemeClr val="dk1"/>
                  </a:solidFill>
                  <a:ea typeface="Arial"/>
                  <a:cs typeface="Arial"/>
                  <a:sym typeface="Arial"/>
                </a:rPr>
                <a:t> </a:t>
              </a:r>
              <a:r>
                <a:rPr lang="vi-VN" sz="3800" b="1" i="1" dirty="0">
                  <a:solidFill>
                    <a:schemeClr val="dk1"/>
                  </a:solidFill>
                  <a:ea typeface="Arial"/>
                  <a:cs typeface="Arial"/>
                  <a:sym typeface="Arial"/>
                </a:rPr>
                <a:t>đường</a:t>
              </a:r>
              <a:r>
                <a:rPr lang="en-US" sz="3800" b="1" i="1" dirty="0">
                  <a:solidFill>
                    <a:schemeClr val="dk1"/>
                  </a:solidFill>
                  <a:ea typeface="Arial"/>
                  <a:cs typeface="Arial"/>
                  <a:sym typeface="Arial"/>
                </a:rPr>
                <a:t> </a:t>
              </a:r>
              <a:r>
                <a:rPr lang="en-US" sz="3800" b="1" i="1" dirty="0" err="1">
                  <a:solidFill>
                    <a:schemeClr val="dk1"/>
                  </a:solidFill>
                  <a:ea typeface="Arial"/>
                  <a:cs typeface="Arial"/>
                  <a:sym typeface="Arial"/>
                </a:rPr>
                <a:t>tr</a:t>
              </a:r>
              <a:r>
                <a:rPr lang="vi-VN" sz="3800" b="1" i="1" dirty="0">
                  <a:solidFill>
                    <a:schemeClr val="dk1"/>
                  </a:solidFill>
                  <a:ea typeface="Arial"/>
                  <a:cs typeface="Arial"/>
                  <a:sym typeface="Arial"/>
                </a:rPr>
                <a:t>òn</a:t>
              </a:r>
              <a:r>
                <a:rPr lang="en-US" sz="3800" b="1" i="1" dirty="0">
                  <a:solidFill>
                    <a:schemeClr val="dk1"/>
                  </a:solidFill>
                  <a:latin typeface="Arial"/>
                  <a:ea typeface="Arial"/>
                  <a:cs typeface="Arial"/>
                  <a:sym typeface="Arial"/>
                </a:rPr>
                <a:t>”.</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cstate="print"/>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cstate="print"/>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F736E5-0F12-862C-BE1A-7BE3C7942AD8}"/>
              </a:ext>
            </a:extLst>
          </p:cNvPr>
          <p:cNvSpPr>
            <a:spLocks noGrp="1"/>
          </p:cNvSpPr>
          <p:nvPr>
            <p:ph type="ctrTitle"/>
          </p:nvPr>
        </p:nvSpPr>
        <p:spPr>
          <a:xfrm>
            <a:off x="304800" y="266700"/>
            <a:ext cx="17373600" cy="1489075"/>
          </a:xfrm>
        </p:spPr>
        <p:txBody>
          <a:bodyPr>
            <a:normAutofit/>
          </a:bodyPr>
          <a:lstStyle/>
          <a:p>
            <a:r>
              <a:rPr lang="en-US" sz="8000" b="1" u="sng" dirty="0" err="1">
                <a:solidFill>
                  <a:srgbClr val="FF0000"/>
                </a:solidFill>
                <a:latin typeface="Times New Roman" panose="02020603050405020304" pitchFamily="18" charset="0"/>
                <a:cs typeface="Times New Roman" panose="02020603050405020304" pitchFamily="18" charset="0"/>
              </a:rPr>
              <a:t>Luật</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và</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cách</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thức</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endParaRPr lang="vi-VN" sz="8000" b="1" u="sng" dirty="0">
              <a:solidFill>
                <a:srgbClr val="FF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xmlns="" id="{58554FAD-BB32-5CE0-0132-29B3C97D02DC}"/>
              </a:ext>
            </a:extLst>
          </p:cNvPr>
          <p:cNvSpPr>
            <a:spLocks noGrp="1"/>
          </p:cNvSpPr>
          <p:nvPr>
            <p:ph type="subTitle" idx="1"/>
          </p:nvPr>
        </p:nvSpPr>
        <p:spPr>
          <a:xfrm>
            <a:off x="914400" y="2095500"/>
            <a:ext cx="16535400" cy="7467600"/>
          </a:xfrm>
        </p:spPr>
        <p:txBody>
          <a:bodyPr>
            <a:normAutofit/>
          </a:bodyPr>
          <a:lstStyle/>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Mỗi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có </a:t>
            </a:r>
            <a:r>
              <a:rPr lang="en-US" sz="4800" b="1" dirty="0" err="1">
                <a:solidFill>
                  <a:schemeClr val="tx1"/>
                </a:solidFill>
                <a:latin typeface="Times New Roman" panose="02020603050405020304" pitchFamily="18" charset="0"/>
                <a:cs typeface="Times New Roman" panose="02020603050405020304" pitchFamily="18" charset="0"/>
              </a:rPr>
              <a:t>một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phiếu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dùng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để</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A,B,C </a:t>
            </a:r>
            <a:r>
              <a:rPr lang="en-US" sz="4800" b="1" dirty="0" err="1">
                <a:solidFill>
                  <a:schemeClr val="tx1"/>
                </a:solidFill>
                <a:latin typeface="Times New Roman" panose="02020603050405020304" pitchFamily="18" charset="0"/>
                <a:cs typeface="Times New Roman" panose="02020603050405020304" pitchFamily="18" charset="0"/>
              </a:rPr>
              <a:t>hoặc</a:t>
            </a:r>
            <a:r>
              <a:rPr lang="en-US" sz="4800" b="1" dirty="0">
                <a:solidFill>
                  <a:schemeClr val="tx1"/>
                </a:solidFill>
                <a:latin typeface="Times New Roman" panose="02020603050405020304" pitchFamily="18" charset="0"/>
                <a:cs typeface="Times New Roman" panose="02020603050405020304" pitchFamily="18" charset="0"/>
              </a:rPr>
              <a:t> D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Thời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gian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suy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nghĩ</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mỗi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là</a:t>
            </a:r>
            <a:r>
              <a:rPr lang="en-US" sz="4800" b="1" dirty="0">
                <a:solidFill>
                  <a:schemeClr val="tx1"/>
                </a:solidFill>
                <a:latin typeface="Times New Roman" panose="02020603050405020304" pitchFamily="18" charset="0"/>
                <a:cs typeface="Times New Roman" panose="02020603050405020304" pitchFamily="18" charset="0"/>
              </a:rPr>
              <a:t> 10s. Sau 10s </a:t>
            </a:r>
            <a:r>
              <a:rPr lang="en-US" sz="4800" b="1" dirty="0" err="1">
                <a:solidFill>
                  <a:schemeClr val="tx1"/>
                </a:solidFill>
                <a:latin typeface="Times New Roman" panose="02020603050405020304" pitchFamily="18" charset="0"/>
                <a:cs typeface="Times New Roman" panose="02020603050405020304" pitchFamily="18" charset="0"/>
              </a:rPr>
              <a:t>các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giơ</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cao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bảng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để</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giáo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viên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quét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bằng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điện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thoại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sai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ở </a:t>
            </a:r>
            <a:r>
              <a:rPr lang="en-US" sz="4800" b="1" dirty="0" err="1">
                <a:solidFill>
                  <a:schemeClr val="tx1"/>
                </a:solidFill>
                <a:latin typeface="Times New Roman" panose="02020603050405020304" pitchFamily="18" charset="0"/>
                <a:cs typeface="Times New Roman" panose="02020603050405020304" pitchFamily="18" charset="0"/>
              </a:rPr>
              <a:t>bất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cứ</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nào</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bị</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loại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trò</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chơi</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r>
              <a:rPr lang="en-US" sz="4800" b="1" dirty="0" err="1">
                <a:solidFill>
                  <a:schemeClr val="tx1"/>
                </a:solidFill>
                <a:latin typeface="Times New Roman" panose="02020603050405020304" pitchFamily="18" charset="0"/>
                <a:cs typeface="Times New Roman" panose="02020603050405020304" pitchFamily="18" charset="0"/>
              </a:rPr>
              <a:t>Học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trả</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đúng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đến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hỏi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cuối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cùng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sẽ</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nhận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được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phần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quà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từ</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chương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trình</a:t>
            </a:r>
            <a:r>
              <a:rPr lang="en-US" sz="4800" b="1" dirty="0">
                <a:solidFill>
                  <a:schemeClr val="tx1"/>
                </a:solidFill>
                <a:latin typeface="Times New Roman" panose="02020603050405020304" pitchFamily="18" charset="0"/>
                <a:cs typeface="Times New Roman" panose="02020603050405020304" pitchFamily="18" charset="0"/>
              </a:rPr>
              <a:t>.</a:t>
            </a:r>
          </a:p>
          <a:p>
            <a:pPr marL="514350" indent="-514350" algn="l">
              <a:buAutoNum type="arabicPeriod"/>
            </a:pPr>
            <a:endParaRPr lang="vi-VN" sz="4800" b="1" dirty="0">
              <a:solidFill>
                <a:schemeClr val="tx1"/>
              </a:solidFill>
              <a:latin typeface="Times New Roman" panose="02020603050405020304" pitchFamily="18" charset="0"/>
              <a:cs typeface="Times New Roman" panose="02020603050405020304" pitchFamily="18" charset="0"/>
            </a:endParaRPr>
          </a:p>
        </p:txBody>
      </p:sp>
      <p:pic>
        <p:nvPicPr>
          <p:cNvPr id="5" name="luat_choi_va_cach_thuc_choimoi_hoc_sinh_se_co_4761d37c-a5a2-44cd-b4e3-5d4991094479">
            <a:hlinkClick r:id="" action="ppaction://media"/>
            <a:extLst>
              <a:ext uri="{FF2B5EF4-FFF2-40B4-BE49-F238E27FC236}">
                <a16:creationId xmlns:a16="http://schemas.microsoft.com/office/drawing/2014/main" xmlns="" id="{CB62E67E-114C-D4F3-BF90-54E4984CC9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260961" y="8343900"/>
            <a:ext cx="1414053" cy="1414053"/>
          </a:xfrm>
          <a:prstGeom prst="rect">
            <a:avLst/>
          </a:prstGeom>
        </p:spPr>
      </p:pic>
    </p:spTree>
    <p:extLst>
      <p:ext uri="{BB962C8B-B14F-4D97-AF65-F5344CB8AC3E}">
        <p14:creationId xmlns:p14="http://schemas.microsoft.com/office/powerpoint/2010/main" val="16653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cstate="print">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2057400" y="1104900"/>
            <a:ext cx="14935200" cy="8561051"/>
          </a:xfrm>
          <a:prstGeom prst="rect">
            <a:avLst/>
          </a:prstGeom>
        </p:spPr>
      </p:pic>
      <p:sp>
        <p:nvSpPr>
          <p:cNvPr id="20" name="Google Shape;132;p3"/>
          <p:cNvSpPr/>
          <p:nvPr/>
        </p:nvSpPr>
        <p:spPr>
          <a:xfrm>
            <a:off x="2286000" y="1638300"/>
            <a:ext cx="14173200" cy="186970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lt1"/>
                </a:solidFill>
                <a:latin typeface="Arial"/>
                <a:ea typeface="Arial"/>
                <a:cs typeface="Arial"/>
                <a:sym typeface="Arial"/>
              </a:rPr>
              <a:t>CHƯƠNG </a:t>
            </a:r>
            <a:r>
              <a:rPr lang="en-US" sz="7700" b="1" dirty="0">
                <a:solidFill>
                  <a:schemeClr val="lt1"/>
                </a:solidFill>
                <a:latin typeface="Arial"/>
                <a:ea typeface="Arial"/>
                <a:cs typeface="Arial"/>
                <a:sym typeface="Arial"/>
              </a:rPr>
              <a:t>5</a:t>
            </a:r>
            <a:r>
              <a:rPr lang="vi-VN" sz="7700" b="1" dirty="0">
                <a:solidFill>
                  <a:schemeClr val="lt1"/>
                </a:solidFill>
                <a:ea typeface="Arial"/>
                <a:cs typeface="Arial"/>
                <a:sym typeface="Arial"/>
              </a:rPr>
              <a:t>: ĐƯỜNG</a:t>
            </a:r>
            <a:r>
              <a:rPr lang="en-US" sz="7700" b="1" dirty="0">
                <a:solidFill>
                  <a:schemeClr val="lt1"/>
                </a:solidFill>
                <a:ea typeface="Arial"/>
                <a:cs typeface="Arial"/>
                <a:sym typeface="Arial"/>
              </a:rPr>
              <a:t> </a:t>
            </a:r>
            <a:r>
              <a:rPr lang="en-US" sz="7700" b="1" dirty="0" err="1">
                <a:solidFill>
                  <a:schemeClr val="lt1"/>
                </a:solidFill>
                <a:ea typeface="Arial"/>
                <a:cs typeface="Arial"/>
                <a:sym typeface="Arial"/>
              </a:rPr>
              <a:t>TR</a:t>
            </a:r>
            <a:r>
              <a:rPr lang="vi-VN" sz="7700" b="1" dirty="0">
                <a:solidFill>
                  <a:schemeClr val="lt1"/>
                </a:solidFill>
                <a:ea typeface="Arial"/>
                <a:cs typeface="Arial"/>
                <a:sym typeface="Arial"/>
              </a:rPr>
              <a:t>ÒN</a:t>
            </a:r>
            <a:endParaRPr sz="7700" dirty="0">
              <a:solidFill>
                <a:schemeClr val="lt1"/>
              </a:solidFill>
              <a:latin typeface="Calibri"/>
              <a:ea typeface="Calibri"/>
              <a:cs typeface="Calibri"/>
              <a:sym typeface="Calibri"/>
            </a:endParaRPr>
          </a:p>
        </p:txBody>
      </p:sp>
      <p:sp>
        <p:nvSpPr>
          <p:cNvPr id="21" name="Google Shape;133;p3"/>
          <p:cNvSpPr/>
          <p:nvPr/>
        </p:nvSpPr>
        <p:spPr>
          <a:xfrm>
            <a:off x="3610753" y="5096026"/>
            <a:ext cx="11523694" cy="1869702"/>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Times New Roman" pitchFamily="18" charset="0"/>
                <a:ea typeface="Arial"/>
                <a:cs typeface="Times New Roman" pitchFamily="18" charset="0"/>
                <a:sym typeface="Arial"/>
              </a:rPr>
              <a:t>BÀI 1: </a:t>
            </a:r>
            <a:r>
              <a:rPr lang="vi-VN" sz="7200" b="1" dirty="0">
                <a:solidFill>
                  <a:srgbClr val="FFFF00"/>
                </a:solidFill>
                <a:latin typeface="Times New Roman" pitchFamily="18" charset="0"/>
                <a:ea typeface="Arial"/>
                <a:cs typeface="Times New Roman" pitchFamily="18" charset="0"/>
                <a:sym typeface="Arial"/>
              </a:rPr>
              <a:t>ĐƯỜNG</a:t>
            </a:r>
            <a:r>
              <a:rPr lang="en-US" sz="7200" b="1" dirty="0">
                <a:solidFill>
                  <a:srgbClr val="FFFF00"/>
                </a:solidFill>
                <a:latin typeface="Times New Roman" pitchFamily="18" charset="0"/>
                <a:ea typeface="Arial"/>
                <a:cs typeface="Times New Roman" pitchFamily="18" charset="0"/>
                <a:sym typeface="Arial"/>
              </a:rPr>
              <a:t> </a:t>
            </a:r>
            <a:r>
              <a:rPr lang="en-US" sz="7200" b="1" dirty="0" err="1">
                <a:solidFill>
                  <a:srgbClr val="FFFF00"/>
                </a:solidFill>
                <a:latin typeface="Times New Roman" pitchFamily="18" charset="0"/>
                <a:ea typeface="Arial"/>
                <a:cs typeface="Times New Roman" pitchFamily="18" charset="0"/>
                <a:sym typeface="Arial"/>
              </a:rPr>
              <a:t>TR</a:t>
            </a:r>
            <a:r>
              <a:rPr lang="vi-VN" sz="7200" b="1" dirty="0">
                <a:solidFill>
                  <a:srgbClr val="FFFF00"/>
                </a:solidFill>
                <a:latin typeface="Times New Roman" pitchFamily="18" charset="0"/>
                <a:ea typeface="Arial"/>
                <a:cs typeface="Times New Roman" pitchFamily="18" charset="0"/>
                <a:sym typeface="Arial"/>
              </a:rPr>
              <a:t>ÒN</a:t>
            </a:r>
            <a:endParaRPr sz="7500" b="1" dirty="0">
              <a:solidFill>
                <a:srgbClr val="FFFF00"/>
              </a:solidFill>
              <a:latin typeface="Times New Roman" pitchFamily="18" charset="0"/>
              <a:ea typeface="Calibri"/>
              <a:cs typeface="Times New Roman" pitchFamily="18" charset="0"/>
              <a:sym typeface="Calibri"/>
            </a:endParaRPr>
          </a:p>
        </p:txBody>
      </p:sp>
      <p:pic>
        <p:nvPicPr>
          <p:cNvPr id="5" name="Picture 4"/>
          <p:cNvPicPr>
            <a:picLocks noChangeAspect="1"/>
          </p:cNvPicPr>
          <p:nvPr/>
        </p:nvPicPr>
        <p:blipFill>
          <a:blip r:embed="rId3" cstate="print"/>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3124200" y="2628900"/>
            <a:ext cx="12033827" cy="1453026"/>
          </a:xfrm>
          <a:prstGeom prst="rect">
            <a:avLst/>
          </a:prstGeom>
        </p:spPr>
        <p:txBody>
          <a:bodyPr wrap="square">
            <a:spAutoFit/>
          </a:bodyPr>
          <a:lstStyle/>
          <a:p>
            <a:pPr algn="just">
              <a:lnSpc>
                <a:spcPct val="150000"/>
              </a:lnSpc>
              <a:tabLst>
                <a:tab pos="360045" algn="l"/>
                <a:tab pos="720090" algn="l"/>
              </a:tabLst>
            </a:pPr>
            <a:r>
              <a:rPr lang="vi-VN" sz="6600" b="1" dirty="0">
                <a:latin typeface="+mj-lt"/>
                <a:ea typeface="Calibri" panose="020F0502020204030204" pitchFamily="34" charset="0"/>
                <a:cs typeface="Arial" panose="020B0604020202020204" pitchFamily="34" charset="0"/>
              </a:rPr>
              <a:t>Khái niệm đường</a:t>
            </a:r>
            <a:endParaRPr lang="en-US" sz="6600" b="1" dirty="0">
              <a:effectLst/>
              <a:latin typeface="+mj-lt"/>
              <a:ea typeface="Calibri" panose="020F050202020403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cstate="print"/>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914400" y="2705100"/>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914400" y="4610100"/>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a:t>
              </a:r>
            </a:p>
          </p:txBody>
        </p:sp>
      </p:grpSp>
      <p:grpSp>
        <p:nvGrpSpPr>
          <p:cNvPr id="19" name="Group 18"/>
          <p:cNvGrpSpPr/>
          <p:nvPr/>
        </p:nvGrpSpPr>
        <p:grpSpPr>
          <a:xfrm>
            <a:off x="914400" y="6438900"/>
            <a:ext cx="1236936" cy="1155973"/>
            <a:chOff x="2315060" y="3149849"/>
            <a:chExt cx="1236936" cy="1155973"/>
          </a:xfrm>
        </p:grpSpPr>
        <p:pic>
          <p:nvPicPr>
            <p:cNvPr id="23"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0"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dirty="0">
                  <a:latin typeface="Arial" panose="020B0604020202020204" pitchFamily="34" charset="0"/>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31" name="Group 30"/>
          <p:cNvGrpSpPr/>
          <p:nvPr/>
        </p:nvGrpSpPr>
        <p:grpSpPr>
          <a:xfrm>
            <a:off x="914400" y="8267700"/>
            <a:ext cx="1236936" cy="1155973"/>
            <a:chOff x="2315060" y="3149849"/>
            <a:chExt cx="1236936" cy="1155973"/>
          </a:xfrm>
        </p:grpSpPr>
        <p:pic>
          <p:nvPicPr>
            <p:cNvPr id="32"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3"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4</a:t>
              </a:r>
            </a:p>
          </p:txBody>
        </p:sp>
      </p:grpSp>
      <p:sp>
        <p:nvSpPr>
          <p:cNvPr id="34" name="Rectangle 33"/>
          <p:cNvSpPr/>
          <p:nvPr/>
        </p:nvSpPr>
        <p:spPr>
          <a:xfrm>
            <a:off x="3268980" y="4488180"/>
            <a:ext cx="12033827" cy="1453026"/>
          </a:xfrm>
          <a:prstGeom prst="rect">
            <a:avLst/>
          </a:prstGeom>
        </p:spPr>
        <p:txBody>
          <a:bodyPr wrap="square">
            <a:spAutoFit/>
          </a:bodyPr>
          <a:lstStyle/>
          <a:p>
            <a:pPr algn="just">
              <a:lnSpc>
                <a:spcPct val="150000"/>
              </a:lnSpc>
              <a:tabLst>
                <a:tab pos="360045" algn="l"/>
                <a:tab pos="720090" algn="l"/>
              </a:tabLst>
            </a:pPr>
            <a:r>
              <a:rPr lang="vi-VN" sz="6600" b="1" dirty="0">
                <a:latin typeface="+mj-lt"/>
                <a:ea typeface="Calibri" panose="020F0502020204030204" pitchFamily="34" charset="0"/>
                <a:cs typeface="Arial" panose="020B0604020202020204" pitchFamily="34" charset="0"/>
              </a:rPr>
              <a:t>Khái niệm đường</a:t>
            </a:r>
            <a:endParaRPr lang="en-US" sz="6600" b="1" dirty="0">
              <a:effectLst/>
              <a:latin typeface="+mj-lt"/>
              <a:ea typeface="Calibri" panose="020F0502020204030204" pitchFamily="34" charset="0"/>
              <a:cs typeface="Arial" panose="020B0604020202020204" pitchFamily="34" charset="0"/>
            </a:endParaRPr>
          </a:p>
        </p:txBody>
      </p:sp>
      <p:sp>
        <p:nvSpPr>
          <p:cNvPr id="35" name="Rectangle 34"/>
          <p:cNvSpPr/>
          <p:nvPr/>
        </p:nvSpPr>
        <p:spPr>
          <a:xfrm>
            <a:off x="2971800" y="8039100"/>
            <a:ext cx="12033827" cy="1453026"/>
          </a:xfrm>
          <a:prstGeom prst="rect">
            <a:avLst/>
          </a:prstGeom>
        </p:spPr>
        <p:txBody>
          <a:bodyPr wrap="square">
            <a:spAutoFit/>
          </a:bodyPr>
          <a:lstStyle/>
          <a:p>
            <a:pPr algn="just">
              <a:lnSpc>
                <a:spcPct val="150000"/>
              </a:lnSpc>
              <a:tabLst>
                <a:tab pos="360045" algn="l"/>
                <a:tab pos="720090" algn="l"/>
              </a:tabLst>
            </a:pPr>
            <a:r>
              <a:rPr lang="vi-VN" sz="6600" b="1" dirty="0">
                <a:latin typeface="+mj-lt"/>
                <a:ea typeface="Calibri" panose="020F0502020204030204" pitchFamily="34" charset="0"/>
                <a:cs typeface="Arial" panose="020B0604020202020204" pitchFamily="34" charset="0"/>
              </a:rPr>
              <a:t>Khái niệm đường</a:t>
            </a:r>
            <a:endParaRPr lang="en-US" sz="6600" b="1" dirty="0">
              <a:effectLst/>
              <a:latin typeface="+mj-lt"/>
              <a:ea typeface="Calibri" panose="020F0502020204030204" pitchFamily="34" charset="0"/>
              <a:cs typeface="Arial" panose="020B0604020202020204" pitchFamily="34" charset="0"/>
            </a:endParaRPr>
          </a:p>
        </p:txBody>
      </p:sp>
      <p:sp>
        <p:nvSpPr>
          <p:cNvPr id="36" name="Rectangle 35"/>
          <p:cNvSpPr/>
          <p:nvPr/>
        </p:nvSpPr>
        <p:spPr>
          <a:xfrm>
            <a:off x="3200400" y="6362700"/>
            <a:ext cx="12033827" cy="1453026"/>
          </a:xfrm>
          <a:prstGeom prst="rect">
            <a:avLst/>
          </a:prstGeom>
        </p:spPr>
        <p:txBody>
          <a:bodyPr wrap="square">
            <a:spAutoFit/>
          </a:bodyPr>
          <a:lstStyle/>
          <a:p>
            <a:pPr algn="just">
              <a:lnSpc>
                <a:spcPct val="150000"/>
              </a:lnSpc>
              <a:tabLst>
                <a:tab pos="360045" algn="l"/>
                <a:tab pos="720090" algn="l"/>
              </a:tabLst>
            </a:pPr>
            <a:r>
              <a:rPr lang="vi-VN" sz="6600" b="1" dirty="0">
                <a:latin typeface="+mj-lt"/>
                <a:ea typeface="Calibri" panose="020F0502020204030204" pitchFamily="34" charset="0"/>
                <a:cs typeface="Arial" panose="020B0604020202020204" pitchFamily="34" charset="0"/>
              </a:rPr>
              <a:t>Khái niệm đường</a:t>
            </a:r>
            <a:endParaRPr lang="en-US" sz="6600" b="1" dirty="0">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80025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4" grpId="0"/>
      <p:bldP spid="35"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5408433" y="3390900"/>
              <a:ext cx="9796272" cy="1361911"/>
            </a:xfrm>
            <a:prstGeom prst="rect">
              <a:avLst/>
            </a:prstGeom>
          </p:spPr>
          <p:txBody>
            <a:bodyPr wrap="none">
              <a:spAutoFit/>
            </a:bodyPr>
            <a:lstStyle/>
            <a:p>
              <a:pPr lvl="0" algn="just">
                <a:lnSpc>
                  <a:spcPct val="150000"/>
                </a:lnSpc>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1. KH</a:t>
              </a:r>
              <a:r>
                <a:rPr lang="vi-VN" sz="5500" b="1" dirty="0">
                  <a:solidFill>
                    <a:prstClr val="black"/>
                  </a:solidFill>
                  <a:latin typeface="Arial" panose="020B0604020202020204" pitchFamily="34" charset="0"/>
                  <a:ea typeface="Calibri" panose="020F0502020204030204" pitchFamily="34" charset="0"/>
                  <a:cs typeface="Arial" panose="020B0604020202020204" pitchFamily="34" charset="0"/>
                </a:rPr>
                <a:t>ÁI</a:t>
              </a:r>
              <a:r>
                <a:rPr lang="en-US" sz="5500" b="1" dirty="0">
                  <a:solidFill>
                    <a:prstClr val="black"/>
                  </a:solidFill>
                  <a:latin typeface="Arial" panose="020B0604020202020204" pitchFamily="34" charset="0"/>
                  <a:ea typeface="Calibri" panose="020F0502020204030204" pitchFamily="34" charset="0"/>
                  <a:cs typeface="Arial" panose="020B0604020202020204" pitchFamily="34" charset="0"/>
                </a:rPr>
                <a:t> NI</a:t>
              </a:r>
              <a:r>
                <a:rPr lang="vi-VN" sz="5500" b="1" dirty="0">
                  <a:solidFill>
                    <a:prstClr val="black"/>
                  </a:solidFill>
                  <a:latin typeface="Arial" panose="020B0604020202020204" pitchFamily="34" charset="0"/>
                  <a:ea typeface="Calibri" panose="020F0502020204030204" pitchFamily="34" charset="0"/>
                  <a:cs typeface="Arial" panose="020B0604020202020204" pitchFamily="34" charset="0"/>
                </a:rPr>
                <a:t>ỆM</a:t>
              </a:r>
              <a:r>
                <a:rPr lang="en-US" sz="5500" b="1" dirty="0">
                  <a:solidFill>
                    <a:prstClr val="black"/>
                  </a:solidFill>
                  <a:latin typeface="Arial" panose="020B0604020202020204" pitchFamily="34" charset="0"/>
                  <a:ea typeface="Calibri" panose="020F0502020204030204" pitchFamily="34" charset="0"/>
                  <a:cs typeface="Arial" panose="020B0604020202020204" pitchFamily="34" charset="0"/>
                </a:rPr>
                <a:t> Đ</a:t>
              </a:r>
              <a:r>
                <a:rPr lang="vi-VN" sz="5500" b="1" dirty="0">
                  <a:solidFill>
                    <a:prstClr val="black"/>
                  </a:solidFill>
                  <a:latin typeface="Arial" panose="020B0604020202020204" pitchFamily="34" charset="0"/>
                  <a:ea typeface="Calibri" panose="020F0502020204030204" pitchFamily="34" charset="0"/>
                  <a:cs typeface="Arial" panose="020B0604020202020204" pitchFamily="34" charset="0"/>
                </a:rPr>
                <a:t>ƯỜNG</a:t>
              </a:r>
              <a:r>
                <a:rPr lang="en-US" sz="5500" b="1"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5500" b="1" dirty="0" err="1">
                  <a:solidFill>
                    <a:prstClr val="black"/>
                  </a:solidFill>
                  <a:latin typeface="Arial" panose="020B0604020202020204" pitchFamily="34" charset="0"/>
                  <a:ea typeface="Calibri" panose="020F0502020204030204" pitchFamily="34" charset="0"/>
                  <a:cs typeface="Arial" panose="020B0604020202020204" pitchFamily="34" charset="0"/>
                </a:rPr>
                <a:t>TR</a:t>
              </a:r>
              <a:r>
                <a:rPr lang="vi-VN" sz="5500" b="1" dirty="0">
                  <a:solidFill>
                    <a:prstClr val="black"/>
                  </a:solidFill>
                  <a:latin typeface="Arial" panose="020B0604020202020204" pitchFamily="34" charset="0"/>
                  <a:ea typeface="Calibri" panose="020F0502020204030204" pitchFamily="34" charset="0"/>
                  <a:cs typeface="Arial" panose="020B0604020202020204" pitchFamily="34" charset="0"/>
                </a:rPr>
                <a:t>ÒN</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srcRect/>
          <a:stretch>
            <a:fillRect/>
          </a:stretch>
        </p:blipFill>
        <p:spPr>
          <a:xfrm rot="2782518">
            <a:off x="16011183" y="-450072"/>
            <a:ext cx="1749946" cy="1827620"/>
          </a:xfrm>
          <a:prstGeom prst="rect">
            <a:avLst/>
          </a:prstGeom>
        </p:spPr>
      </p:pic>
      <p:sp>
        <p:nvSpPr>
          <p:cNvPr id="16" name="Google Shape;169;p5"/>
          <p:cNvSpPr/>
          <p:nvPr/>
        </p:nvSpPr>
        <p:spPr>
          <a:xfrm>
            <a:off x="0" y="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HĐKP 1</a:t>
            </a:r>
            <a:endParaRPr sz="4000" b="1" dirty="0">
              <a:solidFill>
                <a:schemeClr val="lt1"/>
              </a:solidFill>
              <a:latin typeface="Arial"/>
              <a:ea typeface="Arial"/>
              <a:cs typeface="Arial"/>
              <a:sym typeface="Arial"/>
            </a:endParaRPr>
          </a:p>
        </p:txBody>
      </p:sp>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500727">
            <a:off x="-265360" y="9094411"/>
            <a:ext cx="2345824" cy="601384"/>
          </a:xfrm>
          <a:prstGeom prst="rect">
            <a:avLst/>
          </a:prstGeom>
        </p:spPr>
      </p:pic>
      <p:pic>
        <p:nvPicPr>
          <p:cNvPr id="2050" name="Picture 2"/>
          <p:cNvPicPr>
            <a:picLocks noChangeAspect="1" noChangeArrowheads="1"/>
          </p:cNvPicPr>
          <p:nvPr/>
        </p:nvPicPr>
        <p:blipFill>
          <a:blip r:embed="rId5"/>
          <a:srcRect/>
          <a:stretch>
            <a:fillRect/>
          </a:stretch>
        </p:blipFill>
        <p:spPr bwMode="auto">
          <a:xfrm>
            <a:off x="0" y="1028700"/>
            <a:ext cx="18304565" cy="59436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6"/>
          <a:srcRect/>
          <a:stretch>
            <a:fillRect/>
          </a:stretch>
        </p:blipFill>
        <p:spPr bwMode="auto">
          <a:xfrm>
            <a:off x="990600" y="7048500"/>
            <a:ext cx="16466846" cy="2667000"/>
          </a:xfrm>
          <a:prstGeom prst="rect">
            <a:avLst/>
          </a:prstGeom>
          <a:noFill/>
          <a:ln w="9525">
            <a:noFill/>
            <a:miter lim="800000"/>
            <a:headEnd/>
            <a:tailEnd/>
          </a:ln>
          <a:effectLst/>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linds(horizont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blinds(horizontal)">
                                      <p:cBhvr>
                                        <p:cTn id="1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0600" y="4083098"/>
            <a:ext cx="16341026" cy="3582187"/>
            <a:chOff x="1066800" y="3009900"/>
            <a:chExt cx="16341026" cy="3582187"/>
          </a:xfrm>
        </p:grpSpPr>
        <p:sp>
          <p:nvSpPr>
            <p:cNvPr id="28" name="Google Shape;259;p11"/>
            <p:cNvSpPr/>
            <p:nvPr/>
          </p:nvSpPr>
          <p:spPr>
            <a:xfrm>
              <a:off x="1066800" y="3009900"/>
              <a:ext cx="16341026" cy="35821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886707" y="3467887"/>
              <a:ext cx="15029693" cy="2363532"/>
            </a:xfrm>
            <a:prstGeom prst="rect">
              <a:avLst/>
            </a:prstGeom>
          </p:spPr>
          <p:txBody>
            <a:bodyPr wrap="square">
              <a:spAutoFit/>
            </a:bodyPr>
            <a:lstStyle/>
            <a:p>
              <a:pPr algn="just">
                <a:lnSpc>
                  <a:spcPct val="200000"/>
                </a:lnSpc>
                <a:spcBef>
                  <a:spcPts val="300"/>
                </a:spcBef>
                <a:spcAft>
                  <a:spcPts val="300"/>
                </a:spcAft>
              </a:pPr>
              <a:r>
                <a:rPr lang="vi-VN" sz="4000" dirty="0">
                  <a:solidFill>
                    <a:schemeClr val="bg1"/>
                  </a:solidFill>
                  <a:latin typeface="Arial" panose="020B0604020202020204" pitchFamily="34" charset="0"/>
                  <a:ea typeface="Times New Roman" panose="02020603050405020304" pitchFamily="18" charset="0"/>
                  <a:cs typeface="Arial" panose="020B0604020202020204" pitchFamily="34" charset="0"/>
                </a:rPr>
                <a:t>Đường tròn tâm O bán kính R (R &gt; 0), là hình gồm tất cả các điểm cách điểm O một khoảng bằng R, kí hiệu (O; R).</a:t>
              </a:r>
              <a:endParaRPr lang="en-US" sz="40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TỔNG QUÁT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804736" y="171450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30138324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cstate="print"/>
          <a:srcRect/>
          <a:stretch>
            <a:fillRect/>
          </a:stretch>
        </p:blipFill>
        <p:spPr>
          <a:xfrm>
            <a:off x="16764000" y="-38100"/>
            <a:ext cx="1209072" cy="1300077"/>
          </a:xfrm>
          <a:prstGeom prst="rect">
            <a:avLst/>
          </a:prstGeom>
        </p:spPr>
      </p:pic>
      <p:pic>
        <p:nvPicPr>
          <p:cNvPr id="25" name="Picture 24"/>
          <p:cNvPicPr>
            <a:picLocks noChangeAspect="1"/>
          </p:cNvPicPr>
          <p:nvPr/>
        </p:nvPicPr>
        <p:blipFill>
          <a:blip r:embed="rId3" cstate="print"/>
          <a:stretch>
            <a:fillRect/>
          </a:stretch>
        </p:blipFill>
        <p:spPr>
          <a:xfrm>
            <a:off x="15621000" y="8647732"/>
            <a:ext cx="2057400" cy="1216947"/>
          </a:xfrm>
          <a:prstGeom prst="rect">
            <a:avLst/>
          </a:prstGeom>
        </p:spPr>
      </p:pic>
      <p:pic>
        <p:nvPicPr>
          <p:cNvPr id="3074" name="Picture 2"/>
          <p:cNvPicPr>
            <a:picLocks noChangeAspect="1" noChangeArrowheads="1"/>
          </p:cNvPicPr>
          <p:nvPr/>
        </p:nvPicPr>
        <p:blipFill>
          <a:blip r:embed="rId4"/>
          <a:srcRect/>
          <a:stretch>
            <a:fillRect/>
          </a:stretch>
        </p:blipFill>
        <p:spPr bwMode="auto">
          <a:xfrm>
            <a:off x="1600200" y="400312"/>
            <a:ext cx="10972800" cy="1803748"/>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a:srcRect/>
          <a:stretch>
            <a:fillRect/>
          </a:stretch>
        </p:blipFill>
        <p:spPr bwMode="auto">
          <a:xfrm>
            <a:off x="5486400" y="2628899"/>
            <a:ext cx="6019800" cy="3684533"/>
          </a:xfrm>
          <a:prstGeom prst="rect">
            <a:avLst/>
          </a:prstGeom>
          <a:noFill/>
          <a:ln w="9525">
            <a:noFill/>
            <a:miter lim="800000"/>
            <a:headEnd/>
            <a:tailEnd/>
          </a:ln>
          <a:effectLst/>
        </p:spPr>
      </p:pic>
      <p:pic>
        <p:nvPicPr>
          <p:cNvPr id="3076" name="Picture 4"/>
          <p:cNvPicPr>
            <a:picLocks noChangeAspect="1" noChangeArrowheads="1"/>
          </p:cNvPicPr>
          <p:nvPr/>
        </p:nvPicPr>
        <p:blipFill>
          <a:blip r:embed="rId6"/>
          <a:srcRect/>
          <a:stretch>
            <a:fillRect/>
          </a:stretch>
        </p:blipFill>
        <p:spPr bwMode="auto">
          <a:xfrm>
            <a:off x="4267200" y="6472227"/>
            <a:ext cx="10972800" cy="3129045"/>
          </a:xfrm>
          <a:prstGeom prst="rect">
            <a:avLst/>
          </a:prstGeom>
          <a:noFill/>
          <a:ln w="9525">
            <a:noFill/>
            <a:miter lim="800000"/>
            <a:headEnd/>
            <a:tailEnd/>
          </a:ln>
          <a:effectLst/>
        </p:spPr>
      </p:pic>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box(in)">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blinds(horizontal)">
                                      <p:cBhvr>
                                        <p:cTn id="1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19100"/>
            <a:ext cx="13362212" cy="2743200"/>
            <a:chOff x="2193759" y="2917658"/>
            <a:chExt cx="13362212"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1164614"/>
            </a:xfrm>
            <a:prstGeom prst="rect">
              <a:avLst/>
            </a:prstGeom>
          </p:spPr>
          <p:txBody>
            <a:bodyPr wrap="square">
              <a:spAutoFit/>
            </a:bodyPr>
            <a:lstStyle/>
            <a:p>
              <a:pPr lvl="0" algn="ctr">
                <a:lnSpc>
                  <a:spcPct val="150000"/>
                </a:lnSpc>
                <a:tabLst>
                  <a:tab pos="360045" algn="l"/>
                  <a:tab pos="720090" algn="l"/>
                </a:tabLst>
                <a:defRPr/>
              </a:pPr>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lang="vi-VN" sz="5300" b="1" dirty="0">
                  <a:solidFill>
                    <a:prstClr val="black"/>
                  </a:solidFill>
                  <a:latin typeface="Arial" panose="020B0604020202020204" pitchFamily="34" charset="0"/>
                  <a:ea typeface="Calibri" panose="020F0502020204030204" pitchFamily="34" charset="0"/>
                  <a:cs typeface="Arial" panose="020B0604020202020204" pitchFamily="34" charset="0"/>
                </a:rPr>
                <a:t>Tính đối xứng của đường</a:t>
              </a:r>
              <a:endParaRPr kumimoji="0" lang="en-US" sz="5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105400" y="6591300"/>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3361</TotalTime>
  <Words>401</Words>
  <Application>Microsoft Office PowerPoint</Application>
  <PresentationFormat>Custom</PresentationFormat>
  <Paragraphs>44</Paragraphs>
  <Slides>26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Times New Roman</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Luật chơi và cách thức chơi</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pc</cp:lastModifiedBy>
  <cp:revision>70</cp:revision>
  <dcterms:created xsi:type="dcterms:W3CDTF">2006-08-16T00:00:00Z</dcterms:created>
  <dcterms:modified xsi:type="dcterms:W3CDTF">2025-10-29T08:26:23Z</dcterms:modified>
  <dc:identifier>DAFWAZhnXwQ</dc:identifier>
</cp:coreProperties>
</file>