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6" r:id="rId2"/>
    <p:sldId id="287" r:id="rId3"/>
    <p:sldId id="299" r:id="rId4"/>
    <p:sldId id="298" r:id="rId5"/>
    <p:sldId id="297" r:id="rId6"/>
    <p:sldId id="296" r:id="rId7"/>
    <p:sldId id="271" r:id="rId8"/>
    <p:sldId id="285" r:id="rId9"/>
    <p:sldId id="301" r:id="rId10"/>
    <p:sldId id="266" r:id="rId11"/>
    <p:sldId id="291" r:id="rId12"/>
    <p:sldId id="282" r:id="rId13"/>
    <p:sldId id="273" r:id="rId14"/>
    <p:sldId id="274" r:id="rId15"/>
    <p:sldId id="281" r:id="rId16"/>
    <p:sldId id="302" r:id="rId17"/>
    <p:sldId id="318" r:id="rId18"/>
    <p:sldId id="280" r:id="rId19"/>
    <p:sldId id="279" r:id="rId20"/>
    <p:sldId id="270" r:id="rId21"/>
    <p:sldId id="269" r:id="rId22"/>
    <p:sldId id="262" r:id="rId23"/>
    <p:sldId id="314" r:id="rId24"/>
    <p:sldId id="315" r:id="rId25"/>
    <p:sldId id="316" r:id="rId26"/>
    <p:sldId id="303" r:id="rId27"/>
    <p:sldId id="304" r:id="rId28"/>
    <p:sldId id="305" r:id="rId29"/>
    <p:sldId id="306" r:id="rId30"/>
    <p:sldId id="307" r:id="rId31"/>
    <p:sldId id="308" r:id="rId32"/>
    <p:sldId id="309" r:id="rId33"/>
    <p:sldId id="310" r:id="rId34"/>
    <p:sldId id="317" r:id="rId35"/>
    <p:sldId id="260" r:id="rId36"/>
    <p:sldId id="272" r:id="rId37"/>
    <p:sldId id="319" r:id="rId38"/>
    <p:sldId id="323" r:id="rId39"/>
    <p:sldId id="328" r:id="rId40"/>
    <p:sldId id="330" r:id="rId41"/>
    <p:sldId id="324" r:id="rId42"/>
    <p:sldId id="329" r:id="rId43"/>
    <p:sldId id="325" r:id="rId44"/>
    <p:sldId id="326" r:id="rId45"/>
    <p:sldId id="333" r:id="rId46"/>
    <p:sldId id="336" r:id="rId47"/>
    <p:sldId id="338" r:id="rId48"/>
    <p:sldId id="337" r:id="rId49"/>
    <p:sldId id="335" r:id="rId5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14A"/>
    <a:srgbClr val="FF3300"/>
    <a:srgbClr val="271857"/>
    <a:srgbClr val="57471A"/>
    <a:srgbClr val="DF4145"/>
    <a:srgbClr val="F5AB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3D70E9-8606-450C-8BAB-22B663AAC103}" type="datetimeFigureOut">
              <a:rPr lang="vi-VN" smtClean="0"/>
              <a:t>30/05/2025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D70E9-8606-450C-8BAB-22B663AAC103}" type="datetimeFigureOut">
              <a:rPr lang="vi-VN" smtClean="0"/>
              <a:t>30/05/2025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7057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D70E9-8606-450C-8BAB-22B663AAC103}" type="datetimeFigureOut">
              <a:rPr lang="vi-VN" smtClean="0"/>
              <a:t>30/05/2025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D70E9-8606-450C-8BAB-22B663AAC103}" type="datetimeFigureOut">
              <a:rPr lang="vi-VN" smtClean="0"/>
              <a:t>30/05/2025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D70E9-8606-450C-8BAB-22B663AAC103}" type="datetimeFigureOut">
              <a:rPr lang="vi-VN" smtClean="0"/>
              <a:t>30/05/2025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7667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05728" y="1600200"/>
            <a:ext cx="537667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D70E9-8606-450C-8BAB-22B663AAC103}" type="datetimeFigureOut">
              <a:rPr lang="vi-VN" smtClean="0"/>
              <a:t>30/05/2025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D70E9-8606-450C-8BAB-22B663AAC103}" type="datetimeFigureOut">
              <a:rPr lang="vi-VN" smtClean="0"/>
              <a:t>30/05/2025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D70E9-8606-450C-8BAB-22B663AAC103}" type="datetimeFigureOut">
              <a:rPr lang="vi-VN" smtClean="0"/>
              <a:t>30/05/2025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D70E9-8606-450C-8BAB-22B663AAC103}" type="datetimeFigureOut">
              <a:rPr lang="vi-VN" smtClean="0"/>
              <a:t>30/05/2025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D70E9-8606-450C-8BAB-22B663AAC103}" type="datetimeFigureOut">
              <a:rPr lang="vi-VN" smtClean="0"/>
              <a:t>30/05/2025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D70E9-8606-450C-8BAB-22B663AAC103}" type="datetimeFigureOut">
              <a:rPr lang="vi-VN" smtClean="0"/>
              <a:t>30/05/2025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DF1DD6C-5847-4AB0-B095-03F5D087D82F}" type="slidenum">
              <a:rPr lang="vi-VN" smtClean="0"/>
              <a:t>‹#›</a:t>
            </a:fld>
            <a:endParaRPr lang="vi-VN"/>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609600" y="274638"/>
            <a:ext cx="10972800" cy="1143000"/>
          </a:xfrm>
          <a:prstGeom prst="rect">
            <a:avLst/>
          </a:prstGeom>
          <a:noFill/>
          <a:ln w="9525">
            <a:noFill/>
          </a:ln>
        </p:spPr>
        <p:txBody>
          <a:bodyPr anchor="ctr" anchorCtr="0"/>
          <a:lstStyle/>
          <a:p>
            <a:pPr lvl="0"/>
            <a:r>
              <a:t>Click to edit Master title style</a:t>
            </a:r>
          </a:p>
        </p:txBody>
      </p:sp>
      <p:sp>
        <p:nvSpPr>
          <p:cNvPr id="1027" name="Text Placeholder 1026"/>
          <p:cNvSpPr>
            <a:spLocks noGrp="1"/>
          </p:cNvSpPr>
          <p:nvPr>
            <p:ph type="body" idx="1"/>
          </p:nvPr>
        </p:nvSpPr>
        <p:spPr>
          <a:xfrm>
            <a:off x="609600" y="1600200"/>
            <a:ext cx="10972800" cy="4525963"/>
          </a:xfrm>
          <a:prstGeom prst="rect">
            <a:avLst/>
          </a:prstGeom>
          <a:noFill/>
          <a:ln w="9525">
            <a:noFill/>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8E3D70E9-8606-450C-8BAB-22B663AAC103}" type="datetimeFigureOut">
              <a:rPr lang="vi-VN" smtClean="0"/>
              <a:t>30/05/2025</a:t>
            </a:fld>
            <a:endParaRPr lang="vi-VN"/>
          </a:p>
        </p:txBody>
      </p:sp>
      <p:sp>
        <p:nvSpPr>
          <p:cNvPr id="1029" name="Footer Placeholder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vi-VN"/>
          </a:p>
        </p:txBody>
      </p:sp>
      <p:sp>
        <p:nvSpPr>
          <p:cNvPr id="1030" name="Slide Number Placeholder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2DF1DD6C-5847-4AB0-B095-03F5D087D82F}"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84696" y="1196967"/>
            <a:ext cx="6324447" cy="970670"/>
          </a:xfrm>
        </p:spPr>
        <p:txBody>
          <a:bodyPr>
            <a:normAutofit/>
          </a:bodyPr>
          <a:lstStyle/>
          <a:p>
            <a:pPr algn="ctr"/>
            <a:r>
              <a:rPr lang="vi-VN" sz="2500" b="1" i="1" dirty="0" smtClean="0">
                <a:solidFill>
                  <a:srgbClr val="FF914A"/>
                </a:solidFill>
              </a:rPr>
              <a:t>UBND Thành phố Quy Nhơn</a:t>
            </a:r>
            <a:br>
              <a:rPr lang="vi-VN" sz="2500" b="1" i="1" dirty="0" smtClean="0">
                <a:solidFill>
                  <a:srgbClr val="FF914A"/>
                </a:solidFill>
              </a:rPr>
            </a:br>
            <a:r>
              <a:rPr lang="vi-VN" sz="2500" b="1" i="1" dirty="0" smtClean="0">
                <a:solidFill>
                  <a:srgbClr val="FF914A"/>
                </a:solidFill>
              </a:rPr>
              <a:t>Trường THCS Ghềnh Ráng</a:t>
            </a:r>
            <a:endParaRPr lang="vi-VN" sz="2500" b="1" i="1" dirty="0">
              <a:solidFill>
                <a:srgbClr val="FF914A"/>
              </a:solidFill>
            </a:endParaRPr>
          </a:p>
        </p:txBody>
      </p:sp>
      <p:sp>
        <p:nvSpPr>
          <p:cNvPr id="3" name="Subtitle 2"/>
          <p:cNvSpPr>
            <a:spLocks noGrp="1"/>
          </p:cNvSpPr>
          <p:nvPr>
            <p:ph type="subTitle" idx="1"/>
          </p:nvPr>
        </p:nvSpPr>
        <p:spPr>
          <a:xfrm>
            <a:off x="1774922" y="2620181"/>
            <a:ext cx="9144000" cy="1237249"/>
          </a:xfrm>
        </p:spPr>
        <p:txBody>
          <a:bodyPr>
            <a:noAutofit/>
          </a:bodyPr>
          <a:lstStyle/>
          <a:p>
            <a:pPr algn="ctr"/>
            <a:r>
              <a:rPr lang="vi-VN" sz="3600" b="1" dirty="0" smtClean="0">
                <a:solidFill>
                  <a:srgbClr val="F5AB03"/>
                </a:solidFill>
                <a:latin typeface="+mj-lt"/>
              </a:rPr>
              <a:t>KÍNH CHÀO QUÝ THẦY CÔ GIÁO </a:t>
            </a:r>
          </a:p>
          <a:p>
            <a:pPr algn="ctr"/>
            <a:r>
              <a:rPr lang="vi-VN" sz="3600" b="1" dirty="0" smtClean="0">
                <a:solidFill>
                  <a:srgbClr val="F5AB03"/>
                </a:solidFill>
                <a:latin typeface="+mj-lt"/>
              </a:rPr>
              <a:t>VỀ DỰ GIỜ THĂM LỚP</a:t>
            </a:r>
          </a:p>
          <a:p>
            <a:endParaRPr lang="vi-VN" sz="3600" b="1" dirty="0">
              <a:solidFill>
                <a:srgbClr val="F5AB03"/>
              </a:solidFill>
              <a:latin typeface="+mj-lt"/>
            </a:endParaRPr>
          </a:p>
        </p:txBody>
      </p:sp>
      <p:sp>
        <p:nvSpPr>
          <p:cNvPr id="4" name="TextBox 3"/>
          <p:cNvSpPr txBox="1"/>
          <p:nvPr/>
        </p:nvSpPr>
        <p:spPr>
          <a:xfrm>
            <a:off x="3324860" y="4228465"/>
            <a:ext cx="5813425" cy="829945"/>
          </a:xfrm>
          <a:prstGeom prst="rect">
            <a:avLst/>
          </a:prstGeom>
          <a:noFill/>
        </p:spPr>
        <p:txBody>
          <a:bodyPr wrap="square" rtlCol="0">
            <a:spAutoFit/>
          </a:bodyPr>
          <a:lstStyle/>
          <a:p>
            <a:pPr algn="ctr"/>
            <a:r>
              <a:rPr lang="vi-VN" sz="2400" b="1" i="1" dirty="0" smtClean="0">
                <a:solidFill>
                  <a:schemeClr val="bg1"/>
                </a:solidFill>
                <a:latin typeface="+mj-lt"/>
              </a:rPr>
              <a:t>Môn: Lịch sử và Địa lý 8</a:t>
            </a:r>
            <a:endParaRPr lang="vi-VN" sz="3200" b="1" i="1" dirty="0" smtClean="0">
              <a:solidFill>
                <a:schemeClr val="bg1"/>
              </a:solidFill>
              <a:latin typeface="+mj-lt"/>
            </a:endParaRPr>
          </a:p>
          <a:p>
            <a:pPr algn="ctr"/>
            <a:r>
              <a:rPr lang="vi-VN" sz="2400" b="1" i="1" dirty="0" smtClean="0">
                <a:solidFill>
                  <a:schemeClr val="bg1"/>
                </a:solidFill>
                <a:latin typeface="+mj-lt"/>
              </a:rPr>
              <a:t>Giáo viên: Trần Thị Thanh Hương</a:t>
            </a:r>
            <a:endParaRPr lang="vi-VN" sz="2400" b="1" i="1" dirty="0">
              <a:solidFill>
                <a:schemeClr val="bg1"/>
              </a:solidFill>
              <a:latin typeface="+mj-lt"/>
            </a:endParaRPr>
          </a:p>
        </p:txBody>
      </p:sp>
      <p:sp>
        <p:nvSpPr>
          <p:cNvPr id="6" name="TextBox 5"/>
          <p:cNvSpPr txBox="1"/>
          <p:nvPr/>
        </p:nvSpPr>
        <p:spPr>
          <a:xfrm>
            <a:off x="4051495" y="5430129"/>
            <a:ext cx="3924887" cy="461665"/>
          </a:xfrm>
          <a:prstGeom prst="rect">
            <a:avLst/>
          </a:prstGeom>
          <a:noFill/>
        </p:spPr>
        <p:txBody>
          <a:bodyPr wrap="square" rtlCol="0">
            <a:spAutoFit/>
          </a:bodyPr>
          <a:lstStyle/>
          <a:p>
            <a:pPr algn="ctr"/>
            <a:r>
              <a:rPr lang="vi-VN" sz="2400" b="1" i="1" dirty="0" smtClean="0">
                <a:latin typeface="+mj-lt"/>
              </a:rPr>
              <a:t>Tháng 3 năm 2025</a:t>
            </a:r>
            <a:endParaRPr lang="vi-VN" sz="2400" b="1" i="1"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75720" cy="6294755"/>
          </a:xfrm>
        </p:spPr>
        <p:txBody>
          <a:bodyPr/>
          <a:lstStyle/>
          <a:p>
            <a:pPr marL="0" indent="0" algn="just">
              <a:buNone/>
            </a:pPr>
            <a:r>
              <a:rPr lang="vi-VN" sz="5400" b="1" dirty="0">
                <a:latin typeface="Times New Roman" panose="02020603050405020304" pitchFamily="18" charset="0"/>
                <a:cs typeface="Times New Roman" panose="02020603050405020304" pitchFamily="18" charset="0"/>
              </a:rPr>
              <a:t>1. Cuộc kháng chiến chống thực dân Pháp xâm lược từ năm 1858 đến năm 1874</a:t>
            </a:r>
            <a:endParaRPr lang="vi-VN" sz="5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64290" cy="6294755"/>
          </a:xfrm>
        </p:spPr>
        <p:txBody>
          <a:bodyPr>
            <a:normAutofit/>
          </a:bodyPr>
          <a:lstStyle/>
          <a:p>
            <a:pPr marL="0" indent="0" algn="just">
              <a:buNone/>
            </a:pPr>
            <a:r>
              <a:rPr lang="vi-VN" sz="5400" b="1" dirty="0">
                <a:latin typeface="Times New Roman" panose="02020603050405020304" pitchFamily="18" charset="0"/>
                <a:cs typeface="Times New Roman" panose="02020603050405020304" pitchFamily="18" charset="0"/>
              </a:rPr>
              <a:t>1. Cuộc kháng chiến chống thực dân Pháp xâm lược từ năm 1858 đến năm </a:t>
            </a:r>
            <a:r>
              <a:rPr lang="vi-VN" sz="5400" b="1" dirty="0" smtClean="0">
                <a:latin typeface="Times New Roman" panose="02020603050405020304" pitchFamily="18" charset="0"/>
                <a:cs typeface="Times New Roman" panose="02020603050405020304" pitchFamily="18" charset="0"/>
              </a:rPr>
              <a:t>1874</a:t>
            </a:r>
          </a:p>
          <a:p>
            <a:pPr marL="0" indent="0" algn="just">
              <a:buNone/>
            </a:pPr>
            <a:r>
              <a:rPr lang="vi-VN" sz="5400" b="1" dirty="0" smtClean="0">
                <a:latin typeface="Times New Roman" panose="02020603050405020304" pitchFamily="18" charset="0"/>
                <a:cs typeface="Times New Roman" panose="02020603050405020304" pitchFamily="18" charset="0"/>
              </a:rPr>
              <a:t>a/ Cuộc kháng chiến ở Đà Nẵng và Nam Kì (1858-1862)</a:t>
            </a:r>
          </a:p>
          <a:p>
            <a:pPr marL="0" indent="0">
              <a:buNone/>
            </a:pPr>
            <a:r>
              <a:rPr lang="vi-VN" sz="4400" b="1" dirty="0" smtClean="0">
                <a:latin typeface="Times New Roman" panose="02020603050405020304" pitchFamily="18" charset="0"/>
                <a:cs typeface="Times New Roman" panose="02020603050405020304" pitchFamily="18" charset="0"/>
              </a:rPr>
              <a:t>	</a:t>
            </a:r>
            <a:endParaRPr lang="vi-VN"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805" y="278130"/>
            <a:ext cx="11340465" cy="6294755"/>
          </a:xfrm>
        </p:spPr>
        <p:txBody>
          <a:bodyPr/>
          <a:lstStyle/>
          <a:p>
            <a:pPr algn="just"/>
            <a:endParaRPr lang="en-US" altLang="vi-VN" sz="4000" b="1" dirty="0">
              <a:latin typeface="Times New Roman" panose="02020603050405020304" pitchFamily="18" charset="0"/>
              <a:cs typeface="Times New Roman" panose="02020603050405020304" pitchFamily="18" charset="0"/>
            </a:endParaRPr>
          </a:p>
          <a:p>
            <a:pPr algn="just"/>
            <a:r>
              <a:rPr lang="en-US" altLang="vi-VN" sz="4000" b="1" dirty="0">
                <a:latin typeface="Times New Roman" panose="02020603050405020304" pitchFamily="18" charset="0"/>
                <a:cs typeface="Times New Roman" panose="02020603050405020304" pitchFamily="18" charset="0"/>
              </a:rPr>
              <a:t>Nhóm 1: </a:t>
            </a:r>
            <a:r>
              <a:rPr lang="en-US" altLang="en-US" sz="4000" b="1" dirty="0">
                <a:latin typeface="Times New Roman" panose="02020603050405020304" pitchFamily="18" charset="0"/>
                <a:cs typeface="Times New Roman" panose="02020603050405020304" pitchFamily="18" charset="0"/>
              </a:rPr>
              <a:t>Dựa vào sơ đồ hình 17.2, nêu nét chính về quá trình thực dân Pháp xâm lược Việt Nam và cuộc kháng chiến chống Pháp của quân dân ta từ năm 1858 đến năm 1862.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30000" cy="6294755"/>
          </a:xfrm>
        </p:spPr>
        <p:txBody>
          <a:bodyPr>
            <a:normAutofit/>
          </a:bodyPr>
          <a:lstStyle/>
          <a:p>
            <a:pPr marL="0" indent="0" algn="just">
              <a:buNone/>
            </a:pPr>
            <a:r>
              <a:rPr lang="vi-VN" sz="4400" b="1" dirty="0">
                <a:latin typeface="Times New Roman" panose="02020603050405020304" pitchFamily="18" charset="0"/>
                <a:cs typeface="Times New Roman" panose="02020603050405020304" pitchFamily="18" charset="0"/>
              </a:rPr>
              <a:t>1. Cuộc kháng chiến chống thực dân Pháp xâm lược từ năm 1858 đến năm </a:t>
            </a:r>
            <a:r>
              <a:rPr lang="vi-VN" sz="4400" b="1" dirty="0" smtClean="0">
                <a:latin typeface="Times New Roman" panose="02020603050405020304" pitchFamily="18" charset="0"/>
                <a:cs typeface="Times New Roman" panose="02020603050405020304" pitchFamily="18" charset="0"/>
              </a:rPr>
              <a:t>1874</a:t>
            </a:r>
          </a:p>
          <a:p>
            <a:pPr marL="0" indent="0" algn="just">
              <a:buNone/>
            </a:pPr>
            <a:r>
              <a:rPr lang="vi-VN" sz="4400" b="1" dirty="0" smtClean="0">
                <a:latin typeface="Times New Roman" panose="02020603050405020304" pitchFamily="18" charset="0"/>
                <a:cs typeface="Times New Roman" panose="02020603050405020304" pitchFamily="18" charset="0"/>
              </a:rPr>
              <a:t>a/ Cuộc kháng chiến ở Đà Nẵng và Nam Kì (1858-1862)</a:t>
            </a:r>
          </a:p>
          <a:p>
            <a:pPr marL="0" indent="0">
              <a:buNone/>
            </a:pPr>
            <a:r>
              <a:rPr lang="vi-VN" sz="4400" b="1" dirty="0" smtClean="0">
                <a:latin typeface="Times New Roman" panose="02020603050405020304" pitchFamily="18" charset="0"/>
                <a:cs typeface="Times New Roman" panose="02020603050405020304" pitchFamily="18" charset="0"/>
              </a:rPr>
              <a:t>	HS về nhà học theo sơ đ</a:t>
            </a:r>
            <a:r>
              <a:rPr lang="en-US" altLang="vi-VN" sz="4400" b="1" dirty="0" smtClean="0">
                <a:latin typeface="Times New Roman" panose="02020603050405020304" pitchFamily="18" charset="0"/>
                <a:cs typeface="Times New Roman" panose="02020603050405020304" pitchFamily="18" charset="0"/>
              </a:rPr>
              <a:t>ồ</a:t>
            </a:r>
            <a:r>
              <a:rPr lang="vi-VN" sz="4400" b="1" dirty="0" smtClean="0">
                <a:latin typeface="Times New Roman" panose="02020603050405020304" pitchFamily="18" charset="0"/>
                <a:cs typeface="Times New Roman" panose="02020603050405020304" pitchFamily="18" charset="0"/>
              </a:rPr>
              <a:t> sgk/76</a:t>
            </a:r>
            <a:endParaRPr lang="vi-VN" sz="4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75720" cy="6294755"/>
          </a:xfrm>
        </p:spPr>
        <p:txBody>
          <a:bodyPr>
            <a:normAutofit/>
          </a:bodyPr>
          <a:lstStyle/>
          <a:p>
            <a:pPr algn="just"/>
            <a:r>
              <a:rPr lang="vi-VN" sz="3600" b="1" dirty="0" smtClean="0"/>
              <a:t>Tư liệu:</a:t>
            </a:r>
          </a:p>
          <a:p>
            <a:pPr marL="0" indent="0" algn="just">
              <a:buNone/>
            </a:pPr>
            <a:r>
              <a:rPr lang="vi-VN" sz="3600" b="1" dirty="0" smtClean="0"/>
              <a:t>1. Hiệp ước Nhâm Tuất thừa nhận việc cai quản của Pháp ở ba tỉnh miền Đông Nam </a:t>
            </a:r>
            <a:r>
              <a:rPr lang="en-US" altLang="vi-VN" sz="3600" b="1" dirty="0" smtClean="0"/>
              <a:t>K</a:t>
            </a:r>
            <a:r>
              <a:rPr lang="vi-VN" sz="3600" b="1" dirty="0" smtClean="0"/>
              <a:t>ì và đảo Côn Lôn; bồi thường cho Pháp khoảng 20 triệu quan (ước tính 280 vạn lạng bạc), ...Pháp sẽ “trả lại” tỉnh Vĩnh Long khi nào triều đình buộc dân chúng ngừng chống Pháp.</a:t>
            </a:r>
          </a:p>
          <a:p>
            <a:pPr marL="914400" lvl="2" indent="0" algn="just">
              <a:buNone/>
            </a:pPr>
            <a:r>
              <a:rPr lang="vi-VN" sz="3200" b="1" i="1" dirty="0" smtClean="0"/>
              <a:t>(Theo Đinh Xuân Lâm (Chủ biên), Đại cương Lịch sử Việt Nam, Tập II, NXB Giáo dục Việt Nam, 2015, tr.26)</a:t>
            </a:r>
            <a:endParaRPr lang="vi-VN" sz="3200" b="1"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805" y="278130"/>
            <a:ext cx="11359515" cy="6294755"/>
          </a:xfrm>
        </p:spPr>
        <p:txBody>
          <a:bodyPr/>
          <a:lstStyle/>
          <a:p>
            <a:pPr algn="just"/>
            <a:endParaRPr lang="en-US" altLang="vi-VN" sz="4400" b="1" dirty="0">
              <a:latin typeface="Times New Roman" panose="02020603050405020304" pitchFamily="18" charset="0"/>
              <a:cs typeface="Times New Roman" panose="02020603050405020304" pitchFamily="18" charset="0"/>
            </a:endParaRPr>
          </a:p>
          <a:p>
            <a:pPr algn="just"/>
            <a:endParaRPr lang="en-US" altLang="vi-VN" sz="4400" b="1" dirty="0">
              <a:latin typeface="Times New Roman" panose="02020603050405020304" pitchFamily="18" charset="0"/>
              <a:cs typeface="Times New Roman" panose="02020603050405020304" pitchFamily="18" charset="0"/>
            </a:endParaRPr>
          </a:p>
          <a:p>
            <a:pPr algn="just"/>
            <a:r>
              <a:rPr lang="en-US" altLang="vi-VN" sz="5400" b="1" dirty="0">
                <a:latin typeface="Times New Roman" panose="02020603050405020304" pitchFamily="18" charset="0"/>
                <a:cs typeface="Times New Roman" panose="02020603050405020304" pitchFamily="18" charset="0"/>
              </a:rPr>
              <a:t>Nhóm 2:</a:t>
            </a:r>
            <a:r>
              <a:rPr lang="en-US" altLang="en-US" sz="5400" b="1" dirty="0">
                <a:latin typeface="Times New Roman" panose="02020603050405020304" pitchFamily="18" charset="0"/>
                <a:cs typeface="Times New Roman" panose="02020603050405020304" pitchFamily="18" charset="0"/>
              </a:rPr>
              <a:t>Khai thác tư liệu 1, nêu suy luận của em về hậu quả của Hiệp ước Nhâm Tuất đối với nền độc lập dân tộc.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805" y="278130"/>
            <a:ext cx="11339195" cy="6294755"/>
          </a:xfrm>
        </p:spPr>
        <p:txBody>
          <a:bodyPr/>
          <a:lstStyle/>
          <a:p>
            <a:pPr marL="0" indent="0" algn="just">
              <a:buNone/>
            </a:pPr>
            <a:endParaRPr lang="en-US" altLang="vi-VN" sz="4400" b="1" dirty="0">
              <a:latin typeface="Times New Roman" panose="02020603050405020304" pitchFamily="18" charset="0"/>
              <a:cs typeface="Times New Roman" panose="02020603050405020304" pitchFamily="18" charset="0"/>
            </a:endParaRPr>
          </a:p>
        </p:txBody>
      </p:sp>
      <p:sp>
        <p:nvSpPr>
          <p:cNvPr id="2" name="Oval Callout 1"/>
          <p:cNvSpPr/>
          <p:nvPr/>
        </p:nvSpPr>
        <p:spPr>
          <a:xfrm>
            <a:off x="922020" y="1232535"/>
            <a:ext cx="9725025" cy="3714115"/>
          </a:xfrm>
          <a:prstGeom prst="wedgeEllipse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4000" b="1">
                <a:latin typeface="Times New Roman" panose="02020603050405020304" pitchFamily="18" charset="0"/>
                <a:cs typeface="Times New Roman" panose="02020603050405020304" pitchFamily="18" charset="0"/>
              </a:rPr>
              <a:t>Tình hình nước ta sau Hiệp ước Nhâm Tuất?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805" y="278130"/>
            <a:ext cx="11464290" cy="6294755"/>
          </a:xfrm>
        </p:spPr>
        <p:txBody>
          <a:bodyPr>
            <a:normAutofit/>
          </a:bodyPr>
          <a:lstStyle/>
          <a:p>
            <a:pPr marL="0" indent="0" algn="just">
              <a:buNone/>
            </a:pPr>
            <a:r>
              <a:rPr lang="vi-VN" sz="4800" b="1" dirty="0">
                <a:latin typeface="Times New Roman" panose="02020603050405020304" pitchFamily="18" charset="0"/>
                <a:cs typeface="Times New Roman" panose="02020603050405020304" pitchFamily="18" charset="0"/>
                <a:sym typeface="+mn-ea"/>
              </a:rPr>
              <a:t>Sau Hiệp ước Nhâm Tuất, triều đình tập trung lực lượng đàn áp các cuộc khởi nghĩa nông dân ở Bắc Kì và Trung Kì; ngăn cản phong trào kháng chiến của nhân dân Nam Kì. Lợi dụng sự bạc nhược của triều đình nhà Nguyễn, năm 1867, thực dân Pháp chiếm 3 tỉnh miền Tây Nam Kì </a:t>
            </a:r>
            <a:endParaRPr lang="en-US" altLang="vi-VN" sz="4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805" y="278130"/>
            <a:ext cx="11492230" cy="6294755"/>
          </a:xfrm>
        </p:spPr>
        <p:txBody>
          <a:bodyPr/>
          <a:lstStyle/>
          <a:p>
            <a:pPr marL="0" indent="0" algn="just">
              <a:buNone/>
            </a:pPr>
            <a:r>
              <a:rPr lang="en-US" altLang="vi-VN" sz="5400" b="1" dirty="0">
                <a:latin typeface="Times New Roman" panose="02020603050405020304" pitchFamily="18" charset="0"/>
                <a:cs typeface="Times New Roman" panose="02020603050405020304" pitchFamily="18" charset="0"/>
              </a:rPr>
              <a:t>b/Nhân dân Nam Kì tiếp tục kháng chiến (1862-1874)</a:t>
            </a:r>
          </a:p>
          <a:p>
            <a:pPr marL="0" indent="0" algn="just">
              <a:buNone/>
            </a:pPr>
            <a:endParaRPr lang="en-US" altLang="vi-VN" sz="5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1184910" y="233680"/>
            <a:ext cx="9431020" cy="62128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87137" y="2228635"/>
            <a:ext cx="3840480" cy="1322070"/>
          </a:xfrm>
          <a:prstGeom prst="rect">
            <a:avLst/>
          </a:prstGeom>
          <a:noFill/>
        </p:spPr>
        <p:txBody>
          <a:bodyPr wrap="none" lIns="91440" tIns="45720" rIns="91440" bIns="45720">
            <a:spAutoFit/>
          </a:bodyPr>
          <a:lstStyle/>
          <a:p>
            <a:pPr algn="ctr"/>
            <a:r>
              <a:rPr lang="vi-VN" sz="8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Mở đầu</a:t>
            </a:r>
          </a:p>
        </p:txBody>
      </p:sp>
    </p:spTree>
  </p:cSld>
  <p:clrMapOvr>
    <a:masterClrMapping/>
  </p:clrMapOvr>
  <p:transition spd="slow">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395075" cy="6294755"/>
          </a:xfrm>
        </p:spPr>
        <p:txBody>
          <a:bodyPr/>
          <a:lstStyle/>
          <a:p>
            <a:endParaRPr lang="en-US" altLang="vi-VN" sz="4400" b="1" dirty="0">
              <a:latin typeface="Times New Roman" panose="02020603050405020304" pitchFamily="18" charset="0"/>
              <a:cs typeface="Times New Roman" panose="02020603050405020304" pitchFamily="18" charset="0"/>
            </a:endParaRPr>
          </a:p>
          <a:p>
            <a:endParaRPr lang="en-US" altLang="vi-VN" sz="4400" b="1" dirty="0">
              <a:latin typeface="Times New Roman" panose="02020603050405020304" pitchFamily="18" charset="0"/>
              <a:cs typeface="Times New Roman" panose="02020603050405020304" pitchFamily="18" charset="0"/>
            </a:endParaRPr>
          </a:p>
          <a:p>
            <a:pPr algn="just"/>
            <a:r>
              <a:rPr lang="en-US" altLang="vi-VN" sz="4800" b="1" dirty="0">
                <a:latin typeface="Times New Roman" panose="02020603050405020304" pitchFamily="18" charset="0"/>
                <a:cs typeface="Times New Roman" panose="02020603050405020304" pitchFamily="18" charset="0"/>
              </a:rPr>
              <a:t>Nhóm 3: </a:t>
            </a:r>
            <a:r>
              <a:rPr lang="en-US" altLang="en-US" sz="4800" b="1" dirty="0">
                <a:latin typeface="Times New Roman" panose="02020603050405020304" pitchFamily="18" charset="0"/>
                <a:cs typeface="Times New Roman" panose="02020603050405020304" pitchFamily="18" charset="0"/>
              </a:rPr>
              <a:t>Khai thác hình 17,4, hãy mô tả không khí buổi lễ suy tôn Trương Định.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395710" cy="6294755"/>
          </a:xfrm>
        </p:spPr>
        <p:txBody>
          <a:bodyPr/>
          <a:lstStyle/>
          <a:p>
            <a:pPr algn="just"/>
            <a:endParaRPr lang="en-US" altLang="vi-VN" sz="4400" b="1" dirty="0">
              <a:latin typeface="Times New Roman" panose="02020603050405020304" pitchFamily="18" charset="0"/>
              <a:cs typeface="Times New Roman" panose="02020603050405020304" pitchFamily="18" charset="0"/>
            </a:endParaRPr>
          </a:p>
          <a:p>
            <a:pPr algn="just"/>
            <a:endParaRPr lang="en-US" altLang="vi-VN" sz="4400" b="1" dirty="0">
              <a:latin typeface="Times New Roman" panose="02020603050405020304" pitchFamily="18" charset="0"/>
              <a:cs typeface="Times New Roman" panose="02020603050405020304" pitchFamily="18" charset="0"/>
            </a:endParaRPr>
          </a:p>
          <a:p>
            <a:pPr algn="just"/>
            <a:r>
              <a:rPr lang="en-US" altLang="vi-VN" sz="5400" b="1" dirty="0">
                <a:latin typeface="Times New Roman" panose="02020603050405020304" pitchFamily="18" charset="0"/>
                <a:cs typeface="Times New Roman" panose="02020603050405020304" pitchFamily="18" charset="0"/>
              </a:rPr>
              <a:t>Nhóm 4: </a:t>
            </a:r>
            <a:r>
              <a:rPr lang="en-US" altLang="en-US" sz="5400" b="1" dirty="0">
                <a:latin typeface="Times New Roman" panose="02020603050405020304" pitchFamily="18" charset="0"/>
                <a:cs typeface="Times New Roman" panose="02020603050405020304" pitchFamily="18" charset="0"/>
              </a:rPr>
              <a:t>Nêu khái quát cuộc kháng chiến chống Pháp của nhân dân Nam Kì từ năm 1862 đến năm 1874.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73815" cy="6294755"/>
          </a:xfrm>
        </p:spPr>
        <p:txBody>
          <a:bodyPr>
            <a:normAutofit lnSpcReduction="10000"/>
          </a:bodyPr>
          <a:lstStyle/>
          <a:p>
            <a:pPr marL="0" indent="0" algn="just">
              <a:buNone/>
            </a:pPr>
            <a:r>
              <a:rPr lang="vi-VN" sz="3600" b="1" dirty="0">
                <a:latin typeface="Times New Roman" panose="02020603050405020304" pitchFamily="18" charset="0"/>
                <a:cs typeface="Times New Roman" panose="02020603050405020304" pitchFamily="18" charset="0"/>
              </a:rPr>
              <a:t>- </a:t>
            </a:r>
            <a:r>
              <a:rPr lang="en-US" altLang="vi-VN" sz="3600" b="1" dirty="0">
                <a:latin typeface="Times New Roman" panose="02020603050405020304" pitchFamily="18" charset="0"/>
                <a:cs typeface="Times New Roman" panose="02020603050405020304" pitchFamily="18" charset="0"/>
              </a:rPr>
              <a:t>P</a:t>
            </a:r>
            <a:r>
              <a:rPr lang="vi-VN" sz="3600" b="1" dirty="0">
                <a:latin typeface="Times New Roman" panose="02020603050405020304" pitchFamily="18" charset="0"/>
                <a:cs typeface="Times New Roman" panose="02020603050405020304" pitchFamily="18" charset="0"/>
              </a:rPr>
              <a:t>hong trào kháng chiến chống Pháp của nhân dân các tỉnh Nam Kì  ngày càng mạnh mẽ, dưới nhiều hình thức. Tiêu biểu là:</a:t>
            </a:r>
          </a:p>
          <a:p>
            <a:pPr marL="0" indent="0" algn="just">
              <a:buNone/>
            </a:pPr>
            <a:r>
              <a:rPr lang="vi-VN" sz="3600" b="1" dirty="0">
                <a:latin typeface="Times New Roman" panose="02020603050405020304" pitchFamily="18" charset="0"/>
                <a:cs typeface="Times New Roman" panose="02020603050405020304" pitchFamily="18" charset="0"/>
              </a:rPr>
              <a:t>+ </a:t>
            </a:r>
            <a:r>
              <a:rPr lang="en-US" altLang="vi-VN" sz="3600" b="1" dirty="0">
                <a:latin typeface="Times New Roman" panose="02020603050405020304" pitchFamily="18" charset="0"/>
                <a:cs typeface="Times New Roman" panose="02020603050405020304" pitchFamily="18" charset="0"/>
              </a:rPr>
              <a:t>Khởi nghĩa </a:t>
            </a:r>
            <a:r>
              <a:rPr lang="vi-VN" sz="3600" b="1" dirty="0">
                <a:latin typeface="Times New Roman" panose="02020603050405020304" pitchFamily="18" charset="0"/>
                <a:cs typeface="Times New Roman" panose="02020603050405020304" pitchFamily="18" charset="0"/>
              </a:rPr>
              <a:t>Nguyễn Trung Trực</a:t>
            </a:r>
            <a:r>
              <a:rPr lang="en-US" altLang="vi-VN" sz="3600" b="1" dirty="0">
                <a:latin typeface="Times New Roman" panose="02020603050405020304" pitchFamily="18" charset="0"/>
                <a:cs typeface="Times New Roman" panose="02020603050405020304" pitchFamily="18" charset="0"/>
              </a:rPr>
              <a:t>.</a:t>
            </a:r>
            <a:r>
              <a:rPr lang="vi-VN" sz="3600" b="1" dirty="0">
                <a:latin typeface="Times New Roman" panose="02020603050405020304" pitchFamily="18" charset="0"/>
                <a:cs typeface="Times New Roman" panose="02020603050405020304" pitchFamily="18" charset="0"/>
              </a:rPr>
              <a:t> </a:t>
            </a:r>
          </a:p>
          <a:p>
            <a:pPr marL="0" indent="0" algn="just">
              <a:buNone/>
            </a:pPr>
            <a:r>
              <a:rPr lang="vi-VN" sz="3600" b="1" dirty="0">
                <a:latin typeface="Times New Roman" panose="02020603050405020304" pitchFamily="18" charset="0"/>
                <a:cs typeface="Times New Roman" panose="02020603050405020304" pitchFamily="18" charset="0"/>
              </a:rPr>
              <a:t>+ </a:t>
            </a:r>
            <a:r>
              <a:rPr lang="en-US" altLang="vi-VN" sz="3600" b="1" dirty="0">
                <a:latin typeface="Times New Roman" panose="02020603050405020304" pitchFamily="18" charset="0"/>
                <a:cs typeface="Times New Roman" panose="02020603050405020304" pitchFamily="18" charset="0"/>
              </a:rPr>
              <a:t>Khởi nghĩa </a:t>
            </a:r>
            <a:r>
              <a:rPr lang="vi-VN" sz="3600" b="1" dirty="0">
                <a:latin typeface="Times New Roman" panose="02020603050405020304" pitchFamily="18" charset="0"/>
                <a:cs typeface="Times New Roman" panose="02020603050405020304" pitchFamily="18" charset="0"/>
              </a:rPr>
              <a:t>Trương Định.</a:t>
            </a:r>
          </a:p>
          <a:p>
            <a:pPr marL="0" indent="0" algn="just">
              <a:buNone/>
            </a:pPr>
            <a:r>
              <a:rPr lang="vi-VN" sz="3600" b="1" dirty="0">
                <a:latin typeface="Times New Roman" panose="02020603050405020304" pitchFamily="18" charset="0"/>
                <a:cs typeface="Times New Roman" panose="02020603050405020304" pitchFamily="18" charset="0"/>
              </a:rPr>
              <a:t>+ Một số nhà nho như Nguyễn Đình Chiểu, Phan Văn Trị,... đã dùng thơ văn lên án tội ác của giặc và chế giễu bọn tay sai bán nước, ca ngợi gương chiến đấu hi sinh của nghĩa quân.</a:t>
            </a:r>
          </a:p>
          <a:p>
            <a:pPr marL="0" indent="0" algn="just">
              <a:buNone/>
            </a:pPr>
            <a:r>
              <a:rPr lang="vi-VN" sz="3600" b="1" dirty="0">
                <a:latin typeface="Times New Roman" panose="02020603050405020304" pitchFamily="18" charset="0"/>
                <a:cs typeface="Times New Roman" panose="02020603050405020304" pitchFamily="18" charset="0"/>
              </a:rPr>
              <a:t>+ Nguyễn Hữu Huân bị bắt đi đày, sau khi được thả về lại tiếp tục đứng lên chống Pháp.</a:t>
            </a:r>
          </a:p>
          <a:p>
            <a:pPr algn="just"/>
            <a:endParaRPr lang="vi-VN" sz="36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545" y="464185"/>
            <a:ext cx="10904220" cy="5917565"/>
          </a:xfrm>
        </p:spPr>
        <p:txBody>
          <a:bodyPr/>
          <a:lstStyle/>
          <a:p>
            <a:endParaRPr lang="en-US"/>
          </a:p>
        </p:txBody>
      </p:sp>
      <p:sp>
        <p:nvSpPr>
          <p:cNvPr id="4" name="Cloud Callout 3"/>
          <p:cNvSpPr/>
          <p:nvPr/>
        </p:nvSpPr>
        <p:spPr>
          <a:xfrm>
            <a:off x="773430" y="1322705"/>
            <a:ext cx="10587990" cy="4502150"/>
          </a:xfrm>
          <a:prstGeom prst="cloudCallou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4000" b="1">
                <a:solidFill>
                  <a:schemeClr val="tx1"/>
                </a:solidFill>
                <a:latin typeface="Times New Roman" panose="02020603050405020304" pitchFamily="18" charset="0"/>
                <a:cs typeface="Times New Roman" panose="02020603050405020304" pitchFamily="18" charset="0"/>
              </a:rPr>
              <a:t>Nguyên nhân thất bại của cuộc kháng chiến chống Pháp của nhân dân Nam Kì trong những năm 1862-1873?</a:t>
            </a:r>
          </a:p>
        </p:txBody>
      </p:sp>
      <p:sp>
        <p:nvSpPr>
          <p:cNvPr id="2" name="Text Box 1"/>
          <p:cNvSpPr txBox="1"/>
          <p:nvPr/>
        </p:nvSpPr>
        <p:spPr>
          <a:xfrm>
            <a:off x="894715" y="807085"/>
            <a:ext cx="5761990" cy="583565"/>
          </a:xfrm>
          <a:prstGeom prst="rect">
            <a:avLst/>
          </a:prstGeom>
          <a:noFill/>
        </p:spPr>
        <p:txBody>
          <a:bodyPr wrap="square" rtlCol="0">
            <a:spAutoFit/>
          </a:bodyPr>
          <a:lstStyle/>
          <a:p>
            <a:r>
              <a:rPr lang="en-US" sz="3200" b="1">
                <a:latin typeface="Times New Roman" panose="02020603050405020304" pitchFamily="18" charset="0"/>
                <a:cs typeface="Times New Roman" panose="02020603050405020304" pitchFamily="18" charset="0"/>
              </a:rPr>
              <a:t>(3’)THẢO LUẬN NHÓM: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195" y="410845"/>
            <a:ext cx="11366500" cy="6051550"/>
          </a:xfrm>
        </p:spPr>
        <p:txBody>
          <a:bodyPr/>
          <a:lstStyle/>
          <a:p>
            <a:pPr marL="0" indent="0" algn="just">
              <a:buNone/>
            </a:pPr>
            <a:r>
              <a:rPr lang="en-US" sz="4400" b="1" u="sng">
                <a:latin typeface="Times New Roman" panose="02020603050405020304" pitchFamily="18" charset="0"/>
                <a:cs typeface="Times New Roman" panose="02020603050405020304" pitchFamily="18" charset="0"/>
              </a:rPr>
              <a:t>*Pháp</a:t>
            </a:r>
            <a:r>
              <a:rPr lang="en-US" sz="4400" b="1">
                <a:latin typeface="Times New Roman" panose="02020603050405020304" pitchFamily="18" charset="0"/>
                <a:cs typeface="Times New Roman" panose="02020603050405020304" pitchFamily="18" charset="0"/>
              </a:rPr>
              <a:t>: Có tiềm lực mạnh về kinh tế-quân sự, có các thế mạnh vượt trội về vũ khí, phương tiện chiến tranh, lực lượng quân viễn chinh đông đảo, được đào tạo bài bản, chuyên nghiệp.</a:t>
            </a:r>
          </a:p>
          <a:p>
            <a:pPr marL="0" indent="0" algn="just">
              <a:buNone/>
            </a:pPr>
            <a:r>
              <a:rPr lang="en-US" sz="4400" b="1">
                <a:latin typeface="Times New Roman" panose="02020603050405020304" pitchFamily="18" charset="0"/>
                <a:cs typeface="Times New Roman" panose="02020603050405020304" pitchFamily="18" charset="0"/>
              </a:rPr>
              <a:t>*</a:t>
            </a:r>
            <a:r>
              <a:rPr lang="en-US" sz="4400" b="1" u="sng">
                <a:latin typeface="Times New Roman" panose="02020603050405020304" pitchFamily="18" charset="0"/>
                <a:cs typeface="Times New Roman" panose="02020603050405020304" pitchFamily="18" charset="0"/>
              </a:rPr>
              <a:t>Lực lượng của nhân dân Nam Kì</a:t>
            </a:r>
            <a:r>
              <a:rPr lang="en-US" sz="4400" b="1">
                <a:latin typeface="Times New Roman" panose="02020603050405020304" pitchFamily="18" charset="0"/>
                <a:cs typeface="Times New Roman" panose="02020603050405020304" pitchFamily="18" charset="0"/>
              </a:rPr>
              <a:t>: Chủ yếu là nông dân, chưa qua huấn luyện, chưa qua binh đao, vũ khí thô sơ, lạc hậu...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809" y="291548"/>
            <a:ext cx="11502887" cy="6294782"/>
          </a:xfrm>
        </p:spPr>
        <p:txBody>
          <a:bodyPr/>
          <a:lstStyle/>
          <a:p>
            <a:pPr algn="just"/>
            <a:r>
              <a:rPr lang="vi-VN" sz="6600" b="1" dirty="0" smtClean="0">
                <a:latin typeface="Times New Roman" panose="02020603050405020304" pitchFamily="18" charset="0"/>
                <a:cs typeface="Times New Roman" panose="02020603050405020304" pitchFamily="18" charset="0"/>
              </a:rPr>
              <a:t>Luyện tập</a:t>
            </a:r>
          </a:p>
          <a:p>
            <a:endParaRPr lang="vi-VN" sz="6600" b="1"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9098280" cy="6294755"/>
          </a:xfrm>
        </p:spPr>
        <p:txBody>
          <a:bodyPr>
            <a:normAutofit/>
          </a:bodyPr>
          <a:lstStyle/>
          <a:p>
            <a:pPr algn="just"/>
            <a:r>
              <a:rPr lang="en-US" altLang="vi-VN" sz="6000" b="1" dirty="0">
                <a:latin typeface="Times New Roman" panose="02020603050405020304" pitchFamily="18" charset="0"/>
                <a:cs typeface="Times New Roman" panose="02020603050405020304" pitchFamily="18" charset="0"/>
              </a:rPr>
              <a:t>Bài tập trắc nghiệm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292205" cy="6294755"/>
          </a:xfrm>
        </p:spPr>
        <p:txBody>
          <a:bodyPr>
            <a:normAutofit/>
          </a:bodyPr>
          <a:lstStyle/>
          <a:p>
            <a:pPr algn="just"/>
            <a:r>
              <a:rPr lang="en-US" altLang="vi-VN" sz="3200" b="1" dirty="0">
                <a:latin typeface="Times New Roman" panose="02020603050405020304" pitchFamily="18" charset="0"/>
                <a:cs typeface="Times New Roman" panose="02020603050405020304" pitchFamily="18" charset="0"/>
              </a:rPr>
              <a:t>Bài tập trắc nghiệm</a:t>
            </a:r>
          </a:p>
          <a:p>
            <a:pPr marL="0" indent="0" algn="just">
              <a:buNone/>
            </a:pPr>
            <a:r>
              <a:rPr lang="en-US" altLang="en-US" sz="3200" b="1" dirty="0">
                <a:latin typeface="Times New Roman" panose="02020603050405020304" pitchFamily="18" charset="0"/>
                <a:cs typeface="Times New Roman" panose="02020603050405020304" pitchFamily="18" charset="0"/>
              </a:rPr>
              <a:t>Câu 1. Thực dân Pháp dựa vào duyên cớ nào để tiến hành cuộc chiến tranh xâm lược Việt Nam?</a:t>
            </a:r>
          </a:p>
          <a:p>
            <a:pPr marL="0" indent="0" algn="just">
              <a:buNone/>
            </a:pPr>
            <a:r>
              <a:rPr lang="en-US" altLang="en-US" sz="3200" b="1" dirty="0">
                <a:latin typeface="Times New Roman" panose="02020603050405020304" pitchFamily="18" charset="0"/>
                <a:cs typeface="Times New Roman" panose="02020603050405020304" pitchFamily="18" charset="0"/>
              </a:rPr>
              <a:t>A. Triều đình nhà Nguyễn thi hành chính sách cấm đạo Công giáo.</a:t>
            </a:r>
          </a:p>
          <a:p>
            <a:pPr marL="0" indent="0" algn="just">
              <a:buNone/>
            </a:pPr>
            <a:r>
              <a:rPr lang="en-US" altLang="en-US" sz="3200" b="1" dirty="0">
                <a:latin typeface="Times New Roman" panose="02020603050405020304" pitchFamily="18" charset="0"/>
                <a:cs typeface="Times New Roman" panose="02020603050405020304" pitchFamily="18" charset="0"/>
              </a:rPr>
              <a:t>B. Nhà Nguyễn không cho tàu của thương nhân Pháp vào tránh bão.</a:t>
            </a:r>
          </a:p>
          <a:p>
            <a:pPr marL="0" indent="0" algn="just">
              <a:buNone/>
            </a:pPr>
            <a:r>
              <a:rPr lang="en-US" altLang="en-US" sz="3200" b="1" dirty="0">
                <a:latin typeface="Times New Roman" panose="02020603050405020304" pitchFamily="18" charset="0"/>
                <a:cs typeface="Times New Roman" panose="02020603050405020304" pitchFamily="18" charset="0"/>
              </a:rPr>
              <a:t>C. Nhà Nguyễn tịch thu và đốt thuốc phiện của thương nhân Pháp.</a:t>
            </a:r>
          </a:p>
          <a:p>
            <a:pPr marL="0" indent="0" algn="just">
              <a:buNone/>
            </a:pPr>
            <a:r>
              <a:rPr lang="en-US" altLang="en-US" sz="3200" b="1" dirty="0">
                <a:latin typeface="Times New Roman" panose="02020603050405020304" pitchFamily="18" charset="0"/>
                <a:cs typeface="Times New Roman" panose="02020603050405020304" pitchFamily="18" charset="0"/>
              </a:rPr>
              <a:t>D. Triều đình nhà Nguyễn vi phạm điều khoản trong Hiệp ước Véc-xai.</a:t>
            </a:r>
          </a:p>
        </p:txBody>
      </p:sp>
      <p:sp>
        <p:nvSpPr>
          <p:cNvPr id="2" name="Oval 1"/>
          <p:cNvSpPr/>
          <p:nvPr/>
        </p:nvSpPr>
        <p:spPr>
          <a:xfrm>
            <a:off x="320040" y="2065020"/>
            <a:ext cx="556895" cy="5099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44605" cy="6294755"/>
          </a:xfrm>
        </p:spPr>
        <p:txBody>
          <a:bodyPr>
            <a:normAutofit/>
          </a:bodyPr>
          <a:lstStyle/>
          <a:p>
            <a:pPr marL="0" indent="0" algn="just">
              <a:buNone/>
            </a:pPr>
            <a:r>
              <a:rPr lang="en-US" altLang="en-US" sz="4000" b="1" dirty="0">
                <a:latin typeface="Times New Roman" panose="02020603050405020304" pitchFamily="18" charset="0"/>
                <a:cs typeface="Times New Roman" panose="02020603050405020304" pitchFamily="18" charset="0"/>
              </a:rPr>
              <a:t>Câu 2. Tháng 9/1858, thực dân Pháp tấn công bán đảo Sơn Trà (Đà Nẵng), mở đầu quá trình xâm lược Việt Nam với sự giúp sức của quân đội nước nào?</a:t>
            </a:r>
          </a:p>
          <a:p>
            <a:pPr marL="0" indent="0" algn="just">
              <a:buNone/>
            </a:pPr>
            <a:r>
              <a:rPr lang="en-US" altLang="en-US" sz="4000" b="1" dirty="0">
                <a:latin typeface="Times New Roman" panose="02020603050405020304" pitchFamily="18" charset="0"/>
                <a:cs typeface="Times New Roman" panose="02020603050405020304" pitchFamily="18" charset="0"/>
              </a:rPr>
              <a:t>A. Anh.</a:t>
            </a:r>
          </a:p>
          <a:p>
            <a:pPr marL="0" indent="0" algn="just">
              <a:buNone/>
            </a:pPr>
            <a:r>
              <a:rPr lang="en-US" altLang="en-US" sz="4000" b="1" dirty="0">
                <a:latin typeface="Times New Roman" panose="02020603050405020304" pitchFamily="18" charset="0"/>
                <a:cs typeface="Times New Roman" panose="02020603050405020304" pitchFamily="18" charset="0"/>
              </a:rPr>
              <a:t>B. Tây Ban Nha.</a:t>
            </a:r>
          </a:p>
          <a:p>
            <a:pPr marL="0" indent="0" algn="just">
              <a:buNone/>
            </a:pPr>
            <a:r>
              <a:rPr lang="en-US" altLang="en-US" sz="4000" b="1" dirty="0">
                <a:latin typeface="Times New Roman" panose="02020603050405020304" pitchFamily="18" charset="0"/>
                <a:cs typeface="Times New Roman" panose="02020603050405020304" pitchFamily="18" charset="0"/>
              </a:rPr>
              <a:t>C. Đức.</a:t>
            </a:r>
          </a:p>
          <a:p>
            <a:pPr marL="0" indent="0" algn="just">
              <a:buNone/>
            </a:pPr>
            <a:r>
              <a:rPr lang="en-US" altLang="en-US" sz="4000" b="1" dirty="0">
                <a:latin typeface="Times New Roman" panose="02020603050405020304" pitchFamily="18" charset="0"/>
                <a:cs typeface="Times New Roman" panose="02020603050405020304" pitchFamily="18" charset="0"/>
              </a:rPr>
              <a:t>D. Bồ Đào Nha.</a:t>
            </a:r>
          </a:p>
        </p:txBody>
      </p:sp>
      <p:sp>
        <p:nvSpPr>
          <p:cNvPr id="2" name="Oval 1"/>
          <p:cNvSpPr/>
          <p:nvPr/>
        </p:nvSpPr>
        <p:spPr>
          <a:xfrm>
            <a:off x="391795" y="3035300"/>
            <a:ext cx="574040" cy="56578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511280" cy="6294755"/>
          </a:xfrm>
        </p:spPr>
        <p:txBody>
          <a:bodyPr>
            <a:normAutofit/>
          </a:bodyPr>
          <a:lstStyle/>
          <a:p>
            <a:pPr marL="0" indent="0" algn="just">
              <a:buNone/>
            </a:pPr>
            <a:r>
              <a:rPr lang="en-US" altLang="en-US" sz="4400" b="1" dirty="0">
                <a:latin typeface="Times New Roman" panose="02020603050405020304" pitchFamily="18" charset="0"/>
                <a:cs typeface="Times New Roman" panose="02020603050405020304" pitchFamily="18" charset="0"/>
              </a:rPr>
              <a:t>Câu 3. Người chỉ huy quân dân Việt Nam chiến đấu chống lại quân Pháp tại Đà Nẵng (tháng 9/1858 - tháng 2/1859) là</a:t>
            </a:r>
          </a:p>
          <a:p>
            <a:pPr marL="0" indent="0" algn="just">
              <a:buNone/>
            </a:pPr>
            <a:r>
              <a:rPr lang="en-US" altLang="en-US" sz="4400" b="1" dirty="0">
                <a:latin typeface="Times New Roman" panose="02020603050405020304" pitchFamily="18" charset="0"/>
                <a:cs typeface="Times New Roman" panose="02020603050405020304" pitchFamily="18" charset="0"/>
              </a:rPr>
              <a:t>A. Nguyễn Lâm.</a:t>
            </a:r>
          </a:p>
          <a:p>
            <a:pPr marL="0" indent="0" algn="just">
              <a:buNone/>
            </a:pPr>
            <a:r>
              <a:rPr lang="en-US" altLang="en-US" sz="4400" b="1" dirty="0">
                <a:latin typeface="Times New Roman" panose="02020603050405020304" pitchFamily="18" charset="0"/>
                <a:cs typeface="Times New Roman" panose="02020603050405020304" pitchFamily="18" charset="0"/>
              </a:rPr>
              <a:t>B. Tôn Thất Thuyết.</a:t>
            </a:r>
          </a:p>
          <a:p>
            <a:pPr marL="0" indent="0" algn="just">
              <a:buNone/>
            </a:pPr>
            <a:r>
              <a:rPr lang="en-US" altLang="en-US" sz="4400" b="1" dirty="0">
                <a:latin typeface="Times New Roman" panose="02020603050405020304" pitchFamily="18" charset="0"/>
                <a:cs typeface="Times New Roman" panose="02020603050405020304" pitchFamily="18" charset="0"/>
              </a:rPr>
              <a:t>C. Hoàng Diệu.</a:t>
            </a:r>
          </a:p>
          <a:p>
            <a:pPr marL="0" indent="0" algn="just">
              <a:buNone/>
            </a:pPr>
            <a:r>
              <a:rPr lang="en-US" altLang="en-US" sz="4400" b="1" dirty="0">
                <a:latin typeface="Times New Roman" panose="02020603050405020304" pitchFamily="18" charset="0"/>
                <a:cs typeface="Times New Roman" panose="02020603050405020304" pitchFamily="18" charset="0"/>
              </a:rPr>
              <a:t>D. Nguyễn Tri Phương.</a:t>
            </a:r>
          </a:p>
        </p:txBody>
      </p:sp>
      <p:sp>
        <p:nvSpPr>
          <p:cNvPr id="2" name="Oval 1"/>
          <p:cNvSpPr/>
          <p:nvPr/>
        </p:nvSpPr>
        <p:spPr>
          <a:xfrm>
            <a:off x="357505" y="4970145"/>
            <a:ext cx="636270" cy="61722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365760"/>
            <a:ext cx="11408898" cy="6147581"/>
          </a:xfrm>
        </p:spPr>
        <p:txBody>
          <a:bodyPr/>
          <a:lstStyle/>
          <a:p>
            <a:pPr marL="0" indent="0" algn="just">
              <a:buNone/>
            </a:pPr>
            <a:r>
              <a:rPr lang="vi-VN" sz="3200" b="1" dirty="0" smtClean="0">
                <a:latin typeface="Times New Roman" panose="02020603050405020304" pitchFamily="18" charset="0"/>
                <a:cs typeface="Times New Roman" panose="02020603050405020304" pitchFamily="18" charset="0"/>
              </a:rPr>
              <a:t>Điền Đúng (Đ), Sai (S) vào bảng sau: Khi nói về tình hình chính trị dưới thời Nguyễn:</a:t>
            </a:r>
          </a:p>
        </p:txBody>
      </p:sp>
      <p:graphicFrame>
        <p:nvGraphicFramePr>
          <p:cNvPr id="4" name="Table 3"/>
          <p:cNvGraphicFramePr>
            <a:graphicFrameLocks noGrp="1"/>
          </p:cNvGraphicFramePr>
          <p:nvPr>
            <p:custDataLst>
              <p:tags r:id="rId1"/>
            </p:custDataLst>
          </p:nvPr>
        </p:nvGraphicFramePr>
        <p:xfrm>
          <a:off x="379730" y="1560195"/>
          <a:ext cx="11403965" cy="4663440"/>
        </p:xfrm>
        <a:graphic>
          <a:graphicData uri="http://schemas.openxmlformats.org/drawingml/2006/table">
            <a:tbl>
              <a:tblPr firstRow="1" bandRow="1">
                <a:tableStyleId>{5C22544A-7EE6-4342-B048-85BDC9FD1C3A}</a:tableStyleId>
              </a:tblPr>
              <a:tblGrid>
                <a:gridCol w="10013950"/>
                <a:gridCol w="1390015"/>
              </a:tblGrid>
              <a:tr h="869950">
                <a:tc>
                  <a:txBody>
                    <a:bodyPr/>
                    <a:lstStyle/>
                    <a:p>
                      <a:r>
                        <a:rPr lang="vi-VN" sz="3200" b="1" dirty="0" smtClean="0">
                          <a:solidFill>
                            <a:schemeClr val="tx1"/>
                          </a:solidFill>
                          <a:latin typeface="Times New Roman" panose="02020603050405020304" pitchFamily="18" charset="0"/>
                          <a:cs typeface="Times New Roman" panose="02020603050405020304" pitchFamily="18" charset="0"/>
                        </a:rPr>
                        <a:t>Năm</a:t>
                      </a:r>
                      <a:r>
                        <a:rPr lang="vi-VN" sz="3200" b="1" baseline="0" dirty="0" smtClean="0">
                          <a:solidFill>
                            <a:schemeClr val="tx1"/>
                          </a:solidFill>
                          <a:latin typeface="Times New Roman" panose="02020603050405020304" pitchFamily="18" charset="0"/>
                          <a:cs typeface="Times New Roman" panose="02020603050405020304" pitchFamily="18" charset="0"/>
                        </a:rPr>
                        <a:t> 1802, Nguyễn Ánh đánh bại Triều Tây Sơn, lập ra Triều Nguyễn, lấy niên hiệu Gia Long, đặt kinh đô ở Phú Xuân </a:t>
                      </a:r>
                    </a:p>
                  </a:txBody>
                  <a:tcPr/>
                </a:tc>
                <a:tc>
                  <a:txBody>
                    <a:bodyPr/>
                    <a:lstStyle/>
                    <a:p>
                      <a:pPr algn="ctr"/>
                      <a:endParaRPr lang="en-US" altLang="vi-VN" sz="4000" b="1" dirty="0">
                        <a:solidFill>
                          <a:schemeClr val="tx1"/>
                        </a:solidFill>
                        <a:latin typeface="Times New Roman" panose="02020603050405020304" pitchFamily="18" charset="0"/>
                        <a:cs typeface="Times New Roman" panose="02020603050405020304" pitchFamily="18" charset="0"/>
                      </a:endParaRPr>
                    </a:p>
                  </a:txBody>
                  <a:tcPr anchor="ctr"/>
                </a:tc>
              </a:tr>
              <a:tr h="365760">
                <a:tc>
                  <a:txBody>
                    <a:bodyPr/>
                    <a:lstStyle/>
                    <a:p>
                      <a:r>
                        <a:rPr lang="en-US" altLang="vi-VN" sz="3200" b="1" dirty="0">
                          <a:latin typeface="Times New Roman" panose="02020603050405020304" pitchFamily="18" charset="0"/>
                          <a:cs typeface="Times New Roman" panose="02020603050405020304" pitchFamily="18" charset="0"/>
                          <a:sym typeface="+mn-ea"/>
                        </a:rPr>
                        <a:t>Thời Minh Mạng, cả nước chia thành 24 tỉnh và 1 phủ (Thừa Thiên)</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endParaRPr lang="en-US" altLang="vi-VN" sz="4000" b="1" dirty="0">
                        <a:solidFill>
                          <a:schemeClr val="tx1"/>
                        </a:solidFill>
                        <a:latin typeface="Times New Roman" panose="02020603050405020304" pitchFamily="18" charset="0"/>
                        <a:cs typeface="Times New Roman" panose="02020603050405020304" pitchFamily="18" charset="0"/>
                        <a:sym typeface="+mn-ea"/>
                      </a:endParaRPr>
                    </a:p>
                  </a:txBody>
                  <a:tcPr anchor="ctr"/>
                </a:tc>
              </a:tr>
              <a:tr h="365760">
                <a:tc>
                  <a:txBody>
                    <a:bodyPr/>
                    <a:lstStyle/>
                    <a:p>
                      <a:pPr>
                        <a:buNone/>
                      </a:pPr>
                      <a:r>
                        <a:rPr lang="en-US" altLang="vi-VN" sz="3200" b="1" dirty="0">
                          <a:latin typeface="Times New Roman" panose="02020603050405020304" pitchFamily="18" charset="0"/>
                          <a:cs typeface="Times New Roman" panose="02020603050405020304" pitchFamily="18" charset="0"/>
                          <a:sym typeface="+mn-ea"/>
                        </a:rPr>
                        <a:t>Nhà Nguyễn thực hiện chính sách ngoại giao mềm dẻo với nhà Thanh, khước từ quan hệ và giao thương với các nước Âu-Mỹ, thi hành chính sách cấm đạo (bắt đầu từ thời Minh Mạng), gây nhiều hệ lụy về sau.</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buNone/>
                      </a:pPr>
                      <a:endParaRPr lang="en-US" altLang="vi-VN" sz="4000" b="1" dirty="0">
                        <a:solidFill>
                          <a:schemeClr val="tx1"/>
                        </a:solidFill>
                        <a:latin typeface="Times New Roman" panose="02020603050405020304" pitchFamily="18" charset="0"/>
                        <a:cs typeface="Times New Roman" panose="02020603050405020304" pitchFamily="18" charset="0"/>
                        <a:sym typeface="+mn-ea"/>
                      </a:endParaRPr>
                    </a:p>
                  </a:txBody>
                  <a:tcPr anchor="ct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54130" cy="6294755"/>
          </a:xfrm>
        </p:spPr>
        <p:txBody>
          <a:bodyPr>
            <a:normAutofit/>
          </a:bodyPr>
          <a:lstStyle/>
          <a:p>
            <a:pPr marL="0" indent="0" algn="just">
              <a:buNone/>
            </a:pPr>
            <a:r>
              <a:rPr lang="en-US" altLang="en-US" sz="4000" b="1" dirty="0">
                <a:latin typeface="Times New Roman" panose="02020603050405020304" pitchFamily="18" charset="0"/>
                <a:cs typeface="Times New Roman" panose="02020603050405020304" pitchFamily="18" charset="0"/>
              </a:rPr>
              <a:t>Câu 4. Hiệp ước nào đánh dấu việc triều đình nhà Nguyễn chính thức thừa nhận quyền cai quản của thực dân Pháp ở ba tỉnh Đông Nam Kì (Gia Định, Định Tường, Biên Hòa) và đảo Côn Lôn?</a:t>
            </a:r>
          </a:p>
          <a:p>
            <a:pPr marL="0" indent="0" algn="just">
              <a:buNone/>
            </a:pPr>
            <a:r>
              <a:rPr lang="en-US" altLang="en-US" sz="4000" b="1" dirty="0">
                <a:latin typeface="Times New Roman" panose="02020603050405020304" pitchFamily="18" charset="0"/>
                <a:cs typeface="Times New Roman" panose="02020603050405020304" pitchFamily="18" charset="0"/>
              </a:rPr>
              <a:t>A. Hiệp ước Nhâm Tuất.    </a:t>
            </a:r>
          </a:p>
          <a:p>
            <a:pPr marL="0" indent="0" algn="just">
              <a:buNone/>
            </a:pPr>
            <a:r>
              <a:rPr lang="en-US" altLang="en-US" sz="4000" b="1" dirty="0">
                <a:latin typeface="Times New Roman" panose="02020603050405020304" pitchFamily="18" charset="0"/>
                <a:cs typeface="Times New Roman" panose="02020603050405020304" pitchFamily="18" charset="0"/>
              </a:rPr>
              <a:t>B. Hiệp ước Giáp Tuất.</a:t>
            </a:r>
          </a:p>
          <a:p>
            <a:pPr marL="0" indent="0" algn="just">
              <a:buNone/>
            </a:pPr>
            <a:r>
              <a:rPr lang="en-US" altLang="en-US" sz="4000" b="1" dirty="0">
                <a:latin typeface="Times New Roman" panose="02020603050405020304" pitchFamily="18" charset="0"/>
                <a:cs typeface="Times New Roman" panose="02020603050405020304" pitchFamily="18" charset="0"/>
              </a:rPr>
              <a:t>C. Hiệp ước Hác-măng. </a:t>
            </a:r>
          </a:p>
          <a:p>
            <a:pPr marL="0" indent="0" algn="just">
              <a:buNone/>
            </a:pPr>
            <a:r>
              <a:rPr lang="en-US" altLang="en-US" sz="4000" b="1" dirty="0">
                <a:latin typeface="Times New Roman" panose="02020603050405020304" pitchFamily="18" charset="0"/>
                <a:cs typeface="Times New Roman" panose="02020603050405020304" pitchFamily="18" charset="0"/>
              </a:rPr>
              <a:t>D. Hiệp ước Pa-tơ-nốt.</a:t>
            </a:r>
          </a:p>
        </p:txBody>
      </p:sp>
      <p:sp>
        <p:nvSpPr>
          <p:cNvPr id="2" name="Oval 1"/>
          <p:cNvSpPr/>
          <p:nvPr/>
        </p:nvSpPr>
        <p:spPr>
          <a:xfrm>
            <a:off x="400685" y="3002280"/>
            <a:ext cx="645160" cy="53086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9098280" cy="6294755"/>
          </a:xfrm>
        </p:spPr>
        <p:txBody>
          <a:bodyPr>
            <a:noAutofit/>
          </a:bodyPr>
          <a:lstStyle/>
          <a:p>
            <a:pPr marL="0" indent="0" algn="just">
              <a:buNone/>
            </a:pPr>
            <a:r>
              <a:rPr lang="en-US" altLang="en-US" sz="3600" b="1" dirty="0">
                <a:latin typeface="Times New Roman" panose="02020603050405020304" pitchFamily="18" charset="0"/>
                <a:cs typeface="Times New Roman" panose="02020603050405020304" pitchFamily="18" charset="0"/>
              </a:rPr>
              <a:t>Câu 5. Nguyên nhân nào khiến quân đội nhà Nguyễn không giành được thắng lợi trên chiến trường Gia Định (năm 1860)?</a:t>
            </a:r>
          </a:p>
          <a:p>
            <a:pPr marL="0" indent="0" algn="just">
              <a:buNone/>
            </a:pPr>
            <a:r>
              <a:rPr lang="en-US" altLang="en-US" sz="3600" b="1" dirty="0">
                <a:latin typeface="Times New Roman" panose="02020603050405020304" pitchFamily="18" charset="0"/>
                <a:cs typeface="Times New Roman" panose="02020603050405020304" pitchFamily="18" charset="0"/>
              </a:rPr>
              <a:t>A. Thiếu sự ủng hộ của quần chúng nhân dân.</a:t>
            </a:r>
          </a:p>
          <a:p>
            <a:pPr marL="0" indent="0" algn="just">
              <a:buNone/>
            </a:pPr>
            <a:r>
              <a:rPr lang="en-US" altLang="en-US" sz="3600" b="1" dirty="0">
                <a:latin typeface="Times New Roman" panose="02020603050405020304" pitchFamily="18" charset="0"/>
                <a:cs typeface="Times New Roman" panose="02020603050405020304" pitchFamily="18" charset="0"/>
              </a:rPr>
              <a:t>B. Sai lầm về đường lối chỉ đạo chiến đấu.</a:t>
            </a:r>
          </a:p>
          <a:p>
            <a:pPr marL="0" indent="0" algn="just">
              <a:buNone/>
            </a:pPr>
            <a:r>
              <a:rPr lang="en-US" altLang="en-US" sz="3600" b="1" dirty="0">
                <a:latin typeface="Times New Roman" panose="02020603050405020304" pitchFamily="18" charset="0"/>
                <a:cs typeface="Times New Roman" panose="02020603050405020304" pitchFamily="18" charset="0"/>
              </a:rPr>
              <a:t>C. Lực lượng ít; vũ khí chiến đấu thô sơ, lạc hậu.</a:t>
            </a:r>
          </a:p>
          <a:p>
            <a:pPr marL="0" indent="0" algn="just">
              <a:buNone/>
            </a:pPr>
            <a:r>
              <a:rPr lang="en-US" altLang="en-US" sz="3600" b="1" dirty="0">
                <a:latin typeface="Times New Roman" panose="02020603050405020304" pitchFamily="18" charset="0"/>
                <a:cs typeface="Times New Roman" panose="02020603050405020304" pitchFamily="18" charset="0"/>
              </a:rPr>
              <a:t>D. Quân Pháp chiếm ưu thế áp đảo về lực lượng.</a:t>
            </a:r>
          </a:p>
        </p:txBody>
      </p:sp>
      <p:sp>
        <p:nvSpPr>
          <p:cNvPr id="2" name="Oval 1"/>
          <p:cNvSpPr/>
          <p:nvPr/>
        </p:nvSpPr>
        <p:spPr>
          <a:xfrm>
            <a:off x="337820" y="2797175"/>
            <a:ext cx="628015" cy="54673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9098280" cy="6294755"/>
          </a:xfrm>
        </p:spPr>
        <p:txBody>
          <a:bodyPr>
            <a:normAutofit/>
          </a:bodyPr>
          <a:lstStyle/>
          <a:p>
            <a:pPr marL="0" indent="0" algn="just">
              <a:buNone/>
            </a:pPr>
            <a:r>
              <a:rPr lang="en-US" altLang="en-US" sz="4000" b="1" dirty="0">
                <a:latin typeface="Times New Roman" panose="02020603050405020304" pitchFamily="18" charset="0"/>
                <a:cs typeface="Times New Roman" panose="02020603050405020304" pitchFamily="18" charset="0"/>
              </a:rPr>
              <a:t>Câu 6. Căn cứ chiến đấu chính của nghĩa quân do Trương Định chỉ huy được đặt ở</a:t>
            </a:r>
          </a:p>
          <a:p>
            <a:pPr marL="0" indent="0" algn="just">
              <a:buNone/>
            </a:pPr>
            <a:r>
              <a:rPr lang="en-US" altLang="en-US" sz="4000" b="1" dirty="0">
                <a:latin typeface="Times New Roman" panose="02020603050405020304" pitchFamily="18" charset="0"/>
                <a:cs typeface="Times New Roman" panose="02020603050405020304" pitchFamily="18" charset="0"/>
              </a:rPr>
              <a:t>A. Bãi Sậy (Hưng Yên).</a:t>
            </a:r>
          </a:p>
          <a:p>
            <a:pPr marL="0" indent="0" algn="just">
              <a:buNone/>
            </a:pPr>
            <a:r>
              <a:rPr lang="en-US" altLang="en-US" sz="4000" b="1" dirty="0">
                <a:latin typeface="Times New Roman" panose="02020603050405020304" pitchFamily="18" charset="0"/>
                <a:cs typeface="Times New Roman" panose="02020603050405020304" pitchFamily="18" charset="0"/>
              </a:rPr>
              <a:t>B. Hai Sông (Hải Dương).</a:t>
            </a:r>
          </a:p>
          <a:p>
            <a:pPr marL="0" indent="0" algn="just">
              <a:buNone/>
            </a:pPr>
            <a:r>
              <a:rPr lang="en-US" altLang="en-US" sz="4000" b="1" dirty="0">
                <a:latin typeface="Times New Roman" panose="02020603050405020304" pitchFamily="18" charset="0"/>
                <a:cs typeface="Times New Roman" panose="02020603050405020304" pitchFamily="18" charset="0"/>
              </a:rPr>
              <a:t>C. Phồn Xương (Yên Thế).</a:t>
            </a:r>
          </a:p>
          <a:p>
            <a:pPr marL="0" indent="0" algn="just">
              <a:buNone/>
            </a:pPr>
            <a:r>
              <a:rPr lang="en-US" altLang="en-US" sz="4000" b="1" dirty="0">
                <a:latin typeface="Times New Roman" panose="02020603050405020304" pitchFamily="18" charset="0"/>
                <a:cs typeface="Times New Roman" panose="02020603050405020304" pitchFamily="18" charset="0"/>
              </a:rPr>
              <a:t>D. Gò Công (Tân Hòa).</a:t>
            </a:r>
          </a:p>
        </p:txBody>
      </p:sp>
      <p:sp>
        <p:nvSpPr>
          <p:cNvPr id="2" name="Oval 1"/>
          <p:cNvSpPr/>
          <p:nvPr/>
        </p:nvSpPr>
        <p:spPr>
          <a:xfrm>
            <a:off x="346710" y="4582160"/>
            <a:ext cx="610235" cy="53848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9098280" cy="6294755"/>
          </a:xfrm>
        </p:spPr>
        <p:txBody>
          <a:bodyPr>
            <a:normAutofit/>
          </a:bodyPr>
          <a:lstStyle/>
          <a:p>
            <a:pPr marL="0" indent="0" algn="just">
              <a:buNone/>
            </a:pPr>
            <a:r>
              <a:rPr lang="en-US" altLang="en-US" sz="4000" b="1" dirty="0">
                <a:latin typeface="Times New Roman" panose="02020603050405020304" pitchFamily="18" charset="0"/>
                <a:cs typeface="Times New Roman" panose="02020603050405020304" pitchFamily="18" charset="0"/>
              </a:rPr>
              <a:t>Câu 7. Ai là tác giả của câu nói nổi tiếng: “Bao giờ người Tây nhổ hết cỏ nước Nam, thì mới hết người Nam đánh Tây”?</a:t>
            </a:r>
          </a:p>
          <a:p>
            <a:pPr marL="0" indent="0" algn="just">
              <a:buNone/>
            </a:pPr>
            <a:r>
              <a:rPr lang="en-US" altLang="en-US" sz="4000" b="1" dirty="0">
                <a:latin typeface="Times New Roman" panose="02020603050405020304" pitchFamily="18" charset="0"/>
                <a:cs typeface="Times New Roman" panose="02020603050405020304" pitchFamily="18" charset="0"/>
              </a:rPr>
              <a:t>A. Nguyễn Trung Trực.</a:t>
            </a:r>
          </a:p>
          <a:p>
            <a:pPr marL="0" indent="0" algn="just">
              <a:buNone/>
            </a:pPr>
            <a:r>
              <a:rPr lang="en-US" altLang="en-US" sz="4000" b="1" dirty="0">
                <a:latin typeface="Times New Roman" panose="02020603050405020304" pitchFamily="18" charset="0"/>
                <a:cs typeface="Times New Roman" panose="02020603050405020304" pitchFamily="18" charset="0"/>
              </a:rPr>
              <a:t>B. Trương Định.</a:t>
            </a:r>
          </a:p>
          <a:p>
            <a:pPr marL="0" indent="0" algn="just">
              <a:buNone/>
            </a:pPr>
            <a:r>
              <a:rPr lang="en-US" altLang="en-US" sz="4000" b="1" dirty="0">
                <a:latin typeface="Times New Roman" panose="02020603050405020304" pitchFamily="18" charset="0"/>
                <a:cs typeface="Times New Roman" panose="02020603050405020304" pitchFamily="18" charset="0"/>
              </a:rPr>
              <a:t>C. Võ Duy Dương.</a:t>
            </a:r>
          </a:p>
          <a:p>
            <a:pPr marL="0" indent="0" algn="just">
              <a:buNone/>
            </a:pPr>
            <a:r>
              <a:rPr lang="en-US" altLang="en-US" sz="4000" b="1" dirty="0">
                <a:latin typeface="Times New Roman" panose="02020603050405020304" pitchFamily="18" charset="0"/>
                <a:cs typeface="Times New Roman" panose="02020603050405020304" pitchFamily="18" charset="0"/>
              </a:rPr>
              <a:t>D. Nguyễn Hữu Huân.</a:t>
            </a:r>
          </a:p>
        </p:txBody>
      </p:sp>
      <p:sp>
        <p:nvSpPr>
          <p:cNvPr id="2" name="Oval 1"/>
          <p:cNvSpPr/>
          <p:nvPr/>
        </p:nvSpPr>
        <p:spPr>
          <a:xfrm>
            <a:off x="400685" y="2311400"/>
            <a:ext cx="618490" cy="65087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809" y="291548"/>
            <a:ext cx="11502887" cy="6294782"/>
          </a:xfrm>
        </p:spPr>
        <p:txBody>
          <a:bodyPr/>
          <a:lstStyle/>
          <a:p>
            <a:pPr marL="0" indent="0" algn="just">
              <a:buNone/>
            </a:pPr>
            <a:r>
              <a:rPr lang="vi-VN" sz="3200" b="1" dirty="0" smtClean="0"/>
              <a:t>BT sgk/81</a:t>
            </a:r>
          </a:p>
          <a:p>
            <a:pPr algn="just"/>
            <a:r>
              <a:rPr lang="vi-VN" sz="3200" b="1" dirty="0" smtClean="0"/>
              <a:t>Lập </a:t>
            </a:r>
            <a:r>
              <a:rPr lang="vi-VN" sz="3200" b="1" dirty="0"/>
              <a:t>và hoàn thành bảng hệ thống (theo gợi ý dưới đây) về quá trình thực dân Pháp xâm lược Việt Nam và cuộc kháng chiến chống xâm lược của nhân dân ta (1858 - 1884</a:t>
            </a:r>
            <a:r>
              <a:rPr lang="vi-VN" sz="3200" b="1" dirty="0" smtClean="0"/>
              <a:t>).</a:t>
            </a:r>
          </a:p>
          <a:p>
            <a:endParaRPr lang="vi-VN" dirty="0"/>
          </a:p>
        </p:txBody>
      </p:sp>
      <p:graphicFrame>
        <p:nvGraphicFramePr>
          <p:cNvPr id="2" name="Table 1"/>
          <p:cNvGraphicFramePr>
            <a:graphicFrameLocks noGrp="1"/>
          </p:cNvGraphicFramePr>
          <p:nvPr/>
        </p:nvGraphicFramePr>
        <p:xfrm>
          <a:off x="357811" y="2866517"/>
          <a:ext cx="11502885" cy="3200400"/>
        </p:xfrm>
        <a:graphic>
          <a:graphicData uri="http://schemas.openxmlformats.org/drawingml/2006/table">
            <a:tbl>
              <a:tblPr firstRow="1" bandRow="1">
                <a:tableStyleId>{5C22544A-7EE6-4342-B048-85BDC9FD1C3A}</a:tableStyleId>
              </a:tblPr>
              <a:tblGrid>
                <a:gridCol w="2300577"/>
                <a:gridCol w="2300577"/>
                <a:gridCol w="2300577"/>
                <a:gridCol w="2300577"/>
                <a:gridCol w="2300577"/>
              </a:tblGrid>
              <a:tr h="370840">
                <a:tc>
                  <a:txBody>
                    <a:bodyPr/>
                    <a:lstStyle/>
                    <a:p>
                      <a:pPr algn="ctr"/>
                      <a:r>
                        <a:rPr lang="vi-VN" sz="3200" b="1" dirty="0" smtClean="0">
                          <a:solidFill>
                            <a:schemeClr val="tx1"/>
                          </a:solidFill>
                        </a:rPr>
                        <a:t>Giai đoạn</a:t>
                      </a:r>
                      <a:endParaRPr lang="vi-VN" sz="3200" b="1" dirty="0">
                        <a:solidFill>
                          <a:schemeClr val="tx1"/>
                        </a:solidFill>
                      </a:endParaRPr>
                    </a:p>
                  </a:txBody>
                  <a:tcPr anchor="ctr"/>
                </a:tc>
                <a:tc>
                  <a:txBody>
                    <a:bodyPr/>
                    <a:lstStyle/>
                    <a:p>
                      <a:pPr algn="ctr"/>
                      <a:r>
                        <a:rPr lang="vi-VN" sz="3200" b="1" dirty="0" smtClean="0">
                          <a:solidFill>
                            <a:schemeClr val="tx1"/>
                          </a:solidFill>
                        </a:rPr>
                        <a:t>Quá</a:t>
                      </a:r>
                      <a:r>
                        <a:rPr lang="vi-VN" sz="3200" b="1" baseline="0" dirty="0" smtClean="0">
                          <a:solidFill>
                            <a:schemeClr val="tx1"/>
                          </a:solidFill>
                        </a:rPr>
                        <a:t> trình thực dân Pháp xâm lược</a:t>
                      </a:r>
                      <a:endParaRPr lang="vi-VN" sz="3200" b="1" dirty="0">
                        <a:solidFill>
                          <a:schemeClr val="tx1"/>
                        </a:solidFill>
                      </a:endParaRPr>
                    </a:p>
                  </a:txBody>
                  <a:tcPr anchor="ctr"/>
                </a:tc>
                <a:tc>
                  <a:txBody>
                    <a:bodyPr/>
                    <a:lstStyle/>
                    <a:p>
                      <a:pPr algn="ctr"/>
                      <a:r>
                        <a:rPr lang="vi-VN" sz="3200" b="1" dirty="0" smtClean="0">
                          <a:solidFill>
                            <a:schemeClr val="tx1"/>
                          </a:solidFill>
                        </a:rPr>
                        <a:t>Thái</a:t>
                      </a:r>
                      <a:r>
                        <a:rPr lang="vi-VN" sz="3200" b="1" baseline="0" dirty="0" smtClean="0">
                          <a:solidFill>
                            <a:schemeClr val="tx1"/>
                          </a:solidFill>
                        </a:rPr>
                        <a:t> độ và đối sách của Triều đình Huế</a:t>
                      </a:r>
                      <a:endParaRPr lang="vi-VN" sz="3200" b="1" dirty="0">
                        <a:solidFill>
                          <a:schemeClr val="tx1"/>
                        </a:solidFill>
                      </a:endParaRPr>
                    </a:p>
                  </a:txBody>
                  <a:tcPr anchor="ctr"/>
                </a:tc>
                <a:tc>
                  <a:txBody>
                    <a:bodyPr/>
                    <a:lstStyle/>
                    <a:p>
                      <a:pPr algn="ctr"/>
                      <a:r>
                        <a:rPr lang="vi-VN" sz="3200" b="1" dirty="0" smtClean="0">
                          <a:solidFill>
                            <a:schemeClr val="tx1"/>
                          </a:solidFill>
                        </a:rPr>
                        <a:t>Thái</a:t>
                      </a:r>
                      <a:r>
                        <a:rPr lang="vi-VN" sz="3200" b="1" baseline="0" dirty="0" smtClean="0">
                          <a:solidFill>
                            <a:schemeClr val="tx1"/>
                          </a:solidFill>
                        </a:rPr>
                        <a:t> độ và hành động của nhân dân</a:t>
                      </a:r>
                      <a:endParaRPr lang="vi-VN" sz="3200" b="1" dirty="0">
                        <a:solidFill>
                          <a:schemeClr val="tx1"/>
                        </a:solidFill>
                      </a:endParaRPr>
                    </a:p>
                  </a:txBody>
                  <a:tcPr anchor="ctr"/>
                </a:tc>
                <a:tc>
                  <a:txBody>
                    <a:bodyPr/>
                    <a:lstStyle/>
                    <a:p>
                      <a:pPr algn="ctr"/>
                      <a:r>
                        <a:rPr lang="vi-VN" sz="3200" b="1" dirty="0" smtClean="0">
                          <a:solidFill>
                            <a:schemeClr val="tx1"/>
                          </a:solidFill>
                        </a:rPr>
                        <a:t>Kết</a:t>
                      </a:r>
                      <a:r>
                        <a:rPr lang="vi-VN" sz="3200" b="1" baseline="0" dirty="0" smtClean="0">
                          <a:solidFill>
                            <a:schemeClr val="tx1"/>
                          </a:solidFill>
                        </a:rPr>
                        <a:t> quả, ý nghĩa</a:t>
                      </a:r>
                      <a:endParaRPr lang="vi-VN" sz="3200" b="1" dirty="0">
                        <a:solidFill>
                          <a:schemeClr val="tx1"/>
                        </a:solidFill>
                      </a:endParaRPr>
                    </a:p>
                  </a:txBody>
                  <a:tcPr anchor="ctr"/>
                </a:tc>
              </a:tr>
              <a:tr h="370840">
                <a:tc>
                  <a:txBody>
                    <a:bodyPr/>
                    <a:lstStyle/>
                    <a:p>
                      <a:r>
                        <a:rPr lang="vi-VN" sz="3200" b="1" dirty="0" smtClean="0">
                          <a:solidFill>
                            <a:schemeClr val="tx1"/>
                          </a:solidFill>
                        </a:rPr>
                        <a:t>1858-1873</a:t>
                      </a:r>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r>
              <a:tr h="370840">
                <a:tc>
                  <a:txBody>
                    <a:bodyPr/>
                    <a:lstStyle/>
                    <a:p>
                      <a:r>
                        <a:rPr lang="vi-VN" sz="3200" b="1" dirty="0" smtClean="0">
                          <a:solidFill>
                            <a:schemeClr val="tx1"/>
                          </a:solidFill>
                        </a:rPr>
                        <a:t>1873-1884</a:t>
                      </a:r>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c>
                  <a:txBody>
                    <a:bodyPr/>
                    <a:lstStyle/>
                    <a:p>
                      <a:endParaRPr lang="vi-VN" sz="3200" b="1" dirty="0">
                        <a:solidFill>
                          <a:schemeClr val="tx1"/>
                        </a:solidFill>
                      </a:endParaRPr>
                    </a:p>
                  </a:txBody>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809" y="291548"/>
            <a:ext cx="11502887" cy="6294782"/>
          </a:xfrm>
        </p:spPr>
        <p:txBody>
          <a:bodyPr>
            <a:normAutofit fontScale="92500"/>
          </a:bodyPr>
          <a:lstStyle/>
          <a:p>
            <a:pPr algn="just"/>
            <a:r>
              <a:rPr lang="vi-VN" sz="3600" b="1" dirty="0" smtClean="0"/>
              <a:t>Vận dụng:</a:t>
            </a:r>
          </a:p>
          <a:p>
            <a:pPr algn="just"/>
            <a:r>
              <a:rPr lang="vi-VN" sz="3600" b="1" dirty="0" smtClean="0"/>
              <a:t>Tìm </a:t>
            </a:r>
            <a:r>
              <a:rPr lang="vi-VN" sz="3600" b="1" dirty="0"/>
              <a:t>hiểu thông tin từ sách, báo, internet, hãy viết bài giới thiệu hoặc làm thẻ nhớ về một nhân vật lịch sử tiêu biểu trong cuộc kháng chiến chống thực dân Pháp xâm lược của nhân dân Việt Nam (1858 - 1884) mà em yêu thích nhất theo dàn ý sau</a:t>
            </a:r>
            <a:r>
              <a:rPr lang="vi-VN" sz="3600" b="1" dirty="0" smtClean="0"/>
              <a:t>:</a:t>
            </a:r>
          </a:p>
          <a:p>
            <a:pPr marL="0" indent="0" algn="just">
              <a:buNone/>
            </a:pPr>
            <a:r>
              <a:rPr lang="vi-VN" sz="3600" b="1" dirty="0"/>
              <a:t>- Đóng góp/vai trò của nhân vật trong cuộc kháng chiến.</a:t>
            </a:r>
          </a:p>
          <a:p>
            <a:pPr marL="0" indent="0" algn="just">
              <a:buNone/>
            </a:pPr>
            <a:r>
              <a:rPr lang="vi-VN" sz="3600" b="1" dirty="0"/>
              <a:t>- Địa danh, công trình hiện nay liên quan đến nhân vật mà em biết.</a:t>
            </a:r>
          </a:p>
          <a:p>
            <a:pPr marL="0" indent="0" algn="just">
              <a:buNone/>
            </a:pPr>
            <a:r>
              <a:rPr lang="vi-VN" sz="3600" b="1" dirty="0"/>
              <a:t>- Bài học mà em học được từ nhân vật.</a:t>
            </a:r>
          </a:p>
          <a:p>
            <a:endParaRPr lang="vi-V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ìm hiểu thông tin từ sách, báo, internet, hãy viết bài giới thiệ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5287" y="344557"/>
            <a:ext cx="11728174" cy="63080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010" y="358775"/>
            <a:ext cx="11486515" cy="5682615"/>
          </a:xfrm>
        </p:spPr>
        <p:txBody>
          <a:bodyPr/>
          <a:lstStyle/>
          <a:p>
            <a:pPr marL="0" indent="0">
              <a:buNone/>
            </a:pPr>
            <a:r>
              <a:rPr lang="vi-VN" sz="2000" b="1" dirty="0" smtClean="0">
                <a:sym typeface="+mn-ea"/>
              </a:rPr>
              <a:t>          </a:t>
            </a:r>
            <a:r>
              <a:rPr lang="vi-VN" sz="2000" b="1" dirty="0" smtClean="0">
                <a:solidFill>
                  <a:srgbClr val="FF0000"/>
                </a:solidFill>
                <a:sym typeface="+mn-ea"/>
              </a:rPr>
              <a:t>  </a:t>
            </a:r>
            <a:r>
              <a:rPr lang="vi-VN" sz="2400" b="1" dirty="0" smtClean="0">
                <a:solidFill>
                  <a:srgbClr val="FF0000"/>
                </a:solidFill>
                <a:latin typeface="Times New Roman" panose="02020603050405020304" pitchFamily="18" charset="0"/>
                <a:cs typeface="Times New Roman" panose="02020603050405020304" pitchFamily="18" charset="0"/>
                <a:sym typeface="+mn-ea"/>
              </a:rPr>
              <a:t>BÀI 17: CUỘC KHÁNG CHIẾN CHỐNG THỰC DÂN PHÁP XÂM LƯỢC </a:t>
            </a:r>
          </a:p>
          <a:p>
            <a:pPr marL="0" indent="0">
              <a:buNone/>
            </a:pPr>
            <a:r>
              <a:rPr lang="vi-VN" sz="2400" b="1" dirty="0" smtClean="0">
                <a:solidFill>
                  <a:srgbClr val="FF0000"/>
                </a:solidFill>
                <a:latin typeface="Times New Roman" panose="02020603050405020304" pitchFamily="18" charset="0"/>
                <a:cs typeface="Times New Roman" panose="02020603050405020304" pitchFamily="18" charset="0"/>
                <a:sym typeface="+mn-ea"/>
              </a:rPr>
              <a:t>                                             TỪ NĂM 1858 ĐẾN NĂM 1884</a:t>
            </a:r>
          </a:p>
          <a:p>
            <a:pPr marL="0" indent="0">
              <a:buNone/>
            </a:pPr>
            <a:r>
              <a:rPr lang="vi-VN" sz="2400" b="1" dirty="0">
                <a:solidFill>
                  <a:srgbClr val="FF0000"/>
                </a:solidFill>
                <a:latin typeface="Times New Roman" panose="02020603050405020304" pitchFamily="18" charset="0"/>
                <a:cs typeface="Times New Roman" panose="02020603050405020304" pitchFamily="18" charset="0"/>
                <a:sym typeface="+mn-ea"/>
              </a:rPr>
              <a:t>1. Cuộc kháng chiến chống thực dân Pháp xâm lược từ năm 1858 đến năm 1874</a:t>
            </a:r>
          </a:p>
          <a:p>
            <a:pPr marL="0" indent="0">
              <a:buNone/>
            </a:pPr>
            <a:r>
              <a:rPr lang="vi-VN" sz="2400" b="1" dirty="0">
                <a:solidFill>
                  <a:srgbClr val="FF0000"/>
                </a:solidFill>
                <a:latin typeface="Times New Roman" panose="02020603050405020304" pitchFamily="18" charset="0"/>
                <a:cs typeface="Times New Roman" panose="02020603050405020304" pitchFamily="18" charset="0"/>
                <a:sym typeface="+mn-ea"/>
              </a:rPr>
              <a:t>a/</a:t>
            </a:r>
            <a:r>
              <a:rPr lang="en-US" sz="2400" b="1" dirty="0">
                <a:solidFill>
                  <a:srgbClr val="FF0000"/>
                </a:solidFill>
                <a:latin typeface="Times New Roman" panose="02020603050405020304" pitchFamily="18" charset="0"/>
                <a:cs typeface="Times New Roman" panose="02020603050405020304" pitchFamily="18" charset="0"/>
                <a:sym typeface="+mn-ea"/>
              </a:rPr>
              <a:t>Cuộc kháng chiến ở Đà Nẵng và Nam Kì (1858-1862) </a:t>
            </a:r>
            <a:r>
              <a:rPr lang="en-US" sz="2400" b="1" dirty="0">
                <a:solidFill>
                  <a:schemeClr val="tx1"/>
                </a:solidFill>
                <a:latin typeface="Times New Roman" panose="02020603050405020304" pitchFamily="18" charset="0"/>
                <a:cs typeface="Times New Roman" panose="02020603050405020304" pitchFamily="18" charset="0"/>
                <a:sym typeface="+mn-ea"/>
              </a:rPr>
              <a:t>(HS học sơ đồ ở sgk/76)</a:t>
            </a:r>
          </a:p>
          <a:p>
            <a:pPr marL="0" indent="0">
              <a:buNone/>
            </a:pPr>
            <a:r>
              <a:rPr lang="en-US" sz="2400" b="1" dirty="0">
                <a:solidFill>
                  <a:srgbClr val="FF0000"/>
                </a:solidFill>
                <a:latin typeface="Times New Roman" panose="02020603050405020304" pitchFamily="18" charset="0"/>
                <a:cs typeface="Times New Roman" panose="02020603050405020304" pitchFamily="18" charset="0"/>
                <a:sym typeface="+mn-ea"/>
              </a:rPr>
              <a:t>b/Nhân dân Nam Kì tiếp tục kháng chiến (1862-1874)</a:t>
            </a:r>
          </a:p>
          <a:p>
            <a:pPr marL="0" indent="0" algn="just">
              <a:buNone/>
            </a:pPr>
            <a:r>
              <a:rPr lang="vi-VN" sz="2400" b="1" dirty="0">
                <a:latin typeface="Times New Roman" panose="02020603050405020304" pitchFamily="18" charset="0"/>
                <a:cs typeface="Times New Roman" panose="02020603050405020304" pitchFamily="18" charset="0"/>
                <a:sym typeface="+mn-ea"/>
              </a:rPr>
              <a:t>- </a:t>
            </a:r>
            <a:r>
              <a:rPr lang="en-US" altLang="vi-VN" sz="2400" b="1" dirty="0">
                <a:latin typeface="Times New Roman" panose="02020603050405020304" pitchFamily="18" charset="0"/>
                <a:cs typeface="Times New Roman" panose="02020603050405020304" pitchFamily="18" charset="0"/>
                <a:sym typeface="+mn-ea"/>
              </a:rPr>
              <a:t>P</a:t>
            </a:r>
            <a:r>
              <a:rPr lang="vi-VN" sz="2400" b="1" dirty="0">
                <a:latin typeface="Times New Roman" panose="02020603050405020304" pitchFamily="18" charset="0"/>
                <a:cs typeface="Times New Roman" panose="02020603050405020304" pitchFamily="18" charset="0"/>
                <a:sym typeface="+mn-ea"/>
              </a:rPr>
              <a:t>hong trào kháng chiến chống Pháp của nhân dân các tỉnh Nam Kì  ngày càng mạnh mẽ, dưới nhiều hình thức. Tiêu biểu là:</a:t>
            </a:r>
            <a:endParaRPr lang="vi-VN" sz="2400" b="1" dirty="0">
              <a:latin typeface="Times New Roman" panose="02020603050405020304" pitchFamily="18" charset="0"/>
              <a:cs typeface="Times New Roman" panose="02020603050405020304" pitchFamily="18" charset="0"/>
            </a:endParaRPr>
          </a:p>
          <a:p>
            <a:pPr marL="0" indent="0" algn="just">
              <a:buNone/>
            </a:pPr>
            <a:r>
              <a:rPr lang="vi-VN" sz="2400" b="1" dirty="0">
                <a:latin typeface="Times New Roman" panose="02020603050405020304" pitchFamily="18" charset="0"/>
                <a:cs typeface="Times New Roman" panose="02020603050405020304" pitchFamily="18" charset="0"/>
                <a:sym typeface="+mn-ea"/>
              </a:rPr>
              <a:t>+ </a:t>
            </a:r>
            <a:r>
              <a:rPr lang="en-US" altLang="vi-VN" sz="2400" b="1" dirty="0">
                <a:latin typeface="Times New Roman" panose="02020603050405020304" pitchFamily="18" charset="0"/>
                <a:cs typeface="Times New Roman" panose="02020603050405020304" pitchFamily="18" charset="0"/>
                <a:sym typeface="+mn-ea"/>
              </a:rPr>
              <a:t>Khởi nghĩa </a:t>
            </a:r>
            <a:r>
              <a:rPr lang="vi-VN" sz="2400" b="1" dirty="0">
                <a:latin typeface="Times New Roman" panose="02020603050405020304" pitchFamily="18" charset="0"/>
                <a:cs typeface="Times New Roman" panose="02020603050405020304" pitchFamily="18" charset="0"/>
                <a:sym typeface="+mn-ea"/>
              </a:rPr>
              <a:t>Nguyễn Trung Trực</a:t>
            </a:r>
            <a:r>
              <a:rPr lang="en-US" altLang="vi-VN" sz="2400" b="1" dirty="0">
                <a:latin typeface="Times New Roman" panose="02020603050405020304" pitchFamily="18" charset="0"/>
                <a:cs typeface="Times New Roman" panose="02020603050405020304" pitchFamily="18" charset="0"/>
                <a:sym typeface="+mn-ea"/>
              </a:rPr>
              <a:t>.</a:t>
            </a:r>
            <a:r>
              <a:rPr lang="vi-VN" sz="2400" b="1" dirty="0">
                <a:latin typeface="Times New Roman" panose="02020603050405020304" pitchFamily="18" charset="0"/>
                <a:cs typeface="Times New Roman" panose="02020603050405020304" pitchFamily="18" charset="0"/>
                <a:sym typeface="+mn-ea"/>
              </a:rPr>
              <a:t> </a:t>
            </a:r>
            <a:endParaRPr lang="vi-VN" sz="2400" b="1" dirty="0">
              <a:latin typeface="Times New Roman" panose="02020603050405020304" pitchFamily="18" charset="0"/>
              <a:cs typeface="Times New Roman" panose="02020603050405020304" pitchFamily="18" charset="0"/>
            </a:endParaRPr>
          </a:p>
          <a:p>
            <a:pPr marL="0" indent="0" algn="just">
              <a:buNone/>
            </a:pPr>
            <a:r>
              <a:rPr lang="vi-VN" sz="2400" b="1" dirty="0">
                <a:latin typeface="Times New Roman" panose="02020603050405020304" pitchFamily="18" charset="0"/>
                <a:cs typeface="Times New Roman" panose="02020603050405020304" pitchFamily="18" charset="0"/>
                <a:sym typeface="+mn-ea"/>
              </a:rPr>
              <a:t>+ </a:t>
            </a:r>
            <a:r>
              <a:rPr lang="en-US" altLang="vi-VN" sz="2400" b="1" dirty="0">
                <a:latin typeface="Times New Roman" panose="02020603050405020304" pitchFamily="18" charset="0"/>
                <a:cs typeface="Times New Roman" panose="02020603050405020304" pitchFamily="18" charset="0"/>
                <a:sym typeface="+mn-ea"/>
              </a:rPr>
              <a:t>Khởi nghĩa </a:t>
            </a:r>
            <a:r>
              <a:rPr lang="vi-VN" sz="2400" b="1" dirty="0">
                <a:latin typeface="Times New Roman" panose="02020603050405020304" pitchFamily="18" charset="0"/>
                <a:cs typeface="Times New Roman" panose="02020603050405020304" pitchFamily="18" charset="0"/>
                <a:sym typeface="+mn-ea"/>
              </a:rPr>
              <a:t>Trương Định.</a:t>
            </a:r>
            <a:endParaRPr lang="vi-VN" sz="2400" b="1" dirty="0">
              <a:latin typeface="Times New Roman" panose="02020603050405020304" pitchFamily="18" charset="0"/>
              <a:cs typeface="Times New Roman" panose="02020603050405020304" pitchFamily="18" charset="0"/>
            </a:endParaRPr>
          </a:p>
          <a:p>
            <a:pPr marL="0" indent="0" algn="just">
              <a:buNone/>
            </a:pPr>
            <a:r>
              <a:rPr lang="vi-VN" sz="2400" b="1" dirty="0">
                <a:latin typeface="Times New Roman" panose="02020603050405020304" pitchFamily="18" charset="0"/>
                <a:cs typeface="Times New Roman" panose="02020603050405020304" pitchFamily="18" charset="0"/>
                <a:sym typeface="+mn-ea"/>
              </a:rPr>
              <a:t>+ Một số nhà nho như Nguyễn Đình Chiểu, Phan Văn Trị,... đã dùng thơ văn lên án tội ác của giặc và chế giễu bọn tay sai bán nước, ca ngợi gương chiến đấu hi sinh của nghĩa quân.</a:t>
            </a:r>
            <a:endParaRPr lang="vi-VN" sz="2400" b="1" dirty="0">
              <a:latin typeface="Times New Roman" panose="02020603050405020304" pitchFamily="18" charset="0"/>
              <a:cs typeface="Times New Roman" panose="02020603050405020304" pitchFamily="18" charset="0"/>
            </a:endParaRPr>
          </a:p>
          <a:p>
            <a:pPr marL="0" indent="0" algn="just">
              <a:buNone/>
            </a:pPr>
            <a:r>
              <a:rPr lang="vi-VN" sz="2400" b="1" dirty="0">
                <a:latin typeface="Times New Roman" panose="02020603050405020304" pitchFamily="18" charset="0"/>
                <a:cs typeface="Times New Roman" panose="02020603050405020304" pitchFamily="18" charset="0"/>
                <a:sym typeface="+mn-ea"/>
              </a:rPr>
              <a:t>+ Nguyễn Hữu Huân bị bắt đi đày, sau khi được thả về lại tiếp tục đứng lên chống Pháp.</a:t>
            </a:r>
            <a:endParaRPr lang="vi-VN" sz="2400" b="1" dirty="0">
              <a:latin typeface="Times New Roman" panose="02020603050405020304" pitchFamily="18" charset="0"/>
              <a:cs typeface="Times New Roman" panose="02020603050405020304" pitchFamily="18" charset="0"/>
            </a:endParaRPr>
          </a:p>
          <a:p>
            <a:pPr marL="0" indent="0">
              <a:buNone/>
            </a:pPr>
            <a:endParaRPr lang="vi-VN" sz="2000" b="1" dirty="0" smtClean="0">
              <a:solidFill>
                <a:schemeClr val="tx1"/>
              </a:solidFill>
            </a:endParaRPr>
          </a:p>
          <a:p>
            <a:endParaRPr lang="en-US" sz="2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2. Phong trào kháng chiến chống thực dân pháp xâm lược lan rộng ra cả nước (1873 - 1884)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 Cuối năm 1873, thực dân Pháp của Ph.Gác-ni-ê đưa quân ra Bắc, dùng vũ lực chiếm thành Hà Nội. Sau đó quân Pháp tỏa đi đánh chiếm các tỉnh Bắc Kỳ.</a:t>
            </a:r>
          </a:p>
          <a:p>
            <a:pPr marL="0" indent="0" algn="just">
              <a:buNone/>
            </a:pPr>
            <a:r>
              <a:rPr lang="en-US" altLang="en-US" sz="4800" b="1">
                <a:latin typeface="Times New Roman" panose="02020603050405020304" pitchFamily="18" charset="0"/>
                <a:cs typeface="Times New Roman" panose="02020603050405020304" pitchFamily="18" charset="0"/>
              </a:rPr>
              <a:t>- Quân triều đình ở thành Hà Nội dưới sự chỉ huy của Tổng đốc Nguyễn Tri Phương đã anh dũng chiến đấu nhưng thất bại.</a:t>
            </a:r>
          </a:p>
          <a:p>
            <a:pPr marL="0" indent="0" algn="just">
              <a:buNone/>
            </a:pPr>
            <a:endParaRPr lang="en-US" altLang="en-US" sz="4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365760"/>
            <a:ext cx="11408898" cy="6147581"/>
          </a:xfrm>
        </p:spPr>
        <p:txBody>
          <a:bodyPr/>
          <a:lstStyle/>
          <a:p>
            <a:pPr marL="0" indent="0" algn="just">
              <a:buNone/>
            </a:pPr>
            <a:r>
              <a:rPr lang="vi-VN" sz="3200" b="1" dirty="0" smtClean="0">
                <a:latin typeface="Times New Roman" panose="02020603050405020304" pitchFamily="18" charset="0"/>
                <a:cs typeface="Times New Roman" panose="02020603050405020304" pitchFamily="18" charset="0"/>
              </a:rPr>
              <a:t>Điền Đúng (Đ), Sai (S) vào bảng sau: Khi nói về tình hình chính trị dưới thời Nguyễn:</a:t>
            </a:r>
          </a:p>
        </p:txBody>
      </p:sp>
      <p:graphicFrame>
        <p:nvGraphicFramePr>
          <p:cNvPr id="4" name="Table 3"/>
          <p:cNvGraphicFramePr>
            <a:graphicFrameLocks noGrp="1"/>
          </p:cNvGraphicFramePr>
          <p:nvPr>
            <p:custDataLst>
              <p:tags r:id="rId1"/>
            </p:custDataLst>
          </p:nvPr>
        </p:nvGraphicFramePr>
        <p:xfrm>
          <a:off x="379730" y="1560195"/>
          <a:ext cx="11403965" cy="4663440"/>
        </p:xfrm>
        <a:graphic>
          <a:graphicData uri="http://schemas.openxmlformats.org/drawingml/2006/table">
            <a:tbl>
              <a:tblPr firstRow="1" bandRow="1">
                <a:tableStyleId>{5C22544A-7EE6-4342-B048-85BDC9FD1C3A}</a:tableStyleId>
              </a:tblPr>
              <a:tblGrid>
                <a:gridCol w="10013950"/>
                <a:gridCol w="1390015"/>
              </a:tblGrid>
              <a:tr h="869950">
                <a:tc>
                  <a:txBody>
                    <a:bodyPr/>
                    <a:lstStyle/>
                    <a:p>
                      <a:r>
                        <a:rPr lang="vi-VN" sz="3200" b="1" dirty="0" smtClean="0">
                          <a:solidFill>
                            <a:schemeClr val="tx1"/>
                          </a:solidFill>
                          <a:latin typeface="Times New Roman" panose="02020603050405020304" pitchFamily="18" charset="0"/>
                          <a:cs typeface="Times New Roman" panose="02020603050405020304" pitchFamily="18" charset="0"/>
                        </a:rPr>
                        <a:t>Năm</a:t>
                      </a:r>
                      <a:r>
                        <a:rPr lang="vi-VN" sz="3200" b="1" baseline="0" dirty="0" smtClean="0">
                          <a:solidFill>
                            <a:schemeClr val="tx1"/>
                          </a:solidFill>
                          <a:latin typeface="Times New Roman" panose="02020603050405020304" pitchFamily="18" charset="0"/>
                          <a:cs typeface="Times New Roman" panose="02020603050405020304" pitchFamily="18" charset="0"/>
                        </a:rPr>
                        <a:t> 1802, Nguyễn Ánh đánh bại Triều Tây Sơn, lập ra Triều Nguyễn, lấy niên hiệu Gia Long, đặt kinh đô ở Phú Xuân </a:t>
                      </a:r>
                    </a:p>
                  </a:txBody>
                  <a:tcPr/>
                </a:tc>
                <a:tc>
                  <a:txBody>
                    <a:bodyPr/>
                    <a:lstStyle/>
                    <a:p>
                      <a:pPr algn="ctr"/>
                      <a:r>
                        <a:rPr lang="en-US" altLang="vi-VN" sz="4000" b="1" dirty="0">
                          <a:solidFill>
                            <a:schemeClr val="tx1"/>
                          </a:solidFill>
                          <a:latin typeface="Times New Roman" panose="02020603050405020304" pitchFamily="18" charset="0"/>
                          <a:cs typeface="Times New Roman" panose="02020603050405020304" pitchFamily="18" charset="0"/>
                        </a:rPr>
                        <a:t>Đ</a:t>
                      </a:r>
                    </a:p>
                  </a:txBody>
                  <a:tcPr anchor="ctr"/>
                </a:tc>
              </a:tr>
              <a:tr h="365760">
                <a:tc>
                  <a:txBody>
                    <a:bodyPr/>
                    <a:lstStyle/>
                    <a:p>
                      <a:r>
                        <a:rPr lang="en-US" altLang="vi-VN" sz="3200" b="1" dirty="0">
                          <a:latin typeface="Times New Roman" panose="02020603050405020304" pitchFamily="18" charset="0"/>
                          <a:cs typeface="Times New Roman" panose="02020603050405020304" pitchFamily="18" charset="0"/>
                          <a:sym typeface="+mn-ea"/>
                        </a:rPr>
                        <a:t>Thời Minh Mạng, cả nước chia thành 24 tỉnh và 1 phủ (Thừa Thiên)</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endParaRPr lang="en-US" altLang="vi-VN" sz="4000" b="1" dirty="0">
                        <a:solidFill>
                          <a:schemeClr val="tx1"/>
                        </a:solidFill>
                        <a:latin typeface="Times New Roman" panose="02020603050405020304" pitchFamily="18" charset="0"/>
                        <a:cs typeface="Times New Roman" panose="02020603050405020304" pitchFamily="18" charset="0"/>
                        <a:sym typeface="+mn-ea"/>
                      </a:endParaRPr>
                    </a:p>
                  </a:txBody>
                  <a:tcPr anchor="ctr"/>
                </a:tc>
              </a:tr>
              <a:tr h="365760">
                <a:tc>
                  <a:txBody>
                    <a:bodyPr/>
                    <a:lstStyle/>
                    <a:p>
                      <a:pPr>
                        <a:buNone/>
                      </a:pPr>
                      <a:r>
                        <a:rPr lang="en-US" altLang="vi-VN" sz="3200" b="1" dirty="0">
                          <a:latin typeface="Times New Roman" panose="02020603050405020304" pitchFamily="18" charset="0"/>
                          <a:cs typeface="Times New Roman" panose="02020603050405020304" pitchFamily="18" charset="0"/>
                          <a:sym typeface="+mn-ea"/>
                        </a:rPr>
                        <a:t>Nhà Nguyễn thực hiện chính sách ngoại giao mềm dẻo với nhà Thanh, khước từ quan hệ và giao thương với các nước Âu-Mỹ, thi hành chính sách cấm đạo (bắt đầu từ thời Minh Mạng), gây nhiều hệ lụy về sau.</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buNone/>
                      </a:pPr>
                      <a:endParaRPr lang="en-US" altLang="vi-VN" sz="4000" b="1" dirty="0">
                        <a:solidFill>
                          <a:schemeClr val="tx1"/>
                        </a:solidFill>
                        <a:latin typeface="Times New Roman" panose="02020603050405020304" pitchFamily="18" charset="0"/>
                        <a:cs typeface="Times New Roman" panose="02020603050405020304" pitchFamily="18" charset="0"/>
                        <a:sym typeface="+mn-ea"/>
                      </a:endParaRPr>
                    </a:p>
                  </a:txBody>
                  <a:tcPr anchor="ct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400" b="1">
                <a:latin typeface="Times New Roman" panose="02020603050405020304" pitchFamily="18" charset="0"/>
                <a:cs typeface="Times New Roman" panose="02020603050405020304" pitchFamily="18" charset="0"/>
              </a:rPr>
              <a:t>- Nhân dân Bắc Kỳ ở khắp nơi nổi dậy đấu tranh chống Pháp, tiêu biểu là:</a:t>
            </a:r>
          </a:p>
          <a:p>
            <a:pPr marL="0" indent="0" algn="just">
              <a:buNone/>
            </a:pPr>
            <a:r>
              <a:rPr lang="en-US" altLang="en-US" sz="4400" b="1">
                <a:latin typeface="Times New Roman" panose="02020603050405020304" pitchFamily="18" charset="0"/>
                <a:cs typeface="Times New Roman" panose="02020603050405020304" pitchFamily="18" charset="0"/>
              </a:rPr>
              <a:t>+ Cuộc chiến đấu của các đội nghĩa binh dưới sự chỉ huy của cha con Mậu Kiến (Thái Bình), Phạm Văn Nghị (Nam Định),…</a:t>
            </a:r>
          </a:p>
          <a:p>
            <a:pPr marL="0" indent="0" algn="just">
              <a:buNone/>
            </a:pPr>
            <a:endParaRPr lang="en-US" altLang="en-US" sz="4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 Tháng 12/1873, quân triều đình phối hợp với quân cờ đen của Lưu Vĩnh Phúc phục kích, tiêu diệt quân Pháp tại Cầu Giấy. Tướng Ph.Gác-ni-ê của Pháp tử trận, quân Pháp hoang mang.</a:t>
            </a:r>
          </a:p>
          <a:p>
            <a:pPr marL="0" indent="0" algn="just">
              <a:buNone/>
            </a:pPr>
            <a:r>
              <a:rPr lang="en-US" altLang="en-US" sz="4800" b="1">
                <a:latin typeface="Times New Roman" panose="02020603050405020304" pitchFamily="18" charset="0"/>
                <a:cs typeface="Times New Roman" panose="02020603050405020304" pitchFamily="18" charset="0"/>
              </a:rPr>
              <a:t>-1874 triều đình kí hiệp ước Giáp Tuất.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b="1">
                <a:latin typeface="Times New Roman" panose="02020603050405020304" pitchFamily="18" charset="0"/>
                <a:cs typeface="Times New Roman" panose="02020603050405020304" pitchFamily="18" charset="0"/>
              </a:rPr>
              <a:t>=&gt; Hiệp ước Giáp Tuất:</a:t>
            </a:r>
          </a:p>
          <a:p>
            <a:pPr marL="0" indent="0" algn="just">
              <a:buNone/>
            </a:pPr>
            <a:r>
              <a:rPr lang="en-US" altLang="en-US" b="1">
                <a:latin typeface="Times New Roman" panose="02020603050405020304" pitchFamily="18" charset="0"/>
                <a:cs typeface="Times New Roman" panose="02020603050405020304" pitchFamily="18" charset="0"/>
              </a:rPr>
              <a:t>+ Hiệp ước Giáp Tuất đánh dấu bước trượt dài tiếp theo (sau Hiệp ước Nhâm Tuất) của nhà Nguyễn trên con đường thỏa hiệp, đầu hàng trước thực dân Pháp xâm lược.</a:t>
            </a:r>
          </a:p>
          <a:p>
            <a:pPr marL="0" indent="0" algn="just">
              <a:buNone/>
            </a:pPr>
            <a:r>
              <a:rPr lang="en-US" altLang="en-US" b="1">
                <a:latin typeface="Times New Roman" panose="02020603050405020304" pitchFamily="18" charset="0"/>
                <a:cs typeface="Times New Roman" panose="02020603050405020304" pitchFamily="18" charset="0"/>
              </a:rPr>
              <a:t>+ Các điều khoản trong Hiệp ước Giáp Tuất, đặc biệt là điều khoản: nhà Nguyễn công nhận quyền cai quản của Pháp ở 6 tỉnh Nam Kì,… đã tiếp tục xâm phạm nghiêm trọng đến lãnh thổ, chủ quyền và quyền lợi của dân tộc Việt Nam.</a:t>
            </a:r>
          </a:p>
          <a:p>
            <a:pPr marL="0" indent="0" algn="just">
              <a:buNone/>
            </a:pPr>
            <a:r>
              <a:rPr lang="en-US" altLang="en-US" b="1">
                <a:latin typeface="Times New Roman" panose="02020603050405020304" pitchFamily="18" charset="0"/>
                <a:cs typeface="Times New Roman" panose="02020603050405020304" pitchFamily="18" charset="0"/>
              </a:rPr>
              <a:t>+ Với Hiệp ước Giáp Tuất, thực dân Pháp tuy phải rút quân khỏi Hà Nội và các tỉnh đồng bằng Bắc Kì, song, Pháp vẫn có điều kiện tiếp tục xây dựng cơ sở để thực hiện các bước xâm lược về sau.</a:t>
            </a:r>
          </a:p>
          <a:p>
            <a:endParaRPr lang="en-US" altLang="en-US"/>
          </a:p>
          <a:p>
            <a:endParaRPr lang="en-US"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000" b="1">
                <a:latin typeface="Times New Roman" panose="02020603050405020304" pitchFamily="18" charset="0"/>
                <a:cs typeface="Times New Roman" panose="02020603050405020304" pitchFamily="18" charset="0"/>
              </a:rPr>
              <a:t>+ Việc triều đình ngày Nguyễn kí bản Hiệp ước Giáp Tuất, cắt thêm đất dâng cho Pháp và công nhận thêm nhiều đặc quyền đặc lợi của chúng ở Việt Nam đã gây nên sự bất bình sâu sắc trong nhân dân Việt Nam. Nhiều cuộc nổi dậy chống triều đình kết hợp với chống thực dân Pháp đã bùng nổ, tiêu biểu nhất là cuộc khởi nghĩa của Trần Tuấn và Đặng Như Mai với khẩu hiệu “Dập dìu trống đánh cờ xiêu/ Phen này quyết đánh cả Triều lẫn Tây”,...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buNone/>
            </a:pPr>
            <a:r>
              <a:rPr lang="en-US" altLang="en-US" sz="4800" b="1">
                <a:latin typeface="Times New Roman" panose="02020603050405020304" pitchFamily="18" charset="0"/>
                <a:cs typeface="Times New Roman" panose="02020603050405020304" pitchFamily="18" charset="0"/>
              </a:rPr>
              <a:t>3. Trào lưu cải cách nửa sau thế kỉ XIX</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000" b="1">
                <a:latin typeface="Times New Roman" panose="02020603050405020304" pitchFamily="18" charset="0"/>
                <a:cs typeface="Times New Roman" panose="02020603050405020304" pitchFamily="18" charset="0"/>
              </a:rPr>
              <a:t>- Nguyên nhân đề xuất:</a:t>
            </a:r>
          </a:p>
          <a:p>
            <a:pPr marL="0" indent="0" algn="just">
              <a:buNone/>
            </a:pPr>
            <a:r>
              <a:rPr lang="en-US" altLang="en-US" sz="4000" b="1">
                <a:latin typeface="Times New Roman" panose="02020603050405020304" pitchFamily="18" charset="0"/>
                <a:cs typeface="Times New Roman" panose="02020603050405020304" pitchFamily="18" charset="0"/>
              </a:rPr>
              <a:t>+ Ở nửa sau thế kỉ XIX, triều Nguyễn lâm vào tình trạng khủng hoảng nghiêm trọng, đất nước suy yếu, lại phải lo đối phó với cuộc xâm lược của thực dân Pháp.</a:t>
            </a:r>
          </a:p>
          <a:p>
            <a:pPr marL="0" indent="0" algn="just">
              <a:buNone/>
            </a:pPr>
            <a:r>
              <a:rPr lang="en-US" altLang="en-US" sz="4000" b="1">
                <a:latin typeface="Times New Roman" panose="02020603050405020304" pitchFamily="18" charset="0"/>
                <a:cs typeface="Times New Roman" panose="02020603050405020304" pitchFamily="18" charset="0"/>
              </a:rPr>
              <a:t>+ Một số quan lại, sĩ phu thức thời đã nhận thức rõ sự bảo thủ của triều đình nên đã mạnh dạn đem kinh nghiệm và hiểu biết của bản thân xây dựng các bản điều trần gửi lên triều đình Huế đề nghị thực hiện cải cách.</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400" b="1">
                <a:latin typeface="Times New Roman" panose="02020603050405020304" pitchFamily="18" charset="0"/>
                <a:cs typeface="Times New Roman" panose="02020603050405020304" pitchFamily="18" charset="0"/>
              </a:rPr>
              <a:t>- Nội dung một số bản điều trần, đề nghị cải cách:</a:t>
            </a:r>
          </a:p>
          <a:p>
            <a:pPr marL="0" indent="0" algn="just">
              <a:buNone/>
            </a:pPr>
            <a:r>
              <a:rPr lang="en-US" altLang="en-US" sz="4400" b="1">
                <a:latin typeface="Times New Roman" panose="02020603050405020304" pitchFamily="18" charset="0"/>
                <a:cs typeface="Times New Roman" panose="02020603050405020304" pitchFamily="18" charset="0"/>
              </a:rPr>
              <a:t>+ Từ năm 1863 đến năm 1871, Nguyễn Trường Tộ đã gửi lên triều đình nhiều bản điều trần, đề nghị chấn chỉnh bộ máy quan lại, phát triển công thương, tài chính, chỉnh đốn võ bị, ngoại giao, cải tổ giáo dục.</a:t>
            </a:r>
          </a:p>
          <a:p>
            <a:endParaRPr lang="en-US" altLang="en-US"/>
          </a:p>
          <a:p>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 Năm 1868, Trần Đình Túc, Phạm Huy Tế, Đinh Văn Điền đã đề nghị triều đình mở cửa biển Trà Lý (Nam Định), đẩy mạnh khai hoang, khai mỏ, mở mang thương nghiệp, củng cố quốc phòng.</a:t>
            </a:r>
          </a:p>
          <a:p>
            <a:pPr marL="0" indent="0" algn="just">
              <a:buNone/>
            </a:pPr>
            <a:endParaRPr lang="en-US" altLang="en-US" sz="4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 Năm 1873, Viện Thương Bạc tấu thỉnh lên vua Tự Đức, đề nghị mở ba cửa biển ở miền Bắc và miền Trung để phát triển ngoại thương.</a:t>
            </a:r>
          </a:p>
          <a:p>
            <a:pPr marL="0" indent="0" algn="just">
              <a:buNone/>
            </a:pPr>
            <a:endParaRPr lang="en-US" altLang="en-US" sz="48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635" y="304165"/>
            <a:ext cx="11718290" cy="6240145"/>
          </a:xfrm>
        </p:spPr>
        <p:txBody>
          <a:bodyPr/>
          <a:lstStyle/>
          <a:p>
            <a:pPr marL="0" indent="0" algn="just">
              <a:buNone/>
            </a:pPr>
            <a:r>
              <a:rPr lang="en-US" altLang="en-US" sz="4800" b="1">
                <a:latin typeface="Times New Roman" panose="02020603050405020304" pitchFamily="18" charset="0"/>
                <a:cs typeface="Times New Roman" panose="02020603050405020304" pitchFamily="18" charset="0"/>
              </a:rPr>
              <a:t>+ Vào các năm 1877 và 1882, Nguyễn Lộ Trạch đã gửi các bản "Thời vụ sách" lên vua Tự Đức, đề nghị chấn hưng dân khí, khai thông dân trí, bảo vệ đất nước.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365760"/>
            <a:ext cx="11408898" cy="6147581"/>
          </a:xfrm>
        </p:spPr>
        <p:txBody>
          <a:bodyPr/>
          <a:lstStyle/>
          <a:p>
            <a:pPr marL="0" indent="0" algn="just">
              <a:buNone/>
            </a:pPr>
            <a:r>
              <a:rPr lang="vi-VN" sz="3200" b="1" dirty="0" smtClean="0">
                <a:latin typeface="Times New Roman" panose="02020603050405020304" pitchFamily="18" charset="0"/>
                <a:cs typeface="Times New Roman" panose="02020603050405020304" pitchFamily="18" charset="0"/>
              </a:rPr>
              <a:t>Điền Đúng (Đ), Sai (S) vào bảng sau: Khi nói về tình hình chính trị dưới thời Nguyễn:</a:t>
            </a:r>
          </a:p>
        </p:txBody>
      </p:sp>
      <p:graphicFrame>
        <p:nvGraphicFramePr>
          <p:cNvPr id="4" name="Table 3"/>
          <p:cNvGraphicFramePr>
            <a:graphicFrameLocks noGrp="1"/>
          </p:cNvGraphicFramePr>
          <p:nvPr>
            <p:custDataLst>
              <p:tags r:id="rId1"/>
            </p:custDataLst>
          </p:nvPr>
        </p:nvGraphicFramePr>
        <p:xfrm>
          <a:off x="379730" y="1560195"/>
          <a:ext cx="11403965" cy="4663440"/>
        </p:xfrm>
        <a:graphic>
          <a:graphicData uri="http://schemas.openxmlformats.org/drawingml/2006/table">
            <a:tbl>
              <a:tblPr firstRow="1" bandRow="1">
                <a:tableStyleId>{5C22544A-7EE6-4342-B048-85BDC9FD1C3A}</a:tableStyleId>
              </a:tblPr>
              <a:tblGrid>
                <a:gridCol w="10013950"/>
                <a:gridCol w="1390015"/>
              </a:tblGrid>
              <a:tr h="869950">
                <a:tc>
                  <a:txBody>
                    <a:bodyPr/>
                    <a:lstStyle/>
                    <a:p>
                      <a:r>
                        <a:rPr lang="vi-VN" sz="3200" b="1" dirty="0" smtClean="0">
                          <a:solidFill>
                            <a:schemeClr val="tx1"/>
                          </a:solidFill>
                          <a:latin typeface="Times New Roman" panose="02020603050405020304" pitchFamily="18" charset="0"/>
                          <a:cs typeface="Times New Roman" panose="02020603050405020304" pitchFamily="18" charset="0"/>
                        </a:rPr>
                        <a:t>Năm</a:t>
                      </a:r>
                      <a:r>
                        <a:rPr lang="vi-VN" sz="3200" b="1" baseline="0" dirty="0" smtClean="0">
                          <a:solidFill>
                            <a:schemeClr val="tx1"/>
                          </a:solidFill>
                          <a:latin typeface="Times New Roman" panose="02020603050405020304" pitchFamily="18" charset="0"/>
                          <a:cs typeface="Times New Roman" panose="02020603050405020304" pitchFamily="18" charset="0"/>
                        </a:rPr>
                        <a:t> 1802, Nguyễn Ánh đánh bại Triều Tây Sơn, lập ra Triều Nguyễn, lấy niên hiệu Gia Long, đặt kinh đô ở Phú Xuân </a:t>
                      </a:r>
                    </a:p>
                  </a:txBody>
                  <a:tcPr/>
                </a:tc>
                <a:tc>
                  <a:txBody>
                    <a:bodyPr/>
                    <a:lstStyle/>
                    <a:p>
                      <a:pPr algn="ctr"/>
                      <a:r>
                        <a:rPr lang="en-US" altLang="vi-VN" sz="4000" b="1" dirty="0">
                          <a:solidFill>
                            <a:schemeClr val="tx1"/>
                          </a:solidFill>
                          <a:latin typeface="Times New Roman" panose="02020603050405020304" pitchFamily="18" charset="0"/>
                          <a:cs typeface="Times New Roman" panose="02020603050405020304" pitchFamily="18" charset="0"/>
                        </a:rPr>
                        <a:t>Đ</a:t>
                      </a:r>
                    </a:p>
                  </a:txBody>
                  <a:tcPr anchor="ctr"/>
                </a:tc>
              </a:tr>
              <a:tr h="365760">
                <a:tc>
                  <a:txBody>
                    <a:bodyPr/>
                    <a:lstStyle/>
                    <a:p>
                      <a:r>
                        <a:rPr lang="en-US" altLang="vi-VN" sz="3200" b="1" dirty="0">
                          <a:latin typeface="Times New Roman" panose="02020603050405020304" pitchFamily="18" charset="0"/>
                          <a:cs typeface="Times New Roman" panose="02020603050405020304" pitchFamily="18" charset="0"/>
                          <a:sym typeface="+mn-ea"/>
                        </a:rPr>
                        <a:t>Thời Minh Mạng, cả nước chia thành 24 tỉnh và 1 phủ (Thừa Thiên)</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r>
                        <a:rPr lang="en-US" altLang="vi-VN" sz="4000" b="1" dirty="0">
                          <a:solidFill>
                            <a:schemeClr val="tx1"/>
                          </a:solidFill>
                          <a:latin typeface="Times New Roman" panose="02020603050405020304" pitchFamily="18" charset="0"/>
                          <a:cs typeface="Times New Roman" panose="02020603050405020304" pitchFamily="18" charset="0"/>
                          <a:sym typeface="+mn-ea"/>
                        </a:rPr>
                        <a:t>S</a:t>
                      </a:r>
                    </a:p>
                  </a:txBody>
                  <a:tcPr anchor="ctr"/>
                </a:tc>
              </a:tr>
              <a:tr h="365760">
                <a:tc>
                  <a:txBody>
                    <a:bodyPr/>
                    <a:lstStyle/>
                    <a:p>
                      <a:pPr>
                        <a:buNone/>
                      </a:pPr>
                      <a:r>
                        <a:rPr lang="en-US" altLang="vi-VN" sz="3200" b="1" dirty="0">
                          <a:latin typeface="Times New Roman" panose="02020603050405020304" pitchFamily="18" charset="0"/>
                          <a:cs typeface="Times New Roman" panose="02020603050405020304" pitchFamily="18" charset="0"/>
                          <a:sym typeface="+mn-ea"/>
                        </a:rPr>
                        <a:t>Nhà Nguyễn thực hiện chính sách ngoại giao mềm dẻo với nhà Thanh, khước từ quan hệ và giao thương với các nước Âu-Mỹ, thi hành chính sách cấm đạo (bắt đầu từ thời Minh Mạng), gây nhiều hệ lụy về sau.</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buNone/>
                      </a:pPr>
                      <a:endParaRPr lang="en-US" altLang="vi-VN" sz="4000" b="1" dirty="0">
                        <a:solidFill>
                          <a:schemeClr val="tx1"/>
                        </a:solidFill>
                        <a:latin typeface="Times New Roman" panose="02020603050405020304" pitchFamily="18" charset="0"/>
                        <a:cs typeface="Times New Roman" panose="02020603050405020304" pitchFamily="18" charset="0"/>
                        <a:sym typeface="+mn-ea"/>
                      </a:endParaRP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365760"/>
            <a:ext cx="11408898" cy="6147581"/>
          </a:xfrm>
        </p:spPr>
        <p:txBody>
          <a:bodyPr/>
          <a:lstStyle/>
          <a:p>
            <a:pPr marL="0" indent="0" algn="just">
              <a:buNone/>
            </a:pPr>
            <a:r>
              <a:rPr lang="vi-VN" sz="3200" b="1" dirty="0" smtClean="0">
                <a:latin typeface="Times New Roman" panose="02020603050405020304" pitchFamily="18" charset="0"/>
                <a:cs typeface="Times New Roman" panose="02020603050405020304" pitchFamily="18" charset="0"/>
              </a:rPr>
              <a:t>Điền Đúng (Đ), Sai (S) vào bảng sau: Khi nói về tình hình chính trị dưới thời Nguyễn:</a:t>
            </a:r>
          </a:p>
        </p:txBody>
      </p:sp>
      <p:graphicFrame>
        <p:nvGraphicFramePr>
          <p:cNvPr id="4" name="Table 3"/>
          <p:cNvGraphicFramePr>
            <a:graphicFrameLocks noGrp="1"/>
          </p:cNvGraphicFramePr>
          <p:nvPr>
            <p:custDataLst>
              <p:tags r:id="rId1"/>
            </p:custDataLst>
          </p:nvPr>
        </p:nvGraphicFramePr>
        <p:xfrm>
          <a:off x="379730" y="1560195"/>
          <a:ext cx="11403965" cy="4663440"/>
        </p:xfrm>
        <a:graphic>
          <a:graphicData uri="http://schemas.openxmlformats.org/drawingml/2006/table">
            <a:tbl>
              <a:tblPr firstRow="1" bandRow="1">
                <a:tableStyleId>{5C22544A-7EE6-4342-B048-85BDC9FD1C3A}</a:tableStyleId>
              </a:tblPr>
              <a:tblGrid>
                <a:gridCol w="10013950"/>
                <a:gridCol w="1390015"/>
              </a:tblGrid>
              <a:tr h="869950">
                <a:tc>
                  <a:txBody>
                    <a:bodyPr/>
                    <a:lstStyle/>
                    <a:p>
                      <a:r>
                        <a:rPr lang="vi-VN" sz="3200" b="1" dirty="0" smtClean="0">
                          <a:solidFill>
                            <a:schemeClr val="tx1"/>
                          </a:solidFill>
                          <a:latin typeface="Times New Roman" panose="02020603050405020304" pitchFamily="18" charset="0"/>
                          <a:cs typeface="Times New Roman" panose="02020603050405020304" pitchFamily="18" charset="0"/>
                        </a:rPr>
                        <a:t>Năm</a:t>
                      </a:r>
                      <a:r>
                        <a:rPr lang="vi-VN" sz="3200" b="1" baseline="0" dirty="0" smtClean="0">
                          <a:solidFill>
                            <a:schemeClr val="tx1"/>
                          </a:solidFill>
                          <a:latin typeface="Times New Roman" panose="02020603050405020304" pitchFamily="18" charset="0"/>
                          <a:cs typeface="Times New Roman" panose="02020603050405020304" pitchFamily="18" charset="0"/>
                        </a:rPr>
                        <a:t> 1802, Nguyễn Ánh đánh bại Triều Tây Sơn, lập ra Triều Nguyễn, lấy niên hiệu Gia Long, đặt kinh đô ở Phú Xuân </a:t>
                      </a:r>
                    </a:p>
                  </a:txBody>
                  <a:tcPr/>
                </a:tc>
                <a:tc>
                  <a:txBody>
                    <a:bodyPr/>
                    <a:lstStyle/>
                    <a:p>
                      <a:pPr algn="ctr"/>
                      <a:r>
                        <a:rPr lang="en-US" altLang="vi-VN" sz="4000" b="1" dirty="0">
                          <a:solidFill>
                            <a:schemeClr val="tx1"/>
                          </a:solidFill>
                          <a:latin typeface="Times New Roman" panose="02020603050405020304" pitchFamily="18" charset="0"/>
                          <a:cs typeface="Times New Roman" panose="02020603050405020304" pitchFamily="18" charset="0"/>
                        </a:rPr>
                        <a:t>Đ</a:t>
                      </a:r>
                    </a:p>
                  </a:txBody>
                  <a:tcPr anchor="ctr"/>
                </a:tc>
              </a:tr>
              <a:tr h="365760">
                <a:tc>
                  <a:txBody>
                    <a:bodyPr/>
                    <a:lstStyle/>
                    <a:p>
                      <a:r>
                        <a:rPr lang="en-US" altLang="vi-VN" sz="3200" b="1" dirty="0">
                          <a:latin typeface="Times New Roman" panose="02020603050405020304" pitchFamily="18" charset="0"/>
                          <a:cs typeface="Times New Roman" panose="02020603050405020304" pitchFamily="18" charset="0"/>
                          <a:sym typeface="+mn-ea"/>
                        </a:rPr>
                        <a:t>Thời Minh Mạng, cả nước chia thành 24 tỉnh và 1 phủ (Thừa Thiên)</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r>
                        <a:rPr lang="en-US" altLang="vi-VN" sz="4000" b="1" dirty="0">
                          <a:solidFill>
                            <a:schemeClr val="tx1"/>
                          </a:solidFill>
                          <a:latin typeface="Times New Roman" panose="02020603050405020304" pitchFamily="18" charset="0"/>
                          <a:cs typeface="Times New Roman" panose="02020603050405020304" pitchFamily="18" charset="0"/>
                          <a:sym typeface="+mn-ea"/>
                        </a:rPr>
                        <a:t>S</a:t>
                      </a:r>
                    </a:p>
                  </a:txBody>
                  <a:tcPr anchor="ctr"/>
                </a:tc>
              </a:tr>
              <a:tr h="365760">
                <a:tc>
                  <a:txBody>
                    <a:bodyPr/>
                    <a:lstStyle/>
                    <a:p>
                      <a:pPr>
                        <a:buNone/>
                      </a:pPr>
                      <a:r>
                        <a:rPr lang="en-US" altLang="vi-VN" sz="3200" b="1" dirty="0">
                          <a:latin typeface="Times New Roman" panose="02020603050405020304" pitchFamily="18" charset="0"/>
                          <a:cs typeface="Times New Roman" panose="02020603050405020304" pitchFamily="18" charset="0"/>
                          <a:sym typeface="+mn-ea"/>
                        </a:rPr>
                        <a:t>Nhà Nguyễn thực hiện chính sách ngoại giao mềm dẻo với nhà Thanh, khước từ quan hệ và giao thương với các nước Âu-Mỹ, thi hành chính sách cấm đạo (bắt đầu từ thời Minh Mạng), gây nhiều hệ lụy về sau.</a:t>
                      </a:r>
                      <a:endParaRPr lang="en-US" altLang="vi-VN" sz="3200" b="1" dirty="0">
                        <a:latin typeface="Times New Roman" panose="02020603050405020304" pitchFamily="18" charset="0"/>
                        <a:cs typeface="Times New Roman" panose="02020603050405020304" pitchFamily="18" charset="0"/>
                      </a:endParaRPr>
                    </a:p>
                  </a:txBody>
                  <a:tcPr/>
                </a:tc>
                <a:tc>
                  <a:txBody>
                    <a:bodyPr/>
                    <a:lstStyle/>
                    <a:p>
                      <a:pPr algn="ctr">
                        <a:buNone/>
                      </a:pPr>
                      <a:r>
                        <a:rPr lang="en-US" altLang="vi-VN" sz="4000" b="1" dirty="0">
                          <a:solidFill>
                            <a:schemeClr val="tx1"/>
                          </a:solidFill>
                          <a:latin typeface="Times New Roman" panose="02020603050405020304" pitchFamily="18" charset="0"/>
                          <a:cs typeface="Times New Roman" panose="02020603050405020304" pitchFamily="18" charset="0"/>
                          <a:sym typeface="+mn-ea"/>
                        </a:rPr>
                        <a:t>Đ</a:t>
                      </a:r>
                    </a:p>
                  </a:txBody>
                  <a:tcPr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Ảnh miễn phí bản quyền về Chúa Giê Su Ki Tô"/>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511810" y="2896870"/>
            <a:ext cx="3076575" cy="37306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rận Đà Nẵng (1858–1859) – Wikipedia tiếng Việt"/>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4057650" y="2896870"/>
            <a:ext cx="7639685" cy="3730625"/>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Bài 2: Sự xác lập và phát triển của chủ nghĩa tư bả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vi-VN"/>
          </a:p>
        </p:txBody>
      </p:sp>
      <p:pic>
        <p:nvPicPr>
          <p:cNvPr id="1028" name="Picture 4" descr="Bài 2: Sự xác lập và phát triển của chủ nghĩa tư bản"/>
          <p:cNvPicPr>
            <a:picLocks noGrp="1"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11810" y="396240"/>
            <a:ext cx="10937875" cy="22313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 y="2235200"/>
            <a:ext cx="11673840" cy="2387600"/>
          </a:xfrm>
        </p:spPr>
        <p:txBody>
          <a:bodyPr>
            <a:normAutofit fontScale="90000"/>
          </a:bodyPr>
          <a:lstStyle/>
          <a:p>
            <a:pPr algn="ctr"/>
            <a:r>
              <a:rPr lang="vi-VN" sz="6665" b="1" dirty="0" smtClean="0">
                <a:solidFill>
                  <a:schemeClr val="tx1"/>
                </a:solidFill>
                <a:latin typeface="Times New Roman" panose="02020603050405020304" pitchFamily="18" charset="0"/>
                <a:cs typeface="Times New Roman" panose="02020603050405020304" pitchFamily="18" charset="0"/>
              </a:rPr>
              <a:t>BÀI 17: </a:t>
            </a:r>
            <a:br>
              <a:rPr lang="vi-VN" sz="6665" b="1" dirty="0" smtClean="0">
                <a:solidFill>
                  <a:schemeClr val="tx1"/>
                </a:solidFill>
                <a:latin typeface="Times New Roman" panose="02020603050405020304" pitchFamily="18" charset="0"/>
                <a:cs typeface="Times New Roman" panose="02020603050405020304" pitchFamily="18" charset="0"/>
              </a:rPr>
            </a:br>
            <a:r>
              <a:rPr lang="vi-VN" sz="6665" b="1" dirty="0" smtClean="0">
                <a:solidFill>
                  <a:schemeClr val="tx1"/>
                </a:solidFill>
                <a:latin typeface="Times New Roman" panose="02020603050405020304" pitchFamily="18" charset="0"/>
                <a:cs typeface="Times New Roman" panose="02020603050405020304" pitchFamily="18" charset="0"/>
              </a:rPr>
              <a:t>CUỘC KHÁNG CHIẾN CHỐNG THỰC DÂN PHÁP XÂM LƯỢC TỪ NĂM 1858 ĐẾN NĂM 1884</a:t>
            </a:r>
          </a:p>
        </p:txBody>
      </p:sp>
      <p:sp>
        <p:nvSpPr>
          <p:cNvPr id="3" name="Subtitle 2"/>
          <p:cNvSpPr>
            <a:spLocks noGrp="1"/>
          </p:cNvSpPr>
          <p:nvPr>
            <p:ph type="subTitle" idx="1"/>
          </p:nvPr>
        </p:nvSpPr>
        <p:spPr>
          <a:xfrm>
            <a:off x="1719580" y="4024313"/>
            <a:ext cx="9144000" cy="1655762"/>
          </a:xfrm>
        </p:spPr>
        <p:txBody>
          <a:bodyPr/>
          <a:lstStyle/>
          <a:p>
            <a:endParaRPr lang="vi-V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 y="291465"/>
            <a:ext cx="11407775" cy="6294755"/>
          </a:xfrm>
        </p:spPr>
        <p:txBody>
          <a:bodyPr/>
          <a:lstStyle/>
          <a:p>
            <a:pPr marL="0" indent="0" algn="just">
              <a:buNone/>
            </a:pPr>
            <a:r>
              <a:rPr lang="vi-VN" sz="4800" b="1" dirty="0">
                <a:latin typeface="Times New Roman" panose="02020603050405020304" pitchFamily="18" charset="0"/>
                <a:cs typeface="Times New Roman" panose="02020603050405020304" pitchFamily="18" charset="0"/>
              </a:rPr>
              <a:t>1. Cuộc kháng chiến chống thực dân Pháp xâm lược từ năm 1858 đến năm 1874</a:t>
            </a:r>
          </a:p>
          <a:p>
            <a:pPr marL="0" indent="0" algn="just">
              <a:buNone/>
            </a:pPr>
            <a:r>
              <a:rPr lang="en-US" altLang="vi-VN" sz="4800" b="1" dirty="0">
                <a:latin typeface="Times New Roman" panose="02020603050405020304" pitchFamily="18" charset="0"/>
                <a:cs typeface="Times New Roman" panose="02020603050405020304" pitchFamily="18" charset="0"/>
              </a:rPr>
              <a:t>2.Phong trào kháng chiến chống thực dân Pháp xâm lược lan rộng ra cả nước (1873-1884)</a:t>
            </a:r>
          </a:p>
          <a:p>
            <a:pPr marL="0" indent="0" algn="just">
              <a:buNone/>
            </a:pPr>
            <a:r>
              <a:rPr lang="en-US" altLang="vi-VN" sz="4800" b="1" dirty="0">
                <a:latin typeface="Times New Roman" panose="02020603050405020304" pitchFamily="18" charset="0"/>
                <a:cs typeface="Times New Roman" panose="02020603050405020304" pitchFamily="18" charset="0"/>
              </a:rPr>
              <a:t>3. Trào lưu cải cách nửa sau thế kỉ XIX</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97*96"/>
  <p:tag name="TABLE_ENDDRAG_RECT" val="36*154*897*96"/>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897*96"/>
  <p:tag name="TABLE_ENDDRAG_RECT" val="36*154*897*96"/>
</p:tagLst>
</file>

<file path=ppt/tags/tag3.xml><?xml version="1.0" encoding="utf-8"?>
<p:tagLst xmlns:a="http://schemas.openxmlformats.org/drawingml/2006/main" xmlns:r="http://schemas.openxmlformats.org/officeDocument/2006/relationships" xmlns:p="http://schemas.openxmlformats.org/presentationml/2006/main">
  <p:tag name="TABLE_ENDDRAG_ORIGIN_RECT" val="897*96"/>
  <p:tag name="TABLE_ENDDRAG_RECT" val="36*154*897*96"/>
</p:tagLst>
</file>

<file path=ppt/tags/tag4.xml><?xml version="1.0" encoding="utf-8"?>
<p:tagLst xmlns:a="http://schemas.openxmlformats.org/drawingml/2006/main" xmlns:r="http://schemas.openxmlformats.org/officeDocument/2006/relationships" xmlns:p="http://schemas.openxmlformats.org/presentationml/2006/main">
  <p:tag name="TABLE_ENDDRAG_ORIGIN_RECT" val="897*96"/>
  <p:tag name="TABLE_ENDDRAG_RECT" val="36*154*897*96"/>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TotalTime>
  <Words>2505</Words>
  <Application>Microsoft Office PowerPoint</Application>
  <PresentationFormat>Custom</PresentationFormat>
  <Paragraphs>149</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Default Design</vt:lpstr>
      <vt:lpstr>UBND Thành phố Quy Nhơn Trường THCS Ghềnh Ráng</vt:lpstr>
      <vt:lpstr>PowerPoint Presentation</vt:lpstr>
      <vt:lpstr>PowerPoint Presentation</vt:lpstr>
      <vt:lpstr>PowerPoint Presentation</vt:lpstr>
      <vt:lpstr>PowerPoint Presentation</vt:lpstr>
      <vt:lpstr>PowerPoint Presentation</vt:lpstr>
      <vt:lpstr>PowerPoint Presentation</vt:lpstr>
      <vt:lpstr>BÀI 17:  CUỘC KHÁNG CHIẾN CHỐNG THỰC DÂN PHÁP XÂM LƯỢC TỪ NĂM 1858 ĐẾN NĂM 1884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17: CUỘC KHÁNG CHIẾN CHỐNG THỰC DÂN PHÁP XÂM LƯỢC TỪ NĂM 1858 ĐẾN NĂM 1884</dc:title>
  <dc:creator>Felicia</dc:creator>
  <cp:lastModifiedBy>Administrator</cp:lastModifiedBy>
  <cp:revision>36</cp:revision>
  <dcterms:created xsi:type="dcterms:W3CDTF">2025-03-19T12:15:00Z</dcterms:created>
  <dcterms:modified xsi:type="dcterms:W3CDTF">2025-05-30T03:16:26Z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AE0457F6B46D4F4BA7F2AEF0C74A379B_12</vt:lpwstr>
  </property>
  <property fmtid="{D5CDD505-2E9C-101B-9397-08002B2CF9AE}" pid="3" name="KSOProductBuildVer">
    <vt:lpwstr>1033-12.2.0.21179</vt:lpwstr>
  </property>
</Properties>
</file>