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1" r:id="rId3"/>
    <p:sldId id="278" r:id="rId4"/>
    <p:sldId id="290" r:id="rId5"/>
    <p:sldId id="291" r:id="rId6"/>
    <p:sldId id="292" r:id="rId7"/>
    <p:sldId id="279" r:id="rId8"/>
    <p:sldId id="316" r:id="rId9"/>
    <p:sldId id="266" r:id="rId10"/>
    <p:sldId id="293" r:id="rId11"/>
    <p:sldId id="265" r:id="rId12"/>
    <p:sldId id="295" r:id="rId13"/>
    <p:sldId id="294" r:id="rId14"/>
    <p:sldId id="264" r:id="rId15"/>
    <p:sldId id="263" r:id="rId16"/>
    <p:sldId id="306" r:id="rId17"/>
    <p:sldId id="309" r:id="rId18"/>
    <p:sldId id="262" r:id="rId19"/>
    <p:sldId id="310" r:id="rId20"/>
    <p:sldId id="312" r:id="rId21"/>
    <p:sldId id="313" r:id="rId22"/>
    <p:sldId id="314" r:id="rId23"/>
    <p:sldId id="311" r:id="rId24"/>
    <p:sldId id="315" r:id="rId25"/>
    <p:sldId id="317" r:id="rId26"/>
    <p:sldId id="280" r:id="rId27"/>
    <p:sldId id="261" r:id="rId28"/>
    <p:sldId id="259" r:id="rId29"/>
    <p:sldId id="318" r:id="rId30"/>
    <p:sldId id="284" r:id="rId31"/>
    <p:sldId id="319" r:id="rId32"/>
    <p:sldId id="283" r:id="rId33"/>
    <p:sldId id="320" r:id="rId34"/>
    <p:sldId id="282" r:id="rId35"/>
    <p:sldId id="285" r:id="rId36"/>
    <p:sldId id="258" r:id="rId37"/>
    <p:sldId id="257" r:id="rId38"/>
    <p:sldId id="276" r:id="rId39"/>
    <p:sldId id="287" r:id="rId40"/>
    <p:sldId id="286" r:id="rId41"/>
    <p:sldId id="275" r:id="rId42"/>
    <p:sldId id="289" r:id="rId43"/>
    <p:sldId id="288" r:id="rId44"/>
    <p:sldId id="274" r:id="rId45"/>
    <p:sldId id="297" r:id="rId46"/>
    <p:sldId id="296" r:id="rId47"/>
    <p:sldId id="299" r:id="rId48"/>
    <p:sldId id="302" r:id="rId49"/>
    <p:sldId id="303" r:id="rId50"/>
    <p:sldId id="301" r:id="rId51"/>
    <p:sldId id="305" r:id="rId52"/>
    <p:sldId id="304" r:id="rId53"/>
    <p:sldId id="271" r:id="rId5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p:cNvSpPr>
            <a:spLocks noGrp="1"/>
          </p:cNvSpPr>
          <p:nvPr>
            <p:ph type="ctrTitle" hasCustomPrompt="1"/>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p:cNvSpPr>
            <a:spLocks noGrp="1"/>
          </p:cNvSpPr>
          <p:nvPr>
            <p:ph type="dt" sz="half" idx="10"/>
          </p:nvPr>
        </p:nvSpPr>
        <p:spPr/>
        <p:txBody>
          <a:bodyPr/>
          <a:lstStyle/>
          <a:p>
            <a:fld id="{3B512DC4-CF99-4BFB-A1C3-E3575A71FC01}" type="datetimeFigureOut">
              <a:rPr lang="vi-VN" smtClean="0"/>
              <a:t>30/05/2025</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a:lstStyle/>
          <a:p>
            <a:r>
              <a:rPr lang="vi-VN"/>
              <a:t>Bấm để sửa kiểu tiêu đề Bản cái</a:t>
            </a:r>
          </a:p>
        </p:txBody>
      </p:sp>
      <p:sp>
        <p:nvSpPr>
          <p:cNvPr id="3" name="Chỗ dành sẵn cho Văn bản Dọc 2"/>
          <p:cNvSpPr>
            <a:spLocks noGrp="1"/>
          </p:cNvSpPr>
          <p:nvPr>
            <p:ph type="body" orient="vert" idx="1" hasCustomPrompt="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p:cNvSpPr>
            <a:spLocks noGrp="1"/>
          </p:cNvSpPr>
          <p:nvPr>
            <p:ph type="dt" sz="half" idx="10"/>
          </p:nvPr>
        </p:nvSpPr>
        <p:spPr/>
        <p:txBody>
          <a:bodyPr/>
          <a:lstStyle/>
          <a:p>
            <a:fld id="{3B512DC4-CF99-4BFB-A1C3-E3575A71FC01}" type="datetimeFigureOut">
              <a:rPr lang="vi-VN" smtClean="0"/>
              <a:t>30/05/2025</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p:cNvSpPr>
            <a:spLocks noGrp="1"/>
          </p:cNvSpPr>
          <p:nvPr>
            <p:ph type="title" orient="vert" hasCustomPrompt="1"/>
          </p:nvPr>
        </p:nvSpPr>
        <p:spPr>
          <a:xfrm>
            <a:off x="8724900" y="365125"/>
            <a:ext cx="2628900" cy="5811838"/>
          </a:xfrm>
        </p:spPr>
        <p:txBody>
          <a:bodyPr vert="eaVert"/>
          <a:lstStyle/>
          <a:p>
            <a:r>
              <a:rPr lang="vi-VN"/>
              <a:t>Bấm để sửa kiểu tiêu đề Bản cái</a:t>
            </a:r>
          </a:p>
        </p:txBody>
      </p:sp>
      <p:sp>
        <p:nvSpPr>
          <p:cNvPr id="3" name="Chỗ dành sẵn cho Văn bản Dọc 2"/>
          <p:cNvSpPr>
            <a:spLocks noGrp="1"/>
          </p:cNvSpPr>
          <p:nvPr>
            <p:ph type="body" orient="vert" idx="1" hasCustomPrompt="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p:cNvSpPr>
            <a:spLocks noGrp="1"/>
          </p:cNvSpPr>
          <p:nvPr>
            <p:ph type="dt" sz="half" idx="10"/>
          </p:nvPr>
        </p:nvSpPr>
        <p:spPr/>
        <p:txBody>
          <a:bodyPr/>
          <a:lstStyle/>
          <a:p>
            <a:fld id="{3B512DC4-CF99-4BFB-A1C3-E3575A71FC01}" type="datetimeFigureOut">
              <a:rPr lang="vi-VN" smtClean="0"/>
              <a:t>30/05/2025</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a:lstStyle/>
          <a:p>
            <a:r>
              <a:rPr lang="vi-VN"/>
              <a:t>Bấm để sửa kiểu tiêu đề Bản cái</a:t>
            </a:r>
          </a:p>
        </p:txBody>
      </p:sp>
      <p:sp>
        <p:nvSpPr>
          <p:cNvPr id="3" name="Chỗ dành sẵn cho Nội dung 2"/>
          <p:cNvSpPr>
            <a:spLocks noGrp="1"/>
          </p:cNvSpPr>
          <p:nvPr>
            <p:ph idx="1" hasCustomPrompt="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p:cNvSpPr>
            <a:spLocks noGrp="1"/>
          </p:cNvSpPr>
          <p:nvPr>
            <p:ph type="dt" sz="half" idx="10"/>
          </p:nvPr>
        </p:nvSpPr>
        <p:spPr/>
        <p:txBody>
          <a:bodyPr/>
          <a:lstStyle/>
          <a:p>
            <a:fld id="{3B512DC4-CF99-4BFB-A1C3-E3575A71FC01}" type="datetimeFigureOut">
              <a:rPr lang="vi-VN" smtClean="0"/>
              <a:t>30/05/2025</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p:cNvSpPr>
            <a:spLocks noGrp="1"/>
          </p:cNvSpPr>
          <p:nvPr>
            <p:ph type="title" hasCustomPrompt="1"/>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p:cNvSpPr>
            <a:spLocks noGrp="1"/>
          </p:cNvSpPr>
          <p:nvPr>
            <p:ph type="dt" sz="half" idx="10"/>
          </p:nvPr>
        </p:nvSpPr>
        <p:spPr/>
        <p:txBody>
          <a:bodyPr/>
          <a:lstStyle/>
          <a:p>
            <a:fld id="{3B512DC4-CF99-4BFB-A1C3-E3575A71FC01}" type="datetimeFigureOut">
              <a:rPr lang="vi-VN" smtClean="0"/>
              <a:t>30/05/2025</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a:lstStyle/>
          <a:p>
            <a:r>
              <a:rPr lang="vi-VN"/>
              <a:t>Bấm để sửa kiểu tiêu đề Bản cái</a:t>
            </a:r>
          </a:p>
        </p:txBody>
      </p:sp>
      <p:sp>
        <p:nvSpPr>
          <p:cNvPr id="3" name="Chỗ dành sẵn cho Nội dung 2"/>
          <p:cNvSpPr>
            <a:spLocks noGrp="1"/>
          </p:cNvSpPr>
          <p:nvPr>
            <p:ph sz="half" idx="1" hasCustomPrompt="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p:cNvSpPr>
            <a:spLocks noGrp="1"/>
          </p:cNvSpPr>
          <p:nvPr>
            <p:ph sz="half" idx="2" hasCustomPrompt="1"/>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p:cNvSpPr>
            <a:spLocks noGrp="1"/>
          </p:cNvSpPr>
          <p:nvPr>
            <p:ph type="dt" sz="half" idx="10"/>
          </p:nvPr>
        </p:nvSpPr>
        <p:spPr/>
        <p:txBody>
          <a:bodyPr/>
          <a:lstStyle/>
          <a:p>
            <a:fld id="{3B512DC4-CF99-4BFB-A1C3-E3575A71FC01}" type="datetimeFigureOut">
              <a:rPr lang="vi-VN" smtClean="0"/>
              <a:t>30/05/2025</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p:cNvSpPr>
            <a:spLocks noGrp="1"/>
          </p:cNvSpPr>
          <p:nvPr>
            <p:ph type="title" hasCustomPrompt="1"/>
          </p:nvPr>
        </p:nvSpPr>
        <p:spPr>
          <a:xfrm>
            <a:off x="839788" y="365125"/>
            <a:ext cx="10515600" cy="1325563"/>
          </a:xfrm>
        </p:spPr>
        <p:txBody>
          <a:bodyPr/>
          <a:lstStyle/>
          <a:p>
            <a:r>
              <a:rPr lang="vi-VN"/>
              <a:t>Bấm để sửa kiểu tiêu đề Bản cái</a:t>
            </a:r>
          </a:p>
        </p:txBody>
      </p:sp>
      <p:sp>
        <p:nvSpPr>
          <p:cNvPr id="3" name="Chỗ dành sẵn cho Văn bản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p:cNvSpPr>
            <a:spLocks noGrp="1"/>
          </p:cNvSpPr>
          <p:nvPr>
            <p:ph sz="half" idx="2" hasCustomPrompt="1"/>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p:cNvSpPr>
            <a:spLocks noGrp="1"/>
          </p:cNvSpPr>
          <p:nvPr>
            <p:ph sz="quarter" idx="4" hasCustomPrompt="1"/>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p:cNvSpPr>
            <a:spLocks noGrp="1"/>
          </p:cNvSpPr>
          <p:nvPr>
            <p:ph type="dt" sz="half" idx="10"/>
          </p:nvPr>
        </p:nvSpPr>
        <p:spPr/>
        <p:txBody>
          <a:bodyPr/>
          <a:lstStyle/>
          <a:p>
            <a:fld id="{3B512DC4-CF99-4BFB-A1C3-E3575A71FC01}" type="datetimeFigureOut">
              <a:rPr lang="vi-VN" smtClean="0"/>
              <a:t>30/05/2025</a:t>
            </a:fld>
            <a:endParaRPr lang="vi-VN"/>
          </a:p>
        </p:txBody>
      </p:sp>
      <p:sp>
        <p:nvSpPr>
          <p:cNvPr id="8" name="Chỗ dành sẵn cho Chân trang 7"/>
          <p:cNvSpPr>
            <a:spLocks noGrp="1"/>
          </p:cNvSpPr>
          <p:nvPr>
            <p:ph type="ftr" sz="quarter" idx="11"/>
          </p:nvPr>
        </p:nvSpPr>
        <p:spPr/>
        <p:txBody>
          <a:bodyPr/>
          <a:lstStyle/>
          <a:p>
            <a:endParaRPr lang="vi-VN"/>
          </a:p>
        </p:txBody>
      </p:sp>
      <p:sp>
        <p:nvSpPr>
          <p:cNvPr id="9" name="Chỗ dành sẵn cho Số hiệu Bản chiếu 8"/>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p:cNvSpPr>
            <a:spLocks noGrp="1"/>
          </p:cNvSpPr>
          <p:nvPr>
            <p:ph type="title" hasCustomPrompt="1"/>
          </p:nvPr>
        </p:nvSpPr>
        <p:spPr/>
        <p:txBody>
          <a:bodyPr/>
          <a:lstStyle/>
          <a:p>
            <a:r>
              <a:rPr lang="vi-VN"/>
              <a:t>Bấm để sửa kiểu tiêu đề Bản cái</a:t>
            </a:r>
          </a:p>
        </p:txBody>
      </p:sp>
      <p:sp>
        <p:nvSpPr>
          <p:cNvPr id="3" name="Chỗ dành sẵn cho Ngày tháng 2"/>
          <p:cNvSpPr>
            <a:spLocks noGrp="1"/>
          </p:cNvSpPr>
          <p:nvPr>
            <p:ph type="dt" sz="half" idx="10"/>
          </p:nvPr>
        </p:nvSpPr>
        <p:spPr/>
        <p:txBody>
          <a:bodyPr/>
          <a:lstStyle/>
          <a:p>
            <a:fld id="{3B512DC4-CF99-4BFB-A1C3-E3575A71FC01}" type="datetimeFigureOut">
              <a:rPr lang="vi-VN" smtClean="0"/>
              <a:t>30/05/2025</a:t>
            </a:fld>
            <a:endParaRPr lang="vi-VN"/>
          </a:p>
        </p:txBody>
      </p:sp>
      <p:sp>
        <p:nvSpPr>
          <p:cNvPr id="4" name="Chỗ dành sẵn cho Chân trang 3"/>
          <p:cNvSpPr>
            <a:spLocks noGrp="1"/>
          </p:cNvSpPr>
          <p:nvPr>
            <p:ph type="ftr" sz="quarter" idx="11"/>
          </p:nvPr>
        </p:nvSpPr>
        <p:spPr/>
        <p:txBody>
          <a:bodyPr/>
          <a:lstStyle/>
          <a:p>
            <a:endParaRPr lang="vi-VN"/>
          </a:p>
        </p:txBody>
      </p:sp>
      <p:sp>
        <p:nvSpPr>
          <p:cNvPr id="5" name="Chỗ dành sẵn cho Số hiệu Bản chiếu 4"/>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a:lstStyle/>
          <a:p>
            <a:fld id="{3B512DC4-CF99-4BFB-A1C3-E3575A71FC01}" type="datetimeFigureOut">
              <a:rPr lang="vi-VN" smtClean="0"/>
              <a:t>30/05/2025</a:t>
            </a:fld>
            <a:endParaRPr lang="vi-VN"/>
          </a:p>
        </p:txBody>
      </p:sp>
      <p:sp>
        <p:nvSpPr>
          <p:cNvPr id="3" name="Chỗ dành sẵn cho Chân trang 2"/>
          <p:cNvSpPr>
            <a:spLocks noGrp="1"/>
          </p:cNvSpPr>
          <p:nvPr>
            <p:ph type="ftr" sz="quarter" idx="11"/>
          </p:nvPr>
        </p:nvSpPr>
        <p:spPr/>
        <p:txBody>
          <a:bodyPr/>
          <a:lstStyle/>
          <a:p>
            <a:endParaRPr lang="vi-VN"/>
          </a:p>
        </p:txBody>
      </p:sp>
      <p:sp>
        <p:nvSpPr>
          <p:cNvPr id="4" name="Chỗ dành sẵn cho Số hiệu Bản chiếu 3"/>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p:cNvSpPr>
            <a:spLocks noGrp="1"/>
          </p:cNvSpPr>
          <p:nvPr>
            <p:ph type="dt" sz="half" idx="10"/>
          </p:nvPr>
        </p:nvSpPr>
        <p:spPr/>
        <p:txBody>
          <a:bodyPr/>
          <a:lstStyle/>
          <a:p>
            <a:fld id="{3B512DC4-CF99-4BFB-A1C3-E3575A71FC01}" type="datetimeFigureOut">
              <a:rPr lang="vi-VN" smtClean="0"/>
              <a:t>30/05/2025</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p:cNvSpPr>
            <a:spLocks noGrp="1"/>
          </p:cNvSpPr>
          <p:nvPr>
            <p:ph type="title" hasCustomPrompt="1"/>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p:cNvSpPr>
            <a:spLocks noGrp="1"/>
          </p:cNvSpPr>
          <p:nvPr>
            <p:ph type="dt" sz="half" idx="10"/>
          </p:nvPr>
        </p:nvSpPr>
        <p:spPr/>
        <p:txBody>
          <a:bodyPr/>
          <a:lstStyle/>
          <a:p>
            <a:fld id="{3B512DC4-CF99-4BFB-A1C3-E3575A71FC01}" type="datetimeFigureOut">
              <a:rPr lang="vi-VN" smtClean="0"/>
              <a:t>30/05/2025</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03560917-1FC0-4E2D-9995-54F67D62CF3E}" type="slidenum">
              <a:rPr lang="vi-VN" smtClean="0"/>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12DC4-CF99-4BFB-A1C3-E3575A71FC01}" type="datetimeFigureOut">
              <a:rPr lang="vi-VN" smtClean="0"/>
              <a:t>30/05/2025</a:t>
            </a:fld>
            <a:endParaRPr lang="vi-VN"/>
          </a:p>
        </p:txBody>
      </p:sp>
      <p:sp>
        <p:nvSpPr>
          <p:cNvPr id="5" name="Chỗ dành sẵn cho Chân trang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0917-1FC0-4E2D-9995-54F67D62CF3E}" type="slidenum">
              <a:rPr lang="vi-VN" smtClean="0"/>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p:cNvSpPr>
            <a:spLocks noGrp="1"/>
          </p:cNvSpPr>
          <p:nvPr>
            <p:ph type="ctrTitle"/>
          </p:nvPr>
        </p:nvSpPr>
        <p:spPr>
          <a:xfrm>
            <a:off x="700087" y="1179515"/>
            <a:ext cx="11058525" cy="2387600"/>
          </a:xfrm>
        </p:spPr>
        <p:txBody>
          <a:bodyPr>
            <a:normAutofit/>
          </a:bodyPr>
          <a:lstStyle/>
          <a:p>
            <a:r>
              <a:rPr lang="vi-VN" sz="5400" b="1" dirty="0">
                <a:solidFill>
                  <a:srgbClr val="FF0000"/>
                </a:solidFill>
                <a:effectLst/>
                <a:latin typeface="Times New Roman" panose="02020603050405020304" pitchFamily="18" charset="0"/>
                <a:ea typeface="Arial" panose="020B0604020202020204" pitchFamily="34" charset="0"/>
              </a:rPr>
              <a:t>Bài 16. KHỞI NGHĨA LAM SƠN (1418-1427)</a:t>
            </a:r>
            <a:r>
              <a:rPr lang="vi-VN" sz="5400" dirty="0">
                <a:solidFill>
                  <a:srgbClr val="FF0000"/>
                </a:solidFill>
                <a:effectLst/>
                <a:latin typeface="Arial" panose="020B0604020202020204" pitchFamily="34" charset="0"/>
                <a:ea typeface="Arial" panose="020B0604020202020204" pitchFamily="34" charset="0"/>
              </a:rPr>
              <a:t/>
            </a:r>
            <a:br>
              <a:rPr lang="vi-VN" sz="5400" dirty="0">
                <a:solidFill>
                  <a:srgbClr val="FF0000"/>
                </a:solidFill>
                <a:effectLst/>
                <a:latin typeface="Arial" panose="020B0604020202020204" pitchFamily="34" charset="0"/>
                <a:ea typeface="Arial" panose="020B0604020202020204" pitchFamily="34" charset="0"/>
              </a:rPr>
            </a:br>
            <a:endParaRPr lang="vi-VN" sz="5400" dirty="0">
              <a:solidFill>
                <a:srgbClr val="FF0000"/>
              </a:solidFill>
            </a:endParaRPr>
          </a:p>
        </p:txBody>
      </p:sp>
      <p:sp>
        <p:nvSpPr>
          <p:cNvPr id="3" name="Tiêu đề phụ 2"/>
          <p:cNvSpPr>
            <a:spLocks noGrp="1"/>
          </p:cNvSpPr>
          <p:nvPr>
            <p:ph type="subTitle" idx="1"/>
          </p:nvPr>
        </p:nvSpPr>
        <p:spPr/>
        <p:txBody>
          <a:bodyPr/>
          <a:lstStyle/>
          <a:p>
            <a:endParaRPr lang="vi-V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lgn="just">
              <a:buNone/>
            </a:pPr>
            <a:r>
              <a:rPr lang="vi-VN" sz="6000" b="1" dirty="0">
                <a:effectLst/>
                <a:latin typeface="Times New Roman" panose="02020603050405020304" pitchFamily="18" charset="0"/>
                <a:ea typeface="Times New Roman" panose="02020603050405020304" pitchFamily="18" charset="0"/>
              </a:rPr>
              <a:t>b/Những năm đầu của cuộc khởi nghĩa (1418 - 1423)</a:t>
            </a:r>
          </a:p>
          <a:p>
            <a:endParaRPr lang="vi-V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lgn="just">
              <a:buNone/>
            </a:pPr>
            <a:r>
              <a:rPr lang="vi-VN" sz="6000" b="1" dirty="0">
                <a:effectLst/>
                <a:latin typeface="Times New Roman" panose="02020603050405020304" pitchFamily="18" charset="0"/>
                <a:ea typeface="Times New Roman" panose="02020603050405020304" pitchFamily="18" charset="0"/>
              </a:rPr>
              <a:t>b/Những năm đầu của cuộc khởi nghĩa (1418 - 1423)</a:t>
            </a:r>
          </a:p>
          <a:p>
            <a:pPr marL="0" indent="0" algn="just">
              <a:buNone/>
            </a:pPr>
            <a:r>
              <a:rPr lang="vi-VN" sz="6000" b="1" dirty="0">
                <a:effectLst/>
                <a:latin typeface="Times New Roman" panose="02020603050405020304" pitchFamily="18" charset="0"/>
                <a:ea typeface="Times New Roman" panose="02020603050405020304" pitchFamily="18" charset="0"/>
              </a:rPr>
              <a:t>-Do lực lượng còn non yếu nên nghĩa quân gặp nhiều khó khăn. Lê Lợi tạm hòa hoãn với quân Minh.</a:t>
            </a:r>
          </a:p>
          <a:p>
            <a:endParaRPr lang="vi-V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buNone/>
            </a:pPr>
            <a:r>
              <a:rPr lang="vi-VN" altLang="pt-BR" sz="4800" b="1" dirty="0">
                <a:effectLst/>
                <a:latin typeface="Times New Roman" panose="02020603050405020304" pitchFamily="18" charset="0"/>
                <a:ea typeface="Times New Roman" panose="02020603050405020304" pitchFamily="18" charset="0"/>
              </a:rPr>
              <a:t>c</a:t>
            </a:r>
            <a:r>
              <a:rPr lang="pt-BR" sz="4800" b="1" dirty="0">
                <a:effectLst/>
                <a:latin typeface="Times New Roman" panose="02020603050405020304" pitchFamily="18" charset="0"/>
                <a:ea typeface="Times New Roman" panose="02020603050405020304" pitchFamily="18" charset="0"/>
              </a:rPr>
              <a:t>) Giai đoạn mở rộng hoạt động và giành những thắng lợi đầu tiên (1424 - 1425)</a:t>
            </a:r>
            <a:endParaRPr lang="vi-VN" sz="4800" b="1" dirty="0">
              <a:effectLst/>
              <a:latin typeface="Times New Roman" panose="02020603050405020304" pitchFamily="18" charset="0"/>
              <a:ea typeface="Times New Roman" panose="02020603050405020304" pitchFamily="18" charset="0"/>
            </a:endParaRPr>
          </a:p>
          <a:p>
            <a:endParaRPr lang="vi-V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buNone/>
            </a:pPr>
            <a:r>
              <a:rPr lang="vi-VN" altLang="pt-BR" sz="4800" b="1" dirty="0">
                <a:effectLst/>
                <a:latin typeface="Times New Roman" panose="02020603050405020304" pitchFamily="18" charset="0"/>
                <a:ea typeface="Times New Roman" panose="02020603050405020304" pitchFamily="18" charset="0"/>
              </a:rPr>
              <a:t>c</a:t>
            </a:r>
            <a:r>
              <a:rPr lang="pt-BR" sz="4800" b="1" dirty="0">
                <a:effectLst/>
                <a:latin typeface="Times New Roman" panose="02020603050405020304" pitchFamily="18" charset="0"/>
                <a:ea typeface="Times New Roman" panose="02020603050405020304" pitchFamily="18" charset="0"/>
              </a:rPr>
              <a:t>) Giai đoạn mở rộng hoạt động và giành những thắng lợi đầu tiên (1424 - 1425)</a:t>
            </a:r>
            <a:endParaRPr lang="vi-VN" sz="4800" b="1" dirty="0">
              <a:effectLst/>
              <a:latin typeface="Times New Roman" panose="02020603050405020304" pitchFamily="18" charset="0"/>
              <a:ea typeface="Times New Roman" panose="02020603050405020304" pitchFamily="18" charset="0"/>
            </a:endParaRPr>
          </a:p>
          <a:p>
            <a:pPr indent="0" algn="just">
              <a:buNone/>
            </a:pPr>
            <a:r>
              <a:rPr lang="vi-VN" sz="4800" b="1" dirty="0">
                <a:effectLst/>
                <a:latin typeface="Times New Roman" panose="02020603050405020304" pitchFamily="18" charset="0"/>
                <a:ea typeface="Times New Roman" panose="02020603050405020304" pitchFamily="18" charset="0"/>
              </a:rPr>
              <a:t>-Nguyễn Chích hiến kế tiến  đánh vào Nghệ An làm căn cứ, từ đó mở rộng giải phóng Tây Đô ( Thanh Hóa) và Đông Quan.</a:t>
            </a:r>
          </a:p>
          <a:p>
            <a:endParaRPr lang="vi-V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buNone/>
            </a:pPr>
            <a:r>
              <a:rPr lang="vi-VN" altLang="pt-BR" sz="4800" b="1" dirty="0">
                <a:effectLst/>
                <a:latin typeface="Times New Roman" panose="02020603050405020304" pitchFamily="18" charset="0"/>
                <a:ea typeface="Times New Roman" panose="02020603050405020304" pitchFamily="18" charset="0"/>
              </a:rPr>
              <a:t>c</a:t>
            </a:r>
            <a:r>
              <a:rPr lang="pt-BR" sz="4800" b="1" dirty="0">
                <a:effectLst/>
                <a:latin typeface="Times New Roman" panose="02020603050405020304" pitchFamily="18" charset="0"/>
                <a:ea typeface="Times New Roman" panose="02020603050405020304" pitchFamily="18" charset="0"/>
              </a:rPr>
              <a:t>) Giai đoạn mở rộng hoạt động và giành những thắng lợi đầu tiên (1424 - 1425)</a:t>
            </a:r>
            <a:endParaRPr lang="vi-VN" sz="4800" b="1" dirty="0">
              <a:effectLst/>
              <a:latin typeface="Times New Roman" panose="02020603050405020304" pitchFamily="18" charset="0"/>
              <a:ea typeface="Times New Roman" panose="02020603050405020304" pitchFamily="18" charset="0"/>
            </a:endParaRPr>
          </a:p>
          <a:p>
            <a:pPr indent="0" algn="just">
              <a:buNone/>
            </a:pPr>
            <a:r>
              <a:rPr lang="vi-VN" sz="4800" b="1" dirty="0">
                <a:effectLst/>
                <a:latin typeface="Times New Roman" panose="02020603050405020304" pitchFamily="18" charset="0"/>
                <a:ea typeface="Times New Roman" panose="02020603050405020304" pitchFamily="18" charset="0"/>
              </a:rPr>
              <a:t>-Nguyễn Chích hiến kế tiến  đánh vào Nghệ An làm căn cứ, từ đó mở rộng giải phóng Tây Đô ( Thanh Hóa) và Đông Quan.</a:t>
            </a:r>
          </a:p>
          <a:p>
            <a:pPr indent="0" algn="just">
              <a:buNone/>
            </a:pPr>
            <a:r>
              <a:rPr lang="en-US" sz="4800" b="1" dirty="0">
                <a:latin typeface="Times New Roman" panose="02020603050405020304" pitchFamily="18" charset="0"/>
                <a:ea typeface="Times New Roman" panose="02020603050405020304" pitchFamily="18" charset="0"/>
              </a:rPr>
              <a:t>-</a:t>
            </a:r>
            <a:r>
              <a:rPr lang="vi-VN" sz="4800" b="1" dirty="0">
                <a:effectLst/>
                <a:latin typeface="Times New Roman" panose="02020603050405020304" pitchFamily="18" charset="0"/>
                <a:ea typeface="Times New Roman" panose="02020603050405020304" pitchFamily="18" charset="0"/>
              </a:rPr>
              <a:t>Cuối năm 1</a:t>
            </a:r>
            <a:r>
              <a:rPr lang="en-US" sz="4800" b="1" dirty="0">
                <a:effectLst/>
                <a:latin typeface="Times New Roman" panose="02020603050405020304" pitchFamily="18" charset="0"/>
                <a:ea typeface="Times New Roman" panose="02020603050405020304" pitchFamily="18" charset="0"/>
              </a:rPr>
              <a:t>4</a:t>
            </a:r>
            <a:r>
              <a:rPr lang="vi-VN" sz="4800" b="1" dirty="0">
                <a:effectLst/>
                <a:latin typeface="Times New Roman" panose="02020603050405020304" pitchFamily="18" charset="0"/>
                <a:ea typeface="Times New Roman" panose="02020603050405020304" pitchFamily="18" charset="0"/>
              </a:rPr>
              <a:t>24, Nghĩa quân giải phóng Nghệ An, sau đó giải phóng một vùng rộng lớn từ Thanh Hóa đến đèo Hải Vân.</a:t>
            </a:r>
          </a:p>
          <a:p>
            <a:endParaRPr lang="vi-V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buNone/>
            </a:pPr>
            <a:r>
              <a:rPr lang="en-US" altLang="vi-VN" sz="5400" b="1" dirty="0">
                <a:solidFill>
                  <a:srgbClr val="FF0000"/>
                </a:solidFill>
                <a:effectLst/>
                <a:latin typeface="Times New Roman" panose="02020603050405020304" pitchFamily="18" charset="0"/>
                <a:ea typeface="Arial" panose="020B0604020202020204" pitchFamily="34" charset="0"/>
              </a:rPr>
              <a:t>d</a:t>
            </a:r>
            <a:r>
              <a:rPr lang="vi-VN" sz="5400" b="1" dirty="0">
                <a:solidFill>
                  <a:srgbClr val="FF0000"/>
                </a:solidFill>
                <a:effectLst/>
                <a:latin typeface="Times New Roman" panose="02020603050405020304" pitchFamily="18" charset="0"/>
                <a:ea typeface="Arial" panose="020B0604020202020204" pitchFamily="34" charset="0"/>
              </a:rPr>
              <a:t>. Khởi nghĩa toàn thắng (1426-1427)</a:t>
            </a:r>
            <a:endParaRPr lang="en-US" sz="5400" b="1" dirty="0">
              <a:solidFill>
                <a:srgbClr val="FF0000"/>
              </a:solidFill>
              <a:effectLst/>
              <a:latin typeface="Times New Roman" panose="02020603050405020304" pitchFamily="18" charset="0"/>
              <a:ea typeface="Arial" panose="020B0604020202020204" pitchFamily="34" charset="0"/>
            </a:endParaRPr>
          </a:p>
          <a:p>
            <a:pPr marL="0" indent="0">
              <a:buNone/>
            </a:pPr>
            <a:r>
              <a:rPr lang="en-US" sz="5400" b="1" dirty="0">
                <a:solidFill>
                  <a:srgbClr val="FF0000"/>
                </a:solidFill>
                <a:latin typeface="Times New Roman" panose="02020603050405020304" pitchFamily="18" charset="0"/>
                <a:ea typeface="Arial" panose="020B0604020202020204" pitchFamily="34" charset="0"/>
              </a:rPr>
              <a:t>*/</a:t>
            </a:r>
            <a:r>
              <a:rPr lang="en-US" sz="5400" b="1" dirty="0" err="1">
                <a:solidFill>
                  <a:srgbClr val="FF0000"/>
                </a:solidFill>
                <a:latin typeface="Times New Roman" panose="02020603050405020304" pitchFamily="18" charset="0"/>
                <a:ea typeface="Arial" panose="020B0604020202020204" pitchFamily="34" charset="0"/>
              </a:rPr>
              <a:t>Tiến</a:t>
            </a:r>
            <a:r>
              <a:rPr lang="en-US" sz="5400" b="1" dirty="0">
                <a:solidFill>
                  <a:srgbClr val="FF0000"/>
                </a:solidFill>
                <a:latin typeface="Times New Roman" panose="02020603050405020304" pitchFamily="18" charset="0"/>
                <a:ea typeface="Arial" panose="020B0604020202020204" pitchFamily="34" charset="0"/>
              </a:rPr>
              <a:t> </a:t>
            </a:r>
            <a:r>
              <a:rPr lang="en-US" sz="5400" b="1" dirty="0" err="1">
                <a:solidFill>
                  <a:srgbClr val="FF0000"/>
                </a:solidFill>
                <a:latin typeface="Times New Roman" panose="02020603050405020304" pitchFamily="18" charset="0"/>
                <a:ea typeface="Arial" panose="020B0604020202020204" pitchFamily="34" charset="0"/>
              </a:rPr>
              <a:t>quân</a:t>
            </a:r>
            <a:r>
              <a:rPr lang="en-US" sz="5400" b="1" dirty="0">
                <a:solidFill>
                  <a:srgbClr val="FF0000"/>
                </a:solidFill>
                <a:latin typeface="Times New Roman" panose="02020603050405020304" pitchFamily="18" charset="0"/>
                <a:ea typeface="Arial" panose="020B0604020202020204" pitchFamily="34" charset="0"/>
              </a:rPr>
              <a:t> </a:t>
            </a:r>
            <a:r>
              <a:rPr lang="en-US" sz="5400" b="1" dirty="0" err="1">
                <a:solidFill>
                  <a:srgbClr val="FF0000"/>
                </a:solidFill>
                <a:latin typeface="Times New Roman" panose="02020603050405020304" pitchFamily="18" charset="0"/>
                <a:ea typeface="Arial" panose="020B0604020202020204" pitchFamily="34" charset="0"/>
              </a:rPr>
              <a:t>ra</a:t>
            </a:r>
            <a:r>
              <a:rPr lang="en-US" sz="5400" b="1" dirty="0">
                <a:solidFill>
                  <a:srgbClr val="FF0000"/>
                </a:solidFill>
                <a:latin typeface="Times New Roman" panose="02020603050405020304" pitchFamily="18" charset="0"/>
                <a:ea typeface="Arial" panose="020B0604020202020204" pitchFamily="34" charset="0"/>
              </a:rPr>
              <a:t> </a:t>
            </a:r>
            <a:r>
              <a:rPr lang="en-US" sz="5400" b="1" dirty="0" err="1">
                <a:solidFill>
                  <a:srgbClr val="FF0000"/>
                </a:solidFill>
                <a:latin typeface="Times New Roman" panose="02020603050405020304" pitchFamily="18" charset="0"/>
                <a:ea typeface="Arial" panose="020B0604020202020204" pitchFamily="34" charset="0"/>
              </a:rPr>
              <a:t>Bắc</a:t>
            </a:r>
            <a:endParaRPr lang="vi-VN" sz="5400" dirty="0">
              <a:solidFill>
                <a:srgbClr val="FF0000"/>
              </a:solidFill>
              <a:effectLst/>
              <a:latin typeface="Arial" panose="020B0604020202020204" pitchFamily="34" charset="0"/>
              <a:ea typeface="Arial" panose="020B0604020202020204" pitchFamily="34" charset="0"/>
            </a:endParaRPr>
          </a:p>
          <a:p>
            <a:endParaRPr lang="vi-V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endParaRPr lang="vi-VN"/>
          </a:p>
        </p:txBody>
      </p:sp>
      <p:pic>
        <p:nvPicPr>
          <p:cNvPr id="1026" name="Picture 2" descr="Dựa vào lược đồ, em hãy trình bày kế hoạch tiến quân ra Bắc của Lê Lợi.  Nhận xét về kế hoạch đó. | SGK Lịch sử lớp 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64976" y="365125"/>
            <a:ext cx="7247965" cy="62508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indent="0" algn="just">
              <a:buNone/>
            </a:pPr>
            <a:r>
              <a:rPr lang="en-US" sz="5400" b="1" dirty="0" smtClean="0">
                <a:effectLst/>
                <a:latin typeface="Times New Roman" panose="02020603050405020304" pitchFamily="18" charset="0"/>
                <a:ea typeface="Times New Roman" panose="02020603050405020304" pitchFamily="18" charset="0"/>
              </a:rPr>
              <a:t>-</a:t>
            </a:r>
            <a:r>
              <a:rPr lang="en-US" sz="5400" b="1" dirty="0" err="1">
                <a:effectLst/>
                <a:latin typeface="Times New Roman" panose="02020603050405020304" pitchFamily="18" charset="0"/>
                <a:ea typeface="Times New Roman" panose="02020603050405020304" pitchFamily="18" charset="0"/>
              </a:rPr>
              <a:t>Tháng</a:t>
            </a:r>
            <a:r>
              <a:rPr lang="en-US" sz="5400" b="1" dirty="0">
                <a:effectLst/>
                <a:latin typeface="Times New Roman" panose="02020603050405020304" pitchFamily="18" charset="0"/>
                <a:ea typeface="Times New Roman" panose="02020603050405020304" pitchFamily="18" charset="0"/>
              </a:rPr>
              <a:t> 9/1426, Lê </a:t>
            </a:r>
            <a:r>
              <a:rPr lang="en-US" sz="5400" b="1" dirty="0" err="1">
                <a:effectLst/>
                <a:latin typeface="Times New Roman" panose="02020603050405020304" pitchFamily="18" charset="0"/>
                <a:ea typeface="Times New Roman" panose="02020603050405020304" pitchFamily="18" charset="0"/>
              </a:rPr>
              <a:t>Lợi</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và</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bộ</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chỉ</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huy</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quyết</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định</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tiến</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quân</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ra</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Bắc</a:t>
            </a:r>
            <a:r>
              <a:rPr lang="en-US" sz="5400" b="1" dirty="0">
                <a:effectLst/>
                <a:latin typeface="Times New Roman" panose="02020603050405020304" pitchFamily="18" charset="0"/>
                <a:ea typeface="Times New Roman" panose="02020603050405020304" pitchFamily="18" charset="0"/>
              </a:rPr>
              <a:t>.</a:t>
            </a:r>
            <a:endParaRPr lang="vi-VN" sz="5400" b="1" dirty="0">
              <a:effectLst/>
              <a:latin typeface="Times New Roman" panose="02020603050405020304" pitchFamily="18" charset="0"/>
              <a:ea typeface="Times New Roman" panose="02020603050405020304" pitchFamily="18" charset="0"/>
            </a:endParaRPr>
          </a:p>
          <a:p>
            <a:pPr marL="0" indent="0" algn="just">
              <a:buNone/>
            </a:pPr>
            <a:r>
              <a:rPr lang="en-US" sz="5400" b="1" dirty="0">
                <a:latin typeface="Times New Roman" panose="02020603050405020304" pitchFamily="18" charset="0"/>
                <a:cs typeface="Times New Roman" panose="02020603050405020304" pitchFamily="18" charset="0"/>
              </a:rPr>
              <a:t>-</a:t>
            </a:r>
            <a:r>
              <a:rPr lang="en-US" sz="5400" b="1" dirty="0" err="1">
                <a:latin typeface="Times New Roman" panose="02020603050405020304" pitchFamily="18" charset="0"/>
                <a:cs typeface="Times New Roman" panose="02020603050405020304" pitchFamily="18" charset="0"/>
              </a:rPr>
              <a:t>Được</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nhân</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dân</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ủng</a:t>
            </a:r>
            <a:r>
              <a:rPr lang="en-US" sz="5400" b="1" dirty="0">
                <a:latin typeface="Times New Roman" panose="02020603050405020304" pitchFamily="18" charset="0"/>
                <a:cs typeface="Times New Roman" panose="02020603050405020304" pitchFamily="18" charset="0"/>
              </a:rPr>
              <a:t> </a:t>
            </a:r>
            <a:r>
              <a:rPr lang="en-US" sz="5400" b="1" dirty="0" err="1" smtClean="0">
                <a:latin typeface="Times New Roman" panose="02020603050405020304" pitchFamily="18" charset="0"/>
                <a:cs typeface="Times New Roman" panose="02020603050405020304" pitchFamily="18" charset="0"/>
              </a:rPr>
              <a:t>hộ</a:t>
            </a:r>
            <a:r>
              <a:rPr lang="en-US" sz="5400" b="1" dirty="0" smtClean="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nghĩa</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quân</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thắng</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nhiều</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trận</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lớn</a:t>
            </a:r>
            <a:r>
              <a:rPr lang="en-US" sz="5400" b="1" dirty="0">
                <a:latin typeface="Times New Roman" panose="02020603050405020304" pitchFamily="18" charset="0"/>
                <a:cs typeface="Times New Roman" panose="02020603050405020304" pitchFamily="18" charset="0"/>
              </a:rPr>
              <a:t>. </a:t>
            </a:r>
          </a:p>
          <a:p>
            <a:pPr marL="0" indent="0" algn="just">
              <a:buNone/>
            </a:pPr>
            <a:r>
              <a:rPr lang="en-US" sz="5400" b="1" dirty="0">
                <a:latin typeface="Times New Roman" panose="02020603050405020304" pitchFamily="18" charset="0"/>
                <a:cs typeface="Times New Roman" panose="02020603050405020304" pitchFamily="18" charset="0"/>
              </a:rPr>
              <a:t>-</a:t>
            </a:r>
            <a:r>
              <a:rPr lang="en-US" sz="5400" b="1" dirty="0" err="1">
                <a:latin typeface="Times New Roman" panose="02020603050405020304" pitchFamily="18" charset="0"/>
                <a:cs typeface="Times New Roman" panose="02020603050405020304" pitchFamily="18" charset="0"/>
              </a:rPr>
              <a:t>Quân</a:t>
            </a:r>
            <a:r>
              <a:rPr lang="en-US" sz="5400" b="1" dirty="0">
                <a:latin typeface="Times New Roman" panose="02020603050405020304" pitchFamily="18" charset="0"/>
                <a:cs typeface="Times New Roman" panose="02020603050405020304" pitchFamily="18" charset="0"/>
              </a:rPr>
              <a:t> Minh </a:t>
            </a:r>
            <a:r>
              <a:rPr lang="en-US" sz="5400" b="1" dirty="0" err="1">
                <a:latin typeface="Times New Roman" panose="02020603050405020304" pitchFamily="18" charset="0"/>
                <a:cs typeface="Times New Roman" panose="02020603050405020304" pitchFamily="18" charset="0"/>
              </a:rPr>
              <a:t>rút</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vào</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thành</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Đông</a:t>
            </a:r>
            <a:r>
              <a:rPr lang="en-US" sz="5400" b="1" dirty="0">
                <a:latin typeface="Times New Roman" panose="02020603050405020304" pitchFamily="18" charset="0"/>
                <a:cs typeface="Times New Roman" panose="02020603050405020304" pitchFamily="18" charset="0"/>
              </a:rPr>
              <a:t> Quan </a:t>
            </a:r>
            <a:r>
              <a:rPr lang="en-US" sz="5400" b="1" dirty="0" err="1">
                <a:latin typeface="Times New Roman" panose="02020603050405020304" pitchFamily="18" charset="0"/>
                <a:cs typeface="Times New Roman" panose="02020603050405020304" pitchFamily="18" charset="0"/>
              </a:rPr>
              <a:t>cố</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thủ</a:t>
            </a:r>
            <a:r>
              <a:rPr lang="en-US" sz="5400" b="1" dirty="0">
                <a:latin typeface="Times New Roman" panose="02020603050405020304" pitchFamily="18" charset="0"/>
                <a:cs typeface="Times New Roman" panose="02020603050405020304" pitchFamily="18" charset="0"/>
              </a:rPr>
              <a:t>.</a:t>
            </a:r>
            <a:endParaRPr lang="vi-VN" sz="5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indent="0" algn="just">
              <a:buNone/>
            </a:pP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Chiến</a:t>
            </a: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thắng</a:t>
            </a: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Tốt</a:t>
            </a: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Động-Chúc</a:t>
            </a: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Động</a:t>
            </a:r>
            <a:endParaRPr lang="en-US" sz="5400" b="1" dirty="0">
              <a:solidFill>
                <a:srgbClr val="FF0000"/>
              </a:solidFill>
              <a:effectLst/>
              <a:latin typeface="Times New Roman" panose="02020603050405020304" pitchFamily="18" charset="0"/>
              <a:ea typeface="Times New Roman" panose="02020603050405020304" pitchFamily="18" charset="0"/>
            </a:endParaRPr>
          </a:p>
          <a:p>
            <a:endParaRPr lang="vi-VN" sz="5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endParaRPr lang="vi-VN"/>
          </a:p>
        </p:txBody>
      </p:sp>
      <p:pic>
        <p:nvPicPr>
          <p:cNvPr id="2050" name="Picture 2" descr="Battle of Tốt Động – Chúc Động - Wikipedi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2212" y="365125"/>
            <a:ext cx="7543800" cy="61277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ượng đài Anh hùng Dân tộc Lê Lợ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21424" y="349624"/>
            <a:ext cx="5661211" cy="623943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indent="0" algn="just">
              <a:buNone/>
            </a:pPr>
            <a:r>
              <a:rPr lang="en-US" sz="4800" b="1" dirty="0">
                <a:solidFill>
                  <a:srgbClr val="FF0000"/>
                </a:solidFill>
                <a:effectLst/>
                <a:latin typeface="Times New Roman" panose="02020603050405020304" pitchFamily="18" charset="0"/>
                <a:ea typeface="Times New Roman" panose="02020603050405020304" pitchFamily="18" charset="0"/>
              </a:rPr>
              <a:t>*/ </a:t>
            </a:r>
            <a:r>
              <a:rPr lang="en-US" sz="4800" b="1" dirty="0" err="1">
                <a:solidFill>
                  <a:srgbClr val="FF0000"/>
                </a:solidFill>
                <a:effectLst/>
                <a:latin typeface="Times New Roman" panose="02020603050405020304" pitchFamily="18" charset="0"/>
                <a:ea typeface="Times New Roman" panose="02020603050405020304" pitchFamily="18" charset="0"/>
              </a:rPr>
              <a:t>Chiến</a:t>
            </a:r>
            <a:r>
              <a:rPr lang="en-US" sz="4800" b="1" dirty="0">
                <a:solidFill>
                  <a:srgbClr val="FF0000"/>
                </a:solidFill>
                <a:effectLst/>
                <a:latin typeface="Times New Roman" panose="02020603050405020304" pitchFamily="18" charset="0"/>
                <a:ea typeface="Times New Roman" panose="02020603050405020304" pitchFamily="18" charset="0"/>
              </a:rPr>
              <a:t> </a:t>
            </a:r>
            <a:r>
              <a:rPr lang="en-US" sz="4800" b="1" dirty="0" err="1">
                <a:solidFill>
                  <a:srgbClr val="FF0000"/>
                </a:solidFill>
                <a:effectLst/>
                <a:latin typeface="Times New Roman" panose="02020603050405020304" pitchFamily="18" charset="0"/>
                <a:ea typeface="Times New Roman" panose="02020603050405020304" pitchFamily="18" charset="0"/>
              </a:rPr>
              <a:t>thắng</a:t>
            </a:r>
            <a:r>
              <a:rPr lang="en-US" sz="4800" b="1" dirty="0">
                <a:solidFill>
                  <a:srgbClr val="FF0000"/>
                </a:solidFill>
                <a:effectLst/>
                <a:latin typeface="Times New Roman" panose="02020603050405020304" pitchFamily="18" charset="0"/>
                <a:ea typeface="Times New Roman" panose="02020603050405020304" pitchFamily="18" charset="0"/>
              </a:rPr>
              <a:t> </a:t>
            </a:r>
            <a:r>
              <a:rPr lang="en-US" sz="4800" b="1" dirty="0" err="1">
                <a:solidFill>
                  <a:srgbClr val="FF0000"/>
                </a:solidFill>
                <a:effectLst/>
                <a:latin typeface="Times New Roman" panose="02020603050405020304" pitchFamily="18" charset="0"/>
                <a:ea typeface="Times New Roman" panose="02020603050405020304" pitchFamily="18" charset="0"/>
              </a:rPr>
              <a:t>Tốt</a:t>
            </a:r>
            <a:r>
              <a:rPr lang="en-US" sz="4800" b="1" dirty="0">
                <a:solidFill>
                  <a:srgbClr val="FF0000"/>
                </a:solidFill>
                <a:effectLst/>
                <a:latin typeface="Times New Roman" panose="02020603050405020304" pitchFamily="18" charset="0"/>
                <a:ea typeface="Times New Roman" panose="02020603050405020304" pitchFamily="18" charset="0"/>
              </a:rPr>
              <a:t> </a:t>
            </a:r>
            <a:r>
              <a:rPr lang="en-US" sz="4800" b="1" dirty="0" err="1">
                <a:solidFill>
                  <a:srgbClr val="FF0000"/>
                </a:solidFill>
                <a:effectLst/>
                <a:latin typeface="Times New Roman" panose="02020603050405020304" pitchFamily="18" charset="0"/>
                <a:ea typeface="Times New Roman" panose="02020603050405020304" pitchFamily="18" charset="0"/>
              </a:rPr>
              <a:t>Động-Chúc</a:t>
            </a:r>
            <a:r>
              <a:rPr lang="en-US" sz="4800" b="1" dirty="0">
                <a:solidFill>
                  <a:srgbClr val="FF0000"/>
                </a:solidFill>
                <a:effectLst/>
                <a:latin typeface="Times New Roman" panose="02020603050405020304" pitchFamily="18" charset="0"/>
                <a:ea typeface="Times New Roman" panose="02020603050405020304" pitchFamily="18" charset="0"/>
              </a:rPr>
              <a:t> </a:t>
            </a:r>
            <a:r>
              <a:rPr lang="en-US" sz="4800" b="1" dirty="0" err="1">
                <a:solidFill>
                  <a:srgbClr val="FF0000"/>
                </a:solidFill>
                <a:effectLst/>
                <a:latin typeface="Times New Roman" panose="02020603050405020304" pitchFamily="18" charset="0"/>
                <a:ea typeface="Times New Roman" panose="02020603050405020304" pitchFamily="18" charset="0"/>
              </a:rPr>
              <a:t>Động</a:t>
            </a:r>
            <a:endParaRPr lang="en-US" sz="4800" b="1" dirty="0">
              <a:solidFill>
                <a:srgbClr val="FF0000"/>
              </a:solidFill>
              <a:effectLst/>
              <a:latin typeface="Times New Roman" panose="02020603050405020304" pitchFamily="18" charset="0"/>
              <a:ea typeface="Times New Roman" panose="02020603050405020304" pitchFamily="18" charset="0"/>
            </a:endParaRPr>
          </a:p>
          <a:p>
            <a:pPr indent="0" algn="just">
              <a:buNone/>
            </a:pPr>
            <a:r>
              <a:rPr lang="en-US" sz="4800" b="1" dirty="0">
                <a:effectLst/>
                <a:latin typeface="Times New Roman" panose="02020603050405020304" pitchFamily="18" charset="0"/>
                <a:ea typeface="Times New Roman" panose="02020603050405020304" pitchFamily="18" charset="0"/>
              </a:rPr>
              <a:t>-</a:t>
            </a:r>
            <a:r>
              <a:rPr lang="en-US" sz="4800" b="1" dirty="0" err="1">
                <a:effectLst/>
                <a:latin typeface="Times New Roman" panose="02020603050405020304" pitchFamily="18" charset="0"/>
                <a:ea typeface="Times New Roman" panose="02020603050405020304" pitchFamily="18" charset="0"/>
              </a:rPr>
              <a:t>Tháng</a:t>
            </a:r>
            <a:r>
              <a:rPr lang="en-US" sz="4800" b="1" dirty="0">
                <a:effectLst/>
                <a:latin typeface="Times New Roman" panose="02020603050405020304" pitchFamily="18" charset="0"/>
                <a:ea typeface="Times New Roman" panose="02020603050405020304" pitchFamily="18" charset="0"/>
              </a:rPr>
              <a:t> 10-1426 </a:t>
            </a:r>
            <a:r>
              <a:rPr lang="en-US" sz="4800" b="1" dirty="0" err="1">
                <a:effectLst/>
                <a:latin typeface="Times New Roman" panose="02020603050405020304" pitchFamily="18" charset="0"/>
                <a:ea typeface="Times New Roman" panose="02020603050405020304" pitchFamily="18" charset="0"/>
              </a:rPr>
              <a:t>Vương</a:t>
            </a:r>
            <a:r>
              <a:rPr lang="en-US" sz="4800" b="1" dirty="0">
                <a:effectLst/>
                <a:latin typeface="Times New Roman" panose="02020603050405020304" pitchFamily="18" charset="0"/>
                <a:ea typeface="Times New Roman" panose="02020603050405020304" pitchFamily="18" charset="0"/>
              </a:rPr>
              <a:t> Thông </a:t>
            </a:r>
            <a:r>
              <a:rPr lang="en-US" sz="4800" b="1" dirty="0" err="1">
                <a:effectLst/>
                <a:latin typeface="Times New Roman" panose="02020603050405020304" pitchFamily="18" charset="0"/>
                <a:ea typeface="Times New Roman" panose="02020603050405020304" pitchFamily="18" charset="0"/>
              </a:rPr>
              <a:t>dẫn</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viện</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binh</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đến</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thành</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Đông</a:t>
            </a:r>
            <a:r>
              <a:rPr lang="en-US" sz="4800" b="1" dirty="0">
                <a:effectLst/>
                <a:latin typeface="Times New Roman" panose="02020603050405020304" pitchFamily="18" charset="0"/>
                <a:ea typeface="Times New Roman" panose="02020603050405020304" pitchFamily="18" charset="0"/>
              </a:rPr>
              <a:t> Quan </a:t>
            </a:r>
            <a:r>
              <a:rPr lang="en-US" sz="4800" b="1" dirty="0" err="1">
                <a:effectLst/>
                <a:latin typeface="Times New Roman" panose="02020603050405020304" pitchFamily="18" charset="0"/>
                <a:ea typeface="Times New Roman" panose="02020603050405020304" pitchFamily="18" charset="0"/>
              </a:rPr>
              <a:t>và</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tấn</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công</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quân</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chủ</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lực</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của</a:t>
            </a:r>
            <a:r>
              <a:rPr lang="en-US" sz="4800" b="1" dirty="0">
                <a:effectLst/>
                <a:latin typeface="Times New Roman" panose="02020603050405020304" pitchFamily="18" charset="0"/>
                <a:ea typeface="Times New Roman" panose="02020603050405020304" pitchFamily="18" charset="0"/>
              </a:rPr>
              <a:t> ta.</a:t>
            </a:r>
          </a:p>
          <a:p>
            <a:pPr indent="0" algn="just">
              <a:buNone/>
            </a:pPr>
            <a:r>
              <a:rPr lang="en-US" sz="4800" b="1" dirty="0">
                <a:effectLst/>
                <a:latin typeface="Times New Roman" panose="02020603050405020304" pitchFamily="18" charset="0"/>
                <a:ea typeface="Times New Roman" panose="02020603050405020304" pitchFamily="18" charset="0"/>
              </a:rPr>
              <a:t>-</a:t>
            </a:r>
            <a:r>
              <a:rPr lang="en-US" sz="4800" b="1" dirty="0" err="1">
                <a:effectLst/>
                <a:latin typeface="Times New Roman" panose="02020603050405020304" pitchFamily="18" charset="0"/>
                <a:ea typeface="Times New Roman" panose="02020603050405020304" pitchFamily="18" charset="0"/>
              </a:rPr>
              <a:t>Ngày</a:t>
            </a:r>
            <a:r>
              <a:rPr lang="en-US" sz="4800" b="1" dirty="0">
                <a:effectLst/>
                <a:latin typeface="Times New Roman" panose="02020603050405020304" pitchFamily="18" charset="0"/>
                <a:ea typeface="Times New Roman" panose="02020603050405020304" pitchFamily="18" charset="0"/>
              </a:rPr>
              <a:t> 7/11/1426, </a:t>
            </a:r>
            <a:r>
              <a:rPr lang="en-US" sz="4800" b="1" dirty="0" err="1">
                <a:effectLst/>
                <a:latin typeface="Times New Roman" panose="02020603050405020304" pitchFamily="18" charset="0"/>
                <a:ea typeface="Times New Roman" panose="02020603050405020304" pitchFamily="18" charset="0"/>
              </a:rPr>
              <a:t>quân</a:t>
            </a:r>
            <a:r>
              <a:rPr lang="en-US" sz="4800" b="1" dirty="0">
                <a:latin typeface="Times New Roman" panose="02020603050405020304" pitchFamily="18" charset="0"/>
                <a:ea typeface="Times New Roman" panose="02020603050405020304" pitchFamily="18" charset="0"/>
              </a:rPr>
              <a:t> ta </a:t>
            </a:r>
            <a:r>
              <a:rPr lang="en-US" sz="4800" b="1" dirty="0" err="1">
                <a:latin typeface="Times New Roman" panose="02020603050405020304" pitchFamily="18" charset="0"/>
                <a:ea typeface="Times New Roman" panose="02020603050405020304" pitchFamily="18" charset="0"/>
              </a:rPr>
              <a:t>mai</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phục</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và</a:t>
            </a:r>
            <a:r>
              <a:rPr lang="en-US" sz="4800" b="1" dirty="0">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giành</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thắng</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lợi</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trong</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trận</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Chúc</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Động</a:t>
            </a:r>
            <a:r>
              <a:rPr lang="en-US" sz="4800" b="1" dirty="0">
                <a:effectLst/>
                <a:latin typeface="Times New Roman" panose="02020603050405020304" pitchFamily="18" charset="0"/>
                <a:ea typeface="Times New Roman" panose="02020603050405020304" pitchFamily="18" charset="0"/>
              </a:rPr>
              <a:t> – </a:t>
            </a:r>
            <a:r>
              <a:rPr lang="en-US" sz="4800" b="1" dirty="0" err="1">
                <a:effectLst/>
                <a:latin typeface="Times New Roman" panose="02020603050405020304" pitchFamily="18" charset="0"/>
                <a:ea typeface="Times New Roman" panose="02020603050405020304" pitchFamily="18" charset="0"/>
              </a:rPr>
              <a:t>Tốt</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Động</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Chương</a:t>
            </a:r>
            <a:r>
              <a:rPr lang="en-US" sz="4800" b="1" dirty="0">
                <a:effectLst/>
                <a:latin typeface="Times New Roman" panose="02020603050405020304" pitchFamily="18" charset="0"/>
                <a:ea typeface="Times New Roman" panose="02020603050405020304" pitchFamily="18" charset="0"/>
              </a:rPr>
              <a:t> </a:t>
            </a:r>
            <a:r>
              <a:rPr lang="en-US" sz="4800" b="1" dirty="0" err="1">
                <a:effectLst/>
                <a:latin typeface="Times New Roman" panose="02020603050405020304" pitchFamily="18" charset="0"/>
                <a:ea typeface="Times New Roman" panose="02020603050405020304" pitchFamily="18" charset="0"/>
              </a:rPr>
              <a:t>Mĩ</a:t>
            </a:r>
            <a:r>
              <a:rPr lang="en-US" sz="4800" b="1" dirty="0">
                <a:effectLst/>
                <a:latin typeface="Times New Roman" panose="02020603050405020304" pitchFamily="18" charset="0"/>
                <a:ea typeface="Times New Roman" panose="02020603050405020304" pitchFamily="18" charset="0"/>
              </a:rPr>
              <a:t> – Hà </a:t>
            </a:r>
            <a:r>
              <a:rPr lang="en-US" sz="4800" b="1" dirty="0" err="1">
                <a:effectLst/>
                <a:latin typeface="Times New Roman" panose="02020603050405020304" pitchFamily="18" charset="0"/>
                <a:ea typeface="Times New Roman" panose="02020603050405020304" pitchFamily="18" charset="0"/>
              </a:rPr>
              <a:t>Nội</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giải</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phóng</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thêm</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nhiều</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nơi</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và</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vây</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hãm</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thành</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Đông</a:t>
            </a:r>
            <a:r>
              <a:rPr lang="en-US" sz="4800" b="1" dirty="0">
                <a:latin typeface="Times New Roman" panose="02020603050405020304" pitchFamily="18" charset="0"/>
                <a:ea typeface="Times New Roman" panose="02020603050405020304" pitchFamily="18" charset="0"/>
              </a:rPr>
              <a:t> Quan.</a:t>
            </a:r>
            <a:endParaRPr lang="vi-VN" sz="4800" b="1" dirty="0">
              <a:effectLst/>
              <a:latin typeface="Times New Roman" panose="02020603050405020304" pitchFamily="18" charset="0"/>
              <a:ea typeface="Times New Roman" panose="02020603050405020304" pitchFamily="18" charset="0"/>
            </a:endParaRPr>
          </a:p>
          <a:p>
            <a:endParaRPr lang="vi-V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endParaRPr lang="vi-VN"/>
          </a:p>
        </p:txBody>
      </p:sp>
      <p:sp>
        <p:nvSpPr>
          <p:cNvPr id="3" name="Chỗ dành sẵn cho Nội dung 2"/>
          <p:cNvSpPr>
            <a:spLocks noGrp="1"/>
          </p:cNvSpPr>
          <p:nvPr>
            <p:ph idx="1"/>
          </p:nvPr>
        </p:nvSpPr>
        <p:spPr/>
        <p:txBody>
          <a:bodyPr/>
          <a:lstStyle/>
          <a:p>
            <a:r>
              <a:rPr lang="en-US" dirty="0" err="1"/>
              <a:t>Hết</a:t>
            </a:r>
            <a:r>
              <a:rPr lang="en-US" dirty="0"/>
              <a:t> </a:t>
            </a:r>
            <a:r>
              <a:rPr lang="en-US" dirty="0" err="1"/>
              <a:t>tiết</a:t>
            </a:r>
            <a:r>
              <a:rPr lang="en-US" dirty="0"/>
              <a:t> 3</a:t>
            </a:r>
            <a:endParaRPr lang="vi-V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indent="0" algn="just">
              <a:buNone/>
            </a:pP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Chiến</a:t>
            </a: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thắng</a:t>
            </a:r>
            <a:r>
              <a:rPr lang="en-US" sz="5400" b="1" dirty="0">
                <a:solidFill>
                  <a:srgbClr val="FF0000"/>
                </a:solidFill>
                <a:effectLst/>
                <a:latin typeface="Times New Roman" panose="02020603050405020304" pitchFamily="18" charset="0"/>
                <a:ea typeface="Times New Roman" panose="02020603050405020304" pitchFamily="18" charset="0"/>
              </a:rPr>
              <a:t> Chi </a:t>
            </a:r>
            <a:r>
              <a:rPr lang="en-US" sz="5400" b="1" dirty="0" err="1">
                <a:solidFill>
                  <a:srgbClr val="FF0000"/>
                </a:solidFill>
                <a:effectLst/>
                <a:latin typeface="Times New Roman" panose="02020603050405020304" pitchFamily="18" charset="0"/>
                <a:ea typeface="Times New Roman" panose="02020603050405020304" pitchFamily="18" charset="0"/>
              </a:rPr>
              <a:t>Lăng-Xương</a:t>
            </a:r>
            <a:r>
              <a:rPr lang="en-US" sz="5400" b="1" dirty="0">
                <a:solidFill>
                  <a:srgbClr val="FF0000"/>
                </a:solidFill>
                <a:effectLst/>
                <a:latin typeface="Times New Roman" panose="02020603050405020304" pitchFamily="18" charset="0"/>
                <a:ea typeface="Times New Roman" panose="02020603050405020304" pitchFamily="18" charset="0"/>
              </a:rPr>
              <a:t> Giang</a:t>
            </a:r>
          </a:p>
          <a:p>
            <a:pPr indent="0" algn="just">
              <a:buNone/>
            </a:pPr>
            <a:endParaRPr lang="vi-VN" sz="5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lnSpcReduction="10000"/>
          </a:bodyPr>
          <a:lstStyle/>
          <a:p>
            <a:pPr indent="0" algn="just">
              <a:buNone/>
            </a:pP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Chiến</a:t>
            </a:r>
            <a:r>
              <a:rPr lang="en-US" sz="5400" b="1" dirty="0">
                <a:solidFill>
                  <a:srgbClr val="FF0000"/>
                </a:solidFill>
                <a:effectLst/>
                <a:latin typeface="Times New Roman" panose="02020603050405020304" pitchFamily="18" charset="0"/>
                <a:ea typeface="Times New Roman" panose="02020603050405020304" pitchFamily="18" charset="0"/>
              </a:rPr>
              <a:t> </a:t>
            </a:r>
            <a:r>
              <a:rPr lang="en-US" sz="5400" b="1" dirty="0" err="1">
                <a:solidFill>
                  <a:srgbClr val="FF0000"/>
                </a:solidFill>
                <a:effectLst/>
                <a:latin typeface="Times New Roman" panose="02020603050405020304" pitchFamily="18" charset="0"/>
                <a:ea typeface="Times New Roman" panose="02020603050405020304" pitchFamily="18" charset="0"/>
              </a:rPr>
              <a:t>thắng</a:t>
            </a:r>
            <a:r>
              <a:rPr lang="en-US" sz="5400" b="1" dirty="0">
                <a:solidFill>
                  <a:srgbClr val="FF0000"/>
                </a:solidFill>
                <a:effectLst/>
                <a:latin typeface="Times New Roman" panose="02020603050405020304" pitchFamily="18" charset="0"/>
                <a:ea typeface="Times New Roman" panose="02020603050405020304" pitchFamily="18" charset="0"/>
              </a:rPr>
              <a:t> Chi </a:t>
            </a:r>
            <a:r>
              <a:rPr lang="en-US" sz="5400" b="1" dirty="0" err="1">
                <a:solidFill>
                  <a:srgbClr val="FF0000"/>
                </a:solidFill>
                <a:effectLst/>
                <a:latin typeface="Times New Roman" panose="02020603050405020304" pitchFamily="18" charset="0"/>
                <a:ea typeface="Times New Roman" panose="02020603050405020304" pitchFamily="18" charset="0"/>
              </a:rPr>
              <a:t>Lăng-Xương</a:t>
            </a:r>
            <a:r>
              <a:rPr lang="en-US" sz="5400" b="1" dirty="0">
                <a:solidFill>
                  <a:srgbClr val="FF0000"/>
                </a:solidFill>
                <a:effectLst/>
                <a:latin typeface="Times New Roman" panose="02020603050405020304" pitchFamily="18" charset="0"/>
                <a:ea typeface="Times New Roman" panose="02020603050405020304" pitchFamily="18" charset="0"/>
              </a:rPr>
              <a:t> Giang</a:t>
            </a:r>
          </a:p>
          <a:p>
            <a:pPr indent="0" algn="just">
              <a:buNone/>
            </a:pP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Tháng</a:t>
            </a:r>
            <a:r>
              <a:rPr lang="en-US" sz="5400" b="1" dirty="0">
                <a:effectLst/>
                <a:latin typeface="Times New Roman" panose="02020603050405020304" pitchFamily="18" charset="0"/>
                <a:ea typeface="Times New Roman" panose="02020603050405020304" pitchFamily="18" charset="0"/>
              </a:rPr>
              <a:t> 10/1427, </a:t>
            </a:r>
            <a:r>
              <a:rPr lang="en-US" sz="5400" b="1" dirty="0" err="1">
                <a:effectLst/>
                <a:latin typeface="Times New Roman" panose="02020603050405020304" pitchFamily="18" charset="0"/>
                <a:ea typeface="Times New Roman" panose="02020603050405020304" pitchFamily="18" charset="0"/>
              </a:rPr>
              <a:t>quân</a:t>
            </a:r>
            <a:r>
              <a:rPr lang="en-US" sz="5400" b="1" dirty="0">
                <a:effectLst/>
                <a:latin typeface="Times New Roman" panose="02020603050405020304" pitchFamily="18" charset="0"/>
                <a:ea typeface="Times New Roman" panose="02020603050405020304" pitchFamily="18" charset="0"/>
              </a:rPr>
              <a:t> Lam </a:t>
            </a:r>
            <a:r>
              <a:rPr lang="en-US" sz="5400" b="1" dirty="0" err="1">
                <a:effectLst/>
                <a:latin typeface="Times New Roman" panose="02020603050405020304" pitchFamily="18" charset="0"/>
                <a:ea typeface="Times New Roman" panose="02020603050405020304" pitchFamily="18" charset="0"/>
              </a:rPr>
              <a:t>Sơn</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giành</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thắng</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lợi</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quyết</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định</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trong</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trận</a:t>
            </a:r>
            <a:r>
              <a:rPr lang="en-US" sz="5400" b="1" dirty="0">
                <a:effectLst/>
                <a:latin typeface="Times New Roman" panose="02020603050405020304" pitchFamily="18" charset="0"/>
                <a:ea typeface="Times New Roman" panose="02020603050405020304" pitchFamily="18" charset="0"/>
              </a:rPr>
              <a:t> Chi </a:t>
            </a:r>
            <a:r>
              <a:rPr lang="en-US" sz="5400" b="1" dirty="0" err="1">
                <a:effectLst/>
                <a:latin typeface="Times New Roman" panose="02020603050405020304" pitchFamily="18" charset="0"/>
                <a:ea typeface="Times New Roman" panose="02020603050405020304" pitchFamily="18" charset="0"/>
              </a:rPr>
              <a:t>Lăng</a:t>
            </a:r>
            <a:r>
              <a:rPr lang="en-US" sz="5400" b="1" dirty="0">
                <a:effectLst/>
                <a:latin typeface="Times New Roman" panose="02020603050405020304" pitchFamily="18" charset="0"/>
                <a:ea typeface="Times New Roman" panose="02020603050405020304" pitchFamily="18" charset="0"/>
              </a:rPr>
              <a:t> – </a:t>
            </a:r>
            <a:r>
              <a:rPr lang="en-US" sz="5400" b="1" dirty="0" err="1">
                <a:effectLst/>
                <a:latin typeface="Times New Roman" panose="02020603050405020304" pitchFamily="18" charset="0"/>
                <a:ea typeface="Times New Roman" panose="02020603050405020304" pitchFamily="18" charset="0"/>
              </a:rPr>
              <a:t>Xương</a:t>
            </a:r>
            <a:r>
              <a:rPr lang="en-US" sz="5400" b="1" dirty="0">
                <a:effectLst/>
                <a:latin typeface="Times New Roman" panose="02020603050405020304" pitchFamily="18" charset="0"/>
                <a:ea typeface="Times New Roman" panose="02020603050405020304" pitchFamily="18" charset="0"/>
              </a:rPr>
              <a:t> Giang.</a:t>
            </a:r>
            <a:endParaRPr lang="vi-VN" sz="5400" b="1" dirty="0">
              <a:effectLst/>
              <a:latin typeface="Times New Roman" panose="02020603050405020304" pitchFamily="18" charset="0"/>
              <a:ea typeface="Times New Roman" panose="02020603050405020304" pitchFamily="18" charset="0"/>
            </a:endParaRPr>
          </a:p>
          <a:p>
            <a:pPr indent="0" algn="just">
              <a:buNone/>
            </a:pP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Tháng</a:t>
            </a:r>
            <a:r>
              <a:rPr lang="en-US" sz="5400" b="1" dirty="0">
                <a:effectLst/>
                <a:latin typeface="Times New Roman" panose="02020603050405020304" pitchFamily="18" charset="0"/>
                <a:ea typeface="Times New Roman" panose="02020603050405020304" pitchFamily="18" charset="0"/>
              </a:rPr>
              <a:t> 12/1427, </a:t>
            </a:r>
            <a:r>
              <a:rPr lang="en-US" sz="5400" b="1" dirty="0" err="1">
                <a:effectLst/>
                <a:latin typeface="Times New Roman" panose="02020603050405020304" pitchFamily="18" charset="0"/>
                <a:ea typeface="Times New Roman" panose="02020603050405020304" pitchFamily="18" charset="0"/>
              </a:rPr>
              <a:t>đại</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diện</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nghĩa</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quân</a:t>
            </a:r>
            <a:r>
              <a:rPr lang="en-US" sz="5400" b="1" dirty="0">
                <a:effectLst/>
                <a:latin typeface="Times New Roman" panose="02020603050405020304" pitchFamily="18" charset="0"/>
                <a:ea typeface="Times New Roman" panose="02020603050405020304" pitchFamily="18" charset="0"/>
              </a:rPr>
              <a:t> Lam </a:t>
            </a:r>
            <a:r>
              <a:rPr lang="en-US" sz="5400" b="1" dirty="0" err="1">
                <a:effectLst/>
                <a:latin typeface="Times New Roman" panose="02020603050405020304" pitchFamily="18" charset="0"/>
                <a:ea typeface="Times New Roman" panose="02020603050405020304" pitchFamily="18" charset="0"/>
              </a:rPr>
              <a:t>Sơn</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và</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quân</a:t>
            </a:r>
            <a:r>
              <a:rPr lang="en-US" sz="5400" b="1" dirty="0">
                <a:effectLst/>
                <a:latin typeface="Times New Roman" panose="02020603050405020304" pitchFamily="18" charset="0"/>
                <a:ea typeface="Times New Roman" panose="02020603050405020304" pitchFamily="18" charset="0"/>
              </a:rPr>
              <a:t> Minh </a:t>
            </a:r>
            <a:r>
              <a:rPr lang="en-US" sz="5400" b="1" dirty="0" err="1">
                <a:effectLst/>
                <a:latin typeface="Times New Roman" panose="02020603050405020304" pitchFamily="18" charset="0"/>
                <a:ea typeface="Times New Roman" panose="02020603050405020304" pitchFamily="18" charset="0"/>
              </a:rPr>
              <a:t>tổ</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chức</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Hội</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thề</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Đông</a:t>
            </a:r>
            <a:r>
              <a:rPr lang="en-US" sz="5400" b="1" dirty="0">
                <a:effectLst/>
                <a:latin typeface="Times New Roman" panose="02020603050405020304" pitchFamily="18" charset="0"/>
                <a:ea typeface="Times New Roman" panose="02020603050405020304" pitchFamily="18" charset="0"/>
              </a:rPr>
              <a:t> Quan, </a:t>
            </a:r>
            <a:r>
              <a:rPr lang="en-US" sz="5400" b="1" dirty="0" err="1">
                <a:effectLst/>
                <a:latin typeface="Times New Roman" panose="02020603050405020304" pitchFamily="18" charset="0"/>
                <a:ea typeface="Times New Roman" panose="02020603050405020304" pitchFamily="18" charset="0"/>
              </a:rPr>
              <a:t>chấm</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dứt</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chiến</a:t>
            </a:r>
            <a:r>
              <a:rPr lang="en-US" sz="5400" b="1" dirty="0">
                <a:effectLst/>
                <a:latin typeface="Times New Roman" panose="02020603050405020304" pitchFamily="18" charset="0"/>
                <a:ea typeface="Times New Roman" panose="02020603050405020304" pitchFamily="18" charset="0"/>
              </a:rPr>
              <a:t> </a:t>
            </a:r>
            <a:r>
              <a:rPr lang="en-US" sz="5400" b="1" dirty="0" err="1">
                <a:effectLst/>
                <a:latin typeface="Times New Roman" panose="02020603050405020304" pitchFamily="18" charset="0"/>
                <a:ea typeface="Times New Roman" panose="02020603050405020304" pitchFamily="18" charset="0"/>
              </a:rPr>
              <a:t>tranh</a:t>
            </a:r>
            <a:r>
              <a:rPr lang="en-US" sz="5400" b="1" dirty="0">
                <a:effectLst/>
                <a:latin typeface="Times New Roman" panose="02020603050405020304" pitchFamily="18" charset="0"/>
                <a:ea typeface="Times New Roman" panose="02020603050405020304" pitchFamily="18" charset="0"/>
              </a:rPr>
              <a:t>.</a:t>
            </a:r>
            <a:endParaRPr lang="vi-VN" sz="5400" b="1" dirty="0">
              <a:effectLst/>
              <a:latin typeface="Times New Roman" panose="02020603050405020304" pitchFamily="18" charset="0"/>
              <a:ea typeface="Times New Roman" panose="02020603050405020304" pitchFamily="18" charset="0"/>
            </a:endParaRPr>
          </a:p>
          <a:p>
            <a:endParaRPr lang="vi-V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marL="0" indent="0" algn="just">
              <a:buNone/>
            </a:pPr>
            <a:r>
              <a:rPr lang="en-US" altLang="vi-VN" sz="60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2</a:t>
            </a:r>
            <a:r>
              <a:rPr lang="vi-VN" sz="60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/Nguyên nhân thắng lợi và ý nghĩa lịch sử</a:t>
            </a:r>
          </a:p>
          <a:p>
            <a:pPr marL="0" indent="0" algn="just">
              <a:buNone/>
            </a:pPr>
            <a:r>
              <a:rPr lang="vi-VN" sz="6000" b="1" i="0" dirty="0">
                <a:solidFill>
                  <a:srgbClr val="000000"/>
                </a:solidFill>
                <a:effectLst/>
                <a:latin typeface="Times New Roman" panose="02020603050405020304" pitchFamily="18" charset="0"/>
                <a:cs typeface="Times New Roman" panose="02020603050405020304" pitchFamily="18" charset="0"/>
              </a:rPr>
              <a:t>- Nguyên nhân thắng lợi của khởi nghĩa Lam Sơn:</a:t>
            </a:r>
          </a:p>
          <a:p>
            <a:endParaRPr lang="vi-VN" sz="6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lnSpcReduction="10000"/>
          </a:bodyPr>
          <a:lstStyle/>
          <a:p>
            <a:pPr marL="0" indent="0">
              <a:buNone/>
            </a:pPr>
            <a:r>
              <a:rPr lang="en-US" altLang="vi-VN" sz="54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2</a:t>
            </a:r>
            <a:r>
              <a:rPr lang="vi-VN" sz="5400" b="1"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/Nguyên nhân thắng lợi và ý nghĩa lịch sử</a:t>
            </a:r>
          </a:p>
          <a:p>
            <a:pPr marL="0" indent="0" algn="just">
              <a:buNone/>
            </a:pPr>
            <a:r>
              <a:rPr lang="vi-VN" sz="5400" b="1" i="0" dirty="0">
                <a:solidFill>
                  <a:srgbClr val="000000"/>
                </a:solidFill>
                <a:effectLst/>
                <a:latin typeface="Times New Roman" panose="02020603050405020304" pitchFamily="18" charset="0"/>
                <a:cs typeface="Times New Roman" panose="02020603050405020304" pitchFamily="18" charset="0"/>
              </a:rPr>
              <a:t>- Nguyên nhân thắng lợi của khởi nghĩa Lam Sơn:</a:t>
            </a:r>
          </a:p>
          <a:p>
            <a:pPr marL="0" indent="0" algn="just">
              <a:buNone/>
            </a:pPr>
            <a:r>
              <a:rPr lang="vi-VN" sz="5400" b="1" i="0" dirty="0">
                <a:solidFill>
                  <a:srgbClr val="000000"/>
                </a:solidFill>
                <a:effectLst/>
                <a:latin typeface="Times New Roman" panose="02020603050405020304" pitchFamily="18" charset="0"/>
                <a:cs typeface="Times New Roman" panose="02020603050405020304" pitchFamily="18" charset="0"/>
              </a:rPr>
              <a:t>+ Nhân dân ta luôn có truyền thống yêu nước nồng nàn, ý chí kiên cường bất khuất. Tinh thần quyết chiến đánh giặc, quyết tâm giành lại độc lập tự do cho đất nước.</a:t>
            </a:r>
          </a:p>
          <a:p>
            <a:endParaRPr lang="vi-V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lgn="just">
              <a:buNone/>
            </a:pPr>
            <a:r>
              <a:rPr lang="vi-VN" sz="6000" b="1" i="0" dirty="0" smtClean="0">
                <a:solidFill>
                  <a:srgbClr val="000000"/>
                </a:solidFill>
                <a:effectLst/>
                <a:latin typeface="Times New Roman" panose="02020603050405020304" pitchFamily="18" charset="0"/>
                <a:cs typeface="Times New Roman" panose="02020603050405020304" pitchFamily="18" charset="0"/>
              </a:rPr>
              <a:t>+ </a:t>
            </a:r>
            <a:r>
              <a:rPr lang="vi-VN" sz="6000" b="1" i="0" dirty="0">
                <a:solidFill>
                  <a:srgbClr val="000000"/>
                </a:solidFill>
                <a:effectLst/>
                <a:latin typeface="Times New Roman" panose="02020603050405020304" pitchFamily="18" charset="0"/>
                <a:cs typeface="Times New Roman" panose="02020603050405020304" pitchFamily="18" charset="0"/>
              </a:rPr>
              <a:t>Có sự lãnh đạo tài tình, mưu lược của bộ chỉ huy, đứng đầu là Lê Lợi và Nguyễn Trãi   với những sách lược, chiến thuật đúng đắn để đưa cuộc khởi nghĩa đến thắng lợi.</a:t>
            </a:r>
          </a:p>
          <a:p>
            <a:endParaRPr lang="vi-V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lstStyle/>
          <a:p>
            <a:pPr marL="0" indent="0" algn="just">
              <a:buNone/>
            </a:pPr>
            <a:r>
              <a:rPr lang="vi-VN" sz="5400" b="1" i="0" dirty="0">
                <a:solidFill>
                  <a:srgbClr val="000000"/>
                </a:solidFill>
                <a:effectLst/>
                <a:latin typeface="Times New Roman" panose="02020603050405020304" pitchFamily="18" charset="0"/>
                <a:cs typeface="Times New Roman" panose="02020603050405020304" pitchFamily="18" charset="0"/>
              </a:rPr>
              <a:t>- Ý nghĩa lịch sử của cuộc khởi nghĩa Lam Sơn:</a:t>
            </a:r>
          </a:p>
          <a:p>
            <a:pPr marL="0" indent="0" algn="just">
              <a:buNone/>
            </a:pPr>
            <a:r>
              <a:rPr lang="vi-VN" sz="5400" b="1" i="0" dirty="0">
                <a:solidFill>
                  <a:srgbClr val="000000"/>
                </a:solidFill>
                <a:effectLst/>
                <a:latin typeface="Times New Roman" panose="02020603050405020304" pitchFamily="18" charset="0"/>
                <a:cs typeface="Times New Roman" panose="02020603050405020304" pitchFamily="18" charset="0"/>
              </a:rPr>
              <a:t>+ Kết thúc 20 năm đô hộ tàn bạo của phong kiến nhà Minh, khôi phục nền độc lập, chủ quyền của dân tộc.</a:t>
            </a:r>
          </a:p>
          <a:p>
            <a:pPr marL="0" indent="0" algn="just">
              <a:buNone/>
            </a:pPr>
            <a:r>
              <a:rPr lang="vi-VN" sz="5400" b="1" i="0" dirty="0">
                <a:solidFill>
                  <a:srgbClr val="000000"/>
                </a:solidFill>
                <a:effectLst/>
                <a:latin typeface="Times New Roman" panose="02020603050405020304" pitchFamily="18" charset="0"/>
                <a:cs typeface="Times New Roman" panose="02020603050405020304" pitchFamily="18" charset="0"/>
              </a:rPr>
              <a:t>+ Mở ra thời kì phát triển mới của xã hội, đất nước, dân tộc Việt Nam.</a:t>
            </a:r>
          </a:p>
          <a:p>
            <a:endParaRPr lang="vi-V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r>
              <a:rPr lang="en-US" sz="5400" b="1" dirty="0" err="1"/>
              <a:t>Luyện</a:t>
            </a:r>
            <a:r>
              <a:rPr lang="en-US" sz="5400" b="1" dirty="0"/>
              <a:t> </a:t>
            </a:r>
            <a:r>
              <a:rPr lang="en-US" sz="5400" b="1" dirty="0" err="1"/>
              <a:t>tập</a:t>
            </a:r>
            <a:endParaRPr lang="vi-VN" sz="54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3323896"/>
        </p:xfrm>
        <a:graphic>
          <a:graphicData uri="http://schemas.openxmlformats.org/drawingml/2006/table">
            <a:tbl>
              <a:tblPr firstRow="1" firstCol="1" bandRow="1">
                <a:tableStyleId>{5C22544A-7EE6-4342-B048-85BDC9FD1C3A}</a:tableStyleId>
              </a:tblPr>
              <a:tblGrid>
                <a:gridCol w="1221771"/>
                <a:gridCol w="8688711"/>
                <a:gridCol w="2057400"/>
              </a:tblGrid>
              <a:tr h="248697">
                <a:tc>
                  <a:txBody>
                    <a:bodyPr/>
                    <a:lstStyle/>
                    <a:p>
                      <a:pPr algn="ctr"/>
                      <a:r>
                        <a:rPr lang="en-US" sz="4000" b="1" dirty="0" err="1">
                          <a:effectLst/>
                          <a:latin typeface="Times New Roman" panose="02020603050405020304" pitchFamily="18" charset="0"/>
                          <a:cs typeface="Times New Roman" panose="02020603050405020304" pitchFamily="18" charset="0"/>
                        </a:rPr>
                        <a:t>Thời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gian</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000" b="1" dirty="0" err="1">
                          <a:effectLst/>
                          <a:latin typeface="Times New Roman" panose="02020603050405020304" pitchFamily="18" charset="0"/>
                          <a:cs typeface="Times New Roman" panose="02020603050405020304" pitchFamily="18" charset="0"/>
                        </a:rPr>
                        <a:t>Sư</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kiện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tiêu</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biểu</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3600" b="1" dirty="0" err="1">
                          <a:effectLst/>
                          <a:latin typeface="Times New Roman" panose="02020603050405020304" pitchFamily="18" charset="0"/>
                          <a:cs typeface="Times New Roman" panose="02020603050405020304" pitchFamily="18" charset="0"/>
                        </a:rPr>
                        <a:t>Kết</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quả</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và</a:t>
                      </a:r>
                      <a:r>
                        <a:rPr lang="en-US" sz="3600" b="1" dirty="0">
                          <a:effectLst/>
                          <a:latin typeface="Times New Roman" panose="02020603050405020304" pitchFamily="18" charset="0"/>
                          <a:cs typeface="Times New Roman" panose="02020603050405020304" pitchFamily="18" charset="0"/>
                        </a:rPr>
                        <a:t> ý </a:t>
                      </a:r>
                      <a:r>
                        <a:rPr lang="en-US" sz="3600" b="1" dirty="0" err="1">
                          <a:effectLst/>
                          <a:latin typeface="Times New Roman" panose="02020603050405020304" pitchFamily="18" charset="0"/>
                          <a:cs typeface="Times New Roman" panose="02020603050405020304" pitchFamily="18" charset="0"/>
                        </a:rPr>
                        <a:t>nghĩa</a:t>
                      </a: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r h="248697">
                <a:tc>
                  <a:txBody>
                    <a:bodyPr/>
                    <a:lstStyle/>
                    <a:p>
                      <a:r>
                        <a:rPr lang="en-US" sz="4000" b="1" dirty="0" err="1">
                          <a:effectLst/>
                          <a:latin typeface="Times New Roman" panose="02020603050405020304" pitchFamily="18" charset="0"/>
                          <a:cs typeface="Times New Roman" panose="02020603050405020304" pitchFamily="18" charset="0"/>
                        </a:rPr>
                        <a:t>Năm</a:t>
                      </a:r>
                      <a:r>
                        <a:rPr lang="en-US" sz="4000" b="1" dirty="0">
                          <a:effectLst/>
                          <a:latin typeface="Times New Roman" panose="02020603050405020304" pitchFamily="18" charset="0"/>
                          <a:cs typeface="Times New Roman" panose="02020603050405020304" pitchFamily="18" charset="0"/>
                        </a:rPr>
                        <a:t> 1416</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r>
                        <a:rPr lang="en-US" sz="4000" b="1" dirty="0">
                          <a:effectLst/>
                          <a:latin typeface="Times New Roman" panose="02020603050405020304" pitchFamily="18" charset="0"/>
                          <a:cs typeface="Times New Roman" panose="02020603050405020304" pitchFamily="18" charset="0"/>
                        </a:rPr>
                        <a:t>Lê </a:t>
                      </a:r>
                      <a:r>
                        <a:rPr lang="en-US" sz="4000" b="1" dirty="0" err="1">
                          <a:effectLst/>
                          <a:latin typeface="Times New Roman" panose="02020603050405020304" pitchFamily="18" charset="0"/>
                          <a:cs typeface="Times New Roman" panose="02020603050405020304" pitchFamily="18" charset="0"/>
                        </a:rPr>
                        <a:t>Lợi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cùng</a:t>
                      </a:r>
                      <a:r>
                        <a:rPr lang="en-US" sz="4000" b="1" dirty="0">
                          <a:effectLst/>
                          <a:latin typeface="Times New Roman" panose="02020603050405020304" pitchFamily="18" charset="0"/>
                          <a:cs typeface="Times New Roman" panose="02020603050405020304" pitchFamily="18" charset="0"/>
                        </a:rPr>
                        <a:t> 18 </a:t>
                      </a:r>
                      <a:r>
                        <a:rPr lang="en-US" sz="4000" b="1" dirty="0" err="1">
                          <a:effectLst/>
                          <a:latin typeface="Times New Roman" panose="02020603050405020304" pitchFamily="18" charset="0"/>
                          <a:cs typeface="Times New Roman" panose="02020603050405020304" pitchFamily="18" charset="0"/>
                        </a:rPr>
                        <a:t>hào</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kiệt</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đã</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tổ</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chức</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Hội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thề</a:t>
                      </a:r>
                      <a:r>
                        <a:rPr lang="en-US" sz="4000" b="1" dirty="0">
                          <a:effectLst/>
                          <a:latin typeface="Times New Roman" panose="02020603050405020304" pitchFamily="18" charset="0"/>
                          <a:cs typeface="Times New Roman" panose="02020603050405020304" pitchFamily="18" charset="0"/>
                        </a:rPr>
                        <a:t> ở </a:t>
                      </a:r>
                      <a:r>
                        <a:rPr lang="en-US" sz="4000" b="1" dirty="0" err="1">
                          <a:effectLst/>
                          <a:latin typeface="Times New Roman" panose="02020603050405020304" pitchFamily="18" charset="0"/>
                          <a:cs typeface="Times New Roman" panose="02020603050405020304" pitchFamily="18" charset="0"/>
                        </a:rPr>
                        <a:t>Lũng</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Nhai</a:t>
                      </a:r>
                      <a:r>
                        <a:rPr lang="en-US" sz="4000" b="1" dirty="0">
                          <a:effectLst/>
                          <a:latin typeface="Times New Roman" panose="02020603050405020304" pitchFamily="18" charset="0"/>
                          <a:cs typeface="Times New Roman" panose="02020603050405020304" pitchFamily="18" charset="0"/>
                        </a:rPr>
                        <a:t> (Thanh </a:t>
                      </a:r>
                      <a:r>
                        <a:rPr lang="en-US" sz="4000" b="1" dirty="0" err="1">
                          <a:effectLst/>
                          <a:latin typeface="Times New Roman" panose="02020603050405020304" pitchFamily="18" charset="0"/>
                          <a:cs typeface="Times New Roman" panose="02020603050405020304" pitchFamily="18" charset="0"/>
                        </a:rPr>
                        <a:t>Hóa</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quyết</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tâm</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đánh</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đuổi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giặc</a:t>
                      </a:r>
                      <a:r>
                        <a:rPr lang="en-US" sz="4000" b="1" dirty="0">
                          <a:effectLst/>
                          <a:latin typeface="Times New Roman" panose="02020603050405020304" pitchFamily="18" charset="0"/>
                          <a:cs typeface="Times New Roman" panose="02020603050405020304" pitchFamily="18" charset="0"/>
                        </a:rPr>
                        <a:t> Minh.</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15153" y="309282"/>
            <a:ext cx="11806518" cy="6252883"/>
          </a:xfrm>
        </p:spPr>
        <p:txBody>
          <a:bodyPr>
            <a:normAutofit/>
          </a:bodyPr>
          <a:lstStyle/>
          <a:p>
            <a:pPr marL="0" indent="0" algn="just">
              <a:buNone/>
            </a:pPr>
            <a:r>
              <a:rPr lang="vi-VN" sz="3600" b="1" i="0" dirty="0">
                <a:solidFill>
                  <a:srgbClr val="FF0000"/>
                </a:solidFill>
                <a:effectLst/>
                <a:latin typeface="Times New Roman" panose="02020603050405020304" pitchFamily="18" charset="0"/>
                <a:cs typeface="Times New Roman" panose="02020603050405020304" pitchFamily="18" charset="0"/>
              </a:rPr>
              <a:t>+ Lê Lợi sinh năm 1385 tại Lam Sơn, nay thuộc huyện Thọ Xuân, Thanh Hóa, trong một gia đình "đời </a:t>
            </a:r>
            <a:r>
              <a:rPr lang="vi-VN" sz="3600" b="1" i="0" dirty="0" err="1">
                <a:solidFill>
                  <a:srgbClr val="FF0000"/>
                </a:solidFill>
                <a:effectLst/>
                <a:latin typeface="Times New Roman" panose="02020603050405020304" pitchFamily="18" charset="0"/>
                <a:cs typeface="Times New Roman" panose="02020603050405020304" pitchFamily="18" charset="0"/>
              </a:rPr>
              <a:t>đời</a:t>
            </a:r>
            <a:r>
              <a:rPr lang="vi-VN" sz="3600" b="1" i="0" dirty="0">
                <a:solidFill>
                  <a:srgbClr val="FF0000"/>
                </a:solidFill>
                <a:effectLst/>
                <a:latin typeface="Times New Roman" panose="02020603050405020304" pitchFamily="18" charset="0"/>
                <a:cs typeface="Times New Roman" panose="02020603050405020304" pitchFamily="18" charset="0"/>
              </a:rPr>
              <a:t> làm quân trưởng một phương".</a:t>
            </a:r>
          </a:p>
          <a:p>
            <a:pPr marL="0" indent="0" algn="just">
              <a:buNone/>
            </a:pPr>
            <a:r>
              <a:rPr lang="vi-VN" sz="3600" b="1" i="0" dirty="0">
                <a:solidFill>
                  <a:srgbClr val="FF0000"/>
                </a:solidFill>
                <a:effectLst/>
                <a:latin typeface="Times New Roman" panose="02020603050405020304" pitchFamily="18" charset="0"/>
                <a:cs typeface="Times New Roman" panose="02020603050405020304" pitchFamily="18" charset="0"/>
              </a:rPr>
              <a:t>+ Khi quân Minh xâm chiếm đất nước Đại Việt, ông nuôi chí lớn đánh đuổi quân xâm lược, giành lại nền độc lập, tự chủ cho dân tộc.</a:t>
            </a:r>
          </a:p>
          <a:p>
            <a:pPr marL="0" indent="0" algn="just">
              <a:buNone/>
            </a:pPr>
            <a:r>
              <a:rPr lang="vi-VN" sz="3600" b="1" i="0" dirty="0">
                <a:solidFill>
                  <a:srgbClr val="FF0000"/>
                </a:solidFill>
                <a:effectLst/>
                <a:latin typeface="Times New Roman" panose="02020603050405020304" pitchFamily="18" charset="0"/>
                <a:cs typeface="Times New Roman" panose="02020603050405020304" pitchFamily="18" charset="0"/>
              </a:rPr>
              <a:t>+ Năm 1418, Lê Lợi tự xưng là Bình Định Vương, truyền hịch kêu gọi nhân dân đứng lên đánh giặc cứu nước.</a:t>
            </a:r>
          </a:p>
          <a:p>
            <a:pPr marL="0" indent="0" algn="just">
              <a:buNone/>
            </a:pPr>
            <a:r>
              <a:rPr lang="vi-VN" sz="3600" b="1" i="0" dirty="0">
                <a:solidFill>
                  <a:srgbClr val="FF0000"/>
                </a:solidFill>
                <a:effectLst/>
                <a:latin typeface="Times New Roman" panose="02020603050405020304" pitchFamily="18" charset="0"/>
                <a:cs typeface="Times New Roman" panose="02020603050405020304" pitchFamily="18" charset="0"/>
              </a:rPr>
              <a:t>+ Sau thắng lợi của khởi nghĩa Lam Sơn, Lê Lợi lên ngôi vua, lập ra nhà Lê.</a:t>
            </a:r>
          </a:p>
          <a:p>
            <a:endParaRPr lang="vi-V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3323896"/>
        </p:xfrm>
        <a:graphic>
          <a:graphicData uri="http://schemas.openxmlformats.org/drawingml/2006/table">
            <a:tbl>
              <a:tblPr firstRow="1" firstCol="1" bandRow="1">
                <a:tableStyleId>{5C22544A-7EE6-4342-B048-85BDC9FD1C3A}</a:tableStyleId>
              </a:tblPr>
              <a:tblGrid>
                <a:gridCol w="1221771"/>
                <a:gridCol w="8688711"/>
                <a:gridCol w="2057400"/>
              </a:tblGrid>
              <a:tr h="248697">
                <a:tc>
                  <a:txBody>
                    <a:bodyPr/>
                    <a:lstStyle/>
                    <a:p>
                      <a:pPr algn="ctr"/>
                      <a:r>
                        <a:rPr lang="en-US" sz="4000" b="1" dirty="0" err="1">
                          <a:effectLst/>
                          <a:latin typeface="Times New Roman" panose="02020603050405020304" pitchFamily="18" charset="0"/>
                          <a:cs typeface="Times New Roman" panose="02020603050405020304" pitchFamily="18" charset="0"/>
                        </a:rPr>
                        <a:t>Thời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gian</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000" b="1" dirty="0" err="1">
                          <a:effectLst/>
                          <a:latin typeface="Times New Roman" panose="02020603050405020304" pitchFamily="18" charset="0"/>
                          <a:cs typeface="Times New Roman" panose="02020603050405020304" pitchFamily="18" charset="0"/>
                        </a:rPr>
                        <a:t>Sư</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kiện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tiêu</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biểu</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3600" b="1" dirty="0" err="1">
                          <a:effectLst/>
                          <a:latin typeface="Times New Roman" panose="02020603050405020304" pitchFamily="18" charset="0"/>
                          <a:cs typeface="Times New Roman" panose="02020603050405020304" pitchFamily="18" charset="0"/>
                        </a:rPr>
                        <a:t>Kết</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quả</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và</a:t>
                      </a:r>
                      <a:r>
                        <a:rPr lang="en-US" sz="3600" b="1" dirty="0">
                          <a:effectLst/>
                          <a:latin typeface="Times New Roman" panose="02020603050405020304" pitchFamily="18" charset="0"/>
                          <a:cs typeface="Times New Roman" panose="02020603050405020304" pitchFamily="18" charset="0"/>
                        </a:rPr>
                        <a:t> ý </a:t>
                      </a:r>
                      <a:r>
                        <a:rPr lang="en-US" sz="3600" b="1" dirty="0" err="1">
                          <a:effectLst/>
                          <a:latin typeface="Times New Roman" panose="02020603050405020304" pitchFamily="18" charset="0"/>
                          <a:cs typeface="Times New Roman" panose="02020603050405020304" pitchFamily="18" charset="0"/>
                        </a:rPr>
                        <a:t>nghĩa</a:t>
                      </a: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r h="248697">
                <a:tc>
                  <a:txBody>
                    <a:bodyPr/>
                    <a:lstStyle/>
                    <a:p>
                      <a:r>
                        <a:rPr lang="en-US" sz="4000" b="1" dirty="0" err="1">
                          <a:effectLst/>
                          <a:latin typeface="Times New Roman" panose="02020603050405020304" pitchFamily="18" charset="0"/>
                          <a:cs typeface="Times New Roman" panose="02020603050405020304" pitchFamily="18" charset="0"/>
                        </a:rPr>
                        <a:t>Năm</a:t>
                      </a:r>
                      <a:r>
                        <a:rPr lang="en-US" sz="4000" b="1" dirty="0">
                          <a:effectLst/>
                          <a:latin typeface="Times New Roman" panose="02020603050405020304" pitchFamily="18" charset="0"/>
                          <a:cs typeface="Times New Roman" panose="02020603050405020304" pitchFamily="18" charset="0"/>
                        </a:rPr>
                        <a:t> 1418</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just"/>
                      <a:r>
                        <a:rPr lang="en-US" sz="4000" b="1" dirty="0">
                          <a:effectLst/>
                          <a:latin typeface="Times New Roman" panose="02020603050405020304" pitchFamily="18" charset="0"/>
                          <a:cs typeface="Times New Roman" panose="02020603050405020304" pitchFamily="18" charset="0"/>
                        </a:rPr>
                        <a:t>Lê </a:t>
                      </a:r>
                      <a:r>
                        <a:rPr lang="en-US" sz="4000" b="1" dirty="0" err="1">
                          <a:effectLst/>
                          <a:latin typeface="Times New Roman" panose="02020603050405020304" pitchFamily="18" charset="0"/>
                          <a:cs typeface="Times New Roman" panose="02020603050405020304" pitchFamily="18" charset="0"/>
                        </a:rPr>
                        <a:t>Lợi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tự</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xưng</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là</a:t>
                      </a:r>
                      <a:r>
                        <a:rPr lang="en-US" sz="4000" b="1" dirty="0">
                          <a:effectLst/>
                          <a:latin typeface="Times New Roman" panose="02020603050405020304" pitchFamily="18" charset="0"/>
                          <a:cs typeface="Times New Roman" panose="02020603050405020304" pitchFamily="18" charset="0"/>
                        </a:rPr>
                        <a:t> Bình </a:t>
                      </a:r>
                      <a:r>
                        <a:rPr lang="en-US" sz="4000" b="1" dirty="0" err="1">
                          <a:effectLst/>
                          <a:latin typeface="Times New Roman" panose="02020603050405020304" pitchFamily="18" charset="0"/>
                          <a:cs typeface="Times New Roman" panose="02020603050405020304" pitchFamily="18" charset="0"/>
                        </a:rPr>
                        <a:t>Định</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Vương</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truyền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hịch</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kêu</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gọi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nhân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dân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đứng</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lên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đánh</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giặc</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cứu</a:t>
                      </a:r>
                      <a:r>
                        <a:rPr lang="en-US" sz="4000" b="1" dirty="0">
                          <a:effectLst/>
                          <a:latin typeface="Times New Roman" panose="02020603050405020304" pitchFamily="18" charset="0"/>
                          <a:cs typeface="Times New Roman" panose="02020603050405020304" pitchFamily="18" charset="0"/>
                        </a:rPr>
                        <a:t> </a:t>
                      </a:r>
                      <a:r>
                        <a:rPr lang="en-US" sz="4000" b="1" dirty="0" err="1" smtClean="0">
                          <a:effectLst/>
                          <a:latin typeface="Times New Roman" panose="02020603050405020304" pitchFamily="18" charset="0"/>
                          <a:cs typeface="Times New Roman" panose="02020603050405020304" pitchFamily="18" charset="0"/>
                        </a:rPr>
                        <a:t>nước</a:t>
                      </a:r>
                      <a:r>
                        <a:rPr lang="en-US" sz="4000" b="1" dirty="0" smtClean="0">
                          <a:effectLst/>
                          <a:latin typeface="Times New Roman" panose="02020603050405020304" pitchFamily="18" charset="0"/>
                          <a:cs typeface="Times New Roman" panose="02020603050405020304" pitchFamily="18" charset="0"/>
                        </a:rPr>
                        <a:t>.</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5275832"/>
        </p:xfrm>
        <a:graphic>
          <a:graphicData uri="http://schemas.openxmlformats.org/drawingml/2006/table">
            <a:tbl>
              <a:tblPr firstRow="1" firstCol="1" bandRow="1">
                <a:tableStyleId>{5C22544A-7EE6-4342-B048-85BDC9FD1C3A}</a:tableStyleId>
              </a:tblPr>
              <a:tblGrid>
                <a:gridCol w="2392602"/>
                <a:gridCol w="7517880"/>
                <a:gridCol w="2057400"/>
              </a:tblGrid>
              <a:tr h="319773">
                <a:tc>
                  <a:txBody>
                    <a:bodyPr/>
                    <a:lstStyle/>
                    <a:p>
                      <a:pPr algn="ctr"/>
                      <a:r>
                        <a:rPr lang="en-US" sz="3600" b="1" dirty="0" err="1">
                          <a:effectLst/>
                          <a:latin typeface="Times New Roman" panose="02020603050405020304" pitchFamily="18" charset="0"/>
                          <a:cs typeface="Times New Roman" panose="02020603050405020304" pitchFamily="18" charset="0"/>
                        </a:rPr>
                        <a:t>Thời</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gian</a:t>
                      </a: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3600" b="1" dirty="0" err="1">
                          <a:effectLst/>
                          <a:latin typeface="Times New Roman" panose="02020603050405020304" pitchFamily="18" charset="0"/>
                          <a:cs typeface="Times New Roman" panose="02020603050405020304" pitchFamily="18" charset="0"/>
                        </a:rPr>
                        <a:t>Sư</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kiện</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tiêu</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biểu</a:t>
                      </a: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3600" b="1" dirty="0" err="1">
                          <a:effectLst/>
                          <a:latin typeface="Times New Roman" panose="02020603050405020304" pitchFamily="18" charset="0"/>
                          <a:cs typeface="Times New Roman" panose="02020603050405020304" pitchFamily="18" charset="0"/>
                        </a:rPr>
                        <a:t>Kết</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quả</a:t>
                      </a:r>
                      <a:r>
                        <a:rPr lang="en-US" sz="3600" b="1" dirty="0">
                          <a:effectLst/>
                          <a:latin typeface="Times New Roman" panose="02020603050405020304" pitchFamily="18" charset="0"/>
                          <a:cs typeface="Times New Roman" panose="02020603050405020304" pitchFamily="18" charset="0"/>
                        </a:rPr>
                        <a:t> </a:t>
                      </a:r>
                      <a:r>
                        <a:rPr lang="en-US" sz="3600" b="1" dirty="0" err="1">
                          <a:effectLst/>
                          <a:latin typeface="Times New Roman" panose="02020603050405020304" pitchFamily="18" charset="0"/>
                          <a:cs typeface="Times New Roman" panose="02020603050405020304" pitchFamily="18" charset="0"/>
                        </a:rPr>
                        <a:t>và</a:t>
                      </a:r>
                      <a:r>
                        <a:rPr lang="en-US" sz="3600" b="1" dirty="0">
                          <a:effectLst/>
                          <a:latin typeface="Times New Roman" panose="02020603050405020304" pitchFamily="18" charset="0"/>
                          <a:cs typeface="Times New Roman" panose="02020603050405020304" pitchFamily="18" charset="0"/>
                        </a:rPr>
                        <a:t> ý </a:t>
                      </a:r>
                      <a:r>
                        <a:rPr lang="en-US" sz="3600" b="1" dirty="0" err="1">
                          <a:effectLst/>
                          <a:latin typeface="Times New Roman" panose="02020603050405020304" pitchFamily="18" charset="0"/>
                          <a:cs typeface="Times New Roman" panose="02020603050405020304" pitchFamily="18" charset="0"/>
                        </a:rPr>
                        <a:t>nghĩa</a:t>
                      </a:r>
                      <a:endPar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r h="319773">
                <a:tc>
                  <a:txBody>
                    <a:bodyPr/>
                    <a:lstStyle/>
                    <a:p>
                      <a:pPr algn="just"/>
                      <a:r>
                        <a:rPr lang="en-US" sz="4400" b="1" dirty="0">
                          <a:effectLst/>
                          <a:latin typeface="Times New Roman" panose="02020603050405020304" pitchFamily="18" charset="0"/>
                          <a:cs typeface="Times New Roman" panose="02020603050405020304" pitchFamily="18" charset="0"/>
                        </a:rPr>
                        <a:t>1418 - 1421</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just"/>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Nghĩa</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quân</a:t>
                      </a:r>
                      <a:r>
                        <a:rPr lang="en-US" sz="4400" b="1" dirty="0">
                          <a:effectLst/>
                          <a:latin typeface="Times New Roman" panose="02020603050405020304" pitchFamily="18" charset="0"/>
                          <a:cs typeface="Times New Roman" panose="02020603050405020304" pitchFamily="18" charset="0"/>
                        </a:rPr>
                        <a:t> Lam </a:t>
                      </a:r>
                      <a:r>
                        <a:rPr lang="en-US" sz="4400" b="1" dirty="0" err="1">
                          <a:effectLst/>
                          <a:latin typeface="Times New Roman" panose="02020603050405020304" pitchFamily="18" charset="0"/>
                          <a:cs typeface="Times New Roman" panose="02020603050405020304" pitchFamily="18" charset="0"/>
                        </a:rPr>
                        <a:t>Sơn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nhiều</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lần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bị</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tấn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công</a:t>
                      </a:r>
                      <a:r>
                        <a:rPr lang="en-US" sz="4400" b="1" dirty="0">
                          <a:effectLst/>
                          <a:latin typeface="Times New Roman" panose="02020603050405020304" pitchFamily="18" charset="0"/>
                          <a:cs typeface="Times New Roman" panose="02020603050405020304" pitchFamily="18" charset="0"/>
                        </a:rPr>
                        <a:t>, bao </a:t>
                      </a:r>
                      <a:r>
                        <a:rPr lang="en-US" sz="4400" b="1" dirty="0" err="1">
                          <a:effectLst/>
                          <a:latin typeface="Times New Roman" panose="02020603050405020304" pitchFamily="18" charset="0"/>
                          <a:cs typeface="Times New Roman" panose="02020603050405020304" pitchFamily="18" charset="0"/>
                        </a:rPr>
                        <a:t>vây</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phải</a:t>
                      </a:r>
                      <a:r>
                        <a:rPr lang="en-US" sz="4400" b="1" dirty="0">
                          <a:effectLst/>
                          <a:latin typeface="Times New Roman" panose="02020603050405020304" pitchFamily="18" charset="0"/>
                          <a:cs typeface="Times New Roman" panose="02020603050405020304" pitchFamily="18" charset="0"/>
                        </a:rPr>
                        <a:t> 3 </a:t>
                      </a:r>
                      <a:r>
                        <a:rPr lang="en-US" sz="4400" b="1" dirty="0" err="1">
                          <a:effectLst/>
                          <a:latin typeface="Times New Roman" panose="02020603050405020304" pitchFamily="18" charset="0"/>
                          <a:cs typeface="Times New Roman" panose="02020603050405020304" pitchFamily="18" charset="0"/>
                        </a:rPr>
                        <a:t>lần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rút</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lên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núi</a:t>
                      </a:r>
                      <a:r>
                        <a:rPr lang="en-US" sz="4400" b="1" dirty="0">
                          <a:effectLst/>
                          <a:latin typeface="Times New Roman" panose="02020603050405020304" pitchFamily="18" charset="0"/>
                          <a:cs typeface="Times New Roman" panose="02020603050405020304" pitchFamily="18" charset="0"/>
                        </a:rPr>
                        <a:t> Chí Linh (Thanh </a:t>
                      </a:r>
                      <a:r>
                        <a:rPr lang="en-US" sz="4400" b="1" dirty="0" err="1">
                          <a:effectLst/>
                          <a:latin typeface="Times New Roman" panose="02020603050405020304" pitchFamily="18" charset="0"/>
                          <a:cs typeface="Times New Roman" panose="02020603050405020304" pitchFamily="18" charset="0"/>
                        </a:rPr>
                        <a:t>Hóa</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cố</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thủ</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sau</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đó</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quân</a:t>
                      </a:r>
                      <a:r>
                        <a:rPr lang="en-US" sz="4400" b="1" dirty="0">
                          <a:effectLst/>
                          <a:latin typeface="Times New Roman" panose="02020603050405020304" pitchFamily="18" charset="0"/>
                          <a:cs typeface="Times New Roman" panose="02020603050405020304" pitchFamily="18" charset="0"/>
                        </a:rPr>
                        <a:t> Lam </a:t>
                      </a:r>
                      <a:r>
                        <a:rPr lang="en-US" sz="4400" b="1" dirty="0" err="1">
                          <a:effectLst/>
                          <a:latin typeface="Times New Roman" panose="02020603050405020304" pitchFamily="18" charset="0"/>
                          <a:cs typeface="Times New Roman" panose="02020603050405020304" pitchFamily="18" charset="0"/>
                        </a:rPr>
                        <a:t>Sơn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buộc</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phải</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tạm</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giảng</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hòa</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với</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quân</a:t>
                      </a:r>
                      <a:r>
                        <a:rPr lang="en-US" sz="4400" b="1" dirty="0">
                          <a:effectLst/>
                          <a:latin typeface="Times New Roman" panose="02020603050405020304" pitchFamily="18" charset="0"/>
                          <a:cs typeface="Times New Roman" panose="02020603050405020304" pitchFamily="18" charset="0"/>
                        </a:rPr>
                        <a:t> Minh.</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just"/>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4849112"/>
        </p:xfrm>
        <a:graphic>
          <a:graphicData uri="http://schemas.openxmlformats.org/drawingml/2006/table">
            <a:tbl>
              <a:tblPr firstRow="1" firstCol="1" bandRow="1">
                <a:tableStyleId>{5C22544A-7EE6-4342-B048-85BDC9FD1C3A}</a:tableStyleId>
              </a:tblPr>
              <a:tblGrid>
                <a:gridCol w="1570967"/>
                <a:gridCol w="8339515"/>
                <a:gridCol w="2057400"/>
              </a:tblGrid>
              <a:tr h="319773">
                <a:tc>
                  <a:txBody>
                    <a:bodyPr/>
                    <a:lstStyle/>
                    <a:p>
                      <a:pPr algn="ctr"/>
                      <a:r>
                        <a:rPr lang="en-US" sz="4400" b="1" dirty="0" err="1">
                          <a:effectLst/>
                          <a:latin typeface="Times New Roman" panose="02020603050405020304" pitchFamily="18" charset="0"/>
                          <a:cs typeface="Times New Roman" panose="02020603050405020304" pitchFamily="18" charset="0"/>
                        </a:rPr>
                        <a:t>Thời</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gian</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400" b="1" dirty="0" err="1">
                          <a:effectLst/>
                          <a:latin typeface="Times New Roman" panose="02020603050405020304" pitchFamily="18" charset="0"/>
                          <a:cs typeface="Times New Roman" panose="02020603050405020304" pitchFamily="18" charset="0"/>
                        </a:rPr>
                        <a:t>Sư</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kiện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tiêu</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biểu</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400" b="1" dirty="0" err="1">
                          <a:effectLst/>
                          <a:latin typeface="Times New Roman" panose="02020603050405020304" pitchFamily="18" charset="0"/>
                          <a:cs typeface="Times New Roman" panose="02020603050405020304" pitchFamily="18" charset="0"/>
                        </a:rPr>
                        <a:t>Kết</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quả</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và</a:t>
                      </a:r>
                      <a:r>
                        <a:rPr lang="en-US" sz="4400" b="1" dirty="0">
                          <a:effectLst/>
                          <a:latin typeface="Times New Roman" panose="02020603050405020304" pitchFamily="18" charset="0"/>
                          <a:cs typeface="Times New Roman" panose="02020603050405020304" pitchFamily="18" charset="0"/>
                        </a:rPr>
                        <a:t> ý </a:t>
                      </a:r>
                      <a:r>
                        <a:rPr lang="en-US" sz="4400" b="1" dirty="0" err="1">
                          <a:effectLst/>
                          <a:latin typeface="Times New Roman" panose="02020603050405020304" pitchFamily="18" charset="0"/>
                          <a:cs typeface="Times New Roman" panose="02020603050405020304" pitchFamily="18" charset="0"/>
                        </a:rPr>
                        <a:t>nghĩa</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r h="319773">
                <a:tc>
                  <a:txBody>
                    <a:bodyPr/>
                    <a:lstStyle/>
                    <a:p>
                      <a:r>
                        <a:rPr lang="en-US" sz="4400" b="1" dirty="0">
                          <a:effectLst/>
                          <a:latin typeface="Times New Roman" panose="02020603050405020304" pitchFamily="18" charset="0"/>
                          <a:cs typeface="Times New Roman" panose="02020603050405020304" pitchFamily="18" charset="0"/>
                        </a:rPr>
                        <a:t>1424</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just"/>
                      <a:r>
                        <a:rPr lang="en-US" sz="4400" b="1" dirty="0" err="1">
                          <a:effectLst/>
                          <a:latin typeface="Times New Roman" panose="02020603050405020304" pitchFamily="18" charset="0"/>
                          <a:cs typeface="Times New Roman" panose="02020603050405020304" pitchFamily="18" charset="0"/>
                        </a:rPr>
                        <a:t>Nghĩa</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quân</a:t>
                      </a:r>
                      <a:r>
                        <a:rPr lang="en-US" sz="4400" b="1" dirty="0">
                          <a:effectLst/>
                          <a:latin typeface="Times New Roman" panose="02020603050405020304" pitchFamily="18" charset="0"/>
                          <a:cs typeface="Times New Roman" panose="02020603050405020304" pitchFamily="18" charset="0"/>
                        </a:rPr>
                        <a:t> Lam </a:t>
                      </a:r>
                      <a:r>
                        <a:rPr lang="en-US" sz="4400" b="1" dirty="0" err="1">
                          <a:effectLst/>
                          <a:latin typeface="Times New Roman" panose="02020603050405020304" pitchFamily="18" charset="0"/>
                          <a:cs typeface="Times New Roman" panose="02020603050405020304" pitchFamily="18" charset="0"/>
                        </a:rPr>
                        <a:t>Sơn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giải</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phóng</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Nghệ</a:t>
                      </a:r>
                      <a:r>
                        <a:rPr lang="en-US" sz="4400" b="1" dirty="0">
                          <a:effectLst/>
                          <a:latin typeface="Times New Roman" panose="02020603050405020304" pitchFamily="18" charset="0"/>
                          <a:cs typeface="Times New Roman" panose="02020603050405020304" pitchFamily="18" charset="0"/>
                        </a:rPr>
                        <a:t> An, </a:t>
                      </a:r>
                      <a:r>
                        <a:rPr lang="en-US" sz="4400" b="1" dirty="0" err="1">
                          <a:effectLst/>
                          <a:latin typeface="Times New Roman" panose="02020603050405020304" pitchFamily="18" charset="0"/>
                          <a:cs typeface="Times New Roman" panose="02020603050405020304" pitchFamily="18" charset="0"/>
                        </a:rPr>
                        <a:t>sau</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đó</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giải</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phong</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được</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một</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vùng</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rộng</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lớn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từ</a:t>
                      </a:r>
                      <a:r>
                        <a:rPr lang="en-US" sz="4400" b="1" dirty="0">
                          <a:effectLst/>
                          <a:latin typeface="Times New Roman" panose="02020603050405020304" pitchFamily="18" charset="0"/>
                          <a:cs typeface="Times New Roman" panose="02020603050405020304" pitchFamily="18" charset="0"/>
                        </a:rPr>
                        <a:t> Thanh </a:t>
                      </a:r>
                      <a:r>
                        <a:rPr lang="en-US" sz="4400" b="1" dirty="0" err="1">
                          <a:effectLst/>
                          <a:latin typeface="Times New Roman" panose="02020603050405020304" pitchFamily="18" charset="0"/>
                          <a:cs typeface="Times New Roman" panose="02020603050405020304" pitchFamily="18" charset="0"/>
                        </a:rPr>
                        <a:t>Hóa</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đến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đèo</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Hải</a:t>
                      </a:r>
                      <a:r>
                        <a:rPr lang="en-US" sz="4400" b="1" dirty="0">
                          <a:effectLst/>
                          <a:latin typeface="Times New Roman" panose="02020603050405020304" pitchFamily="18" charset="0"/>
                          <a:cs typeface="Times New Roman" panose="02020603050405020304" pitchFamily="18" charset="0"/>
                        </a:rPr>
                        <a:t> Vân.</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3447032"/>
        </p:xfrm>
        <a:graphic>
          <a:graphicData uri="http://schemas.openxmlformats.org/drawingml/2006/table">
            <a:tbl>
              <a:tblPr firstRow="1" firstCol="1" bandRow="1">
                <a:tableStyleId>{5C22544A-7EE6-4342-B048-85BDC9FD1C3A}</a:tableStyleId>
              </a:tblPr>
              <a:tblGrid>
                <a:gridCol w="2079812"/>
                <a:gridCol w="7830670"/>
                <a:gridCol w="2057400"/>
              </a:tblGrid>
              <a:tr h="396061">
                <a:tc>
                  <a:txBody>
                    <a:bodyPr/>
                    <a:lstStyle/>
                    <a:p>
                      <a:pPr algn="ctr"/>
                      <a:r>
                        <a:rPr lang="en-US" sz="4000" b="1" dirty="0" err="1">
                          <a:effectLst/>
                          <a:latin typeface="Times New Roman" panose="02020603050405020304" pitchFamily="18" charset="0"/>
                          <a:cs typeface="Times New Roman" panose="02020603050405020304" pitchFamily="18" charset="0"/>
                        </a:rPr>
                        <a:t>Thời</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gian</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000" b="1" dirty="0" err="1">
                          <a:effectLst/>
                          <a:latin typeface="Times New Roman" panose="02020603050405020304" pitchFamily="18" charset="0"/>
                          <a:cs typeface="Times New Roman" panose="02020603050405020304" pitchFamily="18" charset="0"/>
                        </a:rPr>
                        <a:t>Sư</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kiện</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tiêu</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biểu</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000" b="1" dirty="0" err="1">
                          <a:effectLst/>
                          <a:latin typeface="Times New Roman" panose="02020603050405020304" pitchFamily="18" charset="0"/>
                          <a:cs typeface="Times New Roman" panose="02020603050405020304" pitchFamily="18" charset="0"/>
                        </a:rPr>
                        <a:t>Kết</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quả</a:t>
                      </a:r>
                      <a:r>
                        <a:rPr lang="en-US" sz="4000" b="1" dirty="0">
                          <a:effectLst/>
                          <a:latin typeface="Times New Roman" panose="02020603050405020304" pitchFamily="18" charset="0"/>
                          <a:cs typeface="Times New Roman" panose="02020603050405020304" pitchFamily="18" charset="0"/>
                        </a:rPr>
                        <a:t> </a:t>
                      </a:r>
                      <a:r>
                        <a:rPr lang="en-US" sz="4000" b="1" dirty="0" err="1">
                          <a:effectLst/>
                          <a:latin typeface="Times New Roman" panose="02020603050405020304" pitchFamily="18" charset="0"/>
                          <a:cs typeface="Times New Roman" panose="02020603050405020304" pitchFamily="18" charset="0"/>
                        </a:rPr>
                        <a:t>và</a:t>
                      </a:r>
                      <a:r>
                        <a:rPr lang="en-US" sz="4000" b="1" dirty="0">
                          <a:effectLst/>
                          <a:latin typeface="Times New Roman" panose="02020603050405020304" pitchFamily="18" charset="0"/>
                          <a:cs typeface="Times New Roman" panose="02020603050405020304" pitchFamily="18" charset="0"/>
                        </a:rPr>
                        <a:t> ý </a:t>
                      </a:r>
                      <a:r>
                        <a:rPr lang="en-US" sz="4000" b="1" dirty="0" err="1">
                          <a:effectLst/>
                          <a:latin typeface="Times New Roman" panose="02020603050405020304" pitchFamily="18" charset="0"/>
                          <a:cs typeface="Times New Roman" panose="02020603050405020304" pitchFamily="18" charset="0"/>
                        </a:rPr>
                        <a:t>nghĩa</a:t>
                      </a: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r h="396061">
                <a:tc>
                  <a:txBody>
                    <a:bodyPr/>
                    <a:lstStyle/>
                    <a:p>
                      <a:pPr algn="just"/>
                      <a:r>
                        <a:rPr lang="en-US" sz="4800" b="1" dirty="0" smtClean="0">
                          <a:effectLst/>
                          <a:latin typeface="Times New Roman" panose="02020603050405020304" pitchFamily="18" charset="0"/>
                          <a:cs typeface="Times New Roman" panose="02020603050405020304" pitchFamily="18" charset="0"/>
                        </a:rPr>
                        <a:t>9/1426</a:t>
                      </a:r>
                      <a:endParaRPr lang="vi-VN" sz="4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just"/>
                      <a:r>
                        <a:rPr lang="en-US" sz="4800" b="1" dirty="0" err="1">
                          <a:effectLst/>
                          <a:latin typeface="Times New Roman" panose="02020603050405020304" pitchFamily="18" charset="0"/>
                          <a:cs typeface="Times New Roman" panose="02020603050405020304" pitchFamily="18" charset="0"/>
                        </a:rPr>
                        <a:t>Lê</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Lợi</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và</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bộ</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chỉ</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huy</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quyết</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định</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tiến</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quân</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ra</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Bắc</a:t>
                      </a:r>
                      <a:r>
                        <a:rPr lang="en-US" sz="4800" b="1" dirty="0">
                          <a:effectLst/>
                          <a:latin typeface="Times New Roman" panose="02020603050405020304" pitchFamily="18" charset="0"/>
                          <a:cs typeface="Times New Roman" panose="02020603050405020304" pitchFamily="18" charset="0"/>
                        </a:rPr>
                        <a:t>.</a:t>
                      </a:r>
                      <a:endParaRPr lang="vi-VN" sz="4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endParaRPr lang="vi-VN"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5824472"/>
        </p:xfrm>
        <a:graphic>
          <a:graphicData uri="http://schemas.openxmlformats.org/drawingml/2006/table">
            <a:tbl>
              <a:tblPr firstRow="1" firstCol="1" bandRow="1">
                <a:tableStyleId>{5C22544A-7EE6-4342-B048-85BDC9FD1C3A}</a:tableStyleId>
              </a:tblPr>
              <a:tblGrid>
                <a:gridCol w="2079812"/>
                <a:gridCol w="7830670"/>
                <a:gridCol w="2057400"/>
              </a:tblGrid>
              <a:tr h="396061">
                <a:tc>
                  <a:txBody>
                    <a:bodyPr/>
                    <a:lstStyle/>
                    <a:p>
                      <a:pPr algn="ctr"/>
                      <a:r>
                        <a:rPr lang="en-US" sz="4400" b="1" dirty="0" err="1">
                          <a:effectLst/>
                          <a:latin typeface="Times New Roman" panose="02020603050405020304" pitchFamily="18" charset="0"/>
                          <a:cs typeface="Times New Roman" panose="02020603050405020304" pitchFamily="18" charset="0"/>
                        </a:rPr>
                        <a:t>Thời</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gian</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400" b="1" dirty="0" err="1">
                          <a:effectLst/>
                          <a:latin typeface="Times New Roman" panose="02020603050405020304" pitchFamily="18" charset="0"/>
                          <a:cs typeface="Times New Roman" panose="02020603050405020304" pitchFamily="18" charset="0"/>
                        </a:rPr>
                        <a:t>Sư</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kiện</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tiêu</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biểu</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r>
                        <a:rPr lang="en-US" sz="4400" b="1" dirty="0" err="1">
                          <a:effectLst/>
                          <a:latin typeface="Times New Roman" panose="02020603050405020304" pitchFamily="18" charset="0"/>
                          <a:cs typeface="Times New Roman" panose="02020603050405020304" pitchFamily="18" charset="0"/>
                        </a:rPr>
                        <a:t>Kết</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quả</a:t>
                      </a:r>
                      <a:r>
                        <a:rPr lang="en-US" sz="4400" b="1" dirty="0">
                          <a:effectLst/>
                          <a:latin typeface="Times New Roman" panose="02020603050405020304" pitchFamily="18" charset="0"/>
                          <a:cs typeface="Times New Roman" panose="02020603050405020304" pitchFamily="18" charset="0"/>
                        </a:rPr>
                        <a:t> </a:t>
                      </a:r>
                      <a:r>
                        <a:rPr lang="en-US" sz="4400" b="1" dirty="0" err="1">
                          <a:effectLst/>
                          <a:latin typeface="Times New Roman" panose="02020603050405020304" pitchFamily="18" charset="0"/>
                          <a:cs typeface="Times New Roman" panose="02020603050405020304" pitchFamily="18" charset="0"/>
                        </a:rPr>
                        <a:t>và</a:t>
                      </a:r>
                      <a:r>
                        <a:rPr lang="en-US" sz="4400" b="1" dirty="0">
                          <a:effectLst/>
                          <a:latin typeface="Times New Roman" panose="02020603050405020304" pitchFamily="18" charset="0"/>
                          <a:cs typeface="Times New Roman" panose="02020603050405020304" pitchFamily="18" charset="0"/>
                        </a:rPr>
                        <a:t> ý </a:t>
                      </a:r>
                      <a:r>
                        <a:rPr lang="en-US" sz="4400" b="1" dirty="0" err="1">
                          <a:effectLst/>
                          <a:latin typeface="Times New Roman" panose="02020603050405020304" pitchFamily="18" charset="0"/>
                          <a:cs typeface="Times New Roman" panose="02020603050405020304" pitchFamily="18" charset="0"/>
                        </a:rPr>
                        <a:t>nghĩa</a:t>
                      </a:r>
                      <a:endParaRPr lang="vi-VN" sz="4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622" marR="8622" marT="8622" marB="8622"/>
                </a:tc>
              </a:tr>
              <a:tr h="396061">
                <a:tc>
                  <a:txBody>
                    <a:bodyPr/>
                    <a:lstStyle/>
                    <a:p>
                      <a:pPr algn="just"/>
                      <a:r>
                        <a:rPr lang="en-US" sz="4800" b="1" dirty="0" smtClean="0">
                          <a:effectLst/>
                          <a:latin typeface="Times New Roman" panose="02020603050405020304" pitchFamily="18" charset="0"/>
                          <a:cs typeface="Times New Roman" panose="02020603050405020304" pitchFamily="18" charset="0"/>
                        </a:rPr>
                        <a:t> 11/1426</a:t>
                      </a:r>
                      <a:endParaRPr lang="vi-VN" sz="4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just"/>
                      <a:r>
                        <a:rPr lang="en-US" sz="4800" b="1" dirty="0" err="1">
                          <a:effectLst/>
                          <a:latin typeface="Times New Roman" panose="02020603050405020304" pitchFamily="18" charset="0"/>
                          <a:cs typeface="Times New Roman" panose="02020603050405020304" pitchFamily="18" charset="0"/>
                        </a:rPr>
                        <a:t>Quân</a:t>
                      </a:r>
                      <a:r>
                        <a:rPr lang="en-US" sz="4800" b="1" dirty="0">
                          <a:effectLst/>
                          <a:latin typeface="Times New Roman" panose="02020603050405020304" pitchFamily="18" charset="0"/>
                          <a:cs typeface="Times New Roman" panose="02020603050405020304" pitchFamily="18" charset="0"/>
                        </a:rPr>
                        <a:t> Lam </a:t>
                      </a:r>
                      <a:r>
                        <a:rPr lang="en-US" sz="4800" b="1" dirty="0" err="1">
                          <a:effectLst/>
                          <a:latin typeface="Times New Roman" panose="02020603050405020304" pitchFamily="18" charset="0"/>
                          <a:cs typeface="Times New Roman" panose="02020603050405020304" pitchFamily="18" charset="0"/>
                        </a:rPr>
                        <a:t>Sơn</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giành</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thắng</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lợi</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trong</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trận</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Chúc</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Động</a:t>
                      </a:r>
                      <a:r>
                        <a:rPr lang="en-US" sz="4800" b="1" dirty="0">
                          <a:effectLst/>
                          <a:latin typeface="Times New Roman" panose="02020603050405020304" pitchFamily="18" charset="0"/>
                          <a:cs typeface="Times New Roman" panose="02020603050405020304" pitchFamily="18" charset="0"/>
                        </a:rPr>
                        <a:t> – </a:t>
                      </a:r>
                      <a:r>
                        <a:rPr lang="en-US" sz="4800" b="1" dirty="0" err="1">
                          <a:effectLst/>
                          <a:latin typeface="Times New Roman" panose="02020603050405020304" pitchFamily="18" charset="0"/>
                          <a:cs typeface="Times New Roman" panose="02020603050405020304" pitchFamily="18" charset="0"/>
                        </a:rPr>
                        <a:t>Tốt</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Động</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Chương</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Mĩ</a:t>
                      </a:r>
                      <a:r>
                        <a:rPr lang="en-US" sz="4800" b="1" dirty="0">
                          <a:effectLst/>
                          <a:latin typeface="Times New Roman" panose="02020603050405020304" pitchFamily="18" charset="0"/>
                          <a:cs typeface="Times New Roman" panose="02020603050405020304" pitchFamily="18" charset="0"/>
                        </a:rPr>
                        <a:t> – Hà </a:t>
                      </a:r>
                      <a:r>
                        <a:rPr lang="en-US" sz="4800" b="1" dirty="0" err="1">
                          <a:effectLst/>
                          <a:latin typeface="Times New Roman" panose="02020603050405020304" pitchFamily="18" charset="0"/>
                          <a:cs typeface="Times New Roman" panose="02020603050405020304" pitchFamily="18" charset="0"/>
                        </a:rPr>
                        <a:t>Nội</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khiến</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quân</a:t>
                      </a:r>
                      <a:r>
                        <a:rPr lang="en-US" sz="4800" b="1" dirty="0">
                          <a:effectLst/>
                          <a:latin typeface="Times New Roman" panose="02020603050405020304" pitchFamily="18" charset="0"/>
                          <a:cs typeface="Times New Roman" panose="02020603050405020304" pitchFamily="18" charset="0"/>
                        </a:rPr>
                        <a:t> Minh </a:t>
                      </a:r>
                      <a:r>
                        <a:rPr lang="en-US" sz="4800" b="1" dirty="0" err="1">
                          <a:effectLst/>
                          <a:latin typeface="Times New Roman" panose="02020603050405020304" pitchFamily="18" charset="0"/>
                          <a:cs typeface="Times New Roman" panose="02020603050405020304" pitchFamily="18" charset="0"/>
                        </a:rPr>
                        <a:t>thất</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bại</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nặng</a:t>
                      </a:r>
                      <a:r>
                        <a:rPr lang="en-US" sz="4800" b="1" dirty="0">
                          <a:effectLst/>
                          <a:latin typeface="Times New Roman" panose="02020603050405020304" pitchFamily="18" charset="0"/>
                          <a:cs typeface="Times New Roman" panose="02020603050405020304" pitchFamily="18" charset="0"/>
                        </a:rPr>
                        <a:t> </a:t>
                      </a:r>
                      <a:r>
                        <a:rPr lang="en-US" sz="4800" b="1" dirty="0" err="1">
                          <a:effectLst/>
                          <a:latin typeface="Times New Roman" panose="02020603050405020304" pitchFamily="18" charset="0"/>
                          <a:cs typeface="Times New Roman" panose="02020603050405020304" pitchFamily="18" charset="0"/>
                        </a:rPr>
                        <a:t>nề</a:t>
                      </a:r>
                      <a:r>
                        <a:rPr lang="en-US" sz="4800" b="1" dirty="0">
                          <a:effectLst/>
                          <a:latin typeface="Times New Roman" panose="02020603050405020304" pitchFamily="18" charset="0"/>
                          <a:cs typeface="Times New Roman" panose="02020603050405020304" pitchFamily="18" charset="0"/>
                        </a:rPr>
                        <a:t>.</a:t>
                      </a:r>
                      <a:endParaRPr lang="vi-VN" sz="4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974" marR="68974" marT="68974" marB="68974"/>
                </a:tc>
                <a:tc>
                  <a:txBody>
                    <a:bodyPr/>
                    <a:lstStyle/>
                    <a:p>
                      <a:pPr algn="ct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8622" marR="8622" marT="8622" marB="8622"/>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4383621"/>
        </p:xfrm>
        <a:graphic>
          <a:graphicData uri="http://schemas.openxmlformats.org/drawingml/2006/table">
            <a:tbl>
              <a:tblPr firstRow="1" firstCol="1" bandRow="1">
                <a:tableStyleId>{5C22544A-7EE6-4342-B048-85BDC9FD1C3A}</a:tableStyleId>
              </a:tblPr>
              <a:tblGrid>
                <a:gridCol w="1221771"/>
                <a:gridCol w="468076"/>
                <a:gridCol w="8220635"/>
                <a:gridCol w="2057400"/>
              </a:tblGrid>
              <a:tr h="545805">
                <a:tc>
                  <a:txBody>
                    <a:bodyPr/>
                    <a:lstStyle/>
                    <a:p>
                      <a:pPr algn="ctr"/>
                      <a:r>
                        <a:rPr lang="en-US" sz="1400" b="1" dirty="0" err="1">
                          <a:effectLst/>
                        </a:rPr>
                        <a:t>Thời</a:t>
                      </a:r>
                      <a:r>
                        <a:rPr lang="en-US" sz="1400" b="1" dirty="0">
                          <a:effectLst/>
                        </a:rPr>
                        <a:t> </a:t>
                      </a:r>
                      <a:r>
                        <a:rPr lang="en-US" sz="1400" b="1" dirty="0" err="1">
                          <a:effectLst/>
                        </a:rPr>
                        <a:t>gian</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gridSpan="2">
                  <a:txBody>
                    <a:bodyPr/>
                    <a:lstStyle/>
                    <a:p>
                      <a:pPr algn="ctr"/>
                      <a:r>
                        <a:rPr lang="en-US" sz="1400" b="1" dirty="0" err="1">
                          <a:effectLst/>
                        </a:rPr>
                        <a:t>Sư</a:t>
                      </a:r>
                      <a:r>
                        <a:rPr lang="en-US" sz="1400" b="1" dirty="0">
                          <a:effectLst/>
                        </a:rPr>
                        <a:t>̣ </a:t>
                      </a:r>
                      <a:r>
                        <a:rPr lang="en-US" sz="1400" b="1" dirty="0" err="1">
                          <a:effectLst/>
                        </a:rPr>
                        <a:t>kiện</a:t>
                      </a:r>
                      <a:r>
                        <a:rPr lang="en-US" sz="1400" b="1" dirty="0">
                          <a:effectLst/>
                        </a:rPr>
                        <a:t> </a:t>
                      </a:r>
                      <a:r>
                        <a:rPr lang="en-US" sz="1400" b="1" dirty="0" err="1">
                          <a:effectLst/>
                        </a:rPr>
                        <a:t>tiêu</a:t>
                      </a:r>
                      <a:r>
                        <a:rPr lang="en-US" sz="1400" b="1" dirty="0">
                          <a:effectLst/>
                        </a:rPr>
                        <a:t> </a:t>
                      </a:r>
                      <a:r>
                        <a:rPr lang="en-US" sz="1400" b="1" dirty="0" err="1">
                          <a:effectLst/>
                        </a:rPr>
                        <a:t>biểu</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hMerge="1">
                  <a:txBody>
                    <a:bodyPr/>
                    <a:lstStyle/>
                    <a:p>
                      <a:endParaRPr lang="en-US"/>
                    </a:p>
                  </a:txBody>
                  <a:tcPr marL="68974" marR="68974" marT="68974" marB="68974"/>
                </a:tc>
                <a:tc>
                  <a:txBody>
                    <a:bodyPr/>
                    <a:lstStyle/>
                    <a:p>
                      <a:pPr algn="ctr"/>
                      <a:r>
                        <a:rPr lang="en-US" sz="1400" b="1">
                          <a:effectLst/>
                        </a:rPr>
                        <a:t>Kết quả và ý nghĩa</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8622" marR="8622" marT="8622" marB="8622"/>
                </a:tc>
              </a:tr>
              <a:tr h="497892">
                <a:tc gridSpan="3">
                  <a:txBody>
                    <a:bodyPr/>
                    <a:lstStyle/>
                    <a:p>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hMerge="1">
                  <a:txBody>
                    <a:bodyPr/>
                    <a:lstStyle/>
                    <a:p>
                      <a:endParaRPr lang="en-US"/>
                    </a:p>
                  </a:txBody>
                  <a:tcPr marL="68974" marR="68974" marT="68974" marB="68974"/>
                </a:tc>
                <a:tc hMerge="1">
                  <a:txBody>
                    <a:bodyPr/>
                    <a:lstStyle/>
                    <a:p>
                      <a:endParaRPr lang="en-US"/>
                    </a:p>
                  </a:txBody>
                  <a:tcPr marL="68974" marR="68974" marT="68974" marB="68974"/>
                </a:tc>
                <a:tc rowSpan="4">
                  <a:txBody>
                    <a:bodyPr/>
                    <a:lstStyle/>
                    <a:p>
                      <a:pPr marL="36195" algn="just"/>
                      <a:r>
                        <a:rPr lang="en-US" sz="1400" b="1" dirty="0">
                          <a:effectLst/>
                        </a:rPr>
                        <a:t>-</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8622" marR="8622" marT="8622" marB="8622" anchor="ctr"/>
                </a:tc>
              </a:tr>
              <a:tr h="376518">
                <a:tc gridSpan="2">
                  <a:txBody>
                    <a:bodyPr/>
                    <a:lstStyle/>
                    <a:p>
                      <a:r>
                        <a:rPr lang="en-US" sz="3200" b="1" dirty="0" err="1">
                          <a:effectLst/>
                        </a:rPr>
                        <a:t>Tháng</a:t>
                      </a:r>
                      <a:r>
                        <a:rPr lang="en-US" sz="3200" b="1" dirty="0">
                          <a:effectLst/>
                        </a:rPr>
                        <a:t> 10/1427</a:t>
                      </a:r>
                      <a:endParaRPr lang="vi-VN" sz="32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hMerge="1">
                  <a:txBody>
                    <a:bodyPr/>
                    <a:lstStyle/>
                    <a:p>
                      <a:endParaRPr lang="en-US"/>
                    </a:p>
                  </a:txBody>
                  <a:tcPr marL="68974" marR="68974" marT="68974" marB="68974"/>
                </a:tc>
                <a:tc>
                  <a:txBody>
                    <a:bodyPr/>
                    <a:lstStyle/>
                    <a:p>
                      <a:r>
                        <a:rPr lang="en-US" sz="3200" b="1">
                          <a:effectLst/>
                        </a:rPr>
                        <a:t>Quân Lam Sơn giành thắng lợi quyết định trong trận Chi Lăng – Xương Giang</a:t>
                      </a:r>
                      <a:endParaRPr lang="vi-VN" sz="32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416967">
                <a:tc gridSpan="2">
                  <a:txBody>
                    <a:bodyPr/>
                    <a:lstStyle/>
                    <a:p>
                      <a:r>
                        <a:rPr lang="en-US" sz="3200" b="1">
                          <a:effectLst/>
                        </a:rPr>
                        <a:t>Tháng 12/1427</a:t>
                      </a:r>
                      <a:endParaRPr lang="vi-VN" sz="32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hMerge="1">
                  <a:txBody>
                    <a:bodyPr/>
                    <a:lstStyle/>
                    <a:p>
                      <a:endParaRPr lang="en-US"/>
                    </a:p>
                  </a:txBody>
                  <a:tcPr marL="68974" marR="68974" marT="68974" marB="68974"/>
                </a:tc>
                <a:tc>
                  <a:txBody>
                    <a:bodyPr/>
                    <a:lstStyle/>
                    <a:p>
                      <a:r>
                        <a:rPr lang="en-US" sz="3200" b="1">
                          <a:effectLst/>
                        </a:rPr>
                        <a:t>Đại diện nghĩa quân Lam Sơn và quân Minh tổ chức Hội thề Đông Quan, chấm dứt chiến tranh.</a:t>
                      </a:r>
                      <a:endParaRPr lang="vi-VN" sz="32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545805">
                <a:tc gridSpan="2">
                  <a:txBody>
                    <a:bodyPr/>
                    <a:lstStyle/>
                    <a:p>
                      <a:r>
                        <a:rPr lang="en-US" sz="3200" b="1">
                          <a:effectLst/>
                        </a:rPr>
                        <a:t>Tháng 1/1428</a:t>
                      </a:r>
                      <a:endParaRPr lang="vi-VN" sz="32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hMerge="1">
                  <a:txBody>
                    <a:bodyPr/>
                    <a:lstStyle/>
                    <a:p>
                      <a:endParaRPr lang="en-US"/>
                    </a:p>
                  </a:txBody>
                  <a:tcPr marL="68974" marR="68974" marT="68974" marB="68974"/>
                </a:tc>
                <a:tc>
                  <a:txBody>
                    <a:bodyPr/>
                    <a:lstStyle/>
                    <a:p>
                      <a:r>
                        <a:rPr lang="en-US" sz="3200" b="1" dirty="0" err="1">
                          <a:effectLst/>
                        </a:rPr>
                        <a:t>Toán</a:t>
                      </a:r>
                      <a:r>
                        <a:rPr lang="en-US" sz="3200" b="1" dirty="0">
                          <a:effectLst/>
                        </a:rPr>
                        <a:t> </a:t>
                      </a:r>
                      <a:r>
                        <a:rPr lang="en-US" sz="3200" b="1" dirty="0" err="1">
                          <a:effectLst/>
                        </a:rPr>
                        <a:t>quân</a:t>
                      </a:r>
                      <a:r>
                        <a:rPr lang="en-US" sz="3200" b="1" dirty="0">
                          <a:effectLst/>
                        </a:rPr>
                        <a:t> Minh </a:t>
                      </a:r>
                      <a:r>
                        <a:rPr lang="en-US" sz="3200" b="1" dirty="0" err="1">
                          <a:effectLst/>
                        </a:rPr>
                        <a:t>cuối</a:t>
                      </a:r>
                      <a:r>
                        <a:rPr lang="en-US" sz="3200" b="1" dirty="0">
                          <a:effectLst/>
                        </a:rPr>
                        <a:t> </a:t>
                      </a:r>
                      <a:r>
                        <a:rPr lang="en-US" sz="3200" b="1" dirty="0" err="1">
                          <a:effectLst/>
                        </a:rPr>
                        <a:t>cùng</a:t>
                      </a:r>
                      <a:r>
                        <a:rPr lang="en-US" sz="3200" b="1" dirty="0">
                          <a:effectLst/>
                        </a:rPr>
                        <a:t> </a:t>
                      </a:r>
                      <a:r>
                        <a:rPr lang="en-US" sz="3200" b="1" dirty="0" err="1">
                          <a:effectLst/>
                        </a:rPr>
                        <a:t>rút</a:t>
                      </a:r>
                      <a:r>
                        <a:rPr lang="en-US" sz="3200" b="1" dirty="0">
                          <a:effectLst/>
                        </a:rPr>
                        <a:t> </a:t>
                      </a:r>
                      <a:r>
                        <a:rPr lang="en-US" sz="3200" b="1" dirty="0" err="1">
                          <a:effectLst/>
                        </a:rPr>
                        <a:t>khỏi</a:t>
                      </a:r>
                      <a:r>
                        <a:rPr lang="en-US" sz="3200" b="1" dirty="0">
                          <a:effectLst/>
                        </a:rPr>
                        <a:t> </a:t>
                      </a:r>
                      <a:r>
                        <a:rPr lang="en-US" sz="3200" b="1" dirty="0" err="1">
                          <a:effectLst/>
                        </a:rPr>
                        <a:t>nước</a:t>
                      </a:r>
                      <a:r>
                        <a:rPr lang="en-US" sz="3200" b="1" dirty="0">
                          <a:effectLst/>
                        </a:rPr>
                        <a:t> ta</a:t>
                      </a:r>
                      <a:endParaRPr lang="vi-VN" sz="32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ỗ dành sẵn cho Nội dung 1"/>
          <p:cNvGraphicFramePr>
            <a:graphicFrameLocks noGrp="1"/>
          </p:cNvGraphicFramePr>
          <p:nvPr>
            <p:ph idx="1"/>
          </p:nvPr>
        </p:nvGraphicFramePr>
        <p:xfrm>
          <a:off x="112059" y="354797"/>
          <a:ext cx="11967882" cy="6207370"/>
        </p:xfrm>
        <a:graphic>
          <a:graphicData uri="http://schemas.openxmlformats.org/drawingml/2006/table">
            <a:tbl>
              <a:tblPr firstRow="1" firstCol="1" bandRow="1">
                <a:tableStyleId>{5C22544A-7EE6-4342-B048-85BDC9FD1C3A}</a:tableStyleId>
              </a:tblPr>
              <a:tblGrid>
                <a:gridCol w="1221771"/>
                <a:gridCol w="8688711"/>
                <a:gridCol w="2057400"/>
              </a:tblGrid>
              <a:tr h="606838">
                <a:tc>
                  <a:txBody>
                    <a:bodyPr/>
                    <a:lstStyle/>
                    <a:p>
                      <a:pPr algn="ctr"/>
                      <a:r>
                        <a:rPr lang="en-US" sz="1400" b="1" dirty="0" err="1">
                          <a:effectLst/>
                        </a:rPr>
                        <a:t>Thời</a:t>
                      </a:r>
                      <a:r>
                        <a:rPr lang="en-US" sz="1400" b="1" dirty="0">
                          <a:effectLst/>
                        </a:rPr>
                        <a:t> </a:t>
                      </a:r>
                      <a:r>
                        <a:rPr lang="en-US" sz="1400" b="1" dirty="0" err="1">
                          <a:effectLst/>
                        </a:rPr>
                        <a:t>gian</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pPr algn="ctr"/>
                      <a:r>
                        <a:rPr lang="en-US" sz="1400" b="1" dirty="0" err="1">
                          <a:effectLst/>
                        </a:rPr>
                        <a:t>Sư</a:t>
                      </a:r>
                      <a:r>
                        <a:rPr lang="en-US" sz="1400" b="1" dirty="0">
                          <a:effectLst/>
                        </a:rPr>
                        <a:t>̣ </a:t>
                      </a:r>
                      <a:r>
                        <a:rPr lang="en-US" sz="1400" b="1" dirty="0" err="1">
                          <a:effectLst/>
                        </a:rPr>
                        <a:t>kiện</a:t>
                      </a:r>
                      <a:r>
                        <a:rPr lang="en-US" sz="1400" b="1" dirty="0">
                          <a:effectLst/>
                        </a:rPr>
                        <a:t> </a:t>
                      </a:r>
                      <a:r>
                        <a:rPr lang="en-US" sz="1400" b="1" dirty="0" err="1">
                          <a:effectLst/>
                        </a:rPr>
                        <a:t>tiêu</a:t>
                      </a:r>
                      <a:r>
                        <a:rPr lang="en-US" sz="1400" b="1" dirty="0">
                          <a:effectLst/>
                        </a:rPr>
                        <a:t> </a:t>
                      </a:r>
                      <a:r>
                        <a:rPr lang="en-US" sz="1400" b="1" dirty="0" err="1">
                          <a:effectLst/>
                        </a:rPr>
                        <a:t>biểu</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pPr algn="ctr"/>
                      <a:r>
                        <a:rPr lang="en-US" sz="1400" b="1">
                          <a:effectLst/>
                        </a:rPr>
                        <a:t>Kết quả và ý nghĩa</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8622" marR="8622" marT="8622" marB="8622"/>
                </a:tc>
              </a:tr>
              <a:tr h="606838">
                <a:tc>
                  <a:txBody>
                    <a:bodyPr/>
                    <a:lstStyle/>
                    <a:p>
                      <a:r>
                        <a:rPr lang="en-US" sz="1400" b="1">
                          <a:effectLst/>
                        </a:rPr>
                        <a:t>Năm 1416</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a:effectLst/>
                        </a:rPr>
                        <a:t>Lê </a:t>
                      </a:r>
                      <a:r>
                        <a:rPr lang="en-US" sz="1400" b="1" dirty="0" err="1">
                          <a:effectLst/>
                        </a:rPr>
                        <a:t>Lợi</a:t>
                      </a:r>
                      <a:r>
                        <a:rPr lang="en-US" sz="1400" b="1" dirty="0">
                          <a:effectLst/>
                        </a:rPr>
                        <a:t> </a:t>
                      </a:r>
                      <a:r>
                        <a:rPr lang="en-US" sz="1400" b="1" dirty="0" err="1">
                          <a:effectLst/>
                        </a:rPr>
                        <a:t>cùng</a:t>
                      </a:r>
                      <a:r>
                        <a:rPr lang="en-US" sz="1400" b="1" dirty="0">
                          <a:effectLst/>
                        </a:rPr>
                        <a:t> 18 </a:t>
                      </a:r>
                      <a:r>
                        <a:rPr lang="en-US" sz="1400" b="1" dirty="0" err="1">
                          <a:effectLst/>
                        </a:rPr>
                        <a:t>hào</a:t>
                      </a:r>
                      <a:r>
                        <a:rPr lang="en-US" sz="1400" b="1" dirty="0">
                          <a:effectLst/>
                        </a:rPr>
                        <a:t> </a:t>
                      </a:r>
                      <a:r>
                        <a:rPr lang="en-US" sz="1400" b="1" dirty="0" err="1">
                          <a:effectLst/>
                        </a:rPr>
                        <a:t>kiệt</a:t>
                      </a:r>
                      <a:r>
                        <a:rPr lang="en-US" sz="1400" b="1" dirty="0">
                          <a:effectLst/>
                        </a:rPr>
                        <a:t> </a:t>
                      </a:r>
                      <a:r>
                        <a:rPr lang="en-US" sz="1400" b="1" dirty="0" err="1">
                          <a:effectLst/>
                        </a:rPr>
                        <a:t>đã</a:t>
                      </a:r>
                      <a:r>
                        <a:rPr lang="en-US" sz="1400" b="1" dirty="0">
                          <a:effectLst/>
                        </a:rPr>
                        <a:t> </a:t>
                      </a:r>
                      <a:r>
                        <a:rPr lang="en-US" sz="1400" b="1" dirty="0" err="1">
                          <a:effectLst/>
                        </a:rPr>
                        <a:t>tổ</a:t>
                      </a:r>
                      <a:r>
                        <a:rPr lang="en-US" sz="1400" b="1" dirty="0">
                          <a:effectLst/>
                        </a:rPr>
                        <a:t> </a:t>
                      </a:r>
                      <a:r>
                        <a:rPr lang="en-US" sz="1400" b="1" dirty="0" err="1">
                          <a:effectLst/>
                        </a:rPr>
                        <a:t>chức</a:t>
                      </a:r>
                      <a:r>
                        <a:rPr lang="en-US" sz="1400" b="1" dirty="0">
                          <a:effectLst/>
                        </a:rPr>
                        <a:t> </a:t>
                      </a:r>
                      <a:r>
                        <a:rPr lang="en-US" sz="1400" b="1" dirty="0" err="1">
                          <a:effectLst/>
                        </a:rPr>
                        <a:t>Hội</a:t>
                      </a:r>
                      <a:r>
                        <a:rPr lang="en-US" sz="1400" b="1" dirty="0">
                          <a:effectLst/>
                        </a:rPr>
                        <a:t> </a:t>
                      </a:r>
                      <a:r>
                        <a:rPr lang="en-US" sz="1400" b="1" dirty="0" err="1">
                          <a:effectLst/>
                        </a:rPr>
                        <a:t>thề</a:t>
                      </a:r>
                      <a:r>
                        <a:rPr lang="en-US" sz="1400" b="1" dirty="0">
                          <a:effectLst/>
                        </a:rPr>
                        <a:t> ở </a:t>
                      </a:r>
                      <a:r>
                        <a:rPr lang="en-US" sz="1400" b="1" dirty="0" err="1">
                          <a:effectLst/>
                        </a:rPr>
                        <a:t>Lũng</a:t>
                      </a:r>
                      <a:r>
                        <a:rPr lang="en-US" sz="1400" b="1" dirty="0">
                          <a:effectLst/>
                        </a:rPr>
                        <a:t> </a:t>
                      </a:r>
                      <a:r>
                        <a:rPr lang="en-US" sz="1400" b="1" dirty="0" err="1">
                          <a:effectLst/>
                        </a:rPr>
                        <a:t>Nhai</a:t>
                      </a:r>
                      <a:r>
                        <a:rPr lang="en-US" sz="1400" b="1" dirty="0">
                          <a:effectLst/>
                        </a:rPr>
                        <a:t> (Thanh </a:t>
                      </a:r>
                      <a:r>
                        <a:rPr lang="en-US" sz="1400" b="1" dirty="0" err="1">
                          <a:effectLst/>
                        </a:rPr>
                        <a:t>Hóa</a:t>
                      </a:r>
                      <a:r>
                        <a:rPr lang="en-US" sz="1400" b="1" dirty="0">
                          <a:effectLst/>
                        </a:rPr>
                        <a:t>), </a:t>
                      </a:r>
                      <a:r>
                        <a:rPr lang="en-US" sz="1400" b="1" dirty="0" err="1">
                          <a:effectLst/>
                        </a:rPr>
                        <a:t>quyết</a:t>
                      </a:r>
                      <a:r>
                        <a:rPr lang="en-US" sz="1400" b="1" dirty="0">
                          <a:effectLst/>
                        </a:rPr>
                        <a:t> </a:t>
                      </a:r>
                      <a:r>
                        <a:rPr lang="en-US" sz="1400" b="1" dirty="0" err="1">
                          <a:effectLst/>
                        </a:rPr>
                        <a:t>tâm</a:t>
                      </a:r>
                      <a:r>
                        <a:rPr lang="en-US" sz="1400" b="1" dirty="0">
                          <a:effectLst/>
                        </a:rPr>
                        <a:t> </a:t>
                      </a:r>
                      <a:r>
                        <a:rPr lang="en-US" sz="1400" b="1" dirty="0" err="1">
                          <a:effectLst/>
                        </a:rPr>
                        <a:t>đánh</a:t>
                      </a:r>
                      <a:r>
                        <a:rPr lang="en-US" sz="1400" b="1" dirty="0">
                          <a:effectLst/>
                        </a:rPr>
                        <a:t> </a:t>
                      </a:r>
                      <a:r>
                        <a:rPr lang="en-US" sz="1400" b="1" dirty="0" err="1">
                          <a:effectLst/>
                        </a:rPr>
                        <a:t>đuổi</a:t>
                      </a:r>
                      <a:r>
                        <a:rPr lang="en-US" sz="1400" b="1" dirty="0">
                          <a:effectLst/>
                        </a:rPr>
                        <a:t> </a:t>
                      </a:r>
                      <a:r>
                        <a:rPr lang="en-US" sz="1400" b="1" dirty="0" err="1">
                          <a:effectLst/>
                        </a:rPr>
                        <a:t>giặc</a:t>
                      </a:r>
                      <a:r>
                        <a:rPr lang="en-US" sz="1400" b="1" dirty="0">
                          <a:effectLst/>
                        </a:rPr>
                        <a:t> Minh.</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rowSpan="9">
                  <a:txBody>
                    <a:bodyPr/>
                    <a:lstStyle/>
                    <a:p>
                      <a:pPr marL="36195" algn="just"/>
                      <a:r>
                        <a:rPr lang="en-US" sz="2000" b="1" dirty="0">
                          <a:effectLst/>
                        </a:rPr>
                        <a:t>- </a:t>
                      </a:r>
                      <a:r>
                        <a:rPr lang="en-US" sz="2000" b="1" dirty="0" err="1">
                          <a:effectLst/>
                        </a:rPr>
                        <a:t>Kết</a:t>
                      </a:r>
                      <a:r>
                        <a:rPr lang="en-US" sz="2000" b="1" dirty="0">
                          <a:effectLst/>
                        </a:rPr>
                        <a:t> </a:t>
                      </a:r>
                      <a:r>
                        <a:rPr lang="en-US" sz="2000" b="1" dirty="0" err="1">
                          <a:effectLst/>
                        </a:rPr>
                        <a:t>quả</a:t>
                      </a:r>
                      <a:r>
                        <a:rPr lang="en-US" sz="2000" b="1" dirty="0">
                          <a:effectLst/>
                        </a:rPr>
                        <a:t>: </a:t>
                      </a:r>
                      <a:r>
                        <a:rPr lang="en-US" sz="2000" b="1" dirty="0" err="1">
                          <a:effectLst/>
                        </a:rPr>
                        <a:t>kháng</a:t>
                      </a:r>
                      <a:r>
                        <a:rPr lang="en-US" sz="2000" b="1" dirty="0">
                          <a:effectLst/>
                        </a:rPr>
                        <a:t> </a:t>
                      </a:r>
                      <a:r>
                        <a:rPr lang="en-US" sz="2000" b="1" dirty="0" err="1">
                          <a:effectLst/>
                        </a:rPr>
                        <a:t>chiến</a:t>
                      </a:r>
                      <a:r>
                        <a:rPr lang="en-US" sz="2000" b="1" dirty="0">
                          <a:effectLst/>
                        </a:rPr>
                        <a:t> </a:t>
                      </a:r>
                      <a:r>
                        <a:rPr lang="en-US" sz="2000" b="1" dirty="0" err="1">
                          <a:effectLst/>
                        </a:rPr>
                        <a:t>thắng</a:t>
                      </a:r>
                      <a:r>
                        <a:rPr lang="en-US" sz="2000" b="1" dirty="0">
                          <a:effectLst/>
                        </a:rPr>
                        <a:t> </a:t>
                      </a:r>
                      <a:r>
                        <a:rPr lang="en-US" sz="2000" b="1" dirty="0" err="1">
                          <a:effectLst/>
                        </a:rPr>
                        <a:t>lợi</a:t>
                      </a:r>
                      <a:endParaRPr lang="vi-VN" sz="2000" b="1" dirty="0">
                        <a:effectLst/>
                      </a:endParaRPr>
                    </a:p>
                    <a:p>
                      <a:pPr marL="36195" algn="just"/>
                      <a:r>
                        <a:rPr lang="en-US" sz="2000" b="1" dirty="0">
                          <a:effectLst/>
                        </a:rPr>
                        <a:t>- Ý </a:t>
                      </a:r>
                      <a:r>
                        <a:rPr lang="en-US" sz="2000" b="1" dirty="0" err="1">
                          <a:effectLst/>
                        </a:rPr>
                        <a:t>nghĩa</a:t>
                      </a:r>
                      <a:r>
                        <a:rPr lang="en-US" sz="2000" b="1" dirty="0">
                          <a:effectLst/>
                        </a:rPr>
                        <a:t>:</a:t>
                      </a:r>
                      <a:endParaRPr lang="vi-VN" sz="2000" b="1" dirty="0">
                        <a:effectLst/>
                      </a:endParaRPr>
                    </a:p>
                    <a:p>
                      <a:pPr marL="36195" algn="just"/>
                      <a:r>
                        <a:rPr lang="en-US" sz="2000" b="1" dirty="0">
                          <a:effectLst/>
                        </a:rPr>
                        <a:t>+ </a:t>
                      </a:r>
                      <a:r>
                        <a:rPr lang="en-US" sz="2000" b="1" dirty="0" err="1">
                          <a:effectLst/>
                        </a:rPr>
                        <a:t>Kết</a:t>
                      </a:r>
                      <a:r>
                        <a:rPr lang="en-US" sz="2000" b="1" dirty="0">
                          <a:effectLst/>
                        </a:rPr>
                        <a:t> </a:t>
                      </a:r>
                      <a:r>
                        <a:rPr lang="en-US" sz="2000" b="1" dirty="0" err="1">
                          <a:effectLst/>
                        </a:rPr>
                        <a:t>thúc</a:t>
                      </a:r>
                      <a:r>
                        <a:rPr lang="en-US" sz="2000" b="1" dirty="0">
                          <a:effectLst/>
                        </a:rPr>
                        <a:t> 20 </a:t>
                      </a:r>
                      <a:r>
                        <a:rPr lang="en-US" sz="2000" b="1" dirty="0" err="1">
                          <a:effectLst/>
                        </a:rPr>
                        <a:t>năm</a:t>
                      </a:r>
                      <a:r>
                        <a:rPr lang="en-US" sz="2000" b="1" dirty="0">
                          <a:effectLst/>
                        </a:rPr>
                        <a:t> </a:t>
                      </a:r>
                      <a:r>
                        <a:rPr lang="en-US" sz="2000" b="1" dirty="0" err="1">
                          <a:effectLst/>
                        </a:rPr>
                        <a:t>đô</a:t>
                      </a:r>
                      <a:r>
                        <a:rPr lang="en-US" sz="2000" b="1" dirty="0">
                          <a:effectLst/>
                        </a:rPr>
                        <a:t> </a:t>
                      </a:r>
                      <a:r>
                        <a:rPr lang="en-US" sz="2000" b="1" dirty="0" err="1">
                          <a:effectLst/>
                        </a:rPr>
                        <a:t>hộ</a:t>
                      </a:r>
                      <a:r>
                        <a:rPr lang="en-US" sz="2000" b="1" dirty="0">
                          <a:effectLst/>
                        </a:rPr>
                        <a:t> </a:t>
                      </a:r>
                      <a:r>
                        <a:rPr lang="en-US" sz="2000" b="1" dirty="0" err="1">
                          <a:effectLst/>
                        </a:rPr>
                        <a:t>tàn</a:t>
                      </a:r>
                      <a:r>
                        <a:rPr lang="en-US" sz="2000" b="1" dirty="0">
                          <a:effectLst/>
                        </a:rPr>
                        <a:t> </a:t>
                      </a:r>
                      <a:r>
                        <a:rPr lang="en-US" sz="2000" b="1" dirty="0" err="1">
                          <a:effectLst/>
                        </a:rPr>
                        <a:t>bạo</a:t>
                      </a:r>
                      <a:r>
                        <a:rPr lang="en-US" sz="2000" b="1" dirty="0">
                          <a:effectLst/>
                        </a:rPr>
                        <a:t> </a:t>
                      </a:r>
                      <a:r>
                        <a:rPr lang="en-US" sz="2000" b="1" dirty="0" err="1">
                          <a:effectLst/>
                        </a:rPr>
                        <a:t>của</a:t>
                      </a:r>
                      <a:r>
                        <a:rPr lang="en-US" sz="2000" b="1" dirty="0">
                          <a:effectLst/>
                        </a:rPr>
                        <a:t> </a:t>
                      </a:r>
                      <a:r>
                        <a:rPr lang="en-US" sz="2000" b="1" dirty="0" err="1">
                          <a:effectLst/>
                        </a:rPr>
                        <a:t>phong</a:t>
                      </a:r>
                      <a:r>
                        <a:rPr lang="en-US" sz="2000" b="1" dirty="0">
                          <a:effectLst/>
                        </a:rPr>
                        <a:t> </a:t>
                      </a:r>
                      <a:r>
                        <a:rPr lang="en-US" sz="2000" b="1" dirty="0" err="1">
                          <a:effectLst/>
                        </a:rPr>
                        <a:t>kiến</a:t>
                      </a:r>
                      <a:r>
                        <a:rPr lang="en-US" sz="2000" b="1" dirty="0">
                          <a:effectLst/>
                        </a:rPr>
                        <a:t> </a:t>
                      </a:r>
                      <a:r>
                        <a:rPr lang="en-US" sz="2000" b="1" dirty="0" err="1">
                          <a:effectLst/>
                        </a:rPr>
                        <a:t>nhà</a:t>
                      </a:r>
                      <a:r>
                        <a:rPr lang="en-US" sz="2000" b="1" dirty="0">
                          <a:effectLst/>
                        </a:rPr>
                        <a:t> Minh, </a:t>
                      </a:r>
                      <a:r>
                        <a:rPr lang="en-US" sz="2000" b="1" dirty="0" err="1">
                          <a:effectLst/>
                        </a:rPr>
                        <a:t>khôi</a:t>
                      </a:r>
                      <a:r>
                        <a:rPr lang="en-US" sz="2000" b="1" dirty="0">
                          <a:effectLst/>
                        </a:rPr>
                        <a:t> </a:t>
                      </a:r>
                      <a:r>
                        <a:rPr lang="en-US" sz="2000" b="1" dirty="0" err="1">
                          <a:effectLst/>
                        </a:rPr>
                        <a:t>phục</a:t>
                      </a:r>
                      <a:r>
                        <a:rPr lang="en-US" sz="2000" b="1" dirty="0">
                          <a:effectLst/>
                        </a:rPr>
                        <a:t> </a:t>
                      </a:r>
                      <a:r>
                        <a:rPr lang="en-US" sz="2000" b="1" dirty="0" err="1">
                          <a:effectLst/>
                        </a:rPr>
                        <a:t>nền</a:t>
                      </a:r>
                      <a:r>
                        <a:rPr lang="en-US" sz="2000" b="1" dirty="0">
                          <a:effectLst/>
                        </a:rPr>
                        <a:t> </a:t>
                      </a:r>
                      <a:r>
                        <a:rPr lang="en-US" sz="2000" b="1" dirty="0" err="1">
                          <a:effectLst/>
                        </a:rPr>
                        <a:t>độc</a:t>
                      </a:r>
                      <a:r>
                        <a:rPr lang="en-US" sz="2000" b="1" dirty="0">
                          <a:effectLst/>
                        </a:rPr>
                        <a:t> </a:t>
                      </a:r>
                      <a:r>
                        <a:rPr lang="en-US" sz="2000" b="1" dirty="0" err="1">
                          <a:effectLst/>
                        </a:rPr>
                        <a:t>lập</a:t>
                      </a:r>
                      <a:r>
                        <a:rPr lang="en-US" sz="2000" b="1" dirty="0">
                          <a:effectLst/>
                        </a:rPr>
                        <a:t>, </a:t>
                      </a:r>
                      <a:r>
                        <a:rPr lang="en-US" sz="2000" b="1" dirty="0" err="1">
                          <a:effectLst/>
                        </a:rPr>
                        <a:t>chủ</a:t>
                      </a:r>
                      <a:r>
                        <a:rPr lang="en-US" sz="2000" b="1" dirty="0">
                          <a:effectLst/>
                        </a:rPr>
                        <a:t> </a:t>
                      </a:r>
                      <a:r>
                        <a:rPr lang="en-US" sz="2000" b="1" dirty="0" err="1">
                          <a:effectLst/>
                        </a:rPr>
                        <a:t>quyền</a:t>
                      </a:r>
                      <a:r>
                        <a:rPr lang="en-US" sz="2000" b="1" dirty="0">
                          <a:effectLst/>
                        </a:rPr>
                        <a:t> </a:t>
                      </a:r>
                      <a:r>
                        <a:rPr lang="en-US" sz="2000" b="1" dirty="0" err="1">
                          <a:effectLst/>
                        </a:rPr>
                        <a:t>của</a:t>
                      </a:r>
                      <a:r>
                        <a:rPr lang="en-US" sz="2000" b="1" dirty="0">
                          <a:effectLst/>
                        </a:rPr>
                        <a:t> </a:t>
                      </a:r>
                      <a:r>
                        <a:rPr lang="en-US" sz="2000" b="1" dirty="0" err="1">
                          <a:effectLst/>
                        </a:rPr>
                        <a:t>dân</a:t>
                      </a:r>
                      <a:r>
                        <a:rPr lang="en-US" sz="2000" b="1" dirty="0">
                          <a:effectLst/>
                        </a:rPr>
                        <a:t> </a:t>
                      </a:r>
                      <a:r>
                        <a:rPr lang="en-US" sz="2000" b="1" dirty="0" err="1">
                          <a:effectLst/>
                        </a:rPr>
                        <a:t>tộc</a:t>
                      </a:r>
                      <a:r>
                        <a:rPr lang="en-US" sz="2000" b="1" dirty="0">
                          <a:effectLst/>
                        </a:rPr>
                        <a:t>.</a:t>
                      </a:r>
                      <a:endParaRPr lang="vi-VN" sz="2000" b="1" dirty="0">
                        <a:effectLst/>
                      </a:endParaRPr>
                    </a:p>
                    <a:p>
                      <a:pPr marL="36195" algn="just"/>
                      <a:r>
                        <a:rPr lang="en-US" sz="2000" b="1" dirty="0">
                          <a:effectLst/>
                        </a:rPr>
                        <a:t>+ </a:t>
                      </a:r>
                      <a:r>
                        <a:rPr lang="en-US" sz="2000" b="1" dirty="0" err="1">
                          <a:effectLst/>
                        </a:rPr>
                        <a:t>Mở</a:t>
                      </a:r>
                      <a:r>
                        <a:rPr lang="en-US" sz="2000" b="1" dirty="0">
                          <a:effectLst/>
                        </a:rPr>
                        <a:t> </a:t>
                      </a:r>
                      <a:r>
                        <a:rPr lang="en-US" sz="2000" b="1" dirty="0" err="1">
                          <a:effectLst/>
                        </a:rPr>
                        <a:t>ra</a:t>
                      </a:r>
                      <a:r>
                        <a:rPr lang="en-US" sz="2000" b="1" dirty="0">
                          <a:effectLst/>
                        </a:rPr>
                        <a:t> </a:t>
                      </a:r>
                      <a:r>
                        <a:rPr lang="en-US" sz="2000" b="1" dirty="0" err="1">
                          <a:effectLst/>
                        </a:rPr>
                        <a:t>thời</a:t>
                      </a:r>
                      <a:r>
                        <a:rPr lang="en-US" sz="2000" b="1" dirty="0">
                          <a:effectLst/>
                        </a:rPr>
                        <a:t> </a:t>
                      </a:r>
                      <a:r>
                        <a:rPr lang="en-US" sz="2000" b="1" dirty="0" err="1">
                          <a:effectLst/>
                        </a:rPr>
                        <a:t>kì</a:t>
                      </a:r>
                      <a:r>
                        <a:rPr lang="en-US" sz="2000" b="1" dirty="0">
                          <a:effectLst/>
                        </a:rPr>
                        <a:t> </a:t>
                      </a:r>
                      <a:r>
                        <a:rPr lang="en-US" sz="2000" b="1" dirty="0" err="1">
                          <a:effectLst/>
                        </a:rPr>
                        <a:t>phát</a:t>
                      </a:r>
                      <a:r>
                        <a:rPr lang="en-US" sz="2000" b="1" dirty="0">
                          <a:effectLst/>
                        </a:rPr>
                        <a:t> </a:t>
                      </a:r>
                      <a:r>
                        <a:rPr lang="en-US" sz="2000" b="1" dirty="0" err="1">
                          <a:effectLst/>
                        </a:rPr>
                        <a:t>triển</a:t>
                      </a:r>
                      <a:r>
                        <a:rPr lang="en-US" sz="2000" b="1" dirty="0">
                          <a:effectLst/>
                        </a:rPr>
                        <a:t> </a:t>
                      </a:r>
                      <a:r>
                        <a:rPr lang="en-US" sz="2000" b="1" dirty="0" err="1">
                          <a:effectLst/>
                        </a:rPr>
                        <a:t>mới</a:t>
                      </a:r>
                      <a:r>
                        <a:rPr lang="en-US" sz="2000" b="1" dirty="0">
                          <a:effectLst/>
                        </a:rPr>
                        <a:t> </a:t>
                      </a:r>
                      <a:r>
                        <a:rPr lang="en-US" sz="2000" b="1" dirty="0" err="1">
                          <a:effectLst/>
                        </a:rPr>
                        <a:t>của</a:t>
                      </a:r>
                      <a:r>
                        <a:rPr lang="en-US" sz="2000" b="1" dirty="0">
                          <a:effectLst/>
                        </a:rPr>
                        <a:t> </a:t>
                      </a:r>
                      <a:r>
                        <a:rPr lang="en-US" sz="2000" b="1" dirty="0" err="1">
                          <a:effectLst/>
                        </a:rPr>
                        <a:t>xã</a:t>
                      </a:r>
                      <a:r>
                        <a:rPr lang="en-US" sz="2000" b="1" dirty="0">
                          <a:effectLst/>
                        </a:rPr>
                        <a:t> </a:t>
                      </a:r>
                      <a:r>
                        <a:rPr lang="en-US" sz="2000" b="1" dirty="0" err="1">
                          <a:effectLst/>
                        </a:rPr>
                        <a:t>hội</a:t>
                      </a:r>
                      <a:r>
                        <a:rPr lang="en-US" sz="2000" b="1" dirty="0">
                          <a:effectLst/>
                        </a:rPr>
                        <a:t>, </a:t>
                      </a:r>
                      <a:r>
                        <a:rPr lang="en-US" sz="2000" b="1" dirty="0" err="1">
                          <a:effectLst/>
                        </a:rPr>
                        <a:t>đất</a:t>
                      </a:r>
                      <a:r>
                        <a:rPr lang="en-US" sz="2000" b="1" dirty="0">
                          <a:effectLst/>
                        </a:rPr>
                        <a:t> </a:t>
                      </a:r>
                      <a:r>
                        <a:rPr lang="en-US" sz="2000" b="1" dirty="0" err="1">
                          <a:effectLst/>
                        </a:rPr>
                        <a:t>nước</a:t>
                      </a:r>
                      <a:r>
                        <a:rPr lang="en-US" sz="2000" b="1" dirty="0">
                          <a:effectLst/>
                        </a:rPr>
                        <a:t>, </a:t>
                      </a:r>
                      <a:r>
                        <a:rPr lang="en-US" sz="2000" b="1" dirty="0" err="1">
                          <a:effectLst/>
                        </a:rPr>
                        <a:t>dân</a:t>
                      </a:r>
                      <a:r>
                        <a:rPr lang="en-US" sz="2000" b="1" dirty="0">
                          <a:effectLst/>
                        </a:rPr>
                        <a:t> </a:t>
                      </a:r>
                      <a:r>
                        <a:rPr lang="en-US" sz="2000" b="1" dirty="0" err="1">
                          <a:effectLst/>
                        </a:rPr>
                        <a:t>tộc</a:t>
                      </a:r>
                      <a:r>
                        <a:rPr lang="en-US" sz="2000" b="1" dirty="0">
                          <a:effectLst/>
                        </a:rPr>
                        <a:t> </a:t>
                      </a:r>
                      <a:r>
                        <a:rPr lang="en-US" sz="2000" b="1" dirty="0" err="1">
                          <a:effectLst/>
                        </a:rPr>
                        <a:t>Việt</a:t>
                      </a:r>
                      <a:r>
                        <a:rPr lang="en-US" sz="2000" b="1" dirty="0">
                          <a:effectLst/>
                        </a:rPr>
                        <a:t> Nam.</a:t>
                      </a:r>
                      <a:endParaRPr lang="vi-VN" sz="2000" b="1" dirty="0">
                        <a:effectLst/>
                      </a:endParaRPr>
                    </a:p>
                    <a:p>
                      <a:pPr algn="just"/>
                      <a:r>
                        <a:rPr lang="en-US" sz="1400" b="1" dirty="0">
                          <a:effectLst/>
                        </a:rPr>
                        <a:t> </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8622" marR="8622" marT="8622" marB="8622" anchor="ctr"/>
                </a:tc>
              </a:tr>
              <a:tr h="606838">
                <a:tc>
                  <a:txBody>
                    <a:bodyPr/>
                    <a:lstStyle/>
                    <a:p>
                      <a:r>
                        <a:rPr lang="en-US" sz="1400" b="1">
                          <a:effectLst/>
                        </a:rPr>
                        <a:t>Năm 1418</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a:effectLst/>
                        </a:rPr>
                        <a:t>Lê </a:t>
                      </a:r>
                      <a:r>
                        <a:rPr lang="en-US" sz="1400" b="1" dirty="0" err="1">
                          <a:effectLst/>
                        </a:rPr>
                        <a:t>Lợi</a:t>
                      </a:r>
                      <a:r>
                        <a:rPr lang="en-US" sz="1400" b="1" dirty="0">
                          <a:effectLst/>
                        </a:rPr>
                        <a:t> </a:t>
                      </a:r>
                      <a:r>
                        <a:rPr lang="en-US" sz="1400" b="1" dirty="0" err="1">
                          <a:effectLst/>
                        </a:rPr>
                        <a:t>tự</a:t>
                      </a:r>
                      <a:r>
                        <a:rPr lang="en-US" sz="1400" b="1" dirty="0">
                          <a:effectLst/>
                        </a:rPr>
                        <a:t> </a:t>
                      </a:r>
                      <a:r>
                        <a:rPr lang="en-US" sz="1400" b="1" dirty="0" err="1">
                          <a:effectLst/>
                        </a:rPr>
                        <a:t>xưng</a:t>
                      </a:r>
                      <a:r>
                        <a:rPr lang="en-US" sz="1400" b="1" dirty="0">
                          <a:effectLst/>
                        </a:rPr>
                        <a:t> </a:t>
                      </a:r>
                      <a:r>
                        <a:rPr lang="en-US" sz="1400" b="1" dirty="0" err="1">
                          <a:effectLst/>
                        </a:rPr>
                        <a:t>là</a:t>
                      </a:r>
                      <a:r>
                        <a:rPr lang="en-US" sz="1400" b="1" dirty="0">
                          <a:effectLst/>
                        </a:rPr>
                        <a:t> Bình </a:t>
                      </a:r>
                      <a:r>
                        <a:rPr lang="en-US" sz="1400" b="1" dirty="0" err="1">
                          <a:effectLst/>
                        </a:rPr>
                        <a:t>Định</a:t>
                      </a:r>
                      <a:r>
                        <a:rPr lang="en-US" sz="1400" b="1" dirty="0">
                          <a:effectLst/>
                        </a:rPr>
                        <a:t> </a:t>
                      </a:r>
                      <a:r>
                        <a:rPr lang="en-US" sz="1400" b="1" dirty="0" err="1">
                          <a:effectLst/>
                        </a:rPr>
                        <a:t>Vương</a:t>
                      </a:r>
                      <a:r>
                        <a:rPr lang="en-US" sz="1400" b="1" dirty="0">
                          <a:effectLst/>
                        </a:rPr>
                        <a:t>, </a:t>
                      </a:r>
                      <a:r>
                        <a:rPr lang="en-US" sz="1400" b="1" dirty="0" err="1">
                          <a:effectLst/>
                        </a:rPr>
                        <a:t>truyền</a:t>
                      </a:r>
                      <a:r>
                        <a:rPr lang="en-US" sz="1400" b="1" dirty="0">
                          <a:effectLst/>
                        </a:rPr>
                        <a:t> </a:t>
                      </a:r>
                      <a:r>
                        <a:rPr lang="en-US" sz="1400" b="1" dirty="0" err="1">
                          <a:effectLst/>
                        </a:rPr>
                        <a:t>hịch</a:t>
                      </a:r>
                      <a:r>
                        <a:rPr lang="en-US" sz="1400" b="1" dirty="0">
                          <a:effectLst/>
                        </a:rPr>
                        <a:t> </a:t>
                      </a:r>
                      <a:r>
                        <a:rPr lang="en-US" sz="1400" b="1" dirty="0" err="1">
                          <a:effectLst/>
                        </a:rPr>
                        <a:t>kêu</a:t>
                      </a:r>
                      <a:r>
                        <a:rPr lang="en-US" sz="1400" b="1" dirty="0">
                          <a:effectLst/>
                        </a:rPr>
                        <a:t> </a:t>
                      </a:r>
                      <a:r>
                        <a:rPr lang="en-US" sz="1400" b="1" dirty="0" err="1">
                          <a:effectLst/>
                        </a:rPr>
                        <a:t>gọi</a:t>
                      </a:r>
                      <a:r>
                        <a:rPr lang="en-US" sz="1400" b="1" dirty="0">
                          <a:effectLst/>
                        </a:rPr>
                        <a:t> </a:t>
                      </a:r>
                      <a:r>
                        <a:rPr lang="en-US" sz="1400" b="1" dirty="0" err="1">
                          <a:effectLst/>
                        </a:rPr>
                        <a:t>nhân</a:t>
                      </a:r>
                      <a:r>
                        <a:rPr lang="en-US" sz="1400" b="1" dirty="0">
                          <a:effectLst/>
                        </a:rPr>
                        <a:t> </a:t>
                      </a:r>
                      <a:r>
                        <a:rPr lang="en-US" sz="1400" b="1" dirty="0" err="1">
                          <a:effectLst/>
                        </a:rPr>
                        <a:t>dân</a:t>
                      </a:r>
                      <a:r>
                        <a:rPr lang="en-US" sz="1400" b="1" dirty="0">
                          <a:effectLst/>
                        </a:rPr>
                        <a:t> </a:t>
                      </a:r>
                      <a:r>
                        <a:rPr lang="en-US" sz="1400" b="1" dirty="0" err="1">
                          <a:effectLst/>
                        </a:rPr>
                        <a:t>đứng</a:t>
                      </a:r>
                      <a:r>
                        <a:rPr lang="en-US" sz="1400" b="1" dirty="0">
                          <a:effectLst/>
                        </a:rPr>
                        <a:t> </a:t>
                      </a:r>
                      <a:r>
                        <a:rPr lang="en-US" sz="1400" b="1" dirty="0" err="1">
                          <a:effectLst/>
                        </a:rPr>
                        <a:t>lên</a:t>
                      </a:r>
                      <a:r>
                        <a:rPr lang="en-US" sz="1400" b="1" dirty="0">
                          <a:effectLst/>
                        </a:rPr>
                        <a:t> </a:t>
                      </a:r>
                      <a:r>
                        <a:rPr lang="en-US" sz="1400" b="1" dirty="0" err="1">
                          <a:effectLst/>
                        </a:rPr>
                        <a:t>đánh</a:t>
                      </a:r>
                      <a:r>
                        <a:rPr lang="en-US" sz="1400" b="1" dirty="0">
                          <a:effectLst/>
                        </a:rPr>
                        <a:t> </a:t>
                      </a:r>
                      <a:r>
                        <a:rPr lang="en-US" sz="1400" b="1" dirty="0" err="1">
                          <a:effectLst/>
                        </a:rPr>
                        <a:t>giặc</a:t>
                      </a:r>
                      <a:r>
                        <a:rPr lang="en-US" sz="1400" b="1" dirty="0">
                          <a:effectLst/>
                        </a:rPr>
                        <a:t> </a:t>
                      </a:r>
                      <a:r>
                        <a:rPr lang="en-US" sz="1400" b="1" dirty="0" err="1">
                          <a:effectLst/>
                        </a:rPr>
                        <a:t>cứu</a:t>
                      </a:r>
                      <a:r>
                        <a:rPr lang="en-US" sz="1400" b="1" dirty="0">
                          <a:effectLst/>
                        </a:rPr>
                        <a:t> </a:t>
                      </a:r>
                      <a:r>
                        <a:rPr lang="en-US" sz="1400" b="1" dirty="0" err="1">
                          <a:effectLst/>
                        </a:rPr>
                        <a:t>nước</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40606">
                <a:tc>
                  <a:txBody>
                    <a:bodyPr/>
                    <a:lstStyle/>
                    <a:p>
                      <a:r>
                        <a:rPr lang="en-US" sz="1400" b="1">
                          <a:effectLst/>
                        </a:rPr>
                        <a:t>1418 - 1421</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a:effectLst/>
                        </a:rPr>
                        <a:t>- </a:t>
                      </a:r>
                      <a:r>
                        <a:rPr lang="en-US" sz="1400" b="1" dirty="0" err="1">
                          <a:effectLst/>
                        </a:rPr>
                        <a:t>Nghĩa</a:t>
                      </a:r>
                      <a:r>
                        <a:rPr lang="en-US" sz="1400" b="1" dirty="0">
                          <a:effectLst/>
                        </a:rPr>
                        <a:t> </a:t>
                      </a:r>
                      <a:r>
                        <a:rPr lang="en-US" sz="1400" b="1" dirty="0" err="1">
                          <a:effectLst/>
                        </a:rPr>
                        <a:t>quân</a:t>
                      </a:r>
                      <a:r>
                        <a:rPr lang="en-US" sz="1400" b="1" dirty="0">
                          <a:effectLst/>
                        </a:rPr>
                        <a:t> Lam </a:t>
                      </a:r>
                      <a:r>
                        <a:rPr lang="en-US" sz="1400" b="1" dirty="0" err="1">
                          <a:effectLst/>
                        </a:rPr>
                        <a:t>Sơn</a:t>
                      </a:r>
                      <a:r>
                        <a:rPr lang="en-US" sz="1400" b="1" dirty="0">
                          <a:effectLst/>
                        </a:rPr>
                        <a:t> </a:t>
                      </a:r>
                      <a:r>
                        <a:rPr lang="en-US" sz="1400" b="1" dirty="0" err="1">
                          <a:effectLst/>
                        </a:rPr>
                        <a:t>nhiều</a:t>
                      </a:r>
                      <a:r>
                        <a:rPr lang="en-US" sz="1400" b="1" dirty="0">
                          <a:effectLst/>
                        </a:rPr>
                        <a:t> </a:t>
                      </a:r>
                      <a:r>
                        <a:rPr lang="en-US" sz="1400" b="1" dirty="0" err="1">
                          <a:effectLst/>
                        </a:rPr>
                        <a:t>lần</a:t>
                      </a:r>
                      <a:r>
                        <a:rPr lang="en-US" sz="1400" b="1" dirty="0">
                          <a:effectLst/>
                        </a:rPr>
                        <a:t> </a:t>
                      </a:r>
                      <a:r>
                        <a:rPr lang="en-US" sz="1400" b="1" dirty="0" err="1">
                          <a:effectLst/>
                        </a:rPr>
                        <a:t>bị</a:t>
                      </a:r>
                      <a:r>
                        <a:rPr lang="en-US" sz="1400" b="1" dirty="0">
                          <a:effectLst/>
                        </a:rPr>
                        <a:t> </a:t>
                      </a:r>
                      <a:r>
                        <a:rPr lang="en-US" sz="1400" b="1" dirty="0" err="1">
                          <a:effectLst/>
                        </a:rPr>
                        <a:t>tấn</a:t>
                      </a:r>
                      <a:r>
                        <a:rPr lang="en-US" sz="1400" b="1" dirty="0">
                          <a:effectLst/>
                        </a:rPr>
                        <a:t> </a:t>
                      </a:r>
                      <a:r>
                        <a:rPr lang="en-US" sz="1400" b="1" dirty="0" err="1">
                          <a:effectLst/>
                        </a:rPr>
                        <a:t>công</a:t>
                      </a:r>
                      <a:r>
                        <a:rPr lang="en-US" sz="1400" b="1" dirty="0">
                          <a:effectLst/>
                        </a:rPr>
                        <a:t>, bao </a:t>
                      </a:r>
                      <a:r>
                        <a:rPr lang="en-US" sz="1400" b="1" dirty="0" err="1">
                          <a:effectLst/>
                        </a:rPr>
                        <a:t>vây</a:t>
                      </a:r>
                      <a:r>
                        <a:rPr lang="en-US" sz="1400" b="1" dirty="0">
                          <a:effectLst/>
                        </a:rPr>
                        <a:t> </a:t>
                      </a:r>
                      <a:r>
                        <a:rPr lang="en-US" sz="1400" b="1" dirty="0" err="1">
                          <a:effectLst/>
                        </a:rPr>
                        <a:t>phải</a:t>
                      </a:r>
                      <a:r>
                        <a:rPr lang="en-US" sz="1400" b="1" dirty="0">
                          <a:effectLst/>
                        </a:rPr>
                        <a:t> 3 </a:t>
                      </a:r>
                      <a:r>
                        <a:rPr lang="en-US" sz="1400" b="1" dirty="0" err="1">
                          <a:effectLst/>
                        </a:rPr>
                        <a:t>lần</a:t>
                      </a:r>
                      <a:r>
                        <a:rPr lang="en-US" sz="1400" b="1" dirty="0">
                          <a:effectLst/>
                        </a:rPr>
                        <a:t> </a:t>
                      </a:r>
                      <a:r>
                        <a:rPr lang="en-US" sz="1400" b="1" dirty="0" err="1">
                          <a:effectLst/>
                        </a:rPr>
                        <a:t>rút</a:t>
                      </a:r>
                      <a:r>
                        <a:rPr lang="en-US" sz="1400" b="1" dirty="0">
                          <a:effectLst/>
                        </a:rPr>
                        <a:t> </a:t>
                      </a:r>
                      <a:r>
                        <a:rPr lang="en-US" sz="1400" b="1" dirty="0" err="1">
                          <a:effectLst/>
                        </a:rPr>
                        <a:t>lên</a:t>
                      </a:r>
                      <a:r>
                        <a:rPr lang="en-US" sz="1400" b="1" dirty="0">
                          <a:effectLst/>
                        </a:rPr>
                        <a:t> </a:t>
                      </a:r>
                      <a:r>
                        <a:rPr lang="en-US" sz="1400" b="1" dirty="0" err="1">
                          <a:effectLst/>
                        </a:rPr>
                        <a:t>núi</a:t>
                      </a:r>
                      <a:r>
                        <a:rPr lang="en-US" sz="1400" b="1" dirty="0">
                          <a:effectLst/>
                        </a:rPr>
                        <a:t> Chí Linh (Thanh </a:t>
                      </a:r>
                      <a:r>
                        <a:rPr lang="en-US" sz="1400" b="1" dirty="0" err="1">
                          <a:effectLst/>
                        </a:rPr>
                        <a:t>Hóa</a:t>
                      </a:r>
                      <a:r>
                        <a:rPr lang="en-US" sz="1400" b="1" dirty="0">
                          <a:effectLst/>
                        </a:rPr>
                        <a:t>) </a:t>
                      </a:r>
                      <a:r>
                        <a:rPr lang="en-US" sz="1400" b="1" dirty="0" err="1">
                          <a:effectLst/>
                        </a:rPr>
                        <a:t>cố</a:t>
                      </a:r>
                      <a:r>
                        <a:rPr lang="en-US" sz="1400" b="1" dirty="0">
                          <a:effectLst/>
                        </a:rPr>
                        <a:t> </a:t>
                      </a:r>
                      <a:r>
                        <a:rPr lang="en-US" sz="1400" b="1" dirty="0" err="1">
                          <a:effectLst/>
                        </a:rPr>
                        <a:t>thủ</a:t>
                      </a:r>
                      <a:r>
                        <a:rPr lang="en-US" sz="1400" b="1" dirty="0">
                          <a:effectLst/>
                        </a:rPr>
                        <a:t>, </a:t>
                      </a:r>
                      <a:r>
                        <a:rPr lang="en-US" sz="1400" b="1" dirty="0" err="1">
                          <a:effectLst/>
                        </a:rPr>
                        <a:t>sau</a:t>
                      </a:r>
                      <a:r>
                        <a:rPr lang="en-US" sz="1400" b="1" dirty="0">
                          <a:effectLst/>
                        </a:rPr>
                        <a:t> </a:t>
                      </a:r>
                      <a:r>
                        <a:rPr lang="en-US" sz="1400" b="1" dirty="0" err="1">
                          <a:effectLst/>
                        </a:rPr>
                        <a:t>đó</a:t>
                      </a:r>
                      <a:r>
                        <a:rPr lang="en-US" sz="1400" b="1" dirty="0">
                          <a:effectLst/>
                        </a:rPr>
                        <a:t> </a:t>
                      </a:r>
                      <a:r>
                        <a:rPr lang="en-US" sz="1400" b="1" dirty="0" err="1">
                          <a:effectLst/>
                        </a:rPr>
                        <a:t>quân</a:t>
                      </a:r>
                      <a:r>
                        <a:rPr lang="en-US" sz="1400" b="1" dirty="0">
                          <a:effectLst/>
                        </a:rPr>
                        <a:t> Lam </a:t>
                      </a:r>
                      <a:r>
                        <a:rPr lang="en-US" sz="1400" b="1" dirty="0" err="1">
                          <a:effectLst/>
                        </a:rPr>
                        <a:t>Sơn</a:t>
                      </a:r>
                      <a:r>
                        <a:rPr lang="en-US" sz="1400" b="1" dirty="0">
                          <a:effectLst/>
                        </a:rPr>
                        <a:t> </a:t>
                      </a:r>
                      <a:r>
                        <a:rPr lang="en-US" sz="1400" b="1" dirty="0" err="1">
                          <a:effectLst/>
                        </a:rPr>
                        <a:t>buộc</a:t>
                      </a:r>
                      <a:r>
                        <a:rPr lang="en-US" sz="1400" b="1" dirty="0">
                          <a:effectLst/>
                        </a:rPr>
                        <a:t> </a:t>
                      </a:r>
                      <a:r>
                        <a:rPr lang="en-US" sz="1400" b="1" dirty="0" err="1">
                          <a:effectLst/>
                        </a:rPr>
                        <a:t>phải</a:t>
                      </a:r>
                      <a:r>
                        <a:rPr lang="en-US" sz="1400" b="1" dirty="0">
                          <a:effectLst/>
                        </a:rPr>
                        <a:t> </a:t>
                      </a:r>
                      <a:r>
                        <a:rPr lang="en-US" sz="1400" b="1" dirty="0" err="1">
                          <a:effectLst/>
                        </a:rPr>
                        <a:t>tạm</a:t>
                      </a:r>
                      <a:r>
                        <a:rPr lang="en-US" sz="1400" b="1" dirty="0">
                          <a:effectLst/>
                        </a:rPr>
                        <a:t> </a:t>
                      </a:r>
                      <a:r>
                        <a:rPr lang="en-US" sz="1400" b="1" dirty="0" err="1">
                          <a:effectLst/>
                        </a:rPr>
                        <a:t>giảng</a:t>
                      </a:r>
                      <a:r>
                        <a:rPr lang="en-US" sz="1400" b="1" dirty="0">
                          <a:effectLst/>
                        </a:rPr>
                        <a:t> </a:t>
                      </a:r>
                      <a:r>
                        <a:rPr lang="en-US" sz="1400" b="1" dirty="0" err="1">
                          <a:effectLst/>
                        </a:rPr>
                        <a:t>hòa</a:t>
                      </a:r>
                      <a:r>
                        <a:rPr lang="en-US" sz="1400" b="1" dirty="0">
                          <a:effectLst/>
                        </a:rPr>
                        <a:t> </a:t>
                      </a:r>
                      <a:r>
                        <a:rPr lang="en-US" sz="1400" b="1" dirty="0" err="1">
                          <a:effectLst/>
                        </a:rPr>
                        <a:t>với</a:t>
                      </a:r>
                      <a:r>
                        <a:rPr lang="en-US" sz="1400" b="1" dirty="0">
                          <a:effectLst/>
                        </a:rPr>
                        <a:t> </a:t>
                      </a:r>
                      <a:r>
                        <a:rPr lang="en-US" sz="1400" b="1" dirty="0" err="1">
                          <a:effectLst/>
                        </a:rPr>
                        <a:t>quân</a:t>
                      </a:r>
                      <a:r>
                        <a:rPr lang="en-US" sz="1400" b="1" dirty="0">
                          <a:effectLst/>
                        </a:rPr>
                        <a:t> Minh.</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27810">
                <a:tc>
                  <a:txBody>
                    <a:bodyPr/>
                    <a:lstStyle/>
                    <a:p>
                      <a:r>
                        <a:rPr lang="en-US" sz="1400" b="1">
                          <a:effectLst/>
                        </a:rPr>
                        <a:t>1424</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err="1">
                          <a:effectLst/>
                        </a:rPr>
                        <a:t>Nghĩa</a:t>
                      </a:r>
                      <a:r>
                        <a:rPr lang="en-US" sz="1400" b="1" dirty="0">
                          <a:effectLst/>
                        </a:rPr>
                        <a:t> </a:t>
                      </a:r>
                      <a:r>
                        <a:rPr lang="en-US" sz="1400" b="1" dirty="0" err="1">
                          <a:effectLst/>
                        </a:rPr>
                        <a:t>quân</a:t>
                      </a:r>
                      <a:r>
                        <a:rPr lang="en-US" sz="1400" b="1" dirty="0">
                          <a:effectLst/>
                        </a:rPr>
                        <a:t> Lam </a:t>
                      </a:r>
                      <a:r>
                        <a:rPr lang="en-US" sz="1400" b="1" dirty="0" err="1">
                          <a:effectLst/>
                        </a:rPr>
                        <a:t>Sơn</a:t>
                      </a:r>
                      <a:r>
                        <a:rPr lang="en-US" sz="1400" b="1" dirty="0">
                          <a:effectLst/>
                        </a:rPr>
                        <a:t> </a:t>
                      </a:r>
                      <a:r>
                        <a:rPr lang="en-US" sz="1400" b="1" dirty="0" err="1">
                          <a:effectLst/>
                        </a:rPr>
                        <a:t>giải</a:t>
                      </a:r>
                      <a:r>
                        <a:rPr lang="en-US" sz="1400" b="1" dirty="0">
                          <a:effectLst/>
                        </a:rPr>
                        <a:t> </a:t>
                      </a:r>
                      <a:r>
                        <a:rPr lang="en-US" sz="1400" b="1" dirty="0" err="1">
                          <a:effectLst/>
                        </a:rPr>
                        <a:t>phóng</a:t>
                      </a:r>
                      <a:r>
                        <a:rPr lang="en-US" sz="1400" b="1" dirty="0">
                          <a:effectLst/>
                        </a:rPr>
                        <a:t> </a:t>
                      </a:r>
                      <a:r>
                        <a:rPr lang="en-US" sz="1400" b="1" dirty="0" err="1">
                          <a:effectLst/>
                        </a:rPr>
                        <a:t>Nghệ</a:t>
                      </a:r>
                      <a:r>
                        <a:rPr lang="en-US" sz="1400" b="1" dirty="0">
                          <a:effectLst/>
                        </a:rPr>
                        <a:t> An, </a:t>
                      </a:r>
                      <a:r>
                        <a:rPr lang="en-US" sz="1400" b="1" dirty="0" err="1">
                          <a:effectLst/>
                        </a:rPr>
                        <a:t>sau</a:t>
                      </a:r>
                      <a:r>
                        <a:rPr lang="en-US" sz="1400" b="1" dirty="0">
                          <a:effectLst/>
                        </a:rPr>
                        <a:t> </a:t>
                      </a:r>
                      <a:r>
                        <a:rPr lang="en-US" sz="1400" b="1" dirty="0" err="1">
                          <a:effectLst/>
                        </a:rPr>
                        <a:t>đó</a:t>
                      </a:r>
                      <a:r>
                        <a:rPr lang="en-US" sz="1400" b="1" dirty="0">
                          <a:effectLst/>
                        </a:rPr>
                        <a:t> </a:t>
                      </a:r>
                      <a:r>
                        <a:rPr lang="en-US" sz="1400" b="1" dirty="0" err="1">
                          <a:effectLst/>
                        </a:rPr>
                        <a:t>giải</a:t>
                      </a:r>
                      <a:r>
                        <a:rPr lang="en-US" sz="1400" b="1" dirty="0">
                          <a:effectLst/>
                        </a:rPr>
                        <a:t> </a:t>
                      </a:r>
                      <a:r>
                        <a:rPr lang="en-US" sz="1400" b="1" dirty="0" err="1">
                          <a:effectLst/>
                        </a:rPr>
                        <a:t>phong</a:t>
                      </a:r>
                      <a:r>
                        <a:rPr lang="en-US" sz="1400" b="1" dirty="0">
                          <a:effectLst/>
                        </a:rPr>
                        <a:t> </a:t>
                      </a:r>
                      <a:r>
                        <a:rPr lang="en-US" sz="1400" b="1" dirty="0" err="1">
                          <a:effectLst/>
                        </a:rPr>
                        <a:t>được</a:t>
                      </a:r>
                      <a:r>
                        <a:rPr lang="en-US" sz="1400" b="1" dirty="0">
                          <a:effectLst/>
                        </a:rPr>
                        <a:t> </a:t>
                      </a:r>
                      <a:r>
                        <a:rPr lang="en-US" sz="1400" b="1" dirty="0" err="1">
                          <a:effectLst/>
                        </a:rPr>
                        <a:t>một</a:t>
                      </a:r>
                      <a:r>
                        <a:rPr lang="en-US" sz="1400" b="1" dirty="0">
                          <a:effectLst/>
                        </a:rPr>
                        <a:t> </a:t>
                      </a:r>
                      <a:r>
                        <a:rPr lang="en-US" sz="1400" b="1" dirty="0" err="1">
                          <a:effectLst/>
                        </a:rPr>
                        <a:t>vùng</a:t>
                      </a:r>
                      <a:r>
                        <a:rPr lang="en-US" sz="1400" b="1" dirty="0">
                          <a:effectLst/>
                        </a:rPr>
                        <a:t> </a:t>
                      </a:r>
                      <a:r>
                        <a:rPr lang="en-US" sz="1400" b="1" dirty="0" err="1">
                          <a:effectLst/>
                        </a:rPr>
                        <a:t>rộng</a:t>
                      </a:r>
                      <a:r>
                        <a:rPr lang="en-US" sz="1400" b="1" dirty="0">
                          <a:effectLst/>
                        </a:rPr>
                        <a:t> </a:t>
                      </a:r>
                      <a:r>
                        <a:rPr lang="en-US" sz="1400" b="1" dirty="0" err="1">
                          <a:effectLst/>
                        </a:rPr>
                        <a:t>lớn</a:t>
                      </a:r>
                      <a:r>
                        <a:rPr lang="en-US" sz="1400" b="1" dirty="0">
                          <a:effectLst/>
                        </a:rPr>
                        <a:t> </a:t>
                      </a:r>
                      <a:r>
                        <a:rPr lang="en-US" sz="1400" b="1" dirty="0" err="1">
                          <a:effectLst/>
                        </a:rPr>
                        <a:t>từ</a:t>
                      </a:r>
                      <a:r>
                        <a:rPr lang="en-US" sz="1400" b="1" dirty="0">
                          <a:effectLst/>
                        </a:rPr>
                        <a:t> Thanh </a:t>
                      </a:r>
                      <a:r>
                        <a:rPr lang="en-US" sz="1400" b="1" dirty="0" err="1">
                          <a:effectLst/>
                        </a:rPr>
                        <a:t>Hóa</a:t>
                      </a:r>
                      <a:r>
                        <a:rPr lang="en-US" sz="1400" b="1" dirty="0">
                          <a:effectLst/>
                        </a:rPr>
                        <a:t> </a:t>
                      </a:r>
                      <a:r>
                        <a:rPr lang="en-US" sz="1400" b="1" dirty="0" err="1">
                          <a:effectLst/>
                        </a:rPr>
                        <a:t>đến</a:t>
                      </a:r>
                      <a:r>
                        <a:rPr lang="en-US" sz="1400" b="1" dirty="0">
                          <a:effectLst/>
                        </a:rPr>
                        <a:t> </a:t>
                      </a:r>
                      <a:r>
                        <a:rPr lang="en-US" sz="1400" b="1" dirty="0" err="1">
                          <a:effectLst/>
                        </a:rPr>
                        <a:t>đèo</a:t>
                      </a:r>
                      <a:r>
                        <a:rPr lang="en-US" sz="1400" b="1" dirty="0">
                          <a:effectLst/>
                        </a:rPr>
                        <a:t> </a:t>
                      </a:r>
                      <a:r>
                        <a:rPr lang="en-US" sz="1400" b="1" dirty="0" err="1">
                          <a:effectLst/>
                        </a:rPr>
                        <a:t>Hải</a:t>
                      </a:r>
                      <a:r>
                        <a:rPr lang="en-US" sz="1400" b="1" dirty="0">
                          <a:effectLst/>
                        </a:rPr>
                        <a:t> Vân.</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06838">
                <a:tc>
                  <a:txBody>
                    <a:bodyPr/>
                    <a:lstStyle/>
                    <a:p>
                      <a:r>
                        <a:rPr lang="en-US" sz="1400" b="1">
                          <a:effectLst/>
                        </a:rPr>
                        <a:t>Tháng 9/1426</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a:effectLst/>
                        </a:rPr>
                        <a:t>Lê </a:t>
                      </a:r>
                      <a:r>
                        <a:rPr lang="en-US" sz="1400" b="1" dirty="0" err="1">
                          <a:effectLst/>
                        </a:rPr>
                        <a:t>Lợi</a:t>
                      </a:r>
                      <a:r>
                        <a:rPr lang="en-US" sz="1400" b="1" dirty="0">
                          <a:effectLst/>
                        </a:rPr>
                        <a:t> </a:t>
                      </a:r>
                      <a:r>
                        <a:rPr lang="en-US" sz="1400" b="1" dirty="0" err="1">
                          <a:effectLst/>
                        </a:rPr>
                        <a:t>và</a:t>
                      </a:r>
                      <a:r>
                        <a:rPr lang="en-US" sz="1400" b="1" dirty="0">
                          <a:effectLst/>
                        </a:rPr>
                        <a:t> </a:t>
                      </a:r>
                      <a:r>
                        <a:rPr lang="en-US" sz="1400" b="1" dirty="0" err="1">
                          <a:effectLst/>
                        </a:rPr>
                        <a:t>bộ</a:t>
                      </a:r>
                      <a:r>
                        <a:rPr lang="en-US" sz="1400" b="1" dirty="0">
                          <a:effectLst/>
                        </a:rPr>
                        <a:t> </a:t>
                      </a:r>
                      <a:r>
                        <a:rPr lang="en-US" sz="1400" b="1" dirty="0" err="1">
                          <a:effectLst/>
                        </a:rPr>
                        <a:t>chỉ</a:t>
                      </a:r>
                      <a:r>
                        <a:rPr lang="en-US" sz="1400" b="1" dirty="0">
                          <a:effectLst/>
                        </a:rPr>
                        <a:t> </a:t>
                      </a:r>
                      <a:r>
                        <a:rPr lang="en-US" sz="1400" b="1" dirty="0" err="1">
                          <a:effectLst/>
                        </a:rPr>
                        <a:t>huy</a:t>
                      </a:r>
                      <a:r>
                        <a:rPr lang="en-US" sz="1400" b="1" dirty="0">
                          <a:effectLst/>
                        </a:rPr>
                        <a:t> </a:t>
                      </a:r>
                      <a:r>
                        <a:rPr lang="en-US" sz="1400" b="1" dirty="0" err="1">
                          <a:effectLst/>
                        </a:rPr>
                        <a:t>quyết</a:t>
                      </a:r>
                      <a:r>
                        <a:rPr lang="en-US" sz="1400" b="1" dirty="0">
                          <a:effectLst/>
                        </a:rPr>
                        <a:t> </a:t>
                      </a:r>
                      <a:r>
                        <a:rPr lang="en-US" sz="1400" b="1" dirty="0" err="1">
                          <a:effectLst/>
                        </a:rPr>
                        <a:t>định</a:t>
                      </a:r>
                      <a:r>
                        <a:rPr lang="en-US" sz="1400" b="1" dirty="0">
                          <a:effectLst/>
                        </a:rPr>
                        <a:t> </a:t>
                      </a:r>
                      <a:r>
                        <a:rPr lang="en-US" sz="1400" b="1" dirty="0" err="1">
                          <a:effectLst/>
                        </a:rPr>
                        <a:t>tiến</a:t>
                      </a:r>
                      <a:r>
                        <a:rPr lang="en-US" sz="1400" b="1" dirty="0">
                          <a:effectLst/>
                        </a:rPr>
                        <a:t> </a:t>
                      </a:r>
                      <a:r>
                        <a:rPr lang="en-US" sz="1400" b="1" dirty="0" err="1">
                          <a:effectLst/>
                        </a:rPr>
                        <a:t>quân</a:t>
                      </a:r>
                      <a:r>
                        <a:rPr lang="en-US" sz="1400" b="1" dirty="0">
                          <a:effectLst/>
                        </a:rPr>
                        <a:t> </a:t>
                      </a:r>
                      <a:r>
                        <a:rPr lang="en-US" sz="1400" b="1" dirty="0" err="1">
                          <a:effectLst/>
                        </a:rPr>
                        <a:t>ra</a:t>
                      </a:r>
                      <a:r>
                        <a:rPr lang="en-US" sz="1400" b="1" dirty="0">
                          <a:effectLst/>
                        </a:rPr>
                        <a:t> </a:t>
                      </a:r>
                      <a:r>
                        <a:rPr lang="en-US" sz="1400" b="1" dirty="0" err="1">
                          <a:effectLst/>
                        </a:rPr>
                        <a:t>Bắc</a:t>
                      </a:r>
                      <a:r>
                        <a:rPr lang="en-US" sz="1400" b="1" dirty="0">
                          <a:effectLst/>
                        </a:rPr>
                        <a:t>.</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49144">
                <a:tc>
                  <a:txBody>
                    <a:bodyPr/>
                    <a:lstStyle/>
                    <a:p>
                      <a:r>
                        <a:rPr lang="en-US" sz="1400" b="1">
                          <a:effectLst/>
                        </a:rPr>
                        <a:t>Tháng 11/1426</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err="1">
                          <a:effectLst/>
                        </a:rPr>
                        <a:t>Quân</a:t>
                      </a:r>
                      <a:r>
                        <a:rPr lang="en-US" sz="1400" b="1" dirty="0">
                          <a:effectLst/>
                        </a:rPr>
                        <a:t> Lam </a:t>
                      </a:r>
                      <a:r>
                        <a:rPr lang="en-US" sz="1400" b="1" dirty="0" err="1">
                          <a:effectLst/>
                        </a:rPr>
                        <a:t>Sơn</a:t>
                      </a:r>
                      <a:r>
                        <a:rPr lang="en-US" sz="1400" b="1" dirty="0">
                          <a:effectLst/>
                        </a:rPr>
                        <a:t> </a:t>
                      </a:r>
                      <a:r>
                        <a:rPr lang="en-US" sz="1400" b="1" dirty="0" err="1">
                          <a:effectLst/>
                        </a:rPr>
                        <a:t>giành</a:t>
                      </a:r>
                      <a:r>
                        <a:rPr lang="en-US" sz="1400" b="1" dirty="0">
                          <a:effectLst/>
                        </a:rPr>
                        <a:t> </a:t>
                      </a:r>
                      <a:r>
                        <a:rPr lang="en-US" sz="1400" b="1" dirty="0" err="1">
                          <a:effectLst/>
                        </a:rPr>
                        <a:t>thắng</a:t>
                      </a:r>
                      <a:r>
                        <a:rPr lang="en-US" sz="1400" b="1" dirty="0">
                          <a:effectLst/>
                        </a:rPr>
                        <a:t> </a:t>
                      </a:r>
                      <a:r>
                        <a:rPr lang="en-US" sz="1400" b="1" dirty="0" err="1">
                          <a:effectLst/>
                        </a:rPr>
                        <a:t>lợi</a:t>
                      </a:r>
                      <a:r>
                        <a:rPr lang="en-US" sz="1400" b="1" dirty="0">
                          <a:effectLst/>
                        </a:rPr>
                        <a:t> </a:t>
                      </a:r>
                      <a:r>
                        <a:rPr lang="en-US" sz="1400" b="1" dirty="0" err="1">
                          <a:effectLst/>
                        </a:rPr>
                        <a:t>trong</a:t>
                      </a:r>
                      <a:r>
                        <a:rPr lang="en-US" sz="1400" b="1" dirty="0">
                          <a:effectLst/>
                        </a:rPr>
                        <a:t> </a:t>
                      </a:r>
                      <a:r>
                        <a:rPr lang="en-US" sz="1400" b="1" dirty="0" err="1">
                          <a:effectLst/>
                        </a:rPr>
                        <a:t>trận</a:t>
                      </a:r>
                      <a:r>
                        <a:rPr lang="en-US" sz="1400" b="1" dirty="0">
                          <a:effectLst/>
                        </a:rPr>
                        <a:t> </a:t>
                      </a:r>
                      <a:r>
                        <a:rPr lang="en-US" sz="1400" b="1" dirty="0" err="1">
                          <a:effectLst/>
                        </a:rPr>
                        <a:t>Chúc</a:t>
                      </a:r>
                      <a:r>
                        <a:rPr lang="en-US" sz="1400" b="1" dirty="0">
                          <a:effectLst/>
                        </a:rPr>
                        <a:t> </a:t>
                      </a:r>
                      <a:r>
                        <a:rPr lang="en-US" sz="1400" b="1" dirty="0" err="1">
                          <a:effectLst/>
                        </a:rPr>
                        <a:t>Động</a:t>
                      </a:r>
                      <a:r>
                        <a:rPr lang="en-US" sz="1400" b="1" dirty="0">
                          <a:effectLst/>
                        </a:rPr>
                        <a:t> – </a:t>
                      </a:r>
                      <a:r>
                        <a:rPr lang="en-US" sz="1400" b="1" dirty="0" err="1">
                          <a:effectLst/>
                        </a:rPr>
                        <a:t>Tốt</a:t>
                      </a:r>
                      <a:r>
                        <a:rPr lang="en-US" sz="1400" b="1" dirty="0">
                          <a:effectLst/>
                        </a:rPr>
                        <a:t> </a:t>
                      </a:r>
                      <a:r>
                        <a:rPr lang="en-US" sz="1400" b="1" dirty="0" err="1">
                          <a:effectLst/>
                        </a:rPr>
                        <a:t>Động</a:t>
                      </a:r>
                      <a:r>
                        <a:rPr lang="en-US" sz="1400" b="1" dirty="0">
                          <a:effectLst/>
                        </a:rPr>
                        <a:t> (</a:t>
                      </a:r>
                      <a:r>
                        <a:rPr lang="en-US" sz="1400" b="1" dirty="0" err="1">
                          <a:effectLst/>
                        </a:rPr>
                        <a:t>Chương</a:t>
                      </a:r>
                      <a:r>
                        <a:rPr lang="en-US" sz="1400" b="1" dirty="0">
                          <a:effectLst/>
                        </a:rPr>
                        <a:t> </a:t>
                      </a:r>
                      <a:r>
                        <a:rPr lang="en-US" sz="1400" b="1" dirty="0" err="1">
                          <a:effectLst/>
                        </a:rPr>
                        <a:t>Mĩ</a:t>
                      </a:r>
                      <a:r>
                        <a:rPr lang="en-US" sz="1400" b="1" dirty="0">
                          <a:effectLst/>
                        </a:rPr>
                        <a:t> – Hà </a:t>
                      </a:r>
                      <a:r>
                        <a:rPr lang="en-US" sz="1400" b="1" dirty="0" err="1">
                          <a:effectLst/>
                        </a:rPr>
                        <a:t>Nội</a:t>
                      </a:r>
                      <a:r>
                        <a:rPr lang="en-US" sz="1400" b="1" dirty="0">
                          <a:effectLst/>
                        </a:rPr>
                        <a:t>), </a:t>
                      </a:r>
                      <a:r>
                        <a:rPr lang="en-US" sz="1400" b="1" dirty="0" err="1">
                          <a:effectLst/>
                        </a:rPr>
                        <a:t>khiến</a:t>
                      </a:r>
                      <a:r>
                        <a:rPr lang="en-US" sz="1400" b="1" dirty="0">
                          <a:effectLst/>
                        </a:rPr>
                        <a:t> </a:t>
                      </a:r>
                      <a:r>
                        <a:rPr lang="en-US" sz="1400" b="1" dirty="0" err="1">
                          <a:effectLst/>
                        </a:rPr>
                        <a:t>quân</a:t>
                      </a:r>
                      <a:r>
                        <a:rPr lang="en-US" sz="1400" b="1" dirty="0">
                          <a:effectLst/>
                        </a:rPr>
                        <a:t> Minh </a:t>
                      </a:r>
                      <a:r>
                        <a:rPr lang="en-US" sz="1400" b="1" dirty="0" err="1">
                          <a:effectLst/>
                        </a:rPr>
                        <a:t>thất</a:t>
                      </a:r>
                      <a:r>
                        <a:rPr lang="en-US" sz="1400" b="1" dirty="0">
                          <a:effectLst/>
                        </a:rPr>
                        <a:t> </a:t>
                      </a:r>
                      <a:r>
                        <a:rPr lang="en-US" sz="1400" b="1" dirty="0" err="1">
                          <a:effectLst/>
                        </a:rPr>
                        <a:t>bại</a:t>
                      </a:r>
                      <a:r>
                        <a:rPr lang="en-US" sz="1400" b="1" dirty="0">
                          <a:effectLst/>
                        </a:rPr>
                        <a:t> </a:t>
                      </a:r>
                      <a:r>
                        <a:rPr lang="en-US" sz="1400" b="1" dirty="0" err="1">
                          <a:effectLst/>
                        </a:rPr>
                        <a:t>nặng</a:t>
                      </a:r>
                      <a:r>
                        <a:rPr lang="en-US" sz="1400" b="1" dirty="0">
                          <a:effectLst/>
                        </a:rPr>
                        <a:t> </a:t>
                      </a:r>
                      <a:r>
                        <a:rPr lang="en-US" sz="1400" b="1" dirty="0" err="1">
                          <a:effectLst/>
                        </a:rPr>
                        <a:t>nề</a:t>
                      </a:r>
                      <a:r>
                        <a:rPr lang="en-US" sz="1400" b="1" dirty="0">
                          <a:effectLst/>
                        </a:rPr>
                        <a:t>.</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27810">
                <a:tc>
                  <a:txBody>
                    <a:bodyPr/>
                    <a:lstStyle/>
                    <a:p>
                      <a:r>
                        <a:rPr lang="en-US" sz="1400" b="1">
                          <a:effectLst/>
                        </a:rPr>
                        <a:t>Tháng 10/1427</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err="1">
                          <a:effectLst/>
                        </a:rPr>
                        <a:t>Quân</a:t>
                      </a:r>
                      <a:r>
                        <a:rPr lang="en-US" sz="1400" b="1" dirty="0">
                          <a:effectLst/>
                        </a:rPr>
                        <a:t> Lam </a:t>
                      </a:r>
                      <a:r>
                        <a:rPr lang="en-US" sz="1400" b="1" dirty="0" err="1">
                          <a:effectLst/>
                        </a:rPr>
                        <a:t>Sơn</a:t>
                      </a:r>
                      <a:r>
                        <a:rPr lang="en-US" sz="1400" b="1" dirty="0">
                          <a:effectLst/>
                        </a:rPr>
                        <a:t> </a:t>
                      </a:r>
                      <a:r>
                        <a:rPr lang="en-US" sz="1400" b="1" dirty="0" err="1">
                          <a:effectLst/>
                        </a:rPr>
                        <a:t>giành</a:t>
                      </a:r>
                      <a:r>
                        <a:rPr lang="en-US" sz="1400" b="1" dirty="0">
                          <a:effectLst/>
                        </a:rPr>
                        <a:t> </a:t>
                      </a:r>
                      <a:r>
                        <a:rPr lang="en-US" sz="1400" b="1" dirty="0" err="1">
                          <a:effectLst/>
                        </a:rPr>
                        <a:t>thắng</a:t>
                      </a:r>
                      <a:r>
                        <a:rPr lang="en-US" sz="1400" b="1" dirty="0">
                          <a:effectLst/>
                        </a:rPr>
                        <a:t> </a:t>
                      </a:r>
                      <a:r>
                        <a:rPr lang="en-US" sz="1400" b="1" dirty="0" err="1">
                          <a:effectLst/>
                        </a:rPr>
                        <a:t>lợi</a:t>
                      </a:r>
                      <a:r>
                        <a:rPr lang="en-US" sz="1400" b="1" dirty="0">
                          <a:effectLst/>
                        </a:rPr>
                        <a:t> </a:t>
                      </a:r>
                      <a:r>
                        <a:rPr lang="en-US" sz="1400" b="1" dirty="0" err="1">
                          <a:effectLst/>
                        </a:rPr>
                        <a:t>quyết</a:t>
                      </a:r>
                      <a:r>
                        <a:rPr lang="en-US" sz="1400" b="1" dirty="0">
                          <a:effectLst/>
                        </a:rPr>
                        <a:t> </a:t>
                      </a:r>
                      <a:r>
                        <a:rPr lang="en-US" sz="1400" b="1" dirty="0" err="1">
                          <a:effectLst/>
                        </a:rPr>
                        <a:t>định</a:t>
                      </a:r>
                      <a:r>
                        <a:rPr lang="en-US" sz="1400" b="1" dirty="0">
                          <a:effectLst/>
                        </a:rPr>
                        <a:t> </a:t>
                      </a:r>
                      <a:r>
                        <a:rPr lang="en-US" sz="1400" b="1" dirty="0" err="1">
                          <a:effectLst/>
                        </a:rPr>
                        <a:t>trong</a:t>
                      </a:r>
                      <a:r>
                        <a:rPr lang="en-US" sz="1400" b="1" dirty="0">
                          <a:effectLst/>
                        </a:rPr>
                        <a:t> </a:t>
                      </a:r>
                      <a:r>
                        <a:rPr lang="en-US" sz="1400" b="1" dirty="0" err="1">
                          <a:effectLst/>
                        </a:rPr>
                        <a:t>trận</a:t>
                      </a:r>
                      <a:r>
                        <a:rPr lang="en-US" sz="1400" b="1" dirty="0">
                          <a:effectLst/>
                        </a:rPr>
                        <a:t> Chi </a:t>
                      </a:r>
                      <a:r>
                        <a:rPr lang="en-US" sz="1400" b="1" dirty="0" err="1">
                          <a:effectLst/>
                        </a:rPr>
                        <a:t>Lăng</a:t>
                      </a:r>
                      <a:r>
                        <a:rPr lang="en-US" sz="1400" b="1" dirty="0">
                          <a:effectLst/>
                        </a:rPr>
                        <a:t> – </a:t>
                      </a:r>
                      <a:r>
                        <a:rPr lang="en-US" sz="1400" b="1" dirty="0" err="1">
                          <a:effectLst/>
                        </a:rPr>
                        <a:t>Xương</a:t>
                      </a:r>
                      <a:r>
                        <a:rPr lang="en-US" sz="1400" b="1" dirty="0">
                          <a:effectLst/>
                        </a:rPr>
                        <a:t> Giang</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27810">
                <a:tc>
                  <a:txBody>
                    <a:bodyPr/>
                    <a:lstStyle/>
                    <a:p>
                      <a:r>
                        <a:rPr lang="en-US" sz="1400" b="1">
                          <a:effectLst/>
                        </a:rPr>
                        <a:t>Tháng 12/1427</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err="1">
                          <a:effectLst/>
                        </a:rPr>
                        <a:t>Đại</a:t>
                      </a:r>
                      <a:r>
                        <a:rPr lang="en-US" sz="1400" b="1" dirty="0">
                          <a:effectLst/>
                        </a:rPr>
                        <a:t> </a:t>
                      </a:r>
                      <a:r>
                        <a:rPr lang="en-US" sz="1400" b="1" dirty="0" err="1">
                          <a:effectLst/>
                        </a:rPr>
                        <a:t>diện</a:t>
                      </a:r>
                      <a:r>
                        <a:rPr lang="en-US" sz="1400" b="1" dirty="0">
                          <a:effectLst/>
                        </a:rPr>
                        <a:t> </a:t>
                      </a:r>
                      <a:r>
                        <a:rPr lang="en-US" sz="1400" b="1" dirty="0" err="1">
                          <a:effectLst/>
                        </a:rPr>
                        <a:t>nghĩa</a:t>
                      </a:r>
                      <a:r>
                        <a:rPr lang="en-US" sz="1400" b="1" dirty="0">
                          <a:effectLst/>
                        </a:rPr>
                        <a:t> </a:t>
                      </a:r>
                      <a:r>
                        <a:rPr lang="en-US" sz="1400" b="1" dirty="0" err="1">
                          <a:effectLst/>
                        </a:rPr>
                        <a:t>quân</a:t>
                      </a:r>
                      <a:r>
                        <a:rPr lang="en-US" sz="1400" b="1" dirty="0">
                          <a:effectLst/>
                        </a:rPr>
                        <a:t> Lam </a:t>
                      </a:r>
                      <a:r>
                        <a:rPr lang="en-US" sz="1400" b="1" dirty="0" err="1">
                          <a:effectLst/>
                        </a:rPr>
                        <a:t>Sơn</a:t>
                      </a:r>
                      <a:r>
                        <a:rPr lang="en-US" sz="1400" b="1" dirty="0">
                          <a:effectLst/>
                        </a:rPr>
                        <a:t> </a:t>
                      </a:r>
                      <a:r>
                        <a:rPr lang="en-US" sz="1400" b="1" dirty="0" err="1">
                          <a:effectLst/>
                        </a:rPr>
                        <a:t>và</a:t>
                      </a:r>
                      <a:r>
                        <a:rPr lang="en-US" sz="1400" b="1" dirty="0">
                          <a:effectLst/>
                        </a:rPr>
                        <a:t> </a:t>
                      </a:r>
                      <a:r>
                        <a:rPr lang="en-US" sz="1400" b="1" dirty="0" err="1">
                          <a:effectLst/>
                        </a:rPr>
                        <a:t>quân</a:t>
                      </a:r>
                      <a:r>
                        <a:rPr lang="en-US" sz="1400" b="1" dirty="0">
                          <a:effectLst/>
                        </a:rPr>
                        <a:t> Minh </a:t>
                      </a:r>
                      <a:r>
                        <a:rPr lang="en-US" sz="1400" b="1" dirty="0" err="1">
                          <a:effectLst/>
                        </a:rPr>
                        <a:t>tổ</a:t>
                      </a:r>
                      <a:r>
                        <a:rPr lang="en-US" sz="1400" b="1" dirty="0">
                          <a:effectLst/>
                        </a:rPr>
                        <a:t> </a:t>
                      </a:r>
                      <a:r>
                        <a:rPr lang="en-US" sz="1400" b="1" dirty="0" err="1">
                          <a:effectLst/>
                        </a:rPr>
                        <a:t>chức</a:t>
                      </a:r>
                      <a:r>
                        <a:rPr lang="en-US" sz="1400" b="1" dirty="0">
                          <a:effectLst/>
                        </a:rPr>
                        <a:t> </a:t>
                      </a:r>
                      <a:r>
                        <a:rPr lang="en-US" sz="1400" b="1" dirty="0" err="1">
                          <a:effectLst/>
                        </a:rPr>
                        <a:t>Hội</a:t>
                      </a:r>
                      <a:r>
                        <a:rPr lang="en-US" sz="1400" b="1" dirty="0">
                          <a:effectLst/>
                        </a:rPr>
                        <a:t> </a:t>
                      </a:r>
                      <a:r>
                        <a:rPr lang="en-US" sz="1400" b="1" dirty="0" err="1">
                          <a:effectLst/>
                        </a:rPr>
                        <a:t>thề</a:t>
                      </a:r>
                      <a:r>
                        <a:rPr lang="en-US" sz="1400" b="1" dirty="0">
                          <a:effectLst/>
                        </a:rPr>
                        <a:t> </a:t>
                      </a:r>
                      <a:r>
                        <a:rPr lang="en-US" sz="1400" b="1" dirty="0" err="1">
                          <a:effectLst/>
                        </a:rPr>
                        <a:t>Đông</a:t>
                      </a:r>
                      <a:r>
                        <a:rPr lang="en-US" sz="1400" b="1" dirty="0">
                          <a:effectLst/>
                        </a:rPr>
                        <a:t> Quan, </a:t>
                      </a:r>
                      <a:r>
                        <a:rPr lang="en-US" sz="1400" b="1" dirty="0" err="1">
                          <a:effectLst/>
                        </a:rPr>
                        <a:t>chấm</a:t>
                      </a:r>
                      <a:r>
                        <a:rPr lang="en-US" sz="1400" b="1" dirty="0">
                          <a:effectLst/>
                        </a:rPr>
                        <a:t> </a:t>
                      </a:r>
                      <a:r>
                        <a:rPr lang="en-US" sz="1400" b="1" dirty="0" err="1">
                          <a:effectLst/>
                        </a:rPr>
                        <a:t>dứt</a:t>
                      </a:r>
                      <a:r>
                        <a:rPr lang="en-US" sz="1400" b="1" dirty="0">
                          <a:effectLst/>
                        </a:rPr>
                        <a:t> </a:t>
                      </a:r>
                      <a:r>
                        <a:rPr lang="en-US" sz="1400" b="1" dirty="0" err="1">
                          <a:effectLst/>
                        </a:rPr>
                        <a:t>chiến</a:t>
                      </a:r>
                      <a:r>
                        <a:rPr lang="en-US" sz="1400" b="1" dirty="0">
                          <a:effectLst/>
                        </a:rPr>
                        <a:t> </a:t>
                      </a:r>
                      <a:r>
                        <a:rPr lang="en-US" sz="1400" b="1" dirty="0" err="1">
                          <a:effectLst/>
                        </a:rPr>
                        <a:t>tranh</a:t>
                      </a:r>
                      <a:r>
                        <a:rPr lang="en-US" sz="1400" b="1" dirty="0">
                          <a:effectLst/>
                        </a:rPr>
                        <a:t>.</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r h="606838">
                <a:tc>
                  <a:txBody>
                    <a:bodyPr/>
                    <a:lstStyle/>
                    <a:p>
                      <a:r>
                        <a:rPr lang="en-US" sz="1400" b="1">
                          <a:effectLst/>
                        </a:rPr>
                        <a:t>Tháng 1/1428</a:t>
                      </a:r>
                      <a:endParaRPr lang="vi-VN" sz="1400" b="1">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a:txBody>
                    <a:bodyPr/>
                    <a:lstStyle/>
                    <a:p>
                      <a:r>
                        <a:rPr lang="en-US" sz="1400" b="1" dirty="0" err="1">
                          <a:effectLst/>
                        </a:rPr>
                        <a:t>Toán</a:t>
                      </a:r>
                      <a:r>
                        <a:rPr lang="en-US" sz="1400" b="1" dirty="0">
                          <a:effectLst/>
                        </a:rPr>
                        <a:t> </a:t>
                      </a:r>
                      <a:r>
                        <a:rPr lang="en-US" sz="1400" b="1" dirty="0" err="1">
                          <a:effectLst/>
                        </a:rPr>
                        <a:t>quân</a:t>
                      </a:r>
                      <a:r>
                        <a:rPr lang="en-US" sz="1400" b="1" dirty="0">
                          <a:effectLst/>
                        </a:rPr>
                        <a:t> Minh </a:t>
                      </a:r>
                      <a:r>
                        <a:rPr lang="en-US" sz="1400" b="1" dirty="0" err="1">
                          <a:effectLst/>
                        </a:rPr>
                        <a:t>cuối</a:t>
                      </a:r>
                      <a:r>
                        <a:rPr lang="en-US" sz="1400" b="1" dirty="0">
                          <a:effectLst/>
                        </a:rPr>
                        <a:t> </a:t>
                      </a:r>
                      <a:r>
                        <a:rPr lang="en-US" sz="1400" b="1" dirty="0" err="1">
                          <a:effectLst/>
                        </a:rPr>
                        <a:t>cùng</a:t>
                      </a:r>
                      <a:r>
                        <a:rPr lang="en-US" sz="1400" b="1" dirty="0">
                          <a:effectLst/>
                        </a:rPr>
                        <a:t> </a:t>
                      </a:r>
                      <a:r>
                        <a:rPr lang="en-US" sz="1400" b="1" dirty="0" err="1">
                          <a:effectLst/>
                        </a:rPr>
                        <a:t>rút</a:t>
                      </a:r>
                      <a:r>
                        <a:rPr lang="en-US" sz="1400" b="1" dirty="0">
                          <a:effectLst/>
                        </a:rPr>
                        <a:t> </a:t>
                      </a:r>
                      <a:r>
                        <a:rPr lang="en-US" sz="1400" b="1" dirty="0" err="1">
                          <a:effectLst/>
                        </a:rPr>
                        <a:t>khỏi</a:t>
                      </a:r>
                      <a:r>
                        <a:rPr lang="en-US" sz="1400" b="1" dirty="0">
                          <a:effectLst/>
                        </a:rPr>
                        <a:t> </a:t>
                      </a:r>
                      <a:r>
                        <a:rPr lang="en-US" sz="1400" b="1" dirty="0" err="1">
                          <a:effectLst/>
                        </a:rPr>
                        <a:t>nước</a:t>
                      </a:r>
                      <a:r>
                        <a:rPr lang="en-US" sz="1400" b="1" dirty="0">
                          <a:effectLst/>
                        </a:rPr>
                        <a:t> ta</a:t>
                      </a:r>
                      <a:endParaRPr lang="vi-VN" sz="1400" b="1" dirty="0">
                        <a:solidFill>
                          <a:srgbClr val="000000"/>
                        </a:solidFill>
                        <a:effectLst/>
                        <a:latin typeface="Times New Roman" panose="02020603050405020304" pitchFamily="18" charset="0"/>
                        <a:ea typeface="Times New Roman" panose="02020603050405020304" pitchFamily="18" charset="0"/>
                      </a:endParaRPr>
                    </a:p>
                  </a:txBody>
                  <a:tcPr marL="68974" marR="68974" marT="68974" marB="68974"/>
                </a:tc>
                <a:tc vMerge="1">
                  <a:txBody>
                    <a:bodyPr/>
                    <a:lstStyle/>
                    <a:p>
                      <a:endParaRPr lang="en-US"/>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lnSpcReduction="10000"/>
          </a:bodyPr>
          <a:lstStyle/>
          <a:p>
            <a:pPr indent="0" algn="just">
              <a:buNone/>
            </a:pPr>
            <a:r>
              <a:rPr lang="en-US" sz="4400" b="1" dirty="0">
                <a:effectLst/>
                <a:latin typeface="Times New Roman" panose="02020603050405020304" pitchFamily="18" charset="0"/>
                <a:ea typeface="Times New Roman" panose="02020603050405020304" pitchFamily="18" charset="0"/>
              </a:rPr>
              <a:t>2/82</a:t>
            </a:r>
            <a:endParaRPr lang="vi-VN" sz="4400" b="1" dirty="0">
              <a:effectLst/>
              <a:latin typeface="Times New Roman" panose="02020603050405020304" pitchFamily="18" charset="0"/>
              <a:ea typeface="Times New Roman" panose="02020603050405020304" pitchFamily="18" charset="0"/>
            </a:endParaRPr>
          </a:p>
          <a:p>
            <a:pPr indent="0" algn="just">
              <a:buNone/>
            </a:pPr>
            <a:r>
              <a:rPr lang="en-US" sz="4400" b="1" dirty="0">
                <a:effectLst/>
                <a:latin typeface="Times New Roman" panose="02020603050405020304" pitchFamily="18" charset="0"/>
                <a:ea typeface="Times New Roman" panose="02020603050405020304" pitchFamily="18" charset="0"/>
              </a:rPr>
              <a:t>- Lê </a:t>
            </a:r>
            <a:r>
              <a:rPr lang="en-US" sz="4400" b="1" dirty="0" err="1">
                <a:effectLst/>
                <a:latin typeface="Times New Roman" panose="02020603050405020304" pitchFamily="18" charset="0"/>
                <a:ea typeface="Times New Roman" panose="02020603050405020304" pitchFamily="18" charset="0"/>
              </a:rPr>
              <a:t>Lợi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là</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người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chỉ</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huy</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tối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cao</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của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cuộc</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khởi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nghĩa</a:t>
            </a:r>
            <a:r>
              <a:rPr lang="en-US" sz="4400" b="1" dirty="0">
                <a:effectLst/>
                <a:latin typeface="Times New Roman" panose="02020603050405020304" pitchFamily="18" charset="0"/>
                <a:ea typeface="Times New Roman" panose="02020603050405020304" pitchFamily="18" charset="0"/>
              </a:rPr>
              <a:t> Lam </a:t>
            </a:r>
            <a:r>
              <a:rPr lang="en-US" sz="4400" b="1" dirty="0" err="1">
                <a:effectLst/>
                <a:latin typeface="Times New Roman" panose="02020603050405020304" pitchFamily="18" charset="0"/>
                <a:ea typeface="Times New Roman" panose="02020603050405020304" pitchFamily="18" charset="0"/>
              </a:rPr>
              <a:t>Sơn</a:t>
            </a:r>
            <a:r>
              <a:rPr lang="en-US" sz="4400" b="1" dirty="0">
                <a:effectLst/>
                <a:latin typeface="Times New Roman" panose="02020603050405020304" pitchFamily="18" charset="0"/>
                <a:ea typeface="Times New Roman" panose="02020603050405020304" pitchFamily="18" charset="0"/>
              </a:rPr>
              <a:t>.</a:t>
            </a:r>
            <a:endParaRPr lang="vi-VN" sz="4400" b="1" dirty="0">
              <a:effectLst/>
              <a:latin typeface="Times New Roman" panose="02020603050405020304" pitchFamily="18" charset="0"/>
              <a:ea typeface="Times New Roman" panose="02020603050405020304" pitchFamily="18" charset="0"/>
            </a:endParaRPr>
          </a:p>
          <a:p>
            <a:pPr indent="0" algn="just">
              <a:buNone/>
            </a:pP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Nguyễn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Trãi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là</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nhà</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cố</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vấn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là</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người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phò</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tá</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đắc</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lực</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của</a:t>
            </a:r>
            <a:r>
              <a:rPr lang="en-US" sz="4400" b="1" dirty="0">
                <a:effectLst/>
                <a:latin typeface="Times New Roman" panose="02020603050405020304" pitchFamily="18" charset="0"/>
                <a:ea typeface="Times New Roman" panose="02020603050405020304" pitchFamily="18" charset="0"/>
              </a:rPr>
              <a:t> Lê </a:t>
            </a:r>
            <a:r>
              <a:rPr lang="en-US" sz="4400" b="1" dirty="0" err="1">
                <a:effectLst/>
                <a:latin typeface="Times New Roman" panose="02020603050405020304" pitchFamily="18" charset="0"/>
                <a:ea typeface="Times New Roman" panose="02020603050405020304" pitchFamily="18" charset="0"/>
              </a:rPr>
              <a:t>Lợi</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góp</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phần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không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nhỏ</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vào</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chiến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thắng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của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nghĩa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quân</a:t>
            </a:r>
            <a:r>
              <a:rPr lang="en-US" sz="4400" b="1" dirty="0">
                <a:effectLst/>
                <a:latin typeface="Times New Roman" panose="02020603050405020304" pitchFamily="18" charset="0"/>
                <a:ea typeface="Times New Roman" panose="02020603050405020304" pitchFamily="18" charset="0"/>
              </a:rPr>
              <a:t>.</a:t>
            </a:r>
            <a:endParaRPr lang="vi-VN" sz="4400" b="1" dirty="0">
              <a:effectLst/>
              <a:latin typeface="Times New Roman" panose="02020603050405020304" pitchFamily="18" charset="0"/>
              <a:ea typeface="Times New Roman" panose="02020603050405020304" pitchFamily="18" charset="0"/>
            </a:endParaRPr>
          </a:p>
          <a:p>
            <a:pPr indent="0" algn="just">
              <a:buNone/>
            </a:pP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Nguyễn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Chích</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có</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đóng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góp</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quan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trọng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trong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việc</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đưa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ra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chủ</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trương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tạm</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rời</a:t>
            </a:r>
            <a:r>
              <a:rPr lang="en-US" sz="4400" b="1" dirty="0">
                <a:effectLst/>
                <a:latin typeface="Times New Roman" panose="02020603050405020304" pitchFamily="18" charset="0"/>
                <a:ea typeface="Times New Roman" panose="02020603050405020304" pitchFamily="18" charset="0"/>
              </a:rPr>
              <a:t> Thanh </a:t>
            </a:r>
            <a:r>
              <a:rPr lang="en-US" sz="4400" b="1" dirty="0" err="1">
                <a:effectLst/>
                <a:latin typeface="Times New Roman" panose="02020603050405020304" pitchFamily="18" charset="0"/>
                <a:ea typeface="Times New Roman" panose="02020603050405020304" pitchFamily="18" charset="0"/>
              </a:rPr>
              <a:t>Hóa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chuyển</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vào</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Nghệ</a:t>
            </a:r>
            <a:r>
              <a:rPr lang="en-US" sz="4400" b="1" dirty="0">
                <a:effectLst/>
                <a:latin typeface="Times New Roman" panose="02020603050405020304" pitchFamily="18" charset="0"/>
                <a:ea typeface="Times New Roman" panose="02020603050405020304" pitchFamily="18" charset="0"/>
              </a:rPr>
              <a:t> An </a:t>
            </a:r>
            <a:r>
              <a:rPr lang="en-US" sz="4400" b="1" dirty="0" err="1">
                <a:effectLst/>
                <a:latin typeface="Times New Roman" panose="02020603050405020304" pitchFamily="18" charset="0"/>
                <a:ea typeface="Times New Roman" panose="02020603050405020304" pitchFamily="18" charset="0"/>
              </a:rPr>
              <a:t>sau</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đó</a:t>
            </a:r>
            <a:r>
              <a:rPr lang="en-US" sz="4400" b="1" dirty="0">
                <a:effectLst/>
                <a:latin typeface="Times New Roman" panose="02020603050405020304" pitchFamily="18" charset="0"/>
                <a:ea typeface="Times New Roman" panose="02020603050405020304" pitchFamily="18" charset="0"/>
              </a:rPr>
              <a:t> quay </a:t>
            </a:r>
            <a:r>
              <a:rPr lang="en-US" sz="4400" b="1" dirty="0" err="1">
                <a:effectLst/>
                <a:latin typeface="Times New Roman" panose="02020603050405020304" pitchFamily="18" charset="0"/>
                <a:ea typeface="Times New Roman" panose="02020603050405020304" pitchFamily="18" charset="0"/>
              </a:rPr>
              <a:t>ra</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đánh</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Đông</a:t>
            </a:r>
            <a:r>
              <a:rPr lang="en-US" sz="4400" b="1" dirty="0">
                <a:effectLst/>
                <a:latin typeface="Times New Roman" panose="02020603050405020304" pitchFamily="18" charset="0"/>
                <a:ea typeface="Times New Roman" panose="02020603050405020304" pitchFamily="18" charset="0"/>
              </a:rPr>
              <a:t> </a:t>
            </a:r>
            <a:r>
              <a:rPr lang="en-US" sz="4400" b="1" dirty="0" err="1">
                <a:effectLst/>
                <a:latin typeface="Times New Roman" panose="02020603050405020304" pitchFamily="18" charset="0"/>
                <a:ea typeface="Times New Roman" panose="02020603050405020304" pitchFamily="18" charset="0"/>
              </a:rPr>
              <a:t>Đô</a:t>
            </a:r>
            <a:r>
              <a:rPr lang="en-US" sz="4400" b="1" dirty="0">
                <a:effectLst/>
                <a:latin typeface="Times New Roman" panose="02020603050405020304" pitchFamily="18" charset="0"/>
                <a:ea typeface="Times New Roman" panose="02020603050405020304" pitchFamily="18" charset="0"/>
              </a:rPr>
              <a:t>.</a:t>
            </a:r>
            <a:endParaRPr lang="vi-VN" sz="4400" b="1" dirty="0">
              <a:effectLst/>
              <a:latin typeface="Times New Roman" panose="02020603050405020304" pitchFamily="18" charset="0"/>
              <a:ea typeface="Times New Roman" panose="02020603050405020304" pitchFamily="18" charset="0"/>
            </a:endParaRPr>
          </a:p>
          <a:p>
            <a:endParaRPr lang="vi-V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28600" y="255494"/>
            <a:ext cx="11739282" cy="6400800"/>
          </a:xfrm>
        </p:spPr>
        <p:txBody>
          <a:bodyPr/>
          <a:lstStyle/>
          <a:p>
            <a:pPr marL="0" indent="0">
              <a:buNone/>
            </a:pPr>
            <a:r>
              <a:rPr lang="en-US" sz="4000" b="1" dirty="0" err="1"/>
              <a:t>Vận</a:t>
            </a:r>
            <a:r>
              <a:rPr lang="en-US" sz="4000" b="1" dirty="0"/>
              <a:t> </a:t>
            </a:r>
            <a:r>
              <a:rPr lang="en-US" sz="4000" b="1" dirty="0" err="1"/>
              <a:t>dụng</a:t>
            </a:r>
            <a:r>
              <a:rPr lang="en-US" sz="4000" b="1" dirty="0"/>
              <a:t>:</a:t>
            </a:r>
          </a:p>
          <a:p>
            <a:pPr marL="0" indent="0">
              <a:buNone/>
            </a:pPr>
            <a:r>
              <a:rPr lang="en-US" sz="4000" b="1" dirty="0"/>
              <a:t>3/82</a:t>
            </a:r>
          </a:p>
          <a:p>
            <a:pPr indent="0">
              <a:buNone/>
            </a:pP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Bài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học</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kinh</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nghiệm</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từ</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khởi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nghĩa</a:t>
            </a:r>
            <a:r>
              <a:rPr lang="en-US" sz="4000" b="1" dirty="0">
                <a:effectLst/>
                <a:latin typeface="Times New Roman" panose="02020603050405020304" pitchFamily="18" charset="0"/>
                <a:ea typeface="Times New Roman" panose="02020603050405020304" pitchFamily="18" charset="0"/>
              </a:rPr>
              <a:t> Lam </a:t>
            </a:r>
            <a:r>
              <a:rPr lang="en-US" sz="4000" b="1" dirty="0" err="1">
                <a:effectLst/>
                <a:latin typeface="Times New Roman" panose="02020603050405020304" pitchFamily="18" charset="0"/>
                <a:ea typeface="Times New Roman" panose="02020603050405020304" pitchFamily="18" charset="0"/>
              </a:rPr>
              <a:t>Sơn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đối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với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công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cuộc</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xây</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dựng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va</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bảo</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vê</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tô</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quốc</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hiện</a:t>
            </a:r>
            <a:r>
              <a:rPr lang="en-US" sz="4000" b="1" dirty="0">
                <a:effectLst/>
                <a:latin typeface="Times New Roman" panose="02020603050405020304" pitchFamily="18" charset="0"/>
                <a:ea typeface="Times New Roman" panose="02020603050405020304" pitchFamily="18" charset="0"/>
              </a:rPr>
              <a:t> nay:</a:t>
            </a:r>
            <a:endParaRPr lang="vi-VN" sz="4000" b="1" dirty="0">
              <a:effectLst/>
              <a:latin typeface="Times New Roman" panose="02020603050405020304" pitchFamily="18" charset="0"/>
              <a:ea typeface="Times New Roman" panose="02020603050405020304" pitchFamily="18" charset="0"/>
            </a:endParaRPr>
          </a:p>
          <a:p>
            <a:pPr indent="0">
              <a:buNone/>
            </a:pP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Phát</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huy</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tinh</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thần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đoàn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kết</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lòng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yêu</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nước</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của</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toàn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dân</a:t>
            </a:r>
            <a:r>
              <a:rPr lang="en-US" sz="4000" b="1" dirty="0">
                <a:effectLst/>
                <a:latin typeface="Times New Roman" panose="02020603050405020304" pitchFamily="18" charset="0"/>
                <a:ea typeface="Times New Roman" panose="02020603050405020304" pitchFamily="18" charset="0"/>
              </a:rPr>
              <a:t>.</a:t>
            </a:r>
            <a:endParaRPr lang="vi-VN" sz="4000" b="1" dirty="0">
              <a:effectLst/>
              <a:latin typeface="Times New Roman" panose="02020603050405020304" pitchFamily="18" charset="0"/>
              <a:ea typeface="Times New Roman" panose="02020603050405020304" pitchFamily="18" charset="0"/>
            </a:endParaRPr>
          </a:p>
          <a:p>
            <a:pPr indent="0">
              <a:buNone/>
            </a:pP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Trọng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dụng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nhân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tài</a:t>
            </a:r>
            <a:r>
              <a:rPr lang="en-US" sz="4000" b="1" dirty="0">
                <a:effectLst/>
                <a:latin typeface="Times New Roman" panose="02020603050405020304" pitchFamily="18" charset="0"/>
                <a:ea typeface="Times New Roman" panose="02020603050405020304" pitchFamily="18" charset="0"/>
              </a:rPr>
              <a:t>.</a:t>
            </a:r>
            <a:endParaRPr lang="vi-VN" sz="4000" b="1" dirty="0">
              <a:effectLst/>
              <a:latin typeface="Times New Roman" panose="02020603050405020304" pitchFamily="18" charset="0"/>
              <a:ea typeface="Times New Roman" panose="02020603050405020304" pitchFamily="18" charset="0"/>
            </a:endParaRPr>
          </a:p>
          <a:p>
            <a:pPr indent="0">
              <a:buNone/>
            </a:pP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Đề</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ra</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đường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lối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lãnh</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đạo</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đúng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đắn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sáng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tạo</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phù</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hợp</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với</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tình</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hình</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thực</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tiễn</a:t>
            </a:r>
            <a:r>
              <a:rPr lang="en-US" sz="4000" b="1" dirty="0">
                <a:effectLst/>
                <a:latin typeface="Times New Roman" panose="02020603050405020304" pitchFamily="18" charset="0"/>
                <a:ea typeface="Times New Roman" panose="02020603050405020304" pitchFamily="18" charset="0"/>
              </a:rPr>
              <a:t>.</a:t>
            </a:r>
            <a:endParaRPr lang="vi-VN" sz="4000" b="1" dirty="0">
              <a:effectLst/>
              <a:latin typeface="Times New Roman" panose="02020603050405020304" pitchFamily="18" charset="0"/>
              <a:ea typeface="Times New Roman" panose="02020603050405020304" pitchFamily="18" charset="0"/>
            </a:endParaRPr>
          </a:p>
          <a:p>
            <a:pPr indent="0">
              <a:buNone/>
            </a:pP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Đề</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cao</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lòng</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nhân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đạo</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thiện</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chí</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hòa</a:t>
            </a:r>
            <a:r>
              <a:rPr lang="en-US" sz="4000" b="1" dirty="0">
                <a:effectLst/>
                <a:latin typeface="Times New Roman" panose="02020603050405020304" pitchFamily="18" charset="0"/>
                <a:ea typeface="Times New Roman" panose="02020603050405020304" pitchFamily="18" charset="0"/>
              </a:rPr>
              <a:t> </a:t>
            </a:r>
            <a:r>
              <a:rPr lang="en-US" sz="4000" b="1" dirty="0" err="1">
                <a:effectLst/>
                <a:latin typeface="Times New Roman" panose="02020603050405020304" pitchFamily="18" charset="0"/>
                <a:ea typeface="Times New Roman" panose="02020603050405020304" pitchFamily="18" charset="0"/>
              </a:rPr>
              <a:t>bình</a:t>
            </a:r>
            <a:r>
              <a:rPr lang="en-US" sz="4000" b="1" dirty="0">
                <a:effectLst/>
                <a:latin typeface="Times New Roman" panose="02020603050405020304" pitchFamily="18" charset="0"/>
                <a:ea typeface="Times New Roman" panose="02020603050405020304" pitchFamily="18" charset="0"/>
              </a:rPr>
              <a:t>.</a:t>
            </a:r>
            <a:endParaRPr lang="vi-VN" sz="4000" b="1" dirty="0">
              <a:effectLst/>
              <a:latin typeface="Times New Roman" panose="02020603050405020304" pitchFamily="18" charset="0"/>
              <a:ea typeface="Times New Roman" panose="02020603050405020304" pitchFamily="18" charset="0"/>
            </a:endParaRPr>
          </a:p>
          <a:p>
            <a:endParaRPr lang="vi-V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99464" y="338607"/>
            <a:ext cx="1179307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 Ai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người</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lãnh</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đạo</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cuộc</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Lê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Lê Hoàn.</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Huệ</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Nhạc</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p:txBody>
      </p:sp>
      <p:sp>
        <p:nvSpPr>
          <p:cNvPr id="3" name="Hình Bầu dục 2"/>
          <p:cNvSpPr/>
          <p:nvPr/>
        </p:nvSpPr>
        <p:spPr>
          <a:xfrm>
            <a:off x="228600" y="2138082"/>
            <a:ext cx="860612" cy="6858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marL="0" indent="0">
              <a:buNone/>
            </a:pPr>
            <a:r>
              <a:rPr lang="de-DE"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Một số sự kiện tiêu biểu của</a:t>
            </a:r>
            <a:r>
              <a:rPr lang="de-DE"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Khởi nghĩa Lam Sơn</a:t>
            </a:r>
            <a:endParaRPr lang="vi-VN"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de-DE" sz="3200" b="1" dirty="0">
                <a:effectLst/>
                <a:latin typeface="Times New Roman" panose="02020603050405020304" pitchFamily="18" charset="0"/>
                <a:ea typeface="Times New Roman" panose="02020603050405020304" pitchFamily="18" charset="0"/>
                <a:cs typeface="Times New Roman" panose="02020603050405020304" pitchFamily="18" charset="0"/>
              </a:rPr>
              <a:t>1. Lê Lợi dựng cờ khởi nghĩa</a:t>
            </a:r>
            <a:endParaRPr lang="vi-VN"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vi-V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61366" y="824498"/>
            <a:ext cx="1180651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2. 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Cuộc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chống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lại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xâm</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nào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Nhà</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Hán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Nhà</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Tống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Nhà</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Nguyên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Nhà</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a:t>
            </a:r>
          </a:p>
        </p:txBody>
      </p:sp>
      <p:sp>
        <p:nvSpPr>
          <p:cNvPr id="3" name="Hình Bầu dục 2"/>
          <p:cNvSpPr/>
          <p:nvPr/>
        </p:nvSpPr>
        <p:spPr>
          <a:xfrm>
            <a:off x="161365" y="5271247"/>
            <a:ext cx="820270" cy="79337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74812" y="824498"/>
            <a:ext cx="1183341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3. 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Giữa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năm</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1418, ai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người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đóng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giả</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Lê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nhử</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địch</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giải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cứu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chủ</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tướng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đã</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hi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sinh</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Trãi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Lê Lai.</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Chích</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Lê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en-US" altLang="vi-VN" sz="4800" b="1" i="0" u="none" strike="noStrike" cap="none" normalizeH="0" baseline="0" dirty="0">
              <a:ln>
                <a:noFill/>
              </a:ln>
              <a:solidFill>
                <a:schemeClr val="tx1"/>
              </a:solidFill>
              <a:effectLst/>
              <a:latin typeface="Arial" panose="020B0604020202020204" pitchFamily="34" charset="0"/>
            </a:endParaRPr>
          </a:p>
        </p:txBody>
      </p:sp>
      <p:sp>
        <p:nvSpPr>
          <p:cNvPr id="4" name="Hình Bầu dục 3"/>
          <p:cNvSpPr/>
          <p:nvPr/>
        </p:nvSpPr>
        <p:spPr>
          <a:xfrm>
            <a:off x="215153" y="3832412"/>
            <a:ext cx="712694" cy="73958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61364" y="316667"/>
            <a:ext cx="11900647"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4. 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Tháng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10/1427,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Liễu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Thăng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ạt</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tiến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vào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chúng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bị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nghĩa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phục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kích</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giết</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ở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đâu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Nam Quan.</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Đông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Quan.</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Chi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Lăng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Vân Nam.</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altLang="vi-VN" sz="1800" b="0" i="0" u="none" strike="noStrike" cap="none" normalizeH="0" baseline="0" dirty="0">
              <a:ln>
                <a:noFill/>
              </a:ln>
              <a:solidFill>
                <a:schemeClr val="tx1"/>
              </a:solidFill>
              <a:effectLst/>
              <a:latin typeface="Arial" panose="020B0604020202020204" pitchFamily="34" charset="0"/>
            </a:endParaRPr>
          </a:p>
        </p:txBody>
      </p:sp>
      <p:sp>
        <p:nvSpPr>
          <p:cNvPr id="3" name="Hình Bầu dục 2"/>
          <p:cNvSpPr/>
          <p:nvPr/>
        </p:nvSpPr>
        <p:spPr>
          <a:xfrm>
            <a:off x="174812" y="4881282"/>
            <a:ext cx="820270" cy="56477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88260" y="916831"/>
            <a:ext cx="1181996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5. Ai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tác</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giả</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“Bình Ngô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đại</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cáo</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Chích</a:t>
            </a:r>
            <a:endPar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Lê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Trãi</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Đinh</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5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Lễ</a:t>
            </a:r>
            <a:r>
              <a:rPr kumimoji="0" lang="en-US" altLang="vi-VN" sz="5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p:txBody>
      </p:sp>
      <p:sp>
        <p:nvSpPr>
          <p:cNvPr id="3" name="Hình Bầu dục 2"/>
          <p:cNvSpPr/>
          <p:nvPr/>
        </p:nvSpPr>
        <p:spPr>
          <a:xfrm>
            <a:off x="174812" y="4276165"/>
            <a:ext cx="954741" cy="72614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07577" y="824498"/>
            <a:ext cx="1187375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6. 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Năm</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1424,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Chích</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đề</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nghị</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tạm</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rời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núi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rừng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Thanh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Hóa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chuyển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endPar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Bắc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Nghệ</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An.</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miền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lên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núi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Chí Linh.</a:t>
            </a:r>
            <a:endParaRPr kumimoji="0" lang="en-US" altLang="vi-VN" sz="4800" b="1" i="0" u="none" strike="noStrike" cap="none" normalizeH="0" baseline="0" dirty="0">
              <a:ln>
                <a:noFill/>
              </a:ln>
              <a:solidFill>
                <a:schemeClr val="tx1"/>
              </a:solidFill>
              <a:effectLst/>
              <a:latin typeface="Arial" panose="020B0604020202020204" pitchFamily="34" charset="0"/>
            </a:endParaRPr>
          </a:p>
        </p:txBody>
      </p:sp>
      <p:sp>
        <p:nvSpPr>
          <p:cNvPr id="4" name="Hình Bầu dục 3"/>
          <p:cNvSpPr/>
          <p:nvPr/>
        </p:nvSpPr>
        <p:spPr>
          <a:xfrm>
            <a:off x="121024" y="3939988"/>
            <a:ext cx="779929" cy="63201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255494" y="501333"/>
            <a:ext cx="11672047"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7. Trong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giai</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đoạn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đầu</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(1418 -1423),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ở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trong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tình</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trạng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thế</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nào</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Lực</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rất</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hùng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mạnh</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Lực</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còn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yếu</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gặp</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nhiều</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khó</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khăn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liên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tiếp</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giành</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thắng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buộc</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địch</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phải</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rút</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đánh</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đâu</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thắng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đó</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địa</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bàn</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hoạt</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được</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mở</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36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rộng</a:t>
            </a:r>
            <a:r>
              <a:rPr kumimoji="0" lang="en-US" altLang="vi-VN" sz="3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altLang="vi-VN" sz="1800" b="0" i="0" u="none" strike="noStrike" cap="none" normalizeH="0" baseline="0" dirty="0">
              <a:ln>
                <a:noFill/>
              </a:ln>
              <a:solidFill>
                <a:schemeClr val="tx1"/>
              </a:solidFill>
              <a:effectLst/>
              <a:latin typeface="Arial" panose="020B0604020202020204" pitchFamily="34" charset="0"/>
            </a:endParaRPr>
          </a:p>
        </p:txBody>
      </p:sp>
      <p:sp>
        <p:nvSpPr>
          <p:cNvPr id="3" name="Hình Bầu dục 2"/>
          <p:cNvSpPr/>
          <p:nvPr/>
        </p:nvSpPr>
        <p:spPr>
          <a:xfrm>
            <a:off x="255494" y="2783541"/>
            <a:ext cx="685800" cy="64545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282388" y="305068"/>
            <a:ext cx="11438086"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8. Ý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nào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sau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đây</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không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nguyên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thắng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có</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đường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lối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thuật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đúng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đắn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gặp</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khó</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khăn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trong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nước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tạm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dừng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tranh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có</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tinh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thần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yêu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nước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bất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khuất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chống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ngoại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xâm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Biết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dựa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để</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phát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triển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thành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cuộc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tranh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phóng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tộc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p:txBody>
      </p:sp>
      <p:sp>
        <p:nvSpPr>
          <p:cNvPr id="3" name="Hình Bầu dục 2"/>
          <p:cNvSpPr/>
          <p:nvPr/>
        </p:nvSpPr>
        <p:spPr>
          <a:xfrm>
            <a:off x="309282" y="2837329"/>
            <a:ext cx="712694" cy="59167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157162" y="332056"/>
            <a:ext cx="11687175"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9. 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mùa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hè</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năm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1423, Lê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đã</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đề</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nghị</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tạm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hoà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với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vì</a:t>
            </a:r>
            <a:endPar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đang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ở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trên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núi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cao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xôi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hẻo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lánh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rất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khó</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phát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triển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lực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bị</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thiếu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lương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thực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trầm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trọng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đánh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không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thắng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nên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cầu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hoà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muốn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tranh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thủ</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thời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gian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hòa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hoãn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để</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xây</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dựng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lực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en-US" altLang="vi-VN" sz="4000" b="1" i="0" u="none" strike="noStrike" cap="none" normalizeH="0" baseline="0" dirty="0">
              <a:ln>
                <a:noFill/>
              </a:ln>
              <a:solidFill>
                <a:schemeClr val="tx1"/>
              </a:solidFill>
              <a:effectLst/>
              <a:latin typeface="Arial" panose="020B0604020202020204" pitchFamily="34" charset="0"/>
            </a:endParaRPr>
          </a:p>
        </p:txBody>
      </p:sp>
      <p:sp>
        <p:nvSpPr>
          <p:cNvPr id="3" name="Hình Bầu dục 2"/>
          <p:cNvSpPr/>
          <p:nvPr/>
        </p:nvSpPr>
        <p:spPr>
          <a:xfrm>
            <a:off x="171450" y="5386388"/>
            <a:ext cx="742950" cy="50006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285750" y="193557"/>
            <a:ext cx="11658600"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lang="vi-VN" sz="4000" b="1" i="0" dirty="0">
                <a:solidFill>
                  <a:srgbClr val="000000"/>
                </a:solidFill>
                <a:effectLst/>
                <a:latin typeface="Open Sans" panose="020B0606030504020204" pitchFamily="34" charset="0"/>
              </a:rPr>
              <a:t>Câu 10. Cuộc khởi nghĩa Lam Sơn thắng lợi là do</a:t>
            </a:r>
            <a:endParaRPr lang="en-US" sz="4000" b="1" i="0" dirty="0">
              <a:solidFill>
                <a:srgbClr val="000000"/>
              </a:solidFill>
              <a:effectLst/>
              <a:latin typeface="Open Sans" panose="020B0606030504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luôn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nêu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cao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tinh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thần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yêu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nước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nhận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thấy</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cuộc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tranh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xâm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phi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có</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sự</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lãnh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đạo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nhiều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tướng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tài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như</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Lê Hoàn,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Trần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Hưng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Đạo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cắt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một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phần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lãnh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thổ</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để</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giảng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hòa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với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endParaRPr kumimoji="0" lang="en-US" altLang="vi-VN" sz="1800" b="0" i="0" u="none" strike="noStrike" cap="none" normalizeH="0" baseline="0" dirty="0">
              <a:ln>
                <a:noFill/>
              </a:ln>
              <a:solidFill>
                <a:schemeClr val="tx1"/>
              </a:solidFill>
              <a:effectLst/>
              <a:latin typeface="Arial" panose="020B0604020202020204" pitchFamily="34" charset="0"/>
            </a:endParaRPr>
          </a:p>
        </p:txBody>
      </p:sp>
      <p:sp>
        <p:nvSpPr>
          <p:cNvPr id="3" name="Hình Bầu dục 2"/>
          <p:cNvSpPr/>
          <p:nvPr/>
        </p:nvSpPr>
        <p:spPr>
          <a:xfrm>
            <a:off x="300038" y="1528763"/>
            <a:ext cx="685800" cy="5715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357188" y="1039942"/>
            <a:ext cx="11215688"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11.ở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vương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triều</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nào</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ra</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đời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sau</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thắng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lợi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A.Nguyễn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B.Mạc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C.Lê</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D.Trần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p:txBody>
      </p:sp>
      <p:sp>
        <p:nvSpPr>
          <p:cNvPr id="3" name="Hình Bầu dục 2"/>
          <p:cNvSpPr/>
          <p:nvPr/>
        </p:nvSpPr>
        <p:spPr>
          <a:xfrm>
            <a:off x="314325" y="4572000"/>
            <a:ext cx="714375" cy="51435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marL="0" indent="0">
              <a:buNone/>
            </a:pPr>
            <a:r>
              <a:rPr lang="de-DE" sz="4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vi-VN" sz="4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Một số sự kiện tiêu biểu của</a:t>
            </a:r>
            <a:r>
              <a:rPr lang="de-DE" sz="4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Khởi nghĩa Lam Sơn</a:t>
            </a:r>
            <a:endParaRPr lang="vi-VN" sz="4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de-DE" sz="4800" b="1" dirty="0">
                <a:effectLst/>
                <a:latin typeface="Times New Roman" panose="02020603050405020304" pitchFamily="18" charset="0"/>
                <a:ea typeface="Times New Roman" panose="02020603050405020304" pitchFamily="18" charset="0"/>
                <a:cs typeface="Times New Roman" panose="02020603050405020304" pitchFamily="18" charset="0"/>
              </a:rPr>
              <a:t>1. Lê Lợi dựng cờ khởi nghĩa</a:t>
            </a:r>
            <a:endParaRPr lang="vi-VN" sz="4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vi-VN" sz="4800" b="1" i="0" dirty="0">
                <a:solidFill>
                  <a:srgbClr val="000000"/>
                </a:solidFill>
                <a:effectLst/>
                <a:latin typeface="Times New Roman" panose="02020603050405020304" pitchFamily="18" charset="0"/>
                <a:cs typeface="Times New Roman" panose="02020603050405020304" pitchFamily="18" charset="0"/>
              </a:rPr>
              <a:t>- Năm 1407, nhà Minh đặt Đại Ngu thành quận Giao Chỉ và thi hành những chính sách áp bức, bóc lột người Việt. Nhiều cuộc đấu tranh chống quân Minh của nhân dân </a:t>
            </a:r>
            <a:r>
              <a:rPr lang="en-US" sz="4800" b="1" dirty="0">
                <a:solidFill>
                  <a:srgbClr val="000000"/>
                </a:solidFill>
                <a:latin typeface="Times New Roman" panose="02020603050405020304" pitchFamily="18" charset="0"/>
                <a:cs typeface="Times New Roman" panose="02020603050405020304" pitchFamily="18" charset="0"/>
              </a:rPr>
              <a:t>ta</a:t>
            </a:r>
            <a:r>
              <a:rPr lang="vi-VN" sz="4800" b="1" i="0" dirty="0">
                <a:solidFill>
                  <a:srgbClr val="000000"/>
                </a:solidFill>
                <a:effectLst/>
                <a:latin typeface="Times New Roman" panose="02020603050405020304" pitchFamily="18" charset="0"/>
                <a:cs typeface="Times New Roman" panose="02020603050405020304" pitchFamily="18" charset="0"/>
              </a:rPr>
              <a:t> nổi lên ở nhiều nơi.</a:t>
            </a:r>
          </a:p>
          <a:p>
            <a:endParaRPr lang="vi-VN" sz="4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414338" y="639832"/>
            <a:ext cx="1151572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12. 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Điểm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giống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nhau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trong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cách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đánh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trong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hai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trận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Tốt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Chúc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Chi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Lăng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Xương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Giang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gì</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Dùng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thủy</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tấn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công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trên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biển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Vừa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đánh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vừa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đàm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phán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ngoại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giao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Đóng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cọc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gỗ</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trên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sông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để</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phục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kích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địch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Dựa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vào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hình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để</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phục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kích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tiêu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hao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sinh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lực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địch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en-US" altLang="vi-VN" sz="4000" b="1" i="0" u="none" strike="noStrike" cap="none" normalizeH="0" baseline="0" dirty="0">
              <a:ln>
                <a:noFill/>
              </a:ln>
              <a:solidFill>
                <a:schemeClr val="tx1"/>
              </a:solidFill>
              <a:effectLst/>
              <a:latin typeface="Arial" panose="020B0604020202020204" pitchFamily="34" charset="0"/>
            </a:endParaRPr>
          </a:p>
        </p:txBody>
      </p:sp>
      <p:sp>
        <p:nvSpPr>
          <p:cNvPr id="3" name="Hình Bầu dục 2"/>
          <p:cNvSpPr/>
          <p:nvPr/>
        </p:nvSpPr>
        <p:spPr>
          <a:xfrm>
            <a:off x="414338" y="5043488"/>
            <a:ext cx="714375" cy="65722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414338" y="362833"/>
            <a:ext cx="11415711"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13. 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Không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giống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với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các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cuộc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kháng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chiến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chống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xâm</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lược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thời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Lý -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Trần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khởi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nghĩa</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Lam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diễn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ra</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trong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bối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cảnh</a:t>
            </a:r>
            <a:endPar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A.nhà</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mới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được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thành</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lập</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B.Đại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Ngu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đã</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bị</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nhà</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đô</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hộ</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C.nhàMinh</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lâmvàokhủng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hoảng</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suy</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yếu</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Đại</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là</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quốc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gia</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độc</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lập</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có</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chủ</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quyền</a:t>
            </a:r>
            <a:r>
              <a:rPr kumimoji="0" lang="en-US" altLang="vi-VN" sz="4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p:txBody>
      </p:sp>
      <p:sp>
        <p:nvSpPr>
          <p:cNvPr id="3" name="Hình Bầu dục 2"/>
          <p:cNvSpPr/>
          <p:nvPr/>
        </p:nvSpPr>
        <p:spPr>
          <a:xfrm>
            <a:off x="471488" y="3186113"/>
            <a:ext cx="657225" cy="72866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371475" y="824499"/>
            <a:ext cx="1150143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14. 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Tốt</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Chúc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thuộc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địa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phương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nào</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Việt</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Nam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hiện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nay?</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Chương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Mĩ</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(Hà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Nội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Thanh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Trì</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(Hà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Nội</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C.Lạng</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Sơn</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8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Bắc</a:t>
            </a:r>
            <a:r>
              <a:rPr kumimoji="0" lang="en-US" altLang="vi-VN" sz="4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Giang</a:t>
            </a:r>
          </a:p>
        </p:txBody>
      </p:sp>
      <p:sp>
        <p:nvSpPr>
          <p:cNvPr id="3" name="Hình Bầu dục 2"/>
          <p:cNvSpPr/>
          <p:nvPr/>
        </p:nvSpPr>
        <p:spPr>
          <a:xfrm>
            <a:off x="385763" y="3100388"/>
            <a:ext cx="728662" cy="6858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ChangeArrowheads="1"/>
          </p:cNvSpPr>
          <p:nvPr>
            <p:ph idx="1"/>
          </p:nvPr>
        </p:nvSpPr>
        <p:spPr bwMode="auto">
          <a:xfrm>
            <a:off x="457199" y="639832"/>
            <a:ext cx="11358563"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15. Trong Bình Ngô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đại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cáo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Nguyễn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Trãi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đã</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tố</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cáo</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tội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ác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của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giặc</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Minh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thông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qua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nhiều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thơ</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ngoại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trừ</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câu</a:t>
            </a:r>
            <a:endPar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Nặng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thuế</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khóa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sạch</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không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đầm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núi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Nướng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dân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đen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trên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ngọn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lửa</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hung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tàn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Tốt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Động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thây</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chất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đầy</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nội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nhơ</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để</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ngàn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năm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pP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D.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Vét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sản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vật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bắt</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dò</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chim</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trả</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chốn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chốn</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lưới</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US" altLang="vi-VN" sz="40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chăng</a:t>
            </a:r>
            <a:r>
              <a:rPr kumimoji="0" lang="en-US" altLang="vi-VN" sz="4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en-US" altLang="vi-VN" sz="4000" b="1" i="0" u="none" strike="noStrike" cap="none" normalizeH="0" baseline="0" dirty="0">
              <a:ln>
                <a:noFill/>
              </a:ln>
              <a:solidFill>
                <a:schemeClr val="tx1"/>
              </a:solidFill>
              <a:effectLst/>
              <a:latin typeface="Arial" panose="020B0604020202020204" pitchFamily="34" charset="0"/>
            </a:endParaRPr>
          </a:p>
        </p:txBody>
      </p:sp>
      <p:sp>
        <p:nvSpPr>
          <p:cNvPr id="3" name="Hình Bầu dục 2"/>
          <p:cNvSpPr/>
          <p:nvPr/>
        </p:nvSpPr>
        <p:spPr>
          <a:xfrm>
            <a:off x="470647" y="3792071"/>
            <a:ext cx="712694" cy="63201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marL="0" indent="0" algn="just">
              <a:buNone/>
            </a:pPr>
            <a:r>
              <a:rPr lang="vi-VN" sz="5400" b="1" i="0" dirty="0" smtClean="0">
                <a:solidFill>
                  <a:srgbClr val="000000"/>
                </a:solidFill>
                <a:effectLst/>
                <a:latin typeface="Times New Roman" panose="02020603050405020304" pitchFamily="18" charset="0"/>
                <a:cs typeface="Times New Roman" panose="02020603050405020304" pitchFamily="18" charset="0"/>
              </a:rPr>
              <a:t>- </a:t>
            </a:r>
            <a:r>
              <a:rPr lang="vi-VN" sz="5400" b="1" i="0" dirty="0">
                <a:solidFill>
                  <a:srgbClr val="000000"/>
                </a:solidFill>
                <a:effectLst/>
                <a:latin typeface="Times New Roman" panose="02020603050405020304" pitchFamily="18" charset="0"/>
                <a:cs typeface="Times New Roman" panose="02020603050405020304" pitchFamily="18" charset="0"/>
              </a:rPr>
              <a:t>Ở vùng đất Lam Sơn (Thanh Hóa), </a:t>
            </a:r>
            <a:r>
              <a:rPr lang="en-US" sz="5400" b="1" i="0" dirty="0">
                <a:solidFill>
                  <a:srgbClr val="000000"/>
                </a:solidFill>
                <a:effectLst/>
                <a:latin typeface="Times New Roman" panose="02020603050405020304" pitchFamily="18" charset="0"/>
                <a:cs typeface="Times New Roman" panose="02020603050405020304" pitchFamily="18" charset="0"/>
              </a:rPr>
              <a:t>Lê </a:t>
            </a:r>
            <a:r>
              <a:rPr lang="en-US" sz="5400" b="1" dirty="0" err="1">
                <a:solidFill>
                  <a:srgbClr val="000000"/>
                </a:solidFill>
                <a:latin typeface="Times New Roman" panose="02020603050405020304" pitchFamily="18" charset="0"/>
                <a:cs typeface="Times New Roman" panose="02020603050405020304" pitchFamily="18" charset="0"/>
              </a:rPr>
              <a:t>L</a:t>
            </a:r>
            <a:r>
              <a:rPr lang="en-US" sz="5400" b="1" i="0" dirty="0" err="1">
                <a:solidFill>
                  <a:srgbClr val="000000"/>
                </a:solidFill>
                <a:effectLst/>
                <a:latin typeface="Times New Roman" panose="02020603050405020304" pitchFamily="18" charset="0"/>
                <a:cs typeface="Times New Roman" panose="02020603050405020304" pitchFamily="18" charset="0"/>
              </a:rPr>
              <a:t>ợi</a:t>
            </a:r>
            <a:r>
              <a:rPr lang="en-US" sz="5400" b="1" i="0" dirty="0">
                <a:solidFill>
                  <a:srgbClr val="000000"/>
                </a:solidFill>
                <a:effectLst/>
                <a:latin typeface="Times New Roman" panose="02020603050405020304" pitchFamily="18" charset="0"/>
                <a:cs typeface="Times New Roman" panose="02020603050405020304" pitchFamily="18" charset="0"/>
              </a:rPr>
              <a:t>-</a:t>
            </a:r>
            <a:r>
              <a:rPr lang="vi-VN" sz="5400" b="1" i="0" dirty="0">
                <a:solidFill>
                  <a:srgbClr val="000000"/>
                </a:solidFill>
                <a:effectLst/>
                <a:latin typeface="Times New Roman" panose="02020603050405020304" pitchFamily="18" charset="0"/>
                <a:cs typeface="Times New Roman" panose="02020603050405020304" pitchFamily="18" charset="0"/>
              </a:rPr>
              <a:t>một hào trưởng có uy tín lúc bấy giờ đã tích cực xây dựng lực lượng để chống quân Minh.</a:t>
            </a:r>
          </a:p>
          <a:p>
            <a:endParaRPr lang="vi-V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838200" y="712694"/>
            <a:ext cx="10515600" cy="5464269"/>
          </a:xfrm>
        </p:spPr>
        <p:txBody>
          <a:bodyPr/>
          <a:lstStyle/>
          <a:p>
            <a:r>
              <a:rPr lang="en-US" dirty="0"/>
              <a:t>-</a:t>
            </a:r>
            <a:r>
              <a:rPr lang="en-US" dirty="0" err="1"/>
              <a:t>Gọi</a:t>
            </a:r>
            <a:r>
              <a:rPr lang="en-US" dirty="0"/>
              <a:t> HS </a:t>
            </a:r>
            <a:r>
              <a:rPr lang="en-US" dirty="0" err="1"/>
              <a:t>đọc</a:t>
            </a:r>
            <a:r>
              <a:rPr lang="en-US" dirty="0"/>
              <a:t> </a:t>
            </a:r>
            <a:r>
              <a:rPr lang="en-US" dirty="0" err="1"/>
              <a:t>đoạn</a:t>
            </a:r>
            <a:r>
              <a:rPr lang="en-US" dirty="0"/>
              <a:t> </a:t>
            </a:r>
            <a:r>
              <a:rPr lang="en-US" dirty="0" err="1"/>
              <a:t>tư</a:t>
            </a:r>
            <a:r>
              <a:rPr lang="en-US" dirty="0"/>
              <a:t> </a:t>
            </a:r>
            <a:r>
              <a:rPr lang="en-US" dirty="0" err="1"/>
              <a:t>liệu</a:t>
            </a:r>
            <a:r>
              <a:rPr lang="en-US" dirty="0"/>
              <a:t> </a:t>
            </a:r>
            <a:r>
              <a:rPr lang="en-US" dirty="0" err="1"/>
              <a:t>sgk</a:t>
            </a:r>
            <a:r>
              <a:rPr lang="en-US" dirty="0"/>
              <a:t>/79</a:t>
            </a:r>
            <a:endParaRPr lang="vi-VN" dirty="0"/>
          </a:p>
        </p:txBody>
      </p:sp>
      <p:pic>
        <p:nvPicPr>
          <p:cNvPr id="4098" name="Picture 2" descr="Vietnam Landmarks - Bia Vĩnh Lăng (Thanh Hoá,Việt N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6305" y="268661"/>
            <a:ext cx="5297860" cy="64010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marL="0" indent="0" algn="just">
              <a:buNone/>
            </a:pPr>
            <a:r>
              <a:rPr lang="vi-VN" sz="5400" b="1" i="0" dirty="0" smtClean="0">
                <a:solidFill>
                  <a:srgbClr val="000000"/>
                </a:solidFill>
                <a:effectLst/>
                <a:latin typeface="Times New Roman" panose="02020603050405020304" pitchFamily="18" charset="0"/>
                <a:cs typeface="Times New Roman" panose="02020603050405020304" pitchFamily="18" charset="0"/>
              </a:rPr>
              <a:t>- </a:t>
            </a:r>
            <a:r>
              <a:rPr lang="vi-VN" sz="5400" b="1" i="0" dirty="0">
                <a:solidFill>
                  <a:srgbClr val="000000"/>
                </a:solidFill>
                <a:effectLst/>
                <a:latin typeface="Times New Roman" panose="02020603050405020304" pitchFamily="18" charset="0"/>
                <a:cs typeface="Times New Roman" panose="02020603050405020304" pitchFamily="18" charset="0"/>
              </a:rPr>
              <a:t>Năm 1416, Lê Lợi cùng 18 hào kiệt đã tổ chức Hội thề ở Lũng Nhai (Thanh Hóa), quyết tâm đánh đuổi giặc Minh.</a:t>
            </a:r>
          </a:p>
          <a:p>
            <a:endParaRPr lang="vi-V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p:cNvSpPr>
            <a:spLocks noGrp="1"/>
          </p:cNvSpPr>
          <p:nvPr>
            <p:ph idx="1"/>
          </p:nvPr>
        </p:nvSpPr>
        <p:spPr>
          <a:xfrm>
            <a:off x="242047" y="242047"/>
            <a:ext cx="11685494" cy="6400800"/>
          </a:xfrm>
        </p:spPr>
        <p:txBody>
          <a:bodyPr>
            <a:normAutofit/>
          </a:bodyPr>
          <a:lstStyle/>
          <a:p>
            <a:pPr marL="0" indent="0" algn="just">
              <a:buNone/>
            </a:pPr>
            <a:r>
              <a:rPr lang="vi-VN" sz="5400" b="1" i="0" dirty="0" smtClean="0">
                <a:solidFill>
                  <a:srgbClr val="000000"/>
                </a:solidFill>
                <a:effectLst/>
                <a:latin typeface="Times New Roman" panose="02020603050405020304" pitchFamily="18" charset="0"/>
                <a:cs typeface="Times New Roman" panose="02020603050405020304" pitchFamily="18" charset="0"/>
              </a:rPr>
              <a:t>- </a:t>
            </a:r>
            <a:r>
              <a:rPr lang="vi-VN" sz="5400" b="1" i="0" dirty="0">
                <a:solidFill>
                  <a:srgbClr val="000000"/>
                </a:solidFill>
                <a:effectLst/>
                <a:latin typeface="Times New Roman" panose="02020603050405020304" pitchFamily="18" charset="0"/>
                <a:cs typeface="Times New Roman" panose="02020603050405020304" pitchFamily="18" charset="0"/>
              </a:rPr>
              <a:t>Năm 1416, Lê Lợi cùng 18 hào kiệt đã tổ chức Hội thề ở Lũng Nhai (Thanh Hóa), quyết tâm đánh đuổi giặc Minh.</a:t>
            </a:r>
          </a:p>
          <a:p>
            <a:pPr marL="0" indent="0" algn="just">
              <a:buNone/>
            </a:pPr>
            <a:r>
              <a:rPr lang="vi-VN" sz="5400" b="1" i="0" dirty="0">
                <a:solidFill>
                  <a:srgbClr val="000000"/>
                </a:solidFill>
                <a:effectLst/>
                <a:latin typeface="Times New Roman" panose="02020603050405020304" pitchFamily="18" charset="0"/>
                <a:cs typeface="Times New Roman" panose="02020603050405020304" pitchFamily="18" charset="0"/>
              </a:rPr>
              <a:t>- Năm 1418, Lê Lợi tự xưng là Bình Định Vương, truyền hịch kêu gọi nhân dân đứng lên đánh giặc cứu nước =&gt; cuộc khởi nghĩa Lam Sơn  bùng nổ.</a:t>
            </a:r>
          </a:p>
          <a:p>
            <a:endParaRPr lang="vi-V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1530</Words>
  <Application>Microsoft Office PowerPoint</Application>
  <PresentationFormat>Custom</PresentationFormat>
  <Paragraphs>200</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Chủ đề Office</vt:lpstr>
      <vt:lpstr>Bài 16. KHỞI NGHĨA LAM SƠN (1418-1427)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16. KHỞI NGHĨA LAM SƠN (1418-1427)</dc:title>
  <dc:creator>Windows 11</dc:creator>
  <cp:lastModifiedBy>Administrator</cp:lastModifiedBy>
  <cp:revision>22</cp:revision>
  <dcterms:created xsi:type="dcterms:W3CDTF">2024-03-10T13:40:00Z</dcterms:created>
  <dcterms:modified xsi:type="dcterms:W3CDTF">2025-05-30T03:13:34Z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EFEB07921E6D407DBF6AA4831A7AFAC7_12</vt:lpwstr>
  </property>
  <property fmtid="{D5CDD505-2E9C-101B-9397-08002B2CF9AE}" pid="3" name="KSOProductBuildVer">
    <vt:lpwstr>1033-12.2.0.21179</vt:lpwstr>
  </property>
</Properties>
</file>