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08" r:id="rId3"/>
    <p:sldId id="290" r:id="rId4"/>
    <p:sldId id="273" r:id="rId5"/>
    <p:sldId id="263" r:id="rId6"/>
    <p:sldId id="262" r:id="rId7"/>
    <p:sldId id="309" r:id="rId8"/>
    <p:sldId id="312" r:id="rId9"/>
    <p:sldId id="310" r:id="rId10"/>
    <p:sldId id="313" r:id="rId11"/>
    <p:sldId id="277" r:id="rId12"/>
    <p:sldId id="314" r:id="rId13"/>
    <p:sldId id="311" r:id="rId14"/>
    <p:sldId id="315" r:id="rId15"/>
    <p:sldId id="276" r:id="rId16"/>
    <p:sldId id="291" r:id="rId17"/>
    <p:sldId id="325" r:id="rId18"/>
    <p:sldId id="316" r:id="rId19"/>
    <p:sldId id="317" r:id="rId20"/>
    <p:sldId id="278" r:id="rId21"/>
    <p:sldId id="292" r:id="rId22"/>
    <p:sldId id="318" r:id="rId23"/>
    <p:sldId id="275" r:id="rId24"/>
    <p:sldId id="319" r:id="rId25"/>
    <p:sldId id="274" r:id="rId26"/>
    <p:sldId id="293" r:id="rId27"/>
    <p:sldId id="328" r:id="rId28"/>
    <p:sldId id="260" r:id="rId29"/>
    <p:sldId id="320" r:id="rId30"/>
    <p:sldId id="324" r:id="rId31"/>
    <p:sldId id="323" r:id="rId32"/>
    <p:sldId id="322" r:id="rId33"/>
    <p:sldId id="321" r:id="rId34"/>
    <p:sldId id="280" r:id="rId35"/>
    <p:sldId id="294" r:id="rId36"/>
    <p:sldId id="259" r:id="rId37"/>
    <p:sldId id="282" r:id="rId38"/>
    <p:sldId id="281" r:id="rId39"/>
    <p:sldId id="279" r:id="rId40"/>
    <p:sldId id="326" r:id="rId41"/>
    <p:sldId id="329" r:id="rId42"/>
    <p:sldId id="283" r:id="rId43"/>
    <p:sldId id="295" r:id="rId44"/>
    <p:sldId id="287" r:id="rId45"/>
    <p:sldId id="286" r:id="rId46"/>
    <p:sldId id="285" r:id="rId47"/>
    <p:sldId id="284" r:id="rId48"/>
    <p:sldId id="288" r:id="rId49"/>
    <p:sldId id="258" r:id="rId50"/>
    <p:sldId id="327" r:id="rId51"/>
    <p:sldId id="289" r:id="rId52"/>
    <p:sldId id="272" r:id="rId53"/>
    <p:sldId id="271" r:id="rId54"/>
    <p:sldId id="270" r:id="rId55"/>
    <p:sldId id="298" r:id="rId56"/>
    <p:sldId id="297" r:id="rId57"/>
    <p:sldId id="296" r:id="rId58"/>
    <p:sldId id="303" r:id="rId59"/>
    <p:sldId id="302" r:id="rId60"/>
    <p:sldId id="301" r:id="rId61"/>
    <p:sldId id="304" r:id="rId62"/>
    <p:sldId id="299" r:id="rId63"/>
    <p:sldId id="305" r:id="rId64"/>
    <p:sldId id="268" r:id="rId65"/>
    <p:sldId id="306" r:id="rId66"/>
    <p:sldId id="267" r:id="rId67"/>
    <p:sldId id="307" r:id="rId68"/>
    <p:sldId id="266" r:id="rId69"/>
    <p:sldId id="265" r:id="rId70"/>
    <p:sldId id="264" r:id="rId71"/>
    <p:sldId id="257" r:id="rId7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7" d="100"/>
          <a:sy n="117" d="100"/>
        </p:scale>
        <p:origin x="-354"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4C551C21-FD04-4EB4-BA6F-61C3B5A38CBE}" type="datetimeFigureOut">
              <a:rPr lang="vi-VN" smtClean="0"/>
              <a:t>30/05/2025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4C551C21-FD04-4EB4-BA6F-61C3B5A38CBE}" type="datetimeFigureOut">
              <a:rPr lang="vi-VN" smtClean="0"/>
              <a:t>30/05/2025</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4C551C21-FD04-4EB4-BA6F-61C3B5A38CBE}" type="datetimeFigureOut">
              <a:rPr lang="vi-VN" smtClean="0"/>
              <a:t>30/05/2025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4C551C21-FD04-4EB4-BA6F-61C3B5A38CBE}" type="datetimeFigureOut">
              <a:rPr lang="vi-VN" smtClean="0"/>
              <a:t>30/05/2025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4C551C21-FD04-4EB4-BA6F-61C3B5A38CBE}" type="datetimeFigureOut">
              <a:rPr lang="vi-VN" smtClean="0"/>
              <a:t>30/05/2025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4C551C21-FD04-4EB4-BA6F-61C3B5A38CBE}" type="datetimeFigureOut">
              <a:rPr lang="vi-VN" smtClean="0"/>
              <a:t>30/05/2025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C08519AB-B208-4DAF-BDF5-714B447F9378}"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51C21-FD04-4EB4-BA6F-61C3B5A38CBE}" type="datetimeFigureOut">
              <a:rPr lang="vi-VN" smtClean="0"/>
              <a:t>30/05/2025</a:t>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519AB-B208-4DAF-BDF5-714B447F9378}"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2127568"/>
            <a:ext cx="9144000" cy="2387600"/>
          </a:xfrm>
        </p:spPr>
        <p:txBody>
          <a:bodyPr>
            <a:noAutofit/>
          </a:bodyPr>
          <a:lstStyle/>
          <a:p>
            <a:pPr indent="180340"/>
            <a:r>
              <a:rPr lang="vi-VN" sz="4800" b="1" dirty="0">
                <a:solidFill>
                  <a:srgbClr val="FF0000"/>
                </a:solidFill>
                <a:effectLst/>
                <a:latin typeface="Times New Roman" panose="02020603050405020304" pitchFamily="18" charset="0"/>
                <a:ea typeface="Times New Roman" panose="02020603050405020304" pitchFamily="18" charset="0"/>
              </a:rPr>
              <a:t>CHƯƠNG 5: CHÂU ĐẠI</a:t>
            </a:r>
            <a:br>
              <a:rPr lang="vi-VN" sz="4800" b="1" dirty="0">
                <a:solidFill>
                  <a:srgbClr val="FF0000"/>
                </a:solidFill>
                <a:effectLst/>
                <a:latin typeface="Times New Roman" panose="02020603050405020304" pitchFamily="18" charset="0"/>
                <a:ea typeface="Times New Roman" panose="02020603050405020304" pitchFamily="18" charset="0"/>
              </a:rPr>
            </a:br>
            <a:r>
              <a:rPr lang="vi-VN" sz="4800" b="1" dirty="0">
                <a:solidFill>
                  <a:srgbClr val="FF0000"/>
                </a:solidFill>
                <a:effectLst/>
                <a:latin typeface="Times New Roman" panose="02020603050405020304" pitchFamily="18" charset="0"/>
                <a:ea typeface="Times New Roman" panose="02020603050405020304" pitchFamily="18" charset="0"/>
              </a:rPr>
              <a:t>DƯƠNG VÀ CHÂU NAM CỰC</a:t>
            </a:r>
            <a:br>
              <a:rPr lang="vi-VN" sz="4800" b="1" dirty="0">
                <a:solidFill>
                  <a:srgbClr val="FF0000"/>
                </a:solidFill>
                <a:effectLst/>
                <a:latin typeface="Times New Roman" panose="02020603050405020304" pitchFamily="18" charset="0"/>
                <a:ea typeface="Times New Roman" panose="02020603050405020304" pitchFamily="18" charset="0"/>
              </a:rPr>
            </a:br>
            <a:r>
              <a:rPr lang="vi-VN" sz="4800" dirty="0">
                <a:solidFill>
                  <a:srgbClr val="FF0000"/>
                </a:solidFill>
                <a:effectLst/>
                <a:latin typeface="Times New Roman" panose="02020603050405020304" pitchFamily="18" charset="0"/>
                <a:ea typeface="Times New Roman" panose="02020603050405020304" pitchFamily="18" charset="0"/>
              </a:rPr>
              <a:t/>
            </a:r>
            <a:br>
              <a:rPr lang="vi-VN" sz="4800" dirty="0">
                <a:solidFill>
                  <a:srgbClr val="FF0000"/>
                </a:solidFill>
                <a:effectLst/>
                <a:latin typeface="Times New Roman" panose="02020603050405020304" pitchFamily="18" charset="0"/>
                <a:ea typeface="Times New Roman" panose="02020603050405020304" pitchFamily="18" charset="0"/>
              </a:rPr>
            </a:br>
            <a:r>
              <a:rPr lang="vi-VN" sz="4800" b="1" dirty="0">
                <a:solidFill>
                  <a:srgbClr val="FF0000"/>
                </a:solidFill>
                <a:effectLst/>
                <a:latin typeface="Times New Roman" panose="02020603050405020304" pitchFamily="18" charset="0"/>
                <a:ea typeface="Times New Roman" panose="02020603050405020304" pitchFamily="18" charset="0"/>
              </a:rPr>
              <a:t>BÀI 18. CHÂU ĐẠI DƯƠNG</a:t>
            </a:r>
            <a:r>
              <a:rPr lang="vi-VN" sz="4800" dirty="0">
                <a:solidFill>
                  <a:srgbClr val="FF0000"/>
                </a:solidFill>
                <a:effectLst/>
                <a:latin typeface="Times New Roman" panose="02020603050405020304" pitchFamily="18" charset="0"/>
                <a:ea typeface="Times New Roman" panose="02020603050405020304" pitchFamily="18" charset="0"/>
              </a:rPr>
              <a:t/>
            </a:r>
            <a:br>
              <a:rPr lang="vi-VN" sz="4800" dirty="0">
                <a:solidFill>
                  <a:srgbClr val="FF0000"/>
                </a:solidFill>
                <a:effectLst/>
                <a:latin typeface="Times New Roman" panose="02020603050405020304" pitchFamily="18" charset="0"/>
                <a:ea typeface="Times New Roman" panose="02020603050405020304" pitchFamily="18" charset="0"/>
              </a:rPr>
            </a:br>
            <a:endParaRPr lang="vi-VN" sz="4800" dirty="0">
              <a:solidFill>
                <a:srgbClr val="FF0000"/>
              </a:solidFill>
            </a:endParaRPr>
          </a:p>
        </p:txBody>
      </p:sp>
      <p:sp>
        <p:nvSpPr>
          <p:cNvPr id="3" name="Tiêu đề phụ 2"/>
          <p:cNvSpPr>
            <a:spLocks noGrp="1"/>
          </p:cNvSpPr>
          <p:nvPr>
            <p:ph type="subTitle" idx="1"/>
          </p:nvPr>
        </p:nvSpPr>
        <p:spPr/>
        <p:txBody>
          <a:bodyPr/>
          <a:lstStyle/>
          <a:p>
            <a:endParaRPr lang="vi-V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026" name="Picture 2" descr="Bài 18. Châu Đại Dương SGK Địa lí 7 Kết nối tri thức | SGK Lịch sử và Địa  lí lớp 7 - Kết nối tri thứ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18" y="365125"/>
            <a:ext cx="9480175"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400" b="1" dirty="0">
                <a:effectLst/>
                <a:latin typeface="Times New Roman" panose="02020603050405020304" pitchFamily="18" charset="0"/>
                <a:ea typeface="Times New Roman" panose="02020603050405020304" pitchFamily="18" charset="0"/>
              </a:rPr>
              <a:t>a/ Địa hình, khoáng sản</a:t>
            </a:r>
          </a:p>
          <a:p>
            <a:pPr indent="0" algn="just">
              <a:buNone/>
            </a:pPr>
            <a:r>
              <a:rPr lang="vi-VN" sz="4400" b="1" dirty="0">
                <a:effectLst/>
                <a:latin typeface="Times New Roman" panose="02020603050405020304" pitchFamily="18" charset="0"/>
                <a:ea typeface="Times New Roman" panose="02020603050405020304" pitchFamily="18" charset="0"/>
              </a:rPr>
              <a:t>-Phía tây là vùng sơn nguyên tây </a:t>
            </a:r>
            <a:r>
              <a:rPr lang="vi-VN" sz="4400" b="1" dirty="0">
                <a:solidFill>
                  <a:srgbClr val="000000"/>
                </a:solidFill>
                <a:effectLst/>
                <a:latin typeface="Times New Roman" panose="02020603050405020304" pitchFamily="18" charset="0"/>
                <a:ea typeface="Times New Roman" panose="02020603050405020304" pitchFamily="18" charset="0"/>
              </a:rPr>
              <a:t>Ô-</a:t>
            </a:r>
            <a:r>
              <a:rPr lang="vi-VN" sz="4400" b="1" dirty="0" err="1">
                <a:solidFill>
                  <a:srgbClr val="000000"/>
                </a:solidFill>
                <a:effectLst/>
                <a:latin typeface="Times New Roman" panose="02020603050405020304" pitchFamily="18" charset="0"/>
                <a:ea typeface="Times New Roman" panose="02020603050405020304" pitchFamily="18" charset="0"/>
              </a:rPr>
              <a:t>xtrây</a:t>
            </a:r>
            <a:r>
              <a:rPr lang="vi-VN" sz="4400" b="1" dirty="0">
                <a:solidFill>
                  <a:srgbClr val="000000"/>
                </a:solidFill>
                <a:effectLst/>
                <a:latin typeface="Times New Roman" panose="02020603050405020304" pitchFamily="18" charset="0"/>
                <a:ea typeface="Times New Roman" panose="02020603050405020304" pitchFamily="18" charset="0"/>
              </a:rPr>
              <a:t>-li-a, độ cao trung bình dưới 500m, gồm hoang mạc cát, hoang mạc đá, cao nguyên và núi thấp.</a:t>
            </a:r>
            <a:endParaRPr lang="vi-VN" sz="4400" b="1" dirty="0">
              <a:effectLst/>
              <a:latin typeface="Times New Roman" panose="02020603050405020304" pitchFamily="18" charset="0"/>
              <a:ea typeface="Times New Roman" panose="02020603050405020304" pitchFamily="18" charset="0"/>
            </a:endParaRPr>
          </a:p>
          <a:p>
            <a:pPr indent="0" algn="just">
              <a:buNone/>
            </a:pPr>
            <a:r>
              <a:rPr lang="vi-VN" sz="4400" b="1" dirty="0">
                <a:solidFill>
                  <a:srgbClr val="000000"/>
                </a:solidFill>
                <a:effectLst/>
                <a:latin typeface="Times New Roman" panose="02020603050405020304" pitchFamily="18" charset="0"/>
                <a:ea typeface="Times New Roman" panose="02020603050405020304" pitchFamily="18" charset="0"/>
              </a:rPr>
              <a:t>-Ở giữa là vùng đồng bằng trung tâm, lớn nhất là bồn địa Ác-tê-di-an lớn, độ cao trung bình dưới 200m, </a:t>
            </a:r>
            <a:r>
              <a:rPr lang="vi-VN" sz="4400" b="1" dirty="0" err="1">
                <a:solidFill>
                  <a:srgbClr val="000000"/>
                </a:solidFill>
                <a:effectLst/>
                <a:latin typeface="Times New Roman" panose="02020603050405020304" pitchFamily="18" charset="0"/>
                <a:ea typeface="Times New Roman" panose="02020603050405020304" pitchFamily="18" charset="0"/>
              </a:rPr>
              <a:t>kh</a:t>
            </a:r>
            <a:r>
              <a:rPr lang="en-US" sz="4400" b="1" dirty="0">
                <a:solidFill>
                  <a:srgbClr val="000000"/>
                </a:solidFill>
                <a:latin typeface="Times New Roman" panose="02020603050405020304" pitchFamily="18" charset="0"/>
                <a:ea typeface="Times New Roman" panose="02020603050405020304" pitchFamily="18" charset="0"/>
              </a:rPr>
              <a:t>ô</a:t>
            </a:r>
            <a:r>
              <a:rPr lang="vi-VN" sz="4400" b="1" dirty="0">
                <a:solidFill>
                  <a:srgbClr val="000000"/>
                </a:solidFill>
                <a:effectLst/>
                <a:latin typeface="Times New Roman" panose="02020603050405020304" pitchFamily="18" charset="0"/>
                <a:ea typeface="Times New Roman" panose="02020603050405020304" pitchFamily="18" charset="0"/>
              </a:rPr>
              <a:t> hạn, nhiều bãi đá, đồng bằng cát, đụn cát, hoang vắng.</a:t>
            </a:r>
            <a:endParaRPr lang="vi-VN" sz="4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026" name="Picture 2" descr="Bài 18. Châu Đại Dương SGK Địa lí 7 Kết nối tri thức | SGK Lịch sử và Địa  lí lớp 7 - Kết nối tri thứ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18" y="365125"/>
            <a:ext cx="9480175"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-Phía Đông là dãy Trường Sơn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cao TB 800-1000m. S</a:t>
            </a:r>
            <a:r>
              <a:rPr lang="en-US" sz="4800" b="1" dirty="0">
                <a:solidFill>
                  <a:srgbClr val="000000"/>
                </a:solidFill>
                <a:latin typeface="Times New Roman" panose="02020603050405020304" pitchFamily="18" charset="0"/>
                <a:ea typeface="Times New Roman" panose="02020603050405020304" pitchFamily="18" charset="0"/>
              </a:rPr>
              <a:t>ư</a:t>
            </a:r>
            <a:r>
              <a:rPr lang="vi-VN" sz="4800" b="1" dirty="0" err="1">
                <a:solidFill>
                  <a:srgbClr val="000000"/>
                </a:solidFill>
                <a:effectLst/>
                <a:latin typeface="Times New Roman" panose="02020603050405020304" pitchFamily="18" charset="0"/>
                <a:ea typeface="Times New Roman" panose="02020603050405020304" pitchFamily="18" charset="0"/>
              </a:rPr>
              <a:t>ờn</a:t>
            </a:r>
            <a:r>
              <a:rPr lang="vi-VN" sz="4800" b="1" dirty="0">
                <a:solidFill>
                  <a:srgbClr val="000000"/>
                </a:solidFill>
                <a:effectLst/>
                <a:latin typeface="Times New Roman" panose="02020603050405020304" pitchFamily="18" charset="0"/>
                <a:ea typeface="Times New Roman" panose="02020603050405020304" pitchFamily="18" charset="0"/>
              </a:rPr>
              <a:t> đông dốc sườn tây thoải, nhiều khoáng sản than, dầu mỏ, khí tự nhiên.</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026" name="Picture 2" descr="Bài 18. Châu Đại Dương SGK Địa lí 7 Kết nối tri thức | SGK Lịch sử và Địa  lí lớp 7 - Kết nối tri thứ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18" y="365125"/>
            <a:ext cx="9480175"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-Phía Đông là dãy Trường Sơn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cao TB 800-1000m. S</a:t>
            </a:r>
            <a:r>
              <a:rPr lang="en-US" sz="4800" b="1" dirty="0">
                <a:solidFill>
                  <a:srgbClr val="000000"/>
                </a:solidFill>
                <a:effectLst/>
                <a:latin typeface="Times New Roman" panose="02020603050405020304" pitchFamily="18" charset="0"/>
                <a:ea typeface="Times New Roman" panose="02020603050405020304" pitchFamily="18" charset="0"/>
              </a:rPr>
              <a:t>ư</a:t>
            </a:r>
            <a:r>
              <a:rPr lang="vi-VN" sz="4800" b="1" dirty="0" err="1">
                <a:solidFill>
                  <a:srgbClr val="000000"/>
                </a:solidFill>
                <a:effectLst/>
                <a:latin typeface="Times New Roman" panose="02020603050405020304" pitchFamily="18" charset="0"/>
                <a:ea typeface="Times New Roman" panose="02020603050405020304" pitchFamily="18" charset="0"/>
              </a:rPr>
              <a:t>ờn</a:t>
            </a:r>
            <a:r>
              <a:rPr lang="vi-VN" sz="4800" b="1" dirty="0">
                <a:solidFill>
                  <a:srgbClr val="000000"/>
                </a:solidFill>
                <a:effectLst/>
                <a:latin typeface="Times New Roman" panose="02020603050405020304" pitchFamily="18" charset="0"/>
                <a:ea typeface="Times New Roman" panose="02020603050405020304" pitchFamily="18" charset="0"/>
              </a:rPr>
              <a:t> đông dốc sườn tây thoải, nhiều khoáng sản than, dầu mỏ, khí tự nhiên.</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-Các đảo, quần đảo gần bờ hầu hết là núi cao, nhiều khoáng sản vàng, sắt, than đá, dầu mỏ...Các đảo và quần đảo xa bờ là đảo nhỏ, thấp, chủ yếu là đá núi lửa, đá vôi san hô</a:t>
            </a:r>
            <a:r>
              <a:rPr lang="en-US" sz="4800" b="1" dirty="0">
                <a:solidFill>
                  <a:srgbClr val="000000"/>
                </a:solidFill>
                <a:effectLst/>
                <a:latin typeface="Times New Roman" panose="02020603050405020304" pitchFamily="18" charset="0"/>
                <a:ea typeface="Times New Roman" panose="02020603050405020304" pitchFamily="18" charset="0"/>
              </a:rPr>
              <a:t>,</a:t>
            </a:r>
            <a:r>
              <a:rPr lang="vi-VN" sz="4800" b="1" dirty="0">
                <a:solidFill>
                  <a:srgbClr val="000000"/>
                </a:solidFill>
                <a:effectLst/>
                <a:latin typeface="Times New Roman" panose="02020603050405020304" pitchFamily="18" charset="0"/>
                <a:ea typeface="Times New Roman" panose="02020603050405020304" pitchFamily="18" charset="0"/>
              </a:rPr>
              <a:t> nghèo khoáng sản.</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2050" name="Picture 2" descr="Lịch sử và Địa lí 7 Kết nối tri thức Bài 18: Châu Đại Dươ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6034" y="365125"/>
            <a:ext cx="8646459" cy="528264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2864224" y="6024282"/>
            <a:ext cx="6952129" cy="584775"/>
          </a:xfrm>
          <a:prstGeom prst="rect">
            <a:avLst/>
          </a:prstGeom>
          <a:noFill/>
        </p:spPr>
        <p:txBody>
          <a:bodyPr wrap="square" rtlCol="0">
            <a:spAutoFit/>
          </a:bodyPr>
          <a:lstStyle/>
          <a:p>
            <a:pPr algn="ctr"/>
            <a:r>
              <a:rPr lang="en-US" sz="3200" b="1" dirty="0" err="1"/>
              <a:t>Vườn</a:t>
            </a:r>
            <a:r>
              <a:rPr lang="en-US" sz="3200" b="1" dirty="0"/>
              <a:t> </a:t>
            </a:r>
            <a:r>
              <a:rPr lang="en-US" sz="3200" b="1" dirty="0" err="1"/>
              <a:t>quốc</a:t>
            </a:r>
            <a:r>
              <a:rPr lang="en-US" sz="3200" b="1" dirty="0"/>
              <a:t> </a:t>
            </a:r>
            <a:r>
              <a:rPr lang="en-US" sz="3200" b="1" dirty="0" err="1"/>
              <a:t>gia</a:t>
            </a:r>
            <a:r>
              <a:rPr lang="en-US" sz="3200" b="1" dirty="0"/>
              <a:t> U-</a:t>
            </a:r>
            <a:r>
              <a:rPr lang="en-US" sz="3200" b="1" dirty="0" err="1"/>
              <a:t>lu</a:t>
            </a:r>
            <a:r>
              <a:rPr lang="en-US" sz="3200" b="1" dirty="0"/>
              <a:t>-</a:t>
            </a:r>
            <a:r>
              <a:rPr lang="en-US" sz="3200" b="1" dirty="0" err="1"/>
              <a:t>ru</a:t>
            </a:r>
            <a:r>
              <a:rPr lang="en-US" sz="3200" b="1" dirty="0"/>
              <a:t>, Ô-</a:t>
            </a:r>
            <a:r>
              <a:rPr lang="en-US" sz="3200" b="1" dirty="0" err="1"/>
              <a:t>xtrây</a:t>
            </a:r>
            <a:r>
              <a:rPr lang="en-US" sz="3200" b="1" dirty="0"/>
              <a:t>-li-a</a:t>
            </a:r>
            <a:endParaRPr lang="vi-VN" sz="32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ltLang="en-US" u="heavy"/>
              <a:t>Hết tiết 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5400" b="1" dirty="0">
                <a:effectLst/>
                <a:latin typeface="Times New Roman" panose="02020603050405020304" pitchFamily="18" charset="0"/>
                <a:ea typeface="Times New Roman" panose="02020603050405020304" pitchFamily="18" charset="0"/>
              </a:rPr>
              <a:t>b/Khí hậu:</a:t>
            </a:r>
          </a:p>
          <a:p>
            <a:endParaRPr lang="vi-V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3074" name="Picture 2" descr="Câu hỏi mục 2b trang 158 SGK Lịch sử và Địa lí 7 Kết nối tri thức - KNT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8494" y="365125"/>
            <a:ext cx="9466730" cy="5811838"/>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672353" y="6176963"/>
            <a:ext cx="10811435" cy="523220"/>
          </a:xfrm>
          <a:prstGeom prst="rect">
            <a:avLst/>
          </a:prstGeom>
          <a:noFill/>
        </p:spPr>
        <p:txBody>
          <a:bodyPr wrap="square" rtlCol="0">
            <a:spAutoFit/>
          </a:bodyPr>
          <a:lstStyle/>
          <a:p>
            <a:pPr algn="ctr"/>
            <a:r>
              <a:rPr lang="vi-VN" sz="2800" b="1" dirty="0"/>
              <a:t>Lược đồ hướng gió và phân bổ</a:t>
            </a:r>
            <a:r>
              <a:rPr lang="en-US" sz="2800" b="1" dirty="0"/>
              <a:t> </a:t>
            </a:r>
            <a:r>
              <a:rPr lang="vi-VN" sz="2800" b="1" dirty="0"/>
              <a:t>lượng mưa Ô-</a:t>
            </a:r>
            <a:r>
              <a:rPr lang="vi-VN" sz="2800" b="1" dirty="0" err="1"/>
              <a:t>xtrây</a:t>
            </a:r>
            <a:r>
              <a:rPr lang="vi-VN" sz="2800" b="1" dirty="0"/>
              <a:t>-li-a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marL="0" indent="0">
              <a:buNone/>
            </a:pPr>
            <a:r>
              <a:rPr lang="vi-VN" sz="4800" b="1" dirty="0">
                <a:solidFill>
                  <a:srgbClr val="FF0000"/>
                </a:solidFill>
                <a:effectLst/>
                <a:latin typeface="Times New Roman" panose="02020603050405020304" pitchFamily="18" charset="0"/>
                <a:ea typeface="Times New Roman" panose="02020603050405020304" pitchFamily="18" charset="0"/>
              </a:rPr>
              <a:t>1. Vị trí địa lí, phạm vi châu Đại Dương</a:t>
            </a:r>
          </a:p>
          <a:p>
            <a:endParaRPr lang="vi-V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5400" b="1" dirty="0">
                <a:effectLst/>
                <a:latin typeface="Times New Roman" panose="02020603050405020304" pitchFamily="18" charset="0"/>
                <a:ea typeface="Times New Roman" panose="02020603050405020304" pitchFamily="18" charset="0"/>
              </a:rPr>
              <a:t>b/Khí hậu:</a:t>
            </a:r>
          </a:p>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Hầu hết lục địa Ô-</a:t>
            </a:r>
            <a:r>
              <a:rPr lang="vi-VN" sz="5400" b="1" dirty="0" err="1">
                <a:solidFill>
                  <a:srgbClr val="000000"/>
                </a:solidFill>
                <a:effectLst/>
                <a:latin typeface="Times New Roman" panose="02020603050405020304" pitchFamily="18" charset="0"/>
                <a:ea typeface="Times New Roman" panose="02020603050405020304" pitchFamily="18" charset="0"/>
              </a:rPr>
              <a:t>xtrây</a:t>
            </a:r>
            <a:r>
              <a:rPr lang="vi-VN" sz="5400" b="1" dirty="0">
                <a:solidFill>
                  <a:srgbClr val="000000"/>
                </a:solidFill>
                <a:effectLst/>
                <a:latin typeface="Times New Roman" panose="02020603050405020304" pitchFamily="18" charset="0"/>
                <a:ea typeface="Times New Roman" panose="02020603050405020304" pitchFamily="18" charset="0"/>
              </a:rPr>
              <a:t>-li-a có khí hậu nóng, tuy nhiên có sự thay đổi từ bắc xuống nam, từ đông sang tây:</a:t>
            </a:r>
            <a:endParaRPr lang="vi-VN" sz="5400" b="1" dirty="0">
              <a:effectLst/>
              <a:latin typeface="Times New Roman" panose="02020603050405020304" pitchFamily="18" charset="0"/>
              <a:ea typeface="Times New Roman" panose="02020603050405020304" pitchFamily="18" charset="0"/>
            </a:endParaRPr>
          </a:p>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Bờ biển hẹp phía bắc có khí hậu cận xích đạo nóng ẩm.</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3074" name="Picture 2" descr="Câu hỏi mục 2b trang 158 SGK Lịch sử và Địa lí 7 Kết nối tri thức - KNT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8494" y="365125"/>
            <a:ext cx="9466730" cy="5811838"/>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672353" y="6176963"/>
            <a:ext cx="10811435" cy="523220"/>
          </a:xfrm>
          <a:prstGeom prst="rect">
            <a:avLst/>
          </a:prstGeom>
          <a:noFill/>
        </p:spPr>
        <p:txBody>
          <a:bodyPr wrap="square" rtlCol="0">
            <a:spAutoFit/>
          </a:bodyPr>
          <a:lstStyle/>
          <a:p>
            <a:pPr algn="ctr"/>
            <a:r>
              <a:rPr lang="vi-VN" sz="2800" b="1" dirty="0"/>
              <a:t>Lược đồ hướng gió và phân bổ</a:t>
            </a:r>
            <a:r>
              <a:rPr lang="en-US" sz="2800" b="1" dirty="0"/>
              <a:t> </a:t>
            </a:r>
            <a:r>
              <a:rPr lang="vi-VN" sz="2800" b="1" dirty="0"/>
              <a:t>lượng mưa Ô-</a:t>
            </a:r>
            <a:r>
              <a:rPr lang="vi-VN" sz="2800" b="1" dirty="0" err="1"/>
              <a:t>xtrây</a:t>
            </a:r>
            <a:r>
              <a:rPr lang="vi-VN" sz="2800" b="1" dirty="0"/>
              <a:t>-li-a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Đại bộ phận lục địa có khí hậu nhiệt đới: sườn đông dãy Trường Sơn có khí hậu nhiệt đới ẩm. Sườn tây dãy Trường Sơn có khí hậu nhiệt đới lục địa khắc nghiệt.</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Đại bộ phận lục địa có khí hậu nhiệt đới: sườn đông dãy Trường Sơn có khí hậu nhiệt đới ẩm. Sườn tây dãy Trường Sơn có khí hậu nhiệt đới lục địa khắc nghiệt.</a:t>
            </a:r>
            <a:endParaRPr lang="vi-VN" sz="5400" b="1" dirty="0">
              <a:effectLst/>
              <a:latin typeface="Times New Roman" panose="02020603050405020304" pitchFamily="18" charset="0"/>
              <a:ea typeface="Times New Roman" panose="02020603050405020304" pitchFamily="18" charset="0"/>
            </a:endParaRPr>
          </a:p>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Dải đất hẹp khu vực phía nam có khí hậu cận nhiệt đới, mùa hạ nóng, mùa đông ấm áp.</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c/ Sinh vật:</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lnSpcReduction="10000"/>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c/ Sinh vật:</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Giới sinh vật của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tuy không thật phong phú nhưng rất đặc sắc</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Thực vật bản địa nổi bật là keo và bạch đàn.</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Động vật rất độc đáo, hơn 100 loài thú có túi. Các động vật mang tính biểu tượng quốc gia có gấu túi, </a:t>
            </a:r>
            <a:r>
              <a:rPr lang="vi-VN" sz="4800" b="1" dirty="0" err="1">
                <a:solidFill>
                  <a:srgbClr val="000000"/>
                </a:solidFill>
                <a:effectLst/>
                <a:latin typeface="Times New Roman" panose="02020603050405020304" pitchFamily="18" charset="0"/>
                <a:ea typeface="Times New Roman" panose="02020603050405020304" pitchFamily="18" charset="0"/>
              </a:rPr>
              <a:t>th</a:t>
            </a:r>
            <a:r>
              <a:rPr lang="en-US" sz="4800" b="1" dirty="0">
                <a:solidFill>
                  <a:srgbClr val="000000"/>
                </a:solidFill>
                <a:latin typeface="Times New Roman" panose="02020603050405020304" pitchFamily="18" charset="0"/>
                <a:ea typeface="Times New Roman" panose="02020603050405020304" pitchFamily="18" charset="0"/>
              </a:rPr>
              <a:t>ú</a:t>
            </a:r>
            <a:r>
              <a:rPr lang="vi-VN" sz="4800" b="1" dirty="0">
                <a:solidFill>
                  <a:srgbClr val="000000"/>
                </a:solidFill>
                <a:effectLst/>
                <a:latin typeface="Times New Roman" panose="02020603050405020304" pitchFamily="18" charset="0"/>
                <a:ea typeface="Times New Roman" panose="02020603050405020304" pitchFamily="18" charset="0"/>
              </a:rPr>
              <a:t> mỏ vịt, chuột túi, đà điểu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4098" name="Picture 2" descr="Dựa vào thông tin và hình ảnh trong mục c, hãy nêu những nét đặc sắ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729" y="365125"/>
            <a:ext cx="11631706" cy="61277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Hết tiết 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marL="0" indent="0">
              <a:buNone/>
            </a:pPr>
            <a:r>
              <a:rPr lang="vi-VN" sz="5400" b="1" dirty="0">
                <a:solidFill>
                  <a:srgbClr val="FF0000"/>
                </a:solidFill>
                <a:effectLst/>
                <a:latin typeface="Times New Roman" panose="02020603050405020304" pitchFamily="18" charset="0"/>
                <a:ea typeface="Times New Roman" panose="02020603050405020304" pitchFamily="18" charset="0"/>
              </a:rPr>
              <a:t>3. Dân cư, một số vấn đề về lịch sử và văn hóa của Ô-</a:t>
            </a:r>
            <a:r>
              <a:rPr lang="vi-VN" sz="5400" b="1" dirty="0" err="1">
                <a:solidFill>
                  <a:srgbClr val="FF0000"/>
                </a:solidFill>
                <a:effectLst/>
                <a:latin typeface="Times New Roman" panose="02020603050405020304" pitchFamily="18" charset="0"/>
                <a:ea typeface="Times New Roman" panose="02020603050405020304" pitchFamily="18" charset="0"/>
              </a:rPr>
              <a:t>xtrây</a:t>
            </a:r>
            <a:r>
              <a:rPr lang="vi-VN" sz="5400" b="1" dirty="0">
                <a:solidFill>
                  <a:srgbClr val="FF0000"/>
                </a:solidFill>
                <a:effectLst/>
                <a:latin typeface="Times New Roman" panose="02020603050405020304" pitchFamily="18" charset="0"/>
                <a:ea typeface="Times New Roman" panose="02020603050405020304" pitchFamily="18" charset="0"/>
              </a:rPr>
              <a:t>-li-a.</a:t>
            </a:r>
            <a:endParaRPr lang="vi-VN" sz="5400" dirty="0">
              <a:solidFill>
                <a:srgbClr val="FF0000"/>
              </a:solidFill>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026" name="Picture 2" descr="Bài 18. Châu Đại Dương SGK Địa lí 7 Kết nối tri thức | SGK Lịch sử và Địa  lí lớp 7 - Kết nối tri thứ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18" y="365125"/>
            <a:ext cx="9480175"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Mật độ dân số thấp. Dân cư phân bố không đều, tập trung đông ở vùng duyên hải phía đông, nam, tây nam, các khu vực rộng lớn ở sơn nguyên phía tây và đồng bằng trung tâm hầu như không có người sinh sống.</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Mật độ dân số thấp. Dân cư phân bố không đều, tập trung đông ở vùng duyên hải phía đông, nam, tây nam, các khu vực rộng lớn ở sơn nguyên phía tây và đồng bằng trung tâm hầu như không có người sinh sống.</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Mức độ đô thị </a:t>
            </a:r>
            <a:r>
              <a:rPr lang="vi-VN" sz="3600" b="1" dirty="0" err="1">
                <a:solidFill>
                  <a:srgbClr val="000000"/>
                </a:solidFill>
                <a:effectLst/>
                <a:latin typeface="Times New Roman" panose="02020603050405020304" pitchFamily="18" charset="0"/>
                <a:ea typeface="Times New Roman" panose="02020603050405020304" pitchFamily="18" charset="0"/>
              </a:rPr>
              <a:t>hoá</a:t>
            </a:r>
            <a:r>
              <a:rPr lang="vi-VN" sz="3600" b="1" dirty="0">
                <a:solidFill>
                  <a:srgbClr val="000000"/>
                </a:solidFill>
                <a:effectLst/>
                <a:latin typeface="Times New Roman" panose="02020603050405020304" pitchFamily="18" charset="0"/>
                <a:ea typeface="Times New Roman" panose="02020603050405020304" pitchFamily="18" charset="0"/>
              </a:rPr>
              <a:t> cao, hơn 86% dân cư sống ở thành thị.</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Mật độ dân số thấp. Dân cư phân bố không đều, tập trung đông ở vùng duyên hải phía đông, nam, tây nam, các khu vực rộng lớn ở sơn nguyên phía tây và đồng bằng trung tâm hầu như không có người sinh sống.</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Mức độ đô thị </a:t>
            </a:r>
            <a:r>
              <a:rPr lang="vi-VN" sz="3600" b="1" dirty="0" err="1">
                <a:solidFill>
                  <a:srgbClr val="000000"/>
                </a:solidFill>
                <a:effectLst/>
                <a:latin typeface="Times New Roman" panose="02020603050405020304" pitchFamily="18" charset="0"/>
                <a:ea typeface="Times New Roman" panose="02020603050405020304" pitchFamily="18" charset="0"/>
              </a:rPr>
              <a:t>hoá</a:t>
            </a:r>
            <a:r>
              <a:rPr lang="vi-VN" sz="3600" b="1" dirty="0">
                <a:solidFill>
                  <a:srgbClr val="000000"/>
                </a:solidFill>
                <a:effectLst/>
                <a:latin typeface="Times New Roman" panose="02020603050405020304" pitchFamily="18" charset="0"/>
                <a:ea typeface="Times New Roman" panose="02020603050405020304" pitchFamily="18" charset="0"/>
              </a:rPr>
              <a:t> cao, hơn 86% dân cư sống ở thành thị.</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Đây là đất nước của những người nhập cư đến từ mọi châu lục.</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fontScale="92500"/>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Mật độ dân số thấp. Dân cư phân bố không đều, tập trung đông ở vùng duyên hải phía đông, nam, tây nam, các khu vực rộng lớn ở sơn nguyên phía tây và đồng bằng trung tâm hầu như không có người sinh sống.</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Mức độ đô thị </a:t>
            </a:r>
            <a:r>
              <a:rPr lang="vi-VN" sz="3600" b="1" dirty="0" err="1">
                <a:solidFill>
                  <a:srgbClr val="000000"/>
                </a:solidFill>
                <a:effectLst/>
                <a:latin typeface="Times New Roman" panose="02020603050405020304" pitchFamily="18" charset="0"/>
                <a:ea typeface="Times New Roman" panose="02020603050405020304" pitchFamily="18" charset="0"/>
              </a:rPr>
              <a:t>hoá</a:t>
            </a:r>
            <a:r>
              <a:rPr lang="vi-VN" sz="3600" b="1" dirty="0">
                <a:solidFill>
                  <a:srgbClr val="000000"/>
                </a:solidFill>
                <a:effectLst/>
                <a:latin typeface="Times New Roman" panose="02020603050405020304" pitchFamily="18" charset="0"/>
                <a:ea typeface="Times New Roman" panose="02020603050405020304" pitchFamily="18" charset="0"/>
              </a:rPr>
              <a:t> cao, hơn 86% dân cư sống ở thành thị.</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Đây là đất nước của những người nhập cư đến từ mọi châu lục.</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-Các thành phố lớn phân bố chủ yếu ở vùng ven biển phía đông nam, tây nam, nơi tập trung đông dân cư, có điều kiện tự nhiên thuận lợi.</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n sát lược đồ hình 5, nêu đặc điểm phân bố các thành phố lớn ở Ô-xtrây-li -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1941" y="365125"/>
            <a:ext cx="9318812"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fontScale="92500"/>
          </a:bodyPr>
          <a:lstStyle/>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a/ Dân cư</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Số dân ít.</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Mật độ dân số thấp. Dân cư phân bố không đều, tập trung đông ở vùng duyên hải phía đông, nam, tây nam, các khu vực rộng lớn ở sơn nguyên phía tây và đồng bằng trung tâm hầu như không có người sinh sống.</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Mức độ đô thị </a:t>
            </a:r>
            <a:r>
              <a:rPr lang="vi-VN" sz="3600" b="1" dirty="0" err="1">
                <a:solidFill>
                  <a:srgbClr val="000000"/>
                </a:solidFill>
                <a:effectLst/>
                <a:latin typeface="Times New Roman" panose="02020603050405020304" pitchFamily="18" charset="0"/>
                <a:ea typeface="Times New Roman" panose="02020603050405020304" pitchFamily="18" charset="0"/>
              </a:rPr>
              <a:t>hoá</a:t>
            </a:r>
            <a:r>
              <a:rPr lang="vi-VN" sz="3600" b="1" dirty="0">
                <a:solidFill>
                  <a:srgbClr val="000000"/>
                </a:solidFill>
                <a:effectLst/>
                <a:latin typeface="Times New Roman" panose="02020603050405020304" pitchFamily="18" charset="0"/>
                <a:ea typeface="Times New Roman" panose="02020603050405020304" pitchFamily="18" charset="0"/>
              </a:rPr>
              <a:t> cao, hơn 86% dân cư sống ở thành thị.</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 Đây là đất nước của những người nhập cư đến từ mọi châu lục.</a:t>
            </a:r>
            <a:endParaRPr lang="vi-VN" sz="3600" b="1" dirty="0">
              <a:effectLst/>
              <a:latin typeface="Times New Roman" panose="02020603050405020304" pitchFamily="18" charset="0"/>
              <a:ea typeface="Times New Roman" panose="02020603050405020304" pitchFamily="18" charset="0"/>
            </a:endParaRPr>
          </a:p>
          <a:p>
            <a:pPr indent="0" algn="just">
              <a:buNone/>
            </a:pPr>
            <a:r>
              <a:rPr lang="vi-VN" sz="3600" b="1" dirty="0">
                <a:solidFill>
                  <a:srgbClr val="000000"/>
                </a:solidFill>
                <a:effectLst/>
                <a:latin typeface="Times New Roman" panose="02020603050405020304" pitchFamily="18" charset="0"/>
                <a:ea typeface="Times New Roman" panose="02020603050405020304" pitchFamily="18" charset="0"/>
              </a:rPr>
              <a:t>-Các thành phố lớn phân bố chủ yếu ở vùng ven biển phía đông nam, tây nam, nơi tập trung đông dân cư, có điều kiện tự nhiên thuận lợi.</a:t>
            </a:r>
            <a:endParaRPr lang="vi-VN" sz="36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55493" y="282388"/>
            <a:ext cx="11725835" cy="6400800"/>
          </a:xfrm>
        </p:spPr>
        <p:txBody>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b/Một số vấn đề về lịch sử và văn hóa của Ô-</a:t>
            </a:r>
            <a:r>
              <a:rPr lang="vi-VN" sz="5400" b="1" dirty="0" err="1">
                <a:solidFill>
                  <a:srgbClr val="000000"/>
                </a:solidFill>
                <a:effectLst/>
                <a:latin typeface="Times New Roman" panose="02020603050405020304" pitchFamily="18" charset="0"/>
                <a:ea typeface="Times New Roman" panose="02020603050405020304" pitchFamily="18" charset="0"/>
              </a:rPr>
              <a:t>xtrây</a:t>
            </a:r>
            <a:r>
              <a:rPr lang="vi-VN" sz="5400" b="1" dirty="0">
                <a:solidFill>
                  <a:srgbClr val="000000"/>
                </a:solidFill>
                <a:effectLst/>
                <a:latin typeface="Times New Roman" panose="02020603050405020304" pitchFamily="18" charset="0"/>
                <a:ea typeface="Times New Roman" panose="02020603050405020304" pitchFamily="18" charset="0"/>
              </a:rPr>
              <a:t>-li-a </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55493" y="282388"/>
            <a:ext cx="11725835" cy="6400800"/>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b/Một số vấn đề về lịch sử và văn hóa của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Lịch sử: Người bản địa sinh sống ở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cách đây khoảng 10 000 năm. Cuối thế kỉ 18, thực dân Anh xâm chiếm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Từ năm 1901,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trở thành nhà nước liên bang độc lập trong khối liên hiệp Anh.</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55493" y="282388"/>
            <a:ext cx="11725835" cy="6400800"/>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Văn </a:t>
            </a:r>
            <a:r>
              <a:rPr lang="vi-VN" sz="4800" b="1" dirty="0" err="1">
                <a:solidFill>
                  <a:srgbClr val="000000"/>
                </a:solidFill>
                <a:effectLst/>
                <a:latin typeface="Times New Roman" panose="02020603050405020304" pitchFamily="18" charset="0"/>
                <a:ea typeface="Times New Roman" panose="02020603050405020304" pitchFamily="18" charset="0"/>
              </a:rPr>
              <a:t>hoá</a:t>
            </a:r>
            <a:r>
              <a:rPr lang="vi-VN" sz="4800" b="1" dirty="0">
                <a:solidFill>
                  <a:srgbClr val="000000"/>
                </a:solidFill>
                <a:effectLst/>
                <a:latin typeface="Times New Roman" panose="02020603050405020304" pitchFamily="18" charset="0"/>
                <a:ea typeface="Times New Roman" panose="02020603050405020304" pitchFamily="18" charset="0"/>
              </a:rPr>
              <a:t>: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có nét văn </a:t>
            </a:r>
            <a:r>
              <a:rPr lang="vi-VN" sz="4800" b="1" dirty="0" err="1">
                <a:solidFill>
                  <a:srgbClr val="000000"/>
                </a:solidFill>
                <a:effectLst/>
                <a:latin typeface="Times New Roman" panose="02020603050405020304" pitchFamily="18" charset="0"/>
                <a:ea typeface="Times New Roman" panose="02020603050405020304" pitchFamily="18" charset="0"/>
              </a:rPr>
              <a:t>hoá</a:t>
            </a:r>
            <a:r>
              <a:rPr lang="vi-VN" sz="4800" b="1" dirty="0">
                <a:solidFill>
                  <a:srgbClr val="000000"/>
                </a:solidFill>
                <a:effectLst/>
                <a:latin typeface="Times New Roman" panose="02020603050405020304" pitchFamily="18" charset="0"/>
                <a:ea typeface="Times New Roman" panose="02020603050405020304" pitchFamily="18" charset="0"/>
              </a:rPr>
              <a:t> rất độc đáo, đa dạng do tồn tại cộng đồng dân cư đa sắc tộc (hơn 150 sắc tộc cùng sinh sống). Ở đây có sự dung hòa giữa nhiều nét văn </a:t>
            </a:r>
            <a:r>
              <a:rPr lang="vi-VN" sz="4800" b="1" dirty="0" err="1">
                <a:solidFill>
                  <a:srgbClr val="000000"/>
                </a:solidFill>
                <a:effectLst/>
                <a:latin typeface="Times New Roman" panose="02020603050405020304" pitchFamily="18" charset="0"/>
                <a:ea typeface="Times New Roman" panose="02020603050405020304" pitchFamily="18" charset="0"/>
              </a:rPr>
              <a:t>hoá</a:t>
            </a:r>
            <a:r>
              <a:rPr lang="vi-VN" sz="4800" b="1" dirty="0">
                <a:solidFill>
                  <a:srgbClr val="000000"/>
                </a:solidFill>
                <a:effectLst/>
                <a:latin typeface="Times New Roman" panose="02020603050405020304" pitchFamily="18" charset="0"/>
                <a:ea typeface="Times New Roman" panose="02020603050405020304" pitchFamily="18" charset="0"/>
              </a:rPr>
              <a:t> khác nhau trên thế giới với văn </a:t>
            </a:r>
            <a:r>
              <a:rPr lang="vi-VN" sz="4800" b="1" dirty="0" err="1">
                <a:solidFill>
                  <a:srgbClr val="000000"/>
                </a:solidFill>
                <a:effectLst/>
                <a:latin typeface="Times New Roman" panose="02020603050405020304" pitchFamily="18" charset="0"/>
                <a:ea typeface="Times New Roman" panose="02020603050405020304" pitchFamily="18" charset="0"/>
              </a:rPr>
              <a:t>hoá</a:t>
            </a:r>
            <a:r>
              <a:rPr lang="vi-VN" sz="4800" b="1" dirty="0">
                <a:solidFill>
                  <a:srgbClr val="000000"/>
                </a:solidFill>
                <a:effectLst/>
                <a:latin typeface="Times New Roman" panose="02020603050405020304" pitchFamily="18" charset="0"/>
                <a:ea typeface="Times New Roman" panose="02020603050405020304" pitchFamily="18" charset="0"/>
              </a:rPr>
              <a:t> bản địa. Ngôn ngữ chủ yếu là tiếng Anh nhưng còn có hơn 300 ngôn ngữ khác được sử dụng giao tiếp ở đây.</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marL="0" indent="0">
              <a:buNone/>
            </a:pPr>
            <a:r>
              <a:rPr lang="vi-VN" sz="4800" b="1" dirty="0">
                <a:solidFill>
                  <a:srgbClr val="FF0000"/>
                </a:solidFill>
                <a:effectLst/>
                <a:latin typeface="Times New Roman" panose="02020603050405020304" pitchFamily="18" charset="0"/>
                <a:ea typeface="Times New Roman" panose="02020603050405020304" pitchFamily="18" charset="0"/>
              </a:rPr>
              <a:t>1. Vị trí địa lí, phạm vi châu Đại Dương</a:t>
            </a: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Châu Đại Dương gồm 2 bộ phận: </a:t>
            </a:r>
            <a:endParaRPr lang="vi-VN" sz="4800" b="1" dirty="0">
              <a:effectLst/>
              <a:latin typeface="Times New Roman" panose="02020603050405020304" pitchFamily="18" charset="0"/>
              <a:ea typeface="Times New Roman" panose="02020603050405020304" pitchFamily="18" charset="0"/>
            </a:endParaRPr>
          </a:p>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+Lục địa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ở phía tây nam Thái Bình Dương, thuộc bán cầu Nam, diện tích gần 7,7 triệu km</a:t>
            </a:r>
            <a:r>
              <a:rPr lang="vi-VN" sz="4800" b="1" baseline="30000" dirty="0">
                <a:solidFill>
                  <a:srgbClr val="000000"/>
                </a:solidFill>
                <a:effectLst/>
                <a:latin typeface="Times New Roman" panose="02020603050405020304" pitchFamily="18" charset="0"/>
                <a:ea typeface="Times New Roman" panose="02020603050405020304" pitchFamily="18" charset="0"/>
              </a:rPr>
              <a:t>2</a:t>
            </a:r>
            <a:r>
              <a:rPr lang="vi-VN" sz="4800" b="1" dirty="0">
                <a:solidFill>
                  <a:srgbClr val="000000"/>
                </a:solidFill>
                <a:effectLst/>
                <a:latin typeface="Times New Roman" panose="02020603050405020304" pitchFamily="18" charset="0"/>
                <a:ea typeface="Times New Roman" panose="02020603050405020304" pitchFamily="18" charset="0"/>
              </a:rPr>
              <a:t>, có dạng hình khối, từ bắc xuống nam khoảng 3000 </a:t>
            </a:r>
            <a:r>
              <a:rPr lang="vi-VN" sz="4800" b="1" dirty="0" err="1">
                <a:solidFill>
                  <a:srgbClr val="000000"/>
                </a:solidFill>
                <a:effectLst/>
                <a:latin typeface="Times New Roman" panose="02020603050405020304" pitchFamily="18" charset="0"/>
                <a:ea typeface="Times New Roman" panose="02020603050405020304" pitchFamily="18" charset="0"/>
              </a:rPr>
              <a:t>km</a:t>
            </a:r>
            <a:r>
              <a:rPr lang="vi-VN" sz="4800" b="1" dirty="0">
                <a:solidFill>
                  <a:srgbClr val="000000"/>
                </a:solidFill>
                <a:effectLst/>
                <a:latin typeface="Times New Roman" panose="02020603050405020304" pitchFamily="18" charset="0"/>
                <a:ea typeface="Times New Roman" panose="02020603050405020304" pitchFamily="18" charset="0"/>
              </a:rPr>
              <a:t>, từ đông sang tây khoảng 4000 </a:t>
            </a:r>
            <a:r>
              <a:rPr lang="vi-VN" sz="4800" b="1" dirty="0" err="1">
                <a:solidFill>
                  <a:srgbClr val="000000"/>
                </a:solidFill>
                <a:effectLst/>
                <a:latin typeface="Times New Roman" panose="02020603050405020304" pitchFamily="18" charset="0"/>
                <a:ea typeface="Times New Roman" panose="02020603050405020304" pitchFamily="18" charset="0"/>
              </a:rPr>
              <a:t>km</a:t>
            </a:r>
            <a:r>
              <a:rPr lang="vi-VN"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Hết tiết 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4975"/>
            <a:ext cx="10515600" cy="5742305"/>
          </a:xfrm>
        </p:spPr>
        <p:txBody>
          <a:bodyPr/>
          <a:lstStyle/>
          <a:p>
            <a:r>
              <a:rPr lang="en-US" sz="4400" b="1"/>
              <a:t>Lịch sử: </a:t>
            </a:r>
          </a:p>
          <a:p>
            <a:pPr marL="0" indent="0">
              <a:buNone/>
            </a:pPr>
            <a:r>
              <a:rPr lang="en-US" sz="4400" b="1"/>
              <a:t>Sưu tầm  hình hảnh về những thành tựu văn hóa và 1 số danh nhân văn hóa thời Lê sơ</a:t>
            </a:r>
          </a:p>
          <a:p>
            <a:pPr marL="0" indent="0">
              <a:buNone/>
            </a:pPr>
            <a:r>
              <a:rPr lang="en-US" sz="4400" b="1"/>
              <a:t>* Địa lí</a:t>
            </a:r>
          </a:p>
          <a:p>
            <a:pPr marL="0" indent="0">
              <a:buNone/>
            </a:pPr>
            <a:r>
              <a:rPr lang="en-US" sz="4400" b="1"/>
              <a:t>Sưu tầm nhình ảnh về các đô thị cổ đại phương đông và các đô thị trung đại châu Âu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marL="0" indent="0" algn="just">
              <a:buNone/>
            </a:pPr>
            <a:r>
              <a:rPr lang="vi-VN" sz="4800" b="1" dirty="0">
                <a:solidFill>
                  <a:srgbClr val="FF0000"/>
                </a:solidFill>
                <a:effectLst/>
                <a:latin typeface="Times New Roman" panose="02020603050405020304" pitchFamily="18" charset="0"/>
                <a:ea typeface="Times New Roman" panose="02020603050405020304" pitchFamily="18" charset="0"/>
              </a:rPr>
              <a:t>4. Phương thức con người khai thác, sử dụng và bảo vệ thiên nhiên ở Ô-</a:t>
            </a:r>
            <a:r>
              <a:rPr lang="vi-VN" sz="4800" b="1" dirty="0" err="1">
                <a:solidFill>
                  <a:srgbClr val="FF0000"/>
                </a:solidFill>
                <a:effectLst/>
                <a:latin typeface="Times New Roman" panose="02020603050405020304" pitchFamily="18" charset="0"/>
                <a:ea typeface="Times New Roman" panose="02020603050405020304" pitchFamily="18" charset="0"/>
              </a:rPr>
              <a:t>xtrây</a:t>
            </a:r>
            <a:r>
              <a:rPr lang="vi-VN" sz="4800" b="1" dirty="0">
                <a:solidFill>
                  <a:srgbClr val="FF0000"/>
                </a:solidFill>
                <a:effectLst/>
                <a:latin typeface="Times New Roman" panose="02020603050405020304" pitchFamily="18" charset="0"/>
                <a:ea typeface="Times New Roman" panose="02020603050405020304" pitchFamily="18" charset="0"/>
              </a:rPr>
              <a:t>-li-a.</a:t>
            </a:r>
            <a:endParaRPr lang="vi-VN" sz="4800" dirty="0">
              <a:solidFill>
                <a:srgbClr val="FF0000"/>
              </a:solidFill>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6146" name="Picture 2" descr="Lịch sử và Địa lí 7 Kết nối tri thức Bài 18: Châu Đại Dươ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647" y="365125"/>
            <a:ext cx="9090212" cy="5686051"/>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640541" y="6051176"/>
            <a:ext cx="9103659" cy="646331"/>
          </a:xfrm>
          <a:prstGeom prst="rect">
            <a:avLst/>
          </a:prstGeom>
          <a:noFill/>
        </p:spPr>
        <p:txBody>
          <a:bodyPr wrap="square" rtlCol="0">
            <a:spAutoFit/>
          </a:bodyPr>
          <a:lstStyle/>
          <a:p>
            <a:pPr algn="ctr"/>
            <a:r>
              <a:rPr lang="en-US" sz="3600" b="1" dirty="0" err="1"/>
              <a:t>Chăn</a:t>
            </a:r>
            <a:r>
              <a:rPr lang="en-US" sz="3600" b="1" dirty="0"/>
              <a:t> </a:t>
            </a:r>
            <a:r>
              <a:rPr lang="en-US" sz="3600" b="1" dirty="0" err="1"/>
              <a:t>thả</a:t>
            </a:r>
            <a:r>
              <a:rPr lang="en-US" sz="3600" b="1" dirty="0"/>
              <a:t> </a:t>
            </a:r>
            <a:r>
              <a:rPr lang="en-US" sz="3600" b="1" dirty="0" err="1"/>
              <a:t>cừu</a:t>
            </a:r>
            <a:r>
              <a:rPr lang="en-US" sz="3600" b="1" dirty="0"/>
              <a:t> ở bang </a:t>
            </a:r>
            <a:r>
              <a:rPr lang="en-US" sz="3600" b="1" dirty="0" err="1"/>
              <a:t>Vích</a:t>
            </a:r>
            <a:r>
              <a:rPr lang="en-US" sz="3600" b="1" dirty="0"/>
              <a:t>- to- </a:t>
            </a:r>
            <a:r>
              <a:rPr lang="en-US" sz="3600" b="1" dirty="0" err="1"/>
              <a:t>ri</a:t>
            </a:r>
            <a:r>
              <a:rPr lang="en-US" sz="3600" b="1" dirty="0"/>
              <a:t>- a</a:t>
            </a:r>
            <a:endParaRPr lang="vi-VN" sz="36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Người dân ở đây tập trung phát triển chăn nuôi gia súc dựa vào vùng đồng cỏ rộng lớn trong điều kiện khí hậu khô hạn. Hình thức chủ yếu là chăn thả và trang trại. </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Một số vùng đất tốt, khí hậu thuận lợi, với sự hỗ trợ của hệ thống </a:t>
            </a:r>
            <a:r>
              <a:rPr lang="vi-VN" sz="4800" b="1" dirty="0" err="1">
                <a:solidFill>
                  <a:srgbClr val="000000"/>
                </a:solidFill>
                <a:effectLst/>
                <a:latin typeface="Times New Roman" panose="02020603050405020304" pitchFamily="18" charset="0"/>
                <a:ea typeface="Times New Roman" panose="02020603050405020304" pitchFamily="18" charset="0"/>
              </a:rPr>
              <a:t>thuỷ</a:t>
            </a:r>
            <a:r>
              <a:rPr lang="vi-VN" sz="4800" b="1" dirty="0">
                <a:solidFill>
                  <a:srgbClr val="000000"/>
                </a:solidFill>
                <a:effectLst/>
                <a:latin typeface="Times New Roman" panose="02020603050405020304" pitchFamily="18" charset="0"/>
                <a:ea typeface="Times New Roman" panose="02020603050405020304" pitchFamily="18" charset="0"/>
              </a:rPr>
              <a:t> lợi đã hình thành một số trang trại trồng trọt lúa mì, nho, cam…</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Công nghiệp chế biến khá phát triển để xử lí các nông sản và xuất khẩu. </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Giải pháp cho nông nghiệp là bảo vệ nguồn nước, chống khô hạn, chống nhiễm mặn.</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Việc khai thác khoáng sản được tiến hành từ sớm.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hiện là nước xuất khẩu nhiều khoáng sản. Tuy nhiên nguồn tài nguyên này đã giảm.</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 Du lịch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 phát triển bậc nhất thế giới do có tiềm năng lớn.</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4800" b="1" dirty="0">
                <a:solidFill>
                  <a:srgbClr val="000000"/>
                </a:solidFill>
                <a:effectLst/>
                <a:latin typeface="Times New Roman" panose="02020603050405020304" pitchFamily="18" charset="0"/>
                <a:ea typeface="Times New Roman" panose="02020603050405020304" pitchFamily="18" charset="0"/>
              </a:rPr>
              <a:t>+Vùng đảo châu Đại Dương: nằm ở trung tâm Thái Bình Dương, gồm 4 khu vực Mê-la-nê-di, Mi-</a:t>
            </a:r>
            <a:r>
              <a:rPr lang="vi-VN" sz="4800" b="1" dirty="0" err="1">
                <a:solidFill>
                  <a:srgbClr val="000000"/>
                </a:solidFill>
                <a:effectLst/>
                <a:latin typeface="Times New Roman" panose="02020603050405020304" pitchFamily="18" charset="0"/>
                <a:ea typeface="Times New Roman" panose="02020603050405020304" pitchFamily="18" charset="0"/>
              </a:rPr>
              <a:t>crô</a:t>
            </a:r>
            <a:r>
              <a:rPr lang="vi-VN" sz="4800" b="1" dirty="0">
                <a:solidFill>
                  <a:srgbClr val="000000"/>
                </a:solidFill>
                <a:effectLst/>
                <a:latin typeface="Times New Roman" panose="02020603050405020304" pitchFamily="18" charset="0"/>
                <a:ea typeface="Times New Roman" panose="02020603050405020304" pitchFamily="18" charset="0"/>
              </a:rPr>
              <a:t>-n</a:t>
            </a:r>
            <a:r>
              <a:rPr lang="en-US" sz="4800" b="1" dirty="0">
                <a:solidFill>
                  <a:srgbClr val="000000"/>
                </a:solidFill>
                <a:latin typeface="Times New Roman" panose="02020603050405020304" pitchFamily="18" charset="0"/>
                <a:ea typeface="Times New Roman" panose="02020603050405020304" pitchFamily="18" charset="0"/>
              </a:rPr>
              <a:t>ê</a:t>
            </a:r>
            <a:r>
              <a:rPr lang="vi-VN" sz="4800" b="1" dirty="0">
                <a:solidFill>
                  <a:srgbClr val="000000"/>
                </a:solidFill>
                <a:effectLst/>
                <a:latin typeface="Times New Roman" panose="02020603050405020304" pitchFamily="18" charset="0"/>
                <a:ea typeface="Times New Roman" panose="02020603050405020304" pitchFamily="18" charset="0"/>
              </a:rPr>
              <a:t>-di, </a:t>
            </a:r>
            <a:r>
              <a:rPr lang="vi-VN" sz="4800" b="1" dirty="0" err="1">
                <a:solidFill>
                  <a:srgbClr val="000000"/>
                </a:solidFill>
                <a:effectLst/>
                <a:latin typeface="Times New Roman" panose="02020603050405020304" pitchFamily="18" charset="0"/>
                <a:ea typeface="Times New Roman" panose="02020603050405020304" pitchFamily="18" charset="0"/>
              </a:rPr>
              <a:t>Pô</a:t>
            </a:r>
            <a:r>
              <a:rPr lang="vi-VN" sz="4800" b="1" dirty="0">
                <a:solidFill>
                  <a:srgbClr val="000000"/>
                </a:solidFill>
                <a:effectLst/>
                <a:latin typeface="Times New Roman" panose="02020603050405020304" pitchFamily="18" charset="0"/>
                <a:ea typeface="Times New Roman" panose="02020603050405020304" pitchFamily="18" charset="0"/>
              </a:rPr>
              <a:t>-li-nê-di, Niu Di-len, diện tích khoảng 1 triệu km</a:t>
            </a:r>
            <a:r>
              <a:rPr lang="vi-VN" sz="4800" b="1" baseline="30000" dirty="0">
                <a:solidFill>
                  <a:srgbClr val="000000"/>
                </a:solidFill>
                <a:effectLst/>
                <a:latin typeface="Times New Roman" panose="02020603050405020304" pitchFamily="18" charset="0"/>
                <a:ea typeface="Times New Roman" panose="02020603050405020304" pitchFamily="18" charset="0"/>
              </a:rPr>
              <a:t>2</a:t>
            </a:r>
            <a:r>
              <a:rPr lang="vi-VN"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a:t>Hết tiết 3</a:t>
            </a:r>
          </a:p>
        </p:txBody>
      </p:sp>
      <p:pic>
        <p:nvPicPr>
          <p:cNvPr id="4" name="Content Placeholder 3"/>
          <p:cNvPicPr>
            <a:picLocks noGrp="1" noChangeAspect="1"/>
          </p:cNvPicPr>
          <p:nvPr>
            <p:ph sz="half" idx="2"/>
          </p:nvPr>
        </p:nvPicPr>
        <p:blipFill>
          <a:blip r:embed="rId2"/>
          <a:stretch>
            <a:fillRect/>
          </a:stretch>
        </p:blipFill>
        <p:spPr>
          <a:xfrm>
            <a:off x="573405" y="364490"/>
            <a:ext cx="11008995" cy="60039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fontScale="92500" lnSpcReduction="20000"/>
          </a:bodyPr>
          <a:lstStyle/>
          <a:p>
            <a:r>
              <a:rPr lang="en-US" sz="4400" b="1" dirty="0" err="1"/>
              <a:t>Luyện</a:t>
            </a:r>
            <a:r>
              <a:rPr lang="en-US" sz="4400" b="1" dirty="0"/>
              <a:t> </a:t>
            </a:r>
            <a:r>
              <a:rPr lang="en-US" sz="4400" b="1" dirty="0" err="1"/>
              <a:t>tập</a:t>
            </a:r>
            <a:endParaRPr lang="en-US" sz="4400" b="1" dirty="0"/>
          </a:p>
          <a:p>
            <a:pPr indent="0" algn="just">
              <a:buNone/>
            </a:pPr>
            <a:r>
              <a:rPr lang="vi-VN" sz="4400" b="1" dirty="0">
                <a:solidFill>
                  <a:srgbClr val="000000"/>
                </a:solidFill>
                <a:effectLst/>
                <a:latin typeface="Times New Roman" panose="02020603050405020304" pitchFamily="18" charset="0"/>
                <a:ea typeface="Times New Roman" panose="02020603050405020304" pitchFamily="18" charset="0"/>
              </a:rPr>
              <a:t>*Bài tập 1: </a:t>
            </a:r>
            <a:endParaRPr lang="vi-VN" sz="4400" b="1" dirty="0">
              <a:effectLst/>
              <a:latin typeface="Times New Roman" panose="02020603050405020304" pitchFamily="18" charset="0"/>
              <a:ea typeface="Times New Roman" panose="02020603050405020304" pitchFamily="18" charset="0"/>
            </a:endParaRPr>
          </a:p>
          <a:p>
            <a:pPr indent="0" algn="just">
              <a:buNone/>
            </a:pPr>
            <a:r>
              <a:rPr lang="vi-VN" sz="4400" b="1" dirty="0">
                <a:solidFill>
                  <a:srgbClr val="000000"/>
                </a:solidFill>
                <a:effectLst/>
                <a:latin typeface="Times New Roman" panose="02020603050405020304" pitchFamily="18" charset="0"/>
                <a:ea typeface="Times New Roman" panose="02020603050405020304" pitchFamily="18" charset="0"/>
              </a:rPr>
              <a:t>- Phía tây là sơn nguyên, độ cao trung bình 500m, bề mặt là hoang mạc cát, hoang mạc đá, cao nguyên, núi thấp, tập trung nhiều mỏ kim loại (sắt, đồng, vàng, ni-ken…)</a:t>
            </a:r>
            <a:endParaRPr lang="vi-VN" sz="4400" b="1" dirty="0">
              <a:effectLst/>
              <a:latin typeface="Times New Roman" panose="02020603050405020304" pitchFamily="18" charset="0"/>
              <a:ea typeface="Times New Roman" panose="02020603050405020304" pitchFamily="18" charset="0"/>
            </a:endParaRPr>
          </a:p>
          <a:p>
            <a:pPr indent="0" algn="just">
              <a:buNone/>
            </a:pPr>
            <a:r>
              <a:rPr lang="vi-VN" sz="4400" b="1" dirty="0">
                <a:solidFill>
                  <a:srgbClr val="000000"/>
                </a:solidFill>
                <a:effectLst/>
                <a:latin typeface="Times New Roman" panose="02020603050405020304" pitchFamily="18" charset="0"/>
                <a:ea typeface="Times New Roman" panose="02020603050405020304" pitchFamily="18" charset="0"/>
              </a:rPr>
              <a:t>- Ở trung tâm là vùng đồng bằng, bồn địa, độ cao trung bình 200m, khô hạn, nhiều bãi đá, đồng bằng cát, thường hoang vắng, ít khoáng sản.</a:t>
            </a:r>
            <a:endParaRPr lang="vi-VN" sz="4400" b="1" dirty="0">
              <a:effectLst/>
              <a:latin typeface="Times New Roman" panose="02020603050405020304" pitchFamily="18" charset="0"/>
              <a:ea typeface="Times New Roman" panose="02020603050405020304" pitchFamily="18" charset="0"/>
            </a:endParaRPr>
          </a:p>
          <a:p>
            <a:pPr indent="0" algn="just">
              <a:buNone/>
            </a:pPr>
            <a:r>
              <a:rPr lang="vi-VN" sz="4400" b="1" dirty="0">
                <a:solidFill>
                  <a:srgbClr val="000000"/>
                </a:solidFill>
                <a:effectLst/>
                <a:latin typeface="Times New Roman" panose="02020603050405020304" pitchFamily="18" charset="0"/>
                <a:ea typeface="Times New Roman" panose="02020603050405020304" pitchFamily="18" charset="0"/>
              </a:rPr>
              <a:t>- Phía Đông là dãy Trường Sơn độ cao trung bình, sườn đông dốc, sườn tây thoải, có nhiều khoáng sản nhiên liệu (than đá, dầu mỏ, khí tự nhiên).</a:t>
            </a:r>
            <a:endParaRPr lang="vi-VN" sz="4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*Bài tập 2: </a:t>
            </a:r>
            <a:endParaRPr lang="vi-VN" sz="5400" b="1" dirty="0">
              <a:effectLst/>
              <a:latin typeface="Times New Roman" panose="02020603050405020304" pitchFamily="18" charset="0"/>
              <a:ea typeface="Times New Roman" panose="02020603050405020304" pitchFamily="18" charset="0"/>
            </a:endParaRPr>
          </a:p>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Sự du nhập của dân cư từ khắp các châu lục trên thế giới.</a:t>
            </a:r>
            <a:endParaRPr lang="vi-VN" sz="5400" b="1" dirty="0">
              <a:effectLst/>
              <a:latin typeface="Times New Roman" panose="02020603050405020304" pitchFamily="18" charset="0"/>
              <a:ea typeface="Times New Roman" panose="02020603050405020304" pitchFamily="18" charset="0"/>
            </a:endParaRPr>
          </a:p>
          <a:p>
            <a:pPr indent="0" algn="just">
              <a:buNone/>
            </a:pPr>
            <a:r>
              <a:rPr lang="vi-VN" sz="5400" b="1" dirty="0">
                <a:solidFill>
                  <a:srgbClr val="000000"/>
                </a:solidFill>
                <a:effectLst/>
                <a:latin typeface="Times New Roman" panose="02020603050405020304" pitchFamily="18" charset="0"/>
                <a:ea typeface="Times New Roman" panose="02020603050405020304" pitchFamily="18" charset="0"/>
              </a:rPr>
              <a:t>- Lịch sử phát triển lãnh thổ khá lâu đời.</a:t>
            </a:r>
            <a:endParaRPr lang="vi-VN" sz="5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algn="just"/>
            <a:r>
              <a:rPr lang="en-US" sz="3600" b="1" i="0" dirty="0" err="1">
                <a:solidFill>
                  <a:srgbClr val="000000"/>
                </a:solidFill>
                <a:effectLst/>
                <a:latin typeface="Times New Roman" panose="02020603050405020304" pitchFamily="18" charset="0"/>
                <a:cs typeface="Times New Roman" panose="02020603050405020304" pitchFamily="18" charset="0"/>
              </a:rPr>
              <a:t>Vận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dụng</a:t>
            </a:r>
            <a:r>
              <a:rPr lang="en-US" sz="3600" b="1" i="0" dirty="0">
                <a:solidFill>
                  <a:srgbClr val="000000"/>
                </a:solidFill>
                <a:effectLst/>
                <a:latin typeface="Times New Roman" panose="02020603050405020304" pitchFamily="18" charset="0"/>
                <a:cs typeface="Times New Roman" panose="02020603050405020304" pitchFamily="18" charset="0"/>
              </a:rPr>
              <a:t>:</a:t>
            </a:r>
          </a:p>
          <a:p>
            <a:pPr marL="0" indent="0" algn="just">
              <a:buNone/>
            </a:pPr>
            <a:r>
              <a:rPr lang="en-US" sz="3600" b="1" dirty="0" err="1">
                <a:solidFill>
                  <a:srgbClr val="000000"/>
                </a:solidFill>
                <a:latin typeface="Times New Roman" panose="02020603050405020304" pitchFamily="18" charset="0"/>
                <a:cs typeface="Times New Roman" panose="02020603050405020304" pitchFamily="18" charset="0"/>
              </a:rPr>
              <a:t>Ví</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dụ</a:t>
            </a:r>
            <a:r>
              <a:rPr lang="en-US" sz="3600" b="1" dirty="0">
                <a:solidFill>
                  <a:srgbClr val="000000"/>
                </a:solidFill>
                <a:latin typeface="Times New Roman" panose="02020603050405020304" pitchFamily="18" charset="0"/>
                <a:cs typeface="Times New Roman" panose="02020603050405020304" pitchFamily="18" charset="0"/>
              </a:rPr>
              <a:t>: </a:t>
            </a:r>
            <a:r>
              <a:rPr lang="vi-VN" sz="3600" b="1" i="0" dirty="0">
                <a:solidFill>
                  <a:srgbClr val="000000"/>
                </a:solidFill>
                <a:effectLst/>
                <a:latin typeface="Times New Roman" panose="02020603050405020304" pitchFamily="18" charset="0"/>
                <a:cs typeface="Times New Roman" panose="02020603050405020304" pitchFamily="18" charset="0"/>
              </a:rPr>
              <a:t>Mối quan hệ kinh tế, văn </a:t>
            </a:r>
            <a:r>
              <a:rPr lang="vi-VN" sz="3600" b="1" i="0" dirty="0" err="1">
                <a:solidFill>
                  <a:srgbClr val="000000"/>
                </a:solidFill>
                <a:effectLst/>
                <a:latin typeface="Times New Roman" panose="02020603050405020304" pitchFamily="18" charset="0"/>
                <a:cs typeface="Times New Roman" panose="02020603050405020304" pitchFamily="18" charset="0"/>
              </a:rPr>
              <a:t>hoá</a:t>
            </a:r>
            <a:r>
              <a:rPr lang="vi-VN" sz="3600" b="1" i="0" dirty="0">
                <a:solidFill>
                  <a:srgbClr val="000000"/>
                </a:solidFill>
                <a:effectLst/>
                <a:latin typeface="Times New Roman" panose="02020603050405020304" pitchFamily="18" charset="0"/>
                <a:cs typeface="Times New Roman" panose="02020603050405020304" pitchFamily="18" charset="0"/>
              </a:rPr>
              <a:t> Việt Nam và Ô-</a:t>
            </a:r>
            <a:r>
              <a:rPr lang="vi-VN" sz="3600" b="1" i="0" dirty="0" err="1">
                <a:solidFill>
                  <a:srgbClr val="000000"/>
                </a:solidFill>
                <a:effectLst/>
                <a:latin typeface="Times New Roman" panose="02020603050405020304" pitchFamily="18" charset="0"/>
                <a:cs typeface="Times New Roman" panose="02020603050405020304" pitchFamily="18" charset="0"/>
              </a:rPr>
              <a:t>xtrây</a:t>
            </a:r>
            <a:r>
              <a:rPr lang="vi-VN" sz="3600" b="1" i="0" dirty="0">
                <a:solidFill>
                  <a:srgbClr val="000000"/>
                </a:solidFill>
                <a:effectLst/>
                <a:latin typeface="Times New Roman" panose="02020603050405020304" pitchFamily="18" charset="0"/>
                <a:cs typeface="Times New Roman" panose="02020603050405020304" pitchFamily="18" charset="0"/>
              </a:rPr>
              <a:t>-li-a được thành lập từ sớm (năm 1973, đến nay được coi là đối tác chiến lược. Kim ngạch xuất nhập khẩu của 2 nước tăng nhanh qua các năm. Bên cạnh quan hệ về kinh tế, Việt Nam và Ô-</a:t>
            </a:r>
            <a:r>
              <a:rPr lang="vi-VN" sz="3600" b="1" i="0" dirty="0" err="1">
                <a:solidFill>
                  <a:srgbClr val="000000"/>
                </a:solidFill>
                <a:effectLst/>
                <a:latin typeface="Times New Roman" panose="02020603050405020304" pitchFamily="18" charset="0"/>
                <a:cs typeface="Times New Roman" panose="02020603050405020304" pitchFamily="18" charset="0"/>
              </a:rPr>
              <a:t>xtrây</a:t>
            </a:r>
            <a:r>
              <a:rPr lang="vi-VN" sz="3600" b="1" i="0" dirty="0">
                <a:solidFill>
                  <a:srgbClr val="000000"/>
                </a:solidFill>
                <a:effectLst/>
                <a:latin typeface="Times New Roman" panose="02020603050405020304" pitchFamily="18" charset="0"/>
                <a:cs typeface="Times New Roman" panose="02020603050405020304" pitchFamily="18" charset="0"/>
              </a:rPr>
              <a:t>-li-a đang ngày càng gắn kết về xã hội và văn hóa. Ô-</a:t>
            </a:r>
            <a:r>
              <a:rPr lang="vi-VN" sz="3600" b="1" i="0" dirty="0" err="1">
                <a:solidFill>
                  <a:srgbClr val="000000"/>
                </a:solidFill>
                <a:effectLst/>
                <a:latin typeface="Times New Roman" panose="02020603050405020304" pitchFamily="18" charset="0"/>
                <a:cs typeface="Times New Roman" panose="02020603050405020304" pitchFamily="18" charset="0"/>
              </a:rPr>
              <a:t>xtrây</a:t>
            </a:r>
            <a:r>
              <a:rPr lang="vi-VN" sz="3600" b="1" i="0" dirty="0">
                <a:solidFill>
                  <a:srgbClr val="000000"/>
                </a:solidFill>
                <a:effectLst/>
                <a:latin typeface="Times New Roman" panose="02020603050405020304" pitchFamily="18" charset="0"/>
                <a:cs typeface="Times New Roman" panose="02020603050405020304" pitchFamily="18" charset="0"/>
              </a:rPr>
              <a:t>-li-a là nơi sinh sống của gần nửa triệu người gốc Việt, một cộng đồng được đánh giá là có cuộc sống ổn định, vững chắc, thành đạt, đặc biệt là giàu bản sắc dân tộc và luôn </a:t>
            </a:r>
            <a:r>
              <a:rPr lang="vi-VN" sz="3600" b="1" i="0" dirty="0" err="1">
                <a:solidFill>
                  <a:srgbClr val="000000"/>
                </a:solidFill>
                <a:effectLst/>
                <a:latin typeface="Times New Roman" panose="02020603050405020304" pitchFamily="18" charset="0"/>
                <a:cs typeface="Times New Roman" panose="02020603050405020304" pitchFamily="18" charset="0"/>
              </a:rPr>
              <a:t>luôn</a:t>
            </a:r>
            <a:r>
              <a:rPr lang="vi-VN" sz="3600" b="1" i="0" dirty="0">
                <a:solidFill>
                  <a:srgbClr val="000000"/>
                </a:solidFill>
                <a:effectLst/>
                <a:latin typeface="Times New Roman" panose="02020603050405020304" pitchFamily="18" charset="0"/>
                <a:cs typeface="Times New Roman" panose="02020603050405020304" pitchFamily="18" charset="0"/>
              </a:rPr>
              <a:t> hướng về quê hương. Đây là một cầu nối về văn hóa và kinh tế rất quan trọng và chắc chắn giữa hai nước.</a:t>
            </a:r>
            <a:endParaRPr lang="vi-VN" sz="36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tới nâng cấp quan hệ Việt Nam - Australia lên tầm cao mới - VNEW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1800" y="282575"/>
            <a:ext cx="11331575" cy="63738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95835" y="322729"/>
            <a:ext cx="11672047" cy="6320118"/>
          </a:xfrm>
        </p:spPr>
        <p:txBody>
          <a:bodyPr>
            <a:normAutofit/>
          </a:bodyPr>
          <a:lstStyle/>
          <a:p>
            <a:pPr algn="just"/>
            <a:r>
              <a:rPr lang="en-US" sz="5400" b="1" dirty="0" err="1">
                <a:solidFill>
                  <a:srgbClr val="000000"/>
                </a:solidFill>
                <a:effectLst/>
                <a:latin typeface="Times New Roman" panose="02020603050405020304" pitchFamily="18" charset="0"/>
                <a:ea typeface="Calibri" panose="020F0502020204030204" charset="0"/>
              </a:rPr>
              <a:t>Câu</a:t>
            </a:r>
            <a:r>
              <a:rPr lang="en-US" sz="5400" b="1" dirty="0">
                <a:solidFill>
                  <a:srgbClr val="000000"/>
                </a:solidFill>
                <a:effectLst/>
                <a:latin typeface="Times New Roman" panose="02020603050405020304" pitchFamily="18" charset="0"/>
                <a:ea typeface="Calibri" panose="020F0502020204030204" charset="0"/>
              </a:rPr>
              <a:t> 1.</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Lãnh</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thổ</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châu</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Đại</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Dương</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gồm</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mấy</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bộ</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phận</a:t>
            </a:r>
            <a:r>
              <a:rPr lang="en-US" sz="5400" b="1" dirty="0">
                <a:solidFill>
                  <a:srgbClr val="000000"/>
                </a:solidFill>
                <a:effectLst/>
                <a:latin typeface="Times New Roman" panose="02020603050405020304" pitchFamily="18" charset="0"/>
                <a:ea typeface="Times New Roman" panose="02020603050405020304" pitchFamily="18" charset="0"/>
              </a:rPr>
              <a:t>?</a:t>
            </a:r>
            <a:endParaRPr lang="vi-VN" sz="5400" b="1" dirty="0">
              <a:effectLst/>
              <a:latin typeface="Times New Roman" panose="02020603050405020304" pitchFamily="18" charset="0"/>
              <a:ea typeface="Times New Roman" panose="02020603050405020304" pitchFamily="18" charset="0"/>
            </a:endParaRPr>
          </a:p>
          <a:p>
            <a:r>
              <a:rPr lang="en-US" sz="5400" b="1" dirty="0">
                <a:solidFill>
                  <a:srgbClr val="000000"/>
                </a:solidFill>
                <a:effectLst/>
                <a:latin typeface="Times New Roman" panose="02020603050405020304" pitchFamily="18" charset="0"/>
                <a:ea typeface="Times New Roman" panose="02020603050405020304" pitchFamily="18" charset="0"/>
              </a:rPr>
              <a:t>A. Hai </a:t>
            </a:r>
            <a:r>
              <a:rPr lang="en-US" sz="5400" b="1" dirty="0" err="1">
                <a:solidFill>
                  <a:srgbClr val="000000"/>
                </a:solidFill>
                <a:effectLst/>
                <a:latin typeface="Times New Roman" panose="02020603050405020304" pitchFamily="18" charset="0"/>
                <a:ea typeface="Times New Roman" panose="02020603050405020304" pitchFamily="18" charset="0"/>
              </a:rPr>
              <a:t>bộ</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phận</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a:latin typeface="Times New Roman" panose="02020603050405020304" pitchFamily="18" charset="0"/>
                <a:ea typeface="Times New Roman" panose="02020603050405020304" pitchFamily="18" charset="0"/>
              </a:rPr>
              <a:t> </a:t>
            </a:r>
          </a:p>
          <a:p>
            <a:pPr algn="just"/>
            <a:r>
              <a:rPr lang="en-US" sz="5400" b="1" dirty="0">
                <a:solidFill>
                  <a:srgbClr val="000000"/>
                </a:solidFill>
                <a:effectLst/>
                <a:latin typeface="Times New Roman" panose="02020603050405020304" pitchFamily="18" charset="0"/>
                <a:ea typeface="Times New Roman" panose="02020603050405020304" pitchFamily="18" charset="0"/>
              </a:rPr>
              <a:t>B. Ba </a:t>
            </a:r>
            <a:r>
              <a:rPr lang="en-US" sz="5400" b="1" dirty="0" err="1">
                <a:solidFill>
                  <a:srgbClr val="000000"/>
                </a:solidFill>
                <a:effectLst/>
                <a:latin typeface="Times New Roman" panose="02020603050405020304" pitchFamily="18" charset="0"/>
                <a:ea typeface="Times New Roman" panose="02020603050405020304" pitchFamily="18" charset="0"/>
              </a:rPr>
              <a:t>bộ</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phận</a:t>
            </a:r>
            <a:r>
              <a:rPr lang="en-US" sz="5400" b="1" dirty="0">
                <a:solidFill>
                  <a:srgbClr val="000000"/>
                </a:solidFill>
                <a:effectLst/>
                <a:latin typeface="Times New Roman" panose="02020603050405020304" pitchFamily="18" charset="0"/>
                <a:ea typeface="Times New Roman" panose="02020603050405020304" pitchFamily="18" charset="0"/>
              </a:rPr>
              <a:t>.</a:t>
            </a:r>
            <a:endParaRPr lang="vi-VN" sz="5400" b="1" dirty="0">
              <a:effectLst/>
              <a:latin typeface="Times New Roman" panose="02020603050405020304" pitchFamily="18" charset="0"/>
              <a:ea typeface="Times New Roman" panose="02020603050405020304" pitchFamily="18" charset="0"/>
            </a:endParaRPr>
          </a:p>
          <a:p>
            <a:pPr algn="just"/>
            <a:r>
              <a:rPr lang="en-US" sz="5400" b="1" dirty="0">
                <a:solidFill>
                  <a:srgbClr val="000000"/>
                </a:solidFill>
                <a:effectLst/>
                <a:latin typeface="Times New Roman" panose="02020603050405020304" pitchFamily="18" charset="0"/>
                <a:ea typeface="Times New Roman" panose="02020603050405020304" pitchFamily="18" charset="0"/>
              </a:rPr>
              <a:t>C. </a:t>
            </a:r>
            <a:r>
              <a:rPr lang="en-US" sz="5400" b="1" dirty="0" err="1">
                <a:solidFill>
                  <a:srgbClr val="000000"/>
                </a:solidFill>
                <a:effectLst/>
                <a:latin typeface="Times New Roman" panose="02020603050405020304" pitchFamily="18" charset="0"/>
                <a:ea typeface="Times New Roman" panose="02020603050405020304" pitchFamily="18" charset="0"/>
              </a:rPr>
              <a:t>Bốn</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bộ</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phận</a:t>
            </a:r>
            <a:r>
              <a:rPr lang="en-US" sz="5400" b="1" dirty="0">
                <a:solidFill>
                  <a:srgbClr val="000000"/>
                </a:solidFill>
                <a:effectLst/>
                <a:latin typeface="Times New Roman" panose="02020603050405020304" pitchFamily="18" charset="0"/>
                <a:ea typeface="Times New Roman" panose="02020603050405020304" pitchFamily="18" charset="0"/>
              </a:rPr>
              <a:t>.</a:t>
            </a:r>
            <a:endParaRPr lang="vi-VN" sz="5400" b="1" dirty="0">
              <a:effectLst/>
              <a:latin typeface="Times New Roman" panose="02020603050405020304" pitchFamily="18" charset="0"/>
              <a:ea typeface="Times New Roman" panose="02020603050405020304" pitchFamily="18" charset="0"/>
            </a:endParaRPr>
          </a:p>
          <a:p>
            <a:pPr algn="just"/>
            <a:r>
              <a:rPr lang="en-US" sz="5400" b="1" dirty="0">
                <a:solidFill>
                  <a:srgbClr val="000000"/>
                </a:solidFill>
                <a:effectLst/>
                <a:latin typeface="Times New Roman" panose="02020603050405020304" pitchFamily="18" charset="0"/>
                <a:ea typeface="Times New Roman" panose="02020603050405020304" pitchFamily="18" charset="0"/>
              </a:rPr>
              <a:t>D. </a:t>
            </a:r>
            <a:r>
              <a:rPr lang="en-US" sz="5400" b="1" dirty="0" err="1">
                <a:solidFill>
                  <a:srgbClr val="000000"/>
                </a:solidFill>
                <a:effectLst/>
                <a:latin typeface="Times New Roman" panose="02020603050405020304" pitchFamily="18" charset="0"/>
                <a:ea typeface="Times New Roman" panose="02020603050405020304" pitchFamily="18" charset="0"/>
              </a:rPr>
              <a:t>Năm</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bộ</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phận</a:t>
            </a:r>
            <a:r>
              <a:rPr lang="en-US" sz="5400" b="1" dirty="0">
                <a:solidFill>
                  <a:srgbClr val="000000"/>
                </a:solidFill>
                <a:effectLst/>
                <a:latin typeface="Times New Roman" panose="02020603050405020304" pitchFamily="18" charset="0"/>
                <a:ea typeface="Times New Roman" panose="02020603050405020304" pitchFamily="18" charset="0"/>
              </a:rPr>
              <a:t>.</a:t>
            </a:r>
            <a:endParaRPr lang="vi-VN" sz="54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484094" y="2017059"/>
            <a:ext cx="914400" cy="6589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95835" y="322729"/>
            <a:ext cx="11672047" cy="6320118"/>
          </a:xfrm>
        </p:spPr>
        <p:txBody>
          <a:bodyPr>
            <a:normAutofit/>
          </a:bodyPr>
          <a:lstStyle/>
          <a:p>
            <a:pPr algn="just"/>
            <a:r>
              <a:rPr lang="en-US" sz="4800" b="1" dirty="0" err="1">
                <a:solidFill>
                  <a:srgbClr val="000000"/>
                </a:solidFill>
                <a:effectLst/>
                <a:latin typeface="Times New Roman" panose="02020603050405020304" pitchFamily="18" charset="0"/>
                <a:ea typeface="Calibri" panose="020F0502020204030204" charset="0"/>
              </a:rPr>
              <a:t>Câu</a:t>
            </a:r>
            <a:r>
              <a:rPr lang="en-US" sz="4800" b="1" dirty="0">
                <a:solidFill>
                  <a:srgbClr val="000000"/>
                </a:solidFill>
                <a:effectLst/>
                <a:latin typeface="Times New Roman" panose="02020603050405020304" pitchFamily="18" charset="0"/>
                <a:ea typeface="Calibri" panose="020F0502020204030204" charset="0"/>
              </a:rPr>
              <a:t> 2. </a:t>
            </a:r>
            <a:r>
              <a:rPr lang="en-US" sz="4800" b="1" dirty="0" err="1">
                <a:solidFill>
                  <a:srgbClr val="000000"/>
                </a:solidFill>
                <a:effectLst/>
                <a:latin typeface="Times New Roman" panose="02020603050405020304" pitchFamily="18" charset="0"/>
                <a:ea typeface="Times New Roman" panose="02020603050405020304" pitchFamily="18" charset="0"/>
              </a:rPr>
              <a:t>Vùng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đảo</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châu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Đại</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gồm</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mấy</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khu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vực</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A. Ba.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B. </a:t>
            </a:r>
            <a:r>
              <a:rPr lang="en-US" sz="4800" b="1" dirty="0" err="1">
                <a:solidFill>
                  <a:srgbClr val="000000"/>
                </a:solidFill>
                <a:effectLst/>
                <a:latin typeface="Times New Roman" panose="02020603050405020304" pitchFamily="18" charset="0"/>
                <a:ea typeface="Times New Roman" panose="02020603050405020304" pitchFamily="18" charset="0"/>
              </a:rPr>
              <a:t>Bốn</a:t>
            </a:r>
            <a:r>
              <a:rPr lang="en-US" sz="4800" b="1" dirty="0">
                <a:solidFill>
                  <a:srgbClr val="000000"/>
                </a:solidFill>
                <a:effectLst/>
                <a:latin typeface="Times New Roman" panose="02020603050405020304" pitchFamily="18" charset="0"/>
                <a:ea typeface="Times New Roman" panose="02020603050405020304" pitchFamily="18" charset="0"/>
              </a:rPr>
              <a:t>.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C. </a:t>
            </a:r>
            <a:r>
              <a:rPr lang="en-US" sz="4800" b="1" dirty="0" err="1">
                <a:solidFill>
                  <a:srgbClr val="000000"/>
                </a:solidFill>
                <a:effectLst/>
                <a:latin typeface="Times New Roman" panose="02020603050405020304" pitchFamily="18" charset="0"/>
                <a:ea typeface="Times New Roman" panose="02020603050405020304" pitchFamily="18" charset="0"/>
              </a:rPr>
              <a:t>Năm</a:t>
            </a:r>
            <a:r>
              <a:rPr lang="en-US" sz="4800" b="1" dirty="0">
                <a:solidFill>
                  <a:srgbClr val="000000"/>
                </a:solidFill>
                <a:effectLst/>
                <a:latin typeface="Times New Roman" panose="02020603050405020304" pitchFamily="18" charset="0"/>
                <a:ea typeface="Times New Roman" panose="02020603050405020304" pitchFamily="18" charset="0"/>
              </a:rPr>
              <a:t>.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D. </a:t>
            </a:r>
            <a:r>
              <a:rPr lang="en-US" sz="4800" b="1" dirty="0" err="1">
                <a:solidFill>
                  <a:srgbClr val="000000"/>
                </a:solidFill>
                <a:effectLst/>
                <a:latin typeface="Times New Roman" panose="02020603050405020304" pitchFamily="18" charset="0"/>
                <a:ea typeface="Times New Roman" panose="02020603050405020304" pitchFamily="18" charset="0"/>
              </a:rPr>
              <a:t>Sáu</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389965" y="2568388"/>
            <a:ext cx="874059" cy="7126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95835" y="322729"/>
            <a:ext cx="11672047" cy="6320118"/>
          </a:xfrm>
        </p:spPr>
        <p:txBody>
          <a:bodyPr>
            <a:normAutofit/>
          </a:bodyPr>
          <a:lstStyle/>
          <a:p>
            <a:pPr algn="just"/>
            <a:r>
              <a:rPr lang="en-US" sz="4800" b="1" dirty="0" err="1">
                <a:solidFill>
                  <a:srgbClr val="000000"/>
                </a:solidFill>
                <a:effectLst/>
                <a:latin typeface="Times New Roman" panose="02020603050405020304" pitchFamily="18" charset="0"/>
                <a:ea typeface="Calibri" panose="020F0502020204030204" charset="0"/>
              </a:rPr>
              <a:t>Câu</a:t>
            </a:r>
            <a:r>
              <a:rPr lang="en-US" sz="4800" b="1" dirty="0">
                <a:solidFill>
                  <a:srgbClr val="000000"/>
                </a:solidFill>
                <a:effectLst/>
                <a:latin typeface="Times New Roman" panose="02020603050405020304" pitchFamily="18" charset="0"/>
                <a:ea typeface="Calibri" panose="020F0502020204030204" charset="0"/>
              </a:rPr>
              <a:t> 3. </a:t>
            </a:r>
            <a:r>
              <a:rPr lang="en-US" sz="4800" b="1" dirty="0" err="1">
                <a:solidFill>
                  <a:srgbClr val="000000"/>
                </a:solidFill>
                <a:effectLst/>
                <a:latin typeface="Times New Roman" panose="02020603050405020304" pitchFamily="18" charset="0"/>
                <a:ea typeface="Times New Roman" panose="02020603050405020304" pitchFamily="18" charset="0"/>
              </a:rPr>
              <a:t>Vùng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đảo</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châu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Đại</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nằm</a:t>
            </a:r>
            <a:r>
              <a:rPr lang="en-US" sz="4800" b="1" dirty="0">
                <a:solidFill>
                  <a:srgbClr val="000000"/>
                </a:solidFill>
                <a:effectLst/>
                <a:latin typeface="Times New Roman" panose="02020603050405020304" pitchFamily="18" charset="0"/>
                <a:ea typeface="Times New Roman" panose="02020603050405020304" pitchFamily="18" charset="0"/>
              </a:rPr>
              <a:t> ở </a:t>
            </a:r>
            <a:r>
              <a:rPr lang="en-US" sz="4800" b="1" dirty="0" err="1">
                <a:solidFill>
                  <a:srgbClr val="000000"/>
                </a:solidFill>
                <a:effectLst/>
                <a:latin typeface="Times New Roman" panose="02020603050405020304" pitchFamily="18" charset="0"/>
                <a:ea typeface="Times New Roman" panose="02020603050405020304" pitchFamily="18" charset="0"/>
              </a:rPr>
              <a:t>đâu</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A. Trung </a:t>
            </a:r>
            <a:r>
              <a:rPr lang="en-US" sz="4800" b="1" dirty="0" err="1">
                <a:solidFill>
                  <a:srgbClr val="000000"/>
                </a:solidFill>
                <a:effectLst/>
                <a:latin typeface="Times New Roman" panose="02020603050405020304" pitchFamily="18" charset="0"/>
                <a:ea typeface="Times New Roman" panose="02020603050405020304" pitchFamily="18" charset="0"/>
              </a:rPr>
              <a:t>tâm</a:t>
            </a:r>
            <a:r>
              <a:rPr lang="en-US" sz="4800" b="1" dirty="0">
                <a:solidFill>
                  <a:srgbClr val="000000"/>
                </a:solidFill>
                <a:effectLst/>
                <a:latin typeface="Times New Roman" panose="02020603050405020304" pitchFamily="18" charset="0"/>
                <a:ea typeface="Times New Roman" panose="02020603050405020304" pitchFamily="18" charset="0"/>
              </a:rPr>
              <a:t> Thái Bình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B. Trung </a:t>
            </a:r>
            <a:r>
              <a:rPr lang="en-US" sz="4800" b="1" dirty="0" err="1">
                <a:solidFill>
                  <a:srgbClr val="000000"/>
                </a:solidFill>
                <a:effectLst/>
                <a:latin typeface="Times New Roman" panose="02020603050405020304" pitchFamily="18" charset="0"/>
                <a:ea typeface="Times New Roman" panose="02020603050405020304" pitchFamily="18" charset="0"/>
              </a:rPr>
              <a:t>tâm</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Đại</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Tây</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C. Trung </a:t>
            </a:r>
            <a:r>
              <a:rPr lang="en-US" sz="4800" b="1" dirty="0" err="1">
                <a:solidFill>
                  <a:srgbClr val="000000"/>
                </a:solidFill>
                <a:effectLst/>
                <a:latin typeface="Times New Roman" panose="02020603050405020304" pitchFamily="18" charset="0"/>
                <a:ea typeface="Times New Roman" panose="02020603050405020304" pitchFamily="18" charset="0"/>
              </a:rPr>
              <a:t>tâm</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Ấn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Độ</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D. Trung </a:t>
            </a:r>
            <a:r>
              <a:rPr lang="en-US" sz="4800" b="1" dirty="0" err="1">
                <a:solidFill>
                  <a:srgbClr val="000000"/>
                </a:solidFill>
                <a:effectLst/>
                <a:latin typeface="Times New Roman" panose="02020603050405020304" pitchFamily="18" charset="0"/>
                <a:ea typeface="Times New Roman" panose="02020603050405020304" pitchFamily="18" charset="0"/>
              </a:rPr>
              <a:t>tâm</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Bắc</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Băng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Dương</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endParaRPr lang="vi-VN" dirty="0"/>
          </a:p>
        </p:txBody>
      </p:sp>
      <p:sp>
        <p:nvSpPr>
          <p:cNvPr id="4" name="Hình Bầu dục 3"/>
          <p:cNvSpPr/>
          <p:nvPr/>
        </p:nvSpPr>
        <p:spPr>
          <a:xfrm>
            <a:off x="443753" y="1788459"/>
            <a:ext cx="847165" cy="7261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algn="just"/>
            <a:r>
              <a:rPr lang="en-US" sz="4000" b="1" dirty="0" err="1">
                <a:solidFill>
                  <a:srgbClr val="000000"/>
                </a:solidFill>
                <a:effectLst/>
                <a:latin typeface="Times New Roman" panose="02020603050405020304" pitchFamily="18" charset="0"/>
                <a:ea typeface="Calibri" panose="020F0502020204030204" charset="0"/>
              </a:rPr>
              <a:t>Câu</a:t>
            </a:r>
            <a:r>
              <a:rPr lang="en-US" sz="4000" b="1" dirty="0">
                <a:solidFill>
                  <a:srgbClr val="000000"/>
                </a:solidFill>
                <a:effectLst/>
                <a:latin typeface="Times New Roman" panose="02020603050405020304" pitchFamily="18" charset="0"/>
                <a:ea typeface="Calibri" panose="020F0502020204030204" charset="0"/>
              </a:rPr>
              <a:t> 4. </a:t>
            </a:r>
            <a:r>
              <a:rPr lang="en-US" sz="4000" b="1" dirty="0" err="1">
                <a:solidFill>
                  <a:srgbClr val="000000"/>
                </a:solidFill>
                <a:effectLst/>
                <a:latin typeface="Times New Roman" panose="02020603050405020304" pitchFamily="18" charset="0"/>
                <a:ea typeface="Times New Roman" panose="02020603050405020304" pitchFamily="18" charset="0"/>
              </a:rPr>
              <a:t>Dạng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địa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hình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lục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địa</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lần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lượt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từ</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tây</a:t>
            </a:r>
            <a:r>
              <a:rPr lang="en-US" sz="4000" b="1" dirty="0">
                <a:solidFill>
                  <a:srgbClr val="000000"/>
                </a:solidFill>
                <a:effectLst/>
                <a:latin typeface="Times New Roman" panose="02020603050405020304" pitchFamily="18" charset="0"/>
                <a:ea typeface="Times New Roman" panose="02020603050405020304" pitchFamily="18" charset="0"/>
              </a:rPr>
              <a:t> sang </a:t>
            </a:r>
            <a:r>
              <a:rPr lang="en-US" sz="4000" b="1" dirty="0" err="1">
                <a:solidFill>
                  <a:srgbClr val="000000"/>
                </a:solidFill>
                <a:effectLst/>
                <a:latin typeface="Times New Roman" panose="02020603050405020304" pitchFamily="18" charset="0"/>
                <a:ea typeface="Times New Roman" panose="02020603050405020304" pitchFamily="18" charset="0"/>
              </a:rPr>
              <a:t>đông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gì</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vi-VN" sz="4000" b="1" dirty="0">
              <a:effectLst/>
              <a:latin typeface="Times New Roman" panose="02020603050405020304" pitchFamily="18" charset="0"/>
              <a:ea typeface="Times New Roman" panose="02020603050405020304" pitchFamily="18" charset="0"/>
            </a:endParaRPr>
          </a:p>
          <a:p>
            <a:pPr algn="just"/>
            <a:r>
              <a:rPr lang="en-US" sz="4000" b="1" dirty="0">
                <a:solidFill>
                  <a:srgbClr val="000000"/>
                </a:solidFill>
                <a:effectLst/>
                <a:latin typeface="Times New Roman" panose="02020603050405020304" pitchFamily="18" charset="0"/>
                <a:ea typeface="Times New Roman" panose="02020603050405020304" pitchFamily="18" charset="0"/>
              </a:rPr>
              <a:t>A.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nguyên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tây</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bằng</a:t>
            </a:r>
            <a:r>
              <a:rPr lang="en-US" sz="4000" b="1" dirty="0">
                <a:solidFill>
                  <a:srgbClr val="000000"/>
                </a:solidFill>
                <a:effectLst/>
                <a:latin typeface="Times New Roman" panose="02020603050405020304" pitchFamily="18" charset="0"/>
                <a:ea typeface="Times New Roman" panose="02020603050405020304" pitchFamily="18" charset="0"/>
              </a:rPr>
              <a:t> Trung </a:t>
            </a:r>
            <a:r>
              <a:rPr lang="en-US" sz="4000" b="1" dirty="0" err="1">
                <a:solidFill>
                  <a:srgbClr val="000000"/>
                </a:solidFill>
                <a:effectLst/>
                <a:latin typeface="Times New Roman" panose="02020603050405020304" pitchFamily="18" charset="0"/>
                <a:ea typeface="Times New Roman" panose="02020603050405020304" pitchFamily="18" charset="0"/>
              </a:rPr>
              <a:t>tâm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dãy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Trường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a:t>
            </a:r>
            <a:endParaRPr lang="vi-VN" sz="4000" b="1" dirty="0">
              <a:effectLst/>
              <a:latin typeface="Times New Roman" panose="02020603050405020304" pitchFamily="18" charset="0"/>
              <a:ea typeface="Times New Roman" panose="02020603050405020304" pitchFamily="18" charset="0"/>
            </a:endParaRPr>
          </a:p>
          <a:p>
            <a:pPr algn="just"/>
            <a:r>
              <a:rPr lang="en-US" sz="4000" b="1" dirty="0">
                <a:solidFill>
                  <a:srgbClr val="000000"/>
                </a:solidFill>
                <a:effectLst/>
                <a:latin typeface="Times New Roman" panose="02020603050405020304" pitchFamily="18" charset="0"/>
                <a:ea typeface="Times New Roman" panose="02020603050405020304" pitchFamily="18" charset="0"/>
              </a:rPr>
              <a:t>B. </a:t>
            </a:r>
            <a:r>
              <a:rPr lang="en-US" sz="4000" b="1" dirty="0" err="1">
                <a:solidFill>
                  <a:srgbClr val="000000"/>
                </a:solidFill>
                <a:effectLst/>
                <a:latin typeface="Times New Roman" panose="02020603050405020304" pitchFamily="18" charset="0"/>
                <a:ea typeface="Times New Roman" panose="02020603050405020304" pitchFamily="18" charset="0"/>
              </a:rPr>
              <a:t>Dãy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Trường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bằng</a:t>
            </a:r>
            <a:r>
              <a:rPr lang="en-US" sz="4000" b="1" dirty="0">
                <a:solidFill>
                  <a:srgbClr val="000000"/>
                </a:solidFill>
                <a:effectLst/>
                <a:latin typeface="Times New Roman" panose="02020603050405020304" pitchFamily="18" charset="0"/>
                <a:ea typeface="Times New Roman" panose="02020603050405020304" pitchFamily="18" charset="0"/>
              </a:rPr>
              <a:t> Trung </a:t>
            </a:r>
            <a:r>
              <a:rPr lang="en-US" sz="4000" b="1" dirty="0" err="1">
                <a:solidFill>
                  <a:srgbClr val="000000"/>
                </a:solidFill>
                <a:effectLst/>
                <a:latin typeface="Times New Roman" panose="02020603050405020304" pitchFamily="18" charset="0"/>
                <a:ea typeface="Times New Roman" panose="02020603050405020304" pitchFamily="18" charset="0"/>
              </a:rPr>
              <a:t>tâm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nguyên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tây</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a:t>
            </a:r>
            <a:endParaRPr lang="vi-VN" sz="4000" b="1" dirty="0">
              <a:effectLst/>
              <a:latin typeface="Times New Roman" panose="02020603050405020304" pitchFamily="18" charset="0"/>
              <a:ea typeface="Times New Roman" panose="02020603050405020304" pitchFamily="18" charset="0"/>
            </a:endParaRPr>
          </a:p>
          <a:p>
            <a:pPr algn="just"/>
            <a:r>
              <a:rPr lang="en-US" sz="4000" b="1" dirty="0">
                <a:solidFill>
                  <a:srgbClr val="000000"/>
                </a:solidFill>
                <a:effectLst/>
                <a:latin typeface="Times New Roman" panose="02020603050405020304" pitchFamily="18" charset="0"/>
                <a:ea typeface="Times New Roman" panose="02020603050405020304" pitchFamily="18" charset="0"/>
              </a:rPr>
              <a:t>C.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bằng</a:t>
            </a:r>
            <a:r>
              <a:rPr lang="en-US" sz="4000" b="1" dirty="0">
                <a:solidFill>
                  <a:srgbClr val="000000"/>
                </a:solidFill>
                <a:effectLst/>
                <a:latin typeface="Times New Roman" panose="02020603050405020304" pitchFamily="18" charset="0"/>
                <a:ea typeface="Times New Roman" panose="02020603050405020304" pitchFamily="18" charset="0"/>
              </a:rPr>
              <a:t> Trung </a:t>
            </a:r>
            <a:r>
              <a:rPr lang="en-US" sz="4000" b="1" dirty="0" err="1">
                <a:solidFill>
                  <a:srgbClr val="000000"/>
                </a:solidFill>
                <a:effectLst/>
                <a:latin typeface="Times New Roman" panose="02020603050405020304" pitchFamily="18" charset="0"/>
                <a:ea typeface="Times New Roman" panose="02020603050405020304" pitchFamily="18" charset="0"/>
              </a:rPr>
              <a:t>Tâm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dãy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Trường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nguyên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tây</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a:t>
            </a:r>
            <a:endParaRPr lang="vi-VN" sz="4000" b="1" dirty="0">
              <a:effectLst/>
              <a:latin typeface="Times New Roman" panose="02020603050405020304" pitchFamily="18" charset="0"/>
              <a:ea typeface="Times New Roman" panose="02020603050405020304" pitchFamily="18" charset="0"/>
            </a:endParaRPr>
          </a:p>
          <a:p>
            <a:pPr algn="just"/>
            <a:r>
              <a:rPr lang="en-US" sz="4000" b="1" dirty="0">
                <a:solidFill>
                  <a:srgbClr val="000000"/>
                </a:solidFill>
                <a:effectLst/>
                <a:latin typeface="Times New Roman" panose="02020603050405020304" pitchFamily="18" charset="0"/>
                <a:ea typeface="Times New Roman" panose="02020603050405020304" pitchFamily="18" charset="0"/>
              </a:rPr>
              <a:t>D.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nguyên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tây</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dãy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Trường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Sơn</a:t>
            </a:r>
            <a:r>
              <a:rPr lang="en-US" sz="4000" b="1" dirty="0">
                <a:solidFill>
                  <a:srgbClr val="000000"/>
                </a:solidFill>
                <a:effectLst/>
                <a:latin typeface="Times New Roman" panose="02020603050405020304" pitchFamily="18" charset="0"/>
                <a:ea typeface="Times New Roman" panose="02020603050405020304" pitchFamily="18" charset="0"/>
              </a:rPr>
              <a:t> Ô-</a:t>
            </a:r>
            <a:r>
              <a:rPr lang="en-US" sz="4000" b="1" dirty="0" err="1">
                <a:solidFill>
                  <a:srgbClr val="000000"/>
                </a:solidFill>
                <a:effectLst/>
                <a:latin typeface="Times New Roman" panose="02020603050405020304" pitchFamily="18" charset="0"/>
                <a:ea typeface="Times New Roman" panose="02020603050405020304" pitchFamily="18" charset="0"/>
              </a:rPr>
              <a:t>xtrây</a:t>
            </a:r>
            <a:r>
              <a:rPr lang="en-US" sz="4000" b="1" dirty="0">
                <a:solidFill>
                  <a:srgbClr val="000000"/>
                </a:solidFill>
                <a:effectLst/>
                <a:latin typeface="Times New Roman" panose="02020603050405020304" pitchFamily="18" charset="0"/>
                <a:ea typeface="Times New Roman" panose="02020603050405020304" pitchFamily="18" charset="0"/>
              </a:rPr>
              <a:t>-li-a,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bằng</a:t>
            </a:r>
            <a:r>
              <a:rPr lang="en-US" sz="4000" b="1" dirty="0">
                <a:solidFill>
                  <a:srgbClr val="000000"/>
                </a:solidFill>
                <a:effectLst/>
                <a:latin typeface="Times New Roman" panose="02020603050405020304" pitchFamily="18" charset="0"/>
                <a:ea typeface="Times New Roman" panose="02020603050405020304" pitchFamily="18" charset="0"/>
              </a:rPr>
              <a:t> Trung </a:t>
            </a:r>
            <a:r>
              <a:rPr lang="en-US" sz="4000" b="1" dirty="0" err="1">
                <a:solidFill>
                  <a:srgbClr val="000000"/>
                </a:solidFill>
                <a:effectLst/>
                <a:latin typeface="Times New Roman" panose="02020603050405020304" pitchFamily="18" charset="0"/>
                <a:ea typeface="Times New Roman" panose="02020603050405020304" pitchFamily="18" charset="0"/>
              </a:rPr>
              <a:t>tâm</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vi-VN" sz="40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403412" y="1546412"/>
            <a:ext cx="806823" cy="57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algn="just"/>
            <a:r>
              <a:rPr lang="en-US" sz="4800" b="1" dirty="0" err="1">
                <a:solidFill>
                  <a:srgbClr val="000000"/>
                </a:solidFill>
                <a:effectLst/>
                <a:latin typeface="Times New Roman" panose="02020603050405020304" pitchFamily="18" charset="0"/>
                <a:ea typeface="Times New Roman" panose="02020603050405020304" pitchFamily="18" charset="0"/>
              </a:rPr>
              <a:t>Câu</a:t>
            </a:r>
            <a:r>
              <a:rPr lang="en-US" sz="4800" b="1" dirty="0">
                <a:solidFill>
                  <a:srgbClr val="000000"/>
                </a:solidFill>
                <a:effectLst/>
                <a:latin typeface="Times New Roman" panose="02020603050405020304" pitchFamily="18" charset="0"/>
                <a:ea typeface="Times New Roman" panose="02020603050405020304" pitchFamily="18" charset="0"/>
              </a:rPr>
              <a:t> 5. </a:t>
            </a:r>
            <a:r>
              <a:rPr lang="en-US" sz="4800" b="1" dirty="0" err="1">
                <a:solidFill>
                  <a:srgbClr val="000000"/>
                </a:solidFill>
                <a:effectLst/>
                <a:latin typeface="Times New Roman" panose="02020603050405020304" pitchFamily="18" charset="0"/>
                <a:ea typeface="Times New Roman" panose="02020603050405020304" pitchFamily="18" charset="0"/>
              </a:rPr>
              <a:t>Độ</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cao</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trung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bình</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của</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sơn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nguyên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phía</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tây</a:t>
            </a:r>
            <a:r>
              <a:rPr lang="en-US" sz="4800" b="1" dirty="0">
                <a:solidFill>
                  <a:srgbClr val="000000"/>
                </a:solidFill>
                <a:effectLst/>
                <a:latin typeface="Times New Roman" panose="02020603050405020304" pitchFamily="18" charset="0"/>
                <a:ea typeface="Times New Roman" panose="02020603050405020304" pitchFamily="18" charset="0"/>
              </a:rPr>
              <a:t> Ô-</a:t>
            </a:r>
            <a:r>
              <a:rPr lang="en-US" sz="4800" b="1" dirty="0" err="1">
                <a:solidFill>
                  <a:srgbClr val="000000"/>
                </a:solidFill>
                <a:effectLst/>
                <a:latin typeface="Times New Roman" panose="02020603050405020304" pitchFamily="18" charset="0"/>
                <a:ea typeface="Times New Roman" panose="02020603050405020304" pitchFamily="18" charset="0"/>
              </a:rPr>
              <a:t>xtrây</a:t>
            </a:r>
            <a:r>
              <a:rPr lang="en-US" sz="4800" b="1" dirty="0">
                <a:solidFill>
                  <a:srgbClr val="000000"/>
                </a:solidFill>
                <a:effectLst/>
                <a:latin typeface="Times New Roman" panose="02020603050405020304" pitchFamily="18" charset="0"/>
                <a:ea typeface="Times New Roman" panose="02020603050405020304" pitchFamily="18" charset="0"/>
              </a:rPr>
              <a:t>-li-a </a:t>
            </a:r>
            <a:r>
              <a:rPr lang="en-US" sz="4800" b="1" dirty="0" err="1">
                <a:solidFill>
                  <a:srgbClr val="000000"/>
                </a:solidFill>
                <a:effectLst/>
                <a:latin typeface="Times New Roman" panose="02020603050405020304" pitchFamily="18" charset="0"/>
                <a:ea typeface="Times New Roman" panose="02020603050405020304" pitchFamily="18" charset="0"/>
              </a:rPr>
              <a:t>là</a:t>
            </a:r>
            <a:r>
              <a:rPr lang="en-US" sz="4800" b="1" dirty="0">
                <a:solidFill>
                  <a:srgbClr val="000000"/>
                </a:solidFill>
                <a:effectLst/>
                <a:latin typeface="Times New Roman" panose="02020603050405020304" pitchFamily="18" charset="0"/>
                <a:ea typeface="Times New Roman" panose="02020603050405020304" pitchFamily="18" charset="0"/>
              </a:rPr>
              <a:t> bao </a:t>
            </a:r>
            <a:r>
              <a:rPr lang="en-US" sz="4800" b="1" dirty="0" err="1">
                <a:solidFill>
                  <a:srgbClr val="000000"/>
                </a:solidFill>
                <a:effectLst/>
                <a:latin typeface="Times New Roman" panose="02020603050405020304" pitchFamily="18" charset="0"/>
                <a:ea typeface="Times New Roman" panose="02020603050405020304" pitchFamily="18" charset="0"/>
              </a:rPr>
              <a:t>nhiêu</a:t>
            </a:r>
            <a:r>
              <a:rPr lang="en-US" sz="4800" b="1" dirty="0">
                <a:solidFill>
                  <a:srgbClr val="000000"/>
                </a:solidFill>
                <a:effectLst/>
                <a:latin typeface="Times New Roman" panose="02020603050405020304" pitchFamily="18" charset="0"/>
                <a:ea typeface="Times New Roman" panose="02020603050405020304" pitchFamily="18" charset="0"/>
              </a:rPr>
              <a:t>?</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A. Trung </a:t>
            </a:r>
            <a:r>
              <a:rPr lang="en-US" sz="4800" b="1" dirty="0" err="1">
                <a:solidFill>
                  <a:srgbClr val="000000"/>
                </a:solidFill>
                <a:effectLst/>
                <a:latin typeface="Times New Roman" panose="02020603050405020304" pitchFamily="18" charset="0"/>
                <a:ea typeface="Times New Roman" panose="02020603050405020304" pitchFamily="18" charset="0"/>
              </a:rPr>
              <a:t>bình</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dưới</a:t>
            </a:r>
            <a:r>
              <a:rPr lang="en-US" sz="4800" b="1" dirty="0">
                <a:solidFill>
                  <a:srgbClr val="000000"/>
                </a:solidFill>
                <a:effectLst/>
                <a:latin typeface="Times New Roman" panose="02020603050405020304" pitchFamily="18" charset="0"/>
                <a:ea typeface="Times New Roman" panose="02020603050405020304" pitchFamily="18" charset="0"/>
              </a:rPr>
              <a:t> 500m.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B. Trung </a:t>
            </a:r>
            <a:r>
              <a:rPr lang="en-US" sz="4800" b="1" dirty="0" err="1">
                <a:solidFill>
                  <a:srgbClr val="000000"/>
                </a:solidFill>
                <a:effectLst/>
                <a:latin typeface="Times New Roman" panose="02020603050405020304" pitchFamily="18" charset="0"/>
                <a:ea typeface="Times New Roman" panose="02020603050405020304" pitchFamily="18" charset="0"/>
              </a:rPr>
              <a:t>bình</a:t>
            </a:r>
            <a:r>
              <a:rPr lang="en-US" sz="4800" b="1" dirty="0">
                <a:solidFill>
                  <a:srgbClr val="000000"/>
                </a:solidFill>
                <a:effectLst/>
                <a:latin typeface="Times New Roman" panose="02020603050405020304" pitchFamily="18" charset="0"/>
                <a:ea typeface="Times New Roman" panose="02020603050405020304" pitchFamily="18" charset="0"/>
              </a:rPr>
              <a:t>  800-1000m.</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C. Trung </a:t>
            </a:r>
            <a:r>
              <a:rPr lang="en-US" sz="4800" b="1" dirty="0" err="1">
                <a:solidFill>
                  <a:srgbClr val="000000"/>
                </a:solidFill>
                <a:effectLst/>
                <a:latin typeface="Times New Roman" panose="02020603050405020304" pitchFamily="18" charset="0"/>
                <a:ea typeface="Times New Roman" panose="02020603050405020304" pitchFamily="18" charset="0"/>
              </a:rPr>
              <a:t>bình</a:t>
            </a:r>
            <a:r>
              <a:rPr lang="en-US" sz="4800" b="1" dirty="0">
                <a:solidFill>
                  <a:srgbClr val="000000"/>
                </a:solidFill>
                <a:effectLst/>
                <a:latin typeface="Times New Roman" panose="02020603050405020304" pitchFamily="18" charset="0"/>
                <a:ea typeface="Times New Roman" panose="02020603050405020304" pitchFamily="18" charset="0"/>
              </a:rPr>
              <a:t> 500m.                                  </a:t>
            </a:r>
            <a:endParaRPr lang="vi-VN" sz="4800" b="1" dirty="0">
              <a:effectLst/>
              <a:latin typeface="Times New Roman" panose="02020603050405020304" pitchFamily="18" charset="0"/>
              <a:ea typeface="Times New Roman" panose="02020603050405020304" pitchFamily="18" charset="0"/>
            </a:endParaRPr>
          </a:p>
          <a:p>
            <a:pPr algn="just"/>
            <a:r>
              <a:rPr lang="en-US" sz="4800" b="1" dirty="0">
                <a:solidFill>
                  <a:srgbClr val="000000"/>
                </a:solidFill>
                <a:effectLst/>
                <a:latin typeface="Times New Roman" panose="02020603050405020304" pitchFamily="18" charset="0"/>
                <a:ea typeface="Times New Roman" panose="02020603050405020304" pitchFamily="18" charset="0"/>
              </a:rPr>
              <a:t>D. Trung </a:t>
            </a:r>
            <a:r>
              <a:rPr lang="en-US" sz="4800" b="1" dirty="0" err="1">
                <a:solidFill>
                  <a:srgbClr val="000000"/>
                </a:solidFill>
                <a:effectLst/>
                <a:latin typeface="Times New Roman" panose="02020603050405020304" pitchFamily="18" charset="0"/>
                <a:ea typeface="Times New Roman" panose="02020603050405020304" pitchFamily="18" charset="0"/>
              </a:rPr>
              <a:t>bình</a:t>
            </a:r>
            <a:r>
              <a:rPr lang="en-US" sz="4800" b="1" dirty="0">
                <a:solidFill>
                  <a:srgbClr val="000000"/>
                </a:solidFill>
                <a:effectLst/>
                <a:latin typeface="Times New Roman" panose="02020603050405020304" pitchFamily="18" charset="0"/>
                <a:ea typeface="Times New Roman" panose="02020603050405020304" pitchFamily="18" charset="0"/>
              </a:rPr>
              <a:t> 1000m.</a:t>
            </a:r>
            <a:endParaRPr lang="vi-VN" sz="48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430306" y="1761565"/>
            <a:ext cx="887506" cy="6589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marL="0" indent="0">
              <a:buNone/>
            </a:pPr>
            <a:r>
              <a:rPr lang="vi-VN" sz="5400" b="1" dirty="0">
                <a:solidFill>
                  <a:srgbClr val="FF0000"/>
                </a:solidFill>
                <a:effectLst/>
                <a:latin typeface="Times New Roman" panose="02020603050405020304" pitchFamily="18" charset="0"/>
                <a:ea typeface="Times New Roman" panose="02020603050405020304" pitchFamily="18" charset="0"/>
              </a:rPr>
              <a:t>2. Đặc điểm tự nhiên châu Đại Dương</a:t>
            </a:r>
          </a:p>
          <a:p>
            <a:endParaRPr lang="vi-V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Câu 6. Sơn nguyên tây Ô-</a:t>
            </a:r>
            <a:r>
              <a:rPr lang="vi-VN" sz="4000" b="1" dirty="0" err="1">
                <a:solidFill>
                  <a:srgbClr val="000000"/>
                </a:solidFill>
                <a:effectLst/>
                <a:latin typeface="Times New Roman" panose="02020603050405020304" pitchFamily="18" charset="0"/>
                <a:ea typeface="Times New Roman" panose="02020603050405020304" pitchFamily="18" charset="0"/>
              </a:rPr>
              <a:t>xtrây</a:t>
            </a:r>
            <a:r>
              <a:rPr lang="vi-VN" sz="4000" b="1" dirty="0">
                <a:solidFill>
                  <a:srgbClr val="000000"/>
                </a:solidFill>
                <a:effectLst/>
                <a:latin typeface="Times New Roman" panose="02020603050405020304" pitchFamily="18" charset="0"/>
                <a:ea typeface="Times New Roman" panose="02020603050405020304" pitchFamily="18" charset="0"/>
              </a:rPr>
              <a:t>-li-a có đặc điểm như thế nào?</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A. Là các hoang mạc cát, hoang mạc đá, cao nguyên và núi thấp.</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B. Là các cao nguyên rộng lớn, đất đai màu mỡ.</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C. Là các sườn dốc, xen lẫn đồng bằng cát và đụn cát.</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D. Là các hoang mạc cát xen lẫn cao nguyên và hẻm vực.</a:t>
            </a:r>
            <a:endParaRPr lang="vi-VN" sz="40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591671" y="1492624"/>
            <a:ext cx="806823" cy="6185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55494" y="255494"/>
            <a:ext cx="11752730" cy="6360459"/>
          </a:xfrm>
        </p:spPr>
        <p:txBody>
          <a:bodyPr>
            <a:normAutofit lnSpcReduction="10000"/>
          </a:bodyPr>
          <a:lstStyle/>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Câu 7. Dạng địa hình lục địa Ô-</a:t>
            </a:r>
            <a:r>
              <a:rPr lang="vi-VN" sz="5400" b="1" dirty="0" err="1">
                <a:solidFill>
                  <a:srgbClr val="000000"/>
                </a:solidFill>
                <a:effectLst/>
                <a:latin typeface="Times New Roman" panose="02020603050405020304" pitchFamily="18" charset="0"/>
                <a:ea typeface="Times New Roman" panose="02020603050405020304" pitchFamily="18" charset="0"/>
              </a:rPr>
              <a:t>xtrây</a:t>
            </a:r>
            <a:r>
              <a:rPr lang="vi-VN" sz="5400" b="1" dirty="0">
                <a:solidFill>
                  <a:srgbClr val="000000"/>
                </a:solidFill>
                <a:effectLst/>
                <a:latin typeface="Times New Roman" panose="02020603050405020304" pitchFamily="18" charset="0"/>
                <a:ea typeface="Times New Roman" panose="02020603050405020304" pitchFamily="18" charset="0"/>
              </a:rPr>
              <a:t>-li-a là gì?</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A. Lãnh thổ hình khối rõ rệt.</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B. Lãnh thổ trải dài từ bắc xuống nam.</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C. Lãnh thổ gồm: núi và sơn nguyên cao, đồ sộ.</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D. Lãnh thổ đối xứng qua xích đạo.</a:t>
            </a:r>
            <a:endParaRPr lang="vi-VN" sz="54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645459" y="1694329"/>
            <a:ext cx="954741" cy="6992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55494" y="255494"/>
            <a:ext cx="11752730" cy="6360459"/>
          </a:xfrm>
        </p:spPr>
        <p:txBody>
          <a:bodyPr/>
          <a:lstStyle/>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Câu 8. Chiều rộng từ bờ Tây sang bờ Đông của lục địa Ô-</a:t>
            </a:r>
            <a:r>
              <a:rPr lang="vi-VN" sz="5400" b="1" dirty="0" err="1">
                <a:solidFill>
                  <a:srgbClr val="000000"/>
                </a:solidFill>
                <a:effectLst/>
                <a:latin typeface="Times New Roman" panose="02020603050405020304" pitchFamily="18" charset="0"/>
                <a:ea typeface="Times New Roman" panose="02020603050405020304" pitchFamily="18" charset="0"/>
              </a:rPr>
              <a:t>xtrây</a:t>
            </a:r>
            <a:r>
              <a:rPr lang="vi-VN" sz="5400" b="1" dirty="0">
                <a:solidFill>
                  <a:srgbClr val="000000"/>
                </a:solidFill>
                <a:effectLst/>
                <a:latin typeface="Times New Roman" panose="02020603050405020304" pitchFamily="18" charset="0"/>
                <a:ea typeface="Times New Roman" panose="02020603050405020304" pitchFamily="18" charset="0"/>
              </a:rPr>
              <a:t>-li-a mở rộng nhất là bao nhiêu </a:t>
            </a:r>
            <a:r>
              <a:rPr lang="vi-VN" sz="5400" b="1" dirty="0" err="1">
                <a:solidFill>
                  <a:srgbClr val="000000"/>
                </a:solidFill>
                <a:effectLst/>
                <a:latin typeface="Times New Roman" panose="02020603050405020304" pitchFamily="18" charset="0"/>
                <a:ea typeface="Times New Roman" panose="02020603050405020304" pitchFamily="18" charset="0"/>
              </a:rPr>
              <a:t>km</a:t>
            </a:r>
            <a:r>
              <a:rPr lang="vi-VN" sz="5400" b="1" dirty="0">
                <a:solidFill>
                  <a:srgbClr val="000000"/>
                </a:solidFill>
                <a:effectLst/>
                <a:latin typeface="Times New Roman" panose="02020603050405020304" pitchFamily="18" charset="0"/>
                <a:ea typeface="Times New Roman" panose="02020603050405020304" pitchFamily="18" charset="0"/>
              </a:rPr>
              <a:t>?</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A. 3000km.         </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B. 4000km.          </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C. 5000km.          </a:t>
            </a:r>
            <a:endParaRPr lang="vi-VN" sz="5400" b="1" dirty="0">
              <a:effectLst/>
              <a:latin typeface="Times New Roman" panose="02020603050405020304" pitchFamily="18" charset="0"/>
              <a:ea typeface="Times New Roman" panose="02020603050405020304" pitchFamily="18" charset="0"/>
            </a:endParaRPr>
          </a:p>
          <a:p>
            <a:pPr indent="180340" algn="just"/>
            <a:r>
              <a:rPr lang="vi-VN" sz="5400" b="1" dirty="0">
                <a:solidFill>
                  <a:srgbClr val="000000"/>
                </a:solidFill>
                <a:effectLst/>
                <a:latin typeface="Times New Roman" panose="02020603050405020304" pitchFamily="18" charset="0"/>
                <a:ea typeface="Times New Roman" panose="02020603050405020304" pitchFamily="18" charset="0"/>
              </a:rPr>
              <a:t>D. 6000km.</a:t>
            </a:r>
            <a:endParaRPr lang="vi-VN" sz="5400" b="1" dirty="0">
              <a:effectLst/>
              <a:latin typeface="Times New Roman" panose="02020603050405020304" pitchFamily="18" charset="0"/>
              <a:ea typeface="Times New Roman" panose="02020603050405020304" pitchFamily="18" charset="0"/>
            </a:endParaRPr>
          </a:p>
          <a:p>
            <a:endParaRPr lang="vi-VN" dirty="0"/>
          </a:p>
        </p:txBody>
      </p:sp>
      <p:sp>
        <p:nvSpPr>
          <p:cNvPr id="4" name="Hình Bầu dục 3"/>
          <p:cNvSpPr/>
          <p:nvPr/>
        </p:nvSpPr>
        <p:spPr>
          <a:xfrm>
            <a:off x="618565" y="3523129"/>
            <a:ext cx="887506" cy="7261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algn="just"/>
            <a:r>
              <a:rPr lang="vi-VN" sz="5400" b="1" dirty="0"/>
              <a:t>Câu 9. Chiều dài từ Bắc xuống Nam của lục địa Ô-</a:t>
            </a:r>
            <a:r>
              <a:rPr lang="vi-VN" sz="5400" b="1" dirty="0" err="1"/>
              <a:t>xtrây</a:t>
            </a:r>
            <a:r>
              <a:rPr lang="vi-VN" sz="5400" b="1" dirty="0"/>
              <a:t>-li-a là bao nhiêu </a:t>
            </a:r>
            <a:r>
              <a:rPr lang="vi-VN" sz="5400" b="1" dirty="0" err="1"/>
              <a:t>km</a:t>
            </a:r>
            <a:r>
              <a:rPr lang="vi-VN" sz="5400" b="1" dirty="0"/>
              <a:t>?</a:t>
            </a:r>
          </a:p>
          <a:p>
            <a:pPr algn="just"/>
            <a:r>
              <a:rPr lang="vi-VN" sz="5400" b="1" dirty="0"/>
              <a:t>A. 3000km.         </a:t>
            </a:r>
          </a:p>
          <a:p>
            <a:pPr algn="just"/>
            <a:r>
              <a:rPr lang="vi-VN" sz="5400" b="1" dirty="0"/>
              <a:t>B. 4000km.          </a:t>
            </a:r>
          </a:p>
          <a:p>
            <a:pPr algn="just"/>
            <a:r>
              <a:rPr lang="vi-VN" sz="5400" b="1" dirty="0"/>
              <a:t>C. 5000km.          </a:t>
            </a:r>
          </a:p>
          <a:p>
            <a:pPr algn="just"/>
            <a:r>
              <a:rPr lang="vi-VN" sz="5400" b="1" dirty="0"/>
              <a:t>D. 6000km.</a:t>
            </a:r>
          </a:p>
          <a:p>
            <a:endParaRPr lang="vi-VN" dirty="0"/>
          </a:p>
        </p:txBody>
      </p:sp>
      <p:sp>
        <p:nvSpPr>
          <p:cNvPr id="2" name="Hình Bầu dục 1"/>
          <p:cNvSpPr/>
          <p:nvPr/>
        </p:nvSpPr>
        <p:spPr>
          <a:xfrm>
            <a:off x="376518" y="2581835"/>
            <a:ext cx="995082" cy="847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r>
              <a:rPr lang="vi-VN" sz="4000" b="1" dirty="0"/>
              <a:t>Câu 10. Khu vực nào ở Ô-</a:t>
            </a:r>
            <a:r>
              <a:rPr lang="vi-VN" sz="4000" b="1" dirty="0" err="1"/>
              <a:t>xtrây</a:t>
            </a:r>
            <a:r>
              <a:rPr lang="vi-VN" sz="4000" b="1" dirty="0"/>
              <a:t>-li-a có lượng mưa cao nhất?</a:t>
            </a:r>
          </a:p>
          <a:p>
            <a:r>
              <a:rPr lang="vi-VN" sz="4000" b="1" dirty="0"/>
              <a:t>A. Dải bờ biển hẹp ở phía Bắc.                   </a:t>
            </a:r>
          </a:p>
          <a:p>
            <a:r>
              <a:rPr lang="vi-VN" sz="4000" b="1" dirty="0"/>
              <a:t>B. Sườn tây của dãy Trường Sơn Ô-</a:t>
            </a:r>
            <a:r>
              <a:rPr lang="vi-VN" sz="4000" b="1" dirty="0" err="1"/>
              <a:t>xtrây</a:t>
            </a:r>
            <a:r>
              <a:rPr lang="vi-VN" sz="4000" b="1" dirty="0"/>
              <a:t>-li-a.</a:t>
            </a:r>
          </a:p>
          <a:p>
            <a:r>
              <a:rPr lang="vi-VN" sz="4000" b="1" dirty="0"/>
              <a:t>C. Dải đất hẹp phía nam lục địa.</a:t>
            </a:r>
          </a:p>
          <a:p>
            <a:r>
              <a:rPr lang="vi-VN" sz="4000" b="1" dirty="0"/>
              <a:t>D. Phía nam của đảo Ta-</a:t>
            </a:r>
            <a:r>
              <a:rPr lang="vi-VN" sz="4000" b="1" dirty="0" err="1"/>
              <a:t>xma</a:t>
            </a:r>
            <a:r>
              <a:rPr lang="vi-VN" sz="4000" b="1" dirty="0"/>
              <a:t>-ni-a.</a:t>
            </a:r>
          </a:p>
          <a:p>
            <a:endParaRPr lang="vi-VN" dirty="0"/>
          </a:p>
        </p:txBody>
      </p:sp>
      <p:sp>
        <p:nvSpPr>
          <p:cNvPr id="2" name="Hình Bầu dục 1"/>
          <p:cNvSpPr/>
          <p:nvPr/>
        </p:nvSpPr>
        <p:spPr>
          <a:xfrm>
            <a:off x="470647" y="1492624"/>
            <a:ext cx="726141" cy="6454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Câu 11. Tại sao đồng bằng Trung tâm Ô-</a:t>
            </a:r>
            <a:r>
              <a:rPr lang="vi-VN" sz="4400" b="1" dirty="0" err="1">
                <a:solidFill>
                  <a:srgbClr val="000000"/>
                </a:solidFill>
                <a:effectLst/>
                <a:latin typeface="Times New Roman" panose="02020603050405020304" pitchFamily="18" charset="0"/>
                <a:ea typeface="Times New Roman" panose="02020603050405020304" pitchFamily="18" charset="0"/>
              </a:rPr>
              <a:t>xtrây</a:t>
            </a:r>
            <a:r>
              <a:rPr lang="vi-VN" sz="4400" b="1" dirty="0">
                <a:solidFill>
                  <a:srgbClr val="000000"/>
                </a:solidFill>
                <a:effectLst/>
                <a:latin typeface="Times New Roman" panose="02020603050405020304" pitchFamily="18" charset="0"/>
                <a:ea typeface="Times New Roman" panose="02020603050405020304" pitchFamily="18" charset="0"/>
              </a:rPr>
              <a:t>-li-a không có người sinh sống?</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A. Địa hình thấp, trũng.                              </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B. Khí hậu khô hạn.</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 Khoáng sản nghèo nàn.                            </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D. Nhiều núi lửa đang hoạt động.</a:t>
            </a:r>
            <a:endParaRPr lang="vi-VN" sz="44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685800" y="2339788"/>
            <a:ext cx="699247" cy="685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Câu 12. Phía đông dãy Trường Sơn lại mưa nhiều hơn phía tây dãy Trường Sơn do đâu?</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A. Khí hậu nhiệt đới ẩm, giáp biển, ảnh hưởng gió Mậu dịch.</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B. Khí hậu nhiệt đới ẩm, giáp biển, ảnh hưởng gió Tây ôn đới.</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C. Khí hậu nhiệt đới ẩm, giáp biển, ảnh hưởng gió Đông cực.</a:t>
            </a:r>
            <a:endParaRPr lang="vi-VN" sz="4000" b="1" dirty="0">
              <a:effectLst/>
              <a:latin typeface="Times New Roman" panose="02020603050405020304" pitchFamily="18" charset="0"/>
              <a:ea typeface="Times New Roman" panose="02020603050405020304" pitchFamily="18" charset="0"/>
            </a:endParaRPr>
          </a:p>
          <a:p>
            <a:pPr indent="180340" algn="just"/>
            <a:r>
              <a:rPr lang="vi-VN" sz="4000" b="1" dirty="0">
                <a:solidFill>
                  <a:srgbClr val="000000"/>
                </a:solidFill>
                <a:effectLst/>
                <a:latin typeface="Times New Roman" panose="02020603050405020304" pitchFamily="18" charset="0"/>
                <a:ea typeface="Times New Roman" panose="02020603050405020304" pitchFamily="18" charset="0"/>
              </a:rPr>
              <a:t>D. Khí hậu </a:t>
            </a:r>
            <a:r>
              <a:rPr lang="en-US" sz="4000" b="1" dirty="0" err="1">
                <a:solidFill>
                  <a:srgbClr val="000000"/>
                </a:solidFill>
                <a:latin typeface="Times New Roman" panose="02020603050405020304" pitchFamily="18" charset="0"/>
                <a:ea typeface="Times New Roman" panose="02020603050405020304" pitchFamily="18" charset="0"/>
              </a:rPr>
              <a:t>lạnh</a:t>
            </a:r>
            <a:r>
              <a:rPr lang="vi-VN" sz="4000" b="1" dirty="0">
                <a:solidFill>
                  <a:srgbClr val="000000"/>
                </a:solidFill>
                <a:effectLst/>
                <a:latin typeface="Times New Roman" panose="02020603050405020304" pitchFamily="18" charset="0"/>
                <a:ea typeface="Times New Roman" panose="02020603050405020304" pitchFamily="18" charset="0"/>
              </a:rPr>
              <a:t>, giáp biển, ảnh hưởng gió Tín phong.</a:t>
            </a:r>
            <a:endParaRPr lang="vi-VN" sz="40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699247" y="1573306"/>
            <a:ext cx="685800" cy="5513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180340" algn="just"/>
            <a:r>
              <a:rPr lang="vi-VN" sz="4800" b="1" dirty="0">
                <a:solidFill>
                  <a:srgbClr val="000000"/>
                </a:solidFill>
                <a:effectLst/>
                <a:latin typeface="Times New Roman" panose="02020603050405020304" pitchFamily="18" charset="0"/>
                <a:ea typeface="Times New Roman" panose="02020603050405020304" pitchFamily="18" charset="0"/>
              </a:rPr>
              <a:t>Câu 13. Đâu là ngôn ngữ chính thức được sử dụng ở Ô-</a:t>
            </a:r>
            <a:r>
              <a:rPr lang="vi-VN" sz="4800" b="1" dirty="0" err="1">
                <a:solidFill>
                  <a:srgbClr val="000000"/>
                </a:solidFill>
                <a:effectLst/>
                <a:latin typeface="Times New Roman" panose="02020603050405020304" pitchFamily="18" charset="0"/>
                <a:ea typeface="Times New Roman" panose="02020603050405020304" pitchFamily="18" charset="0"/>
              </a:rPr>
              <a:t>xtrây</a:t>
            </a:r>
            <a:r>
              <a:rPr lang="vi-VN" sz="4800" b="1" dirty="0">
                <a:solidFill>
                  <a:srgbClr val="000000"/>
                </a:solidFill>
                <a:effectLst/>
                <a:latin typeface="Times New Roman" panose="02020603050405020304" pitchFamily="18" charset="0"/>
                <a:ea typeface="Times New Roman" panose="02020603050405020304" pitchFamily="18" charset="0"/>
              </a:rPr>
              <a:t>-li-a?</a:t>
            </a:r>
            <a:endParaRPr lang="vi-VN" sz="4800" b="1" dirty="0">
              <a:effectLst/>
              <a:latin typeface="Times New Roman" panose="02020603050405020304" pitchFamily="18" charset="0"/>
              <a:ea typeface="Times New Roman" panose="02020603050405020304" pitchFamily="18" charset="0"/>
            </a:endParaRPr>
          </a:p>
          <a:p>
            <a:pPr indent="180340" algn="just"/>
            <a:r>
              <a:rPr lang="vi-VN" sz="4800" b="1" dirty="0">
                <a:solidFill>
                  <a:srgbClr val="000000"/>
                </a:solidFill>
                <a:effectLst/>
                <a:latin typeface="Times New Roman" panose="02020603050405020304" pitchFamily="18" charset="0"/>
                <a:ea typeface="Times New Roman" panose="02020603050405020304" pitchFamily="18" charset="0"/>
              </a:rPr>
              <a:t>A. Tiếng Anh.                                            </a:t>
            </a:r>
            <a:endParaRPr lang="vi-VN" sz="4800" b="1" dirty="0">
              <a:effectLst/>
              <a:latin typeface="Times New Roman" panose="02020603050405020304" pitchFamily="18" charset="0"/>
              <a:ea typeface="Times New Roman" panose="02020603050405020304" pitchFamily="18" charset="0"/>
            </a:endParaRPr>
          </a:p>
          <a:p>
            <a:pPr indent="180340" algn="just"/>
            <a:r>
              <a:rPr lang="vi-VN" sz="4800" b="1" dirty="0">
                <a:solidFill>
                  <a:srgbClr val="000000"/>
                </a:solidFill>
                <a:effectLst/>
                <a:latin typeface="Times New Roman" panose="02020603050405020304" pitchFamily="18" charset="0"/>
                <a:ea typeface="Times New Roman" panose="02020603050405020304" pitchFamily="18" charset="0"/>
              </a:rPr>
              <a:t>B. Tiếng A-rập.</a:t>
            </a:r>
            <a:endParaRPr lang="vi-VN" sz="4800" b="1" dirty="0">
              <a:effectLst/>
              <a:latin typeface="Times New Roman" panose="02020603050405020304" pitchFamily="18" charset="0"/>
              <a:ea typeface="Times New Roman" panose="02020603050405020304" pitchFamily="18" charset="0"/>
            </a:endParaRPr>
          </a:p>
          <a:p>
            <a:pPr indent="180340" algn="just"/>
            <a:r>
              <a:rPr lang="vi-VN" sz="4800" b="1" dirty="0">
                <a:solidFill>
                  <a:srgbClr val="000000"/>
                </a:solidFill>
                <a:effectLst/>
                <a:latin typeface="Times New Roman" panose="02020603050405020304" pitchFamily="18" charset="0"/>
                <a:ea typeface="Times New Roman" panose="02020603050405020304" pitchFamily="18" charset="0"/>
              </a:rPr>
              <a:t>C. Tiếng Hoa.                                             </a:t>
            </a:r>
            <a:endParaRPr lang="vi-VN" sz="4800" b="1" dirty="0">
              <a:effectLst/>
              <a:latin typeface="Times New Roman" panose="02020603050405020304" pitchFamily="18" charset="0"/>
              <a:ea typeface="Times New Roman" panose="02020603050405020304" pitchFamily="18" charset="0"/>
            </a:endParaRPr>
          </a:p>
          <a:p>
            <a:pPr indent="180340" algn="just"/>
            <a:r>
              <a:rPr lang="vi-VN" sz="4800" b="1" dirty="0">
                <a:solidFill>
                  <a:srgbClr val="000000"/>
                </a:solidFill>
                <a:effectLst/>
                <a:latin typeface="Times New Roman" panose="02020603050405020304" pitchFamily="18" charset="0"/>
                <a:ea typeface="Times New Roman" panose="02020603050405020304" pitchFamily="18" charset="0"/>
              </a:rPr>
              <a:t>D. Tiếng Hi Lạp.</a:t>
            </a:r>
            <a:endParaRPr lang="vi-VN" sz="48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658906" y="1721224"/>
            <a:ext cx="874059" cy="6992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fontScale="92500"/>
          </a:bodyPr>
          <a:lstStyle/>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Câu 14. Dân cư tập trung đông ở phía đông, đông nam và tây nam do những nguyên nhân nào?</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A. Địa hình thấp, độ cao trung bình dưới 200m và nhiều khoáng sản.</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B. Khí hậu nhiệt đới ẩm, nhiều sông ngòi và khoáng sản.</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 Khí hậu lục địa, nhiều sông ngòi và khoáng sản.</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D. Nhiều sông ngòi, khí hậu lục địa và lịch sử nhập cư.</a:t>
            </a:r>
            <a:endParaRPr lang="vi-VN" sz="44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524435" y="2756647"/>
            <a:ext cx="887506" cy="6723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Câu 15. Để phù hợp với điều kiện khí hậu khô hạn ngành chăn nuôi nào chú trọng phát triển ở Ô-</a:t>
            </a:r>
            <a:r>
              <a:rPr lang="vi-VN" sz="4400" b="1" dirty="0" err="1">
                <a:solidFill>
                  <a:srgbClr val="000000"/>
                </a:solidFill>
                <a:effectLst/>
                <a:latin typeface="Times New Roman" panose="02020603050405020304" pitchFamily="18" charset="0"/>
                <a:ea typeface="Times New Roman" panose="02020603050405020304" pitchFamily="18" charset="0"/>
              </a:rPr>
              <a:t>xtrây</a:t>
            </a:r>
            <a:r>
              <a:rPr lang="vi-VN" sz="4400" b="1" dirty="0">
                <a:solidFill>
                  <a:srgbClr val="000000"/>
                </a:solidFill>
                <a:effectLst/>
                <a:latin typeface="Times New Roman" panose="02020603050405020304" pitchFamily="18" charset="0"/>
                <a:ea typeface="Times New Roman" panose="02020603050405020304" pitchFamily="18" charset="0"/>
              </a:rPr>
              <a:t>-li-a?</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err="1">
                <a:solidFill>
                  <a:srgbClr val="000000"/>
                </a:solidFill>
                <a:effectLst/>
                <a:latin typeface="Times New Roman" panose="02020603050405020304" pitchFamily="18" charset="0"/>
                <a:ea typeface="Times New Roman" panose="02020603050405020304" pitchFamily="18" charset="0"/>
              </a:rPr>
              <a:t>A.Chăn</a:t>
            </a:r>
            <a:r>
              <a:rPr lang="vi-VN" sz="4400" b="1" dirty="0">
                <a:solidFill>
                  <a:srgbClr val="000000"/>
                </a:solidFill>
                <a:effectLst/>
                <a:latin typeface="Times New Roman" panose="02020603050405020304" pitchFamily="18" charset="0"/>
                <a:ea typeface="Times New Roman" panose="02020603050405020304" pitchFamily="18" charset="0"/>
              </a:rPr>
              <a:t> nuôi cừu.                                                </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B. Chăn nuôi bò.</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C. Chăn nuôi dê.                                                  </a:t>
            </a:r>
            <a:endParaRPr lang="vi-VN" sz="4400" b="1" dirty="0">
              <a:effectLst/>
              <a:latin typeface="Times New Roman" panose="02020603050405020304" pitchFamily="18" charset="0"/>
              <a:ea typeface="Times New Roman" panose="02020603050405020304" pitchFamily="18" charset="0"/>
            </a:endParaRPr>
          </a:p>
          <a:p>
            <a:pPr indent="180340" algn="just"/>
            <a:r>
              <a:rPr lang="vi-VN" sz="4400" b="1" dirty="0">
                <a:solidFill>
                  <a:srgbClr val="000000"/>
                </a:solidFill>
                <a:effectLst/>
                <a:latin typeface="Times New Roman" panose="02020603050405020304" pitchFamily="18" charset="0"/>
                <a:ea typeface="Times New Roman" panose="02020603050405020304" pitchFamily="18" charset="0"/>
              </a:rPr>
              <a:t>D. Chăn nuôi lợn.</a:t>
            </a:r>
            <a:endParaRPr lang="vi-VN" sz="4400" b="1" dirty="0">
              <a:effectLst/>
              <a:latin typeface="Times New Roman" panose="02020603050405020304" pitchFamily="18" charset="0"/>
              <a:ea typeface="Times New Roman" panose="02020603050405020304" pitchFamily="18" charset="0"/>
            </a:endParaRPr>
          </a:p>
          <a:p>
            <a:endParaRPr lang="vi-VN" dirty="0"/>
          </a:p>
        </p:txBody>
      </p:sp>
      <p:sp>
        <p:nvSpPr>
          <p:cNvPr id="2" name="Hình Bầu dục 1"/>
          <p:cNvSpPr/>
          <p:nvPr/>
        </p:nvSpPr>
        <p:spPr>
          <a:xfrm>
            <a:off x="618565" y="2286000"/>
            <a:ext cx="672353" cy="5647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400" b="1" dirty="0">
                <a:effectLst/>
                <a:latin typeface="Times New Roman" panose="02020603050405020304" pitchFamily="18" charset="0"/>
                <a:ea typeface="Times New Roman" panose="02020603050405020304" pitchFamily="18" charset="0"/>
              </a:rPr>
              <a:t>a/ Địa hình, khoáng sản</a:t>
            </a:r>
          </a:p>
          <a:p>
            <a:endParaRPr lang="vi-VN"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endParaRPr lang="vi-VN"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lstStyle/>
          <a:p>
            <a:endParaRPr lang="vi-V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1026" name="Picture 2" descr="Bài 18. Châu Đại Dương SGK Địa lí 7 Kết nối tri thức | SGK Lịch sử và Địa  lí lớp 7 - Kết nối tri thứ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18" y="365125"/>
            <a:ext cx="9480175" cy="612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p:cNvSpPr>
            <a:spLocks noGrp="1"/>
          </p:cNvSpPr>
          <p:nvPr>
            <p:ph idx="1"/>
          </p:nvPr>
        </p:nvSpPr>
        <p:spPr>
          <a:xfrm>
            <a:off x="268941" y="282388"/>
            <a:ext cx="11658600" cy="6373906"/>
          </a:xfrm>
        </p:spPr>
        <p:txBody>
          <a:bodyPr>
            <a:normAutofit/>
          </a:bodyPr>
          <a:lstStyle/>
          <a:p>
            <a:pPr indent="0" algn="just">
              <a:buNone/>
            </a:pPr>
            <a:r>
              <a:rPr lang="vi-VN" sz="4400" b="1" dirty="0">
                <a:effectLst/>
                <a:latin typeface="Times New Roman" panose="02020603050405020304" pitchFamily="18" charset="0"/>
                <a:ea typeface="Times New Roman" panose="02020603050405020304" pitchFamily="18" charset="0"/>
              </a:rPr>
              <a:t>a/ Địa hình, khoáng sản</a:t>
            </a:r>
          </a:p>
          <a:p>
            <a:pPr indent="0" algn="just">
              <a:buNone/>
            </a:pPr>
            <a:r>
              <a:rPr lang="vi-VN" sz="4400" b="1" dirty="0">
                <a:effectLst/>
                <a:latin typeface="Times New Roman" panose="02020603050405020304" pitchFamily="18" charset="0"/>
                <a:ea typeface="Times New Roman" panose="02020603050405020304" pitchFamily="18" charset="0"/>
              </a:rPr>
              <a:t>-Phía tây là vùng sơn nguyên tây </a:t>
            </a:r>
            <a:r>
              <a:rPr lang="vi-VN" sz="4400" b="1" dirty="0">
                <a:solidFill>
                  <a:srgbClr val="000000"/>
                </a:solidFill>
                <a:effectLst/>
                <a:latin typeface="Times New Roman" panose="02020603050405020304" pitchFamily="18" charset="0"/>
                <a:ea typeface="Times New Roman" panose="02020603050405020304" pitchFamily="18" charset="0"/>
              </a:rPr>
              <a:t>Ô-</a:t>
            </a:r>
            <a:r>
              <a:rPr lang="vi-VN" sz="4400" b="1" dirty="0" err="1">
                <a:solidFill>
                  <a:srgbClr val="000000"/>
                </a:solidFill>
                <a:effectLst/>
                <a:latin typeface="Times New Roman" panose="02020603050405020304" pitchFamily="18" charset="0"/>
                <a:ea typeface="Times New Roman" panose="02020603050405020304" pitchFamily="18" charset="0"/>
              </a:rPr>
              <a:t>xtrây</a:t>
            </a:r>
            <a:r>
              <a:rPr lang="vi-VN" sz="4400" b="1" dirty="0">
                <a:solidFill>
                  <a:srgbClr val="000000"/>
                </a:solidFill>
                <a:effectLst/>
                <a:latin typeface="Times New Roman" panose="02020603050405020304" pitchFamily="18" charset="0"/>
                <a:ea typeface="Times New Roman" panose="02020603050405020304" pitchFamily="18" charset="0"/>
              </a:rPr>
              <a:t>-li-a, độ cao trung bình dưới 500m, gồm hoang mạc cát, hoang mạc đá, cao nguyên và núi thấp.</a:t>
            </a:r>
            <a:endParaRPr lang="vi-VN" sz="4400" b="1" dirty="0">
              <a:effectLst/>
              <a:latin typeface="Times New Roman" panose="02020603050405020304" pitchFamily="18" charset="0"/>
              <a:ea typeface="Times New Roman" panose="02020603050405020304" pitchFamily="18" charset="0"/>
            </a:endParaRPr>
          </a:p>
          <a:p>
            <a:endParaRPr lang="vi-VN" dirty="0"/>
          </a:p>
        </p:txBody>
      </p:sp>
    </p:spTree>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1906</Words>
  <Application>Microsoft Office PowerPoint</Application>
  <PresentationFormat>Custom</PresentationFormat>
  <Paragraphs>164</Paragraphs>
  <Slides>71</Slides>
  <Notes>0</Notes>
  <HiddenSlides>0</HiddenSlides>
  <MMClips>1</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Chủ đề Office</vt:lpstr>
      <vt:lpstr>CHƯƠNG 5: CHÂU ĐẠI DƯƠNG VÀ CHÂU NAM CỰC  BÀI 18. CHÂU ĐẠI DƯƠNG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5: CHÂU ĐẠI DƯƠNG VÀ CHÂU NAM CỰC BÀI 18. CHÂU ĐẠI DƯƠNG</dc:title>
  <dc:creator>Windows 11</dc:creator>
  <cp:lastModifiedBy>Administrator</cp:lastModifiedBy>
  <cp:revision>19</cp:revision>
  <dcterms:created xsi:type="dcterms:W3CDTF">2024-03-10T10:22:00Z</dcterms:created>
  <dcterms:modified xsi:type="dcterms:W3CDTF">2025-05-30T03:00:14Z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DB1BA05BF38240B291782617A36CDA24_12</vt:lpwstr>
  </property>
  <property fmtid="{D5CDD505-2E9C-101B-9397-08002B2CF9AE}" pid="3" name="KSOProductBuildVer">
    <vt:lpwstr>1033-12.2.0.20782</vt:lpwstr>
  </property>
</Properties>
</file>