
<file path=[Content_Types].xml><?xml version="1.0" encoding="utf-8"?>
<Types xmlns="http://schemas.openxmlformats.org/package/2006/content-types">
  <Default Extension="png" ContentType="image/png"/>
  <Default Extension="mp3" ContentType="audio/unknown"/>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367" r:id="rId2"/>
    <p:sldId id="257" r:id="rId3"/>
    <p:sldId id="349" r:id="rId4"/>
    <p:sldId id="259" r:id="rId5"/>
    <p:sldId id="260" r:id="rId6"/>
    <p:sldId id="306" r:id="rId7"/>
    <p:sldId id="258" r:id="rId8"/>
    <p:sldId id="307" r:id="rId9"/>
    <p:sldId id="351" r:id="rId10"/>
    <p:sldId id="350" r:id="rId11"/>
    <p:sldId id="268" r:id="rId12"/>
    <p:sldId id="308" r:id="rId13"/>
    <p:sldId id="270" r:id="rId14"/>
    <p:sldId id="352" r:id="rId15"/>
    <p:sldId id="275" r:id="rId16"/>
    <p:sldId id="276" r:id="rId17"/>
    <p:sldId id="353" r:id="rId18"/>
    <p:sldId id="330" r:id="rId19"/>
    <p:sldId id="372" r:id="rId20"/>
    <p:sldId id="371" r:id="rId21"/>
    <p:sldId id="373" r:id="rId22"/>
    <p:sldId id="374" r:id="rId23"/>
    <p:sldId id="261" r:id="rId24"/>
    <p:sldId id="368" r:id="rId25"/>
    <p:sldId id="369" r:id="rId26"/>
    <p:sldId id="370" r:id="rId27"/>
    <p:sldId id="265" r:id="rId28"/>
    <p:sldId id="326" r:id="rId29"/>
  </p:sldIdLst>
  <p:sldSz cx="18288000" cy="10287000"/>
  <p:notesSz cx="6858000" cy="9144000"/>
  <p:embeddedFontLst>
    <p:embeddedFont>
      <p:font typeface="Calibri" pitchFamily="34" charset="0"/>
      <p:regular r:id="rId31"/>
      <p:bold r:id="rId32"/>
      <p:italic r:id="rId33"/>
      <p:boldItalic r:id="rId34"/>
    </p:embeddedFont>
    <p:embeddedFont>
      <p:font typeface="Cambria Math" pitchFamily="18"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1" d="100"/>
          <a:sy n="51" d="100"/>
        </p:scale>
        <p:origin x="-1854" y="-8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30/5/2025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865347-3540-4535-8DCD-831FE9CA1839}" type="slidenum">
              <a:rPr lang="en-US"/>
              <a:pPr/>
              <a:t>1</a:t>
            </a:fld>
            <a:endParaRPr lang="en-US"/>
          </a:p>
        </p:txBody>
      </p:sp>
      <p:sp>
        <p:nvSpPr>
          <p:cNvPr id="321538" name="Rectangle 2"/>
          <p:cNvSpPr>
            <a:spLocks noGrp="1" noRot="1" noChangeAspect="1" noChangeArrowheads="1" noTextEdit="1"/>
          </p:cNvSpPr>
          <p:nvPr>
            <p:ph type="sldImg"/>
          </p:nvPr>
        </p:nvSpPr>
        <p:spPr>
          <a:xfrm>
            <a:off x="382588" y="685800"/>
            <a:ext cx="6096000" cy="3429000"/>
          </a:xfrm>
          <a:ln/>
        </p:spPr>
      </p:sp>
      <p:sp>
        <p:nvSpPr>
          <p:cNvPr id="321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b9d6a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b9d6a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latin typeface="Arial" panose="020B0604020202020204" pitchFamily="34" charset="0"/>
                <a:cs typeface="Arial" panose="020B0604020202020204" pitchFamily="34" charset="0"/>
              </a:rPr>
              <a:t>GV chọn đáp án đúng bằng cách bấm vào từng ô đáp án</a:t>
            </a:r>
          </a:p>
          <a:p>
            <a:pPr marL="0" lvl="0" indent="0" algn="l" rtl="0">
              <a:spcBef>
                <a:spcPts val="0"/>
              </a:spcBef>
              <a:spcAft>
                <a:spcPts val="0"/>
              </a:spcAft>
              <a:buNone/>
            </a:pPr>
            <a:endParaRPr/>
          </a:p>
        </p:txBody>
      </p:sp>
    </p:spTree>
    <p:extLst>
      <p:ext uri="{BB962C8B-B14F-4D97-AF65-F5344CB8AC3E}">
        <p14:creationId xmlns:p14="http://schemas.microsoft.com/office/powerpoint/2010/main" val="3587886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b9d6a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b9d6a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latin typeface="Arial" panose="020B0604020202020204" pitchFamily="34" charset="0"/>
                <a:cs typeface="Arial" panose="020B0604020202020204" pitchFamily="34" charset="0"/>
              </a:rPr>
              <a:t>GV chọn đáp án đúng bằng cách bấm vào từng ô đáp án</a:t>
            </a:r>
          </a:p>
          <a:p>
            <a:pPr marL="0" lvl="0" indent="0" algn="l" rtl="0">
              <a:spcBef>
                <a:spcPts val="0"/>
              </a:spcBef>
              <a:spcAft>
                <a:spcPts val="0"/>
              </a:spcAft>
              <a:buNone/>
            </a:pPr>
            <a:endParaRPr/>
          </a:p>
        </p:txBody>
      </p:sp>
    </p:spTree>
    <p:extLst>
      <p:ext uri="{BB962C8B-B14F-4D97-AF65-F5344CB8AC3E}">
        <p14:creationId xmlns:p14="http://schemas.microsoft.com/office/powerpoint/2010/main" val="420245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b9d6a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b9d6a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latin typeface="Arial" panose="020B0604020202020204" pitchFamily="34" charset="0"/>
                <a:cs typeface="Arial" panose="020B0604020202020204" pitchFamily="34" charset="0"/>
              </a:rPr>
              <a:t>GV chọn đáp án đúng bằng cách bấm vào từng ô đáp án</a:t>
            </a:r>
          </a:p>
          <a:p>
            <a:pPr marL="0" lvl="0" indent="0" algn="l" rtl="0">
              <a:spcBef>
                <a:spcPts val="0"/>
              </a:spcBef>
              <a:spcAft>
                <a:spcPts val="0"/>
              </a:spcAft>
              <a:buNone/>
            </a:pPr>
            <a:endParaRPr/>
          </a:p>
        </p:txBody>
      </p:sp>
    </p:spTree>
    <p:extLst>
      <p:ext uri="{BB962C8B-B14F-4D97-AF65-F5344CB8AC3E}">
        <p14:creationId xmlns:p14="http://schemas.microsoft.com/office/powerpoint/2010/main" val="2167000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b9d6a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b9d6a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latin typeface="Arial" panose="020B0604020202020204" pitchFamily="34" charset="0"/>
                <a:cs typeface="Arial" panose="020B0604020202020204" pitchFamily="34" charset="0"/>
              </a:rPr>
              <a:t>GV chọn đáp án đúng bằng cách bấm vào từng ô đáp án</a:t>
            </a:r>
          </a:p>
          <a:p>
            <a:pPr marL="0" lvl="0" indent="0" algn="l" rtl="0">
              <a:spcBef>
                <a:spcPts val="0"/>
              </a:spcBef>
              <a:spcAft>
                <a:spcPts val="0"/>
              </a:spcAft>
              <a:buNone/>
            </a:pPr>
            <a:endParaRPr/>
          </a:p>
        </p:txBody>
      </p:sp>
    </p:spTree>
    <p:extLst>
      <p:ext uri="{BB962C8B-B14F-4D97-AF65-F5344CB8AC3E}">
        <p14:creationId xmlns:p14="http://schemas.microsoft.com/office/powerpoint/2010/main" val="2167000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6"/>
        <p:cNvGrpSpPr/>
        <p:nvPr/>
      </p:nvGrpSpPr>
      <p:grpSpPr>
        <a:xfrm>
          <a:off x="0" y="0"/>
          <a:ext cx="0" cy="0"/>
          <a:chOff x="0" y="0"/>
          <a:chExt cx="0" cy="0"/>
        </a:xfrm>
      </p:grpSpPr>
      <p:sp>
        <p:nvSpPr>
          <p:cNvPr id="57" name="Google Shape;57;p4"/>
          <p:cNvSpPr txBox="1">
            <a:spLocks noGrp="1"/>
          </p:cNvSpPr>
          <p:nvPr>
            <p:ph type="title"/>
          </p:nvPr>
        </p:nvSpPr>
        <p:spPr>
          <a:xfrm>
            <a:off x="1426450" y="1079000"/>
            <a:ext cx="15435000" cy="14148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8" name="Google Shape;58;p4"/>
          <p:cNvSpPr txBox="1">
            <a:spLocks noGrp="1"/>
          </p:cNvSpPr>
          <p:nvPr>
            <p:ph type="body" idx="1"/>
          </p:nvPr>
        </p:nvSpPr>
        <p:spPr>
          <a:xfrm>
            <a:off x="1426450" y="2493900"/>
            <a:ext cx="15435000" cy="6714000"/>
          </a:xfrm>
          <a:prstGeom prst="rect">
            <a:avLst/>
          </a:prstGeom>
        </p:spPr>
        <p:txBody>
          <a:bodyPr spcFirstLastPara="1" wrap="square" lIns="91425" tIns="91425" rIns="91425" bIns="91425" anchor="t" anchorCtr="0">
            <a:noAutofit/>
          </a:bodyPr>
          <a:lstStyle>
            <a:lvl1pPr marL="914400" lvl="0" indent="-660400">
              <a:spcBef>
                <a:spcPts val="0"/>
              </a:spcBef>
              <a:spcAft>
                <a:spcPts val="0"/>
              </a:spcAft>
              <a:buSzPts val="1600"/>
              <a:buChar char="●"/>
              <a:defRPr/>
            </a:lvl1pPr>
            <a:lvl2pPr marL="1828800" lvl="1" indent="-660400">
              <a:spcBef>
                <a:spcPts val="0"/>
              </a:spcBef>
              <a:spcAft>
                <a:spcPts val="0"/>
              </a:spcAft>
              <a:buSzPts val="1600"/>
              <a:buChar char="○"/>
              <a:defRPr/>
            </a:lvl2pPr>
            <a:lvl3pPr marL="2743200" lvl="2" indent="-660400">
              <a:spcBef>
                <a:spcPts val="0"/>
              </a:spcBef>
              <a:spcAft>
                <a:spcPts val="0"/>
              </a:spcAft>
              <a:buSzPts val="1600"/>
              <a:buChar char="■"/>
              <a:defRPr/>
            </a:lvl3pPr>
            <a:lvl4pPr marL="3657600" lvl="3" indent="-660400">
              <a:spcBef>
                <a:spcPts val="0"/>
              </a:spcBef>
              <a:spcAft>
                <a:spcPts val="0"/>
              </a:spcAft>
              <a:buSzPts val="1600"/>
              <a:buChar char="●"/>
              <a:defRPr/>
            </a:lvl4pPr>
            <a:lvl5pPr marL="4572000" lvl="4" indent="-660400">
              <a:spcBef>
                <a:spcPts val="0"/>
              </a:spcBef>
              <a:spcAft>
                <a:spcPts val="0"/>
              </a:spcAft>
              <a:buSzPts val="1600"/>
              <a:buChar char="○"/>
              <a:defRPr/>
            </a:lvl5pPr>
            <a:lvl6pPr marL="5486400" lvl="5" indent="-660400">
              <a:spcBef>
                <a:spcPts val="0"/>
              </a:spcBef>
              <a:spcAft>
                <a:spcPts val="0"/>
              </a:spcAft>
              <a:buSzPts val="1600"/>
              <a:buChar char="■"/>
              <a:defRPr/>
            </a:lvl6pPr>
            <a:lvl7pPr marL="6400800" lvl="6" indent="-660400">
              <a:spcBef>
                <a:spcPts val="0"/>
              </a:spcBef>
              <a:spcAft>
                <a:spcPts val="0"/>
              </a:spcAft>
              <a:buSzPts val="1600"/>
              <a:buChar char="●"/>
              <a:defRPr/>
            </a:lvl7pPr>
            <a:lvl8pPr marL="7315200" lvl="7" indent="-660400">
              <a:spcBef>
                <a:spcPts val="0"/>
              </a:spcBef>
              <a:spcAft>
                <a:spcPts val="0"/>
              </a:spcAft>
              <a:buSzPts val="1600"/>
              <a:buChar char="○"/>
              <a:defRPr/>
            </a:lvl8pPr>
            <a:lvl9pPr marL="8229600" lvl="8" indent="-660400">
              <a:spcBef>
                <a:spcPts val="0"/>
              </a:spcBef>
              <a:spcAft>
                <a:spcPts val="0"/>
              </a:spcAft>
              <a:buSzPts val="1600"/>
              <a:buChar char="■"/>
              <a:defRPr/>
            </a:lvl9pPr>
          </a:lstStyle>
          <a:p>
            <a:endParaRPr/>
          </a:p>
        </p:txBody>
      </p:sp>
      <p:pic>
        <p:nvPicPr>
          <p:cNvPr id="59" name="Google Shape;59;p4"/>
          <p:cNvPicPr preferRelativeResize="0"/>
          <p:nvPr/>
        </p:nvPicPr>
        <p:blipFill rotWithShape="1">
          <a:blip r:embed="rId2">
            <a:alphaModFix/>
          </a:blip>
          <a:srcRect/>
          <a:stretch/>
        </p:blipFill>
        <p:spPr>
          <a:xfrm rot="10800000" flipH="1">
            <a:off x="0" y="-12588"/>
            <a:ext cx="18288000" cy="10312176"/>
          </a:xfrm>
          <a:prstGeom prst="rect">
            <a:avLst/>
          </a:prstGeom>
          <a:noFill/>
          <a:ln>
            <a:noFill/>
          </a:ln>
        </p:spPr>
      </p:pic>
      <p:grpSp>
        <p:nvGrpSpPr>
          <p:cNvPr id="60" name="Google Shape;60;p4"/>
          <p:cNvGrpSpPr/>
          <p:nvPr/>
        </p:nvGrpSpPr>
        <p:grpSpPr>
          <a:xfrm rot="10800000" flipH="1">
            <a:off x="648487" y="292187"/>
            <a:ext cx="16991050" cy="4495934"/>
            <a:chOff x="245800" y="1896900"/>
            <a:chExt cx="7086100" cy="1875025"/>
          </a:xfrm>
        </p:grpSpPr>
        <p:sp>
          <p:nvSpPr>
            <p:cNvPr id="61" name="Google Shape;61;p4"/>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2" name="Google Shape;62;p4"/>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3" name="Google Shape;63;p4"/>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4" name="Google Shape;64;p4"/>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5" name="Google Shape;65;p4"/>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6" name="Google Shape;66;p4"/>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7" name="Google Shape;67;p4"/>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8" name="Google Shape;68;p4"/>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9" name="Google Shape;69;p4"/>
          <p:cNvGrpSpPr/>
          <p:nvPr/>
        </p:nvGrpSpPr>
        <p:grpSpPr>
          <a:xfrm flipH="1">
            <a:off x="648487" y="5486287"/>
            <a:ext cx="16991050" cy="4495934"/>
            <a:chOff x="245800" y="1896900"/>
            <a:chExt cx="7086100" cy="1875025"/>
          </a:xfrm>
        </p:grpSpPr>
        <p:sp>
          <p:nvSpPr>
            <p:cNvPr id="70" name="Google Shape;70;p4"/>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71" name="Google Shape;71;p4"/>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72" name="Google Shape;72;p4"/>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73" name="Google Shape;73;p4"/>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74" name="Google Shape;74;p4"/>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75" name="Google Shape;75;p4"/>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76" name="Google Shape;76;p4"/>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77" name="Google Shape;77;p4"/>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8" name="Google Shape;78;p4"/>
          <p:cNvPicPr preferRelativeResize="0"/>
          <p:nvPr/>
        </p:nvPicPr>
        <p:blipFill>
          <a:blip r:embed="rId3">
            <a:alphaModFix/>
          </a:blip>
          <a:stretch>
            <a:fillRect/>
          </a:stretch>
        </p:blipFill>
        <p:spPr>
          <a:xfrm>
            <a:off x="16716650" y="760853"/>
            <a:ext cx="2013300" cy="4147398"/>
          </a:xfrm>
          <a:prstGeom prst="rect">
            <a:avLst/>
          </a:prstGeom>
          <a:noFill/>
          <a:ln>
            <a:noFill/>
          </a:ln>
        </p:spPr>
      </p:pic>
      <p:pic>
        <p:nvPicPr>
          <p:cNvPr id="79" name="Google Shape;79;p4"/>
          <p:cNvPicPr preferRelativeResize="0"/>
          <p:nvPr/>
        </p:nvPicPr>
        <p:blipFill>
          <a:blip r:embed="rId4">
            <a:alphaModFix/>
          </a:blip>
          <a:stretch>
            <a:fillRect/>
          </a:stretch>
        </p:blipFill>
        <p:spPr>
          <a:xfrm rot="-3411980">
            <a:off x="16044601" y="1082574"/>
            <a:ext cx="816950" cy="1407668"/>
          </a:xfrm>
          <a:prstGeom prst="rect">
            <a:avLst/>
          </a:prstGeom>
          <a:noFill/>
          <a:ln>
            <a:noFill/>
          </a:ln>
        </p:spPr>
      </p:pic>
      <p:pic>
        <p:nvPicPr>
          <p:cNvPr id="80" name="Google Shape;80;p4"/>
          <p:cNvPicPr preferRelativeResize="0"/>
          <p:nvPr/>
        </p:nvPicPr>
        <p:blipFill>
          <a:blip r:embed="rId5">
            <a:alphaModFix/>
          </a:blip>
          <a:stretch>
            <a:fillRect/>
          </a:stretch>
        </p:blipFill>
        <p:spPr>
          <a:xfrm>
            <a:off x="213750" y="3956201"/>
            <a:ext cx="2148200" cy="4016498"/>
          </a:xfrm>
          <a:prstGeom prst="rect">
            <a:avLst/>
          </a:prstGeom>
          <a:noFill/>
          <a:ln>
            <a:noFill/>
          </a:ln>
        </p:spPr>
      </p:pic>
    </p:spTree>
    <p:extLst>
      <p:ext uri="{BB962C8B-B14F-4D97-AF65-F5344CB8AC3E}">
        <p14:creationId xmlns:p14="http://schemas.microsoft.com/office/powerpoint/2010/main" val="955000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audio" Target="../media/audio2.wav"/></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6.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10.pn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90.png"/><Relationship Id="rId7"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10.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20.png"/><Relationship Id="rId5" Type="http://schemas.openxmlformats.org/officeDocument/2006/relationships/image" Target="../media/image48.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10.png"/><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43.png"/><Relationship Id="rId12"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27.svg"/><Relationship Id="rId5" Type="http://schemas.openxmlformats.org/officeDocument/2006/relationships/slideLayout" Target="../slideLayouts/slideLayout12.xml"/><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image" Target="../media/image25.svg"/><Relationship Id="rId14" Type="http://schemas.openxmlformats.org/officeDocument/2006/relationships/image" Target="../media/image28.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10.png"/><Relationship Id="rId4" Type="http://schemas.openxmlformats.org/officeDocument/2006/relationships/image" Target="../media/image8.sv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5.svg"/><Relationship Id="rId18" Type="http://schemas.openxmlformats.org/officeDocument/2006/relationships/image" Target="../media/image28.svg"/><Relationship Id="rId3" Type="http://schemas.microsoft.com/office/2007/relationships/media" Target="../media/media2.mp3"/><Relationship Id="rId7" Type="http://schemas.openxmlformats.org/officeDocument/2006/relationships/image" Target="../media/image43.png"/><Relationship Id="rId17" Type="http://schemas.openxmlformats.org/officeDocument/2006/relationships/image" Target="../media/image26.png"/><Relationship Id="rId2" Type="http://schemas.openxmlformats.org/officeDocument/2006/relationships/audio" Target="../media/media1.mp3"/><Relationship Id="rId16" Type="http://schemas.openxmlformats.org/officeDocument/2006/relationships/image" Target="../media/image39.png"/><Relationship Id="rId1" Type="http://schemas.microsoft.com/office/2007/relationships/media" Target="../media/media1.mp3"/><Relationship Id="rId6" Type="http://schemas.openxmlformats.org/officeDocument/2006/relationships/notesSlide" Target="../notesSlides/notesSlide3.xml"/><Relationship Id="rId5" Type="http://schemas.openxmlformats.org/officeDocument/2006/relationships/slideLayout" Target="../slideLayouts/slideLayout12.xml"/><Relationship Id="rId15" Type="http://schemas.openxmlformats.org/officeDocument/2006/relationships/image" Target="../media/image27.svg"/><Relationship Id="rId4" Type="http://schemas.openxmlformats.org/officeDocument/2006/relationships/audio" Target="../media/media2.mp3"/><Relationship Id="rId1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8.svg"/><Relationship Id="rId3" Type="http://schemas.microsoft.com/office/2007/relationships/media" Target="../media/media2.mp3"/><Relationship Id="rId7" Type="http://schemas.openxmlformats.org/officeDocument/2006/relationships/image" Target="../media/image43.png"/><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27.svg"/><Relationship Id="rId5" Type="http://schemas.openxmlformats.org/officeDocument/2006/relationships/slideLayout" Target="../slideLayouts/slideLayout12.xml"/><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image" Target="../media/image25.svg"/><Relationship Id="rId1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8.svg"/><Relationship Id="rId3" Type="http://schemas.microsoft.com/office/2007/relationships/media" Target="../media/media2.mp3"/><Relationship Id="rId7" Type="http://schemas.openxmlformats.org/officeDocument/2006/relationships/image" Target="../media/image43.png"/><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27.svg"/><Relationship Id="rId5" Type="http://schemas.openxmlformats.org/officeDocument/2006/relationships/slideLayout" Target="../slideLayouts/slideLayout12.xml"/><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image" Target="../media/image25.svg"/><Relationship Id="rId1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2.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10.png"/><Relationship Id="rId10" Type="http://schemas.openxmlformats.org/officeDocument/2006/relationships/image" Target="../media/image105.png"/><Relationship Id="rId4" Type="http://schemas.openxmlformats.org/officeDocument/2006/relationships/image" Target="../media/image8.sv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10.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0.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0514" name="Text Box 2"/>
          <p:cNvSpPr txBox="1">
            <a:spLocks noChangeArrowheads="1"/>
          </p:cNvSpPr>
          <p:nvPr/>
        </p:nvSpPr>
        <p:spPr bwMode="auto">
          <a:xfrm>
            <a:off x="762001" y="571501"/>
            <a:ext cx="16706850" cy="115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2593" tIns="86296" rIns="172593" bIns="86296">
            <a:spAutoFit/>
          </a:bodyPr>
          <a:lstStyle>
            <a:lvl1pPr algn="l" defTabSz="966788">
              <a:defRPr>
                <a:solidFill>
                  <a:schemeClr val="tx1"/>
                </a:solidFill>
                <a:latin typeface="Arial" pitchFamily="34" charset="0"/>
              </a:defRPr>
            </a:lvl1pPr>
            <a:lvl2pPr marL="482600" algn="l" defTabSz="966788">
              <a:defRPr>
                <a:solidFill>
                  <a:schemeClr val="tx1"/>
                </a:solidFill>
                <a:latin typeface="Arial" pitchFamily="34" charset="0"/>
              </a:defRPr>
            </a:lvl2pPr>
            <a:lvl3pPr marL="966788" algn="l" defTabSz="966788">
              <a:defRPr>
                <a:solidFill>
                  <a:schemeClr val="tx1"/>
                </a:solidFill>
                <a:latin typeface="Arial" pitchFamily="34" charset="0"/>
              </a:defRPr>
            </a:lvl3pPr>
            <a:lvl4pPr marL="1449388" algn="l" defTabSz="966788">
              <a:defRPr>
                <a:solidFill>
                  <a:schemeClr val="tx1"/>
                </a:solidFill>
                <a:latin typeface="Arial" pitchFamily="34" charset="0"/>
              </a:defRPr>
            </a:lvl4pPr>
            <a:lvl5pPr marL="1933575" algn="l" defTabSz="966788">
              <a:defRPr>
                <a:solidFill>
                  <a:schemeClr val="tx1"/>
                </a:solidFill>
                <a:latin typeface="Arial" pitchFamily="34" charset="0"/>
              </a:defRPr>
            </a:lvl5pPr>
            <a:lvl6pPr marL="2390775" defTabSz="966788" fontAlgn="base">
              <a:spcBef>
                <a:spcPct val="0"/>
              </a:spcBef>
              <a:spcAft>
                <a:spcPct val="0"/>
              </a:spcAft>
              <a:defRPr>
                <a:solidFill>
                  <a:schemeClr val="tx1"/>
                </a:solidFill>
                <a:latin typeface="Arial" pitchFamily="34" charset="0"/>
              </a:defRPr>
            </a:lvl6pPr>
            <a:lvl7pPr marL="2847975" defTabSz="966788" fontAlgn="base">
              <a:spcBef>
                <a:spcPct val="0"/>
              </a:spcBef>
              <a:spcAft>
                <a:spcPct val="0"/>
              </a:spcAft>
              <a:defRPr>
                <a:solidFill>
                  <a:schemeClr val="tx1"/>
                </a:solidFill>
                <a:latin typeface="Arial" pitchFamily="34" charset="0"/>
              </a:defRPr>
            </a:lvl7pPr>
            <a:lvl8pPr marL="3305175" defTabSz="966788" fontAlgn="base">
              <a:spcBef>
                <a:spcPct val="0"/>
              </a:spcBef>
              <a:spcAft>
                <a:spcPct val="0"/>
              </a:spcAft>
              <a:defRPr>
                <a:solidFill>
                  <a:schemeClr val="tx1"/>
                </a:solidFill>
                <a:latin typeface="Arial" pitchFamily="34" charset="0"/>
              </a:defRPr>
            </a:lvl8pPr>
            <a:lvl9pPr marL="3762375" defTabSz="966788" fontAlgn="base">
              <a:spcBef>
                <a:spcPct val="0"/>
              </a:spcBef>
              <a:spcAft>
                <a:spcPct val="0"/>
              </a:spcAft>
              <a:defRPr>
                <a:solidFill>
                  <a:schemeClr val="tx1"/>
                </a:solidFill>
                <a:latin typeface="Arial" pitchFamily="34" charset="0"/>
              </a:defRPr>
            </a:lvl9pPr>
          </a:lstStyle>
          <a:p>
            <a:pPr algn="ctr" eaLnBrk="0" hangingPunct="0">
              <a:spcBef>
                <a:spcPct val="50000"/>
              </a:spcBef>
            </a:pPr>
            <a:r>
              <a:rPr lang="en-US" sz="6400" u="sng" dirty="0">
                <a:solidFill>
                  <a:srgbClr val="0000FF"/>
                </a:solidFill>
                <a:latin typeface="Times New Roman" pitchFamily="18" charset="0"/>
                <a:cs typeface="Times New Roman" pitchFamily="18" charset="0"/>
              </a:rPr>
              <a:t>TẬP THỂ LỚP </a:t>
            </a:r>
            <a:r>
              <a:rPr lang="en-US" sz="6400" u="sng" dirty="0" smtClean="0">
                <a:solidFill>
                  <a:srgbClr val="0000FF"/>
                </a:solidFill>
                <a:latin typeface="Times New Roman" pitchFamily="18" charset="0"/>
                <a:cs typeface="Times New Roman" pitchFamily="18" charset="0"/>
              </a:rPr>
              <a:t>8A1</a:t>
            </a:r>
            <a:endParaRPr lang="en-US" sz="6400" u="sng" dirty="0">
              <a:solidFill>
                <a:srgbClr val="0000FF"/>
              </a:solidFill>
              <a:latin typeface="Times New Roman" pitchFamily="18" charset="0"/>
              <a:cs typeface="Times New Roman" pitchFamily="18" charset="0"/>
            </a:endParaRPr>
          </a:p>
        </p:txBody>
      </p:sp>
      <p:pic>
        <p:nvPicPr>
          <p:cNvPr id="320515" name="Picture 3" descr="CHCA207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603207"/>
            <a:ext cx="5362576" cy="3740943"/>
          </a:xfrm>
          <a:prstGeom prst="rect">
            <a:avLst/>
          </a:prstGeom>
          <a:noFill/>
          <a:extLst>
            <a:ext uri="{909E8E84-426E-40DD-AFC4-6F175D3DCCD1}">
              <a14:hiddenFill xmlns:a14="http://schemas.microsoft.com/office/drawing/2010/main">
                <a:solidFill>
                  <a:srgbClr val="FFFFFF"/>
                </a:solidFill>
              </a14:hiddenFill>
            </a:ext>
          </a:extLst>
        </p:spPr>
      </p:pic>
      <p:sp>
        <p:nvSpPr>
          <p:cNvPr id="320516" name="AutoShape 4">
            <a:hlinkClick r:id="" action="ppaction://noaction"/>
          </p:cNvPr>
          <p:cNvSpPr>
            <a:spLocks noChangeArrowheads="1"/>
          </p:cNvSpPr>
          <p:nvPr/>
        </p:nvSpPr>
        <p:spPr bwMode="auto">
          <a:xfrm rot="16200000">
            <a:off x="1091011" y="6616304"/>
            <a:ext cx="1078707" cy="1438274"/>
          </a:xfrm>
          <a:prstGeom prst="irregularSeal1">
            <a:avLst/>
          </a:prstGeom>
          <a:gradFill rotWithShape="1">
            <a:gsLst>
              <a:gs pos="0">
                <a:srgbClr val="CCFF99"/>
              </a:gs>
              <a:gs pos="100000">
                <a:srgbClr val="CCFF99">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84" tIns="81642" rIns="163284" bIns="81642" anchor="ctr"/>
          <a:lstStyle/>
          <a:p>
            <a:endParaRPr lang="en-US"/>
          </a:p>
        </p:txBody>
      </p:sp>
      <p:pic>
        <p:nvPicPr>
          <p:cNvPr id="320517" name="Picture 5" descr="0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V="1">
            <a:off x="12954000" y="7200900"/>
            <a:ext cx="5486400" cy="3543300"/>
          </a:xfrm>
          <a:prstGeom prst="rect">
            <a:avLst/>
          </a:prstGeom>
          <a:noFill/>
          <a:extLst>
            <a:ext uri="{909E8E84-426E-40DD-AFC4-6F175D3DCCD1}">
              <a14:hiddenFill xmlns:a14="http://schemas.microsoft.com/office/drawing/2010/main">
                <a:solidFill>
                  <a:srgbClr val="FFFFFF"/>
                </a:solidFill>
              </a14:hiddenFill>
            </a:ext>
          </a:extLst>
        </p:spPr>
      </p:pic>
      <p:sp>
        <p:nvSpPr>
          <p:cNvPr id="320518" name="WordArt 6"/>
          <p:cNvSpPr>
            <a:spLocks noChangeArrowheads="1" noChangeShapeType="1" noTextEdit="1"/>
          </p:cNvSpPr>
          <p:nvPr/>
        </p:nvSpPr>
        <p:spPr bwMode="auto">
          <a:xfrm>
            <a:off x="2590800" y="2286000"/>
            <a:ext cx="13563600" cy="2857500"/>
          </a:xfrm>
          <a:prstGeom prst="rect">
            <a:avLst/>
          </a:prstGeom>
        </p:spPr>
        <p:txBody>
          <a:bodyPr wrap="none" lIns="163284" tIns="81642" rIns="163284" bIns="81642" fromWordArt="1">
            <a:prstTxWarp prst="textPlain">
              <a:avLst>
                <a:gd name="adj" fmla="val 50000"/>
              </a:avLst>
            </a:prstTxWarp>
          </a:bodyPr>
          <a:lstStyle/>
          <a:p>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pitchFamily="18" charset="0"/>
                <a:cs typeface="Times New Roman" pitchFamily="18" charset="0"/>
              </a:rPr>
              <a:t>NHIỆT LIỆT CHÀO MỪNG</a:t>
            </a:r>
          </a:p>
          <a:p>
            <a:r>
              <a:rPr lang="en-US" sz="3600" b="1" kern="10" dirty="0" smtClean="0">
                <a:ln w="19050">
                  <a:solidFill>
                    <a:srgbClr val="99CCFF"/>
                  </a:solidFill>
                  <a:round/>
                  <a:headEnd/>
                  <a:tailEnd/>
                </a:ln>
                <a:solidFill>
                  <a:srgbClr val="0066CC"/>
                </a:solidFill>
                <a:effectLst>
                  <a:outerShdw dist="35921" dir="2700000" algn="ctr" rotWithShape="0">
                    <a:srgbClr val="990000"/>
                  </a:outerShdw>
                </a:effectLst>
                <a:latin typeface="Times New Roman" pitchFamily="18" charset="0"/>
                <a:cs typeface="Times New Roman" pitchFamily="18" charset="0"/>
              </a:rPr>
              <a:t>QUÝ THẦY</a:t>
            </a: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pitchFamily="18" charset="0"/>
                <a:cs typeface="Times New Roman" pitchFamily="18" charset="0"/>
              </a:rPr>
              <a:t>, CÔ VỀ DỰ GIỜ</a:t>
            </a:r>
          </a:p>
        </p:txBody>
      </p:sp>
      <p:pic>
        <p:nvPicPr>
          <p:cNvPr id="320519" name="Picture 7" descr="DAISI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6865145"/>
            <a:ext cx="4800600" cy="3536156"/>
          </a:xfrm>
          <a:prstGeom prst="rect">
            <a:avLst/>
          </a:prstGeom>
          <a:noFill/>
          <a:extLst>
            <a:ext uri="{909E8E84-426E-40DD-AFC4-6F175D3DCCD1}">
              <a14:hiddenFill xmlns:a14="http://schemas.microsoft.com/office/drawing/2010/main">
                <a:solidFill>
                  <a:srgbClr val="FFFFFF"/>
                </a:solidFill>
              </a14:hiddenFill>
            </a:ext>
          </a:extLst>
        </p:spPr>
      </p:pic>
      <p:sp>
        <p:nvSpPr>
          <p:cNvPr id="320520" name="AutoShape 8"/>
          <p:cNvSpPr>
            <a:spLocks noChangeArrowheads="1"/>
          </p:cNvSpPr>
          <p:nvPr/>
        </p:nvSpPr>
        <p:spPr bwMode="auto">
          <a:xfrm>
            <a:off x="2524127" y="800100"/>
            <a:ext cx="1438274" cy="1078707"/>
          </a:xfrm>
          <a:prstGeom prst="irregularSeal1">
            <a:avLst/>
          </a:prstGeom>
          <a:gradFill rotWithShape="1">
            <a:gsLst>
              <a:gs pos="0">
                <a:srgbClr val="FF3300"/>
              </a:gs>
              <a:gs pos="100000">
                <a:srgbClr val="FF33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84" tIns="81642" rIns="163284" bIns="81642" anchor="ctr"/>
          <a:lstStyle/>
          <a:p>
            <a:endParaRPr lang="en-US"/>
          </a:p>
        </p:txBody>
      </p:sp>
      <p:sp>
        <p:nvSpPr>
          <p:cNvPr id="320521" name="AutoShape 9"/>
          <p:cNvSpPr>
            <a:spLocks noChangeArrowheads="1"/>
          </p:cNvSpPr>
          <p:nvPr/>
        </p:nvSpPr>
        <p:spPr bwMode="auto">
          <a:xfrm>
            <a:off x="14411327" y="800100"/>
            <a:ext cx="1438274" cy="1078707"/>
          </a:xfrm>
          <a:prstGeom prst="irregularSeal2">
            <a:avLst/>
          </a:prstGeom>
          <a:gradFill rotWithShape="1">
            <a:gsLst>
              <a:gs pos="0">
                <a:srgbClr val="CC00FF"/>
              </a:gs>
              <a:gs pos="100000">
                <a:srgbClr val="CC00FF">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84" tIns="81642" rIns="163284" bIns="81642" anchor="ctr"/>
          <a:lstStyle/>
          <a:p>
            <a:endParaRPr lang="en-US"/>
          </a:p>
        </p:txBody>
      </p:sp>
      <p:sp>
        <p:nvSpPr>
          <p:cNvPr id="320522" name="AutoShape 10"/>
          <p:cNvSpPr>
            <a:spLocks noChangeArrowheads="1"/>
          </p:cNvSpPr>
          <p:nvPr/>
        </p:nvSpPr>
        <p:spPr bwMode="auto">
          <a:xfrm>
            <a:off x="11734800" y="6515100"/>
            <a:ext cx="1438276" cy="1078707"/>
          </a:xfrm>
          <a:prstGeom prst="irregularSeal1">
            <a:avLst/>
          </a:prstGeom>
          <a:gradFill rotWithShape="1">
            <a:gsLst>
              <a:gs pos="0">
                <a:srgbClr val="FF3300"/>
              </a:gs>
              <a:gs pos="100000">
                <a:srgbClr val="FF33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84" tIns="81642" rIns="163284" bIns="81642" anchor="ctr"/>
          <a:lstStyle/>
          <a:p>
            <a:r>
              <a:rPr lang="en-US" sz="3200">
                <a:latin typeface="Arial" pitchFamily="34" charset="0"/>
              </a:rPr>
              <a:t>0</a:t>
            </a:r>
          </a:p>
        </p:txBody>
      </p:sp>
      <p:sp>
        <p:nvSpPr>
          <p:cNvPr id="320523" name="AutoShape 11">
            <a:hlinkClick r:id="" action="ppaction://noaction"/>
          </p:cNvPr>
          <p:cNvSpPr>
            <a:spLocks noChangeArrowheads="1"/>
          </p:cNvSpPr>
          <p:nvPr/>
        </p:nvSpPr>
        <p:spPr bwMode="auto">
          <a:xfrm rot="16200000">
            <a:off x="8190311" y="1306117"/>
            <a:ext cx="1078707" cy="1438274"/>
          </a:xfrm>
          <a:prstGeom prst="irregularSeal1">
            <a:avLst/>
          </a:prstGeom>
          <a:gradFill rotWithShape="1">
            <a:gsLst>
              <a:gs pos="0">
                <a:srgbClr val="CCFF99"/>
              </a:gs>
              <a:gs pos="100000">
                <a:srgbClr val="CCFF99">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84" tIns="81642" rIns="163284" bIns="81642" anchor="ctr"/>
          <a:lstStyle/>
          <a:p>
            <a:endParaRPr lang="en-US"/>
          </a:p>
        </p:txBody>
      </p:sp>
      <p:sp>
        <p:nvSpPr>
          <p:cNvPr id="320524" name="AutoShape 12"/>
          <p:cNvSpPr>
            <a:spLocks noChangeArrowheads="1"/>
          </p:cNvSpPr>
          <p:nvPr/>
        </p:nvSpPr>
        <p:spPr bwMode="auto">
          <a:xfrm>
            <a:off x="8382000" y="4686300"/>
            <a:ext cx="1438276" cy="1078707"/>
          </a:xfrm>
          <a:prstGeom prst="irregularSeal1">
            <a:avLst/>
          </a:prstGeom>
          <a:gradFill rotWithShape="1">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84" tIns="81642" rIns="163284" bIns="81642" anchor="ctr"/>
          <a:lstStyle/>
          <a:p>
            <a:endParaRPr lang="en-US"/>
          </a:p>
        </p:txBody>
      </p:sp>
      <p:sp>
        <p:nvSpPr>
          <p:cNvPr id="320525" name="Text Box 13"/>
          <p:cNvSpPr txBox="1">
            <a:spLocks noChangeArrowheads="1"/>
          </p:cNvSpPr>
          <p:nvPr/>
        </p:nvSpPr>
        <p:spPr bwMode="auto">
          <a:xfrm>
            <a:off x="7620000" y="5761220"/>
            <a:ext cx="12192000" cy="84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284" tIns="81642" rIns="163284" bIns="81642">
            <a:spAutoFit/>
          </a:bodyPr>
          <a:lstStyle/>
          <a:p>
            <a:pPr algn="ctr">
              <a:spcBef>
                <a:spcPct val="50000"/>
              </a:spcBef>
            </a:pPr>
            <a:r>
              <a:rPr lang="en-US" sz="4400" u="sng" dirty="0" err="1">
                <a:solidFill>
                  <a:srgbClr val="000066"/>
                </a:solidFill>
                <a:effectLst/>
                <a:latin typeface="Times New Roman" pitchFamily="18" charset="0"/>
                <a:cs typeface="Times New Roman" pitchFamily="18" charset="0"/>
              </a:rPr>
              <a:t>Giáo</a:t>
            </a:r>
            <a:r>
              <a:rPr lang="en-US" sz="4400" u="sng" dirty="0">
                <a:solidFill>
                  <a:srgbClr val="000066"/>
                </a:solidFill>
                <a:effectLst/>
                <a:latin typeface="Times New Roman" pitchFamily="18" charset="0"/>
                <a:cs typeface="Times New Roman" pitchFamily="18" charset="0"/>
              </a:rPr>
              <a:t> </a:t>
            </a:r>
            <a:r>
              <a:rPr lang="en-US" sz="4400" u="sng" dirty="0" err="1">
                <a:solidFill>
                  <a:srgbClr val="000066"/>
                </a:solidFill>
                <a:effectLst/>
                <a:latin typeface="Times New Roman" pitchFamily="18" charset="0"/>
                <a:cs typeface="Times New Roman" pitchFamily="18" charset="0"/>
              </a:rPr>
              <a:t>viên</a:t>
            </a:r>
            <a:r>
              <a:rPr lang="en-US" sz="4400" b="0" dirty="0">
                <a:solidFill>
                  <a:srgbClr val="000066"/>
                </a:solidFill>
                <a:effectLst/>
                <a:latin typeface="Times New Roman" pitchFamily="18" charset="0"/>
                <a:cs typeface="Times New Roman" pitchFamily="18" charset="0"/>
              </a:rPr>
              <a:t>:</a:t>
            </a:r>
            <a:r>
              <a:rPr lang="en-US" sz="4400" b="0" dirty="0">
                <a:solidFill>
                  <a:schemeClr val="tx1"/>
                </a:solidFill>
                <a:effectLst/>
                <a:latin typeface="Times New Roman" pitchFamily="18" charset="0"/>
                <a:cs typeface="Times New Roman" pitchFamily="18" charset="0"/>
              </a:rPr>
              <a:t> </a:t>
            </a:r>
            <a:r>
              <a:rPr lang="en-US" sz="4400" dirty="0" err="1">
                <a:solidFill>
                  <a:srgbClr val="0000FF"/>
                </a:solidFill>
                <a:effectLst/>
                <a:latin typeface="Times New Roman" pitchFamily="18" charset="0"/>
                <a:cs typeface="Times New Roman" pitchFamily="18" charset="0"/>
              </a:rPr>
              <a:t>Trần</a:t>
            </a:r>
            <a:r>
              <a:rPr lang="en-US" sz="4400" dirty="0">
                <a:solidFill>
                  <a:srgbClr val="0000FF"/>
                </a:solidFill>
                <a:effectLst/>
                <a:latin typeface="Times New Roman" pitchFamily="18" charset="0"/>
                <a:cs typeface="Times New Roman" pitchFamily="18" charset="0"/>
              </a:rPr>
              <a:t> </a:t>
            </a:r>
            <a:r>
              <a:rPr lang="en-US" sz="4400" dirty="0" err="1">
                <a:solidFill>
                  <a:srgbClr val="0000FF"/>
                </a:solidFill>
                <a:effectLst/>
                <a:latin typeface="Times New Roman" pitchFamily="18" charset="0"/>
                <a:cs typeface="Times New Roman" pitchFamily="18" charset="0"/>
              </a:rPr>
              <a:t>Thị</a:t>
            </a:r>
            <a:r>
              <a:rPr lang="en-US" sz="4400" dirty="0">
                <a:solidFill>
                  <a:srgbClr val="0000FF"/>
                </a:solidFill>
                <a:effectLst/>
                <a:latin typeface="Times New Roman" pitchFamily="18" charset="0"/>
                <a:cs typeface="Times New Roman" pitchFamily="18" charset="0"/>
              </a:rPr>
              <a:t> Thu </a:t>
            </a:r>
            <a:r>
              <a:rPr lang="en-US" sz="4400" dirty="0" err="1">
                <a:solidFill>
                  <a:srgbClr val="0000FF"/>
                </a:solidFill>
                <a:effectLst/>
                <a:latin typeface="Times New Roman" pitchFamily="18" charset="0"/>
                <a:cs typeface="Times New Roman" pitchFamily="18" charset="0"/>
              </a:rPr>
              <a:t>Hảo</a:t>
            </a:r>
            <a:endParaRPr lang="en-US" sz="4400" dirty="0">
              <a:solidFill>
                <a:srgbClr val="0000FF"/>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805018420"/>
      </p:ext>
    </p:extLst>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0"/>
                                  </p:stCondLst>
                                  <p:childTnLst>
                                    <p:set>
                                      <p:cBhvr>
                                        <p:cTn id="6" dur="1" fill="hold">
                                          <p:stCondLst>
                                            <p:cond delay="0"/>
                                          </p:stCondLst>
                                        </p:cTn>
                                        <p:tgtEl>
                                          <p:spTgt spid="320516"/>
                                        </p:tgtEl>
                                        <p:attrNameLst>
                                          <p:attrName>style.visibility</p:attrName>
                                        </p:attrNameLst>
                                      </p:cBhvr>
                                      <p:to>
                                        <p:strVal val="visible"/>
                                      </p:to>
                                    </p:set>
                                    <p:anim calcmode="lin" valueType="num">
                                      <p:cBhvr>
                                        <p:cTn id="7" dur="1000" fill="hold"/>
                                        <p:tgtEl>
                                          <p:spTgt spid="320516"/>
                                        </p:tgtEl>
                                        <p:attrNameLst>
                                          <p:attrName>ppt_w</p:attrName>
                                        </p:attrNameLst>
                                      </p:cBhvr>
                                      <p:tavLst>
                                        <p:tav tm="0">
                                          <p:val>
                                            <p:fltVal val="0"/>
                                          </p:val>
                                        </p:tav>
                                        <p:tav tm="100000">
                                          <p:val>
                                            <p:strVal val="#ppt_w"/>
                                          </p:val>
                                        </p:tav>
                                      </p:tavLst>
                                    </p:anim>
                                    <p:anim calcmode="lin" valueType="num">
                                      <p:cBhvr>
                                        <p:cTn id="8" dur="1000" fill="hold"/>
                                        <p:tgtEl>
                                          <p:spTgt spid="320516"/>
                                        </p:tgtEl>
                                        <p:attrNameLst>
                                          <p:attrName>ppt_h</p:attrName>
                                        </p:attrNameLst>
                                      </p:cBhvr>
                                      <p:tavLst>
                                        <p:tav tm="0">
                                          <p:val>
                                            <p:fltVal val="0"/>
                                          </p:val>
                                        </p:tav>
                                        <p:tav tm="100000">
                                          <p:val>
                                            <p:strVal val="#ppt_h"/>
                                          </p:val>
                                        </p:tav>
                                      </p:tavLst>
                                    </p:anim>
                                    <p:anim calcmode="lin" valueType="num">
                                      <p:cBhvr>
                                        <p:cTn id="9" dur="1000" fill="hold"/>
                                        <p:tgtEl>
                                          <p:spTgt spid="320516"/>
                                        </p:tgtEl>
                                        <p:attrNameLst>
                                          <p:attrName>ppt_x</p:attrName>
                                        </p:attrNameLst>
                                      </p:cBhvr>
                                      <p:tavLst>
                                        <p:tav tm="0">
                                          <p:val>
                                            <p:fltVal val="0.5"/>
                                          </p:val>
                                        </p:tav>
                                        <p:tav tm="100000">
                                          <p:val>
                                            <p:strVal val="#ppt_x"/>
                                          </p:val>
                                        </p:tav>
                                      </p:tavLst>
                                    </p:anim>
                                    <p:anim calcmode="lin" valueType="num">
                                      <p:cBhvr>
                                        <p:cTn id="10" dur="1000" fill="hold"/>
                                        <p:tgtEl>
                                          <p:spTgt spid="32051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1" presetClass="entr" presetSubtype="4" fill="hold" grpId="0" nodeType="afterEffect">
                                  <p:stCondLst>
                                    <p:cond delay="0"/>
                                  </p:stCondLst>
                                  <p:childTnLst>
                                    <p:set>
                                      <p:cBhvr>
                                        <p:cTn id="13" dur="1" fill="hold">
                                          <p:stCondLst>
                                            <p:cond delay="0"/>
                                          </p:stCondLst>
                                        </p:cTn>
                                        <p:tgtEl>
                                          <p:spTgt spid="320518"/>
                                        </p:tgtEl>
                                        <p:attrNameLst>
                                          <p:attrName>style.visibility</p:attrName>
                                        </p:attrNameLst>
                                      </p:cBhvr>
                                      <p:to>
                                        <p:strVal val="visible"/>
                                      </p:to>
                                    </p:set>
                                    <p:animEffect transition="in" filter="wheel(4)">
                                      <p:cBhvr>
                                        <p:cTn id="14" dur="2000"/>
                                        <p:tgtEl>
                                          <p:spTgt spid="320518"/>
                                        </p:tgtEl>
                                      </p:cBhvr>
                                    </p:animEffect>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par>
                          <p:cTn id="15" fill="hold" nodeType="afterGroup">
                            <p:stCondLst>
                              <p:cond delay="3000"/>
                            </p:stCondLst>
                            <p:childTnLst>
                              <p:par>
                                <p:cTn id="16" presetID="13" presetClass="entr" presetSubtype="16" fill="hold" grpId="0" nodeType="afterEffect">
                                  <p:stCondLst>
                                    <p:cond delay="0"/>
                                  </p:stCondLst>
                                  <p:childTnLst>
                                    <p:set>
                                      <p:cBhvr>
                                        <p:cTn id="17" dur="1" fill="hold">
                                          <p:stCondLst>
                                            <p:cond delay="0"/>
                                          </p:stCondLst>
                                        </p:cTn>
                                        <p:tgtEl>
                                          <p:spTgt spid="320525"/>
                                        </p:tgtEl>
                                        <p:attrNameLst>
                                          <p:attrName>style.visibility</p:attrName>
                                        </p:attrNameLst>
                                      </p:cBhvr>
                                      <p:to>
                                        <p:strVal val="visible"/>
                                      </p:to>
                                    </p:set>
                                    <p:animEffect transition="in" filter="plus(in)">
                                      <p:cBhvr>
                                        <p:cTn id="18" dur="2000"/>
                                        <p:tgtEl>
                                          <p:spTgt spid="320525"/>
                                        </p:tgtEl>
                                      </p:cBhvr>
                                    </p:animEffect>
                                  </p:childTnLst>
                                </p:cTn>
                              </p:par>
                              <p:par>
                                <p:cTn id="19" presetID="23" presetClass="entr" presetSubtype="528" repeatCount="indefinite" fill="hold" grpId="0" nodeType="withEffect">
                                  <p:stCondLst>
                                    <p:cond delay="0"/>
                                  </p:stCondLst>
                                  <p:childTnLst>
                                    <p:set>
                                      <p:cBhvr>
                                        <p:cTn id="20" dur="1" fill="hold">
                                          <p:stCondLst>
                                            <p:cond delay="0"/>
                                          </p:stCondLst>
                                        </p:cTn>
                                        <p:tgtEl>
                                          <p:spTgt spid="320520"/>
                                        </p:tgtEl>
                                        <p:attrNameLst>
                                          <p:attrName>style.visibility</p:attrName>
                                        </p:attrNameLst>
                                      </p:cBhvr>
                                      <p:to>
                                        <p:strVal val="visible"/>
                                      </p:to>
                                    </p:set>
                                    <p:anim calcmode="lin" valueType="num">
                                      <p:cBhvr>
                                        <p:cTn id="21" dur="1000" fill="hold"/>
                                        <p:tgtEl>
                                          <p:spTgt spid="320520"/>
                                        </p:tgtEl>
                                        <p:attrNameLst>
                                          <p:attrName>ppt_w</p:attrName>
                                        </p:attrNameLst>
                                      </p:cBhvr>
                                      <p:tavLst>
                                        <p:tav tm="0">
                                          <p:val>
                                            <p:fltVal val="0"/>
                                          </p:val>
                                        </p:tav>
                                        <p:tav tm="100000">
                                          <p:val>
                                            <p:strVal val="#ppt_w"/>
                                          </p:val>
                                        </p:tav>
                                      </p:tavLst>
                                    </p:anim>
                                    <p:anim calcmode="lin" valueType="num">
                                      <p:cBhvr>
                                        <p:cTn id="22" dur="1000" fill="hold"/>
                                        <p:tgtEl>
                                          <p:spTgt spid="320520"/>
                                        </p:tgtEl>
                                        <p:attrNameLst>
                                          <p:attrName>ppt_h</p:attrName>
                                        </p:attrNameLst>
                                      </p:cBhvr>
                                      <p:tavLst>
                                        <p:tav tm="0">
                                          <p:val>
                                            <p:fltVal val="0"/>
                                          </p:val>
                                        </p:tav>
                                        <p:tav tm="100000">
                                          <p:val>
                                            <p:strVal val="#ppt_h"/>
                                          </p:val>
                                        </p:tav>
                                      </p:tavLst>
                                    </p:anim>
                                    <p:anim calcmode="lin" valueType="num">
                                      <p:cBhvr>
                                        <p:cTn id="23" dur="1000" fill="hold"/>
                                        <p:tgtEl>
                                          <p:spTgt spid="320520"/>
                                        </p:tgtEl>
                                        <p:attrNameLst>
                                          <p:attrName>ppt_x</p:attrName>
                                        </p:attrNameLst>
                                      </p:cBhvr>
                                      <p:tavLst>
                                        <p:tav tm="0">
                                          <p:val>
                                            <p:fltVal val="0.5"/>
                                          </p:val>
                                        </p:tav>
                                        <p:tav tm="100000">
                                          <p:val>
                                            <p:strVal val="#ppt_x"/>
                                          </p:val>
                                        </p:tav>
                                      </p:tavLst>
                                    </p:anim>
                                    <p:anim calcmode="lin" valueType="num">
                                      <p:cBhvr>
                                        <p:cTn id="24" dur="1000" fill="hold"/>
                                        <p:tgtEl>
                                          <p:spTgt spid="320520"/>
                                        </p:tgtEl>
                                        <p:attrNameLst>
                                          <p:attrName>ppt_y</p:attrName>
                                        </p:attrNameLst>
                                      </p:cBhvr>
                                      <p:tavLst>
                                        <p:tav tm="0">
                                          <p:val>
                                            <p:fltVal val="0.5"/>
                                          </p:val>
                                        </p:tav>
                                        <p:tav tm="100000">
                                          <p:val>
                                            <p:strVal val="#ppt_y"/>
                                          </p:val>
                                        </p:tav>
                                      </p:tavLst>
                                    </p:anim>
                                  </p:childTnLst>
                                </p:cTn>
                              </p:par>
                              <p:par>
                                <p:cTn id="25" presetID="23" presetClass="entr" presetSubtype="528" repeatCount="indefinite" fill="hold" grpId="0" nodeType="withEffect">
                                  <p:stCondLst>
                                    <p:cond delay="0"/>
                                  </p:stCondLst>
                                  <p:childTnLst>
                                    <p:set>
                                      <p:cBhvr>
                                        <p:cTn id="26" dur="1" fill="hold">
                                          <p:stCondLst>
                                            <p:cond delay="0"/>
                                          </p:stCondLst>
                                        </p:cTn>
                                        <p:tgtEl>
                                          <p:spTgt spid="320521"/>
                                        </p:tgtEl>
                                        <p:attrNameLst>
                                          <p:attrName>style.visibility</p:attrName>
                                        </p:attrNameLst>
                                      </p:cBhvr>
                                      <p:to>
                                        <p:strVal val="visible"/>
                                      </p:to>
                                    </p:set>
                                    <p:anim calcmode="lin" valueType="num">
                                      <p:cBhvr>
                                        <p:cTn id="27" dur="1000" fill="hold"/>
                                        <p:tgtEl>
                                          <p:spTgt spid="320521"/>
                                        </p:tgtEl>
                                        <p:attrNameLst>
                                          <p:attrName>ppt_w</p:attrName>
                                        </p:attrNameLst>
                                      </p:cBhvr>
                                      <p:tavLst>
                                        <p:tav tm="0">
                                          <p:val>
                                            <p:fltVal val="0"/>
                                          </p:val>
                                        </p:tav>
                                        <p:tav tm="100000">
                                          <p:val>
                                            <p:strVal val="#ppt_w"/>
                                          </p:val>
                                        </p:tav>
                                      </p:tavLst>
                                    </p:anim>
                                    <p:anim calcmode="lin" valueType="num">
                                      <p:cBhvr>
                                        <p:cTn id="28" dur="1000" fill="hold"/>
                                        <p:tgtEl>
                                          <p:spTgt spid="320521"/>
                                        </p:tgtEl>
                                        <p:attrNameLst>
                                          <p:attrName>ppt_h</p:attrName>
                                        </p:attrNameLst>
                                      </p:cBhvr>
                                      <p:tavLst>
                                        <p:tav tm="0">
                                          <p:val>
                                            <p:fltVal val="0"/>
                                          </p:val>
                                        </p:tav>
                                        <p:tav tm="100000">
                                          <p:val>
                                            <p:strVal val="#ppt_h"/>
                                          </p:val>
                                        </p:tav>
                                      </p:tavLst>
                                    </p:anim>
                                    <p:anim calcmode="lin" valueType="num">
                                      <p:cBhvr>
                                        <p:cTn id="29" dur="1000" fill="hold"/>
                                        <p:tgtEl>
                                          <p:spTgt spid="320521"/>
                                        </p:tgtEl>
                                        <p:attrNameLst>
                                          <p:attrName>ppt_x</p:attrName>
                                        </p:attrNameLst>
                                      </p:cBhvr>
                                      <p:tavLst>
                                        <p:tav tm="0">
                                          <p:val>
                                            <p:fltVal val="0.5"/>
                                          </p:val>
                                        </p:tav>
                                        <p:tav tm="100000">
                                          <p:val>
                                            <p:strVal val="#ppt_x"/>
                                          </p:val>
                                        </p:tav>
                                      </p:tavLst>
                                    </p:anim>
                                    <p:anim calcmode="lin" valueType="num">
                                      <p:cBhvr>
                                        <p:cTn id="30" dur="1000" fill="hold"/>
                                        <p:tgtEl>
                                          <p:spTgt spid="320521"/>
                                        </p:tgtEl>
                                        <p:attrNameLst>
                                          <p:attrName>ppt_y</p:attrName>
                                        </p:attrNameLst>
                                      </p:cBhvr>
                                      <p:tavLst>
                                        <p:tav tm="0">
                                          <p:val>
                                            <p:fltVal val="0.5"/>
                                          </p:val>
                                        </p:tav>
                                        <p:tav tm="100000">
                                          <p:val>
                                            <p:strVal val="#ppt_y"/>
                                          </p:val>
                                        </p:tav>
                                      </p:tavLst>
                                    </p:anim>
                                  </p:childTnLst>
                                </p:cTn>
                              </p:par>
                              <p:par>
                                <p:cTn id="31" presetID="23" presetClass="entr" presetSubtype="528" repeatCount="indefinite" fill="hold" grpId="0" nodeType="withEffect">
                                  <p:stCondLst>
                                    <p:cond delay="0"/>
                                  </p:stCondLst>
                                  <p:childTnLst>
                                    <p:set>
                                      <p:cBhvr>
                                        <p:cTn id="32" dur="1" fill="hold">
                                          <p:stCondLst>
                                            <p:cond delay="0"/>
                                          </p:stCondLst>
                                        </p:cTn>
                                        <p:tgtEl>
                                          <p:spTgt spid="320522"/>
                                        </p:tgtEl>
                                        <p:attrNameLst>
                                          <p:attrName>style.visibility</p:attrName>
                                        </p:attrNameLst>
                                      </p:cBhvr>
                                      <p:to>
                                        <p:strVal val="visible"/>
                                      </p:to>
                                    </p:set>
                                    <p:anim calcmode="lin" valueType="num">
                                      <p:cBhvr>
                                        <p:cTn id="33" dur="1000" fill="hold"/>
                                        <p:tgtEl>
                                          <p:spTgt spid="320522"/>
                                        </p:tgtEl>
                                        <p:attrNameLst>
                                          <p:attrName>ppt_w</p:attrName>
                                        </p:attrNameLst>
                                      </p:cBhvr>
                                      <p:tavLst>
                                        <p:tav tm="0">
                                          <p:val>
                                            <p:fltVal val="0"/>
                                          </p:val>
                                        </p:tav>
                                        <p:tav tm="100000">
                                          <p:val>
                                            <p:strVal val="#ppt_w"/>
                                          </p:val>
                                        </p:tav>
                                      </p:tavLst>
                                    </p:anim>
                                    <p:anim calcmode="lin" valueType="num">
                                      <p:cBhvr>
                                        <p:cTn id="34" dur="1000" fill="hold"/>
                                        <p:tgtEl>
                                          <p:spTgt spid="320522"/>
                                        </p:tgtEl>
                                        <p:attrNameLst>
                                          <p:attrName>ppt_h</p:attrName>
                                        </p:attrNameLst>
                                      </p:cBhvr>
                                      <p:tavLst>
                                        <p:tav tm="0">
                                          <p:val>
                                            <p:fltVal val="0"/>
                                          </p:val>
                                        </p:tav>
                                        <p:tav tm="100000">
                                          <p:val>
                                            <p:strVal val="#ppt_h"/>
                                          </p:val>
                                        </p:tav>
                                      </p:tavLst>
                                    </p:anim>
                                    <p:anim calcmode="lin" valueType="num">
                                      <p:cBhvr>
                                        <p:cTn id="35" dur="1000" fill="hold"/>
                                        <p:tgtEl>
                                          <p:spTgt spid="320522"/>
                                        </p:tgtEl>
                                        <p:attrNameLst>
                                          <p:attrName>ppt_x</p:attrName>
                                        </p:attrNameLst>
                                      </p:cBhvr>
                                      <p:tavLst>
                                        <p:tav tm="0">
                                          <p:val>
                                            <p:fltVal val="0.5"/>
                                          </p:val>
                                        </p:tav>
                                        <p:tav tm="100000">
                                          <p:val>
                                            <p:strVal val="#ppt_x"/>
                                          </p:val>
                                        </p:tav>
                                      </p:tavLst>
                                    </p:anim>
                                    <p:anim calcmode="lin" valueType="num">
                                      <p:cBhvr>
                                        <p:cTn id="36" dur="1000" fill="hold"/>
                                        <p:tgtEl>
                                          <p:spTgt spid="320522"/>
                                        </p:tgtEl>
                                        <p:attrNameLst>
                                          <p:attrName>ppt_y</p:attrName>
                                        </p:attrNameLst>
                                      </p:cBhvr>
                                      <p:tavLst>
                                        <p:tav tm="0">
                                          <p:val>
                                            <p:fltVal val="0.5"/>
                                          </p:val>
                                        </p:tav>
                                        <p:tav tm="100000">
                                          <p:val>
                                            <p:strVal val="#ppt_y"/>
                                          </p:val>
                                        </p:tav>
                                      </p:tavLst>
                                    </p:anim>
                                  </p:childTnLst>
                                </p:cTn>
                              </p:par>
                              <p:par>
                                <p:cTn id="37" presetID="23" presetClass="entr" presetSubtype="528" repeatCount="indefinite" fill="hold" grpId="0" nodeType="withEffect">
                                  <p:stCondLst>
                                    <p:cond delay="0"/>
                                  </p:stCondLst>
                                  <p:childTnLst>
                                    <p:set>
                                      <p:cBhvr>
                                        <p:cTn id="38" dur="1" fill="hold">
                                          <p:stCondLst>
                                            <p:cond delay="0"/>
                                          </p:stCondLst>
                                        </p:cTn>
                                        <p:tgtEl>
                                          <p:spTgt spid="320523"/>
                                        </p:tgtEl>
                                        <p:attrNameLst>
                                          <p:attrName>style.visibility</p:attrName>
                                        </p:attrNameLst>
                                      </p:cBhvr>
                                      <p:to>
                                        <p:strVal val="visible"/>
                                      </p:to>
                                    </p:set>
                                    <p:anim calcmode="lin" valueType="num">
                                      <p:cBhvr>
                                        <p:cTn id="39" dur="1000" fill="hold"/>
                                        <p:tgtEl>
                                          <p:spTgt spid="320523"/>
                                        </p:tgtEl>
                                        <p:attrNameLst>
                                          <p:attrName>ppt_w</p:attrName>
                                        </p:attrNameLst>
                                      </p:cBhvr>
                                      <p:tavLst>
                                        <p:tav tm="0">
                                          <p:val>
                                            <p:fltVal val="0"/>
                                          </p:val>
                                        </p:tav>
                                        <p:tav tm="100000">
                                          <p:val>
                                            <p:strVal val="#ppt_w"/>
                                          </p:val>
                                        </p:tav>
                                      </p:tavLst>
                                    </p:anim>
                                    <p:anim calcmode="lin" valueType="num">
                                      <p:cBhvr>
                                        <p:cTn id="40" dur="1000" fill="hold"/>
                                        <p:tgtEl>
                                          <p:spTgt spid="320523"/>
                                        </p:tgtEl>
                                        <p:attrNameLst>
                                          <p:attrName>ppt_h</p:attrName>
                                        </p:attrNameLst>
                                      </p:cBhvr>
                                      <p:tavLst>
                                        <p:tav tm="0">
                                          <p:val>
                                            <p:fltVal val="0"/>
                                          </p:val>
                                        </p:tav>
                                        <p:tav tm="100000">
                                          <p:val>
                                            <p:strVal val="#ppt_h"/>
                                          </p:val>
                                        </p:tav>
                                      </p:tavLst>
                                    </p:anim>
                                    <p:anim calcmode="lin" valueType="num">
                                      <p:cBhvr>
                                        <p:cTn id="41" dur="1000" fill="hold"/>
                                        <p:tgtEl>
                                          <p:spTgt spid="320523"/>
                                        </p:tgtEl>
                                        <p:attrNameLst>
                                          <p:attrName>ppt_x</p:attrName>
                                        </p:attrNameLst>
                                      </p:cBhvr>
                                      <p:tavLst>
                                        <p:tav tm="0">
                                          <p:val>
                                            <p:fltVal val="0.5"/>
                                          </p:val>
                                        </p:tav>
                                        <p:tav tm="100000">
                                          <p:val>
                                            <p:strVal val="#ppt_x"/>
                                          </p:val>
                                        </p:tav>
                                      </p:tavLst>
                                    </p:anim>
                                    <p:anim calcmode="lin" valueType="num">
                                      <p:cBhvr>
                                        <p:cTn id="42" dur="1000" fill="hold"/>
                                        <p:tgtEl>
                                          <p:spTgt spid="320523"/>
                                        </p:tgtEl>
                                        <p:attrNameLst>
                                          <p:attrName>ppt_y</p:attrName>
                                        </p:attrNameLst>
                                      </p:cBhvr>
                                      <p:tavLst>
                                        <p:tav tm="0">
                                          <p:val>
                                            <p:fltVal val="0.5"/>
                                          </p:val>
                                        </p:tav>
                                        <p:tav tm="100000">
                                          <p:val>
                                            <p:strVal val="#ppt_y"/>
                                          </p:val>
                                        </p:tav>
                                      </p:tavLst>
                                    </p:anim>
                                  </p:childTnLst>
                                </p:cTn>
                              </p:par>
                              <p:par>
                                <p:cTn id="43" presetID="23" presetClass="entr" presetSubtype="528" repeatCount="indefinite" fill="hold" grpId="0" nodeType="withEffect">
                                  <p:stCondLst>
                                    <p:cond delay="0"/>
                                  </p:stCondLst>
                                  <p:childTnLst>
                                    <p:set>
                                      <p:cBhvr>
                                        <p:cTn id="44" dur="1" fill="hold">
                                          <p:stCondLst>
                                            <p:cond delay="0"/>
                                          </p:stCondLst>
                                        </p:cTn>
                                        <p:tgtEl>
                                          <p:spTgt spid="320524"/>
                                        </p:tgtEl>
                                        <p:attrNameLst>
                                          <p:attrName>style.visibility</p:attrName>
                                        </p:attrNameLst>
                                      </p:cBhvr>
                                      <p:to>
                                        <p:strVal val="visible"/>
                                      </p:to>
                                    </p:set>
                                    <p:anim calcmode="lin" valueType="num">
                                      <p:cBhvr>
                                        <p:cTn id="45" dur="1000" fill="hold"/>
                                        <p:tgtEl>
                                          <p:spTgt spid="320524"/>
                                        </p:tgtEl>
                                        <p:attrNameLst>
                                          <p:attrName>ppt_w</p:attrName>
                                        </p:attrNameLst>
                                      </p:cBhvr>
                                      <p:tavLst>
                                        <p:tav tm="0">
                                          <p:val>
                                            <p:fltVal val="0"/>
                                          </p:val>
                                        </p:tav>
                                        <p:tav tm="100000">
                                          <p:val>
                                            <p:strVal val="#ppt_w"/>
                                          </p:val>
                                        </p:tav>
                                      </p:tavLst>
                                    </p:anim>
                                    <p:anim calcmode="lin" valueType="num">
                                      <p:cBhvr>
                                        <p:cTn id="46" dur="1000" fill="hold"/>
                                        <p:tgtEl>
                                          <p:spTgt spid="320524"/>
                                        </p:tgtEl>
                                        <p:attrNameLst>
                                          <p:attrName>ppt_h</p:attrName>
                                        </p:attrNameLst>
                                      </p:cBhvr>
                                      <p:tavLst>
                                        <p:tav tm="0">
                                          <p:val>
                                            <p:fltVal val="0"/>
                                          </p:val>
                                        </p:tav>
                                        <p:tav tm="100000">
                                          <p:val>
                                            <p:strVal val="#ppt_h"/>
                                          </p:val>
                                        </p:tav>
                                      </p:tavLst>
                                    </p:anim>
                                    <p:anim calcmode="lin" valueType="num">
                                      <p:cBhvr>
                                        <p:cTn id="47" dur="1000" fill="hold"/>
                                        <p:tgtEl>
                                          <p:spTgt spid="320524"/>
                                        </p:tgtEl>
                                        <p:attrNameLst>
                                          <p:attrName>ppt_x</p:attrName>
                                        </p:attrNameLst>
                                      </p:cBhvr>
                                      <p:tavLst>
                                        <p:tav tm="0">
                                          <p:val>
                                            <p:fltVal val="0.5"/>
                                          </p:val>
                                        </p:tav>
                                        <p:tav tm="100000">
                                          <p:val>
                                            <p:strVal val="#ppt_x"/>
                                          </p:val>
                                        </p:tav>
                                      </p:tavLst>
                                    </p:anim>
                                    <p:anim calcmode="lin" valueType="num">
                                      <p:cBhvr>
                                        <p:cTn id="48" dur="1000" fill="hold"/>
                                        <p:tgtEl>
                                          <p:spTgt spid="32052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6" grpId="0" animBg="1"/>
      <p:bldP spid="320518" grpId="0" animBg="1"/>
      <p:bldP spid="320520" grpId="0" animBg="1"/>
      <p:bldP spid="320521" grpId="0" animBg="1"/>
      <p:bldP spid="320522" grpId="0" animBg="1"/>
      <p:bldP spid="320523" grpId="0" animBg="1"/>
      <p:bldP spid="320524" grpId="0" animBg="1"/>
      <p:bldP spid="3205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082244">
            <a:off x="-479632" y="9674460"/>
            <a:ext cx="2345824" cy="601384"/>
          </a:xfrm>
          <a:prstGeom prst="rect">
            <a:avLst/>
          </a:prstGeom>
        </p:spPr>
      </p:pic>
      <p:sp>
        <p:nvSpPr>
          <p:cNvPr id="7" name="TextBox 6">
            <a:extLst>
              <a:ext uri="{FF2B5EF4-FFF2-40B4-BE49-F238E27FC236}">
                <a16:creationId xmlns="" xmlns:a16="http://schemas.microsoft.com/office/drawing/2014/main" id="{5C0955F6-36C1-6473-6260-98287F631EEE}"/>
              </a:ext>
            </a:extLst>
          </p:cNvPr>
          <p:cNvSpPr txBox="1"/>
          <p:nvPr/>
        </p:nvSpPr>
        <p:spPr>
          <a:xfrm>
            <a:off x="1127688" y="2247900"/>
            <a:ext cx="16032623" cy="5324535"/>
          </a:xfrm>
          <a:prstGeom prst="rect">
            <a:avLst/>
          </a:prstGeom>
          <a:noFill/>
        </p:spPr>
        <p:txBody>
          <a:bodyPr wrap="square">
            <a:spAutoFit/>
          </a:bodyPr>
          <a:lstStyle/>
          <a:p>
            <a:pPr>
              <a:lnSpc>
                <a:spcPct val="200000"/>
              </a:lnSpc>
              <a:spcAft>
                <a:spcPts val="800"/>
              </a:spcAft>
            </a:pPr>
            <a:r>
              <a:rPr lang="en-US" sz="4000" dirty="0">
                <a:solidFill>
                  <a:srgbClr val="000000"/>
                </a:solidFill>
                <a:effectLst/>
                <a:latin typeface="Arial (Body)"/>
                <a:ea typeface="Calibri" panose="020F0502020204030204" pitchFamily="34" charset="0"/>
                <a:cs typeface="Times New Roman" panose="02020603050405020304" pitchFamily="18" charset="0"/>
              </a:rPr>
              <a:t>Ta </a:t>
            </a:r>
            <a:r>
              <a:rPr lang="en-US" sz="4000" dirty="0" err="1">
                <a:solidFill>
                  <a:srgbClr val="000000"/>
                </a:solidFill>
                <a:effectLst/>
                <a:latin typeface="Arial (Body)"/>
                <a:ea typeface="Calibri" panose="020F0502020204030204" pitchFamily="34" charset="0"/>
                <a:cs typeface="Times New Roman" panose="02020603050405020304" pitchFamily="18" charset="0"/>
              </a:rPr>
              <a:t>gọi</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a:latin typeface="Arial (Body)"/>
                <a:ea typeface="Arial" panose="020B0604020202020204" pitchFamily="34" charset="0"/>
                <a:cs typeface="Times New Roman" panose="02020603050405020304" pitchFamily="18" charset="0"/>
              </a:rPr>
              <a:t>4x = 600 + x </a:t>
            </a:r>
            <a:r>
              <a:rPr lang="en-US" sz="4000" dirty="0" smtClean="0">
                <a:solidFill>
                  <a:srgbClr val="000000"/>
                </a:solidFill>
                <a:effectLst/>
                <a:latin typeface="Arial (Body)"/>
                <a:ea typeface="Calibri" panose="020F0502020204030204" pitchFamily="34" charset="0"/>
                <a:cs typeface="Times New Roman" panose="02020603050405020304" pitchFamily="18" charset="0"/>
              </a:rPr>
              <a:t>(</a:t>
            </a:r>
            <a:r>
              <a:rPr lang="en-US" sz="4000" dirty="0">
                <a:solidFill>
                  <a:srgbClr val="000000"/>
                </a:solidFill>
                <a:effectLst/>
                <a:latin typeface="Arial (Body)"/>
                <a:ea typeface="Calibri" panose="020F0502020204030204" pitchFamily="34" charset="0"/>
                <a:cs typeface="Times New Roman" panose="02020603050405020304" pitchFamily="18" charset="0"/>
              </a:rPr>
              <a:t>1) </a:t>
            </a:r>
            <a:r>
              <a:rPr lang="en-US" sz="4000" dirty="0" err="1">
                <a:solidFill>
                  <a:srgbClr val="000000"/>
                </a:solidFill>
                <a:effectLst/>
                <a:latin typeface="Arial (Body)"/>
                <a:ea typeface="Calibri" panose="020F0502020204030204" pitchFamily="34" charset="0"/>
                <a:cs typeface="Times New Roman" panose="02020603050405020304" pitchFamily="18" charset="0"/>
              </a:rPr>
              <a:t>là</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một</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b="1" i="1" dirty="0" err="1">
                <a:solidFill>
                  <a:srgbClr val="000000"/>
                </a:solidFill>
                <a:effectLst/>
                <a:latin typeface="Arial (Body)"/>
                <a:ea typeface="Calibri" panose="020F0502020204030204" pitchFamily="34" charset="0"/>
                <a:cs typeface="Times New Roman" panose="02020603050405020304" pitchFamily="18" charset="0"/>
              </a:rPr>
              <a:t>phương</a:t>
            </a:r>
            <a:r>
              <a:rPr lang="en-US" sz="4000" b="1" i="1" dirty="0">
                <a:solidFill>
                  <a:srgbClr val="000000"/>
                </a:solidFill>
                <a:effectLst/>
                <a:latin typeface="Arial (Body)"/>
                <a:ea typeface="Calibri" panose="020F0502020204030204" pitchFamily="34" charset="0"/>
                <a:cs typeface="Times New Roman" panose="02020603050405020304" pitchFamily="18" charset="0"/>
              </a:rPr>
              <a:t> </a:t>
            </a:r>
            <a:r>
              <a:rPr lang="en-US" sz="4000" b="1" i="1" dirty="0" err="1">
                <a:solidFill>
                  <a:srgbClr val="000000"/>
                </a:solidFill>
                <a:effectLst/>
                <a:latin typeface="Arial (Body)"/>
                <a:ea typeface="Calibri" panose="020F0502020204030204" pitchFamily="34" charset="0"/>
                <a:cs typeface="Times New Roman" panose="02020603050405020304" pitchFamily="18" charset="0"/>
              </a:rPr>
              <a:t>trình</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với</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ẩn</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số</a:t>
            </a:r>
            <a:r>
              <a:rPr lang="en-US" sz="4000" dirty="0">
                <a:solidFill>
                  <a:srgbClr val="000000"/>
                </a:solidFill>
                <a:effectLst/>
                <a:latin typeface="Arial (Body)"/>
                <a:ea typeface="Calibri" panose="020F0502020204030204" pitchFamily="34" charset="0"/>
                <a:cs typeface="Times New Roman" panose="02020603050405020304" pitchFamily="18" charset="0"/>
              </a:rPr>
              <a:t> x (hay </a:t>
            </a:r>
            <a:r>
              <a:rPr lang="en-US" sz="4000" dirty="0" err="1">
                <a:solidFill>
                  <a:srgbClr val="000000"/>
                </a:solidFill>
                <a:effectLst/>
                <a:latin typeface="Arial (Body)"/>
                <a:ea typeface="Calibri" panose="020F0502020204030204" pitchFamily="34" charset="0"/>
                <a:cs typeface="Times New Roman" panose="02020603050405020304" pitchFamily="18" charset="0"/>
              </a:rPr>
              <a:t>ẩn</a:t>
            </a:r>
            <a:r>
              <a:rPr lang="en-US" sz="4000" dirty="0">
                <a:solidFill>
                  <a:srgbClr val="000000"/>
                </a:solidFill>
                <a:effectLst/>
                <a:latin typeface="Arial (Body)"/>
                <a:ea typeface="Calibri" panose="020F0502020204030204" pitchFamily="34" charset="0"/>
                <a:cs typeface="Times New Roman" panose="02020603050405020304" pitchFamily="18" charset="0"/>
              </a:rPr>
              <a:t> x)</a:t>
            </a:r>
            <a:endParaRPr lang="en-US" sz="4000" dirty="0">
              <a:effectLst/>
              <a:latin typeface="Arial (Body)"/>
              <a:ea typeface="Arial" panose="020B0604020202020204" pitchFamily="34" charset="0"/>
              <a:cs typeface="Times New Roman" panose="02020603050405020304" pitchFamily="18" charset="0"/>
            </a:endParaRPr>
          </a:p>
          <a:p>
            <a:pPr>
              <a:lnSpc>
                <a:spcPct val="200000"/>
              </a:lnSpc>
              <a:spcAft>
                <a:spcPts val="800"/>
              </a:spcAft>
            </a:pPr>
            <a:r>
              <a:rPr lang="en-US" sz="4000" dirty="0">
                <a:solidFill>
                  <a:srgbClr val="000000"/>
                </a:solidFill>
                <a:effectLst/>
                <a:latin typeface="Arial (Body)"/>
                <a:ea typeface="Calibri" panose="020F0502020204030204" pitchFamily="34" charset="0"/>
                <a:cs typeface="Times New Roman" panose="02020603050405020304" pitchFamily="18" charset="0"/>
              </a:rPr>
              <a:t>Khi x = 200, </a:t>
            </a:r>
            <a:r>
              <a:rPr lang="en-US" sz="4000" dirty="0" err="1">
                <a:solidFill>
                  <a:srgbClr val="000000"/>
                </a:solidFill>
                <a:effectLst/>
                <a:latin typeface="Arial (Body)"/>
                <a:ea typeface="Calibri" panose="020F0502020204030204" pitchFamily="34" charset="0"/>
                <a:cs typeface="Times New Roman" panose="02020603050405020304" pitchFamily="18" charset="0"/>
              </a:rPr>
              <a:t>hai</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vế</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của</a:t>
            </a:r>
            <a:r>
              <a:rPr lang="en-US" sz="4000" dirty="0">
                <a:solidFill>
                  <a:srgbClr val="000000"/>
                </a:solidFill>
                <a:effectLst/>
                <a:latin typeface="Arial (Body)"/>
                <a:ea typeface="Calibri" panose="020F0502020204030204" pitchFamily="34" charset="0"/>
                <a:cs typeface="Times New Roman" panose="02020603050405020304" pitchFamily="18" charset="0"/>
              </a:rPr>
              <a:t> (1) </a:t>
            </a:r>
            <a:r>
              <a:rPr lang="en-US" sz="4000" dirty="0" err="1">
                <a:solidFill>
                  <a:srgbClr val="000000"/>
                </a:solidFill>
                <a:effectLst/>
                <a:latin typeface="Arial (Body)"/>
                <a:ea typeface="Calibri" panose="020F0502020204030204" pitchFamily="34" charset="0"/>
                <a:cs typeface="Times New Roman" panose="02020603050405020304" pitchFamily="18" charset="0"/>
              </a:rPr>
              <a:t>có</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giá</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trị</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bằng</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nhau</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đều</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bằng</a:t>
            </a:r>
            <a:r>
              <a:rPr lang="en-US" sz="4000" dirty="0">
                <a:solidFill>
                  <a:srgbClr val="000000"/>
                </a:solidFill>
                <a:effectLst/>
                <a:latin typeface="Arial (Body)"/>
                <a:ea typeface="Calibri" panose="020F0502020204030204" pitchFamily="34" charset="0"/>
                <a:cs typeface="Times New Roman" panose="02020603050405020304" pitchFamily="18" charset="0"/>
              </a:rPr>
              <a:t> 800. </a:t>
            </a:r>
          </a:p>
          <a:p>
            <a:pPr>
              <a:lnSpc>
                <a:spcPct val="200000"/>
              </a:lnSpc>
              <a:spcAft>
                <a:spcPts val="800"/>
              </a:spcAft>
            </a:pPr>
            <a:r>
              <a:rPr lang="en-US" sz="4000" dirty="0">
                <a:solidFill>
                  <a:srgbClr val="000000"/>
                </a:solidFill>
                <a:effectLst/>
                <a:latin typeface="Arial (Body)"/>
                <a:ea typeface="Calibri" panose="020F0502020204030204" pitchFamily="34" charset="0"/>
                <a:cs typeface="Times New Roman" panose="02020603050405020304" pitchFamily="18" charset="0"/>
              </a:rPr>
              <a:t>Ta </a:t>
            </a:r>
            <a:r>
              <a:rPr lang="en-US" sz="4000" dirty="0" err="1">
                <a:solidFill>
                  <a:srgbClr val="000000"/>
                </a:solidFill>
                <a:effectLst/>
                <a:latin typeface="Arial (Body)"/>
                <a:ea typeface="Calibri" panose="020F0502020204030204" pitchFamily="34" charset="0"/>
                <a:cs typeface="Times New Roman" panose="02020603050405020304" pitchFamily="18" charset="0"/>
              </a:rPr>
              <a:t>nói</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số</a:t>
            </a:r>
            <a:r>
              <a:rPr lang="en-US" sz="4000" dirty="0">
                <a:solidFill>
                  <a:srgbClr val="000000"/>
                </a:solidFill>
                <a:effectLst/>
                <a:latin typeface="Arial (Body)"/>
                <a:ea typeface="Calibri" panose="020F0502020204030204" pitchFamily="34" charset="0"/>
                <a:cs typeface="Times New Roman" panose="02020603050405020304" pitchFamily="18" charset="0"/>
              </a:rPr>
              <a:t> 200 </a:t>
            </a:r>
            <a:r>
              <a:rPr lang="en-US" sz="4000" dirty="0" err="1">
                <a:solidFill>
                  <a:srgbClr val="000000"/>
                </a:solidFill>
                <a:effectLst/>
                <a:latin typeface="Arial (Body)"/>
                <a:ea typeface="Calibri" panose="020F0502020204030204" pitchFamily="34" charset="0"/>
                <a:cs typeface="Times New Roman" panose="02020603050405020304" pitchFamily="18" charset="0"/>
              </a:rPr>
              <a:t>thoả</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mãn</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hoặc</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nghiệm</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đúng</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phương</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trình</a:t>
            </a:r>
            <a:r>
              <a:rPr lang="en-US" sz="4000" dirty="0">
                <a:solidFill>
                  <a:srgbClr val="000000"/>
                </a:solidFill>
                <a:effectLst/>
                <a:latin typeface="Arial (Body)"/>
                <a:ea typeface="Calibri" panose="020F0502020204030204" pitchFamily="34" charset="0"/>
                <a:cs typeface="Times New Roman" panose="02020603050405020304" pitchFamily="18" charset="0"/>
              </a:rPr>
              <a:t> (1). </a:t>
            </a:r>
          </a:p>
          <a:p>
            <a:pPr>
              <a:lnSpc>
                <a:spcPct val="200000"/>
              </a:lnSpc>
              <a:spcAft>
                <a:spcPts val="800"/>
              </a:spcAft>
            </a:pPr>
            <a:r>
              <a:rPr lang="en-US" sz="4000" dirty="0">
                <a:solidFill>
                  <a:srgbClr val="000000"/>
                </a:solidFill>
                <a:effectLst/>
                <a:latin typeface="Arial (Body)"/>
                <a:ea typeface="Calibri" panose="020F0502020204030204" pitchFamily="34" charset="0"/>
                <a:cs typeface="Times New Roman" panose="02020603050405020304" pitchFamily="18" charset="0"/>
              </a:rPr>
              <a:t>Ta </a:t>
            </a:r>
            <a:r>
              <a:rPr lang="en-US" sz="4000" dirty="0" err="1">
                <a:solidFill>
                  <a:srgbClr val="000000"/>
                </a:solidFill>
                <a:effectLst/>
                <a:latin typeface="Arial (Body)"/>
                <a:ea typeface="Calibri" panose="020F0502020204030204" pitchFamily="34" charset="0"/>
                <a:cs typeface="Times New Roman" panose="02020603050405020304" pitchFamily="18" charset="0"/>
              </a:rPr>
              <a:t>cũng</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nói</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số</a:t>
            </a:r>
            <a:r>
              <a:rPr lang="en-US" sz="4000" dirty="0">
                <a:solidFill>
                  <a:srgbClr val="000000"/>
                </a:solidFill>
                <a:effectLst/>
                <a:latin typeface="Arial (Body)"/>
                <a:ea typeface="Calibri" panose="020F0502020204030204" pitchFamily="34" charset="0"/>
                <a:cs typeface="Times New Roman" panose="02020603050405020304" pitchFamily="18" charset="0"/>
              </a:rPr>
              <a:t> 200 (hay x = 200) </a:t>
            </a:r>
            <a:r>
              <a:rPr lang="en-US" sz="4000" dirty="0" err="1">
                <a:solidFill>
                  <a:srgbClr val="000000"/>
                </a:solidFill>
                <a:effectLst/>
                <a:latin typeface="Arial (Body)"/>
                <a:ea typeface="Calibri" panose="020F0502020204030204" pitchFamily="34" charset="0"/>
                <a:cs typeface="Times New Roman" panose="02020603050405020304" pitchFamily="18" charset="0"/>
              </a:rPr>
              <a:t>là</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một</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b="1" i="1" dirty="0" err="1">
                <a:solidFill>
                  <a:srgbClr val="000000"/>
                </a:solidFill>
                <a:effectLst/>
                <a:latin typeface="Arial (Body)"/>
                <a:ea typeface="Calibri" panose="020F0502020204030204" pitchFamily="34" charset="0"/>
                <a:cs typeface="Times New Roman" panose="02020603050405020304" pitchFamily="18" charset="0"/>
              </a:rPr>
              <a:t>nghiệm</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của</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phương</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trình</a:t>
            </a:r>
            <a:r>
              <a:rPr lang="en-US" sz="4000" dirty="0">
                <a:solidFill>
                  <a:srgbClr val="000000"/>
                </a:solidFill>
                <a:effectLst/>
                <a:latin typeface="Arial (Body)"/>
                <a:ea typeface="Calibri" panose="020F0502020204030204" pitchFamily="34" charset="0"/>
                <a:cs typeface="Times New Roman" panose="02020603050405020304" pitchFamily="18" charset="0"/>
              </a:rPr>
              <a:t> (1).</a:t>
            </a:r>
            <a:endParaRPr lang="en-US" sz="4000" dirty="0">
              <a:effectLst/>
              <a:latin typeface="Arial (Body)"/>
              <a:ea typeface="Arial" panose="020B0604020202020204" pitchFamily="34" charset="0"/>
              <a:cs typeface="Times New Roman" panose="02020603050405020304" pitchFamily="18" charset="0"/>
            </a:endParaRPr>
          </a:p>
        </p:txBody>
      </p:sp>
      <p:pic>
        <p:nvPicPr>
          <p:cNvPr id="5" name="Picture 6">
            <a:extLst>
              <a:ext uri="{FF2B5EF4-FFF2-40B4-BE49-F238E27FC236}">
                <a16:creationId xmlns="" xmlns:a16="http://schemas.microsoft.com/office/drawing/2014/main" id="{CE714F3F-B7C5-CCD8-50FE-96991E3B723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366894" y="7556930"/>
            <a:ext cx="1921106" cy="3377770"/>
          </a:xfrm>
          <a:prstGeom prst="rect">
            <a:avLst/>
          </a:prstGeom>
        </p:spPr>
      </p:pic>
      <p:pic>
        <p:nvPicPr>
          <p:cNvPr id="8" name="Picture 36">
            <a:extLst>
              <a:ext uri="{FF2B5EF4-FFF2-40B4-BE49-F238E27FC236}">
                <a16:creationId xmlns="" xmlns:a16="http://schemas.microsoft.com/office/drawing/2014/main" id="{05A57EE2-B6D4-DF5A-7543-033A61E53ED8}"/>
              </a:ext>
            </a:extLst>
          </p:cNvPr>
          <p:cNvPicPr>
            <a:picLocks noChangeAspect="1"/>
          </p:cNvPicPr>
          <p:nvPr/>
        </p:nvPicPr>
        <p:blipFill>
          <a:blip r:embed="rId7"/>
          <a:srcRect/>
          <a:stretch>
            <a:fillRect/>
          </a:stretch>
        </p:blipFill>
        <p:spPr>
          <a:xfrm>
            <a:off x="0" y="-203180"/>
            <a:ext cx="1735001" cy="1633793"/>
          </a:xfrm>
          <a:prstGeom prst="rect">
            <a:avLst/>
          </a:prstGeom>
        </p:spPr>
      </p:pic>
    </p:spTree>
    <p:extLst>
      <p:ext uri="{BB962C8B-B14F-4D97-AF65-F5344CB8AC3E}">
        <p14:creationId xmlns:p14="http://schemas.microsoft.com/office/powerpoint/2010/main" val="18547168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p:cTn id="22"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0600" y="2628900"/>
            <a:ext cx="16764000" cy="7773187"/>
            <a:chOff x="1066800" y="3009900"/>
            <a:chExt cx="16341026" cy="6859740"/>
          </a:xfrm>
        </p:grpSpPr>
        <p:sp>
          <p:nvSpPr>
            <p:cNvPr id="28" name="Google Shape;259;p11"/>
            <p:cNvSpPr/>
            <p:nvPr/>
          </p:nvSpPr>
          <p:spPr>
            <a:xfrm>
              <a:off x="1066800" y="3009900"/>
              <a:ext cx="16341026" cy="54109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1886707" y="3467887"/>
                  <a:ext cx="15029693" cy="6401753"/>
                </a:xfrm>
                <a:prstGeom prst="rect">
                  <a:avLst/>
                </a:prstGeom>
              </p:spPr>
              <p:txBody>
                <a:bodyPr wrap="square">
                  <a:spAutoFit/>
                </a:bodyPr>
                <a:lstStyle/>
                <a:p>
                  <a:pPr marL="571500" indent="-571500" algn="just">
                    <a:lnSpc>
                      <a:spcPct val="150000"/>
                    </a:lnSpc>
                    <a:spcAft>
                      <a:spcPts val="800"/>
                    </a:spcAft>
                    <a:buFontTx/>
                    <a:buChar char="-"/>
                  </a:pPr>
                  <a:r>
                    <a:rPr lang="en-US" sz="4400" b="1" dirty="0" err="1" smtClean="0">
                      <a:solidFill>
                        <a:schemeClr val="bg1"/>
                      </a:solidFill>
                      <a:latin typeface="Times New Roman" pitchFamily="18" charset="0"/>
                      <a:ea typeface="Calibri" panose="020F0502020204030204" pitchFamily="34" charset="0"/>
                      <a:cs typeface="Times New Roman" pitchFamily="18" charset="0"/>
                    </a:rPr>
                    <a:t>Phương</a:t>
                  </a:r>
                  <a:r>
                    <a:rPr lang="en-US" sz="4400" b="1" dirty="0" smtClean="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trình</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với</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smtClean="0">
                      <a:solidFill>
                        <a:schemeClr val="bg1"/>
                      </a:solidFill>
                      <a:latin typeface="Times New Roman" pitchFamily="18" charset="0"/>
                      <a:ea typeface="Calibri" panose="020F0502020204030204" pitchFamily="34" charset="0"/>
                      <a:cs typeface="Times New Roman" pitchFamily="18" charset="0"/>
                    </a:rPr>
                    <a:t>ẩn</a:t>
                  </a:r>
                  <a:r>
                    <a:rPr lang="en-US" sz="4400" b="1" dirty="0" smtClean="0">
                      <a:solidFill>
                        <a:schemeClr val="bg1"/>
                      </a:solidFill>
                      <a:latin typeface="Times New Roman" pitchFamily="18" charset="0"/>
                      <a:ea typeface="Calibri" panose="020F0502020204030204" pitchFamily="34" charset="0"/>
                      <a:cs typeface="Times New Roman" pitchFamily="18" charset="0"/>
                    </a:rPr>
                    <a:t> </a:t>
                  </a:r>
                  <a:r>
                    <a:rPr lang="en-US" sz="4400" b="1" dirty="0">
                      <a:solidFill>
                        <a:schemeClr val="bg1"/>
                      </a:solidFill>
                      <a:latin typeface="Times New Roman" pitchFamily="18" charset="0"/>
                      <a:ea typeface="Calibri" panose="020F0502020204030204" pitchFamily="34" charset="0"/>
                      <a:cs typeface="Times New Roman" pitchFamily="18" charset="0"/>
                    </a:rPr>
                    <a:t>x </a:t>
                  </a:r>
                  <a:r>
                    <a:rPr lang="en-US" sz="4400" b="1" dirty="0" err="1">
                      <a:solidFill>
                        <a:schemeClr val="bg1"/>
                      </a:solidFill>
                      <a:latin typeface="Times New Roman" pitchFamily="18" charset="0"/>
                      <a:ea typeface="Calibri" panose="020F0502020204030204" pitchFamily="34" charset="0"/>
                      <a:cs typeface="Times New Roman" pitchFamily="18" charset="0"/>
                    </a:rPr>
                    <a:t>có</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dạng</a:t>
                  </a:r>
                  <a:r>
                    <a:rPr lang="en-US" sz="4400" b="1" dirty="0">
                      <a:solidFill>
                        <a:schemeClr val="bg1"/>
                      </a:solidFill>
                      <a:latin typeface="Times New Roman" pitchFamily="18" charset="0"/>
                      <a:ea typeface="Calibri" panose="020F0502020204030204" pitchFamily="34" charset="0"/>
                      <a:cs typeface="Times New Roman" pitchFamily="18" charset="0"/>
                    </a:rPr>
                    <a:t> A(x) = B(x), </a:t>
                  </a:r>
                  <a:r>
                    <a:rPr lang="en-US" sz="4400" b="1" dirty="0" err="1">
                      <a:solidFill>
                        <a:schemeClr val="bg1"/>
                      </a:solidFill>
                      <a:latin typeface="Times New Roman" pitchFamily="18" charset="0"/>
                      <a:ea typeface="Calibri" panose="020F0502020204030204" pitchFamily="34" charset="0"/>
                      <a:cs typeface="Times New Roman" pitchFamily="18" charset="0"/>
                    </a:rPr>
                    <a:t>trong</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đó</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smtClean="0">
                      <a:solidFill>
                        <a:schemeClr val="bg1"/>
                      </a:solidFill>
                      <a:latin typeface="Times New Roman" pitchFamily="18" charset="0"/>
                      <a:ea typeface="Calibri" panose="020F0502020204030204" pitchFamily="34" charset="0"/>
                      <a:cs typeface="Times New Roman" pitchFamily="18" charset="0"/>
                    </a:rPr>
                    <a:t>vế</a:t>
                  </a:r>
                  <a:r>
                    <a:rPr lang="en-US" sz="4400" b="1" dirty="0" smtClean="0">
                      <a:solidFill>
                        <a:schemeClr val="bg1"/>
                      </a:solidFill>
                      <a:latin typeface="Times New Roman" pitchFamily="18" charset="0"/>
                      <a:ea typeface="Calibri" panose="020F0502020204030204" pitchFamily="34" charset="0"/>
                      <a:cs typeface="Times New Roman" pitchFamily="18" charset="0"/>
                    </a:rPr>
                    <a:t> </a:t>
                  </a:r>
                  <a:r>
                    <a:rPr lang="en-US" sz="4400" b="1" dirty="0" err="1" smtClean="0">
                      <a:solidFill>
                        <a:schemeClr val="bg1"/>
                      </a:solidFill>
                      <a:latin typeface="Times New Roman" pitchFamily="18" charset="0"/>
                      <a:ea typeface="Calibri" panose="020F0502020204030204" pitchFamily="34" charset="0"/>
                      <a:cs typeface="Times New Roman" pitchFamily="18" charset="0"/>
                    </a:rPr>
                    <a:t>trái</a:t>
                  </a:r>
                  <a:r>
                    <a:rPr lang="en-US" sz="4400" b="1" dirty="0" smtClean="0">
                      <a:solidFill>
                        <a:schemeClr val="bg1"/>
                      </a:solidFill>
                      <a:latin typeface="Times New Roman" pitchFamily="18" charset="0"/>
                      <a:ea typeface="Calibri" panose="020F0502020204030204" pitchFamily="34" charset="0"/>
                      <a:cs typeface="Times New Roman" pitchFamily="18" charset="0"/>
                    </a:rPr>
                    <a:t> </a:t>
                  </a:r>
                  <a:r>
                    <a:rPr lang="en-US" sz="4400" b="1" dirty="0">
                      <a:solidFill>
                        <a:schemeClr val="bg1"/>
                      </a:solidFill>
                      <a:latin typeface="Times New Roman" pitchFamily="18" charset="0"/>
                      <a:ea typeface="Calibri" panose="020F0502020204030204" pitchFamily="34" charset="0"/>
                      <a:cs typeface="Times New Roman" pitchFamily="18" charset="0"/>
                    </a:rPr>
                    <a:t>A(x) </a:t>
                  </a:r>
                  <a:r>
                    <a:rPr lang="en-US" sz="4400" b="1" dirty="0" err="1">
                      <a:solidFill>
                        <a:schemeClr val="bg1"/>
                      </a:solidFill>
                      <a:latin typeface="Times New Roman" pitchFamily="18" charset="0"/>
                      <a:ea typeface="Calibri" panose="020F0502020204030204" pitchFamily="34" charset="0"/>
                      <a:cs typeface="Times New Roman" pitchFamily="18" charset="0"/>
                    </a:rPr>
                    <a:t>và</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smtClean="0">
                      <a:solidFill>
                        <a:schemeClr val="bg1"/>
                      </a:solidFill>
                      <a:latin typeface="Times New Roman" pitchFamily="18" charset="0"/>
                      <a:ea typeface="Calibri" panose="020F0502020204030204" pitchFamily="34" charset="0"/>
                      <a:cs typeface="Times New Roman" pitchFamily="18" charset="0"/>
                    </a:rPr>
                    <a:t>vế</a:t>
                  </a:r>
                  <a:r>
                    <a:rPr lang="en-US" sz="4400" b="1" dirty="0" smtClean="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phải</a:t>
                  </a:r>
                  <a:r>
                    <a:rPr lang="en-US" sz="4400" b="1" dirty="0">
                      <a:solidFill>
                        <a:schemeClr val="bg1"/>
                      </a:solidFill>
                      <a:latin typeface="Times New Roman" pitchFamily="18" charset="0"/>
                      <a:ea typeface="Calibri" panose="020F0502020204030204" pitchFamily="34" charset="0"/>
                      <a:cs typeface="Times New Roman" pitchFamily="18" charset="0"/>
                    </a:rPr>
                    <a:t> B(x) </a:t>
                  </a:r>
                  <a:r>
                    <a:rPr lang="en-US" sz="4400" b="1" dirty="0" err="1">
                      <a:solidFill>
                        <a:schemeClr val="bg1"/>
                      </a:solidFill>
                      <a:latin typeface="Times New Roman" pitchFamily="18" charset="0"/>
                      <a:ea typeface="Calibri" panose="020F0502020204030204" pitchFamily="34" charset="0"/>
                      <a:cs typeface="Times New Roman" pitchFamily="18" charset="0"/>
                    </a:rPr>
                    <a:t>là</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hai</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biểu</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thức</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của</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cùng</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một</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biến</a:t>
                  </a:r>
                  <a:r>
                    <a:rPr lang="en-US" sz="4400" b="1" dirty="0">
                      <a:solidFill>
                        <a:schemeClr val="bg1"/>
                      </a:solidFill>
                      <a:latin typeface="Times New Roman" pitchFamily="18" charset="0"/>
                      <a:ea typeface="Calibri" panose="020F0502020204030204" pitchFamily="34" charset="0"/>
                      <a:cs typeface="Times New Roman" pitchFamily="18" charset="0"/>
                    </a:rPr>
                    <a:t> x. </a:t>
                  </a:r>
                  <a:endParaRPr lang="en-US" sz="4400" b="1" dirty="0" smtClean="0">
                    <a:solidFill>
                      <a:schemeClr val="bg1"/>
                    </a:solidFill>
                    <a:latin typeface="Times New Roman" pitchFamily="18" charset="0"/>
                    <a:ea typeface="Calibri" panose="020F0502020204030204" pitchFamily="34" charset="0"/>
                    <a:cs typeface="Times New Roman" pitchFamily="18" charset="0"/>
                  </a:endParaRPr>
                </a:p>
                <a:p>
                  <a:pPr marL="571500" indent="-571500" algn="just">
                    <a:lnSpc>
                      <a:spcPct val="150000"/>
                    </a:lnSpc>
                    <a:spcAft>
                      <a:spcPts val="800"/>
                    </a:spcAft>
                    <a:buFontTx/>
                    <a:buChar char="-"/>
                  </a:pPr>
                  <a:r>
                    <a:rPr lang="en-US" sz="4400" b="1" dirty="0" err="1" smtClean="0">
                      <a:solidFill>
                        <a:schemeClr val="bg1"/>
                      </a:solidFill>
                      <a:latin typeface="Times New Roman" pitchFamily="18" charset="0"/>
                      <a:ea typeface="Calibri" panose="020F0502020204030204" pitchFamily="34" charset="0"/>
                      <a:cs typeface="Times New Roman" pitchFamily="18" charset="0"/>
                    </a:rPr>
                    <a:t>Giá</a:t>
                  </a:r>
                  <a:r>
                    <a:rPr lang="en-US" sz="4400" b="1" dirty="0" smtClean="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trị</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của</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biến</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làm</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cho</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hai</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vế</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của</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phương</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trình</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có</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giá</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trị</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bằng</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nhau</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gọi</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là</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nghiệm</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của</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phương</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trình</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đó</a:t>
                  </a:r>
                  <a:r>
                    <a:rPr lang="en-US" sz="4400" b="1" dirty="0" smtClean="0">
                      <a:solidFill>
                        <a:schemeClr val="bg1"/>
                      </a:solidFill>
                      <a:latin typeface="Times New Roman" pitchFamily="18" charset="0"/>
                      <a:ea typeface="Calibri" panose="020F0502020204030204" pitchFamily="34" charset="0"/>
                      <a:cs typeface="Times New Roman" pitchFamily="18" charset="0"/>
                    </a:rPr>
                    <a:t>.</a:t>
                  </a:r>
                </a:p>
                <a:p>
                  <a:pPr marL="571500" indent="-571500" algn="just">
                    <a:lnSpc>
                      <a:spcPct val="150000"/>
                    </a:lnSpc>
                    <a:spcAft>
                      <a:spcPts val="800"/>
                    </a:spcAft>
                    <a:buFontTx/>
                    <a:buChar char="-"/>
                  </a:pPr>
                  <a:r>
                    <a:rPr lang="en-US" sz="4400" b="1" dirty="0" err="1" smtClean="0">
                      <a:solidFill>
                        <a:schemeClr val="bg1"/>
                      </a:solidFill>
                      <a:latin typeface="Times New Roman" pitchFamily="18" charset="0"/>
                      <a:ea typeface="Calibri" panose="020F0502020204030204" pitchFamily="34" charset="0"/>
                      <a:cs typeface="Times New Roman" pitchFamily="18" charset="0"/>
                    </a:rPr>
                    <a:t>Tại</a:t>
                  </a:r>
                  <a:r>
                    <a:rPr lang="en-US" sz="4400" b="1" dirty="0" smtClean="0">
                      <a:solidFill>
                        <a:schemeClr val="bg1"/>
                      </a:solidFill>
                      <a:latin typeface="Times New Roman" pitchFamily="18" charset="0"/>
                      <a:ea typeface="Calibri" panose="020F0502020204030204" pitchFamily="34" charset="0"/>
                      <a:cs typeface="Times New Roman" pitchFamily="18" charset="0"/>
                    </a:rPr>
                    <a:t> </a:t>
                  </a:r>
                  <a14:m>
                    <m:oMath xmlns:m="http://schemas.openxmlformats.org/officeDocument/2006/math">
                      <m:sSub>
                        <m:sSubPr>
                          <m:ctrlPr>
                            <a:rPr lang="en-US" sz="4400" b="1" i="1">
                              <a:solidFill>
                                <a:schemeClr val="bg1"/>
                              </a:solidFill>
                              <a:latin typeface="Cambria Math"/>
                              <a:ea typeface="Calibri" panose="020F0502020204030204" pitchFamily="34" charset="0"/>
                              <a:cs typeface="Times New Roman" panose="02020603050405020304" pitchFamily="18" charset="0"/>
                            </a:rPr>
                          </m:ctrlPr>
                        </m:sSubPr>
                        <m:e>
                          <m:r>
                            <a:rPr lang="nl-NL" sz="4400" b="1" i="1">
                              <a:solidFill>
                                <a:schemeClr val="bg1"/>
                              </a:solidFill>
                              <a:latin typeface="Cambria Math"/>
                              <a:ea typeface="Calibri" panose="020F0502020204030204" pitchFamily="34" charset="0"/>
                              <a:cs typeface="Times New Roman" panose="02020603050405020304" pitchFamily="18" charset="0"/>
                            </a:rPr>
                            <m:t>𝒙</m:t>
                          </m:r>
                        </m:e>
                        <m:sub>
                          <m:r>
                            <a:rPr lang="en-US" sz="4400" b="1" i="1">
                              <a:solidFill>
                                <a:schemeClr val="bg1"/>
                              </a:solidFill>
                              <a:latin typeface="Cambria Math"/>
                              <a:ea typeface="Calibri" panose="020F0502020204030204" pitchFamily="34" charset="0"/>
                              <a:cs typeface="Times New Roman" panose="02020603050405020304" pitchFamily="18" charset="0"/>
                            </a:rPr>
                            <m:t>𝟎</m:t>
                          </m:r>
                        </m:sub>
                      </m:sSub>
                      <m:r>
                        <a:rPr lang="nl-NL" sz="4400" b="1">
                          <a:solidFill>
                            <a:schemeClr val="bg1"/>
                          </a:solidFill>
                          <a:latin typeface="Cambria Math"/>
                          <a:ea typeface="Calibri" panose="020F0502020204030204" pitchFamily="34" charset="0"/>
                          <a:cs typeface="Times New Roman" panose="02020603050405020304" pitchFamily="18" charset="0"/>
                        </a:rPr>
                        <m:t> </m:t>
                      </m:r>
                    </m:oMath>
                  </a14:m>
                  <a:r>
                    <a:rPr lang="en-US" sz="4400" b="1" dirty="0" smtClean="0">
                      <a:solidFill>
                        <a:schemeClr val="bg1"/>
                      </a:solidFill>
                      <a:latin typeface="Times New Roman" pitchFamily="18" charset="0"/>
                      <a:ea typeface="Calibri" panose="020F0502020204030204" pitchFamily="34" charset="0"/>
                      <a:cs typeface="Times New Roman" pitchFamily="18" charset="0"/>
                    </a:rPr>
                    <a:t>có </a:t>
                  </a:r>
                  <a:r>
                    <a:rPr lang="en-US" sz="4400" b="1" dirty="0">
                      <a:solidFill>
                        <a:schemeClr val="bg1"/>
                      </a:solidFill>
                      <a:latin typeface="Times New Roman" pitchFamily="18" charset="0"/>
                      <a:ea typeface="Calibri" panose="020F0502020204030204" pitchFamily="34" charset="0"/>
                      <a:cs typeface="Times New Roman" pitchFamily="18" charset="0"/>
                    </a:rPr>
                    <a:t>A(</a:t>
                  </a:r>
                  <a14:m>
                    <m:oMath xmlns:m="http://schemas.openxmlformats.org/officeDocument/2006/math">
                      <m:sSub>
                        <m:sSubPr>
                          <m:ctrlPr>
                            <a:rPr lang="en-US" sz="4400" b="1" i="1">
                              <a:solidFill>
                                <a:schemeClr val="bg1"/>
                              </a:solidFill>
                              <a:latin typeface="Cambria Math"/>
                              <a:ea typeface="Calibri" panose="020F0502020204030204" pitchFamily="34" charset="0"/>
                              <a:cs typeface="Times New Roman" panose="02020603050405020304" pitchFamily="18" charset="0"/>
                            </a:rPr>
                          </m:ctrlPr>
                        </m:sSubPr>
                        <m:e>
                          <m:r>
                            <a:rPr lang="nl-NL" sz="4400" b="1" i="1">
                              <a:solidFill>
                                <a:schemeClr val="bg1"/>
                              </a:solidFill>
                              <a:latin typeface="Cambria Math"/>
                              <a:ea typeface="Calibri" panose="020F0502020204030204" pitchFamily="34" charset="0"/>
                              <a:cs typeface="Times New Roman" panose="02020603050405020304" pitchFamily="18" charset="0"/>
                            </a:rPr>
                            <m:t>𝒙</m:t>
                          </m:r>
                        </m:e>
                        <m:sub>
                          <m:r>
                            <a:rPr lang="en-US" sz="4400" b="1" i="1">
                              <a:solidFill>
                                <a:schemeClr val="bg1"/>
                              </a:solidFill>
                              <a:latin typeface="Cambria Math"/>
                              <a:ea typeface="Calibri" panose="020F0502020204030204" pitchFamily="34" charset="0"/>
                              <a:cs typeface="Times New Roman" panose="02020603050405020304" pitchFamily="18" charset="0"/>
                            </a:rPr>
                            <m:t>𝟎</m:t>
                          </m:r>
                        </m:sub>
                      </m:sSub>
                    </m:oMath>
                  </a14:m>
                  <a:r>
                    <a:rPr lang="en-US" sz="4400" b="1" dirty="0">
                      <a:solidFill>
                        <a:schemeClr val="bg1"/>
                      </a:solidFill>
                      <a:latin typeface="Times New Roman" pitchFamily="18" charset="0"/>
                      <a:ea typeface="Calibri" panose="020F0502020204030204" pitchFamily="34" charset="0"/>
                      <a:cs typeface="Times New Roman" pitchFamily="18" charset="0"/>
                    </a:rPr>
                    <a:t>)= B(</a:t>
                  </a:r>
                  <a14:m>
                    <m:oMath xmlns:m="http://schemas.openxmlformats.org/officeDocument/2006/math">
                      <m:sSub>
                        <m:sSubPr>
                          <m:ctrlPr>
                            <a:rPr lang="en-US" sz="4400" b="1" i="1">
                              <a:solidFill>
                                <a:schemeClr val="bg1"/>
                              </a:solidFill>
                              <a:latin typeface="Cambria Math"/>
                              <a:ea typeface="Calibri" panose="020F0502020204030204" pitchFamily="34" charset="0"/>
                              <a:cs typeface="Times New Roman" panose="02020603050405020304" pitchFamily="18" charset="0"/>
                            </a:rPr>
                          </m:ctrlPr>
                        </m:sSubPr>
                        <m:e>
                          <m:r>
                            <a:rPr lang="nl-NL" sz="4400" b="1" i="1">
                              <a:solidFill>
                                <a:schemeClr val="bg1"/>
                              </a:solidFill>
                              <a:latin typeface="Cambria Math"/>
                              <a:ea typeface="Calibri" panose="020F0502020204030204" pitchFamily="34" charset="0"/>
                              <a:cs typeface="Times New Roman" panose="02020603050405020304" pitchFamily="18" charset="0"/>
                            </a:rPr>
                            <m:t>𝒙</m:t>
                          </m:r>
                        </m:e>
                        <m:sub>
                          <m:r>
                            <a:rPr lang="en-US" sz="4400" b="1" i="1">
                              <a:solidFill>
                                <a:schemeClr val="bg1"/>
                              </a:solidFill>
                              <a:latin typeface="Cambria Math"/>
                              <a:ea typeface="Calibri" panose="020F0502020204030204" pitchFamily="34" charset="0"/>
                              <a:cs typeface="Times New Roman" panose="02020603050405020304" pitchFamily="18" charset="0"/>
                            </a:rPr>
                            <m:t>𝟎</m:t>
                          </m:r>
                        </m:sub>
                      </m:sSub>
                    </m:oMath>
                  </a14:m>
                  <a:r>
                    <a:rPr lang="en-US" sz="4400" b="1" dirty="0">
                      <a:solidFill>
                        <a:schemeClr val="bg1"/>
                      </a:solidFill>
                      <a:latin typeface="Times New Roman" pitchFamily="18" charset="0"/>
                      <a:ea typeface="Calibri" panose="020F0502020204030204" pitchFamily="34" charset="0"/>
                      <a:cs typeface="Times New Roman" pitchFamily="18" charset="0"/>
                    </a:rPr>
                    <a:t>)</a:t>
                  </a:r>
                  <a:r>
                    <a:rPr lang="en-US" sz="4400" b="1" dirty="0" smtClean="0">
                      <a:solidFill>
                        <a:schemeClr val="bg1"/>
                      </a:solidFill>
                      <a:latin typeface="Times New Roman" pitchFamily="18" charset="0"/>
                      <a:ea typeface="Calibri" panose="020F0502020204030204" pitchFamily="34" charset="0"/>
                      <a:cs typeface="Times New Roman" pitchFamily="18" charset="0"/>
                    </a:rPr>
                    <a:t> </a:t>
                  </a:r>
                  <a:r>
                    <a:rPr lang="en-US" sz="4400" b="1" dirty="0" err="1" smtClean="0">
                      <a:solidFill>
                        <a:schemeClr val="bg1"/>
                      </a:solidFill>
                      <a:latin typeface="Times New Roman" pitchFamily="18" charset="0"/>
                      <a:ea typeface="Calibri" panose="020F0502020204030204" pitchFamily="34" charset="0"/>
                      <a:cs typeface="Times New Roman" pitchFamily="18" charset="0"/>
                    </a:rPr>
                    <a:t>thì</a:t>
                  </a:r>
                  <a:r>
                    <a:rPr lang="en-US" sz="4400" b="1" dirty="0" smtClean="0">
                      <a:solidFill>
                        <a:schemeClr val="bg1"/>
                      </a:solidFill>
                      <a:latin typeface="Times New Roman" pitchFamily="18" charset="0"/>
                      <a:ea typeface="Calibri" panose="020F0502020204030204" pitchFamily="34" charset="0"/>
                      <a:cs typeface="Times New Roman" pitchFamily="18" charset="0"/>
                    </a:rPr>
                    <a:t> x</a:t>
                  </a:r>
                  <a:r>
                    <a:rPr lang="en-US" sz="4400" b="1" baseline="-25000" dirty="0" smtClean="0">
                      <a:solidFill>
                        <a:schemeClr val="bg1"/>
                      </a:solidFill>
                      <a:latin typeface="Times New Roman" pitchFamily="18" charset="0"/>
                      <a:ea typeface="Calibri" panose="020F0502020204030204" pitchFamily="34" charset="0"/>
                      <a:cs typeface="Times New Roman" pitchFamily="18" charset="0"/>
                    </a:rPr>
                    <a:t>0</a:t>
                  </a:r>
                  <a:r>
                    <a:rPr lang="en-US" sz="4400" b="1" dirty="0" smtClean="0">
                      <a:solidFill>
                        <a:schemeClr val="bg1"/>
                      </a:solidFill>
                      <a:latin typeface="Times New Roman" pitchFamily="18" charset="0"/>
                      <a:ea typeface="Calibri" panose="020F0502020204030204" pitchFamily="34" charset="0"/>
                      <a:cs typeface="Times New Roman" pitchFamily="18" charset="0"/>
                    </a:rPr>
                    <a:t> </a:t>
                  </a:r>
                  <a:r>
                    <a:rPr lang="en-US" sz="4400" b="1" dirty="0" err="1" smtClean="0">
                      <a:solidFill>
                        <a:schemeClr val="bg1"/>
                      </a:solidFill>
                      <a:latin typeface="Times New Roman" pitchFamily="18" charset="0"/>
                      <a:ea typeface="Calibri" panose="020F0502020204030204" pitchFamily="34" charset="0"/>
                      <a:cs typeface="Times New Roman" pitchFamily="18" charset="0"/>
                    </a:rPr>
                    <a:t>là</a:t>
                  </a:r>
                  <a:r>
                    <a:rPr lang="en-US" sz="4400" b="1" dirty="0" smtClean="0">
                      <a:solidFill>
                        <a:schemeClr val="bg1"/>
                      </a:solidFill>
                      <a:latin typeface="Times New Roman" pitchFamily="18" charset="0"/>
                      <a:ea typeface="Calibri" panose="020F0502020204030204" pitchFamily="34" charset="0"/>
                      <a:cs typeface="Times New Roman" pitchFamily="18" charset="0"/>
                    </a:rPr>
                    <a:t> </a:t>
                  </a:r>
                  <a:r>
                    <a:rPr lang="en-US" sz="4400" b="1" dirty="0" err="1" smtClean="0">
                      <a:solidFill>
                        <a:schemeClr val="bg1"/>
                      </a:solidFill>
                      <a:latin typeface="Times New Roman" pitchFamily="18" charset="0"/>
                      <a:ea typeface="Calibri" panose="020F0502020204030204" pitchFamily="34" charset="0"/>
                      <a:cs typeface="Times New Roman" pitchFamily="18" charset="0"/>
                    </a:rPr>
                    <a:t>nghiệm</a:t>
                  </a:r>
                  <a:r>
                    <a:rPr lang="en-US" sz="4400" b="1" dirty="0" smtClean="0">
                      <a:solidFill>
                        <a:schemeClr val="bg1"/>
                      </a:solidFill>
                      <a:latin typeface="Times New Roman" pitchFamily="18" charset="0"/>
                      <a:ea typeface="Calibri" panose="020F0502020204030204" pitchFamily="34" charset="0"/>
                      <a:cs typeface="Times New Roman" pitchFamily="18" charset="0"/>
                    </a:rPr>
                    <a:t> </a:t>
                  </a:r>
                  <a:r>
                    <a:rPr lang="en-US" sz="4400" b="1" dirty="0" err="1" smtClean="0">
                      <a:solidFill>
                        <a:schemeClr val="bg1"/>
                      </a:solidFill>
                      <a:latin typeface="Times New Roman" pitchFamily="18" charset="0"/>
                      <a:ea typeface="Calibri" panose="020F0502020204030204" pitchFamily="34" charset="0"/>
                      <a:cs typeface="Times New Roman" pitchFamily="18" charset="0"/>
                    </a:rPr>
                    <a:t>của</a:t>
                  </a:r>
                  <a:r>
                    <a:rPr lang="en-US" sz="4400" b="1" dirty="0" smtClean="0">
                      <a:solidFill>
                        <a:schemeClr val="bg1"/>
                      </a:solidFill>
                      <a:latin typeface="Times New Roman" pitchFamily="18" charset="0"/>
                      <a:ea typeface="Calibri" panose="020F0502020204030204" pitchFamily="34" charset="0"/>
                      <a:cs typeface="Times New Roman" pitchFamily="18" charset="0"/>
                    </a:rPr>
                    <a:t> </a:t>
                  </a:r>
                  <a:r>
                    <a:rPr lang="en-US" sz="4400" b="1" dirty="0" err="1" smtClean="0">
                      <a:solidFill>
                        <a:schemeClr val="bg1"/>
                      </a:solidFill>
                      <a:latin typeface="Times New Roman" pitchFamily="18" charset="0"/>
                      <a:ea typeface="Calibri" panose="020F0502020204030204" pitchFamily="34" charset="0"/>
                      <a:cs typeface="Times New Roman" pitchFamily="18" charset="0"/>
                    </a:rPr>
                    <a:t>phương</a:t>
                  </a:r>
                  <a:r>
                    <a:rPr lang="en-US" sz="4400" b="1" dirty="0" smtClean="0">
                      <a:solidFill>
                        <a:schemeClr val="bg1"/>
                      </a:solidFill>
                      <a:latin typeface="Times New Roman" pitchFamily="18" charset="0"/>
                      <a:ea typeface="Calibri" panose="020F0502020204030204" pitchFamily="34" charset="0"/>
                      <a:cs typeface="Times New Roman" pitchFamily="18" charset="0"/>
                    </a:rPr>
                    <a:t> </a:t>
                  </a:r>
                  <a:r>
                    <a:rPr lang="en-US" sz="4400" b="1" dirty="0" err="1" smtClean="0">
                      <a:solidFill>
                        <a:schemeClr val="bg1"/>
                      </a:solidFill>
                      <a:latin typeface="Times New Roman" pitchFamily="18" charset="0"/>
                      <a:ea typeface="Calibri" panose="020F0502020204030204" pitchFamily="34" charset="0"/>
                      <a:cs typeface="Times New Roman" pitchFamily="18" charset="0"/>
                    </a:rPr>
                    <a:t>trình</a:t>
                  </a:r>
                  <a:r>
                    <a:rPr lang="en-US" sz="4400" b="1" dirty="0" smtClean="0">
                      <a:solidFill>
                        <a:schemeClr val="bg1"/>
                      </a:solidFill>
                      <a:latin typeface="Times New Roman" pitchFamily="18" charset="0"/>
                      <a:ea typeface="Calibri" panose="020F0502020204030204" pitchFamily="34" charset="0"/>
                      <a:cs typeface="Times New Roman" pitchFamily="18" charset="0"/>
                    </a:rPr>
                    <a:t>.</a:t>
                  </a:r>
                  <a:endParaRPr lang="en-US" sz="4400" b="1" dirty="0">
                    <a:solidFill>
                      <a:schemeClr val="bg1"/>
                    </a:solidFill>
                    <a:latin typeface="Times New Roman" pitchFamily="18" charset="0"/>
                    <a:ea typeface="Arial" panose="020B0604020202020204" pitchFamily="34" charset="0"/>
                    <a:cs typeface="Times New Roman" pitchFamily="18" charset="0"/>
                  </a:endParaRPr>
                </a:p>
                <a:p>
                  <a:pPr marL="571500" indent="-571500" algn="just">
                    <a:lnSpc>
                      <a:spcPct val="150000"/>
                    </a:lnSpc>
                    <a:spcAft>
                      <a:spcPts val="800"/>
                    </a:spcAft>
                    <a:buFontTx/>
                    <a:buChar char="-"/>
                  </a:pPr>
                  <a:endParaRPr lang="en-US" sz="4000" dirty="0">
                    <a:solidFill>
                      <a:schemeClr val="bg1"/>
                    </a:solidFill>
                    <a:latin typeface="Arial (Body)"/>
                    <a:ea typeface="Arial" panose="020B0604020202020204" pitchFamily="34" charset="0"/>
                    <a:cs typeface="Times New Roman" panose="02020603050405020304" pitchFamily="18"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1886707" y="3467887"/>
                  <a:ext cx="15029693" cy="6401753"/>
                </a:xfrm>
                <a:prstGeom prst="rect">
                  <a:avLst/>
                </a:prstGeom>
                <a:blipFill rotWithShape="1">
                  <a:blip r:embed="rId2"/>
                  <a:stretch>
                    <a:fillRect l="-1423" r="-1581"/>
                  </a:stretch>
                </a:blipFill>
              </p:spPr>
              <p:txBody>
                <a:bodyPr/>
                <a:lstStyle/>
                <a:p>
                  <a:r>
                    <a:rPr lang="en-US">
                      <a:noFill/>
                    </a:rPr>
                    <a:t> </a:t>
                  </a:r>
                </a:p>
              </p:txBody>
            </p:sp>
          </mc:Fallback>
        </mc:AlternateContent>
      </p:grpSp>
      <p:grpSp>
        <p:nvGrpSpPr>
          <p:cNvPr id="4" name="Group 3"/>
          <p:cNvGrpSpPr/>
          <p:nvPr/>
        </p:nvGrpSpPr>
        <p:grpSpPr>
          <a:xfrm>
            <a:off x="6558628" y="356491"/>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rgbClr val="FF0000"/>
                  </a:solidFill>
                  <a:latin typeface="Arial"/>
                  <a:ea typeface="Arial"/>
                  <a:cs typeface="Arial"/>
                  <a:sym typeface="Arial"/>
                </a:rPr>
                <a:t>TỔNG QUÁT</a:t>
              </a:r>
              <a:endParaRPr sz="5500" b="1" dirty="0">
                <a:solidFill>
                  <a:srgbClr val="FF0000"/>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7"/>
          <a:stretch>
            <a:fillRect/>
          </a:stretch>
        </p:blipFill>
        <p:spPr>
          <a:xfrm>
            <a:off x="1695349" y="371364"/>
            <a:ext cx="3237257" cy="3231160"/>
          </a:xfrm>
          <a:prstGeom prst="rect">
            <a:avLst/>
          </a:prstGeom>
        </p:spPr>
      </p:pic>
      <p:pic>
        <p:nvPicPr>
          <p:cNvPr id="7" name="Picture 6"/>
          <p:cNvPicPr>
            <a:picLocks noChangeAspect="1"/>
          </p:cNvPicPr>
          <p:nvPr/>
        </p:nvPicPr>
        <p:blipFill>
          <a:blip r:embed="rId8"/>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981200" y="1181100"/>
            <a:ext cx="14325600" cy="6858000"/>
            <a:chOff x="2514600" y="1866900"/>
            <a:chExt cx="14325600" cy="6096000"/>
          </a:xfrm>
        </p:grpSpPr>
        <p:pic>
          <p:nvPicPr>
            <p:cNvPr id="4" name="Picture 4"/>
            <p:cNvPicPr>
              <a:picLocks noChangeAspect="1"/>
            </p:cNvPicPr>
            <p:nvPr/>
          </p:nvPicPr>
          <p:blipFill>
            <a:blip r:embed="rId2"/>
            <a:srcRect/>
            <a:stretch>
              <a:fillRect/>
            </a:stretch>
          </p:blipFill>
          <p:spPr>
            <a:xfrm>
              <a:off x="2514600" y="1866900"/>
              <a:ext cx="14325600" cy="609600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3553326" y="2247900"/>
                  <a:ext cx="12753474" cy="5334666"/>
                </a:xfrm>
                <a:prstGeom prst="rect">
                  <a:avLst/>
                </a:prstGeom>
              </p:spPr>
              <p:txBody>
                <a:bodyPr wrap="square">
                  <a:spAutoFit/>
                </a:bodyPr>
                <a:lstStyle/>
                <a:p>
                  <a:pPr algn="just">
                    <a:lnSpc>
                      <a:spcPct val="200000"/>
                    </a:lnSpc>
                    <a:spcBef>
                      <a:spcPts val="100"/>
                    </a:spcBef>
                    <a:spcAft>
                      <a:spcPts val="0"/>
                    </a:spcAft>
                  </a:pPr>
                  <a:r>
                    <a:rPr lang="nl-NL" sz="4000" b="1" u="sng" dirty="0">
                      <a:solidFill>
                        <a:srgbClr val="FF0000"/>
                      </a:solidFill>
                      <a:latin typeface="Arial (Body)"/>
                      <a:ea typeface="Calibri" panose="020F0502020204030204" pitchFamily="34" charset="0"/>
                      <a:cs typeface="Arial" panose="020B0604020202020204" pitchFamily="34" charset="0"/>
                    </a:rPr>
                    <a:t>Lưu ý</a:t>
                  </a:r>
                  <a:r>
                    <a:rPr lang="nl-NL" sz="4000" b="1" dirty="0">
                      <a:solidFill>
                        <a:srgbClr val="FF0000"/>
                      </a:solidFill>
                      <a:latin typeface="Arial (Body)"/>
                      <a:ea typeface="Calibri" panose="020F0502020204030204" pitchFamily="34" charset="0"/>
                      <a:cs typeface="Arial" panose="020B0604020202020204" pitchFamily="34" charset="0"/>
                    </a:rPr>
                    <a:t>:</a:t>
                  </a:r>
                  <a:endParaRPr lang="en-US" sz="4000" dirty="0">
                    <a:solidFill>
                      <a:srgbClr val="FF0000"/>
                    </a:solidFill>
                    <a:effectLst/>
                    <a:latin typeface="Arial (Body)"/>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err="1">
                      <a:solidFill>
                        <a:schemeClr val="bg1"/>
                      </a:solidFill>
                      <a:latin typeface="Arial (Body)"/>
                      <a:ea typeface="Calibri" panose="020F0502020204030204" pitchFamily="34" charset="0"/>
                      <a:cs typeface="Times New Roman" panose="02020603050405020304" pitchFamily="18" charset="0"/>
                    </a:rPr>
                    <a:t>Ngoài</a:t>
                  </a:r>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err="1">
                      <a:solidFill>
                        <a:schemeClr val="bg1"/>
                      </a:solidFill>
                      <a:latin typeface="Arial (Body)"/>
                      <a:ea typeface="Calibri" panose="020F0502020204030204" pitchFamily="34" charset="0"/>
                      <a:cs typeface="Times New Roman" panose="02020603050405020304" pitchFamily="18" charset="0"/>
                    </a:rPr>
                    <a:t>phương</a:t>
                  </a:r>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err="1">
                      <a:solidFill>
                        <a:schemeClr val="bg1"/>
                      </a:solidFill>
                      <a:latin typeface="Arial (Body)"/>
                      <a:ea typeface="Calibri" panose="020F0502020204030204" pitchFamily="34" charset="0"/>
                      <a:cs typeface="Times New Roman" panose="02020603050405020304" pitchFamily="18" charset="0"/>
                    </a:rPr>
                    <a:t>trình</a:t>
                  </a:r>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err="1">
                      <a:solidFill>
                        <a:schemeClr val="bg1"/>
                      </a:solidFill>
                      <a:latin typeface="Arial (Body)"/>
                      <a:ea typeface="Calibri" panose="020F0502020204030204" pitchFamily="34" charset="0"/>
                      <a:cs typeface="Times New Roman" panose="02020603050405020304" pitchFamily="18" charset="0"/>
                    </a:rPr>
                    <a:t>với</a:t>
                  </a:r>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err="1">
                      <a:solidFill>
                        <a:schemeClr val="bg1"/>
                      </a:solidFill>
                      <a:latin typeface="Arial (Body)"/>
                      <a:ea typeface="Calibri" panose="020F0502020204030204" pitchFamily="34" charset="0"/>
                      <a:cs typeface="Times New Roman" panose="02020603050405020304" pitchFamily="18" charset="0"/>
                    </a:rPr>
                    <a:t>ẩn</a:t>
                  </a:r>
                  <a:r>
                    <a:rPr lang="en-US" sz="4000" dirty="0">
                      <a:solidFill>
                        <a:schemeClr val="bg1"/>
                      </a:solidFill>
                      <a:latin typeface="Arial (Body)"/>
                      <a:ea typeface="Calibri" panose="020F0502020204030204" pitchFamily="34" charset="0"/>
                      <a:cs typeface="Times New Roman" panose="02020603050405020304" pitchFamily="18" charset="0"/>
                    </a:rPr>
                    <a:t> x, ta </a:t>
                  </a:r>
                  <a:r>
                    <a:rPr lang="en-US" sz="4000" dirty="0" err="1">
                      <a:solidFill>
                        <a:schemeClr val="bg1"/>
                      </a:solidFill>
                      <a:latin typeface="Arial (Body)"/>
                      <a:ea typeface="Calibri" panose="020F0502020204030204" pitchFamily="34" charset="0"/>
                      <a:cs typeface="Times New Roman" panose="02020603050405020304" pitchFamily="18" charset="0"/>
                    </a:rPr>
                    <a:t>có</a:t>
                  </a:r>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err="1">
                      <a:solidFill>
                        <a:schemeClr val="bg1"/>
                      </a:solidFill>
                      <a:latin typeface="Arial (Body)"/>
                      <a:ea typeface="Calibri" panose="020F0502020204030204" pitchFamily="34" charset="0"/>
                      <a:cs typeface="Times New Roman" panose="02020603050405020304" pitchFamily="18" charset="0"/>
                    </a:rPr>
                    <a:t>thể</a:t>
                  </a:r>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err="1">
                      <a:solidFill>
                        <a:schemeClr val="bg1"/>
                      </a:solidFill>
                      <a:latin typeface="Arial (Body)"/>
                      <a:ea typeface="Calibri" panose="020F0502020204030204" pitchFamily="34" charset="0"/>
                      <a:cs typeface="Times New Roman" panose="02020603050405020304" pitchFamily="18" charset="0"/>
                    </a:rPr>
                    <a:t>lập</a:t>
                  </a:r>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err="1">
                      <a:solidFill>
                        <a:schemeClr val="bg1"/>
                      </a:solidFill>
                      <a:latin typeface="Arial (Body)"/>
                      <a:ea typeface="Calibri" panose="020F0502020204030204" pitchFamily="34" charset="0"/>
                      <a:cs typeface="Times New Roman" panose="02020603050405020304" pitchFamily="18" charset="0"/>
                    </a:rPr>
                    <a:t>phương</a:t>
                  </a:r>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err="1">
                      <a:solidFill>
                        <a:schemeClr val="bg1"/>
                      </a:solidFill>
                      <a:latin typeface="Arial (Body)"/>
                      <a:ea typeface="Calibri" panose="020F0502020204030204" pitchFamily="34" charset="0"/>
                      <a:cs typeface="Times New Roman" panose="02020603050405020304" pitchFamily="18" charset="0"/>
                    </a:rPr>
                    <a:t>trình</a:t>
                  </a:r>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err="1">
                      <a:solidFill>
                        <a:schemeClr val="bg1"/>
                      </a:solidFill>
                      <a:latin typeface="Arial (Body)"/>
                      <a:ea typeface="Calibri" panose="020F0502020204030204" pitchFamily="34" charset="0"/>
                      <a:cs typeface="Times New Roman" panose="02020603050405020304" pitchFamily="18" charset="0"/>
                    </a:rPr>
                    <a:t>với</a:t>
                  </a:r>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err="1">
                      <a:solidFill>
                        <a:schemeClr val="bg1"/>
                      </a:solidFill>
                      <a:latin typeface="Arial (Body)"/>
                      <a:ea typeface="Calibri" panose="020F0502020204030204" pitchFamily="34" charset="0"/>
                      <a:cs typeface="Times New Roman" panose="02020603050405020304" pitchFamily="18" charset="0"/>
                    </a:rPr>
                    <a:t>ẩn</a:t>
                  </a:r>
                  <a:r>
                    <a:rPr lang="en-US" sz="4000" dirty="0">
                      <a:solidFill>
                        <a:schemeClr val="bg1"/>
                      </a:solidFill>
                      <a:latin typeface="Arial (Body)"/>
                      <a:ea typeface="Calibri" panose="020F0502020204030204" pitchFamily="34" charset="0"/>
                      <a:cs typeface="Times New Roman" panose="02020603050405020304" pitchFamily="18" charset="0"/>
                    </a:rPr>
                    <a:t> y, </a:t>
                  </a:r>
                  <a:r>
                    <a:rPr lang="en-US" sz="4000" dirty="0" err="1">
                      <a:solidFill>
                        <a:schemeClr val="bg1"/>
                      </a:solidFill>
                      <a:latin typeface="Arial (Body)"/>
                      <a:ea typeface="Calibri" panose="020F0502020204030204" pitchFamily="34" charset="0"/>
                      <a:cs typeface="Times New Roman" panose="02020603050405020304" pitchFamily="18" charset="0"/>
                    </a:rPr>
                    <a:t>ẩn</a:t>
                  </a:r>
                  <a:r>
                    <a:rPr lang="en-US" sz="4000" dirty="0">
                      <a:solidFill>
                        <a:schemeClr val="bg1"/>
                      </a:solidFill>
                      <a:latin typeface="Arial (Body)"/>
                      <a:ea typeface="Calibri" panose="020F0502020204030204" pitchFamily="34" charset="0"/>
                      <a:cs typeface="Times New Roman" panose="02020603050405020304" pitchFamily="18" charset="0"/>
                    </a:rPr>
                    <a:t> t, ... </a:t>
                  </a:r>
                  <a:endParaRPr lang="en-US" sz="4000" dirty="0">
                    <a:solidFill>
                      <a:schemeClr val="bg1"/>
                    </a:solidFill>
                    <a:latin typeface="Arial (Body)"/>
                    <a:ea typeface="Arial" panose="020B0604020202020204" pitchFamily="34" charset="0"/>
                    <a:cs typeface="Times New Roman" panose="02020603050405020304" pitchFamily="18" charset="0"/>
                  </a:endParaRPr>
                </a:p>
                <a:p>
                  <a:pPr algn="just">
                    <a:lnSpc>
                      <a:spcPct val="150000"/>
                    </a:lnSpc>
                    <a:spcAft>
                      <a:spcPts val="800"/>
                    </a:spcAft>
                  </a:pPr>
                  <a:r>
                    <a:rPr lang="en-US" sz="4000" dirty="0" err="1" smtClean="0">
                      <a:solidFill>
                        <a:schemeClr val="bg1"/>
                      </a:solidFill>
                      <a:latin typeface="Arial (Body)"/>
                      <a:ea typeface="Calibri" panose="020F0502020204030204" pitchFamily="34" charset="0"/>
                      <a:cs typeface="Times New Roman" panose="02020603050405020304" pitchFamily="18" charset="0"/>
                    </a:rPr>
                    <a:t>Ví</a:t>
                  </a:r>
                  <a:r>
                    <a:rPr lang="en-US" sz="4000" dirty="0" smtClean="0">
                      <a:solidFill>
                        <a:schemeClr val="bg1"/>
                      </a:solidFill>
                      <a:latin typeface="Arial (Body)"/>
                      <a:ea typeface="Calibri" panose="020F0502020204030204" pitchFamily="34" charset="0"/>
                      <a:cs typeface="Times New Roman" panose="02020603050405020304" pitchFamily="18" charset="0"/>
                    </a:rPr>
                    <a:t> </a:t>
                  </a:r>
                  <a:r>
                    <a:rPr lang="en-US" sz="4000" dirty="0" err="1" smtClean="0">
                      <a:solidFill>
                        <a:schemeClr val="bg1"/>
                      </a:solidFill>
                      <a:latin typeface="Arial (Body)"/>
                      <a:ea typeface="Calibri" panose="020F0502020204030204" pitchFamily="34" charset="0"/>
                      <a:cs typeface="Times New Roman" panose="02020603050405020304" pitchFamily="18" charset="0"/>
                    </a:rPr>
                    <a:t>dụ</a:t>
                  </a:r>
                  <a:r>
                    <a:rPr lang="en-US" sz="4000" dirty="0" smtClean="0">
                      <a:solidFill>
                        <a:schemeClr val="bg1"/>
                      </a:solidFill>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latin typeface="Cambria Math"/>
                          <a:ea typeface="Calibri" panose="020F0502020204030204" pitchFamily="34" charset="0"/>
                          <a:cs typeface="Times New Roman" panose="02020603050405020304" pitchFamily="18" charset="0"/>
                        </a:rPr>
                        <m:t>7</m:t>
                      </m:r>
                      <m:r>
                        <a:rPr lang="nl-NL" sz="4000" i="1">
                          <a:solidFill>
                            <a:schemeClr val="bg1"/>
                          </a:solidFill>
                          <a:latin typeface="Cambria Math"/>
                          <a:ea typeface="Calibri" panose="020F0502020204030204" pitchFamily="34" charset="0"/>
                          <a:cs typeface="Times New Roman" panose="02020603050405020304" pitchFamily="18" charset="0"/>
                        </a:rPr>
                        <m:t>𝑦</m:t>
                      </m:r>
                      <m:r>
                        <a:rPr lang="en-US" sz="4000" i="1">
                          <a:solidFill>
                            <a:schemeClr val="bg1"/>
                          </a:solidFill>
                          <a:latin typeface="Cambria Math"/>
                          <a:ea typeface="Calibri" panose="020F0502020204030204" pitchFamily="34" charset="0"/>
                          <a:cs typeface="Times New Roman" panose="02020603050405020304" pitchFamily="18" charset="0"/>
                        </a:rPr>
                        <m:t>–4=2(</m:t>
                      </m:r>
                      <m:r>
                        <a:rPr lang="nl-NL" sz="4000" i="1">
                          <a:solidFill>
                            <a:schemeClr val="bg1"/>
                          </a:solidFill>
                          <a:latin typeface="Cambria Math"/>
                          <a:ea typeface="Calibri" panose="020F0502020204030204" pitchFamily="34" charset="0"/>
                          <a:cs typeface="Times New Roman" panose="02020603050405020304" pitchFamily="18" charset="0"/>
                        </a:rPr>
                        <m:t>𝑦</m:t>
                      </m:r>
                      <m:r>
                        <a:rPr lang="en-US" sz="4000" i="1">
                          <a:solidFill>
                            <a:schemeClr val="bg1"/>
                          </a:solidFill>
                          <a:latin typeface="Cambria Math"/>
                          <a:ea typeface="Calibri" panose="020F0502020204030204" pitchFamily="34" charset="0"/>
                          <a:cs typeface="Times New Roman" panose="02020603050405020304" pitchFamily="18" charset="0"/>
                        </a:rPr>
                        <m:t>+3)</m:t>
                      </m:r>
                    </m:oMath>
                  </a14:m>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smtClean="0">
                      <a:solidFill>
                        <a:schemeClr val="bg1"/>
                      </a:solidFill>
                      <a:latin typeface="Arial (Body)"/>
                      <a:ea typeface="Calibri" panose="020F0502020204030204" pitchFamily="34" charset="0"/>
                      <a:cs typeface="Times New Roman" panose="02020603050405020304" pitchFamily="18" charset="0"/>
                    </a:rPr>
                    <a:t> là </a:t>
                  </a:r>
                  <a:r>
                    <a:rPr lang="en-US" sz="4000" dirty="0" err="1">
                      <a:solidFill>
                        <a:schemeClr val="bg1"/>
                      </a:solidFill>
                      <a:latin typeface="Arial (Body)"/>
                      <a:ea typeface="Calibri" panose="020F0502020204030204" pitchFamily="34" charset="0"/>
                      <a:cs typeface="Times New Roman" panose="02020603050405020304" pitchFamily="18" charset="0"/>
                    </a:rPr>
                    <a:t>phương</a:t>
                  </a:r>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err="1">
                      <a:solidFill>
                        <a:schemeClr val="bg1"/>
                      </a:solidFill>
                      <a:latin typeface="Arial (Body)"/>
                      <a:ea typeface="Calibri" panose="020F0502020204030204" pitchFamily="34" charset="0"/>
                      <a:cs typeface="Times New Roman" panose="02020603050405020304" pitchFamily="18" charset="0"/>
                    </a:rPr>
                    <a:t>trình</a:t>
                  </a:r>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err="1">
                      <a:solidFill>
                        <a:schemeClr val="bg1"/>
                      </a:solidFill>
                      <a:latin typeface="Arial (Body)"/>
                      <a:ea typeface="Calibri" panose="020F0502020204030204" pitchFamily="34" charset="0"/>
                      <a:cs typeface="Times New Roman" panose="02020603050405020304" pitchFamily="18" charset="0"/>
                    </a:rPr>
                    <a:t>với</a:t>
                  </a:r>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err="1">
                      <a:solidFill>
                        <a:schemeClr val="bg1"/>
                      </a:solidFill>
                      <a:latin typeface="Arial (Body)"/>
                      <a:ea typeface="Calibri" panose="020F0502020204030204" pitchFamily="34" charset="0"/>
                      <a:cs typeface="Times New Roman" panose="02020603050405020304" pitchFamily="18" charset="0"/>
                    </a:rPr>
                    <a:t>ẩn</a:t>
                  </a:r>
                  <a:r>
                    <a:rPr lang="en-US" sz="4000" dirty="0">
                      <a:solidFill>
                        <a:schemeClr val="bg1"/>
                      </a:solidFill>
                      <a:latin typeface="Arial (Body)"/>
                      <a:ea typeface="Calibri" panose="020F0502020204030204" pitchFamily="34" charset="0"/>
                      <a:cs typeface="Times New Roman" panose="02020603050405020304" pitchFamily="18" charset="0"/>
                    </a:rPr>
                    <a:t> y</a:t>
                  </a:r>
                  <a:r>
                    <a:rPr lang="en-US" sz="4000" dirty="0" smtClean="0">
                      <a:solidFill>
                        <a:schemeClr val="bg1"/>
                      </a:solidFill>
                      <a:latin typeface="Arial (Body)"/>
                      <a:ea typeface="Calibri" panose="020F0502020204030204" pitchFamily="34" charset="0"/>
                      <a:cs typeface="Times New Roman" panose="02020603050405020304" pitchFamily="18" charset="0"/>
                    </a:rPr>
                    <a:t>;</a:t>
                  </a:r>
                </a:p>
                <a:p>
                  <a:pPr algn="just">
                    <a:lnSpc>
                      <a:spcPct val="150000"/>
                    </a:lnSpc>
                    <a:spcAft>
                      <a:spcPts val="800"/>
                    </a:spcAft>
                  </a:pPr>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smtClean="0">
                      <a:solidFill>
                        <a:schemeClr val="bg1"/>
                      </a:solidFill>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0">
                          <a:solidFill>
                            <a:schemeClr val="bg1"/>
                          </a:solidFill>
                          <a:latin typeface="Cambria Math"/>
                          <a:ea typeface="Calibri" panose="020F0502020204030204" pitchFamily="34" charset="0"/>
                          <a:cs typeface="Times New Roman" panose="02020603050405020304" pitchFamily="18" charset="0"/>
                        </a:rPr>
                        <m:t>3</m:t>
                      </m:r>
                      <m:r>
                        <m:rPr>
                          <m:sty m:val="p"/>
                        </m:rPr>
                        <a:rPr lang="nl-NL" sz="4000" i="0">
                          <a:solidFill>
                            <a:schemeClr val="bg1"/>
                          </a:solidFill>
                          <a:latin typeface="Cambria Math"/>
                          <a:ea typeface="Calibri" panose="020F0502020204030204" pitchFamily="34" charset="0"/>
                          <a:cs typeface="Times New Roman" panose="02020603050405020304" pitchFamily="18" charset="0"/>
                        </a:rPr>
                        <m:t>t</m:t>
                      </m:r>
                      <m:r>
                        <a:rPr lang="en-US" sz="4000" i="0">
                          <a:solidFill>
                            <a:schemeClr val="bg1"/>
                          </a:solidFill>
                          <a:latin typeface="Cambria Math"/>
                          <a:ea typeface="Calibri" panose="020F0502020204030204" pitchFamily="34" charset="0"/>
                          <a:cs typeface="Times New Roman" panose="02020603050405020304" pitchFamily="18" charset="0"/>
                        </a:rPr>
                        <m:t> + 5 = 2</m:t>
                      </m:r>
                      <m:r>
                        <m:rPr>
                          <m:sty m:val="p"/>
                        </m:rPr>
                        <a:rPr lang="nl-NL" sz="4000" i="0">
                          <a:solidFill>
                            <a:schemeClr val="bg1"/>
                          </a:solidFill>
                          <a:latin typeface="Cambria Math"/>
                          <a:ea typeface="Calibri" panose="020F0502020204030204" pitchFamily="34" charset="0"/>
                          <a:cs typeface="Times New Roman" panose="02020603050405020304" pitchFamily="18" charset="0"/>
                        </a:rPr>
                        <m:t>t</m:t>
                      </m:r>
                    </m:oMath>
                  </a14:m>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smtClean="0">
                      <a:solidFill>
                        <a:schemeClr val="bg1"/>
                      </a:solidFill>
                      <a:latin typeface="Arial (Body)"/>
                      <a:ea typeface="Calibri" panose="020F0502020204030204" pitchFamily="34" charset="0"/>
                      <a:cs typeface="Times New Roman" panose="02020603050405020304" pitchFamily="18" charset="0"/>
                    </a:rPr>
                    <a:t> là </a:t>
                  </a:r>
                  <a:r>
                    <a:rPr lang="en-US" sz="4000" dirty="0" err="1">
                      <a:solidFill>
                        <a:schemeClr val="bg1"/>
                      </a:solidFill>
                      <a:latin typeface="Arial (Body)"/>
                      <a:ea typeface="Calibri" panose="020F0502020204030204" pitchFamily="34" charset="0"/>
                      <a:cs typeface="Times New Roman" panose="02020603050405020304" pitchFamily="18" charset="0"/>
                    </a:rPr>
                    <a:t>phương</a:t>
                  </a:r>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err="1">
                      <a:solidFill>
                        <a:schemeClr val="bg1"/>
                      </a:solidFill>
                      <a:latin typeface="Arial (Body)"/>
                      <a:ea typeface="Calibri" panose="020F0502020204030204" pitchFamily="34" charset="0"/>
                      <a:cs typeface="Times New Roman" panose="02020603050405020304" pitchFamily="18" charset="0"/>
                    </a:rPr>
                    <a:t>trình</a:t>
                  </a:r>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err="1">
                      <a:solidFill>
                        <a:schemeClr val="bg1"/>
                      </a:solidFill>
                      <a:latin typeface="Arial (Body)"/>
                      <a:ea typeface="Calibri" panose="020F0502020204030204" pitchFamily="34" charset="0"/>
                      <a:cs typeface="Times New Roman" panose="02020603050405020304" pitchFamily="18" charset="0"/>
                    </a:rPr>
                    <a:t>với</a:t>
                  </a:r>
                  <a:r>
                    <a:rPr lang="en-US" sz="4000" dirty="0">
                      <a:solidFill>
                        <a:schemeClr val="bg1"/>
                      </a:solidFill>
                      <a:latin typeface="Arial (Body)"/>
                      <a:ea typeface="Calibri" panose="020F0502020204030204" pitchFamily="34" charset="0"/>
                      <a:cs typeface="Times New Roman" panose="02020603050405020304" pitchFamily="18" charset="0"/>
                    </a:rPr>
                    <a:t> </a:t>
                  </a:r>
                  <a:r>
                    <a:rPr lang="en-US" sz="4000" dirty="0" err="1">
                      <a:solidFill>
                        <a:schemeClr val="bg1"/>
                      </a:solidFill>
                      <a:latin typeface="Arial (Body)"/>
                      <a:ea typeface="Calibri" panose="020F0502020204030204" pitchFamily="34" charset="0"/>
                      <a:cs typeface="Times New Roman" panose="02020603050405020304" pitchFamily="18" charset="0"/>
                    </a:rPr>
                    <a:t>ẩn</a:t>
                  </a:r>
                  <a:r>
                    <a:rPr lang="en-US" sz="4000" dirty="0">
                      <a:solidFill>
                        <a:schemeClr val="bg1"/>
                      </a:solidFill>
                      <a:latin typeface="Arial (Body)"/>
                      <a:ea typeface="Calibri" panose="020F0502020204030204" pitchFamily="34" charset="0"/>
                      <a:cs typeface="Times New Roman" panose="02020603050405020304" pitchFamily="18" charset="0"/>
                    </a:rPr>
                    <a:t> t.</a:t>
                  </a:r>
                  <a:endParaRPr lang="en-US" sz="4000" dirty="0">
                    <a:solidFill>
                      <a:schemeClr val="bg1"/>
                    </a:solidFill>
                    <a:latin typeface="Arial (Body)"/>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553326" y="2247900"/>
                  <a:ext cx="12753474" cy="5334666"/>
                </a:xfrm>
                <a:prstGeom prst="rect">
                  <a:avLst/>
                </a:prstGeom>
                <a:blipFill rotWithShape="1">
                  <a:blip r:embed="rId3"/>
                  <a:stretch>
                    <a:fillRect l="-1672" r="-1672"/>
                  </a:stretch>
                </a:blipFill>
              </p:spPr>
              <p:txBody>
                <a:bodyPr/>
                <a:lstStyle/>
                <a:p>
                  <a:r>
                    <a:rPr lang="en-US">
                      <a:noFill/>
                    </a:rPr>
                    <a:t> </a:t>
                  </a:r>
                </a:p>
              </p:txBody>
            </p:sp>
          </mc:Fallback>
        </mc:AlternateContent>
      </p:grpSp>
      <p:pic>
        <p:nvPicPr>
          <p:cNvPr id="14" name="Picture 4"/>
          <p:cNvPicPr>
            <a:picLocks noChangeAspect="1"/>
          </p:cNvPicPr>
          <p:nvPr/>
        </p:nvPicPr>
        <p:blipFill>
          <a:blip r:embed="rId4"/>
          <a:srcRect/>
          <a:stretch>
            <a:fillRect/>
          </a:stretch>
        </p:blipFill>
        <p:spPr>
          <a:xfrm>
            <a:off x="-762000" y="6819900"/>
            <a:ext cx="3932367" cy="373831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1901">
            <a:off x="15530698" y="291410"/>
            <a:ext cx="2183861" cy="559863"/>
          </a:xfrm>
          <a:prstGeom prst="rect">
            <a:avLst/>
          </a:prstGeom>
        </p:spPr>
      </p:pic>
      <p:pic>
        <p:nvPicPr>
          <p:cNvPr id="16"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163418" y="8998469"/>
            <a:ext cx="2120571" cy="1318610"/>
          </a:xfrm>
          <a:prstGeom prst="rect">
            <a:avLst/>
          </a:prstGeom>
        </p:spPr>
      </p:pic>
    </p:spTree>
    <p:extLst>
      <p:ext uri="{BB962C8B-B14F-4D97-AF65-F5344CB8AC3E}">
        <p14:creationId xmlns:p14="http://schemas.microsoft.com/office/powerpoint/2010/main" val="148210771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1485900" y="922256"/>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sng"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sng"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sng"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sng"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sng" strike="noStrike" kern="1200" cap="none" spc="0" normalizeH="0" baseline="0" noProof="0" dirty="0" smtClean="0">
                <a:ln>
                  <a:noFill/>
                </a:ln>
                <a:solidFill>
                  <a:prstClr val="white"/>
                </a:solidFill>
                <a:effectLst/>
                <a:uLnTx/>
                <a:uFillTx/>
                <a:latin typeface="Arial"/>
                <a:ea typeface="Arial"/>
                <a:cs typeface="Arial"/>
                <a:sym typeface="Arial"/>
              </a:rPr>
              <a:t>1:</a:t>
            </a:r>
            <a:endParaRPr kumimoji="0" sz="4300" b="1" i="0" u="sng"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5" name="Rectangle 4"/>
          <p:cNvSpPr/>
          <p:nvPr/>
        </p:nvSpPr>
        <p:spPr>
          <a:xfrm>
            <a:off x="1485900" y="1878599"/>
            <a:ext cx="15316200" cy="6735177"/>
          </a:xfrm>
          <a:prstGeom prst="rect">
            <a:avLst/>
          </a:prstGeom>
        </p:spPr>
        <p:txBody>
          <a:bodyPr wrap="square">
            <a:spAutoFit/>
          </a:bodyPr>
          <a:lstStyle/>
          <a:p>
            <a:pPr algn="just">
              <a:lnSpc>
                <a:spcPct val="200000"/>
              </a:lnSpc>
              <a:spcBef>
                <a:spcPts val="100"/>
              </a:spcBef>
              <a:spcAft>
                <a:spcPts val="0"/>
              </a:spcAft>
            </a:pPr>
            <a:r>
              <a:rPr lang="en-US" sz="4300" dirty="0" err="1">
                <a:latin typeface="Arial" panose="020B0604020202020204" pitchFamily="34" charset="0"/>
                <a:ea typeface="Calibri" panose="020F0502020204030204" pitchFamily="34" charset="0"/>
                <a:cs typeface="Arial" panose="020B0604020202020204" pitchFamily="34" charset="0"/>
              </a:rPr>
              <a:t>Năm</a:t>
            </a:r>
            <a:r>
              <a:rPr lang="en-US" sz="4300" dirty="0">
                <a:latin typeface="Arial" panose="020B0604020202020204" pitchFamily="34" charset="0"/>
                <a:ea typeface="Calibri" panose="020F0502020204030204" pitchFamily="34" charset="0"/>
                <a:cs typeface="Arial" panose="020B0604020202020204" pitchFamily="34" charset="0"/>
              </a:rPr>
              <a:t> nay </a:t>
            </a:r>
            <a:r>
              <a:rPr lang="en-US" sz="4300" dirty="0" err="1">
                <a:latin typeface="Arial" panose="020B0604020202020204" pitchFamily="34" charset="0"/>
                <a:ea typeface="Calibri" panose="020F0502020204030204" pitchFamily="34" charset="0"/>
                <a:cs typeface="Arial" panose="020B0604020202020204" pitchFamily="34" charset="0"/>
              </a:rPr>
              <a:t>mẹ</a:t>
            </a:r>
            <a:r>
              <a:rPr lang="en-US" sz="4300" dirty="0">
                <a:latin typeface="Arial" panose="020B0604020202020204" pitchFamily="34" charset="0"/>
                <a:ea typeface="Calibri" panose="020F0502020204030204" pitchFamily="34" charset="0"/>
                <a:cs typeface="Arial" panose="020B0604020202020204" pitchFamily="34" charset="0"/>
              </a:rPr>
              <a:t> 39 </a:t>
            </a:r>
            <a:r>
              <a:rPr lang="en-US" sz="4300" dirty="0" err="1">
                <a:latin typeface="Arial" panose="020B0604020202020204" pitchFamily="34" charset="0"/>
                <a:ea typeface="Calibri" panose="020F0502020204030204" pitchFamily="34" charset="0"/>
                <a:cs typeface="Arial" panose="020B0604020202020204" pitchFamily="34" charset="0"/>
              </a:rPr>
              <a:t>tuổi</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gấp</a:t>
            </a:r>
            <a:r>
              <a:rPr lang="en-US" sz="4300" dirty="0">
                <a:latin typeface="Arial" panose="020B0604020202020204" pitchFamily="34" charset="0"/>
                <a:ea typeface="Calibri" panose="020F0502020204030204" pitchFamily="34" charset="0"/>
                <a:cs typeface="Arial" panose="020B0604020202020204" pitchFamily="34" charset="0"/>
              </a:rPr>
              <a:t> 3 </a:t>
            </a:r>
            <a:r>
              <a:rPr lang="en-US" sz="4300" dirty="0" err="1">
                <a:latin typeface="Arial" panose="020B0604020202020204" pitchFamily="34" charset="0"/>
                <a:ea typeface="Calibri" panose="020F0502020204030204" pitchFamily="34" charset="0"/>
                <a:cs typeface="Arial" panose="020B0604020202020204" pitchFamily="34" charset="0"/>
              </a:rPr>
              <a:t>lần</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tuổi</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của</a:t>
            </a:r>
            <a:r>
              <a:rPr lang="en-US" sz="4300" dirty="0">
                <a:latin typeface="Arial" panose="020B0604020202020204" pitchFamily="34" charset="0"/>
                <a:ea typeface="Calibri" panose="020F0502020204030204" pitchFamily="34" charset="0"/>
                <a:cs typeface="Arial" panose="020B0604020202020204" pitchFamily="34" charset="0"/>
              </a:rPr>
              <a:t> Lan </a:t>
            </a:r>
            <a:r>
              <a:rPr lang="en-US" sz="4300" dirty="0" err="1">
                <a:latin typeface="Arial" panose="020B0604020202020204" pitchFamily="34" charset="0"/>
                <a:ea typeface="Calibri" panose="020F0502020204030204" pitchFamily="34" charset="0"/>
                <a:cs typeface="Arial" panose="020B0604020202020204" pitchFamily="34" charset="0"/>
              </a:rPr>
              <a:t>năm</a:t>
            </a:r>
            <a:r>
              <a:rPr lang="en-US" sz="4300" dirty="0">
                <a:latin typeface="Arial" panose="020B0604020202020204" pitchFamily="34" charset="0"/>
                <a:ea typeface="Calibri" panose="020F0502020204030204" pitchFamily="34" charset="0"/>
                <a:cs typeface="Arial" panose="020B0604020202020204" pitchFamily="34" charset="0"/>
              </a:rPr>
              <a:t> </a:t>
            </a:r>
            <a:r>
              <a:rPr lang="en-US" sz="4300" dirty="0" err="1">
                <a:latin typeface="Arial" panose="020B0604020202020204" pitchFamily="34" charset="0"/>
                <a:ea typeface="Calibri" panose="020F0502020204030204" pitchFamily="34" charset="0"/>
                <a:cs typeface="Arial" panose="020B0604020202020204" pitchFamily="34" charset="0"/>
              </a:rPr>
              <a:t>ngoái</a:t>
            </a:r>
            <a:endParaRPr lang="en-US" sz="4300" dirty="0">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100"/>
              </a:spcBef>
              <a:spcAft>
                <a:spcPts val="0"/>
              </a:spcAft>
            </a:pPr>
            <a:r>
              <a:rPr lang="en-US" sz="4300" dirty="0">
                <a:effectLst/>
                <a:latin typeface="Arial" panose="020B0604020202020204" pitchFamily="34" charset="0"/>
                <a:ea typeface="Calibri" panose="020F0502020204030204" pitchFamily="34" charset="0"/>
                <a:cs typeface="Arial" panose="020B0604020202020204" pitchFamily="34" charset="0"/>
              </a:rPr>
              <a:t>a) </a:t>
            </a:r>
            <a:r>
              <a:rPr lang="en-US" sz="4300" dirty="0" err="1">
                <a:effectLst/>
                <a:latin typeface="Arial" panose="020B0604020202020204" pitchFamily="34" charset="0"/>
                <a:ea typeface="Calibri" panose="020F0502020204030204" pitchFamily="34" charset="0"/>
                <a:cs typeface="Arial" panose="020B0604020202020204" pitchFamily="34" charset="0"/>
              </a:rPr>
              <a:t>Hãy</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viết</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phương</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trình</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ẩn</a:t>
            </a:r>
            <a:r>
              <a:rPr lang="en-US" sz="4300" dirty="0">
                <a:effectLst/>
                <a:latin typeface="Arial" panose="020B0604020202020204" pitchFamily="34" charset="0"/>
                <a:ea typeface="Calibri" panose="020F0502020204030204" pitchFamily="34" charset="0"/>
                <a:cs typeface="Arial" panose="020B0604020202020204" pitchFamily="34" charset="0"/>
              </a:rPr>
              <a:t> x </a:t>
            </a:r>
            <a:r>
              <a:rPr lang="en-US" sz="4300" dirty="0" err="1">
                <a:effectLst/>
                <a:latin typeface="Arial" panose="020B0604020202020204" pitchFamily="34" charset="0"/>
                <a:ea typeface="Calibri" panose="020F0502020204030204" pitchFamily="34" charset="0"/>
                <a:cs typeface="Arial" panose="020B0604020202020204" pitchFamily="34" charset="0"/>
              </a:rPr>
              <a:t>biểu</a:t>
            </a:r>
            <a:r>
              <a:rPr lang="en-US" sz="4300" dirty="0">
                <a:effectLst/>
                <a:latin typeface="Arial" panose="020B0604020202020204" pitchFamily="34" charset="0"/>
                <a:ea typeface="Calibri" panose="020F0502020204030204" pitchFamily="34" charset="0"/>
                <a:cs typeface="Arial" panose="020B0604020202020204" pitchFamily="34" charset="0"/>
              </a:rPr>
              <a:t> thị </a:t>
            </a:r>
            <a:r>
              <a:rPr lang="en-US" sz="4300" dirty="0" err="1">
                <a:effectLst/>
                <a:latin typeface="Arial" panose="020B0604020202020204" pitchFamily="34" charset="0"/>
                <a:ea typeface="Calibri" panose="020F0502020204030204" pitchFamily="34" charset="0"/>
                <a:cs typeface="Arial" panose="020B0604020202020204" pitchFamily="34" charset="0"/>
              </a:rPr>
              <a:t>điều</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này</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bằng</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cách</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kí</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hiệu</a:t>
            </a:r>
            <a:r>
              <a:rPr lang="en-US" sz="4300" dirty="0">
                <a:effectLst/>
                <a:latin typeface="Arial" panose="020B0604020202020204" pitchFamily="34" charset="0"/>
                <a:ea typeface="Calibri" panose="020F0502020204030204" pitchFamily="34" charset="0"/>
                <a:cs typeface="Arial" panose="020B0604020202020204" pitchFamily="34" charset="0"/>
              </a:rPr>
              <a:t> x </a:t>
            </a:r>
            <a:r>
              <a:rPr lang="en-US" sz="4300" dirty="0" err="1">
                <a:effectLst/>
                <a:latin typeface="Arial" panose="020B0604020202020204" pitchFamily="34" charset="0"/>
                <a:ea typeface="Calibri" panose="020F0502020204030204" pitchFamily="34" charset="0"/>
                <a:cs typeface="Arial" panose="020B0604020202020204" pitchFamily="34" charset="0"/>
              </a:rPr>
              <a:t>là</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tuổi</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của</a:t>
            </a:r>
            <a:r>
              <a:rPr lang="en-US" sz="4300" dirty="0">
                <a:effectLst/>
                <a:latin typeface="Arial" panose="020B0604020202020204" pitchFamily="34" charset="0"/>
                <a:ea typeface="Calibri" panose="020F0502020204030204" pitchFamily="34" charset="0"/>
                <a:cs typeface="Arial" panose="020B0604020202020204" pitchFamily="34" charset="0"/>
              </a:rPr>
              <a:t> Lan </a:t>
            </a:r>
            <a:r>
              <a:rPr lang="en-US" sz="4300" dirty="0" err="1">
                <a:effectLst/>
                <a:latin typeface="Arial" panose="020B0604020202020204" pitchFamily="34" charset="0"/>
                <a:ea typeface="Calibri" panose="020F0502020204030204" pitchFamily="34" charset="0"/>
                <a:cs typeface="Arial" panose="020B0604020202020204" pitchFamily="34" charset="0"/>
              </a:rPr>
              <a:t>năm</a:t>
            </a:r>
            <a:r>
              <a:rPr lang="en-US" sz="4300" dirty="0">
                <a:effectLst/>
                <a:latin typeface="Arial" panose="020B0604020202020204" pitchFamily="34" charset="0"/>
                <a:ea typeface="Calibri" panose="020F0502020204030204" pitchFamily="34" charset="0"/>
                <a:cs typeface="Arial" panose="020B0604020202020204" pitchFamily="34" charset="0"/>
              </a:rPr>
              <a:t> nay</a:t>
            </a:r>
          </a:p>
          <a:p>
            <a:pPr algn="just">
              <a:lnSpc>
                <a:spcPct val="200000"/>
              </a:lnSpc>
              <a:spcBef>
                <a:spcPts val="100"/>
              </a:spcBef>
              <a:spcAft>
                <a:spcPts val="0"/>
              </a:spcAft>
            </a:pPr>
            <a:r>
              <a:rPr lang="en-US" sz="4300" dirty="0">
                <a:effectLst/>
                <a:latin typeface="Arial" panose="020B0604020202020204" pitchFamily="34" charset="0"/>
                <a:ea typeface="Calibri" panose="020F0502020204030204" pitchFamily="34" charset="0"/>
                <a:cs typeface="Arial" panose="020B0604020202020204" pitchFamily="34" charset="0"/>
              </a:rPr>
              <a:t>b) Minh </a:t>
            </a:r>
            <a:r>
              <a:rPr lang="en-US" sz="4300" dirty="0" err="1">
                <a:effectLst/>
                <a:latin typeface="Arial" panose="020B0604020202020204" pitchFamily="34" charset="0"/>
                <a:ea typeface="Calibri" panose="020F0502020204030204" pitchFamily="34" charset="0"/>
                <a:cs typeface="Arial" panose="020B0604020202020204" pitchFamily="34" charset="0"/>
              </a:rPr>
              <a:t>nói</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rằng</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tuổi</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của</a:t>
            </a:r>
            <a:r>
              <a:rPr lang="en-US" sz="4300" dirty="0">
                <a:effectLst/>
                <a:latin typeface="Arial" panose="020B0604020202020204" pitchFamily="34" charset="0"/>
                <a:ea typeface="Calibri" panose="020F0502020204030204" pitchFamily="34" charset="0"/>
                <a:cs typeface="Arial" panose="020B0604020202020204" pitchFamily="34" charset="0"/>
              </a:rPr>
              <a:t> Lan </a:t>
            </a:r>
            <a:r>
              <a:rPr lang="en-US" sz="4300" dirty="0" err="1">
                <a:effectLst/>
                <a:latin typeface="Arial" panose="020B0604020202020204" pitchFamily="34" charset="0"/>
                <a:ea typeface="Calibri" panose="020F0502020204030204" pitchFamily="34" charset="0"/>
                <a:cs typeface="Arial" panose="020B0604020202020204" pitchFamily="34" charset="0"/>
              </a:rPr>
              <a:t>năm</a:t>
            </a:r>
            <a:r>
              <a:rPr lang="en-US" sz="4300" dirty="0">
                <a:effectLst/>
                <a:latin typeface="Arial" panose="020B0604020202020204" pitchFamily="34" charset="0"/>
                <a:ea typeface="Calibri" panose="020F0502020204030204" pitchFamily="34" charset="0"/>
                <a:cs typeface="Arial" panose="020B0604020202020204" pitchFamily="34" charset="0"/>
              </a:rPr>
              <a:t> nay </a:t>
            </a:r>
            <a:r>
              <a:rPr lang="en-US" sz="4300" dirty="0" err="1">
                <a:effectLst/>
                <a:latin typeface="Arial" panose="020B0604020202020204" pitchFamily="34" charset="0"/>
                <a:ea typeface="Calibri" panose="020F0502020204030204" pitchFamily="34" charset="0"/>
                <a:cs typeface="Arial" panose="020B0604020202020204" pitchFamily="34" charset="0"/>
              </a:rPr>
              <a:t>là</a:t>
            </a:r>
            <a:r>
              <a:rPr lang="en-US" sz="4300" dirty="0">
                <a:effectLst/>
                <a:latin typeface="Arial" panose="020B0604020202020204" pitchFamily="34" charset="0"/>
                <a:ea typeface="Calibri" panose="020F0502020204030204" pitchFamily="34" charset="0"/>
                <a:cs typeface="Arial" panose="020B0604020202020204" pitchFamily="34" charset="0"/>
              </a:rPr>
              <a:t> 13, </a:t>
            </a:r>
            <a:r>
              <a:rPr lang="en-US" sz="4300" dirty="0" err="1">
                <a:effectLst/>
                <a:latin typeface="Arial" panose="020B0604020202020204" pitchFamily="34" charset="0"/>
                <a:ea typeface="Calibri" panose="020F0502020204030204" pitchFamily="34" charset="0"/>
                <a:cs typeface="Arial" panose="020B0604020202020204" pitchFamily="34" charset="0"/>
              </a:rPr>
              <a:t>còn</a:t>
            </a:r>
            <a:r>
              <a:rPr lang="en-US" sz="4300" dirty="0">
                <a:effectLst/>
                <a:latin typeface="Arial" panose="020B0604020202020204" pitchFamily="34" charset="0"/>
                <a:ea typeface="Calibri" panose="020F0502020204030204" pitchFamily="34" charset="0"/>
                <a:cs typeface="Arial" panose="020B0604020202020204" pitchFamily="34" charset="0"/>
              </a:rPr>
              <a:t> Mai </a:t>
            </a:r>
            <a:r>
              <a:rPr lang="en-US" sz="4300" dirty="0" err="1">
                <a:effectLst/>
                <a:latin typeface="Arial" panose="020B0604020202020204" pitchFamily="34" charset="0"/>
                <a:ea typeface="Calibri" panose="020F0502020204030204" pitchFamily="34" charset="0"/>
                <a:cs typeface="Arial" panose="020B0604020202020204" pitchFamily="34" charset="0"/>
              </a:rPr>
              <a:t>nói</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tuổi</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của</a:t>
            </a:r>
            <a:r>
              <a:rPr lang="en-US" sz="4300" dirty="0">
                <a:effectLst/>
                <a:latin typeface="Arial" panose="020B0604020202020204" pitchFamily="34" charset="0"/>
                <a:ea typeface="Calibri" panose="020F0502020204030204" pitchFamily="34" charset="0"/>
                <a:cs typeface="Arial" panose="020B0604020202020204" pitchFamily="34" charset="0"/>
              </a:rPr>
              <a:t> Lan </a:t>
            </a:r>
            <a:r>
              <a:rPr lang="en-US" sz="4300" dirty="0" err="1">
                <a:effectLst/>
                <a:latin typeface="Arial" panose="020B0604020202020204" pitchFamily="34" charset="0"/>
                <a:ea typeface="Calibri" panose="020F0502020204030204" pitchFamily="34" charset="0"/>
                <a:cs typeface="Arial" panose="020B0604020202020204" pitchFamily="34" charset="0"/>
              </a:rPr>
              <a:t>năm</a:t>
            </a:r>
            <a:r>
              <a:rPr lang="en-US" sz="4300" dirty="0">
                <a:effectLst/>
                <a:latin typeface="Arial" panose="020B0604020202020204" pitchFamily="34" charset="0"/>
                <a:ea typeface="Calibri" panose="020F0502020204030204" pitchFamily="34" charset="0"/>
                <a:cs typeface="Arial" panose="020B0604020202020204" pitchFamily="34" charset="0"/>
              </a:rPr>
              <a:t> nay </a:t>
            </a:r>
            <a:r>
              <a:rPr lang="en-US" sz="4300" dirty="0" err="1">
                <a:effectLst/>
                <a:latin typeface="Arial" panose="020B0604020202020204" pitchFamily="34" charset="0"/>
                <a:ea typeface="Calibri" panose="020F0502020204030204" pitchFamily="34" charset="0"/>
                <a:cs typeface="Arial" panose="020B0604020202020204" pitchFamily="34" charset="0"/>
              </a:rPr>
              <a:t>là</a:t>
            </a:r>
            <a:r>
              <a:rPr lang="en-US" sz="4300" dirty="0">
                <a:effectLst/>
                <a:latin typeface="Arial" panose="020B0604020202020204" pitchFamily="34" charset="0"/>
                <a:ea typeface="Calibri" panose="020F0502020204030204" pitchFamily="34" charset="0"/>
                <a:cs typeface="Arial" panose="020B0604020202020204" pitchFamily="34" charset="0"/>
              </a:rPr>
              <a:t> 14. </a:t>
            </a:r>
            <a:r>
              <a:rPr lang="en-US" sz="4300" dirty="0" err="1">
                <a:effectLst/>
                <a:latin typeface="Arial" panose="020B0604020202020204" pitchFamily="34" charset="0"/>
                <a:ea typeface="Calibri" panose="020F0502020204030204" pitchFamily="34" charset="0"/>
                <a:cs typeface="Arial" panose="020B0604020202020204" pitchFamily="34" charset="0"/>
              </a:rPr>
              <a:t>Bạn</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nào</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nói</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đúng</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Hãy</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giải</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thích</a:t>
            </a:r>
            <a:r>
              <a:rPr lang="en-US" sz="4300" dirty="0">
                <a:effectLst/>
                <a:latin typeface="Arial" panose="020B0604020202020204" pitchFamily="34" charset="0"/>
                <a:ea typeface="Calibri" panose="020F0502020204030204" pitchFamily="34" charset="0"/>
                <a:cs typeface="Arial" panose="020B0604020202020204" pitchFamily="34" charset="0"/>
              </a:rPr>
              <a:t>.</a:t>
            </a: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571500"/>
            <a:ext cx="1209072" cy="1300077"/>
          </a:xfrm>
          <a:prstGeom prst="rect">
            <a:avLst/>
          </a:prstGeom>
        </p:spPr>
      </p:pic>
      <p:sp>
        <p:nvSpPr>
          <p:cNvPr id="15" name="Google Shape;304;p14"/>
          <p:cNvSpPr/>
          <p:nvPr/>
        </p:nvSpPr>
        <p:spPr>
          <a:xfrm>
            <a:off x="603686" y="1047393"/>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sng"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sng"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sng"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sng" strike="noStrike" kern="1200" cap="none" spc="0" normalizeH="0" baseline="0" noProof="0" dirty="0" smtClean="0">
                <a:ln>
                  <a:noFill/>
                </a:ln>
                <a:solidFill>
                  <a:prstClr val="white"/>
                </a:solidFill>
                <a:effectLst/>
                <a:uLnTx/>
                <a:uFillTx/>
                <a:latin typeface="Arial"/>
                <a:ea typeface="Arial"/>
                <a:cs typeface="Arial"/>
                <a:sym typeface="Arial"/>
              </a:rPr>
              <a:t>1:</a:t>
            </a:r>
            <a:endParaRPr kumimoji="0" sz="4000" b="1" i="0" u="sng"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22" name="Google Shape;305;p14"/>
          <p:cNvGrpSpPr/>
          <p:nvPr/>
        </p:nvGrpSpPr>
        <p:grpSpPr>
          <a:xfrm>
            <a:off x="8132900" y="1221538"/>
            <a:ext cx="2022200" cy="1289304"/>
            <a:chOff x="7837953" y="804641"/>
            <a:chExt cx="2022200" cy="1289304"/>
          </a:xfrm>
        </p:grpSpPr>
        <p:pic>
          <p:nvPicPr>
            <p:cNvPr id="23"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24"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9" name="Rectangle 8"/>
              <p:cNvSpPr/>
              <p:nvPr/>
            </p:nvSpPr>
            <p:spPr>
              <a:xfrm>
                <a:off x="381000" y="2741871"/>
                <a:ext cx="17526000" cy="7001276"/>
              </a:xfrm>
              <a:prstGeom prst="rect">
                <a:avLst/>
              </a:prstGeom>
            </p:spPr>
            <p:txBody>
              <a:bodyPr wrap="square">
                <a:spAutoFit/>
              </a:bodyPr>
              <a:lstStyle/>
              <a:p>
                <a:pPr>
                  <a:lnSpc>
                    <a:spcPct val="150000"/>
                  </a:lnSpc>
                  <a:spcAft>
                    <a:spcPts val="0"/>
                  </a:spcAft>
                </a:pPr>
                <a:r>
                  <a:rPr lang="en-US" sz="3800" dirty="0">
                    <a:latin typeface="Arial" panose="020B0604020202020204" pitchFamily="34" charset="0"/>
                    <a:ea typeface="Calibri" panose="020F0502020204030204" pitchFamily="34" charset="0"/>
                    <a:cs typeface="Arial" panose="020B0604020202020204" pitchFamily="34" charset="0"/>
                  </a:rPr>
                  <a:t>a) </a:t>
                </a:r>
                <a:r>
                  <a:rPr lang="en-US" sz="3800" dirty="0" err="1">
                    <a:latin typeface="Arial" panose="020B0604020202020204" pitchFamily="34" charset="0"/>
                    <a:ea typeface="Calibri" panose="020F0502020204030204" pitchFamily="34" charset="0"/>
                    <a:cs typeface="Arial" panose="020B0604020202020204" pitchFamily="34" charset="0"/>
                  </a:rPr>
                  <a:t>Tuổi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Lan </a:t>
                </a:r>
                <a:r>
                  <a:rPr lang="en-US" sz="3800" dirty="0" err="1">
                    <a:latin typeface="Arial" panose="020B0604020202020204" pitchFamily="34" charset="0"/>
                    <a:ea typeface="Calibri" panose="020F0502020204030204" pitchFamily="34" charset="0"/>
                    <a:cs typeface="Arial" panose="020B0604020202020204" pitchFamily="34" charset="0"/>
                  </a:rPr>
                  <a:t>năm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ngoái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a:t>
                </a:r>
                <a:r>
                  <a:rPr lang="en-US" sz="3800" dirty="0">
                    <a:latin typeface="Arial" panose="020B0604020202020204" pitchFamily="34" charset="0"/>
                    <a:ea typeface="Calibri" panose="020F0502020204030204" pitchFamily="34" charset="0"/>
                    <a:cs typeface="Arial" panose="020B0604020202020204" pitchFamily="34" charset="0"/>
                  </a:rPr>
                  <a:t> x – 1. Theo </a:t>
                </a:r>
                <a:r>
                  <a:rPr lang="en-US" sz="3800" dirty="0" err="1">
                    <a:latin typeface="Arial" panose="020B0604020202020204" pitchFamily="34" charset="0"/>
                    <a:ea typeface="Calibri" panose="020F0502020204030204" pitchFamily="34" charset="0"/>
                    <a:cs typeface="Arial" panose="020B0604020202020204" pitchFamily="34" charset="0"/>
                  </a:rPr>
                  <a:t>đề</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bài</a:t>
                </a:r>
                <a:r>
                  <a:rPr lang="en-US" sz="3800" dirty="0">
                    <a:latin typeface="Arial" panose="020B0604020202020204" pitchFamily="34" charset="0"/>
                    <a:ea typeface="Calibri" panose="020F0502020204030204" pitchFamily="34" charset="0"/>
                    <a:cs typeface="Arial" panose="020B0604020202020204" pitchFamily="34" charset="0"/>
                  </a:rPr>
                  <a:t>, ta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phương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trình</a:t>
                </a:r>
                <a:r>
                  <a:rPr lang="en-US" sz="3800" dirty="0">
                    <a:latin typeface="Arial" panose="020B0604020202020204" pitchFamily="34" charset="0"/>
                    <a:ea typeface="Calibri" panose="020F0502020204030204" pitchFamily="34" charset="0"/>
                    <a:cs typeface="Arial" panose="020B0604020202020204" pitchFamily="34" charset="0"/>
                  </a:rPr>
                  <a:t>:</a:t>
                </a:r>
              </a:p>
              <a:p>
                <a:pPr algn="ctr">
                  <a:lnSpc>
                    <a:spcPct val="150000"/>
                  </a:lnSpc>
                  <a:spcAft>
                    <a:spcPts val="0"/>
                  </a:spcAft>
                </a:pPr>
                <a:r>
                  <a:rPr lang="en-US" sz="3800" dirty="0">
                    <a:effectLst/>
                    <a:latin typeface="Arial" panose="020B0604020202020204" pitchFamily="34" charset="0"/>
                    <a:ea typeface="Calibri" panose="020F0502020204030204" pitchFamily="34" charset="0"/>
                    <a:cs typeface="Arial" panose="020B0604020202020204" pitchFamily="34" charset="0"/>
                  </a:rPr>
                  <a:t>3(x – 1) = 39</a:t>
                </a:r>
                <a:endParaRPr lang="en-US" sz="3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3800" dirty="0">
                    <a:effectLst/>
                    <a:latin typeface="Arial" panose="020B0604020202020204" pitchFamily="34" charset="0"/>
                    <a:ea typeface="Calibri" panose="020F0502020204030204" pitchFamily="34" charset="0"/>
                    <a:cs typeface="Arial" panose="020B0604020202020204" pitchFamily="34" charset="0"/>
                  </a:rPr>
                  <a:t>b) </a:t>
                </a:r>
                <a:r>
                  <a:rPr lang="en-US" sz="3800" dirty="0" err="1">
                    <a:effectLst/>
                    <a:latin typeface="Arial" panose="020B0604020202020204" pitchFamily="34" charset="0"/>
                    <a:ea typeface="Calibri" panose="020F0502020204030204" pitchFamily="34" charset="0"/>
                    <a:cs typeface="Arial" panose="020B0604020202020204" pitchFamily="34" charset="0"/>
                  </a:rPr>
                  <a:t>Với</a:t>
                </a:r>
                <a:r>
                  <a:rPr lang="en-US" sz="3800" dirty="0">
                    <a:effectLst/>
                    <a:latin typeface="Arial" panose="020B0604020202020204" pitchFamily="34" charset="0"/>
                    <a:ea typeface="Calibri" panose="020F0502020204030204" pitchFamily="34" charset="0"/>
                    <a:cs typeface="Arial" panose="020B0604020202020204" pitchFamily="34" charset="0"/>
                  </a:rPr>
                  <a:t> x = 13, </a:t>
                </a:r>
                <a:r>
                  <a:rPr lang="en-US" sz="3800" dirty="0" err="1">
                    <a:effectLst/>
                    <a:latin typeface="Arial" panose="020B0604020202020204" pitchFamily="34" charset="0"/>
                    <a:ea typeface="Calibri" panose="020F0502020204030204" pitchFamily="34" charset="0"/>
                    <a:cs typeface="Arial" panose="020B0604020202020204" pitchFamily="34" charset="0"/>
                  </a:rPr>
                  <a:t>vế</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trái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phương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trình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giá</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trị</a:t>
                </a:r>
                <a:r>
                  <a:rPr lang="en-US" sz="3800" dirty="0">
                    <a:effectLst/>
                    <a:latin typeface="Arial" panose="020B0604020202020204" pitchFamily="34" charset="0"/>
                    <a:ea typeface="Calibri" panose="020F0502020204030204" pitchFamily="34" charset="0"/>
                    <a:cs typeface="Arial" panose="020B0604020202020204" pitchFamily="34" charset="0"/>
                  </a:rPr>
                  <a:t> 3(13 – 1) = 3. 12 = 36 </a:t>
                </a:r>
                <a14:m>
                  <m:oMath xmlns:m="http://schemas.openxmlformats.org/officeDocument/2006/math">
                    <m:r>
                      <a:rPr lang="en-US" sz="3800" b="0" i="1"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3800" dirty="0">
                    <a:effectLst/>
                    <a:latin typeface="Arial" panose="020B0604020202020204" pitchFamily="34" charset="0"/>
                    <a:ea typeface="Calibri" panose="020F0502020204030204" pitchFamily="34" charset="0"/>
                    <a:cs typeface="Arial" panose="020B0604020202020204" pitchFamily="34" charset="0"/>
                  </a:rPr>
                  <a:t> 39</a:t>
                </a:r>
                <a:r>
                  <a:rPr lang="en-US" sz="38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0"/>
                  </a:spcAft>
                </a:pPr>
                <a:r>
                  <a:rPr lang="en-US" sz="3800" dirty="0" err="1">
                    <a:effectLst/>
                    <a:latin typeface="Arial" panose="020B0604020202020204" pitchFamily="34" charset="0"/>
                    <a:ea typeface="Calibri" panose="020F0502020204030204" pitchFamily="34" charset="0"/>
                    <a:cs typeface="Arial" panose="020B0604020202020204" pitchFamily="34" charset="0"/>
                  </a:rPr>
                  <a:t>Vậy</a:t>
                </a:r>
                <a:r>
                  <a:rPr lang="en-US" sz="3800" dirty="0">
                    <a:effectLst/>
                    <a:latin typeface="Arial" panose="020B0604020202020204" pitchFamily="34" charset="0"/>
                    <a:ea typeface="Calibri" panose="020F0502020204030204" pitchFamily="34" charset="0"/>
                    <a:cs typeface="Arial" panose="020B0604020202020204" pitchFamily="34" charset="0"/>
                  </a:rPr>
                  <a:t> 13 </a:t>
                </a:r>
                <a:r>
                  <a:rPr lang="en-US" sz="3800" dirty="0" err="1">
                    <a:effectLst/>
                    <a:latin typeface="Arial" panose="020B0604020202020204" pitchFamily="34" charset="0"/>
                    <a:ea typeface="Calibri" panose="020F0502020204030204" pitchFamily="34" charset="0"/>
                    <a:cs typeface="Arial" panose="020B0604020202020204" pitchFamily="34" charset="0"/>
                  </a:rPr>
                  <a:t>không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thỏa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mãn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phương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trình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trên</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3800" dirty="0">
                    <a:latin typeface="Arial" panose="020B0604020202020204" pitchFamily="34" charset="0"/>
                    <a:ea typeface="Calibri" panose="020F0502020204030204" pitchFamily="34" charset="0"/>
                    <a:cs typeface="Arial" panose="020B0604020202020204" pitchFamily="34" charset="0"/>
                  </a:rPr>
                  <a:t>Với x = 14, </a:t>
                </a:r>
                <a:r>
                  <a:rPr lang="en-US" sz="3800" dirty="0" err="1">
                    <a:latin typeface="Arial" panose="020B0604020202020204" pitchFamily="34" charset="0"/>
                    <a:ea typeface="Calibri" panose="020F0502020204030204" pitchFamily="34" charset="0"/>
                    <a:cs typeface="Arial" panose="020B0604020202020204" pitchFamily="34" charset="0"/>
                  </a:rPr>
                  <a:t>vế</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phương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trình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giá</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trị</a:t>
                </a:r>
                <a:r>
                  <a:rPr lang="en-US" sz="3800" dirty="0">
                    <a:latin typeface="Arial" panose="020B0604020202020204" pitchFamily="34" charset="0"/>
                    <a:ea typeface="Calibri" panose="020F0502020204030204" pitchFamily="34" charset="0"/>
                    <a:cs typeface="Arial" panose="020B0604020202020204" pitchFamily="34" charset="0"/>
                  </a:rPr>
                  <a:t> 3(14 – 1) = 3. 13 = 39, </a:t>
                </a:r>
                <a:r>
                  <a:rPr lang="en-US" sz="3800" dirty="0" err="1">
                    <a:latin typeface="Arial" panose="020B0604020202020204" pitchFamily="34" charset="0"/>
                    <a:ea typeface="Calibri" panose="020F0502020204030204" pitchFamily="34" charset="0"/>
                    <a:cs typeface="Arial" panose="020B0604020202020204" pitchFamily="34" charset="0"/>
                  </a:rPr>
                  <a:t>bằng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giá</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trị</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vế</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phải</a:t>
                </a:r>
                <a:r>
                  <a:rPr lang="en-US" sz="3800" dirty="0">
                    <a:latin typeface="Arial" panose="020B0604020202020204" pitchFamily="34" charset="0"/>
                    <a:ea typeface="Calibri" panose="020F0502020204030204" pitchFamily="34" charset="0"/>
                    <a:cs typeface="Arial" panose="020B0604020202020204" pitchFamily="34" charset="0"/>
                  </a:rPr>
                  <a:t>. Do </a:t>
                </a:r>
                <a:r>
                  <a:rPr lang="en-US" sz="3800" dirty="0" err="1">
                    <a:latin typeface="Arial" panose="020B0604020202020204" pitchFamily="34" charset="0"/>
                    <a:ea typeface="Calibri" panose="020F0502020204030204" pitchFamily="34" charset="0"/>
                    <a:cs typeface="Arial" panose="020B0604020202020204" pitchFamily="34" charset="0"/>
                  </a:rPr>
                  <a:t>đó</a:t>
                </a:r>
                <a:r>
                  <a:rPr lang="en-US" sz="3800" dirty="0">
                    <a:latin typeface="Arial" panose="020B0604020202020204" pitchFamily="34" charset="0"/>
                    <a:ea typeface="Calibri" panose="020F0502020204030204" pitchFamily="34" charset="0"/>
                    <a:cs typeface="Arial" panose="020B0604020202020204" pitchFamily="34" charset="0"/>
                  </a:rPr>
                  <a:t>, 14 </a:t>
                </a:r>
                <a:r>
                  <a:rPr lang="en-US" sz="3800" dirty="0" err="1">
                    <a:latin typeface="Arial" panose="020B0604020202020204" pitchFamily="34" charset="0"/>
                    <a:ea typeface="Calibri" panose="020F0502020204030204" pitchFamily="34" charset="0"/>
                    <a:cs typeface="Arial" panose="020B0604020202020204" pitchFamily="34" charset="0"/>
                  </a:rPr>
                  <a:t>là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nghiệm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phương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trình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trên</a:t>
                </a:r>
                <a:endParaRPr lang="en-US" sz="3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3800" dirty="0" err="1">
                    <a:effectLst/>
                    <a:latin typeface="Arial" panose="020B0604020202020204" pitchFamily="34" charset="0"/>
                    <a:ea typeface="Calibri" panose="020F0502020204030204" pitchFamily="34" charset="0"/>
                    <a:cs typeface="Arial" panose="020B0604020202020204" pitchFamily="34" charset="0"/>
                  </a:rPr>
                  <a:t>Vậy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tuổi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Lan </a:t>
                </a:r>
                <a:r>
                  <a:rPr lang="en-US" sz="3800" dirty="0" err="1">
                    <a:effectLst/>
                    <a:latin typeface="Arial" panose="020B0604020202020204" pitchFamily="34" charset="0"/>
                    <a:ea typeface="Calibri" panose="020F0502020204030204" pitchFamily="34" charset="0"/>
                    <a:cs typeface="Arial" panose="020B0604020202020204" pitchFamily="34" charset="0"/>
                  </a:rPr>
                  <a:t>năm</a:t>
                </a:r>
                <a:r>
                  <a:rPr lang="en-US" sz="3800" dirty="0">
                    <a:effectLst/>
                    <a:latin typeface="Arial" panose="020B0604020202020204" pitchFamily="34" charset="0"/>
                    <a:ea typeface="Calibri" panose="020F0502020204030204" pitchFamily="34" charset="0"/>
                    <a:cs typeface="Arial" panose="020B0604020202020204" pitchFamily="34" charset="0"/>
                  </a:rPr>
                  <a:t> nay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14. </a:t>
                </a:r>
                <a:endParaRPr lang="en-US" sz="3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Mai </a:t>
                </a:r>
                <a:r>
                  <a:rPr lang="en-US" sz="3800" dirty="0" err="1">
                    <a:effectLst/>
                    <a:latin typeface="Arial" panose="020B0604020202020204" pitchFamily="34" charset="0"/>
                    <a:ea typeface="Calibri" panose="020F0502020204030204" pitchFamily="34" charset="0"/>
                    <a:cs typeface="Arial" panose="020B0604020202020204" pitchFamily="34" charset="0"/>
                  </a:rPr>
                  <a:t>nói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đúng</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81000" y="2741871"/>
                <a:ext cx="17526000" cy="7001276"/>
              </a:xfrm>
              <a:prstGeom prst="rect">
                <a:avLst/>
              </a:prstGeom>
              <a:blipFill>
                <a:blip r:embed="rId4"/>
                <a:stretch>
                  <a:fillRect l="-1148" r="-1113" b="-2526"/>
                </a:stretch>
              </a:blipFill>
            </p:spPr>
            <p:txBody>
              <a:bodyPr/>
              <a:lstStyle/>
              <a:p>
                <a:r>
                  <a:rPr lang="en-US">
                    <a:noFill/>
                  </a:rPr>
                  <a:t> </a:t>
                </a:r>
              </a:p>
            </p:txBody>
          </p:sp>
        </mc:Fallback>
      </mc:AlternateContent>
      <p:pic>
        <p:nvPicPr>
          <p:cNvPr id="25" name="Picture 24"/>
          <p:cNvPicPr>
            <a:picLocks noChangeAspect="1"/>
          </p:cNvPicPr>
          <p:nvPr/>
        </p:nvPicPr>
        <p:blipFill>
          <a:blip r:embed="rId5"/>
          <a:stretch>
            <a:fillRect/>
          </a:stretch>
        </p:blipFill>
        <p:spPr>
          <a:xfrm>
            <a:off x="15621000" y="8647732"/>
            <a:ext cx="2057400" cy="1216947"/>
          </a:xfrm>
          <a:prstGeom prst="rect">
            <a:avLst/>
          </a:prstGeom>
        </p:spPr>
      </p:pic>
    </p:spTree>
    <p:extLst>
      <p:ext uri="{BB962C8B-B14F-4D97-AF65-F5344CB8AC3E}">
        <p14:creationId xmlns:p14="http://schemas.microsoft.com/office/powerpoint/2010/main" val="35119995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294991" y="7750869"/>
            <a:ext cx="2060018" cy="2194427"/>
          </a:xfrm>
          <a:prstGeom prst="rect">
            <a:avLst/>
          </a:prstGeom>
        </p:spPr>
      </p:pic>
      <p:sp>
        <p:nvSpPr>
          <p:cNvPr id="16" name="Google Shape;322;p15"/>
          <p:cNvSpPr/>
          <p:nvPr/>
        </p:nvSpPr>
        <p:spPr>
          <a:xfrm>
            <a:off x="516461" y="132940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u="sng" dirty="0" err="1">
                <a:solidFill>
                  <a:schemeClr val="lt1"/>
                </a:solidFill>
                <a:latin typeface="Arial"/>
                <a:ea typeface="Arial"/>
                <a:cs typeface="Arial"/>
                <a:sym typeface="Arial"/>
              </a:rPr>
              <a:t>Thực</a:t>
            </a:r>
            <a:r>
              <a:rPr lang="en-US" sz="4500" b="1" u="sng" dirty="0">
                <a:solidFill>
                  <a:schemeClr val="lt1"/>
                </a:solidFill>
                <a:latin typeface="Arial"/>
                <a:ea typeface="Arial"/>
                <a:cs typeface="Arial"/>
                <a:sym typeface="Arial"/>
              </a:rPr>
              <a:t> </a:t>
            </a:r>
            <a:r>
              <a:rPr lang="en-US" sz="4500" b="1" u="sng" dirty="0" err="1">
                <a:solidFill>
                  <a:schemeClr val="lt1"/>
                </a:solidFill>
                <a:latin typeface="Arial"/>
                <a:ea typeface="Arial"/>
                <a:cs typeface="Arial"/>
                <a:sym typeface="Arial"/>
              </a:rPr>
              <a:t>hành</a:t>
            </a:r>
            <a:r>
              <a:rPr lang="en-US" sz="4500" b="1" u="sng" dirty="0">
                <a:solidFill>
                  <a:schemeClr val="lt1"/>
                </a:solidFill>
                <a:latin typeface="Arial"/>
                <a:ea typeface="Arial"/>
                <a:cs typeface="Arial"/>
                <a:sym typeface="Arial"/>
              </a:rPr>
              <a:t> 1</a:t>
            </a:r>
            <a:r>
              <a:rPr lang="en-US" sz="4500" b="1" dirty="0">
                <a:solidFill>
                  <a:schemeClr val="lt1"/>
                </a:solidFill>
                <a:latin typeface="Arial"/>
                <a:ea typeface="Arial"/>
                <a:cs typeface="Arial"/>
                <a:sym typeface="Arial"/>
              </a:rPr>
              <a:t>:</a:t>
            </a:r>
            <a:endParaRPr sz="4500" b="1" dirty="0">
              <a:solidFill>
                <a:schemeClr val="lt1"/>
              </a:solidFill>
              <a:latin typeface="Arial"/>
              <a:ea typeface="Arial"/>
              <a:cs typeface="Arial"/>
              <a:sym typeface="Arial"/>
            </a:endParaRPr>
          </a:p>
        </p:txBody>
      </p:sp>
      <p:sp>
        <p:nvSpPr>
          <p:cNvPr id="17" name="Rectangle 16"/>
          <p:cNvSpPr/>
          <p:nvPr/>
        </p:nvSpPr>
        <p:spPr>
          <a:xfrm>
            <a:off x="5053444" y="874960"/>
            <a:ext cx="12570819" cy="1839606"/>
          </a:xfrm>
          <a:prstGeom prst="rect">
            <a:avLst/>
          </a:prstGeom>
        </p:spPr>
        <p:txBody>
          <a:bodyPr wrap="square">
            <a:spAutoFit/>
          </a:bodyPr>
          <a:lstStyle/>
          <a:p>
            <a:pPr>
              <a:lnSpc>
                <a:spcPct val="150000"/>
              </a:lnSpc>
              <a:spcAft>
                <a:spcPts val="800"/>
              </a:spcAft>
            </a:pPr>
            <a:r>
              <a:rPr lang="vi-VN" sz="4000" dirty="0">
                <a:solidFill>
                  <a:srgbClr val="000000"/>
                </a:solidFill>
              </a:rPr>
              <a:t>Cho phương trình 4t – 3 = 12 – t. Trong hai số 3 và 5, có số nào là nghiệm của phương trình đã cho không?</a:t>
            </a:r>
            <a:endParaRPr lang="en-US" sz="4000" dirty="0">
              <a:effectLst/>
              <a:ea typeface="Times New Roman" panose="02020603050405020304" pitchFamily="18" charset="0"/>
            </a:endParaRPr>
          </a:p>
        </p:txBody>
      </p:sp>
      <p:grpSp>
        <p:nvGrpSpPr>
          <p:cNvPr id="18" name="Google Shape;305;p14"/>
          <p:cNvGrpSpPr/>
          <p:nvPr/>
        </p:nvGrpSpPr>
        <p:grpSpPr>
          <a:xfrm flipH="1">
            <a:off x="3353931" y="2714566"/>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4"/>
          <a:stretch>
            <a:fillRect/>
          </a:stretch>
        </p:blipFill>
        <p:spPr>
          <a:xfrm rot="21128703">
            <a:off x="16610752" y="2916210"/>
            <a:ext cx="2085013" cy="1774090"/>
          </a:xfrm>
          <a:prstGeom prst="rect">
            <a:avLst/>
          </a:prstGeom>
        </p:spPr>
      </p:pic>
      <p:sp>
        <p:nvSpPr>
          <p:cNvPr id="3" name="TextBox 2">
            <a:extLst>
              <a:ext uri="{FF2B5EF4-FFF2-40B4-BE49-F238E27FC236}">
                <a16:creationId xmlns="" xmlns:a16="http://schemas.microsoft.com/office/drawing/2014/main" id="{B4094BD1-0F78-4875-A076-AEEA23DD43AF}"/>
              </a:ext>
            </a:extLst>
          </p:cNvPr>
          <p:cNvSpPr txBox="1"/>
          <p:nvPr/>
        </p:nvSpPr>
        <p:spPr>
          <a:xfrm>
            <a:off x="4108285" y="3752906"/>
            <a:ext cx="11433828" cy="6145272"/>
          </a:xfrm>
          <a:prstGeom prst="rect">
            <a:avLst/>
          </a:prstGeom>
          <a:noFill/>
        </p:spPr>
        <p:txBody>
          <a:bodyPr wrap="square">
            <a:spAutoFit/>
          </a:bodyPr>
          <a:lstStyle/>
          <a:p>
            <a:pPr>
              <a:lnSpc>
                <a:spcPct val="150000"/>
              </a:lnSpc>
              <a:spcAft>
                <a:spcPts val="800"/>
              </a:spcAft>
            </a:pP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Với</a:t>
            </a:r>
            <a:r>
              <a:rPr lang="en-US" sz="4000" dirty="0">
                <a:effectLst/>
                <a:latin typeface="Arial (Body)"/>
                <a:ea typeface="Arial" panose="020B0604020202020204" pitchFamily="34" charset="0"/>
                <a:cs typeface="Times New Roman" panose="02020603050405020304" pitchFamily="18" charset="0"/>
              </a:rPr>
              <a:t> t =  3 </a:t>
            </a:r>
            <a:r>
              <a:rPr lang="en-US" sz="4000" dirty="0" err="1">
                <a:effectLst/>
                <a:latin typeface="Arial (Body)"/>
                <a:ea typeface="Arial" panose="020B0604020202020204" pitchFamily="34" charset="0"/>
                <a:cs typeface="Times New Roman" panose="02020603050405020304" pitchFamily="18" charset="0"/>
              </a:rPr>
              <a:t>thay</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vào</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phương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trình</a:t>
            </a:r>
            <a:r>
              <a:rPr lang="en-US" sz="4000" dirty="0">
                <a:effectLst/>
                <a:latin typeface="Arial (Body)"/>
                <a:ea typeface="Arial" panose="020B0604020202020204" pitchFamily="34" charset="0"/>
                <a:cs typeface="Times New Roman" panose="02020603050405020304" pitchFamily="18" charset="0"/>
              </a:rPr>
              <a:t> ta </a:t>
            </a:r>
            <a:r>
              <a:rPr lang="en-US" sz="4000" dirty="0" err="1" smtClean="0">
                <a:effectLst/>
                <a:latin typeface="Arial (Body)"/>
                <a:ea typeface="Arial" panose="020B0604020202020204" pitchFamily="34" charset="0"/>
                <a:cs typeface="Times New Roman" panose="02020603050405020304" pitchFamily="18" charset="0"/>
              </a:rPr>
              <a:t>được</a:t>
            </a:r>
            <a:r>
              <a:rPr lang="en-US" sz="4000" dirty="0" smtClean="0">
                <a:effectLst/>
                <a:latin typeface="Arial (Body)"/>
                <a:ea typeface="Arial" panose="020B0604020202020204" pitchFamily="34" charset="0"/>
                <a:cs typeface="Times New Roman" panose="02020603050405020304" pitchFamily="18" charset="0"/>
              </a:rPr>
              <a:t>:</a:t>
            </a:r>
            <a:endParaRPr lang="en-US" sz="4000" dirty="0">
              <a:effectLst/>
              <a:latin typeface="Arial (Body)"/>
              <a:ea typeface="Arial" panose="020B0604020202020204" pitchFamily="34" charset="0"/>
              <a:cs typeface="Times New Roman" panose="02020603050405020304" pitchFamily="18" charset="0"/>
            </a:endParaRPr>
          </a:p>
          <a:p>
            <a:pPr>
              <a:lnSpc>
                <a:spcPct val="150000"/>
              </a:lnSpc>
              <a:spcAft>
                <a:spcPts val="800"/>
              </a:spcAft>
            </a:pPr>
            <a:r>
              <a:rPr lang="en-US" sz="4000" dirty="0" smtClean="0">
                <a:effectLst/>
                <a:latin typeface="Arial (Body)"/>
                <a:ea typeface="Arial" panose="020B0604020202020204" pitchFamily="34" charset="0"/>
                <a:cs typeface="Times New Roman" panose="02020603050405020304" pitchFamily="18" charset="0"/>
              </a:rPr>
              <a:t>         4.3 </a:t>
            </a:r>
            <a:r>
              <a:rPr lang="en-US" sz="4000" dirty="0">
                <a:effectLst/>
                <a:latin typeface="Arial (Body)"/>
                <a:ea typeface="Arial" panose="020B0604020202020204" pitchFamily="34" charset="0"/>
                <a:cs typeface="Times New Roman" panose="02020603050405020304" pitchFamily="18" charset="0"/>
              </a:rPr>
              <a:t>− 3 = 12 − 3 hay 9 = 9 (</a:t>
            </a:r>
            <a:r>
              <a:rPr lang="en-US" sz="4000" dirty="0" err="1">
                <a:effectLst/>
                <a:latin typeface="Arial (Body)"/>
                <a:ea typeface="Arial" panose="020B0604020202020204" pitchFamily="34" charset="0"/>
                <a:cs typeface="Times New Roman" panose="02020603050405020304" pitchFamily="18" charset="0"/>
              </a:rPr>
              <a:t>đúng</a:t>
            </a:r>
            <a:r>
              <a:rPr lang="en-US" sz="4000" dirty="0">
                <a:effectLst/>
                <a:latin typeface="Arial (Body)"/>
                <a:ea typeface="Arial" panose="020B0604020202020204" pitchFamily="34" charset="0"/>
                <a:cs typeface="Times New Roman" panose="02020603050405020304" pitchFamily="18" charset="0"/>
              </a:rPr>
              <a:t>)</a:t>
            </a:r>
          </a:p>
          <a:p>
            <a:pPr>
              <a:lnSpc>
                <a:spcPct val="150000"/>
              </a:lnSpc>
              <a:spcAft>
                <a:spcPts val="800"/>
              </a:spcAft>
            </a:pPr>
            <a:r>
              <a:rPr lang="en-US" sz="4000" dirty="0">
                <a:effectLst/>
                <a:latin typeface="Arial (Body)"/>
                <a:ea typeface="Arial" panose="020B0604020202020204" pitchFamily="34" charset="0"/>
                <a:cs typeface="Times New Roman" panose="02020603050405020304" pitchFamily="18" charset="0"/>
              </a:rPr>
              <a:t>Do </a:t>
            </a:r>
            <a:r>
              <a:rPr lang="en-US" sz="4000" dirty="0" err="1">
                <a:effectLst/>
                <a:latin typeface="Arial (Body)"/>
                <a:ea typeface="Arial" panose="020B0604020202020204" pitchFamily="34" charset="0"/>
                <a:cs typeface="Times New Roman" panose="02020603050405020304" pitchFamily="18" charset="0"/>
              </a:rPr>
              <a:t>đó</a:t>
            </a:r>
            <a:r>
              <a:rPr lang="en-US" sz="4000" dirty="0">
                <a:effectLst/>
                <a:latin typeface="Arial (Body)"/>
                <a:ea typeface="Arial" panose="020B0604020202020204" pitchFamily="34" charset="0"/>
                <a:cs typeface="Times New Roman" panose="02020603050405020304" pitchFamily="18" charset="0"/>
              </a:rPr>
              <a:t>, t = 3 </a:t>
            </a:r>
            <a:r>
              <a:rPr lang="en-US" sz="4000" dirty="0" err="1">
                <a:effectLst/>
                <a:latin typeface="Arial (Body)"/>
                <a:ea typeface="Arial" panose="020B0604020202020204" pitchFamily="34" charset="0"/>
                <a:cs typeface="Times New Roman" panose="02020603050405020304" pitchFamily="18" charset="0"/>
              </a:rPr>
              <a:t>là</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nghiệm</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của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phương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trình</a:t>
            </a:r>
            <a:r>
              <a:rPr lang="en-US" sz="4000" dirty="0">
                <a:effectLst/>
                <a:latin typeface="Arial (Body)"/>
                <a:ea typeface="Arial" panose="020B0604020202020204" pitchFamily="34" charset="0"/>
                <a:cs typeface="Times New Roman" panose="02020603050405020304" pitchFamily="18" charset="0"/>
              </a:rPr>
              <a:t>.</a:t>
            </a:r>
          </a:p>
          <a:p>
            <a:pPr>
              <a:lnSpc>
                <a:spcPct val="150000"/>
              </a:lnSpc>
              <a:spcAft>
                <a:spcPts val="800"/>
              </a:spcAft>
            </a:pP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Với</a:t>
            </a:r>
            <a:r>
              <a:rPr lang="en-US" sz="4000" dirty="0">
                <a:effectLst/>
                <a:latin typeface="Arial (Body)"/>
                <a:ea typeface="Arial" panose="020B0604020202020204" pitchFamily="34" charset="0"/>
                <a:cs typeface="Times New Roman" panose="02020603050405020304" pitchFamily="18" charset="0"/>
              </a:rPr>
              <a:t> t=5 </a:t>
            </a:r>
            <a:r>
              <a:rPr lang="en-US" sz="4000" dirty="0" err="1">
                <a:effectLst/>
                <a:latin typeface="Arial (Body)"/>
                <a:ea typeface="Arial" panose="020B0604020202020204" pitchFamily="34" charset="0"/>
                <a:cs typeface="Times New Roman" panose="02020603050405020304" pitchFamily="18" charset="0"/>
              </a:rPr>
              <a:t>thay</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vào</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phương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trình</a:t>
            </a:r>
            <a:r>
              <a:rPr lang="en-US" sz="4000" dirty="0">
                <a:effectLst/>
                <a:latin typeface="Arial (Body)"/>
                <a:ea typeface="Arial" panose="020B0604020202020204" pitchFamily="34" charset="0"/>
                <a:cs typeface="Times New Roman" panose="02020603050405020304" pitchFamily="18" charset="0"/>
              </a:rPr>
              <a:t> ta </a:t>
            </a:r>
            <a:r>
              <a:rPr lang="en-US" sz="4000" dirty="0" err="1">
                <a:effectLst/>
                <a:latin typeface="Arial (Body)"/>
                <a:ea typeface="Arial" panose="020B0604020202020204" pitchFamily="34" charset="0"/>
                <a:cs typeface="Times New Roman" panose="02020603050405020304" pitchFamily="18" charset="0"/>
              </a:rPr>
              <a:t>được</a:t>
            </a:r>
            <a:endParaRPr lang="en-US" sz="4000" dirty="0">
              <a:effectLst/>
              <a:latin typeface="Arial (Body)"/>
              <a:ea typeface="Arial" panose="020B0604020202020204" pitchFamily="34" charset="0"/>
              <a:cs typeface="Times New Roman" panose="02020603050405020304" pitchFamily="18" charset="0"/>
            </a:endParaRPr>
          </a:p>
          <a:p>
            <a:pPr>
              <a:lnSpc>
                <a:spcPct val="150000"/>
              </a:lnSpc>
              <a:spcAft>
                <a:spcPts val="800"/>
              </a:spcAft>
            </a:pPr>
            <a:r>
              <a:rPr lang="en-US" sz="4000" dirty="0" smtClean="0">
                <a:effectLst/>
                <a:latin typeface="Arial (Body)"/>
                <a:ea typeface="Arial" panose="020B0604020202020204" pitchFamily="34" charset="0"/>
                <a:cs typeface="Times New Roman" panose="02020603050405020304" pitchFamily="18" charset="0"/>
              </a:rPr>
              <a:t>         4.5 </a:t>
            </a:r>
            <a:r>
              <a:rPr lang="en-US" sz="4000" dirty="0">
                <a:effectLst/>
                <a:latin typeface="Arial (Body)"/>
                <a:ea typeface="Arial" panose="020B0604020202020204" pitchFamily="34" charset="0"/>
                <a:cs typeface="Times New Roman" panose="02020603050405020304" pitchFamily="18" charset="0"/>
              </a:rPr>
              <a:t>− 3 = 12 − 5 hay 17 = 7 (</a:t>
            </a:r>
            <a:r>
              <a:rPr lang="en-US" sz="4000" dirty="0" err="1">
                <a:effectLst/>
                <a:latin typeface="Arial (Body)"/>
                <a:ea typeface="Arial" panose="020B0604020202020204" pitchFamily="34" charset="0"/>
                <a:cs typeface="Times New Roman" panose="02020603050405020304" pitchFamily="18" charset="0"/>
              </a:rPr>
              <a:t>sai</a:t>
            </a:r>
            <a:r>
              <a:rPr lang="en-US" sz="4000" dirty="0">
                <a:effectLst/>
                <a:latin typeface="Arial (Body)"/>
                <a:ea typeface="Arial" panose="020B0604020202020204" pitchFamily="34" charset="0"/>
                <a:cs typeface="Times New Roman" panose="02020603050405020304" pitchFamily="18" charset="0"/>
              </a:rPr>
              <a:t>)</a:t>
            </a:r>
          </a:p>
          <a:p>
            <a:pPr>
              <a:lnSpc>
                <a:spcPct val="150000"/>
              </a:lnSpc>
              <a:spcAft>
                <a:spcPts val="800"/>
              </a:spcAft>
            </a:pPr>
            <a:r>
              <a:rPr lang="en-US" sz="4000" dirty="0">
                <a:effectLst/>
                <a:latin typeface="Arial (Body)"/>
                <a:ea typeface="Arial" panose="020B0604020202020204" pitchFamily="34" charset="0"/>
                <a:cs typeface="Times New Roman" panose="02020603050405020304" pitchFamily="18" charset="0"/>
              </a:rPr>
              <a:t>Do </a:t>
            </a:r>
            <a:r>
              <a:rPr lang="en-US" sz="4000" dirty="0" err="1">
                <a:effectLst/>
                <a:latin typeface="Arial (Body)"/>
                <a:ea typeface="Arial" panose="020B0604020202020204" pitchFamily="34" charset="0"/>
                <a:cs typeface="Times New Roman" panose="02020603050405020304" pitchFamily="18" charset="0"/>
              </a:rPr>
              <a:t>đó</a:t>
            </a:r>
            <a:r>
              <a:rPr lang="en-US" sz="4000" dirty="0">
                <a:effectLst/>
                <a:latin typeface="Arial (Body)"/>
                <a:ea typeface="Arial" panose="020B0604020202020204" pitchFamily="34" charset="0"/>
                <a:cs typeface="Times New Roman" panose="02020603050405020304" pitchFamily="18" charset="0"/>
              </a:rPr>
              <a:t>, t = 5 </a:t>
            </a:r>
            <a:r>
              <a:rPr lang="en-US" sz="4000" dirty="0" err="1">
                <a:effectLst/>
                <a:latin typeface="Arial (Body)"/>
                <a:ea typeface="Arial" panose="020B0604020202020204" pitchFamily="34" charset="0"/>
                <a:cs typeface="Times New Roman" panose="02020603050405020304" pitchFamily="18" charset="0"/>
              </a:rPr>
              <a:t>không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là</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nghiệm</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của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phương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trình</a:t>
            </a:r>
            <a:r>
              <a:rPr lang="en-US" sz="4000" dirty="0">
                <a:effectLst/>
                <a:latin typeface="Arial (Body)"/>
                <a:ea typeface="Arial" panose="020B0604020202020204" pitchFamily="34" charset="0"/>
                <a:cs typeface="Times New Roman" panose="02020603050405020304" pitchFamily="18" charset="0"/>
              </a:rPr>
              <a:t>.</a:t>
            </a:r>
          </a:p>
        </p:txBody>
      </p:sp>
      <p:pic>
        <p:nvPicPr>
          <p:cNvPr id="4" name="Picture 38">
            <a:extLst>
              <a:ext uri="{FF2B5EF4-FFF2-40B4-BE49-F238E27FC236}">
                <a16:creationId xmlns="" xmlns:a16="http://schemas.microsoft.com/office/drawing/2014/main" id="{30B27C80-5618-6D67-A2A3-3078B05827E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527452" y="7470114"/>
            <a:ext cx="2760548" cy="2816886"/>
          </a:xfrm>
          <a:prstGeom prst="rect">
            <a:avLst/>
          </a:prstGeom>
        </p:spPr>
      </p:pic>
      <p:grpSp>
        <p:nvGrpSpPr>
          <p:cNvPr id="11" name="Group 10"/>
          <p:cNvGrpSpPr/>
          <p:nvPr/>
        </p:nvGrpSpPr>
        <p:grpSpPr>
          <a:xfrm>
            <a:off x="3477788" y="4457700"/>
            <a:ext cx="12694822" cy="1697657"/>
            <a:chOff x="4076700" y="1894886"/>
            <a:chExt cx="10401300" cy="1697657"/>
          </a:xfrm>
        </p:grpSpPr>
        <p:sp>
          <p:nvSpPr>
            <p:cNvPr id="12" name="Google Shape;166;p5"/>
            <p:cNvSpPr/>
            <p:nvPr/>
          </p:nvSpPr>
          <p:spPr>
            <a:xfrm>
              <a:off x="5358196" y="2330699"/>
              <a:ext cx="9119804" cy="12618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none" strike="noStrike" kern="1200" cap="none" spc="0" normalizeH="0" baseline="0" noProof="0" dirty="0" err="1">
                  <a:ln>
                    <a:noFill/>
                  </a:ln>
                  <a:solidFill>
                    <a:srgbClr val="FF0000"/>
                  </a:solidFill>
                  <a:effectLst/>
                  <a:uLnTx/>
                  <a:uFillTx/>
                  <a:latin typeface="Arial"/>
                  <a:ea typeface="Arial"/>
                  <a:cs typeface="Arial"/>
                  <a:sym typeface="Arial"/>
                </a:rPr>
                <a:t>Thảo</a:t>
              </a:r>
              <a:r>
                <a:rPr kumimoji="0" lang="en-US" sz="38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3800" b="1" i="1" u="none" strike="noStrike" kern="1200" cap="none" spc="0" normalizeH="0" baseline="0" noProof="0" dirty="0" err="1">
                  <a:ln>
                    <a:noFill/>
                  </a:ln>
                  <a:solidFill>
                    <a:srgbClr val="FF0000"/>
                  </a:solidFill>
                  <a:effectLst/>
                  <a:uLnTx/>
                  <a:uFillTx/>
                  <a:latin typeface="Arial"/>
                  <a:ea typeface="Arial"/>
                  <a:cs typeface="Arial"/>
                  <a:sym typeface="Arial"/>
                </a:rPr>
                <a:t>luận</a:t>
              </a:r>
              <a:r>
                <a:rPr kumimoji="0" lang="en-US" sz="38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3800" b="1" i="1" u="none" strike="noStrike" kern="1200" cap="none" spc="0" normalizeH="0" baseline="0" noProof="0" dirty="0" err="1">
                  <a:ln>
                    <a:noFill/>
                  </a:ln>
                  <a:solidFill>
                    <a:srgbClr val="FF0000"/>
                  </a:solidFill>
                  <a:effectLst/>
                  <a:uLnTx/>
                  <a:uFillTx/>
                  <a:latin typeface="Arial"/>
                  <a:ea typeface="Arial"/>
                  <a:cs typeface="Arial"/>
                  <a:sym typeface="Arial"/>
                </a:rPr>
                <a:t>nhóm</a:t>
              </a:r>
              <a:r>
                <a:rPr kumimoji="0" lang="en-US" sz="38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3800" b="1" i="1" u="none" strike="noStrike" kern="1200" cap="none" spc="0" normalizeH="0" baseline="0" noProof="0" dirty="0" err="1">
                  <a:ln>
                    <a:noFill/>
                  </a:ln>
                  <a:solidFill>
                    <a:srgbClr val="FF0000"/>
                  </a:solidFill>
                  <a:effectLst/>
                  <a:uLnTx/>
                  <a:uFillTx/>
                  <a:latin typeface="Arial"/>
                  <a:ea typeface="Arial"/>
                  <a:cs typeface="Arial"/>
                  <a:sym typeface="Arial"/>
                </a:rPr>
                <a:t>đôi</a:t>
              </a:r>
              <a:r>
                <a:rPr kumimoji="0" lang="en-US" sz="38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3800" b="1" i="1" u="none" strike="noStrike" kern="1200" cap="none" spc="0" normalizeH="0" baseline="0" noProof="0" dirty="0" err="1">
                  <a:ln>
                    <a:noFill/>
                  </a:ln>
                  <a:solidFill>
                    <a:srgbClr val="FF0000"/>
                  </a:solidFill>
                  <a:effectLst/>
                  <a:uLnTx/>
                  <a:uFillTx/>
                  <a:latin typeface="Arial"/>
                  <a:ea typeface="Arial"/>
                  <a:cs typeface="Arial"/>
                  <a:sym typeface="Arial"/>
                </a:rPr>
                <a:t>hoàn</a:t>
              </a:r>
              <a:r>
                <a:rPr kumimoji="0" lang="en-US" sz="38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3800" b="1" i="1" u="none" strike="noStrike" kern="1200" cap="none" spc="0" normalizeH="0" baseline="0" noProof="0" dirty="0" err="1">
                  <a:ln>
                    <a:noFill/>
                  </a:ln>
                  <a:solidFill>
                    <a:srgbClr val="FF0000"/>
                  </a:solidFill>
                  <a:effectLst/>
                  <a:uLnTx/>
                  <a:uFillTx/>
                  <a:latin typeface="Arial"/>
                  <a:ea typeface="Arial"/>
                  <a:cs typeface="Arial"/>
                  <a:sym typeface="Arial"/>
                </a:rPr>
                <a:t>thành</a:t>
              </a:r>
              <a:r>
                <a:rPr kumimoji="0" lang="en-US" sz="38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3800" b="1" i="1" u="none" strike="noStrike" kern="1200" cap="none" spc="0" normalizeH="0" baseline="0" noProof="0" dirty="0" err="1" smtClean="0">
                  <a:ln>
                    <a:noFill/>
                  </a:ln>
                  <a:solidFill>
                    <a:srgbClr val="FF0000"/>
                  </a:solidFill>
                  <a:effectLst/>
                  <a:uLnTx/>
                  <a:uFillTx/>
                  <a:latin typeface="Arial"/>
                  <a:ea typeface="Arial"/>
                  <a:cs typeface="Arial"/>
                  <a:sym typeface="Arial"/>
                </a:rPr>
                <a:t>Thực</a:t>
              </a:r>
              <a:r>
                <a:rPr kumimoji="0" lang="en-US" sz="3800" b="1" i="1" u="none" strike="noStrike" kern="1200" cap="none" spc="0" normalizeH="0" noProof="0" dirty="0" smtClean="0">
                  <a:ln>
                    <a:noFill/>
                  </a:ln>
                  <a:solidFill>
                    <a:srgbClr val="FF0000"/>
                  </a:solidFill>
                  <a:effectLst/>
                  <a:uLnTx/>
                  <a:uFillTx/>
                  <a:latin typeface="Arial"/>
                  <a:ea typeface="Arial"/>
                  <a:cs typeface="Arial"/>
                  <a:sym typeface="Arial"/>
                </a:rPr>
                <a:t> </a:t>
              </a:r>
              <a:r>
                <a:rPr kumimoji="0" lang="en-US" sz="3800" b="1" i="1" u="none" strike="noStrike" kern="1200" cap="none" spc="0" normalizeH="0" noProof="0" dirty="0" err="1" smtClean="0">
                  <a:ln>
                    <a:noFill/>
                  </a:ln>
                  <a:solidFill>
                    <a:srgbClr val="FF0000"/>
                  </a:solidFill>
                  <a:effectLst/>
                  <a:uLnTx/>
                  <a:uFillTx/>
                  <a:latin typeface="Arial"/>
                  <a:ea typeface="Arial"/>
                  <a:cs typeface="Arial"/>
                  <a:sym typeface="Arial"/>
                </a:rPr>
                <a:t>hành</a:t>
              </a:r>
              <a:r>
                <a:rPr kumimoji="0" lang="en-US" sz="3800" b="1" i="1" u="none" strike="noStrike" kern="1200" cap="none" spc="0" normalizeH="0" noProof="0" dirty="0" smtClean="0">
                  <a:ln>
                    <a:noFill/>
                  </a:ln>
                  <a:solidFill>
                    <a:srgbClr val="FF0000"/>
                  </a:solidFill>
                  <a:effectLst/>
                  <a:uLnTx/>
                  <a:uFillTx/>
                  <a:latin typeface="Arial"/>
                  <a:ea typeface="Arial"/>
                  <a:cs typeface="Arial"/>
                  <a:sym typeface="Arial"/>
                </a:rPr>
                <a:t> 1:</a:t>
              </a:r>
              <a:endParaRPr kumimoji="0" sz="3800" b="1" i="1" u="none" strike="noStrike" kern="1200" cap="none" spc="0" normalizeH="0" baseline="0" noProof="0" dirty="0">
                <a:ln>
                  <a:noFill/>
                </a:ln>
                <a:solidFill>
                  <a:srgbClr val="FF0000"/>
                </a:solidFill>
                <a:effectLst/>
                <a:uLnTx/>
                <a:uFillTx/>
                <a:latin typeface="Arial"/>
                <a:ea typeface="Arial"/>
                <a:cs typeface="Arial"/>
                <a:sym typeface="Arial"/>
              </a:endParaRPr>
            </a:p>
          </p:txBody>
        </p:sp>
        <p:pic>
          <p:nvPicPr>
            <p:cNvPr id="13" name="Google Shape;167;p5"/>
            <p:cNvPicPr preferRelativeResize="0"/>
            <p:nvPr/>
          </p:nvPicPr>
          <p:blipFill rotWithShape="1">
            <a:blip r:embed="rId7">
              <a:alphaModFix/>
            </a:blip>
            <a:srcRect/>
            <a:stretch/>
          </p:blipFill>
          <p:spPr>
            <a:xfrm>
              <a:off x="4076700" y="1894886"/>
              <a:ext cx="1281496" cy="964002"/>
            </a:xfrm>
            <a:prstGeom prst="rect">
              <a:avLst/>
            </a:prstGeom>
            <a:noFill/>
            <a:ln>
              <a:noFill/>
            </a:ln>
          </p:spPr>
        </p:pic>
      </p:grpSp>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11"/>
                                        </p:tgtEl>
                                      </p:cBhvr>
                                    </p:animEffect>
                                    <p:anim calcmode="lin" valueType="num">
                                      <p:cBhvr>
                                        <p:cTn id="7" dur="20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11"/>
                                        </p:tgtEl>
                                        <p:attrNameLst>
                                          <p:attrName>ppt_h</p:attrName>
                                        </p:attrNameLst>
                                      </p:cBhvr>
                                      <p:tavLst>
                                        <p:tav tm="0">
                                          <p:val>
                                            <p:strVal val="ppt_h"/>
                                          </p:val>
                                        </p:tav>
                                        <p:tav tm="100000">
                                          <p:val>
                                            <p:strVal val="ppt_h"/>
                                          </p:val>
                                        </p:tav>
                                      </p:tavLst>
                                    </p:anim>
                                    <p:set>
                                      <p:cBhvr>
                                        <p:cTn id="9" dur="1" fill="hold">
                                          <p:stCondLst>
                                            <p:cond delay="19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0" dur="500"/>
                                        <p:tgtEl>
                                          <p:spTgt spid="3">
                                            <p:txEl>
                                              <p:pRg st="3" end="3"/>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3" dur="500"/>
                                        <p:tgtEl>
                                          <p:spTgt spid="3">
                                            <p:txEl>
                                              <p:pRg st="4" end="4"/>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14300"/>
            <a:ext cx="18135600" cy="1507455"/>
            <a:chOff x="-838200" y="435645"/>
            <a:chExt cx="20116800" cy="1507455"/>
          </a:xfrm>
        </p:grpSpPr>
        <p:grpSp>
          <p:nvGrpSpPr>
            <p:cNvPr id="22" name="Group 2"/>
            <p:cNvGrpSpPr/>
            <p:nvPr/>
          </p:nvGrpSpPr>
          <p:grpSpPr>
            <a:xfrm>
              <a:off x="-838200" y="435645"/>
              <a:ext cx="20116800" cy="1507455"/>
              <a:chOff x="0" y="0"/>
              <a:chExt cx="6345389" cy="3559339"/>
            </a:xfrm>
          </p:grpSpPr>
          <p:sp>
            <p:nvSpPr>
              <p:cNvPr id="28"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sp>
          <p:nvSpPr>
            <p:cNvPr id="29" name="Rectangle 28"/>
            <p:cNvSpPr/>
            <p:nvPr/>
          </p:nvSpPr>
          <p:spPr>
            <a:xfrm>
              <a:off x="7364134" y="776526"/>
              <a:ext cx="3635932" cy="861774"/>
            </a:xfrm>
            <a:prstGeom prst="rect">
              <a:avLst/>
            </a:prstGeom>
          </p:spPr>
          <p:txBody>
            <a:bodyPr wrap="none">
              <a:spAutoFit/>
            </a:bodyPr>
            <a:lstStyle/>
            <a:p>
              <a:pPr lvl="0" algn="ctr"/>
              <a:r>
                <a:rPr lang="en-US" sz="5000" b="1" u="sng" dirty="0" err="1">
                  <a:solidFill>
                    <a:schemeClr val="tx2"/>
                  </a:solidFill>
                  <a:latin typeface="Arial"/>
                  <a:ea typeface="Arial"/>
                  <a:cs typeface="Arial"/>
                  <a:sym typeface="Arial"/>
                </a:rPr>
                <a:t>Vận</a:t>
              </a:r>
              <a:r>
                <a:rPr lang="en-US" sz="5000" b="1" u="sng" dirty="0">
                  <a:solidFill>
                    <a:schemeClr val="tx2"/>
                  </a:solidFill>
                  <a:latin typeface="Arial"/>
                  <a:ea typeface="Arial"/>
                  <a:cs typeface="Arial"/>
                  <a:sym typeface="Arial"/>
                </a:rPr>
                <a:t> </a:t>
              </a:r>
              <a:r>
                <a:rPr lang="en-US" sz="5000" b="1" u="sng" dirty="0" err="1">
                  <a:solidFill>
                    <a:schemeClr val="tx2"/>
                  </a:solidFill>
                  <a:latin typeface="Arial"/>
                  <a:ea typeface="Arial"/>
                  <a:cs typeface="Arial"/>
                  <a:sym typeface="Arial"/>
                </a:rPr>
                <a:t>dụng</a:t>
              </a:r>
              <a:r>
                <a:rPr lang="en-US" sz="5000" b="1" u="sng" dirty="0">
                  <a:solidFill>
                    <a:schemeClr val="tx2"/>
                  </a:solidFill>
                  <a:latin typeface="Arial"/>
                  <a:ea typeface="Arial"/>
                  <a:cs typeface="Arial"/>
                  <a:sym typeface="Arial"/>
                </a:rPr>
                <a:t> 1</a:t>
              </a:r>
            </a:p>
          </p:txBody>
        </p:sp>
      </p:grpSp>
      <p:pic>
        <p:nvPicPr>
          <p:cNvPr id="30" name="Picture 5"/>
          <p:cNvPicPr>
            <a:picLocks noChangeAspect="1"/>
          </p:cNvPicPr>
          <p:nvPr/>
        </p:nvPicPr>
        <p:blipFill>
          <a:blip r:embed="rId2"/>
          <a:srcRect/>
          <a:stretch>
            <a:fillRect/>
          </a:stretch>
        </p:blipFill>
        <p:spPr>
          <a:xfrm>
            <a:off x="14411722" y="-90196"/>
            <a:ext cx="3498584" cy="174491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p:blipFill>
        <p:spPr>
          <a:xfrm>
            <a:off x="10331700" y="4696587"/>
            <a:ext cx="7188319" cy="3436797"/>
          </a:xfrm>
          <a:prstGeom prst="rect">
            <a:avLst/>
          </a:prstGeom>
        </p:spPr>
      </p:pic>
      <p:sp>
        <p:nvSpPr>
          <p:cNvPr id="16" name="Rectangle 15"/>
          <p:cNvSpPr/>
          <p:nvPr/>
        </p:nvSpPr>
        <p:spPr>
          <a:xfrm>
            <a:off x="963316" y="1556926"/>
            <a:ext cx="16361367" cy="2748253"/>
          </a:xfrm>
          <a:prstGeom prst="rect">
            <a:avLst/>
          </a:prstGeom>
        </p:spPr>
        <p:txBody>
          <a:bodyPr wrap="square">
            <a:spAutoFit/>
          </a:bodyPr>
          <a:lstStyle/>
          <a:p>
            <a:pPr algn="just">
              <a:lnSpc>
                <a:spcPct val="150000"/>
              </a:lnSpc>
            </a:pPr>
            <a:r>
              <a:rPr lang="vi-VN" sz="4000" b="0" i="0" dirty="0">
                <a:solidFill>
                  <a:srgbClr val="000000"/>
                </a:solidFill>
                <a:effectLst/>
              </a:rPr>
              <a:t>Đặt lên hai đĩa những quả cân như Hình 1.</a:t>
            </a:r>
            <a:endParaRPr lang="en-US" sz="4000" b="0" i="0" dirty="0">
              <a:solidFill>
                <a:srgbClr val="000000"/>
              </a:solidFill>
              <a:effectLst/>
            </a:endParaRPr>
          </a:p>
          <a:p>
            <a:pPr algn="just">
              <a:lnSpc>
                <a:spcPct val="150000"/>
              </a:lnSpc>
            </a:pPr>
            <a:r>
              <a:rPr lang="vi-VN" sz="4000" b="0" i="0" dirty="0">
                <a:solidFill>
                  <a:srgbClr val="000000"/>
                </a:solidFill>
                <a:effectLst/>
              </a:rPr>
              <a:t>a) Biết rằng cân thăng bằng, hãy viết phương trình biểu thị sự thăng bằng này.</a:t>
            </a:r>
          </a:p>
        </p:txBody>
      </p:sp>
      <p:pic>
        <p:nvPicPr>
          <p:cNvPr id="32"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900346">
            <a:off x="16896775" y="8703137"/>
            <a:ext cx="1258452" cy="1279388"/>
          </a:xfrm>
          <a:prstGeom prst="rect">
            <a:avLst/>
          </a:prstGeom>
        </p:spPr>
      </p:pic>
      <p:sp>
        <p:nvSpPr>
          <p:cNvPr id="3" name="TextBox 2">
            <a:extLst>
              <a:ext uri="{FF2B5EF4-FFF2-40B4-BE49-F238E27FC236}">
                <a16:creationId xmlns="" xmlns:a16="http://schemas.microsoft.com/office/drawing/2014/main" id="{E1F82870-6597-39CD-C90B-EA91C7E46AB4}"/>
              </a:ext>
            </a:extLst>
          </p:cNvPr>
          <p:cNvSpPr txBox="1"/>
          <p:nvPr/>
        </p:nvSpPr>
        <p:spPr>
          <a:xfrm>
            <a:off x="991390" y="4305179"/>
            <a:ext cx="8866967" cy="5518242"/>
          </a:xfrm>
          <a:prstGeom prst="rect">
            <a:avLst/>
          </a:prstGeom>
          <a:noFill/>
        </p:spPr>
        <p:txBody>
          <a:bodyPr wrap="square">
            <a:spAutoFit/>
          </a:bodyPr>
          <a:lstStyle/>
          <a:p>
            <a:pPr algn="just">
              <a:lnSpc>
                <a:spcPct val="150000"/>
              </a:lnSpc>
            </a:pPr>
            <a:r>
              <a:rPr lang="vi-VN" sz="4000" b="0" i="0" dirty="0">
                <a:solidFill>
                  <a:srgbClr val="000000"/>
                </a:solidFill>
                <a:effectLst/>
              </a:rPr>
              <a:t>b) Nếu x = 100 thì cân có thăng bằng không? Vì sao?</a:t>
            </a:r>
          </a:p>
          <a:p>
            <a:pPr algn="just">
              <a:lnSpc>
                <a:spcPct val="150000"/>
              </a:lnSpc>
            </a:pPr>
            <a:r>
              <a:rPr lang="vi-VN" sz="4000" b="0" i="0" dirty="0">
                <a:solidFill>
                  <a:srgbClr val="000000"/>
                </a:solidFill>
                <a:effectLst/>
              </a:rPr>
              <a:t>Nếu x = 150 thì cân có thăng bằng không? Vì sao?</a:t>
            </a:r>
          </a:p>
          <a:p>
            <a:pPr algn="just">
              <a:lnSpc>
                <a:spcPct val="150000"/>
              </a:lnSpc>
            </a:pPr>
            <a:r>
              <a:rPr lang="vi-VN" sz="4000" b="0" i="0" dirty="0">
                <a:solidFill>
                  <a:srgbClr val="000000"/>
                </a:solidFill>
                <a:effectLst/>
              </a:rPr>
              <a:t>Từ đó, chỉ ra một nghiệm của phương trình ở câu a.</a:t>
            </a:r>
          </a:p>
        </p:txBody>
      </p:sp>
    </p:spTree>
    <p:extLst>
      <p:ext uri="{BB962C8B-B14F-4D97-AF65-F5344CB8AC3E}">
        <p14:creationId xmlns:p14="http://schemas.microsoft.com/office/powerpoint/2010/main" val="392846678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332327" y="1850355"/>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4" name="Group 3"/>
          <p:cNvGrpSpPr/>
          <p:nvPr/>
        </p:nvGrpSpPr>
        <p:grpSpPr>
          <a:xfrm>
            <a:off x="0" y="114300"/>
            <a:ext cx="18271535" cy="1507455"/>
            <a:chOff x="-838200" y="435645"/>
            <a:chExt cx="20116800" cy="1507455"/>
          </a:xfrm>
        </p:grpSpPr>
        <p:grpSp>
          <p:nvGrpSpPr>
            <p:cNvPr id="22" name="Group 2"/>
            <p:cNvGrpSpPr/>
            <p:nvPr/>
          </p:nvGrpSpPr>
          <p:grpSpPr>
            <a:xfrm>
              <a:off x="-838200" y="435645"/>
              <a:ext cx="20116800" cy="1507455"/>
              <a:chOff x="0" y="0"/>
              <a:chExt cx="6345389" cy="3559339"/>
            </a:xfrm>
          </p:grpSpPr>
          <p:sp>
            <p:nvSpPr>
              <p:cNvPr id="28"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sp>
          <p:nvSpPr>
            <p:cNvPr id="29" name="Rectangle 28"/>
            <p:cNvSpPr/>
            <p:nvPr/>
          </p:nvSpPr>
          <p:spPr>
            <a:xfrm>
              <a:off x="7364134" y="776526"/>
              <a:ext cx="3635932" cy="861774"/>
            </a:xfrm>
            <a:prstGeom prst="rect">
              <a:avLst/>
            </a:prstGeom>
          </p:spPr>
          <p:txBody>
            <a:bodyPr wrap="none">
              <a:spAutoFit/>
            </a:bodyPr>
            <a:lstStyle/>
            <a:p>
              <a:pPr lvl="0" algn="ctr"/>
              <a:r>
                <a:rPr lang="en-US" sz="5000" b="1" u="sng" dirty="0" err="1">
                  <a:solidFill>
                    <a:schemeClr val="tx2"/>
                  </a:solidFill>
                  <a:latin typeface="Arial"/>
                  <a:ea typeface="Arial"/>
                  <a:cs typeface="Arial"/>
                  <a:sym typeface="Arial"/>
                </a:rPr>
                <a:t>Vận</a:t>
              </a:r>
              <a:r>
                <a:rPr lang="en-US" sz="5000" b="1" u="sng" dirty="0">
                  <a:solidFill>
                    <a:schemeClr val="tx2"/>
                  </a:solidFill>
                  <a:latin typeface="Arial"/>
                  <a:ea typeface="Arial"/>
                  <a:cs typeface="Arial"/>
                  <a:sym typeface="Arial"/>
                </a:rPr>
                <a:t> </a:t>
              </a:r>
              <a:r>
                <a:rPr lang="en-US" sz="5000" b="1" u="sng" dirty="0" err="1">
                  <a:solidFill>
                    <a:schemeClr val="tx2"/>
                  </a:solidFill>
                  <a:latin typeface="Arial"/>
                  <a:ea typeface="Arial"/>
                  <a:cs typeface="Arial"/>
                  <a:sym typeface="Arial"/>
                </a:rPr>
                <a:t>dụng</a:t>
              </a:r>
              <a:r>
                <a:rPr lang="en-US" sz="5000" b="1" u="sng" dirty="0">
                  <a:solidFill>
                    <a:schemeClr val="tx2"/>
                  </a:solidFill>
                  <a:latin typeface="Arial"/>
                  <a:ea typeface="Arial"/>
                  <a:cs typeface="Arial"/>
                  <a:sym typeface="Arial"/>
                </a:rPr>
                <a:t> 1</a:t>
              </a:r>
            </a:p>
          </p:txBody>
        </p:sp>
      </p:grpSp>
      <p:pic>
        <p:nvPicPr>
          <p:cNvPr id="30" name="Picture 5"/>
          <p:cNvPicPr>
            <a:picLocks noChangeAspect="1"/>
          </p:cNvPicPr>
          <p:nvPr/>
        </p:nvPicPr>
        <p:blipFill>
          <a:blip r:embed="rId3"/>
          <a:srcRect/>
          <a:stretch>
            <a:fillRect/>
          </a:stretch>
        </p:blipFill>
        <p:spPr>
          <a:xfrm>
            <a:off x="14173200" y="13608"/>
            <a:ext cx="3498584" cy="1744919"/>
          </a:xfrm>
          <a:prstGeom prst="rect">
            <a:avLst/>
          </a:prstGeom>
        </p:spPr>
      </p:pic>
      <p:pic>
        <p:nvPicPr>
          <p:cNvPr id="32"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900346">
            <a:off x="16896775" y="8703137"/>
            <a:ext cx="1258452" cy="127938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 xmlns:a16="http://schemas.microsoft.com/office/drawing/2014/main" id="{35356071-25CF-C5C5-C783-39ED5D0E3451}"/>
                  </a:ext>
                </a:extLst>
              </p:cNvPr>
              <p:cNvSpPr txBox="1"/>
              <p:nvPr/>
            </p:nvSpPr>
            <p:spPr>
              <a:xfrm>
                <a:off x="2177624" y="1485900"/>
                <a:ext cx="15494160" cy="8812669"/>
              </a:xfrm>
              <a:prstGeom prst="rect">
                <a:avLst/>
              </a:prstGeom>
              <a:noFill/>
            </p:spPr>
            <p:txBody>
              <a:bodyPr wrap="square">
                <a:spAutoFit/>
              </a:bodyPr>
              <a:lstStyle/>
              <a:p>
                <a:pPr>
                  <a:lnSpc>
                    <a:spcPct val="150000"/>
                  </a:lnSpc>
                  <a:spcAft>
                    <a:spcPts val="800"/>
                  </a:spcAft>
                </a:pPr>
                <a:r>
                  <a:rPr lang="en-US" sz="4000" dirty="0" smtClean="0">
                    <a:effectLst/>
                    <a:latin typeface="Arial (Body)"/>
                    <a:ea typeface="Arial" panose="020B0604020202020204" pitchFamily="34" charset="0"/>
                    <a:cs typeface="Times New Roman" panose="02020603050405020304" pitchFamily="18" charset="0"/>
                  </a:rPr>
                  <a:t>a) Do </a:t>
                </a:r>
                <a:r>
                  <a:rPr lang="en-US" sz="4000" dirty="0" err="1">
                    <a:effectLst/>
                    <a:latin typeface="Arial (Body)"/>
                    <a:ea typeface="Arial" panose="020B0604020202020204" pitchFamily="34" charset="0"/>
                    <a:cs typeface="Times New Roman" panose="02020603050405020304" pitchFamily="18" charset="0"/>
                  </a:rPr>
                  <a:t>cân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thăng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bằng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nên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tổng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khối</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lượng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các</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vật</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hai</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đĩa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cân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bằng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nhau</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từ</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đó</a:t>
                </a:r>
                <a:r>
                  <a:rPr lang="en-US" sz="4000" dirty="0">
                    <a:effectLst/>
                    <a:latin typeface="Arial (Body)"/>
                    <a:ea typeface="Arial" panose="020B0604020202020204" pitchFamily="34" charset="0"/>
                    <a:cs typeface="Times New Roman" panose="02020603050405020304" pitchFamily="18" charset="0"/>
                  </a:rPr>
                  <a:t> ta </a:t>
                </a:r>
                <a:r>
                  <a:rPr lang="en-US" sz="4000" dirty="0" err="1">
                    <a:effectLst/>
                    <a:latin typeface="Arial (Body)"/>
                    <a:ea typeface="Arial" panose="020B0604020202020204" pitchFamily="34" charset="0"/>
                    <a:cs typeface="Times New Roman" panose="02020603050405020304" pitchFamily="18" charset="0"/>
                  </a:rPr>
                  <a:t>nhận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được</a:t>
                </a:r>
                <a:r>
                  <a:rPr lang="en-US" sz="4000" dirty="0">
                    <a:effectLst/>
                    <a:latin typeface="Arial (Body)"/>
                    <a:ea typeface="Arial" panose="020B0604020202020204" pitchFamily="34" charset="0"/>
                    <a:cs typeface="Times New Roman" panose="02020603050405020304" pitchFamily="18" charset="0"/>
                  </a:rPr>
                  <a:t>:</a:t>
                </a: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effectLst/>
                          <a:latin typeface="Cambria Math"/>
                          <a:ea typeface="Arial" panose="020B0604020202020204" pitchFamily="34" charset="0"/>
                          <a:cs typeface="Times New Roman" panose="02020603050405020304" pitchFamily="18" charset="0"/>
                        </a:rPr>
                        <m:t>3</m:t>
                      </m:r>
                      <m:r>
                        <a:rPr lang="en-US" sz="4000" i="1">
                          <a:effectLst/>
                          <a:latin typeface="Cambria Math"/>
                          <a:ea typeface="Arial" panose="020B0604020202020204" pitchFamily="34" charset="0"/>
                          <a:cs typeface="Times New Roman" panose="02020603050405020304" pitchFamily="18" charset="0"/>
                        </a:rPr>
                        <m:t>𝑥</m:t>
                      </m:r>
                      <m:r>
                        <a:rPr lang="en-US" sz="4000" i="1">
                          <a:effectLst/>
                          <a:latin typeface="Cambria Math"/>
                          <a:ea typeface="Arial" panose="020B0604020202020204" pitchFamily="34" charset="0"/>
                          <a:cs typeface="Times New Roman" panose="02020603050405020304" pitchFamily="18" charset="0"/>
                        </a:rPr>
                        <m:t> + 100 = 400 + </m:t>
                      </m:r>
                      <m:r>
                        <a:rPr lang="en-US" sz="4000" i="1">
                          <a:effectLst/>
                          <a:latin typeface="Cambria Math"/>
                          <a:ea typeface="Arial" panose="020B0604020202020204" pitchFamily="34" charset="0"/>
                          <a:cs typeface="Times New Roman" panose="02020603050405020304" pitchFamily="18" charset="0"/>
                        </a:rPr>
                        <m:t>𝑥</m:t>
                      </m:r>
                    </m:oMath>
                  </m:oMathPara>
                </a14:m>
                <a:endParaRPr lang="en-US" sz="4000" dirty="0">
                  <a:effectLst/>
                  <a:latin typeface="Arial (Body)"/>
                  <a:ea typeface="Arial" panose="020B0604020202020204" pitchFamily="34" charset="0"/>
                  <a:cs typeface="Times New Roman" panose="02020603050405020304" pitchFamily="18" charset="0"/>
                </a:endParaRPr>
              </a:p>
              <a:p>
                <a:pPr>
                  <a:lnSpc>
                    <a:spcPct val="150000"/>
                  </a:lnSpc>
                  <a:spcAft>
                    <a:spcPts val="800"/>
                  </a:spcAft>
                </a:pPr>
                <a:r>
                  <a:rPr lang="en-US" sz="4000" dirty="0">
                    <a:effectLst/>
                    <a:latin typeface="Arial (Body)"/>
                    <a:ea typeface="Arial" panose="020B0604020202020204" pitchFamily="34" charset="0"/>
                    <a:cs typeface="Times New Roman" panose="02020603050405020304" pitchFamily="18" charset="0"/>
                  </a:rPr>
                  <a:t>b) +) </a:t>
                </a:r>
                <a:r>
                  <a:rPr lang="en-US" sz="4000" dirty="0" err="1">
                    <a:effectLst/>
                    <a:latin typeface="Arial (Body)"/>
                    <a:ea typeface="Arial" panose="020B0604020202020204" pitchFamily="34" charset="0"/>
                    <a:cs typeface="Times New Roman" panose="02020603050405020304" pitchFamily="18" charset="0"/>
                  </a:rPr>
                  <a:t>Nếu</a:t>
                </a:r>
                <a:r>
                  <a:rPr lang="en-US" sz="4000" dirty="0">
                    <a:effectLst/>
                    <a:latin typeface="Arial (Body)"/>
                    <a:ea typeface="Arial" panose="020B0604020202020204" pitchFamily="34" charset="0"/>
                    <a:cs typeface="Times New Roman" panose="02020603050405020304" pitchFamily="18" charset="0"/>
                  </a:rPr>
                  <a:t> x = 100, ta </a:t>
                </a:r>
                <a:r>
                  <a:rPr lang="en-US" sz="4000" dirty="0" err="1" smtClean="0">
                    <a:effectLst/>
                    <a:latin typeface="Arial (Body)"/>
                    <a:ea typeface="Arial" panose="020B0604020202020204" pitchFamily="34" charset="0"/>
                    <a:cs typeface="Times New Roman" panose="02020603050405020304" pitchFamily="18" charset="0"/>
                  </a:rPr>
                  <a:t>có</a:t>
                </a:r>
                <a:r>
                  <a:rPr lang="en-US" sz="4000" dirty="0" smtClean="0">
                    <a:effectLst/>
                    <a:latin typeface="Arial (Body)"/>
                    <a:ea typeface="Arial" panose="020B0604020202020204" pitchFamily="34" charset="0"/>
                    <a:cs typeface="Times New Roman" panose="02020603050405020304" pitchFamily="18" charset="0"/>
                  </a:rPr>
                  <a:t>:</a:t>
                </a:r>
                <a:r>
                  <a:rPr lang="en-US" sz="4000" dirty="0">
                    <a:effectLst/>
                    <a:latin typeface="Arial (Body)"/>
                    <a:ea typeface="Arial" panose="020B0604020202020204" pitchFamily="34" charset="0"/>
                    <a:cs typeface="Times New Roman" panose="02020603050405020304" pitchFamily="18" charset="0"/>
                  </a:rPr>
                  <a:t> </a:t>
                </a:r>
                <a14:m>
                  <m:oMath xmlns:m="http://schemas.openxmlformats.org/officeDocument/2006/math">
                    <m:r>
                      <a:rPr lang="en-US" sz="4000" i="1">
                        <a:effectLst/>
                        <a:latin typeface="Cambria Math"/>
                        <a:ea typeface="Arial" panose="020B0604020202020204" pitchFamily="34" charset="0"/>
                        <a:cs typeface="Times New Roman" panose="02020603050405020304" pitchFamily="18" charset="0"/>
                      </a:rPr>
                      <m:t>3</m:t>
                    </m:r>
                    <m:r>
                      <a:rPr lang="en-US" sz="4000" b="0" i="1" smtClean="0">
                        <a:effectLst/>
                        <a:latin typeface="Cambria Math"/>
                        <a:ea typeface="Arial" panose="020B0604020202020204" pitchFamily="34" charset="0"/>
                        <a:cs typeface="Times New Roman" panose="02020603050405020304" pitchFamily="18" charset="0"/>
                      </a:rPr>
                      <m:t>.100</m:t>
                    </m:r>
                    <m:r>
                      <a:rPr lang="en-US" sz="4000" i="1">
                        <a:effectLst/>
                        <a:latin typeface="Cambria Math"/>
                        <a:ea typeface="Arial" panose="020B0604020202020204" pitchFamily="34" charset="0"/>
                        <a:cs typeface="Times New Roman" panose="02020603050405020304" pitchFamily="18" charset="0"/>
                      </a:rPr>
                      <m:t>+100=400≠400+</m:t>
                    </m:r>
                    <m:r>
                      <a:rPr lang="en-US" sz="4000" b="0" i="1" smtClean="0">
                        <a:effectLst/>
                        <a:latin typeface="Cambria Math"/>
                        <a:ea typeface="Arial" panose="020B0604020202020204" pitchFamily="34" charset="0"/>
                        <a:cs typeface="Times New Roman" panose="02020603050405020304" pitchFamily="18" charset="0"/>
                      </a:rPr>
                      <m:t>100</m:t>
                    </m:r>
                    <m:r>
                      <a:rPr lang="en-US" sz="4000" i="1">
                        <a:effectLst/>
                        <a:latin typeface="Cambria Math"/>
                        <a:ea typeface="Arial" panose="020B0604020202020204" pitchFamily="34" charset="0"/>
                        <a:cs typeface="Times New Roman" panose="02020603050405020304" pitchFamily="18" charset="0"/>
                      </a:rPr>
                      <m:t>=</m:t>
                    </m:r>
                    <m:r>
                      <a:rPr lang="en-US" sz="4000" i="1" smtClean="0">
                        <a:effectLst/>
                        <a:latin typeface="Cambria Math"/>
                        <a:ea typeface="Arial" panose="020B0604020202020204" pitchFamily="34" charset="0"/>
                        <a:cs typeface="Times New Roman" panose="02020603050405020304" pitchFamily="18" charset="0"/>
                      </a:rPr>
                      <m:t>5</m:t>
                    </m:r>
                    <m:r>
                      <a:rPr lang="en-US" sz="4000" i="1">
                        <a:effectLst/>
                        <a:latin typeface="Cambria Math"/>
                        <a:ea typeface="Arial" panose="020B0604020202020204" pitchFamily="34" charset="0"/>
                        <a:cs typeface="Times New Roman" panose="02020603050405020304" pitchFamily="18" charset="0"/>
                      </a:rPr>
                      <m:t>00</m:t>
                    </m:r>
                  </m:oMath>
                </a14:m>
                <a:r>
                  <a:rPr lang="en-US" sz="4000" dirty="0">
                    <a:effectLst/>
                    <a:latin typeface="Arial (Body)"/>
                    <a:ea typeface="Arial" panose="020B0604020202020204" pitchFamily="34" charset="0"/>
                    <a:cs typeface="Times New Roman" panose="02020603050405020304" pitchFamily="18" charset="0"/>
                  </a:rPr>
                  <a:t> </a:t>
                </a:r>
                <a:r>
                  <a:rPr lang="en-US" sz="4000" dirty="0" err="1" smtClean="0">
                    <a:effectLst/>
                    <a:latin typeface="Arial (Body)"/>
                    <a:ea typeface="Arial" panose="020B0604020202020204" pitchFamily="34" charset="0"/>
                    <a:cs typeface="Times New Roman" panose="02020603050405020304" pitchFamily="18" charset="0"/>
                  </a:rPr>
                  <a:t>nên</a:t>
                </a:r>
                <a:r>
                  <a:rPr lang="en-US" sz="4000" dirty="0" smtClean="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cân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không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thăng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bằng</a:t>
                </a:r>
                <a:endParaRPr lang="en-US" sz="4000" dirty="0">
                  <a:effectLst/>
                  <a:latin typeface="Arial (Body)"/>
                  <a:ea typeface="Arial" panose="020B0604020202020204" pitchFamily="34" charset="0"/>
                  <a:cs typeface="Times New Roman" panose="02020603050405020304" pitchFamily="18" charset="0"/>
                </a:endParaRPr>
              </a:p>
              <a:p>
                <a:pPr algn="just">
                  <a:lnSpc>
                    <a:spcPct val="150000"/>
                  </a:lnSpc>
                  <a:spcAft>
                    <a:spcPts val="800"/>
                  </a:spcAft>
                </a:pP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Nếu</a:t>
                </a:r>
                <a:r>
                  <a:rPr lang="en-US" sz="4000" dirty="0">
                    <a:effectLst/>
                    <a:latin typeface="Arial (Body)"/>
                    <a:ea typeface="Arial" panose="020B0604020202020204" pitchFamily="34" charset="0"/>
                    <a:cs typeface="Times New Roman" panose="02020603050405020304" pitchFamily="18" charset="0"/>
                  </a:rPr>
                  <a:t> x = 150, </a:t>
                </a:r>
                <a:r>
                  <a:rPr lang="en-US" sz="4000" dirty="0">
                    <a:latin typeface="Arial (Body)"/>
                    <a:ea typeface="Arial" panose="020B0604020202020204" pitchFamily="34" charset="0"/>
                    <a:cs typeface="Times New Roman" panose="02020603050405020304" pitchFamily="18" charset="0"/>
                  </a:rPr>
                  <a:t>ta </a:t>
                </a:r>
                <a:r>
                  <a:rPr lang="en-US" sz="4000" dirty="0" err="1">
                    <a:latin typeface="Arial (Body)"/>
                    <a:ea typeface="Arial" panose="020B0604020202020204" pitchFamily="34" charset="0"/>
                    <a:cs typeface="Times New Roman" panose="02020603050405020304" pitchFamily="18" charset="0"/>
                  </a:rPr>
                  <a:t>có</a:t>
                </a:r>
                <a:r>
                  <a:rPr lang="en-US" sz="4000" dirty="0">
                    <a:latin typeface="Arial (Body)"/>
                    <a:ea typeface="Arial" panose="020B0604020202020204" pitchFamily="34" charset="0"/>
                    <a:cs typeface="Times New Roman" panose="02020603050405020304" pitchFamily="18" charset="0"/>
                  </a:rPr>
                  <a:t>: </a:t>
                </a:r>
                <a14:m>
                  <m:oMath xmlns:m="http://schemas.openxmlformats.org/officeDocument/2006/math">
                    <m:r>
                      <a:rPr lang="en-US" sz="4000" i="1">
                        <a:latin typeface="Cambria Math"/>
                        <a:ea typeface="Arial" panose="020B0604020202020204" pitchFamily="34" charset="0"/>
                        <a:cs typeface="Times New Roman" panose="02020603050405020304" pitchFamily="18" charset="0"/>
                      </a:rPr>
                      <m:t>3.150+100</m:t>
                    </m:r>
                    <m:r>
                      <a:rPr lang="en-US" sz="4000" b="0" i="1" smtClean="0">
                        <a:latin typeface="Cambria Math"/>
                        <a:ea typeface="Arial" panose="020B0604020202020204" pitchFamily="34" charset="0"/>
                        <a:cs typeface="Times New Roman" panose="02020603050405020304" pitchFamily="18" charset="0"/>
                      </a:rPr>
                      <m:t>=</m:t>
                    </m:r>
                    <m:r>
                      <a:rPr lang="en-US" sz="4000" i="1">
                        <a:latin typeface="Cambria Math"/>
                        <a:ea typeface="Arial" panose="020B0604020202020204" pitchFamily="34" charset="0"/>
                        <a:cs typeface="Times New Roman" panose="02020603050405020304" pitchFamily="18" charset="0"/>
                      </a:rPr>
                      <m:t>400+1</m:t>
                    </m:r>
                    <m:r>
                      <a:rPr lang="en-US" sz="4000" b="0" i="1" smtClean="0">
                        <a:latin typeface="Cambria Math"/>
                        <a:ea typeface="Arial" panose="020B0604020202020204" pitchFamily="34" charset="0"/>
                        <a:cs typeface="Times New Roman" panose="02020603050405020304" pitchFamily="18" charset="0"/>
                      </a:rPr>
                      <m:t>5</m:t>
                    </m:r>
                    <m:r>
                      <a:rPr lang="en-US" sz="4000" i="1">
                        <a:latin typeface="Cambria Math"/>
                        <a:ea typeface="Arial" panose="020B0604020202020204" pitchFamily="34" charset="0"/>
                        <a:cs typeface="Times New Roman" panose="02020603050405020304" pitchFamily="18" charset="0"/>
                      </a:rPr>
                      <m:t>0</m:t>
                    </m:r>
                    <m:r>
                      <a:rPr lang="en-US" sz="4000" b="0" i="1" smtClean="0">
                        <a:latin typeface="Cambria Math"/>
                        <a:ea typeface="Arial" panose="020B0604020202020204" pitchFamily="34" charset="0"/>
                        <a:cs typeface="Times New Roman" panose="02020603050405020304" pitchFamily="18" charset="0"/>
                      </a:rPr>
                      <m:t>(</m:t>
                    </m:r>
                    <m:r>
                      <a:rPr lang="en-US" sz="4000" i="1">
                        <a:latin typeface="Cambria Math"/>
                        <a:ea typeface="Arial" panose="020B0604020202020204" pitchFamily="34" charset="0"/>
                        <a:cs typeface="Times New Roman" panose="02020603050405020304" pitchFamily="18" charset="0"/>
                      </a:rPr>
                      <m:t>=5</m:t>
                    </m:r>
                    <m:r>
                      <a:rPr lang="en-US" sz="4000" b="0" i="1" smtClean="0">
                        <a:latin typeface="Cambria Math"/>
                        <a:ea typeface="Arial" panose="020B0604020202020204" pitchFamily="34" charset="0"/>
                        <a:cs typeface="Times New Roman" panose="02020603050405020304" pitchFamily="18" charset="0"/>
                      </a:rPr>
                      <m:t>5</m:t>
                    </m:r>
                    <m:r>
                      <a:rPr lang="en-US" sz="4000" i="1">
                        <a:latin typeface="Cambria Math"/>
                        <a:ea typeface="Arial" panose="020B0604020202020204" pitchFamily="34" charset="0"/>
                        <a:cs typeface="Times New Roman" panose="02020603050405020304" pitchFamily="18" charset="0"/>
                      </a:rPr>
                      <m:t>0</m:t>
                    </m:r>
                    <m:r>
                      <a:rPr lang="en-US" sz="4000" b="0" i="1" smtClean="0">
                        <a:latin typeface="Cambria Math"/>
                        <a:ea typeface="Arial" panose="020B0604020202020204" pitchFamily="34" charset="0"/>
                        <a:cs typeface="Times New Roman" panose="02020603050405020304" pitchFamily="18" charset="0"/>
                      </a:rPr>
                      <m:t>)</m:t>
                    </m:r>
                    <m:r>
                      <a:rPr lang="en-US" sz="4000" i="1">
                        <a:latin typeface="Cambria Math"/>
                        <a:ea typeface="Arial" panose="020B0604020202020204" pitchFamily="34" charset="0"/>
                        <a:cs typeface="Times New Roman" panose="02020603050405020304" pitchFamily="18" charset="0"/>
                      </a:rPr>
                      <m:t> </m:t>
                    </m:r>
                  </m:oMath>
                </a14:m>
                <a:r>
                  <a:rPr lang="en-US" sz="4000" dirty="0" err="1">
                    <a:effectLst/>
                    <a:latin typeface="Arial (Body)"/>
                    <a:ea typeface="Arial" panose="020B0604020202020204" pitchFamily="34" charset="0"/>
                    <a:cs typeface="Times New Roman" panose="02020603050405020304" pitchFamily="18" charset="0"/>
                  </a:rPr>
                  <a:t>hai</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vế</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của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phương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trình</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có</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giá</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trị</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bằng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nhau</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đều</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bằng</a:t>
                </a:r>
                <a:r>
                  <a:rPr lang="en-US" sz="4000" dirty="0">
                    <a:effectLst/>
                    <a:latin typeface="Arial (Body)"/>
                    <a:ea typeface="Arial" panose="020B0604020202020204" pitchFamily="34" charset="0"/>
                    <a:cs typeface="Times New Roman" panose="02020603050405020304" pitchFamily="18" charset="0"/>
                  </a:rPr>
                  <a:t> 550. </a:t>
                </a:r>
                <a:r>
                  <a:rPr lang="en-US" sz="4000" dirty="0" err="1">
                    <a:effectLst/>
                    <a:latin typeface="Arial (Body)"/>
                    <a:ea typeface="Arial" panose="020B0604020202020204" pitchFamily="34" charset="0"/>
                    <a:cs typeface="Times New Roman" panose="02020603050405020304" pitchFamily="18" charset="0"/>
                  </a:rPr>
                  <a:t>Vì</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vậy</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nên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cân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thăng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bằng</a:t>
                </a:r>
                <a:endParaRPr lang="en-US" sz="4000" dirty="0">
                  <a:effectLst/>
                  <a:latin typeface="Arial (Body)"/>
                  <a:ea typeface="Arial" panose="020B0604020202020204" pitchFamily="34" charset="0"/>
                  <a:cs typeface="Times New Roman" panose="02020603050405020304" pitchFamily="18" charset="0"/>
                </a:endParaRPr>
              </a:p>
              <a:p>
                <a:pPr>
                  <a:lnSpc>
                    <a:spcPct val="150000"/>
                  </a:lnSpc>
                  <a:spcAft>
                    <a:spcPts val="800"/>
                  </a:spcAft>
                </a:pPr>
                <a:r>
                  <a:rPr lang="en-US" sz="4000" dirty="0" err="1">
                    <a:effectLst/>
                    <a:latin typeface="Arial (Body)"/>
                    <a:ea typeface="Arial" panose="020B0604020202020204" pitchFamily="34" charset="0"/>
                    <a:cs typeface="Times New Roman" panose="02020603050405020304" pitchFamily="18" charset="0"/>
                  </a:rPr>
                  <a:t>Suy</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ra</a:t>
                </a:r>
                <a:r>
                  <a:rPr lang="en-US" sz="4000" dirty="0">
                    <a:effectLst/>
                    <a:latin typeface="Arial (Body)"/>
                    <a:ea typeface="Arial" panose="020B0604020202020204" pitchFamily="34" charset="0"/>
                    <a:cs typeface="Times New Roman" panose="02020603050405020304" pitchFamily="18" charset="0"/>
                  </a:rPr>
                  <a:t>, x = 150 </a:t>
                </a:r>
                <a:r>
                  <a:rPr lang="en-US" sz="4000" dirty="0" err="1">
                    <a:effectLst/>
                    <a:latin typeface="Arial (Body)"/>
                    <a:ea typeface="Arial" panose="020B0604020202020204" pitchFamily="34" charset="0"/>
                    <a:cs typeface="Times New Roman" panose="02020603050405020304" pitchFamily="18" charset="0"/>
                  </a:rPr>
                  <a:t>là</a:t>
                </a:r>
                <a:r>
                  <a:rPr lang="en-US" sz="4000" dirty="0">
                    <a:effectLst/>
                    <a:latin typeface="Arial (Body)"/>
                    <a:ea typeface="Arial" panose="020B0604020202020204" pitchFamily="34" charset="0"/>
                    <a:cs typeface="Times New Roman" panose="02020603050405020304" pitchFamily="18" charset="0"/>
                  </a:rPr>
                  <a:t> </a:t>
                </a:r>
                <a:r>
                  <a:rPr lang="en-US" sz="4000" dirty="0" err="1" smtClean="0">
                    <a:effectLst/>
                    <a:latin typeface="Arial (Body)"/>
                    <a:ea typeface="Arial" panose="020B0604020202020204" pitchFamily="34" charset="0"/>
                    <a:cs typeface="Times New Roman" panose="02020603050405020304" pitchFamily="18" charset="0"/>
                  </a:rPr>
                  <a:t>một</a:t>
                </a:r>
                <a:r>
                  <a:rPr lang="en-US" sz="4000" dirty="0" smtClean="0">
                    <a:effectLst/>
                    <a:latin typeface="Arial (Body)"/>
                    <a:ea typeface="Arial" panose="020B0604020202020204" pitchFamily="34" charset="0"/>
                    <a:cs typeface="Times New Roman" panose="02020603050405020304" pitchFamily="18" charset="0"/>
                  </a:rPr>
                  <a:t> </a:t>
                </a:r>
                <a:r>
                  <a:rPr lang="en-US" sz="4000" dirty="0" err="1" smtClean="0">
                    <a:effectLst/>
                    <a:latin typeface="Arial (Body)"/>
                    <a:ea typeface="Arial" panose="020B0604020202020204" pitchFamily="34" charset="0"/>
                    <a:cs typeface="Times New Roman" panose="02020603050405020304" pitchFamily="18" charset="0"/>
                  </a:rPr>
                  <a:t>nghiệm</a:t>
                </a:r>
                <a:r>
                  <a:rPr lang="en-US" sz="4000" dirty="0" smtClean="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của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phương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trình</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trên</a:t>
                </a:r>
                <a:r>
                  <a:rPr lang="en-US" sz="4000" dirty="0">
                    <a:effectLst/>
                    <a:latin typeface="Arial (Body)"/>
                    <a:ea typeface="Arial" panose="020B0604020202020204" pitchFamily="34" charset="0"/>
                    <a:cs typeface="Times New Roman" panose="02020603050405020304" pitchFamily="18" charset="0"/>
                  </a:rPr>
                  <a:t>.</a:t>
                </a:r>
              </a:p>
            </p:txBody>
          </p:sp>
        </mc:Choice>
        <mc:Fallback xmlns="">
          <p:sp>
            <p:nvSpPr>
              <p:cNvPr id="3" name="TextBox 2">
                <a:extLst>
                  <a:ext uri="{FF2B5EF4-FFF2-40B4-BE49-F238E27FC236}">
                    <a16:creationId xmlns:a16="http://schemas.microsoft.com/office/drawing/2014/main" xmlns:a14="http://schemas.microsoft.com/office/drawing/2010/main" xmlns="" id="{35356071-25CF-C5C5-C783-39ED5D0E3451}"/>
                  </a:ext>
                </a:extLst>
              </p:cNvPr>
              <p:cNvSpPr txBox="1">
                <a:spLocks noRot="1" noChangeAspect="1" noMove="1" noResize="1" noEditPoints="1" noAdjustHandles="1" noChangeArrowheads="1" noChangeShapeType="1" noTextEdit="1"/>
              </p:cNvSpPr>
              <p:nvPr/>
            </p:nvSpPr>
            <p:spPr>
              <a:xfrm>
                <a:off x="2177624" y="1485900"/>
                <a:ext cx="15494160" cy="8812669"/>
              </a:xfrm>
              <a:prstGeom prst="rect">
                <a:avLst/>
              </a:prstGeom>
              <a:blipFill rotWithShape="1">
                <a:blip r:embed="rId6"/>
                <a:stretch>
                  <a:fillRect l="-1377" r="-1377" b="-830"/>
                </a:stretch>
              </a:blipFill>
            </p:spPr>
            <p:txBody>
              <a:bodyPr/>
              <a:lstStyle/>
              <a:p>
                <a:r>
                  <a:rPr lang="en-US">
                    <a:noFill/>
                  </a:rPr>
                  <a:t> </a:t>
                </a:r>
              </a:p>
            </p:txBody>
          </p:sp>
        </mc:Fallback>
      </mc:AlternateContent>
    </p:spTree>
    <p:extLst>
      <p:ext uri="{BB962C8B-B14F-4D97-AF65-F5344CB8AC3E}">
        <p14:creationId xmlns:p14="http://schemas.microsoft.com/office/powerpoint/2010/main" val="24915536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0082" y="1880406"/>
            <a:ext cx="10134601" cy="2120094"/>
            <a:chOff x="3603461" y="3083564"/>
            <a:chExt cx="10134601" cy="2120094"/>
          </a:xfrm>
        </p:grpSpPr>
        <p:grpSp>
          <p:nvGrpSpPr>
            <p:cNvPr id="40" name="Group 4"/>
            <p:cNvGrpSpPr/>
            <p:nvPr/>
          </p:nvGrpSpPr>
          <p:grpSpPr>
            <a:xfrm>
              <a:off x="3603461" y="3083564"/>
              <a:ext cx="10134601" cy="2120094"/>
              <a:chOff x="551588" y="155990"/>
              <a:chExt cx="6379220" cy="1993384"/>
            </a:xfrm>
          </p:grpSpPr>
          <p:sp>
            <p:nvSpPr>
              <p:cNvPr id="42" name="Freeform 5"/>
              <p:cNvSpPr/>
              <p:nvPr/>
            </p:nvSpPr>
            <p:spPr>
              <a:xfrm>
                <a:off x="551588" y="155991"/>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03461" y="3456543"/>
              <a:ext cx="9970718" cy="136191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5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p:transition spd="med">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a:xfrm>
            <a:off x="1593695" y="876300"/>
            <a:ext cx="15435000" cy="1414800"/>
          </a:xfrm>
        </p:spPr>
        <p:txBody>
          <a:bodyPr/>
          <a:lstStyle/>
          <a:p>
            <a:r>
              <a:rPr lang="en-US" sz="5000" b="1" dirty="0">
                <a:solidFill>
                  <a:srgbClr val="C00000"/>
                </a:solidFill>
                <a:latin typeface="Arial" panose="020B0604020202020204" pitchFamily="34" charset="0"/>
                <a:cs typeface="Arial" panose="020B0604020202020204" pitchFamily="34" charset="0"/>
              </a:rPr>
              <a:t>BÀI TẬP TRẮC NGHIỆM</a:t>
            </a:r>
          </a:p>
        </p:txBody>
      </p:sp>
      <p:sp>
        <p:nvSpPr>
          <p:cNvPr id="8" name="Câu hỏi">
            <a:extLst>
              <a:ext uri="{FF2B5EF4-FFF2-40B4-BE49-F238E27FC236}">
                <a16:creationId xmlns:a16="http://schemas.microsoft.com/office/drawing/2014/main" xmlns="" id="{4ADFFF1A-F500-CC57-185E-00F4826D0836}"/>
              </a:ext>
            </a:extLst>
          </p:cNvPr>
          <p:cNvSpPr/>
          <p:nvPr/>
        </p:nvSpPr>
        <p:spPr>
          <a:xfrm>
            <a:off x="1739658" y="2476501"/>
            <a:ext cx="14602987" cy="241589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Đáp án đúng">
            <a:extLst>
              <a:ext uri="{FF2B5EF4-FFF2-40B4-BE49-F238E27FC236}">
                <a16:creationId xmlns:a16="http://schemas.microsoft.com/office/drawing/2014/main" xmlns="" id="{8B66CBE4-2DB9-BCF7-D1C4-281B894BFE17}"/>
              </a:ext>
            </a:extLst>
          </p:cNvPr>
          <p:cNvSpPr/>
          <p:nvPr/>
        </p:nvSpPr>
        <p:spPr>
          <a:xfrm>
            <a:off x="2277753" y="7255130"/>
            <a:ext cx="5733594" cy="13925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B. </a:t>
            </a:r>
            <a:r>
              <a:rPr lang="en-US" sz="4000" dirty="0">
                <a:solidFill>
                  <a:schemeClr val="tx1"/>
                </a:solidFill>
                <a:latin typeface="Arial (Body)"/>
                <a:ea typeface="Arial" panose="020B0604020202020204" pitchFamily="34" charset="0"/>
                <a:cs typeface="Times New Roman" panose="02020603050405020304" pitchFamily="18" charset="0"/>
              </a:rPr>
              <a:t>x – 3 = -x + 2</a:t>
            </a:r>
          </a:p>
        </p:txBody>
      </p:sp>
      <p:sp>
        <p:nvSpPr>
          <p:cNvPr id="10" name="Đáp án sai 1">
            <a:extLst>
              <a:ext uri="{FF2B5EF4-FFF2-40B4-BE49-F238E27FC236}">
                <a16:creationId xmlns:a16="http://schemas.microsoft.com/office/drawing/2014/main" xmlns="" id="{3FCD9830-5FD1-BD44-878B-228BD96CE996}"/>
              </a:ext>
            </a:extLst>
          </p:cNvPr>
          <p:cNvSpPr/>
          <p:nvPr/>
        </p:nvSpPr>
        <p:spPr>
          <a:xfrm>
            <a:off x="2277753" y="5384584"/>
            <a:ext cx="5733594" cy="13925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600"/>
              </a:spcAft>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en-US" sz="4000" dirty="0">
                <a:solidFill>
                  <a:schemeClr val="tx1"/>
                </a:solidFill>
                <a:latin typeface="Arial (Body)"/>
                <a:ea typeface="Arial" panose="020B0604020202020204" pitchFamily="34" charset="0"/>
              </a:rPr>
              <a:t>2x + y – 1 = 0</a:t>
            </a:r>
            <a:endParaRPr lang="en-US" sz="4000" dirty="0">
              <a:solidFill>
                <a:schemeClr val="tx1"/>
              </a:solidFill>
              <a:latin typeface="Arial (Body)"/>
              <a:ea typeface="Calibri" panose="020F0502020204030204" pitchFamily="34" charset="0"/>
              <a:cs typeface="Arial" panose="020B0604020202020204" pitchFamily="34" charset="0"/>
            </a:endParaRPr>
          </a:p>
        </p:txBody>
      </p:sp>
      <p:sp>
        <p:nvSpPr>
          <p:cNvPr id="11" name="Đáp án sai 2">
            <a:extLst>
              <a:ext uri="{FF2B5EF4-FFF2-40B4-BE49-F238E27FC236}">
                <a16:creationId xmlns:a16="http://schemas.microsoft.com/office/drawing/2014/main" xmlns="" id="{6A919885-0285-0403-1E09-FA94D8BC080B}"/>
              </a:ext>
            </a:extLst>
          </p:cNvPr>
          <p:cNvSpPr/>
          <p:nvPr/>
        </p:nvSpPr>
        <p:spPr>
          <a:xfrm>
            <a:off x="9867228" y="7373100"/>
            <a:ext cx="5733594" cy="13925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D. </a:t>
            </a:r>
            <a:r>
              <a:rPr lang="en-US" sz="4000" dirty="0">
                <a:solidFill>
                  <a:schemeClr val="tx1"/>
                </a:solidFill>
                <a:latin typeface="Arial (Body)"/>
                <a:ea typeface="Arial" panose="020B0604020202020204" pitchFamily="34" charset="0"/>
                <a:cs typeface="Times New Roman" panose="02020603050405020304" pitchFamily="18" charset="0"/>
              </a:rPr>
              <a:t>x – y</a:t>
            </a:r>
            <a:r>
              <a:rPr lang="en-US" sz="4000" baseline="30000" dirty="0">
                <a:solidFill>
                  <a:schemeClr val="tx1"/>
                </a:solidFill>
                <a:latin typeface="Arial (Body)"/>
                <a:ea typeface="Arial" panose="020B0604020202020204" pitchFamily="34" charset="0"/>
                <a:cs typeface="Times New Roman" panose="02020603050405020304" pitchFamily="18" charset="0"/>
              </a:rPr>
              <a:t>2</a:t>
            </a:r>
            <a:r>
              <a:rPr lang="en-US" sz="4000" dirty="0">
                <a:solidFill>
                  <a:schemeClr val="tx1"/>
                </a:solidFill>
                <a:latin typeface="Arial (Body)"/>
                <a:ea typeface="Arial" panose="020B0604020202020204" pitchFamily="34" charset="0"/>
                <a:cs typeface="Times New Roman" panose="02020603050405020304" pitchFamily="18" charset="0"/>
              </a:rPr>
              <a:t> + 1 = 0</a:t>
            </a:r>
          </a:p>
        </p:txBody>
      </p:sp>
      <p:sp>
        <p:nvSpPr>
          <p:cNvPr id="12" name="Đáp án sai 3">
            <a:extLst>
              <a:ext uri="{FF2B5EF4-FFF2-40B4-BE49-F238E27FC236}">
                <a16:creationId xmlns:a16="http://schemas.microsoft.com/office/drawing/2014/main" xmlns="" id="{2E7D83A4-3758-8699-4DD0-010A80780539}"/>
              </a:ext>
            </a:extLst>
          </p:cNvPr>
          <p:cNvSpPr/>
          <p:nvPr/>
        </p:nvSpPr>
        <p:spPr>
          <a:xfrm>
            <a:off x="9865873" y="5427371"/>
            <a:ext cx="5733594" cy="13925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600"/>
              </a:spcAft>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C. </a:t>
            </a:r>
            <a:r>
              <a:rPr lang="en-US" sz="4000" dirty="0">
                <a:solidFill>
                  <a:schemeClr val="tx1"/>
                </a:solidFill>
                <a:latin typeface="Arial (Body)"/>
                <a:ea typeface="Arial" panose="020B0604020202020204" pitchFamily="34" charset="0"/>
              </a:rPr>
              <a:t>(3x – 2)</a:t>
            </a:r>
            <a:r>
              <a:rPr lang="en-US" sz="4000" baseline="30000" dirty="0">
                <a:solidFill>
                  <a:schemeClr val="tx1"/>
                </a:solidFill>
                <a:latin typeface="Arial (Body)"/>
                <a:ea typeface="Arial" panose="020B0604020202020204" pitchFamily="34" charset="0"/>
              </a:rPr>
              <a:t>2</a:t>
            </a:r>
            <a:r>
              <a:rPr lang="en-US" sz="4000" dirty="0">
                <a:solidFill>
                  <a:schemeClr val="tx1"/>
                </a:solidFill>
                <a:latin typeface="Arial (Body)"/>
                <a:ea typeface="Arial" panose="020B0604020202020204" pitchFamily="34" charset="0"/>
              </a:rPr>
              <a:t> = 4y</a:t>
            </a:r>
            <a:endParaRPr lang="en-US" sz="4000" dirty="0">
              <a:solidFill>
                <a:schemeClr val="tx1"/>
              </a:solidFill>
              <a:latin typeface="Arial (Body)"/>
              <a:ea typeface="Calibri" panose="020F0502020204030204" pitchFamily="34" charset="0"/>
              <a:cs typeface="Arial" panose="020B0604020202020204" pitchFamily="34" charset="0"/>
            </a:endParaRPr>
          </a:p>
        </p:txBody>
      </p:sp>
      <p:pic>
        <p:nvPicPr>
          <p:cNvPr id="13"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84725" y="-1274532"/>
            <a:ext cx="974726" cy="974726"/>
          </a:xfrm>
          <a:prstGeom prst="rect">
            <a:avLst/>
          </a:prstGeom>
        </p:spPr>
      </p:pic>
      <p:pic>
        <p:nvPicPr>
          <p:cNvPr id="14" name="Picture 5">
            <a:extLst>
              <a:ext uri="{FF2B5EF4-FFF2-40B4-BE49-F238E27FC236}">
                <a16:creationId xmlns:a16="http://schemas.microsoft.com/office/drawing/2014/main" xmlns=""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904502" y="7568415"/>
            <a:ext cx="1146931" cy="998293"/>
          </a:xfrm>
          <a:prstGeom prst="rect">
            <a:avLst/>
          </a:prstGeom>
        </p:spPr>
      </p:pic>
      <p:pic>
        <p:nvPicPr>
          <p:cNvPr id="15" name="Picture 14">
            <a:extLst>
              <a:ext uri="{FF2B5EF4-FFF2-40B4-BE49-F238E27FC236}">
                <a16:creationId xmlns:a16="http://schemas.microsoft.com/office/drawing/2014/main" xmlns=""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535357" y="7747321"/>
            <a:ext cx="1143000" cy="1018308"/>
          </a:xfrm>
          <a:prstGeom prst="rect">
            <a:avLst/>
          </a:prstGeom>
        </p:spPr>
      </p:pic>
      <p:pic>
        <p:nvPicPr>
          <p:cNvPr id="16"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891310" y="5801592"/>
            <a:ext cx="1143000" cy="1018308"/>
          </a:xfrm>
          <a:prstGeom prst="rect">
            <a:avLst/>
          </a:prstGeom>
        </p:spPr>
      </p:pic>
      <p:pic>
        <p:nvPicPr>
          <p:cNvPr id="17"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237496" y="5758805"/>
            <a:ext cx="1143000" cy="1018308"/>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5538451" y="-1274532"/>
            <a:ext cx="974726" cy="974726"/>
          </a:xfrm>
          <a:prstGeom prst="rect">
            <a:avLst/>
          </a:prstGeom>
        </p:spPr>
      </p:pic>
      <p:sp>
        <p:nvSpPr>
          <p:cNvPr id="5" name="Rectangle 4"/>
          <p:cNvSpPr/>
          <p:nvPr/>
        </p:nvSpPr>
        <p:spPr>
          <a:xfrm>
            <a:off x="2342308" y="2476501"/>
            <a:ext cx="13323069" cy="2123658"/>
          </a:xfrm>
          <a:prstGeom prst="rect">
            <a:avLst/>
          </a:prstGeom>
        </p:spPr>
        <p:txBody>
          <a:bodyPr wrap="square">
            <a:spAutoFit/>
          </a:bodyPr>
          <a:lstStyle/>
          <a:p>
            <a:pPr algn="just">
              <a:lnSpc>
                <a:spcPct val="150000"/>
              </a:lnSpc>
            </a:pPr>
            <a:r>
              <a:rPr lang="nl-NL" sz="4400" b="1" u="sng" dirty="0">
                <a:solidFill>
                  <a:srgbClr val="7030A0"/>
                </a:solidFill>
                <a:latin typeface="Arial (Body)"/>
                <a:ea typeface="Calibri" panose="020F0502020204030204" pitchFamily="34" charset="0"/>
                <a:cs typeface="Arial" panose="020B0604020202020204" pitchFamily="34" charset="0"/>
              </a:rPr>
              <a:t>Câu 2</a:t>
            </a:r>
            <a:r>
              <a:rPr lang="nl-NL" sz="4400" b="1" dirty="0">
                <a:latin typeface="Arial (Body)"/>
                <a:ea typeface="Calibri" panose="020F0502020204030204" pitchFamily="34" charset="0"/>
                <a:cs typeface="Arial" panose="020B0604020202020204" pitchFamily="34" charset="0"/>
              </a:rPr>
              <a:t>. </a:t>
            </a:r>
            <a:r>
              <a:rPr lang="pt-BR" sz="4400" dirty="0">
                <a:latin typeface="Arial (Body)"/>
                <a:ea typeface="Arial" panose="020B0604020202020204" pitchFamily="34" charset="0"/>
              </a:rPr>
              <a:t>Phương trình nào sau đây là phương trình một ẩn số?</a:t>
            </a:r>
            <a:endParaRPr lang="vi-VN" sz="4400" dirty="0">
              <a:latin typeface="Arial" panose="020B0604020202020204" pitchFamily="34" charset="0"/>
              <a:cs typeface="Arial" panose="020B0604020202020204" pitchFamily="34" charset="0"/>
            </a:endParaRPr>
          </a:p>
        </p:txBody>
      </p:sp>
      <p:pic>
        <p:nvPicPr>
          <p:cNvPr id="19" name="Picture 5"/>
          <p:cNvPicPr>
            <a:picLocks noChangeAspect="1"/>
          </p:cNvPicPr>
          <p:nvPr/>
        </p:nvPicPr>
        <p:blipFill>
          <a:blip r:embed="rId12"/>
          <a:srcRect/>
          <a:stretch>
            <a:fillRect/>
          </a:stretch>
        </p:blipFill>
        <p:spPr>
          <a:xfrm>
            <a:off x="14554200" y="214651"/>
            <a:ext cx="3498584" cy="1744919"/>
          </a:xfrm>
          <a:prstGeom prst="rect">
            <a:avLst/>
          </a:prstGeom>
        </p:spPr>
      </p:pic>
      <p:pic>
        <p:nvPicPr>
          <p:cNvPr id="20" name="Picture 6">
            <a:extLst>
              <a:ext uri="{FF2B5EF4-FFF2-40B4-BE49-F238E27FC236}">
                <a16:creationId xmlns="" xmlns:a16="http://schemas.microsoft.com/office/drawing/2014/main" id="{CE714F3F-B7C5-CCD8-50FE-96991E3B723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189552" y="6917783"/>
            <a:ext cx="1921106" cy="3377770"/>
          </a:xfrm>
          <a:prstGeom prst="rect">
            <a:avLst/>
          </a:prstGeom>
        </p:spPr>
      </p:pic>
    </p:spTree>
    <p:extLst>
      <p:ext uri="{BB962C8B-B14F-4D97-AF65-F5344CB8AC3E}">
        <p14:creationId xmlns:p14="http://schemas.microsoft.com/office/powerpoint/2010/main" val="29613794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trips(downLeft)">
                                      <p:cBhvr>
                                        <p:cTn id="13" dur="500"/>
                                        <p:tgtEl>
                                          <p:spTgt spid="9"/>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strips(downLeft)">
                                      <p:cBhvr>
                                        <p:cTn id="16" dur="500"/>
                                        <p:tgtEl>
                                          <p:spTgt spid="12"/>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trips(downLeft)">
                                      <p:cBhvr>
                                        <p:cTn id="19" dur="500"/>
                                        <p:tgtEl>
                                          <p:spTgt spid="10"/>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trips(down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9"/>
                                        </p:tgtEl>
                                        <p:attrNameLst>
                                          <p:attrName>fillcolor</p:attrName>
                                        </p:attrNameLst>
                                      </p:cBhvr>
                                      <p:to>
                                        <a:srgbClr val="92D050"/>
                                      </p:to>
                                    </p:animClr>
                                    <p:set>
                                      <p:cBhvr>
                                        <p:cTn id="28" dur="500" fill="hold"/>
                                        <p:tgtEl>
                                          <p:spTgt spid="9"/>
                                        </p:tgtEl>
                                        <p:attrNameLst>
                                          <p:attrName>fill.type</p:attrName>
                                        </p:attrNameLst>
                                      </p:cBhvr>
                                      <p:to>
                                        <p:strVal val="solid"/>
                                      </p:to>
                                    </p:set>
                                    <p:set>
                                      <p:cBhvr>
                                        <p:cTn id="29" dur="500" fill="hold"/>
                                        <p:tgtEl>
                                          <p:spTgt spid="9"/>
                                        </p:tgtEl>
                                        <p:attrNameLst>
                                          <p:attrName>fill.on</p:attrName>
                                        </p:attrNameLst>
                                      </p:cBhvr>
                                      <p:to>
                                        <p:strVal val="true"/>
                                      </p:to>
                                    </p:set>
                                  </p:childTnLst>
                                </p:cTn>
                              </p:par>
                              <p:par>
                                <p:cTn id="30" presetID="1" presetClass="mediacall" presetSubtype="0" fill="hold" nodeType="withEffect">
                                  <p:stCondLst>
                                    <p:cond delay="0"/>
                                  </p:stCondLst>
                                  <p:childTnLst>
                                    <p:cmd type="call" cmd="playFrom(0.0)">
                                      <p:cBhvr>
                                        <p:cTn id="31" dur="835" fill="hold"/>
                                        <p:tgtEl>
                                          <p:spTgt spid="13"/>
                                        </p:tgtEl>
                                      </p:cBhvr>
                                    </p:cmd>
                                  </p:childTnLst>
                                </p:cTn>
                              </p:par>
                              <p:par>
                                <p:cTn id="32" presetID="1" presetClass="entr" presetSubtype="0" fill="hold" nodeType="withEffect">
                                  <p:stCondLst>
                                    <p:cond delay="0"/>
                                  </p:stCondLst>
                                  <p:childTnLst>
                                    <p:set>
                                      <p:cBhvr>
                                        <p:cTn id="33" dur="1" fill="hold">
                                          <p:stCondLst>
                                            <p:cond delay="9"/>
                                          </p:stCondLst>
                                        </p:cTn>
                                        <p:tgtEl>
                                          <p:spTgt spid="14"/>
                                        </p:tgtEl>
                                        <p:attrNameLst>
                                          <p:attrName>style.visibility</p:attrName>
                                        </p:attrNameLst>
                                      </p:cBhvr>
                                      <p:to>
                                        <p:strVal val="visible"/>
                                      </p:to>
                                    </p:set>
                                  </p:childTnLst>
                                </p:cTn>
                              </p:par>
                              <p:par>
                                <p:cTn id="34" presetID="26" presetClass="emph" presetSubtype="0" repeatCount="4000" fill="hold" grpId="1" nodeType="withEffect">
                                  <p:stCondLst>
                                    <p:cond delay="0"/>
                                  </p:stCondLst>
                                  <p:childTnLst>
                                    <p:animEffect transition="out" filter="fade">
                                      <p:cBhvr>
                                        <p:cTn id="35" dur="500" tmFilter="0, 0; .2, .5; .8, .5; 1, 0"/>
                                        <p:tgtEl>
                                          <p:spTgt spid="9"/>
                                        </p:tgtEl>
                                      </p:cBhvr>
                                    </p:animEffect>
                                    <p:animScale>
                                      <p:cBhvr>
                                        <p:cTn id="36"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0"/>
                                        </p:tgtEl>
                                        <p:attrNameLst>
                                          <p:attrName>fillcolor</p:attrName>
                                        </p:attrNameLst>
                                      </p:cBhvr>
                                      <p:to>
                                        <a:srgbClr val="D99694"/>
                                      </p:to>
                                    </p:animClr>
                                    <p:set>
                                      <p:cBhvr>
                                        <p:cTn id="42" dur="500" fill="hold"/>
                                        <p:tgtEl>
                                          <p:spTgt spid="10"/>
                                        </p:tgtEl>
                                        <p:attrNameLst>
                                          <p:attrName>fill.type</p:attrName>
                                        </p:attrNameLst>
                                      </p:cBhvr>
                                      <p:to>
                                        <p:strVal val="solid"/>
                                      </p:to>
                                    </p:set>
                                    <p:set>
                                      <p:cBhvr>
                                        <p:cTn id="43" dur="500" fill="hold"/>
                                        <p:tgtEl>
                                          <p:spTgt spid="10"/>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18"/>
                                        </p:tgtEl>
                                      </p:cBhvr>
                                    </p:cmd>
                                  </p:childTnLst>
                                </p:cTn>
                              </p:par>
                              <p:par>
                                <p:cTn id="46" presetID="1"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par>
                                <p:cTn id="48" presetID="26" presetClass="emph" presetSubtype="0" repeatCount="4000" fill="hold" grpId="1" nodeType="withEffect">
                                  <p:stCondLst>
                                    <p:cond delay="0"/>
                                  </p:stCondLst>
                                  <p:childTnLst>
                                    <p:animEffect transition="out" filter="fade">
                                      <p:cBhvr>
                                        <p:cTn id="49" dur="500" tmFilter="0, 0; .2, .5; .8, .5; 1, 0"/>
                                        <p:tgtEl>
                                          <p:spTgt spid="10"/>
                                        </p:tgtEl>
                                      </p:cBhvr>
                                    </p:animEffect>
                                    <p:animScale>
                                      <p:cBhvr>
                                        <p:cTn id="50"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1"/>
                                        </p:tgtEl>
                                        <p:attrNameLst>
                                          <p:attrName>fillcolor</p:attrName>
                                        </p:attrNameLst>
                                      </p:cBhvr>
                                      <p:to>
                                        <a:srgbClr val="D99694"/>
                                      </p:to>
                                    </p:animClr>
                                    <p:set>
                                      <p:cBhvr>
                                        <p:cTn id="56" dur="500" fill="hold"/>
                                        <p:tgtEl>
                                          <p:spTgt spid="11"/>
                                        </p:tgtEl>
                                        <p:attrNameLst>
                                          <p:attrName>fill.type</p:attrName>
                                        </p:attrNameLst>
                                      </p:cBhvr>
                                      <p:to>
                                        <p:strVal val="solid"/>
                                      </p:to>
                                    </p:set>
                                    <p:set>
                                      <p:cBhvr>
                                        <p:cTn id="57" dur="500" fill="hold"/>
                                        <p:tgtEl>
                                          <p:spTgt spid="11"/>
                                        </p:tgtEl>
                                        <p:attrNameLst>
                                          <p:attrName>fill.on</p:attrName>
                                        </p:attrNameLst>
                                      </p:cBhvr>
                                      <p:to>
                                        <p:strVal val="true"/>
                                      </p:to>
                                    </p:set>
                                  </p:childTnLst>
                                </p:cTn>
                              </p:par>
                              <p:par>
                                <p:cTn id="58" presetID="1" presetClass="mediacall" presetSubtype="0" fill="hold" nodeType="withEffect">
                                  <p:stCondLst>
                                    <p:cond delay="0"/>
                                  </p:stCondLst>
                                  <p:childTnLst>
                                    <p:cmd type="call" cmd="playFrom(0.0)">
                                      <p:cBhvr>
                                        <p:cTn id="59" dur="862" fill="hold"/>
                                        <p:tgtEl>
                                          <p:spTgt spid="18"/>
                                        </p:tgtEl>
                                      </p:cBhvr>
                                    </p:cmd>
                                  </p:childTnLst>
                                </p:cTn>
                              </p:par>
                              <p:par>
                                <p:cTn id="60" presetID="1" presetClass="entr" presetSubtype="0" fill="hold" nodeType="withEffect">
                                  <p:stCondLst>
                                    <p:cond delay="0"/>
                                  </p:stCondLst>
                                  <p:childTnLst>
                                    <p:set>
                                      <p:cBhvr>
                                        <p:cTn id="61" dur="1" fill="hold">
                                          <p:stCondLst>
                                            <p:cond delay="9"/>
                                          </p:stCondLst>
                                        </p:cTn>
                                        <p:tgtEl>
                                          <p:spTgt spid="15"/>
                                        </p:tgtEl>
                                        <p:attrNameLst>
                                          <p:attrName>style.visibility</p:attrName>
                                        </p:attrNameLst>
                                      </p:cBhvr>
                                      <p:to>
                                        <p:strVal val="visible"/>
                                      </p:to>
                                    </p:set>
                                  </p:childTnLst>
                                </p:cTn>
                              </p:par>
                              <p:par>
                                <p:cTn id="62" presetID="26" presetClass="emph" presetSubtype="0" repeatCount="4000" fill="hold" grpId="1" nodeType="withEffect">
                                  <p:stCondLst>
                                    <p:cond delay="0"/>
                                  </p:stCondLst>
                                  <p:childTnLst>
                                    <p:animEffect transition="out" filter="fade">
                                      <p:cBhvr>
                                        <p:cTn id="63" dur="500" tmFilter="0, 0; .2, .5; .8, .5; 1, 0"/>
                                        <p:tgtEl>
                                          <p:spTgt spid="11"/>
                                        </p:tgtEl>
                                      </p:cBhvr>
                                    </p:animEffect>
                                    <p:animScale>
                                      <p:cBhvr>
                                        <p:cTn id="64"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2"/>
                                        </p:tgtEl>
                                        <p:attrNameLst>
                                          <p:attrName>fillcolor</p:attrName>
                                        </p:attrNameLst>
                                      </p:cBhvr>
                                      <p:to>
                                        <a:srgbClr val="D99694"/>
                                      </p:to>
                                    </p:animClr>
                                    <p:set>
                                      <p:cBhvr>
                                        <p:cTn id="70" dur="500" fill="hold"/>
                                        <p:tgtEl>
                                          <p:spTgt spid="12"/>
                                        </p:tgtEl>
                                        <p:attrNameLst>
                                          <p:attrName>fill.type</p:attrName>
                                        </p:attrNameLst>
                                      </p:cBhvr>
                                      <p:to>
                                        <p:strVal val="solid"/>
                                      </p:to>
                                    </p:set>
                                    <p:set>
                                      <p:cBhvr>
                                        <p:cTn id="71" dur="500" fill="hold"/>
                                        <p:tgtEl>
                                          <p:spTgt spid="12"/>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862" fill="hold"/>
                                        <p:tgtEl>
                                          <p:spTgt spid="18"/>
                                        </p:tgtEl>
                                      </p:cBhvr>
                                    </p:cmd>
                                  </p:childTnLst>
                                </p:cTn>
                              </p:par>
                              <p:par>
                                <p:cTn id="74" presetID="1" presetClass="entr" presetSubtype="0" fill="hold" nodeType="withEffect">
                                  <p:stCondLst>
                                    <p:cond delay="0"/>
                                  </p:stCondLst>
                                  <p:childTnLst>
                                    <p:set>
                                      <p:cBhvr>
                                        <p:cTn id="75" dur="1" fill="hold">
                                          <p:stCondLst>
                                            <p:cond delay="9"/>
                                          </p:stCondLst>
                                        </p:cTn>
                                        <p:tgtEl>
                                          <p:spTgt spid="16"/>
                                        </p:tgtEl>
                                        <p:attrNameLst>
                                          <p:attrName>style.visibility</p:attrName>
                                        </p:attrNameLst>
                                      </p:cBhvr>
                                      <p:to>
                                        <p:strVal val="visible"/>
                                      </p:to>
                                    </p:set>
                                  </p:childTnLst>
                                </p:cTn>
                              </p:par>
                              <p:par>
                                <p:cTn id="76" presetID="26" presetClass="emph" presetSubtype="0" repeatCount="4000" fill="hold" grpId="1" nodeType="withEffect">
                                  <p:stCondLst>
                                    <p:cond delay="0"/>
                                  </p:stCondLst>
                                  <p:childTnLst>
                                    <p:animEffect transition="out" filter="fade">
                                      <p:cBhvr>
                                        <p:cTn id="77" dur="500" tmFilter="0, 0; .2, .5; .8, .5; 1, 0"/>
                                        <p:tgtEl>
                                          <p:spTgt spid="12"/>
                                        </p:tgtEl>
                                      </p:cBhvr>
                                    </p:animEffect>
                                    <p:animScale>
                                      <p:cBhvr>
                                        <p:cTn id="78"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79" fill="hold" display="0">
                  <p:stCondLst>
                    <p:cond delay="indefinite"/>
                  </p:stCondLst>
                  <p:endCondLst>
                    <p:cond evt="onStopAudio" delay="0">
                      <p:tgtEl>
                        <p:sldTgt/>
                      </p:tgtEl>
                    </p:cond>
                  </p:endCondLst>
                </p:cTn>
                <p:tgtEl>
                  <p:spTgt spid="13"/>
                </p:tgtEl>
              </p:cMediaNode>
            </p:audio>
            <p:audio>
              <p:cMediaNode vol="80000">
                <p:cTn id="80"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324599" y="482320"/>
            <a:ext cx="5765227"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KHỞI ĐỘNG</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3569568" y="2769566"/>
            <a:ext cx="11148864" cy="4838918"/>
          </a:xfrm>
          <a:prstGeom prst="rect">
            <a:avLst/>
          </a:prstGeom>
        </p:spPr>
      </p:pic>
      <p:sp>
        <p:nvSpPr>
          <p:cNvPr id="6" name="Rectangle 5"/>
          <p:cNvSpPr/>
          <p:nvPr/>
        </p:nvSpPr>
        <p:spPr>
          <a:xfrm>
            <a:off x="2743201" y="8088883"/>
            <a:ext cx="14554200" cy="1938992"/>
          </a:xfrm>
          <a:prstGeom prst="rect">
            <a:avLst/>
          </a:prstGeom>
        </p:spPr>
        <p:txBody>
          <a:bodyPr wrap="square">
            <a:spAutoFit/>
          </a:bodyPr>
          <a:lstStyle/>
          <a:p>
            <a:pPr>
              <a:lnSpc>
                <a:spcPct val="150000"/>
              </a:lnSpc>
              <a:spcBef>
                <a:spcPts val="100"/>
              </a:spcBef>
              <a:spcAft>
                <a:spcPts val="0"/>
              </a:spcAft>
            </a:pPr>
            <a:r>
              <a:rPr lang="da-DK" sz="4000" dirty="0">
                <a:solidFill>
                  <a:srgbClr val="000000"/>
                </a:solidFill>
                <a:latin typeface="Arial" panose="020B0604020202020204" pitchFamily="34" charset="0"/>
                <a:ea typeface="Calibri" panose="020F0502020204030204" pitchFamily="34" charset="0"/>
                <a:cs typeface="Arial" panose="020B0604020202020204" pitchFamily="34" charset="0"/>
              </a:rPr>
              <a:t>Quan sát hình bên. Biết rằng cân thăng bằng, có thể tìm được khối lượng của quả cân </a:t>
            </a:r>
            <a:r>
              <a:rPr lang="da-DK" sz="4000" dirty="0">
                <a:solidFill>
                  <a:srgbClr val="FF0000"/>
                </a:solidFill>
                <a:latin typeface="Arial" panose="020B0604020202020204" pitchFamily="34" charset="0"/>
                <a:ea typeface="Calibri" panose="020F0502020204030204" pitchFamily="34" charset="0"/>
                <a:cs typeface="Arial" panose="020B0604020202020204" pitchFamily="34" charset="0"/>
              </a:rPr>
              <a:t>x g</a:t>
            </a:r>
            <a:r>
              <a:rPr lang="da-DK" sz="4000" dirty="0">
                <a:solidFill>
                  <a:srgbClr val="000000"/>
                </a:solidFill>
                <a:latin typeface="Arial" panose="020B0604020202020204" pitchFamily="34" charset="0"/>
                <a:ea typeface="Calibri" panose="020F0502020204030204" pitchFamily="34" charset="0"/>
                <a:cs typeface="Arial" panose="020B0604020202020204" pitchFamily="34" charset="0"/>
              </a:rPr>
              <a:t> không?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bằng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7"/>
          <a:stretch>
            <a:fillRect/>
          </a:stretch>
        </p:blipFill>
        <p:spPr>
          <a:xfrm>
            <a:off x="978567" y="8281953"/>
            <a:ext cx="1554615" cy="1438781"/>
          </a:xfrm>
          <a:prstGeom prst="rect">
            <a:avLst/>
          </a:prstGeom>
        </p:spPr>
      </p:pic>
      <p:pic>
        <p:nvPicPr>
          <p:cNvPr id="27"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57852" flipH="1">
            <a:off x="17140829" y="8369615"/>
            <a:ext cx="1124729" cy="1649603"/>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a:xfrm>
            <a:off x="1593695" y="876300"/>
            <a:ext cx="15435000" cy="1414800"/>
          </a:xfrm>
        </p:spPr>
        <p:txBody>
          <a:bodyPr/>
          <a:lstStyle/>
          <a:p>
            <a:r>
              <a:rPr lang="en-US" sz="5000" b="1" dirty="0">
                <a:solidFill>
                  <a:srgbClr val="FF0000"/>
                </a:solidFill>
                <a:latin typeface="Arial" panose="020B0604020202020204" pitchFamily="34" charset="0"/>
                <a:cs typeface="Arial" panose="020B0604020202020204" pitchFamily="34" charset="0"/>
              </a:rPr>
              <a:t>BÀI TẬP TRẮC NGHIỆM</a:t>
            </a:r>
          </a:p>
        </p:txBody>
      </p:sp>
      <p:sp>
        <p:nvSpPr>
          <p:cNvPr id="8" name="Câu hỏi">
            <a:extLst>
              <a:ext uri="{FF2B5EF4-FFF2-40B4-BE49-F238E27FC236}">
                <a16:creationId xmlns:a16="http://schemas.microsoft.com/office/drawing/2014/main" xmlns="" id="{4ADFFF1A-F500-CC57-185E-00F4826D0836}"/>
              </a:ext>
            </a:extLst>
          </p:cNvPr>
          <p:cNvSpPr/>
          <p:nvPr/>
        </p:nvSpPr>
        <p:spPr>
          <a:xfrm>
            <a:off x="1605200" y="2131066"/>
            <a:ext cx="15188458" cy="276582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Đáp án đúng">
            <a:extLst>
              <a:ext uri="{FF2B5EF4-FFF2-40B4-BE49-F238E27FC236}">
                <a16:creationId xmlns:a16="http://schemas.microsoft.com/office/drawing/2014/main" xmlns:a14="http://schemas.microsoft.com/office/drawing/2010/main" xmlns:mc="http://schemas.openxmlformats.org/markup-compatibility/2006" xmlns="" id="{8B66CBE4-2DB9-BCF7-D1C4-281B894BFE17}"/>
              </a:ext>
            </a:extLst>
          </p:cNvPr>
          <p:cNvSpPr/>
          <p:nvPr/>
        </p:nvSpPr>
        <p:spPr>
          <a:xfrm>
            <a:off x="8683519" y="7471992"/>
            <a:ext cx="3834872" cy="13925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dirty="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3600" dirty="0" smtClean="0">
                <a:solidFill>
                  <a:prstClr val="black"/>
                </a:solidFill>
                <a:latin typeface="Arial" panose="020B0604020202020204" pitchFamily="34" charset="0"/>
                <a:ea typeface="Calibri" panose="020F0502020204030204" pitchFamily="34" charset="0"/>
                <a:cs typeface="Arial" panose="020B0604020202020204" pitchFamily="34" charset="0"/>
              </a:rPr>
              <a:t>D.</a:t>
            </a:r>
            <a:r>
              <a:rPr lang="en-US" sz="3600" dirty="0" smtClean="0">
                <a:solidFill>
                  <a:schemeClr val="tx1"/>
                </a:solidFill>
                <a:latin typeface="Arial" panose="020B0604020202020204" pitchFamily="34" charset="0"/>
                <a:ea typeface="Calibri" panose="020F0502020204030204" pitchFamily="34" charset="0"/>
                <a:cs typeface="Arial" panose="020B0604020202020204" pitchFamily="34" charset="0"/>
              </a:rPr>
              <a:t>-2,5x + 1 = 11</a:t>
            </a:r>
          </a:p>
          <a:p>
            <a:pPr lvl="0" algn="ctr">
              <a:lnSpc>
                <a:spcPct val="150000"/>
              </a:lnSpc>
            </a:pPr>
            <a:endParaRPr kumimoji="0" lang="vi-VN" sz="40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p:sp>
        <p:nvSpPr>
          <p:cNvPr id="10" name="Đáp án sai 1">
            <a:extLst>
              <a:ext uri="{FF2B5EF4-FFF2-40B4-BE49-F238E27FC236}">
                <a16:creationId xmlns:a16="http://schemas.microsoft.com/office/drawing/2014/main" xmlns:a14="http://schemas.microsoft.com/office/drawing/2010/main" xmlns:mc="http://schemas.openxmlformats.org/markup-compatibility/2006" xmlns="" id="{3FCD9830-5FD1-BD44-878B-228BD96CE996}"/>
              </a:ext>
            </a:extLst>
          </p:cNvPr>
          <p:cNvSpPr/>
          <p:nvPr/>
        </p:nvSpPr>
        <p:spPr>
          <a:xfrm>
            <a:off x="8768693" y="5098818"/>
            <a:ext cx="3664525" cy="13925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000" dirty="0" smtClean="0">
                <a:solidFill>
                  <a:schemeClr val="tx1"/>
                </a:solidFill>
                <a:latin typeface="Arial" panose="020B0604020202020204" pitchFamily="34" charset="0"/>
                <a:ea typeface="Calibri" panose="020F0502020204030204" pitchFamily="34" charset="0"/>
                <a:cs typeface="Arial" panose="020B0604020202020204" pitchFamily="34" charset="0"/>
              </a:rPr>
              <a:t>C.</a:t>
            </a: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3x – 1 = x + 7</a:t>
            </a:r>
          </a:p>
        </p:txBody>
      </p:sp>
      <p:sp>
        <p:nvSpPr>
          <p:cNvPr id="11" name="Đáp án sai 2">
            <a:extLst>
              <a:ext uri="{FF2B5EF4-FFF2-40B4-BE49-F238E27FC236}">
                <a16:creationId xmlns:a16="http://schemas.microsoft.com/office/drawing/2014/main" xmlns:a14="http://schemas.microsoft.com/office/drawing/2010/main" xmlns:mc="http://schemas.openxmlformats.org/markup-compatibility/2006" xmlns="" id="{6A919885-0285-0403-1E09-FA94D8BC080B}"/>
              </a:ext>
            </a:extLst>
          </p:cNvPr>
          <p:cNvSpPr/>
          <p:nvPr/>
        </p:nvSpPr>
        <p:spPr>
          <a:xfrm>
            <a:off x="2266255" y="5119915"/>
            <a:ext cx="3547188" cy="13925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A</a:t>
            </a:r>
            <a:r>
              <a:rPr lang="en-US" sz="3600" dirty="0" smtClean="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600" dirty="0">
                <a:solidFill>
                  <a:schemeClr val="tx1"/>
                </a:solidFill>
                <a:latin typeface="Arial" panose="020B0604020202020204" pitchFamily="34" charset="0"/>
                <a:ea typeface="Calibri" panose="020F0502020204030204" pitchFamily="34" charset="0"/>
                <a:cs typeface="Arial" panose="020B0604020202020204" pitchFamily="34" charset="0"/>
              </a:rPr>
              <a:t>2,5x = -10</a:t>
            </a:r>
            <a:endParaRPr kumimoji="0" lang="vi-VN" sz="36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p:sp>
        <p:nvSpPr>
          <p:cNvPr id="12" name="Đáp án sai 3">
            <a:extLst>
              <a:ext uri="{FF2B5EF4-FFF2-40B4-BE49-F238E27FC236}">
                <a16:creationId xmlns:a16="http://schemas.microsoft.com/office/drawing/2014/main" xmlns:a14="http://schemas.microsoft.com/office/drawing/2010/main" xmlns:mc="http://schemas.openxmlformats.org/markup-compatibility/2006" xmlns="" id="{2E7D83A4-3758-8699-4DD0-010A80780539}"/>
              </a:ext>
            </a:extLst>
          </p:cNvPr>
          <p:cNvSpPr/>
          <p:nvPr/>
        </p:nvSpPr>
        <p:spPr>
          <a:xfrm>
            <a:off x="2232043" y="7516817"/>
            <a:ext cx="3581400" cy="13925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800"/>
              </a:spcAft>
            </a:pPr>
            <a:endParaRPr lang="en-US" sz="4000" dirty="0" smtClean="0">
              <a:solidFill>
                <a:schemeClr val="tx1"/>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spcAft>
                <a:spcPts val="800"/>
              </a:spcAft>
            </a:pPr>
            <a:r>
              <a:rPr lang="en-US" sz="4000" dirty="0" smtClean="0">
                <a:solidFill>
                  <a:schemeClr val="tx1"/>
                </a:solidFill>
                <a:latin typeface="Arial" panose="020B0604020202020204" pitchFamily="34" charset="0"/>
                <a:ea typeface="Calibri" panose="020F0502020204030204" pitchFamily="34" charset="0"/>
                <a:cs typeface="Arial" panose="020B0604020202020204" pitchFamily="34" charset="0"/>
              </a:rPr>
              <a:t>B. </a:t>
            </a:r>
            <a:r>
              <a:rPr lang="en-US" sz="3600" dirty="0" smtClean="0">
                <a:solidFill>
                  <a:schemeClr val="tx1"/>
                </a:solidFill>
                <a:latin typeface="Arial (Body)"/>
                <a:ea typeface="Calibri" panose="020F0502020204030204" pitchFamily="34" charset="0"/>
              </a:rPr>
              <a:t>3x </a:t>
            </a:r>
            <a:r>
              <a:rPr lang="en-US" sz="3600" dirty="0">
                <a:solidFill>
                  <a:schemeClr val="tx1"/>
                </a:solidFill>
                <a:latin typeface="Arial (Body)"/>
                <a:ea typeface="Calibri" panose="020F0502020204030204" pitchFamily="34" charset="0"/>
              </a:rPr>
              <a:t>– 8 = 0</a:t>
            </a:r>
            <a:endParaRPr lang="en-US" sz="3600" dirty="0">
              <a:solidFill>
                <a:schemeClr val="tx1"/>
              </a:solidFill>
              <a:latin typeface="Arial (Body)"/>
              <a:ea typeface="Times New Roman" panose="02020603050405020304" pitchFamily="18" charset="0"/>
              <a:cs typeface="Arial" panose="020B0604020202020204" pitchFamily="34" charset="0"/>
            </a:endParaRPr>
          </a:p>
          <a:p>
            <a:pPr algn="ctr">
              <a:lnSpc>
                <a:spcPct val="150000"/>
              </a:lnSpc>
              <a:spcAft>
                <a:spcPts val="800"/>
              </a:spcAft>
            </a:pP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pic>
        <p:nvPicPr>
          <p:cNvPr id="13"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84725" y="-1274532"/>
            <a:ext cx="974726" cy="974726"/>
          </a:xfrm>
          <a:prstGeom prst="rect">
            <a:avLst/>
          </a:prstGeom>
        </p:spPr>
      </p:pic>
      <p:pic>
        <p:nvPicPr>
          <p:cNvPr id="14" name="Picture 5">
            <a:extLst>
              <a:ext uri="{FF2B5EF4-FFF2-40B4-BE49-F238E27FC236}">
                <a16:creationId xmlns:a16="http://schemas.microsoft.com/office/drawing/2014/main" xmlns=""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737794" y="7942772"/>
            <a:ext cx="1146931" cy="998293"/>
          </a:xfrm>
          <a:prstGeom prst="rect">
            <a:avLst/>
          </a:prstGeom>
        </p:spPr>
      </p:pic>
      <p:pic>
        <p:nvPicPr>
          <p:cNvPr id="15" name="Picture 14">
            <a:extLst>
              <a:ext uri="{FF2B5EF4-FFF2-40B4-BE49-F238E27FC236}">
                <a16:creationId xmlns:a16="http://schemas.microsoft.com/office/drawing/2014/main" xmlns="" id="{4B31FD67-694B-8D1E-89C7-5C3C61578F6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274906" y="5307025"/>
            <a:ext cx="1143000" cy="1018308"/>
          </a:xfrm>
          <a:prstGeom prst="rect">
            <a:avLst/>
          </a:prstGeom>
        </p:spPr>
      </p:pic>
      <p:pic>
        <p:nvPicPr>
          <p:cNvPr id="16"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241943" y="7741290"/>
            <a:ext cx="1143000" cy="1018308"/>
          </a:xfrm>
          <a:prstGeom prst="rect">
            <a:avLst/>
          </a:prstGeom>
        </p:spPr>
      </p:pic>
      <p:pic>
        <p:nvPicPr>
          <p:cNvPr id="17"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195627" y="5285928"/>
            <a:ext cx="1143000" cy="1018308"/>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5538451" y="-1274532"/>
            <a:ext cx="974726" cy="974726"/>
          </a:xfrm>
          <a:prstGeom prst="rect">
            <a:avLst/>
          </a:prstGeom>
        </p:spPr>
      </p:pic>
      <p:sp>
        <p:nvSpPr>
          <p:cNvPr id="5" name="Rectangle 4"/>
          <p:cNvSpPr/>
          <p:nvPr/>
        </p:nvSpPr>
        <p:spPr>
          <a:xfrm>
            <a:off x="1859313" y="2727067"/>
            <a:ext cx="14653864" cy="2169825"/>
          </a:xfrm>
          <a:prstGeom prst="rect">
            <a:avLst/>
          </a:prstGeom>
        </p:spPr>
        <p:txBody>
          <a:bodyPr wrap="square">
            <a:spAutoFit/>
          </a:bodyPr>
          <a:lstStyle/>
          <a:p>
            <a:pPr algn="just">
              <a:lnSpc>
                <a:spcPct val="150000"/>
              </a:lnSpc>
              <a:spcBef>
                <a:spcPts val="100"/>
              </a:spcBef>
              <a:spcAft>
                <a:spcPts val="0"/>
              </a:spcAft>
            </a:pPr>
            <a:r>
              <a:rPr lang="nl-NL" sz="4500" b="1" u="sng" dirty="0">
                <a:solidFill>
                  <a:srgbClr val="7030A0"/>
                </a:solidFill>
                <a:latin typeface="Arial (Body)"/>
                <a:ea typeface="Calibri" panose="020F0502020204030204" pitchFamily="34" charset="0"/>
                <a:cs typeface="Arial" panose="020B0604020202020204" pitchFamily="34" charset="0"/>
              </a:rPr>
              <a:t>Câu 1</a:t>
            </a:r>
            <a:r>
              <a:rPr lang="nl-NL" sz="4500" b="1" dirty="0">
                <a:latin typeface="Arial (Body)"/>
                <a:ea typeface="Calibri" panose="020F0502020204030204" pitchFamily="34" charset="0"/>
                <a:cs typeface="Arial" panose="020B0604020202020204" pitchFamily="34" charset="0"/>
              </a:rPr>
              <a:t>. x = - 4 là nghiệm của của phương trình nào trong các phương trình sau?</a:t>
            </a:r>
            <a:endParaRPr lang="en-US" sz="4500" dirty="0">
              <a:latin typeface="Arial (Body)"/>
              <a:ea typeface="Calibri" panose="020F0502020204030204" pitchFamily="34" charset="0"/>
              <a:cs typeface="Arial" panose="020B0604020202020204" pitchFamily="34" charset="0"/>
            </a:endParaRPr>
          </a:p>
        </p:txBody>
      </p:sp>
      <p:pic>
        <p:nvPicPr>
          <p:cNvPr id="19" name="Picture 5"/>
          <p:cNvPicPr>
            <a:picLocks noChangeAspect="1"/>
          </p:cNvPicPr>
          <p:nvPr/>
        </p:nvPicPr>
        <p:blipFill>
          <a:blip r:embed="rId16"/>
          <a:srcRect/>
          <a:stretch>
            <a:fillRect/>
          </a:stretch>
        </p:blipFill>
        <p:spPr>
          <a:xfrm>
            <a:off x="14580972" y="342900"/>
            <a:ext cx="3498584" cy="1744919"/>
          </a:xfrm>
          <a:prstGeom prst="rect">
            <a:avLst/>
          </a:prstGeom>
        </p:spPr>
      </p:pic>
      <p:pic>
        <p:nvPicPr>
          <p:cNvPr id="20" name="Picture 6">
            <a:extLst>
              <a:ext uri="{FF2B5EF4-FFF2-40B4-BE49-F238E27FC236}">
                <a16:creationId xmlns="" xmlns:a16="http://schemas.microsoft.com/office/drawing/2014/main" id="{CE714F3F-B7C5-CCD8-50FE-96991E3B723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997822" y="6512444"/>
            <a:ext cx="1921106" cy="3377770"/>
          </a:xfrm>
          <a:prstGeom prst="rect">
            <a:avLst/>
          </a:prstGeom>
        </p:spPr>
      </p:pic>
    </p:spTree>
    <p:extLst>
      <p:ext uri="{BB962C8B-B14F-4D97-AF65-F5344CB8AC3E}">
        <p14:creationId xmlns:p14="http://schemas.microsoft.com/office/powerpoint/2010/main" val="336236739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Left)">
                                      <p:cBhvr>
                                        <p:cTn id="21" dur="500"/>
                                        <p:tgtEl>
                                          <p:spTgt spid="10"/>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strips(downLeft)">
                                      <p:cBhvr>
                                        <p:cTn id="24" dur="500"/>
                                        <p:tgtEl>
                                          <p:spTgt spid="12"/>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9"/>
                                        </p:tgtEl>
                                        <p:attrNameLst>
                                          <p:attrName>fillcolor</p:attrName>
                                        </p:attrNameLst>
                                      </p:cBhvr>
                                      <p:to>
                                        <a:srgbClr val="92D050"/>
                                      </p:to>
                                    </p:animClr>
                                    <p:set>
                                      <p:cBhvr>
                                        <p:cTn id="33" dur="500" fill="hold"/>
                                        <p:tgtEl>
                                          <p:spTgt spid="9"/>
                                        </p:tgtEl>
                                        <p:attrNameLst>
                                          <p:attrName>fill.type</p:attrName>
                                        </p:attrNameLst>
                                      </p:cBhvr>
                                      <p:to>
                                        <p:strVal val="solid"/>
                                      </p:to>
                                    </p:set>
                                    <p:set>
                                      <p:cBhvr>
                                        <p:cTn id="34" dur="500" fill="hold"/>
                                        <p:tgtEl>
                                          <p:spTgt spid="9"/>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835" fill="hold"/>
                                        <p:tgtEl>
                                          <p:spTgt spid="13"/>
                                        </p:tgtEl>
                                      </p:cBhvr>
                                    </p:cmd>
                                  </p:childTnLst>
                                </p:cTn>
                              </p:par>
                              <p:par>
                                <p:cTn id="37" presetID="1" presetClass="entr" presetSubtype="0" fill="hold" nodeType="withEffect">
                                  <p:stCondLst>
                                    <p:cond delay="0"/>
                                  </p:stCondLst>
                                  <p:childTnLst>
                                    <p:set>
                                      <p:cBhvr>
                                        <p:cTn id="38" dur="1" fill="hold">
                                          <p:stCondLst>
                                            <p:cond delay="9"/>
                                          </p:stCondLst>
                                        </p:cTn>
                                        <p:tgtEl>
                                          <p:spTgt spid="14"/>
                                        </p:tgtEl>
                                        <p:attrNameLst>
                                          <p:attrName>style.visibility</p:attrName>
                                        </p:attrNameLst>
                                      </p:cBhvr>
                                      <p:to>
                                        <p:strVal val="visible"/>
                                      </p:to>
                                    </p:set>
                                  </p:childTnLst>
                                </p:cTn>
                              </p:par>
                              <p:par>
                                <p:cTn id="39" presetID="26" presetClass="emph" presetSubtype="0" repeatCount="4000" fill="hold" grpId="1" nodeType="withEffect">
                                  <p:stCondLst>
                                    <p:cond delay="0"/>
                                  </p:stCondLst>
                                  <p:childTnLst>
                                    <p:animEffect transition="out" filter="fade">
                                      <p:cBhvr>
                                        <p:cTn id="40" dur="500" tmFilter="0, 0; .2, .5; .8, .5; 1, 0"/>
                                        <p:tgtEl>
                                          <p:spTgt spid="9"/>
                                        </p:tgtEl>
                                      </p:cBhvr>
                                    </p:animEffect>
                                    <p:animScale>
                                      <p:cBhvr>
                                        <p:cTn id="41"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10"/>
                                        </p:tgtEl>
                                        <p:attrNameLst>
                                          <p:attrName>fillcolor</p:attrName>
                                        </p:attrNameLst>
                                      </p:cBhvr>
                                      <p:to>
                                        <a:srgbClr val="D99694"/>
                                      </p:to>
                                    </p:animClr>
                                    <p:set>
                                      <p:cBhvr>
                                        <p:cTn id="47" dur="500" fill="hold"/>
                                        <p:tgtEl>
                                          <p:spTgt spid="10"/>
                                        </p:tgtEl>
                                        <p:attrNameLst>
                                          <p:attrName>fill.type</p:attrName>
                                        </p:attrNameLst>
                                      </p:cBhvr>
                                      <p:to>
                                        <p:strVal val="solid"/>
                                      </p:to>
                                    </p:set>
                                    <p:set>
                                      <p:cBhvr>
                                        <p:cTn id="48" dur="500" fill="hold"/>
                                        <p:tgtEl>
                                          <p:spTgt spid="10"/>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862" fill="hold"/>
                                        <p:tgtEl>
                                          <p:spTgt spid="18"/>
                                        </p:tgtEl>
                                      </p:cBhvr>
                                    </p:cmd>
                                  </p:childTnLst>
                                </p:cTn>
                              </p:par>
                              <p:par>
                                <p:cTn id="51" presetID="1"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26" presetClass="emph" presetSubtype="0" repeatCount="4000" fill="hold" grpId="1" nodeType="withEffect">
                                  <p:stCondLst>
                                    <p:cond delay="0"/>
                                  </p:stCondLst>
                                  <p:childTnLst>
                                    <p:animEffect transition="out" filter="fade">
                                      <p:cBhvr>
                                        <p:cTn id="54" dur="500" tmFilter="0, 0; .2, .5; .8, .5; 1, 0"/>
                                        <p:tgtEl>
                                          <p:spTgt spid="10"/>
                                        </p:tgtEl>
                                      </p:cBhvr>
                                    </p:animEffect>
                                    <p:animScale>
                                      <p:cBhvr>
                                        <p:cTn id="55"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11"/>
                                        </p:tgtEl>
                                        <p:attrNameLst>
                                          <p:attrName>fillcolor</p:attrName>
                                        </p:attrNameLst>
                                      </p:cBhvr>
                                      <p:to>
                                        <a:srgbClr val="D99694"/>
                                      </p:to>
                                    </p:animClr>
                                    <p:set>
                                      <p:cBhvr>
                                        <p:cTn id="61" dur="500" fill="hold"/>
                                        <p:tgtEl>
                                          <p:spTgt spid="11"/>
                                        </p:tgtEl>
                                        <p:attrNameLst>
                                          <p:attrName>fill.type</p:attrName>
                                        </p:attrNameLst>
                                      </p:cBhvr>
                                      <p:to>
                                        <p:strVal val="solid"/>
                                      </p:to>
                                    </p:set>
                                    <p:set>
                                      <p:cBhvr>
                                        <p:cTn id="62" dur="500" fill="hold"/>
                                        <p:tgtEl>
                                          <p:spTgt spid="11"/>
                                        </p:tgtEl>
                                        <p:attrNameLst>
                                          <p:attrName>fill.on</p:attrName>
                                        </p:attrNameLst>
                                      </p:cBhvr>
                                      <p:to>
                                        <p:strVal val="true"/>
                                      </p:to>
                                    </p:set>
                                  </p:childTnLst>
                                </p:cTn>
                              </p:par>
                              <p:par>
                                <p:cTn id="63" presetID="1" presetClass="mediacall" presetSubtype="0" fill="hold" nodeType="withEffect">
                                  <p:stCondLst>
                                    <p:cond delay="0"/>
                                  </p:stCondLst>
                                  <p:childTnLst>
                                    <p:cmd type="call" cmd="playFrom(0.0)">
                                      <p:cBhvr>
                                        <p:cTn id="64" dur="862" fill="hold"/>
                                        <p:tgtEl>
                                          <p:spTgt spid="18"/>
                                        </p:tgtEl>
                                      </p:cBhvr>
                                    </p:cmd>
                                  </p:childTnLst>
                                </p:cTn>
                              </p:par>
                              <p:par>
                                <p:cTn id="65" presetID="1" presetClass="entr" presetSubtype="0" fill="hold" nodeType="withEffect">
                                  <p:stCondLst>
                                    <p:cond delay="0"/>
                                  </p:stCondLst>
                                  <p:childTnLst>
                                    <p:set>
                                      <p:cBhvr>
                                        <p:cTn id="66" dur="1" fill="hold">
                                          <p:stCondLst>
                                            <p:cond delay="9"/>
                                          </p:stCondLst>
                                        </p:cTn>
                                        <p:tgtEl>
                                          <p:spTgt spid="15"/>
                                        </p:tgtEl>
                                        <p:attrNameLst>
                                          <p:attrName>style.visibility</p:attrName>
                                        </p:attrNameLst>
                                      </p:cBhvr>
                                      <p:to>
                                        <p:strVal val="visible"/>
                                      </p:to>
                                    </p:set>
                                  </p:childTnLst>
                                </p:cTn>
                              </p:par>
                              <p:par>
                                <p:cTn id="67" presetID="26" presetClass="emph" presetSubtype="0" repeatCount="4000" fill="hold" grpId="1" nodeType="withEffect">
                                  <p:stCondLst>
                                    <p:cond delay="0"/>
                                  </p:stCondLst>
                                  <p:childTnLst>
                                    <p:animEffect transition="out" filter="fade">
                                      <p:cBhvr>
                                        <p:cTn id="68" dur="500" tmFilter="0, 0; .2, .5; .8, .5; 1, 0"/>
                                        <p:tgtEl>
                                          <p:spTgt spid="11"/>
                                        </p:tgtEl>
                                      </p:cBhvr>
                                    </p:animEffect>
                                    <p:animScale>
                                      <p:cBhvr>
                                        <p:cTn id="69"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12"/>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12"/>
                                        </p:tgtEl>
                                        <p:attrNameLst>
                                          <p:attrName>fillcolor</p:attrName>
                                        </p:attrNameLst>
                                      </p:cBhvr>
                                      <p:to>
                                        <a:srgbClr val="D99694"/>
                                      </p:to>
                                    </p:animClr>
                                    <p:set>
                                      <p:cBhvr>
                                        <p:cTn id="75" dur="500" fill="hold"/>
                                        <p:tgtEl>
                                          <p:spTgt spid="12"/>
                                        </p:tgtEl>
                                        <p:attrNameLst>
                                          <p:attrName>fill.type</p:attrName>
                                        </p:attrNameLst>
                                      </p:cBhvr>
                                      <p:to>
                                        <p:strVal val="solid"/>
                                      </p:to>
                                    </p:set>
                                    <p:set>
                                      <p:cBhvr>
                                        <p:cTn id="76" dur="500" fill="hold"/>
                                        <p:tgtEl>
                                          <p:spTgt spid="12"/>
                                        </p:tgtEl>
                                        <p:attrNameLst>
                                          <p:attrName>fill.on</p:attrName>
                                        </p:attrNameLst>
                                      </p:cBhvr>
                                      <p:to>
                                        <p:strVal val="true"/>
                                      </p:to>
                                    </p:set>
                                  </p:childTnLst>
                                </p:cTn>
                              </p:par>
                              <p:par>
                                <p:cTn id="77" presetID="1" presetClass="mediacall" presetSubtype="0" fill="hold" nodeType="withEffect">
                                  <p:stCondLst>
                                    <p:cond delay="0"/>
                                  </p:stCondLst>
                                  <p:childTnLst>
                                    <p:cmd type="call" cmd="playFrom(0.0)">
                                      <p:cBhvr>
                                        <p:cTn id="78" dur="862" fill="hold"/>
                                        <p:tgtEl>
                                          <p:spTgt spid="18"/>
                                        </p:tgtEl>
                                      </p:cBhvr>
                                    </p:cmd>
                                  </p:childTnLst>
                                </p:cTn>
                              </p:par>
                              <p:par>
                                <p:cTn id="79" presetID="1" presetClass="entr" presetSubtype="0" fill="hold" nodeType="withEffect">
                                  <p:stCondLst>
                                    <p:cond delay="0"/>
                                  </p:stCondLst>
                                  <p:childTnLst>
                                    <p:set>
                                      <p:cBhvr>
                                        <p:cTn id="80" dur="1" fill="hold">
                                          <p:stCondLst>
                                            <p:cond delay="9"/>
                                          </p:stCondLst>
                                        </p:cTn>
                                        <p:tgtEl>
                                          <p:spTgt spid="16"/>
                                        </p:tgtEl>
                                        <p:attrNameLst>
                                          <p:attrName>style.visibility</p:attrName>
                                        </p:attrNameLst>
                                      </p:cBhvr>
                                      <p:to>
                                        <p:strVal val="visible"/>
                                      </p:to>
                                    </p:set>
                                  </p:childTnLst>
                                </p:cTn>
                              </p:par>
                              <p:par>
                                <p:cTn id="81" presetID="26" presetClass="emph" presetSubtype="0" repeatCount="4000" fill="hold" grpId="1" nodeType="withEffect">
                                  <p:stCondLst>
                                    <p:cond delay="0"/>
                                  </p:stCondLst>
                                  <p:childTnLst>
                                    <p:animEffect transition="out" filter="fade">
                                      <p:cBhvr>
                                        <p:cTn id="82" dur="500" tmFilter="0, 0; .2, .5; .8, .5; 1, 0"/>
                                        <p:tgtEl>
                                          <p:spTgt spid="12"/>
                                        </p:tgtEl>
                                      </p:cBhvr>
                                    </p:animEffect>
                                    <p:animScale>
                                      <p:cBhvr>
                                        <p:cTn id="83"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4" fill="hold" display="0">
                  <p:stCondLst>
                    <p:cond delay="indefinite"/>
                  </p:stCondLst>
                  <p:endCondLst>
                    <p:cond evt="onStopAudio" delay="0">
                      <p:tgtEl>
                        <p:sldTgt/>
                      </p:tgtEl>
                    </p:cond>
                  </p:endCondLst>
                </p:cTn>
                <p:tgtEl>
                  <p:spTgt spid="13"/>
                </p:tgtEl>
              </p:cMediaNode>
            </p:audio>
            <p:audio>
              <p:cMediaNode vol="80000">
                <p:cTn id="85" fill="hold" display="0">
                  <p:stCondLst>
                    <p:cond delay="indefinite"/>
                  </p:stCondLst>
                  <p:endCondLst>
                    <p:cond evt="onStopAudio" delay="0">
                      <p:tgtEl>
                        <p:sldTgt/>
                      </p:tgtEl>
                    </p:cond>
                  </p:endCondLst>
                </p:cTn>
                <p:tgtEl>
                  <p:spTgt spid="18"/>
                </p:tgtEl>
              </p:cMediaNode>
            </p:audio>
          </p:childTnLst>
        </p:cTn>
      </p:par>
    </p:tnLst>
    <p:bldLst>
      <p:bldP spid="2" grpId="0"/>
      <p:bldP spid="8" grpId="0" animBg="1"/>
      <p:bldP spid="9" grpId="0" animBg="1"/>
      <p:bldP spid="9" grpId="1" animBg="1"/>
      <p:bldP spid="10" grpId="0" animBg="1"/>
      <p:bldP spid="10" grpId="1" animBg="1"/>
      <p:bldP spid="11" grpId="0" animBg="1"/>
      <p:bldP spid="11" grpId="1" animBg="1"/>
      <p:bldP spid="12" grpId="0" animBg="1"/>
      <p:bldP spid="12" grpId="1"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a:xfrm>
            <a:off x="1593695" y="876300"/>
            <a:ext cx="15435000" cy="1414800"/>
          </a:xfrm>
        </p:spPr>
        <p:txBody>
          <a:bodyPr/>
          <a:lstStyle/>
          <a:p>
            <a:r>
              <a:rPr lang="en-US" sz="5000" b="1" dirty="0">
                <a:solidFill>
                  <a:srgbClr val="C00000"/>
                </a:solidFill>
                <a:latin typeface="Arial" panose="020B0604020202020204" pitchFamily="34" charset="0"/>
                <a:cs typeface="Arial" panose="020B0604020202020204" pitchFamily="34" charset="0"/>
              </a:rPr>
              <a:t>BÀI TẬP TRẮC NGHIỆM</a:t>
            </a:r>
          </a:p>
        </p:txBody>
      </p:sp>
      <p:sp>
        <p:nvSpPr>
          <p:cNvPr id="8" name="Câu hỏi">
            <a:extLst>
              <a:ext uri="{FF2B5EF4-FFF2-40B4-BE49-F238E27FC236}">
                <a16:creationId xmlns:a16="http://schemas.microsoft.com/office/drawing/2014/main" xmlns="" id="{4ADFFF1A-F500-CC57-185E-00F4826D0836}"/>
              </a:ext>
            </a:extLst>
          </p:cNvPr>
          <p:cNvSpPr/>
          <p:nvPr/>
        </p:nvSpPr>
        <p:spPr>
          <a:xfrm>
            <a:off x="1657696" y="2095500"/>
            <a:ext cx="14602987" cy="190500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Đáp án đúng">
            <a:extLst>
              <a:ext uri="{FF2B5EF4-FFF2-40B4-BE49-F238E27FC236}">
                <a16:creationId xmlns:a16="http://schemas.microsoft.com/office/drawing/2014/main" xmlns="" id="{8B66CBE4-2DB9-BCF7-D1C4-281B894BFE17}"/>
              </a:ext>
            </a:extLst>
          </p:cNvPr>
          <p:cNvSpPr/>
          <p:nvPr/>
        </p:nvSpPr>
        <p:spPr>
          <a:xfrm>
            <a:off x="8668656" y="4533900"/>
            <a:ext cx="3675744" cy="13925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4000" dirty="0">
                <a:solidFill>
                  <a:prstClr val="black"/>
                </a:solidFill>
                <a:latin typeface="Arial" panose="020B0604020202020204" pitchFamily="34" charset="0"/>
                <a:ea typeface="Calibri" panose="020F0502020204030204" pitchFamily="34" charset="0"/>
              </a:rPr>
              <a:t>C. </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x = 3</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Đáp án sai 1">
            <a:extLst>
              <a:ext uri="{FF2B5EF4-FFF2-40B4-BE49-F238E27FC236}">
                <a16:creationId xmlns:a16="http://schemas.microsoft.com/office/drawing/2014/main" xmlns="" id="{3FCD9830-5FD1-BD44-878B-228BD96CE996}"/>
              </a:ext>
            </a:extLst>
          </p:cNvPr>
          <p:cNvSpPr/>
          <p:nvPr/>
        </p:nvSpPr>
        <p:spPr>
          <a:xfrm>
            <a:off x="1907178" y="7124700"/>
            <a:ext cx="3579222" cy="13925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000" dirty="0">
                <a:solidFill>
                  <a:prstClr val="black"/>
                </a:solidFill>
                <a:latin typeface="Arial" panose="020B0604020202020204" pitchFamily="34" charset="0"/>
                <a:ea typeface="Calibri" panose="020F0502020204030204" pitchFamily="34" charset="0"/>
              </a:rPr>
              <a:t>B. </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x = 5</a:t>
            </a:r>
            <a:endParaRPr lang="vi-VN" sz="4000" noProof="1">
              <a:solidFill>
                <a:prstClr val="black"/>
              </a:solidFill>
              <a:cs typeface="Arial" panose="020B0604020202020204" pitchFamily="34" charset="0"/>
            </a:endParaRPr>
          </a:p>
        </p:txBody>
      </p:sp>
      <p:sp>
        <p:nvSpPr>
          <p:cNvPr id="11" name="Đáp án sai 2">
            <a:extLst>
              <a:ext uri="{FF2B5EF4-FFF2-40B4-BE49-F238E27FC236}">
                <a16:creationId xmlns:a16="http://schemas.microsoft.com/office/drawing/2014/main" xmlns="" id="{6A919885-0285-0403-1E09-FA94D8BC080B}"/>
              </a:ext>
            </a:extLst>
          </p:cNvPr>
          <p:cNvSpPr/>
          <p:nvPr/>
        </p:nvSpPr>
        <p:spPr>
          <a:xfrm>
            <a:off x="8837821" y="6967943"/>
            <a:ext cx="3506579" cy="13925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prstClr val="black"/>
                </a:solidFill>
                <a:latin typeface="Arial" panose="020B0604020202020204" pitchFamily="34" charset="0"/>
                <a:ea typeface="Calibri" panose="020F0502020204030204" pitchFamily="34" charset="0"/>
              </a:rPr>
              <a:t>D. </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x = –5</a:t>
            </a:r>
            <a:endParaRPr lang="vi-VN" sz="4000" noProof="1">
              <a:solidFill>
                <a:prstClr val="black"/>
              </a:solidFill>
              <a:cs typeface="Arial" panose="020B0604020202020204" pitchFamily="34" charset="0"/>
            </a:endParaRPr>
          </a:p>
        </p:txBody>
      </p:sp>
      <p:sp>
        <p:nvSpPr>
          <p:cNvPr id="12" name="Đáp án sai 3">
            <a:extLst>
              <a:ext uri="{FF2B5EF4-FFF2-40B4-BE49-F238E27FC236}">
                <a16:creationId xmlns:a16="http://schemas.microsoft.com/office/drawing/2014/main" xmlns="" id="{2E7D83A4-3758-8699-4DD0-010A80780539}"/>
              </a:ext>
            </a:extLst>
          </p:cNvPr>
          <p:cNvSpPr/>
          <p:nvPr/>
        </p:nvSpPr>
        <p:spPr>
          <a:xfrm>
            <a:off x="1893182" y="4686300"/>
            <a:ext cx="3593218" cy="13925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1200"/>
              </a:spcAft>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 x = –3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84725" y="-1274532"/>
            <a:ext cx="974726" cy="974726"/>
          </a:xfrm>
          <a:prstGeom prst="rect">
            <a:avLst/>
          </a:prstGeom>
        </p:spPr>
      </p:pic>
      <p:pic>
        <p:nvPicPr>
          <p:cNvPr id="14" name="Picture 5">
            <a:extLst>
              <a:ext uri="{FF2B5EF4-FFF2-40B4-BE49-F238E27FC236}">
                <a16:creationId xmlns:a16="http://schemas.microsoft.com/office/drawing/2014/main" xmlns=""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770934" y="4731017"/>
            <a:ext cx="1146931" cy="998293"/>
          </a:xfrm>
          <a:prstGeom prst="rect">
            <a:avLst/>
          </a:prstGeom>
        </p:spPr>
      </p:pic>
      <p:pic>
        <p:nvPicPr>
          <p:cNvPr id="15" name="Picture 14">
            <a:extLst>
              <a:ext uri="{FF2B5EF4-FFF2-40B4-BE49-F238E27FC236}">
                <a16:creationId xmlns:a16="http://schemas.microsoft.com/office/drawing/2014/main" xmlns=""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039600" y="7020039"/>
            <a:ext cx="1143000" cy="1018308"/>
          </a:xfrm>
          <a:prstGeom prst="rect">
            <a:avLst/>
          </a:prstGeom>
        </p:spPr>
      </p:pic>
      <p:pic>
        <p:nvPicPr>
          <p:cNvPr id="16"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914900" y="5060521"/>
            <a:ext cx="1143000" cy="1018308"/>
          </a:xfrm>
          <a:prstGeom prst="rect">
            <a:avLst/>
          </a:prstGeom>
        </p:spPr>
      </p:pic>
      <p:pic>
        <p:nvPicPr>
          <p:cNvPr id="17"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914900" y="7412613"/>
            <a:ext cx="1143000" cy="1018308"/>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5538451" y="-1274532"/>
            <a:ext cx="974726" cy="974726"/>
          </a:xfrm>
          <a:prstGeom prst="rect">
            <a:avLst/>
          </a:prstGeom>
        </p:spPr>
      </p:pic>
      <p:sp>
        <p:nvSpPr>
          <p:cNvPr id="5" name="Rectangle 4"/>
          <p:cNvSpPr/>
          <p:nvPr/>
        </p:nvSpPr>
        <p:spPr>
          <a:xfrm>
            <a:off x="2401365" y="2566874"/>
            <a:ext cx="13326435" cy="962251"/>
          </a:xfrm>
          <a:prstGeom prst="rect">
            <a:avLst/>
          </a:prstGeom>
        </p:spPr>
        <p:txBody>
          <a:bodyPr wrap="square">
            <a:spAutoFit/>
          </a:bodyPr>
          <a:lstStyle/>
          <a:p>
            <a:pPr lvl="0" algn="just">
              <a:lnSpc>
                <a:spcPct val="150000"/>
              </a:lnSpc>
              <a:defRPr/>
            </a:pPr>
            <a:r>
              <a:rPr lang="en-US" sz="4300" b="1" u="sng" dirty="0" err="1" smtClean="0">
                <a:solidFill>
                  <a:srgbClr val="7030A0"/>
                </a:solidFill>
                <a:latin typeface="Arial" panose="020B0604020202020204" pitchFamily="34" charset="0"/>
                <a:ea typeface="Calibri" panose="020F0502020204030204" pitchFamily="34" charset="0"/>
              </a:rPr>
              <a:t>Câu</a:t>
            </a:r>
            <a:r>
              <a:rPr lang="en-US" sz="4300" b="1" u="sng" dirty="0" smtClean="0">
                <a:solidFill>
                  <a:srgbClr val="7030A0"/>
                </a:solidFill>
                <a:latin typeface="Arial" panose="020B0604020202020204" pitchFamily="34" charset="0"/>
                <a:ea typeface="Calibri" panose="020F0502020204030204" pitchFamily="34" charset="0"/>
              </a:rPr>
              <a:t> 3</a:t>
            </a:r>
            <a:r>
              <a:rPr kumimoji="0" lang="en-US" sz="43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rPr>
              <a:t>. </a:t>
            </a:r>
            <a:r>
              <a:rPr lang="en-US" sz="4300" b="1" noProof="0" dirty="0" err="1" smtClean="0">
                <a:latin typeface="Arial" panose="020B0604020202020204" pitchFamily="34" charset="0"/>
                <a:ea typeface="Calibri" panose="020F0502020204030204" pitchFamily="34" charset="0"/>
              </a:rPr>
              <a:t>P</a:t>
            </a:r>
            <a:r>
              <a:rPr kumimoji="0" lang="en-US" sz="4300" b="1" i="0" u="none" strike="noStrike" kern="1200" cap="none" spc="0" normalizeH="0" noProof="0" dirty="0" err="1" smtClean="0">
                <a:ln>
                  <a:noFill/>
                </a:ln>
                <a:effectLst/>
                <a:uLnTx/>
                <a:uFillTx/>
                <a:latin typeface="Arial" panose="020B0604020202020204" pitchFamily="34" charset="0"/>
                <a:ea typeface="Calibri" panose="020F0502020204030204" pitchFamily="34" charset="0"/>
              </a:rPr>
              <a:t>hương</a:t>
            </a:r>
            <a:r>
              <a:rPr kumimoji="0" lang="en-US" sz="4300" b="1" i="0" u="none" strike="noStrike" kern="1200" cap="none" spc="0" normalizeH="0" noProof="0" dirty="0" smtClean="0">
                <a:ln>
                  <a:noFill/>
                </a:ln>
                <a:effectLst/>
                <a:uLnTx/>
                <a:uFillTx/>
                <a:latin typeface="Arial" panose="020B0604020202020204" pitchFamily="34" charset="0"/>
                <a:ea typeface="Calibri" panose="020F0502020204030204" pitchFamily="34" charset="0"/>
              </a:rPr>
              <a:t> </a:t>
            </a:r>
            <a:r>
              <a:rPr kumimoji="0" lang="en-US" sz="4300" b="1" i="0" u="none" strike="noStrike" kern="1200" cap="none" spc="0" normalizeH="0" noProof="0" dirty="0" err="1">
                <a:ln>
                  <a:noFill/>
                </a:ln>
                <a:effectLst/>
                <a:uLnTx/>
                <a:uFillTx/>
                <a:latin typeface="Arial" panose="020B0604020202020204" pitchFamily="34" charset="0"/>
                <a:ea typeface="Calibri" panose="020F0502020204030204" pitchFamily="34" charset="0"/>
              </a:rPr>
              <a:t>trình</a:t>
            </a:r>
            <a:r>
              <a:rPr kumimoji="0" lang="en-US" sz="4300" b="1" i="0" u="none" strike="noStrike" kern="1200" cap="none" spc="0" normalizeH="0" noProof="0" dirty="0">
                <a:ln>
                  <a:noFill/>
                </a:ln>
                <a:effectLst/>
                <a:uLnTx/>
                <a:uFillTx/>
                <a:latin typeface="Arial" panose="020B0604020202020204" pitchFamily="34" charset="0"/>
                <a:ea typeface="Calibri" panose="020F0502020204030204" pitchFamily="34" charset="0"/>
              </a:rPr>
              <a:t> 5x + 3 = 18 </a:t>
            </a:r>
            <a:r>
              <a:rPr kumimoji="0" lang="en-US" sz="4300" b="1" i="0" u="none" strike="noStrike" kern="1200" cap="none" spc="0" normalizeH="0" noProof="0" dirty="0" err="1" smtClean="0">
                <a:ln>
                  <a:noFill/>
                </a:ln>
                <a:effectLst/>
                <a:uLnTx/>
                <a:uFillTx/>
                <a:latin typeface="Arial" panose="020B0604020202020204" pitchFamily="34" charset="0"/>
                <a:ea typeface="Calibri" panose="020F0502020204030204" pitchFamily="34" charset="0"/>
              </a:rPr>
              <a:t>có</a:t>
            </a:r>
            <a:r>
              <a:rPr kumimoji="0" lang="en-US" sz="4300" b="1" i="0" u="none" strike="noStrike" kern="1200" cap="none" spc="0" normalizeH="0" noProof="0" dirty="0" smtClean="0">
                <a:ln>
                  <a:noFill/>
                </a:ln>
                <a:effectLst/>
                <a:uLnTx/>
                <a:uFillTx/>
                <a:latin typeface="Arial" panose="020B0604020202020204" pitchFamily="34" charset="0"/>
                <a:ea typeface="Calibri" panose="020F0502020204030204" pitchFamily="34" charset="0"/>
              </a:rPr>
              <a:t> </a:t>
            </a:r>
            <a:r>
              <a:rPr kumimoji="0" lang="en-US" sz="4300" b="1" i="0" u="none" strike="noStrike" kern="1200" cap="none" spc="0" normalizeH="0" noProof="0" dirty="0" err="1" smtClean="0">
                <a:ln>
                  <a:noFill/>
                </a:ln>
                <a:effectLst/>
                <a:uLnTx/>
                <a:uFillTx/>
                <a:latin typeface="Arial" panose="020B0604020202020204" pitchFamily="34" charset="0"/>
                <a:ea typeface="Calibri" panose="020F0502020204030204" pitchFamily="34" charset="0"/>
              </a:rPr>
              <a:t>nghiệm</a:t>
            </a:r>
            <a:r>
              <a:rPr kumimoji="0" lang="en-US" sz="4300" b="1" i="0" u="none" strike="noStrike" kern="1200" cap="none" spc="0" normalizeH="0" noProof="0" dirty="0" smtClean="0">
                <a:ln>
                  <a:noFill/>
                </a:ln>
                <a:effectLst/>
                <a:uLnTx/>
                <a:uFillTx/>
                <a:latin typeface="Arial" panose="020B0604020202020204" pitchFamily="34" charset="0"/>
                <a:ea typeface="Calibri" panose="020F0502020204030204" pitchFamily="34" charset="0"/>
              </a:rPr>
              <a:t> </a:t>
            </a:r>
            <a:r>
              <a:rPr kumimoji="0" lang="en-US" sz="4300" b="1" i="0" u="none" strike="noStrike" kern="1200" cap="none" spc="0" normalizeH="0" noProof="0" dirty="0" err="1" smtClean="0">
                <a:ln>
                  <a:noFill/>
                </a:ln>
                <a:effectLst/>
                <a:uLnTx/>
                <a:uFillTx/>
                <a:latin typeface="Arial" panose="020B0604020202020204" pitchFamily="34" charset="0"/>
                <a:ea typeface="Calibri" panose="020F0502020204030204" pitchFamily="34" charset="0"/>
              </a:rPr>
              <a:t>là</a:t>
            </a:r>
            <a:r>
              <a:rPr kumimoji="0" lang="en-US" sz="4300" b="1" i="0" u="none" strike="noStrike" kern="1200" cap="none" spc="0" normalizeH="0" noProof="0" dirty="0" smtClean="0">
                <a:ln>
                  <a:noFill/>
                </a:ln>
                <a:effectLst/>
                <a:uLnTx/>
                <a:uFillTx/>
                <a:latin typeface="Arial" panose="020B0604020202020204" pitchFamily="34" charset="0"/>
                <a:ea typeface="Calibri" panose="020F0502020204030204" pitchFamily="34" charset="0"/>
              </a:rPr>
              <a:t>:</a:t>
            </a:r>
            <a:endParaRPr kumimoji="0" lang="en-US" sz="43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9" name="Picture 6">
            <a:extLst>
              <a:ext uri="{FF2B5EF4-FFF2-40B4-BE49-F238E27FC236}">
                <a16:creationId xmlns="" xmlns:a16="http://schemas.microsoft.com/office/drawing/2014/main" id="{CE714F3F-B7C5-CCD8-50FE-96991E3B723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260683" y="6515100"/>
            <a:ext cx="1921106" cy="3377770"/>
          </a:xfrm>
          <a:prstGeom prst="rect">
            <a:avLst/>
          </a:prstGeom>
        </p:spPr>
      </p:pic>
      <p:pic>
        <p:nvPicPr>
          <p:cNvPr id="20" name="Picture 5"/>
          <p:cNvPicPr>
            <a:picLocks noChangeAspect="1"/>
          </p:cNvPicPr>
          <p:nvPr/>
        </p:nvPicPr>
        <p:blipFill>
          <a:blip r:embed="rId14"/>
          <a:srcRect/>
          <a:stretch>
            <a:fillRect/>
          </a:stretch>
        </p:blipFill>
        <p:spPr>
          <a:xfrm>
            <a:off x="14580972" y="342900"/>
            <a:ext cx="3498584" cy="1744919"/>
          </a:xfrm>
          <a:prstGeom prst="rect">
            <a:avLst/>
          </a:prstGeom>
        </p:spPr>
      </p:pic>
    </p:spTree>
    <p:extLst>
      <p:ext uri="{BB962C8B-B14F-4D97-AF65-F5344CB8AC3E}">
        <p14:creationId xmlns:p14="http://schemas.microsoft.com/office/powerpoint/2010/main" val="15622166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trips(downLeft)">
                                      <p:cBhvr>
                                        <p:cTn id="13" dur="500"/>
                                        <p:tgtEl>
                                          <p:spTgt spid="9"/>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strips(downLeft)">
                                      <p:cBhvr>
                                        <p:cTn id="16" dur="500"/>
                                        <p:tgtEl>
                                          <p:spTgt spid="12"/>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trips(downLeft)">
                                      <p:cBhvr>
                                        <p:cTn id="19" dur="500"/>
                                        <p:tgtEl>
                                          <p:spTgt spid="10"/>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trips(down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9"/>
                                        </p:tgtEl>
                                        <p:attrNameLst>
                                          <p:attrName>fillcolor</p:attrName>
                                        </p:attrNameLst>
                                      </p:cBhvr>
                                      <p:to>
                                        <a:srgbClr val="92D050"/>
                                      </p:to>
                                    </p:animClr>
                                    <p:set>
                                      <p:cBhvr>
                                        <p:cTn id="28" dur="500" fill="hold"/>
                                        <p:tgtEl>
                                          <p:spTgt spid="9"/>
                                        </p:tgtEl>
                                        <p:attrNameLst>
                                          <p:attrName>fill.type</p:attrName>
                                        </p:attrNameLst>
                                      </p:cBhvr>
                                      <p:to>
                                        <p:strVal val="solid"/>
                                      </p:to>
                                    </p:set>
                                    <p:set>
                                      <p:cBhvr>
                                        <p:cTn id="29" dur="500" fill="hold"/>
                                        <p:tgtEl>
                                          <p:spTgt spid="9"/>
                                        </p:tgtEl>
                                        <p:attrNameLst>
                                          <p:attrName>fill.on</p:attrName>
                                        </p:attrNameLst>
                                      </p:cBhvr>
                                      <p:to>
                                        <p:strVal val="true"/>
                                      </p:to>
                                    </p:set>
                                  </p:childTnLst>
                                </p:cTn>
                              </p:par>
                              <p:par>
                                <p:cTn id="30" presetID="1" presetClass="mediacall" presetSubtype="0" fill="hold" nodeType="withEffect">
                                  <p:stCondLst>
                                    <p:cond delay="0"/>
                                  </p:stCondLst>
                                  <p:childTnLst>
                                    <p:cmd type="call" cmd="playFrom(0.0)">
                                      <p:cBhvr>
                                        <p:cTn id="31" dur="835" fill="hold"/>
                                        <p:tgtEl>
                                          <p:spTgt spid="13"/>
                                        </p:tgtEl>
                                      </p:cBhvr>
                                    </p:cmd>
                                  </p:childTnLst>
                                </p:cTn>
                              </p:par>
                              <p:par>
                                <p:cTn id="32" presetID="1" presetClass="entr" presetSubtype="0" fill="hold" nodeType="withEffect">
                                  <p:stCondLst>
                                    <p:cond delay="0"/>
                                  </p:stCondLst>
                                  <p:childTnLst>
                                    <p:set>
                                      <p:cBhvr>
                                        <p:cTn id="33" dur="1" fill="hold">
                                          <p:stCondLst>
                                            <p:cond delay="9"/>
                                          </p:stCondLst>
                                        </p:cTn>
                                        <p:tgtEl>
                                          <p:spTgt spid="14"/>
                                        </p:tgtEl>
                                        <p:attrNameLst>
                                          <p:attrName>style.visibility</p:attrName>
                                        </p:attrNameLst>
                                      </p:cBhvr>
                                      <p:to>
                                        <p:strVal val="visible"/>
                                      </p:to>
                                    </p:set>
                                  </p:childTnLst>
                                </p:cTn>
                              </p:par>
                              <p:par>
                                <p:cTn id="34" presetID="26" presetClass="emph" presetSubtype="0" repeatCount="4000" fill="hold" grpId="1" nodeType="withEffect">
                                  <p:stCondLst>
                                    <p:cond delay="0"/>
                                  </p:stCondLst>
                                  <p:childTnLst>
                                    <p:animEffect transition="out" filter="fade">
                                      <p:cBhvr>
                                        <p:cTn id="35" dur="500" tmFilter="0, 0; .2, .5; .8, .5; 1, 0"/>
                                        <p:tgtEl>
                                          <p:spTgt spid="9"/>
                                        </p:tgtEl>
                                      </p:cBhvr>
                                    </p:animEffect>
                                    <p:animScale>
                                      <p:cBhvr>
                                        <p:cTn id="36"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0"/>
                                        </p:tgtEl>
                                        <p:attrNameLst>
                                          <p:attrName>fillcolor</p:attrName>
                                        </p:attrNameLst>
                                      </p:cBhvr>
                                      <p:to>
                                        <a:srgbClr val="D99694"/>
                                      </p:to>
                                    </p:animClr>
                                    <p:set>
                                      <p:cBhvr>
                                        <p:cTn id="42" dur="500" fill="hold"/>
                                        <p:tgtEl>
                                          <p:spTgt spid="10"/>
                                        </p:tgtEl>
                                        <p:attrNameLst>
                                          <p:attrName>fill.type</p:attrName>
                                        </p:attrNameLst>
                                      </p:cBhvr>
                                      <p:to>
                                        <p:strVal val="solid"/>
                                      </p:to>
                                    </p:set>
                                    <p:set>
                                      <p:cBhvr>
                                        <p:cTn id="43" dur="500" fill="hold"/>
                                        <p:tgtEl>
                                          <p:spTgt spid="10"/>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18"/>
                                        </p:tgtEl>
                                      </p:cBhvr>
                                    </p:cmd>
                                  </p:childTnLst>
                                </p:cTn>
                              </p:par>
                              <p:par>
                                <p:cTn id="46" presetID="1"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par>
                                <p:cTn id="48" presetID="26" presetClass="emph" presetSubtype="0" repeatCount="4000" fill="hold" grpId="1" nodeType="withEffect">
                                  <p:stCondLst>
                                    <p:cond delay="0"/>
                                  </p:stCondLst>
                                  <p:childTnLst>
                                    <p:animEffect transition="out" filter="fade">
                                      <p:cBhvr>
                                        <p:cTn id="49" dur="500" tmFilter="0, 0; .2, .5; .8, .5; 1, 0"/>
                                        <p:tgtEl>
                                          <p:spTgt spid="10"/>
                                        </p:tgtEl>
                                      </p:cBhvr>
                                    </p:animEffect>
                                    <p:animScale>
                                      <p:cBhvr>
                                        <p:cTn id="50"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1"/>
                                        </p:tgtEl>
                                        <p:attrNameLst>
                                          <p:attrName>fillcolor</p:attrName>
                                        </p:attrNameLst>
                                      </p:cBhvr>
                                      <p:to>
                                        <a:srgbClr val="D99694"/>
                                      </p:to>
                                    </p:animClr>
                                    <p:set>
                                      <p:cBhvr>
                                        <p:cTn id="56" dur="500" fill="hold"/>
                                        <p:tgtEl>
                                          <p:spTgt spid="11"/>
                                        </p:tgtEl>
                                        <p:attrNameLst>
                                          <p:attrName>fill.type</p:attrName>
                                        </p:attrNameLst>
                                      </p:cBhvr>
                                      <p:to>
                                        <p:strVal val="solid"/>
                                      </p:to>
                                    </p:set>
                                    <p:set>
                                      <p:cBhvr>
                                        <p:cTn id="57" dur="500" fill="hold"/>
                                        <p:tgtEl>
                                          <p:spTgt spid="11"/>
                                        </p:tgtEl>
                                        <p:attrNameLst>
                                          <p:attrName>fill.on</p:attrName>
                                        </p:attrNameLst>
                                      </p:cBhvr>
                                      <p:to>
                                        <p:strVal val="true"/>
                                      </p:to>
                                    </p:set>
                                  </p:childTnLst>
                                </p:cTn>
                              </p:par>
                              <p:par>
                                <p:cTn id="58" presetID="1" presetClass="mediacall" presetSubtype="0" fill="hold" nodeType="withEffect">
                                  <p:stCondLst>
                                    <p:cond delay="0"/>
                                  </p:stCondLst>
                                  <p:childTnLst>
                                    <p:cmd type="call" cmd="playFrom(0.0)">
                                      <p:cBhvr>
                                        <p:cTn id="59" dur="862" fill="hold"/>
                                        <p:tgtEl>
                                          <p:spTgt spid="18"/>
                                        </p:tgtEl>
                                      </p:cBhvr>
                                    </p:cmd>
                                  </p:childTnLst>
                                </p:cTn>
                              </p:par>
                              <p:par>
                                <p:cTn id="60" presetID="1" presetClass="entr" presetSubtype="0" fill="hold" nodeType="withEffect">
                                  <p:stCondLst>
                                    <p:cond delay="0"/>
                                  </p:stCondLst>
                                  <p:childTnLst>
                                    <p:set>
                                      <p:cBhvr>
                                        <p:cTn id="61" dur="1" fill="hold">
                                          <p:stCondLst>
                                            <p:cond delay="9"/>
                                          </p:stCondLst>
                                        </p:cTn>
                                        <p:tgtEl>
                                          <p:spTgt spid="15"/>
                                        </p:tgtEl>
                                        <p:attrNameLst>
                                          <p:attrName>style.visibility</p:attrName>
                                        </p:attrNameLst>
                                      </p:cBhvr>
                                      <p:to>
                                        <p:strVal val="visible"/>
                                      </p:to>
                                    </p:set>
                                  </p:childTnLst>
                                </p:cTn>
                              </p:par>
                              <p:par>
                                <p:cTn id="62" presetID="26" presetClass="emph" presetSubtype="0" repeatCount="4000" fill="hold" grpId="1" nodeType="withEffect">
                                  <p:stCondLst>
                                    <p:cond delay="0"/>
                                  </p:stCondLst>
                                  <p:childTnLst>
                                    <p:animEffect transition="out" filter="fade">
                                      <p:cBhvr>
                                        <p:cTn id="63" dur="500" tmFilter="0, 0; .2, .5; .8, .5; 1, 0"/>
                                        <p:tgtEl>
                                          <p:spTgt spid="11"/>
                                        </p:tgtEl>
                                      </p:cBhvr>
                                    </p:animEffect>
                                    <p:animScale>
                                      <p:cBhvr>
                                        <p:cTn id="64"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2"/>
                                        </p:tgtEl>
                                        <p:attrNameLst>
                                          <p:attrName>fillcolor</p:attrName>
                                        </p:attrNameLst>
                                      </p:cBhvr>
                                      <p:to>
                                        <a:srgbClr val="D99694"/>
                                      </p:to>
                                    </p:animClr>
                                    <p:set>
                                      <p:cBhvr>
                                        <p:cTn id="70" dur="500" fill="hold"/>
                                        <p:tgtEl>
                                          <p:spTgt spid="12"/>
                                        </p:tgtEl>
                                        <p:attrNameLst>
                                          <p:attrName>fill.type</p:attrName>
                                        </p:attrNameLst>
                                      </p:cBhvr>
                                      <p:to>
                                        <p:strVal val="solid"/>
                                      </p:to>
                                    </p:set>
                                    <p:set>
                                      <p:cBhvr>
                                        <p:cTn id="71" dur="500" fill="hold"/>
                                        <p:tgtEl>
                                          <p:spTgt spid="12"/>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862" fill="hold"/>
                                        <p:tgtEl>
                                          <p:spTgt spid="18"/>
                                        </p:tgtEl>
                                      </p:cBhvr>
                                    </p:cmd>
                                  </p:childTnLst>
                                </p:cTn>
                              </p:par>
                              <p:par>
                                <p:cTn id="74" presetID="1" presetClass="entr" presetSubtype="0" fill="hold" nodeType="withEffect">
                                  <p:stCondLst>
                                    <p:cond delay="0"/>
                                  </p:stCondLst>
                                  <p:childTnLst>
                                    <p:set>
                                      <p:cBhvr>
                                        <p:cTn id="75" dur="1" fill="hold">
                                          <p:stCondLst>
                                            <p:cond delay="9"/>
                                          </p:stCondLst>
                                        </p:cTn>
                                        <p:tgtEl>
                                          <p:spTgt spid="16"/>
                                        </p:tgtEl>
                                        <p:attrNameLst>
                                          <p:attrName>style.visibility</p:attrName>
                                        </p:attrNameLst>
                                      </p:cBhvr>
                                      <p:to>
                                        <p:strVal val="visible"/>
                                      </p:to>
                                    </p:set>
                                  </p:childTnLst>
                                </p:cTn>
                              </p:par>
                              <p:par>
                                <p:cTn id="76" presetID="26" presetClass="emph" presetSubtype="0" repeatCount="4000" fill="hold" grpId="1" nodeType="withEffect">
                                  <p:stCondLst>
                                    <p:cond delay="0"/>
                                  </p:stCondLst>
                                  <p:childTnLst>
                                    <p:animEffect transition="out" filter="fade">
                                      <p:cBhvr>
                                        <p:cTn id="77" dur="500" tmFilter="0, 0; .2, .5; .8, .5; 1, 0"/>
                                        <p:tgtEl>
                                          <p:spTgt spid="12"/>
                                        </p:tgtEl>
                                      </p:cBhvr>
                                    </p:animEffect>
                                    <p:animScale>
                                      <p:cBhvr>
                                        <p:cTn id="78"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79" fill="hold" display="0">
                  <p:stCondLst>
                    <p:cond delay="indefinite"/>
                  </p:stCondLst>
                  <p:endCondLst>
                    <p:cond evt="onStopAudio" delay="0">
                      <p:tgtEl>
                        <p:sldTgt/>
                      </p:tgtEl>
                    </p:cond>
                  </p:endCondLst>
                </p:cTn>
                <p:tgtEl>
                  <p:spTgt spid="13"/>
                </p:tgtEl>
              </p:cMediaNode>
            </p:audio>
            <p:audio>
              <p:cMediaNode vol="80000">
                <p:cTn id="80"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a:xfrm>
            <a:off x="1593695" y="876300"/>
            <a:ext cx="15435000" cy="1414800"/>
          </a:xfrm>
        </p:spPr>
        <p:txBody>
          <a:bodyPr/>
          <a:lstStyle/>
          <a:p>
            <a:r>
              <a:rPr lang="en-US" sz="5000" b="1" dirty="0">
                <a:solidFill>
                  <a:srgbClr val="C00000"/>
                </a:solidFill>
                <a:latin typeface="Arial" panose="020B0604020202020204" pitchFamily="34" charset="0"/>
                <a:cs typeface="Arial" panose="020B0604020202020204" pitchFamily="34" charset="0"/>
              </a:rPr>
              <a:t>BÀI TẬP TRẮC NGHIỆM</a:t>
            </a:r>
          </a:p>
        </p:txBody>
      </p:sp>
      <p:sp>
        <p:nvSpPr>
          <p:cNvPr id="8" name="Câu hỏi">
            <a:extLst>
              <a:ext uri="{FF2B5EF4-FFF2-40B4-BE49-F238E27FC236}">
                <a16:creationId xmlns:a16="http://schemas.microsoft.com/office/drawing/2014/main" xmlns="" id="{4ADFFF1A-F500-CC57-185E-00F4826D0836}"/>
              </a:ext>
            </a:extLst>
          </p:cNvPr>
          <p:cNvSpPr/>
          <p:nvPr/>
        </p:nvSpPr>
        <p:spPr>
          <a:xfrm>
            <a:off x="1657696" y="2247900"/>
            <a:ext cx="14602987" cy="24384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Đáp án đúng">
            <a:extLst>
              <a:ext uri="{FF2B5EF4-FFF2-40B4-BE49-F238E27FC236}">
                <a16:creationId xmlns:a16="http://schemas.microsoft.com/office/drawing/2014/main" xmlns="" id="{8B66CBE4-2DB9-BCF7-D1C4-281B894BFE17}"/>
              </a:ext>
            </a:extLst>
          </p:cNvPr>
          <p:cNvSpPr/>
          <p:nvPr/>
        </p:nvSpPr>
        <p:spPr>
          <a:xfrm>
            <a:off x="8844041" y="5327133"/>
            <a:ext cx="3675744" cy="13925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4000" dirty="0">
                <a:solidFill>
                  <a:prstClr val="black"/>
                </a:solidFill>
                <a:latin typeface="Arial" panose="020B0604020202020204" pitchFamily="34" charset="0"/>
                <a:ea typeface="Calibri" panose="020F0502020204030204" pitchFamily="34" charset="0"/>
              </a:rPr>
              <a:t>C. </a:t>
            </a:r>
            <a:r>
              <a:rPr lang="en-US" sz="4000" dirty="0" smtClean="0">
                <a:solidFill>
                  <a:prstClr val="black"/>
                </a:solidFill>
                <a:latin typeface="Arial" panose="020B0604020202020204" pitchFamily="34" charset="0"/>
                <a:ea typeface="Calibri" panose="020F0502020204030204" pitchFamily="34" charset="0"/>
              </a:rPr>
              <a:t>m</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 = - 1</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Đáp án sai 1">
            <a:extLst>
              <a:ext uri="{FF2B5EF4-FFF2-40B4-BE49-F238E27FC236}">
                <a16:creationId xmlns:a16="http://schemas.microsoft.com/office/drawing/2014/main" xmlns="" id="{3FCD9830-5FD1-BD44-878B-228BD96CE996}"/>
              </a:ext>
            </a:extLst>
          </p:cNvPr>
          <p:cNvSpPr/>
          <p:nvPr/>
        </p:nvSpPr>
        <p:spPr>
          <a:xfrm>
            <a:off x="1893182" y="7506644"/>
            <a:ext cx="3579222" cy="13925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000" dirty="0">
                <a:solidFill>
                  <a:prstClr val="black"/>
                </a:solidFill>
                <a:latin typeface="Arial" panose="020B0604020202020204" pitchFamily="34" charset="0"/>
                <a:ea typeface="Calibri" panose="020F0502020204030204" pitchFamily="34" charset="0"/>
              </a:rPr>
              <a:t>B. </a:t>
            </a:r>
            <a:r>
              <a:rPr lang="en-US" sz="4000" dirty="0" smtClean="0">
                <a:solidFill>
                  <a:prstClr val="black"/>
                </a:solidFill>
                <a:latin typeface="Arial" panose="020B0604020202020204" pitchFamily="34" charset="0"/>
                <a:ea typeface="Calibri" panose="020F0502020204030204" pitchFamily="34" charset="0"/>
              </a:rPr>
              <a:t>m</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7</a:t>
            </a:r>
            <a:endParaRPr lang="vi-VN" sz="4000" noProof="1">
              <a:solidFill>
                <a:prstClr val="black"/>
              </a:solidFill>
              <a:cs typeface="Arial" panose="020B0604020202020204" pitchFamily="34" charset="0"/>
            </a:endParaRPr>
          </a:p>
        </p:txBody>
      </p:sp>
      <p:sp>
        <p:nvSpPr>
          <p:cNvPr id="11" name="Đáp án sai 2">
            <a:extLst>
              <a:ext uri="{FF2B5EF4-FFF2-40B4-BE49-F238E27FC236}">
                <a16:creationId xmlns:a16="http://schemas.microsoft.com/office/drawing/2014/main" xmlns="" id="{6A919885-0285-0403-1E09-FA94D8BC080B}"/>
              </a:ext>
            </a:extLst>
          </p:cNvPr>
          <p:cNvSpPr/>
          <p:nvPr/>
        </p:nvSpPr>
        <p:spPr>
          <a:xfrm>
            <a:off x="8844041" y="7432242"/>
            <a:ext cx="3506579" cy="13925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prstClr val="black"/>
                </a:solidFill>
                <a:latin typeface="Arial" panose="020B0604020202020204" pitchFamily="34" charset="0"/>
                <a:ea typeface="Calibri" panose="020F0502020204030204" pitchFamily="34" charset="0"/>
              </a:rPr>
              <a:t>D. </a:t>
            </a:r>
            <a:r>
              <a:rPr lang="en-US" sz="4000" dirty="0" smtClean="0">
                <a:solidFill>
                  <a:prstClr val="black"/>
                </a:solidFill>
                <a:latin typeface="Arial" panose="020B0604020202020204" pitchFamily="34" charset="0"/>
                <a:ea typeface="Calibri" panose="020F0502020204030204" pitchFamily="34" charset="0"/>
              </a:rPr>
              <a:t>m</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–7</a:t>
            </a:r>
            <a:endParaRPr lang="vi-VN" sz="4000" noProof="1">
              <a:solidFill>
                <a:prstClr val="black"/>
              </a:solidFill>
              <a:cs typeface="Arial" panose="020B0604020202020204" pitchFamily="34" charset="0"/>
            </a:endParaRPr>
          </a:p>
        </p:txBody>
      </p:sp>
      <p:sp>
        <p:nvSpPr>
          <p:cNvPr id="12" name="Đáp án sai 3">
            <a:extLst>
              <a:ext uri="{FF2B5EF4-FFF2-40B4-BE49-F238E27FC236}">
                <a16:creationId xmlns:a16="http://schemas.microsoft.com/office/drawing/2014/main" xmlns="" id="{2E7D83A4-3758-8699-4DD0-010A80780539}"/>
              </a:ext>
            </a:extLst>
          </p:cNvPr>
          <p:cNvSpPr/>
          <p:nvPr/>
        </p:nvSpPr>
        <p:spPr>
          <a:xfrm>
            <a:off x="1904068" y="5382564"/>
            <a:ext cx="3593218" cy="13925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1200"/>
              </a:spcAft>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 </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m = 1</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84725" y="-1274532"/>
            <a:ext cx="974726" cy="974726"/>
          </a:xfrm>
          <a:prstGeom prst="rect">
            <a:avLst/>
          </a:prstGeom>
        </p:spPr>
      </p:pic>
      <p:pic>
        <p:nvPicPr>
          <p:cNvPr id="14" name="Picture 5">
            <a:extLst>
              <a:ext uri="{FF2B5EF4-FFF2-40B4-BE49-F238E27FC236}">
                <a16:creationId xmlns:a16="http://schemas.microsoft.com/office/drawing/2014/main" xmlns=""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777154" y="5382564"/>
            <a:ext cx="1146931" cy="998293"/>
          </a:xfrm>
          <a:prstGeom prst="rect">
            <a:avLst/>
          </a:prstGeom>
        </p:spPr>
      </p:pic>
      <p:pic>
        <p:nvPicPr>
          <p:cNvPr id="15" name="Picture 14">
            <a:extLst>
              <a:ext uri="{FF2B5EF4-FFF2-40B4-BE49-F238E27FC236}">
                <a16:creationId xmlns:a16="http://schemas.microsoft.com/office/drawing/2014/main" xmlns="" id="{4B31FD67-694B-8D1E-89C7-5C3C61578F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039600" y="7529193"/>
            <a:ext cx="1143000" cy="1018308"/>
          </a:xfrm>
          <a:prstGeom prst="rect">
            <a:avLst/>
          </a:prstGeom>
        </p:spPr>
      </p:pic>
      <p:pic>
        <p:nvPicPr>
          <p:cNvPr id="16"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257800" y="5569674"/>
            <a:ext cx="1143000" cy="1018308"/>
          </a:xfrm>
          <a:prstGeom prst="rect">
            <a:avLst/>
          </a:prstGeom>
        </p:spPr>
      </p:pic>
      <p:pic>
        <p:nvPicPr>
          <p:cNvPr id="17"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105400" y="7819438"/>
            <a:ext cx="1143000" cy="1018308"/>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5538451" y="-1274532"/>
            <a:ext cx="974726" cy="974726"/>
          </a:xfrm>
          <a:prstGeom prst="rect">
            <a:avLst/>
          </a:prstGeom>
        </p:spPr>
      </p:pic>
      <p:sp>
        <p:nvSpPr>
          <p:cNvPr id="5" name="Rectangle 4"/>
          <p:cNvSpPr/>
          <p:nvPr/>
        </p:nvSpPr>
        <p:spPr>
          <a:xfrm>
            <a:off x="2401365" y="2324100"/>
            <a:ext cx="13326435" cy="1998176"/>
          </a:xfrm>
          <a:prstGeom prst="rect">
            <a:avLst/>
          </a:prstGeom>
        </p:spPr>
        <p:txBody>
          <a:bodyPr wrap="square">
            <a:spAutoFit/>
          </a:bodyPr>
          <a:lstStyle/>
          <a:p>
            <a:pPr lvl="0" algn="just">
              <a:lnSpc>
                <a:spcPct val="150000"/>
              </a:lnSpc>
              <a:defRPr/>
            </a:pPr>
            <a:r>
              <a:rPr lang="en-US" sz="4300" b="1" u="sng" dirty="0" err="1" smtClean="0">
                <a:solidFill>
                  <a:srgbClr val="7030A0"/>
                </a:solidFill>
                <a:latin typeface="Arial" panose="020B0604020202020204" pitchFamily="34" charset="0"/>
                <a:ea typeface="Calibri" panose="020F0502020204030204" pitchFamily="34" charset="0"/>
              </a:rPr>
              <a:t>Câu</a:t>
            </a:r>
            <a:r>
              <a:rPr lang="en-US" sz="4300" b="1" u="sng" dirty="0" smtClean="0">
                <a:solidFill>
                  <a:srgbClr val="7030A0"/>
                </a:solidFill>
                <a:latin typeface="Arial" panose="020B0604020202020204" pitchFamily="34" charset="0"/>
                <a:ea typeface="Calibri" panose="020F0502020204030204" pitchFamily="34" charset="0"/>
              </a:rPr>
              <a:t> 4</a:t>
            </a:r>
            <a:r>
              <a:rPr kumimoji="0" lang="en-US" sz="43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rPr>
              <a:t>. </a:t>
            </a:r>
            <a:r>
              <a:rPr lang="vi-VN" sz="4400" b="1" dirty="0">
                <a:latin typeface="Arial (Body)"/>
                <a:ea typeface="Arial" panose="020B0604020202020204" pitchFamily="34" charset="0"/>
              </a:rPr>
              <a:t>Tìm giá trị của m sao cho phương trình sau đây nhận x = – 2 là nghiệm: 2x + m = x – 1</a:t>
            </a:r>
            <a:endParaRPr kumimoji="0" lang="en-US" sz="43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9" name="Picture 6">
            <a:extLst>
              <a:ext uri="{FF2B5EF4-FFF2-40B4-BE49-F238E27FC236}">
                <a16:creationId xmlns="" xmlns:a16="http://schemas.microsoft.com/office/drawing/2014/main" id="{CE714F3F-B7C5-CCD8-50FE-96991E3B723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260683" y="6515100"/>
            <a:ext cx="1921106" cy="3377770"/>
          </a:xfrm>
          <a:prstGeom prst="rect">
            <a:avLst/>
          </a:prstGeom>
        </p:spPr>
      </p:pic>
      <p:pic>
        <p:nvPicPr>
          <p:cNvPr id="20" name="Picture 5"/>
          <p:cNvPicPr>
            <a:picLocks noChangeAspect="1"/>
          </p:cNvPicPr>
          <p:nvPr/>
        </p:nvPicPr>
        <p:blipFill>
          <a:blip r:embed="rId14"/>
          <a:srcRect/>
          <a:stretch>
            <a:fillRect/>
          </a:stretch>
        </p:blipFill>
        <p:spPr>
          <a:xfrm>
            <a:off x="14580972" y="342900"/>
            <a:ext cx="3498584" cy="1744919"/>
          </a:xfrm>
          <a:prstGeom prst="rect">
            <a:avLst/>
          </a:prstGeom>
        </p:spPr>
      </p:pic>
    </p:spTree>
    <p:extLst>
      <p:ext uri="{BB962C8B-B14F-4D97-AF65-F5344CB8AC3E}">
        <p14:creationId xmlns:p14="http://schemas.microsoft.com/office/powerpoint/2010/main" val="31438460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trips(downLeft)">
                                      <p:cBhvr>
                                        <p:cTn id="13" dur="500"/>
                                        <p:tgtEl>
                                          <p:spTgt spid="9"/>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strips(downLeft)">
                                      <p:cBhvr>
                                        <p:cTn id="16" dur="500"/>
                                        <p:tgtEl>
                                          <p:spTgt spid="12"/>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trips(downLeft)">
                                      <p:cBhvr>
                                        <p:cTn id="19" dur="500"/>
                                        <p:tgtEl>
                                          <p:spTgt spid="10"/>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trips(down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9"/>
                                        </p:tgtEl>
                                        <p:attrNameLst>
                                          <p:attrName>fillcolor</p:attrName>
                                        </p:attrNameLst>
                                      </p:cBhvr>
                                      <p:to>
                                        <a:srgbClr val="92D050"/>
                                      </p:to>
                                    </p:animClr>
                                    <p:set>
                                      <p:cBhvr>
                                        <p:cTn id="28" dur="500" fill="hold"/>
                                        <p:tgtEl>
                                          <p:spTgt spid="9"/>
                                        </p:tgtEl>
                                        <p:attrNameLst>
                                          <p:attrName>fill.type</p:attrName>
                                        </p:attrNameLst>
                                      </p:cBhvr>
                                      <p:to>
                                        <p:strVal val="solid"/>
                                      </p:to>
                                    </p:set>
                                    <p:set>
                                      <p:cBhvr>
                                        <p:cTn id="29" dur="500" fill="hold"/>
                                        <p:tgtEl>
                                          <p:spTgt spid="9"/>
                                        </p:tgtEl>
                                        <p:attrNameLst>
                                          <p:attrName>fill.on</p:attrName>
                                        </p:attrNameLst>
                                      </p:cBhvr>
                                      <p:to>
                                        <p:strVal val="true"/>
                                      </p:to>
                                    </p:set>
                                  </p:childTnLst>
                                </p:cTn>
                              </p:par>
                              <p:par>
                                <p:cTn id="30" presetID="1" presetClass="mediacall" presetSubtype="0" fill="hold" nodeType="withEffect">
                                  <p:stCondLst>
                                    <p:cond delay="0"/>
                                  </p:stCondLst>
                                  <p:childTnLst>
                                    <p:cmd type="call" cmd="playFrom(0.0)">
                                      <p:cBhvr>
                                        <p:cTn id="31" dur="835" fill="hold"/>
                                        <p:tgtEl>
                                          <p:spTgt spid="13"/>
                                        </p:tgtEl>
                                      </p:cBhvr>
                                    </p:cmd>
                                  </p:childTnLst>
                                </p:cTn>
                              </p:par>
                              <p:par>
                                <p:cTn id="32" presetID="1" presetClass="entr" presetSubtype="0" fill="hold" nodeType="withEffect">
                                  <p:stCondLst>
                                    <p:cond delay="0"/>
                                  </p:stCondLst>
                                  <p:childTnLst>
                                    <p:set>
                                      <p:cBhvr>
                                        <p:cTn id="33" dur="1" fill="hold">
                                          <p:stCondLst>
                                            <p:cond delay="9"/>
                                          </p:stCondLst>
                                        </p:cTn>
                                        <p:tgtEl>
                                          <p:spTgt spid="14"/>
                                        </p:tgtEl>
                                        <p:attrNameLst>
                                          <p:attrName>style.visibility</p:attrName>
                                        </p:attrNameLst>
                                      </p:cBhvr>
                                      <p:to>
                                        <p:strVal val="visible"/>
                                      </p:to>
                                    </p:set>
                                  </p:childTnLst>
                                </p:cTn>
                              </p:par>
                              <p:par>
                                <p:cTn id="34" presetID="26" presetClass="emph" presetSubtype="0" repeatCount="4000" fill="hold" grpId="1" nodeType="withEffect">
                                  <p:stCondLst>
                                    <p:cond delay="0"/>
                                  </p:stCondLst>
                                  <p:childTnLst>
                                    <p:animEffect transition="out" filter="fade">
                                      <p:cBhvr>
                                        <p:cTn id="35" dur="500" tmFilter="0, 0; .2, .5; .8, .5; 1, 0"/>
                                        <p:tgtEl>
                                          <p:spTgt spid="9"/>
                                        </p:tgtEl>
                                      </p:cBhvr>
                                    </p:animEffect>
                                    <p:animScale>
                                      <p:cBhvr>
                                        <p:cTn id="36"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0"/>
                                        </p:tgtEl>
                                        <p:attrNameLst>
                                          <p:attrName>fillcolor</p:attrName>
                                        </p:attrNameLst>
                                      </p:cBhvr>
                                      <p:to>
                                        <a:srgbClr val="D99694"/>
                                      </p:to>
                                    </p:animClr>
                                    <p:set>
                                      <p:cBhvr>
                                        <p:cTn id="42" dur="500" fill="hold"/>
                                        <p:tgtEl>
                                          <p:spTgt spid="10"/>
                                        </p:tgtEl>
                                        <p:attrNameLst>
                                          <p:attrName>fill.type</p:attrName>
                                        </p:attrNameLst>
                                      </p:cBhvr>
                                      <p:to>
                                        <p:strVal val="solid"/>
                                      </p:to>
                                    </p:set>
                                    <p:set>
                                      <p:cBhvr>
                                        <p:cTn id="43" dur="500" fill="hold"/>
                                        <p:tgtEl>
                                          <p:spTgt spid="10"/>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18"/>
                                        </p:tgtEl>
                                      </p:cBhvr>
                                    </p:cmd>
                                  </p:childTnLst>
                                </p:cTn>
                              </p:par>
                              <p:par>
                                <p:cTn id="46" presetID="1"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par>
                                <p:cTn id="48" presetID="26" presetClass="emph" presetSubtype="0" repeatCount="4000" fill="hold" grpId="1" nodeType="withEffect">
                                  <p:stCondLst>
                                    <p:cond delay="0"/>
                                  </p:stCondLst>
                                  <p:childTnLst>
                                    <p:animEffect transition="out" filter="fade">
                                      <p:cBhvr>
                                        <p:cTn id="49" dur="500" tmFilter="0, 0; .2, .5; .8, .5; 1, 0"/>
                                        <p:tgtEl>
                                          <p:spTgt spid="10"/>
                                        </p:tgtEl>
                                      </p:cBhvr>
                                    </p:animEffect>
                                    <p:animScale>
                                      <p:cBhvr>
                                        <p:cTn id="50"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1"/>
                                        </p:tgtEl>
                                        <p:attrNameLst>
                                          <p:attrName>fillcolor</p:attrName>
                                        </p:attrNameLst>
                                      </p:cBhvr>
                                      <p:to>
                                        <a:srgbClr val="D99694"/>
                                      </p:to>
                                    </p:animClr>
                                    <p:set>
                                      <p:cBhvr>
                                        <p:cTn id="56" dur="500" fill="hold"/>
                                        <p:tgtEl>
                                          <p:spTgt spid="11"/>
                                        </p:tgtEl>
                                        <p:attrNameLst>
                                          <p:attrName>fill.type</p:attrName>
                                        </p:attrNameLst>
                                      </p:cBhvr>
                                      <p:to>
                                        <p:strVal val="solid"/>
                                      </p:to>
                                    </p:set>
                                    <p:set>
                                      <p:cBhvr>
                                        <p:cTn id="57" dur="500" fill="hold"/>
                                        <p:tgtEl>
                                          <p:spTgt spid="11"/>
                                        </p:tgtEl>
                                        <p:attrNameLst>
                                          <p:attrName>fill.on</p:attrName>
                                        </p:attrNameLst>
                                      </p:cBhvr>
                                      <p:to>
                                        <p:strVal val="true"/>
                                      </p:to>
                                    </p:set>
                                  </p:childTnLst>
                                </p:cTn>
                              </p:par>
                              <p:par>
                                <p:cTn id="58" presetID="1" presetClass="mediacall" presetSubtype="0" fill="hold" nodeType="withEffect">
                                  <p:stCondLst>
                                    <p:cond delay="0"/>
                                  </p:stCondLst>
                                  <p:childTnLst>
                                    <p:cmd type="call" cmd="playFrom(0.0)">
                                      <p:cBhvr>
                                        <p:cTn id="59" dur="862" fill="hold"/>
                                        <p:tgtEl>
                                          <p:spTgt spid="18"/>
                                        </p:tgtEl>
                                      </p:cBhvr>
                                    </p:cmd>
                                  </p:childTnLst>
                                </p:cTn>
                              </p:par>
                              <p:par>
                                <p:cTn id="60" presetID="1" presetClass="entr" presetSubtype="0" fill="hold" nodeType="withEffect">
                                  <p:stCondLst>
                                    <p:cond delay="0"/>
                                  </p:stCondLst>
                                  <p:childTnLst>
                                    <p:set>
                                      <p:cBhvr>
                                        <p:cTn id="61" dur="1" fill="hold">
                                          <p:stCondLst>
                                            <p:cond delay="9"/>
                                          </p:stCondLst>
                                        </p:cTn>
                                        <p:tgtEl>
                                          <p:spTgt spid="15"/>
                                        </p:tgtEl>
                                        <p:attrNameLst>
                                          <p:attrName>style.visibility</p:attrName>
                                        </p:attrNameLst>
                                      </p:cBhvr>
                                      <p:to>
                                        <p:strVal val="visible"/>
                                      </p:to>
                                    </p:set>
                                  </p:childTnLst>
                                </p:cTn>
                              </p:par>
                              <p:par>
                                <p:cTn id="62" presetID="26" presetClass="emph" presetSubtype="0" repeatCount="4000" fill="hold" grpId="1" nodeType="withEffect">
                                  <p:stCondLst>
                                    <p:cond delay="0"/>
                                  </p:stCondLst>
                                  <p:childTnLst>
                                    <p:animEffect transition="out" filter="fade">
                                      <p:cBhvr>
                                        <p:cTn id="63" dur="500" tmFilter="0, 0; .2, .5; .8, .5; 1, 0"/>
                                        <p:tgtEl>
                                          <p:spTgt spid="11"/>
                                        </p:tgtEl>
                                      </p:cBhvr>
                                    </p:animEffect>
                                    <p:animScale>
                                      <p:cBhvr>
                                        <p:cTn id="64"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2"/>
                                        </p:tgtEl>
                                        <p:attrNameLst>
                                          <p:attrName>fillcolor</p:attrName>
                                        </p:attrNameLst>
                                      </p:cBhvr>
                                      <p:to>
                                        <a:srgbClr val="D99694"/>
                                      </p:to>
                                    </p:animClr>
                                    <p:set>
                                      <p:cBhvr>
                                        <p:cTn id="70" dur="500" fill="hold"/>
                                        <p:tgtEl>
                                          <p:spTgt spid="12"/>
                                        </p:tgtEl>
                                        <p:attrNameLst>
                                          <p:attrName>fill.type</p:attrName>
                                        </p:attrNameLst>
                                      </p:cBhvr>
                                      <p:to>
                                        <p:strVal val="solid"/>
                                      </p:to>
                                    </p:set>
                                    <p:set>
                                      <p:cBhvr>
                                        <p:cTn id="71" dur="500" fill="hold"/>
                                        <p:tgtEl>
                                          <p:spTgt spid="12"/>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862" fill="hold"/>
                                        <p:tgtEl>
                                          <p:spTgt spid="18"/>
                                        </p:tgtEl>
                                      </p:cBhvr>
                                    </p:cmd>
                                  </p:childTnLst>
                                </p:cTn>
                              </p:par>
                              <p:par>
                                <p:cTn id="74" presetID="1" presetClass="entr" presetSubtype="0" fill="hold" nodeType="withEffect">
                                  <p:stCondLst>
                                    <p:cond delay="0"/>
                                  </p:stCondLst>
                                  <p:childTnLst>
                                    <p:set>
                                      <p:cBhvr>
                                        <p:cTn id="75" dur="1" fill="hold">
                                          <p:stCondLst>
                                            <p:cond delay="9"/>
                                          </p:stCondLst>
                                        </p:cTn>
                                        <p:tgtEl>
                                          <p:spTgt spid="16"/>
                                        </p:tgtEl>
                                        <p:attrNameLst>
                                          <p:attrName>style.visibility</p:attrName>
                                        </p:attrNameLst>
                                      </p:cBhvr>
                                      <p:to>
                                        <p:strVal val="visible"/>
                                      </p:to>
                                    </p:set>
                                  </p:childTnLst>
                                </p:cTn>
                              </p:par>
                              <p:par>
                                <p:cTn id="76" presetID="26" presetClass="emph" presetSubtype="0" repeatCount="4000" fill="hold" grpId="1" nodeType="withEffect">
                                  <p:stCondLst>
                                    <p:cond delay="0"/>
                                  </p:stCondLst>
                                  <p:childTnLst>
                                    <p:animEffect transition="out" filter="fade">
                                      <p:cBhvr>
                                        <p:cTn id="77" dur="500" tmFilter="0, 0; .2, .5; .8, .5; 1, 0"/>
                                        <p:tgtEl>
                                          <p:spTgt spid="12"/>
                                        </p:tgtEl>
                                      </p:cBhvr>
                                    </p:animEffect>
                                    <p:animScale>
                                      <p:cBhvr>
                                        <p:cTn id="78"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79" fill="hold" display="0">
                  <p:stCondLst>
                    <p:cond delay="indefinite"/>
                  </p:stCondLst>
                  <p:endCondLst>
                    <p:cond evt="onStopAudio" delay="0">
                      <p:tgtEl>
                        <p:sldTgt/>
                      </p:tgtEl>
                    </p:cond>
                  </p:endCondLst>
                </p:cTn>
                <p:tgtEl>
                  <p:spTgt spid="13"/>
                </p:tgtEl>
              </p:cMediaNode>
            </p:audio>
            <p:audio>
              <p:cMediaNode vol="80000">
                <p:cTn id="80"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318EB1A9-60D4-0546-6431-A9B1EFD33721}"/>
              </a:ext>
            </a:extLst>
          </p:cNvPr>
          <p:cNvSpPr txBox="1"/>
          <p:nvPr/>
        </p:nvSpPr>
        <p:spPr>
          <a:xfrm>
            <a:off x="908339" y="3189513"/>
            <a:ext cx="9497839" cy="1839606"/>
          </a:xfrm>
          <a:prstGeom prst="rect">
            <a:avLst/>
          </a:prstGeom>
          <a:noFill/>
        </p:spPr>
        <p:txBody>
          <a:bodyPr wrap="square">
            <a:spAutoFit/>
          </a:bodyPr>
          <a:lstStyle/>
          <a:p>
            <a:pPr>
              <a:lnSpc>
                <a:spcPct val="150000"/>
              </a:lnSpc>
            </a:pPr>
            <a:r>
              <a:rPr lang="vi-VN" sz="4000" b="0" i="0" dirty="0">
                <a:solidFill>
                  <a:srgbClr val="000000"/>
                </a:solidFill>
                <a:effectLst/>
              </a:rPr>
              <a:t>Viết phương trình biểu diễn liên hệ giữa khối lượng các vật ở trên hai đĩa cân.</a:t>
            </a:r>
            <a:endParaRPr lang="en-US" sz="4000" dirty="0"/>
          </a:p>
        </p:txBody>
      </p:sp>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16" name="Google Shape;1077;p62"/>
          <p:cNvGrpSpPr/>
          <p:nvPr/>
        </p:nvGrpSpPr>
        <p:grpSpPr>
          <a:xfrm>
            <a:off x="908339" y="1647804"/>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dirty="0" err="1">
                  <a:solidFill>
                    <a:srgbClr val="373E56"/>
                  </a:solidFill>
                  <a:latin typeface="Arial"/>
                  <a:ea typeface="Arial"/>
                  <a:cs typeface="Arial"/>
                  <a:sym typeface="Arial"/>
                </a:rPr>
                <a:t>Bài</a:t>
              </a:r>
              <a:r>
                <a:rPr lang="en-US" sz="4000" b="1" dirty="0">
                  <a:solidFill>
                    <a:srgbClr val="373E56"/>
                  </a:solidFill>
                  <a:latin typeface="Arial"/>
                  <a:ea typeface="Arial"/>
                  <a:cs typeface="Arial"/>
                  <a:sym typeface="Arial"/>
                </a:rPr>
                <a:t> 1 (SGK – tr35)</a:t>
              </a:r>
              <a:endParaRPr sz="4000" b="1" dirty="0">
                <a:solidFill>
                  <a:srgbClr val="373E56"/>
                </a:solidFill>
                <a:latin typeface="Arial"/>
                <a:ea typeface="Arial"/>
                <a:cs typeface="Arial"/>
                <a:sym typeface="Arial"/>
              </a:endParaRPr>
            </a:p>
          </p:txBody>
        </p:sp>
      </p:grpSp>
      <p:sp>
        <p:nvSpPr>
          <p:cNvPr id="21" name="Rectangle 20"/>
          <p:cNvSpPr/>
          <p:nvPr/>
        </p:nvSpPr>
        <p:spPr>
          <a:xfrm>
            <a:off x="6310024" y="1028700"/>
            <a:ext cx="10379687" cy="1837298"/>
          </a:xfrm>
          <a:prstGeom prst="rect">
            <a:avLst/>
          </a:prstGeom>
        </p:spPr>
        <p:txBody>
          <a:bodyPr wrap="square">
            <a:spAutoFit/>
          </a:bodyPr>
          <a:lstStyle/>
          <a:p>
            <a:pPr marL="30480" marR="30480" lvl="0" algn="just">
              <a:lnSpc>
                <a:spcPct val="150000"/>
              </a:lnSpc>
            </a:pPr>
            <a:r>
              <a:rPr lang="vi-VN" sz="4000" dirty="0">
                <a:solidFill>
                  <a:srgbClr val="000000"/>
                </a:solidFill>
              </a:rPr>
              <a:t>Trong Hình 4, cho biết các viên bi có cùng khối lượng là x (g) và cân thăng bằng.</a:t>
            </a:r>
            <a:endParaRPr lang="en-US" sz="4000" dirty="0">
              <a:solidFill>
                <a:prstClr val="black"/>
              </a:solidFill>
              <a:ea typeface="Times New Roman" panose="02020603050405020304" pitchFamily="18" charset="0"/>
              <a:cs typeface="Arial" panose="020B0604020202020204" pitchFamily="34" charset="0"/>
            </a:endParaRPr>
          </a:p>
        </p:txBody>
      </p:sp>
      <p:grpSp>
        <p:nvGrpSpPr>
          <p:cNvPr id="22" name="Google Shape;305;p14"/>
          <p:cNvGrpSpPr/>
          <p:nvPr/>
        </p:nvGrpSpPr>
        <p:grpSpPr>
          <a:xfrm flipH="1">
            <a:off x="4213469" y="5657513"/>
            <a:ext cx="1514649" cy="1192826"/>
            <a:chOff x="7890477" y="787864"/>
            <a:chExt cx="2065961" cy="1377288"/>
          </a:xfrm>
        </p:grpSpPr>
        <p:pic>
          <p:nvPicPr>
            <p:cNvPr id="23"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4"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5"/>
          <p:cNvPicPr>
            <a:picLocks noChangeAspect="1"/>
          </p:cNvPicPr>
          <p:nvPr/>
        </p:nvPicPr>
        <p:blipFill>
          <a:blip r:embed="rId4"/>
          <a:srcRect/>
          <a:stretch>
            <a:fillRect/>
          </a:stretch>
        </p:blipFill>
        <p:spPr>
          <a:xfrm>
            <a:off x="13879584" y="8124864"/>
            <a:ext cx="4288100" cy="2266871"/>
          </a:xfrm>
          <a:prstGeom prst="rect">
            <a:avLst/>
          </a:prstGeom>
        </p:spPr>
      </p:pic>
      <p:pic>
        <p:nvPicPr>
          <p:cNvPr id="6" name="Picture 5">
            <a:extLst>
              <a:ext uri="{FF2B5EF4-FFF2-40B4-BE49-F238E27FC236}">
                <a16:creationId xmlns="" xmlns:a16="http://schemas.microsoft.com/office/drawing/2014/main" id="{08B5CB69-2D04-95BA-00D8-76ED556AF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3227" y="3391573"/>
            <a:ext cx="6434776" cy="3507199"/>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 xmlns:a16="http://schemas.microsoft.com/office/drawing/2014/main" id="{9E30E1BB-7A12-71F6-9EBA-EAED60B7688E}"/>
                  </a:ext>
                </a:extLst>
              </p:cNvPr>
              <p:cNvSpPr txBox="1"/>
              <p:nvPr/>
            </p:nvSpPr>
            <p:spPr>
              <a:xfrm>
                <a:off x="1164741" y="7289884"/>
                <a:ext cx="10335126" cy="2144177"/>
              </a:xfrm>
              <a:prstGeom prst="rect">
                <a:avLst/>
              </a:prstGeom>
              <a:noFill/>
            </p:spPr>
            <p:txBody>
              <a:bodyPr wrap="square">
                <a:spAutoFit/>
              </a:bodyPr>
              <a:lstStyle/>
              <a:p>
                <a:pPr>
                  <a:lnSpc>
                    <a:spcPct val="150000"/>
                  </a:lnSpc>
                  <a:spcAft>
                    <a:spcPts val="800"/>
                  </a:spcAft>
                </a:pPr>
                <a:r>
                  <a:rPr lang="fr-FR" sz="4000" dirty="0" err="1">
                    <a:effectLst/>
                    <a:latin typeface="Arial (Body)"/>
                    <a:ea typeface="Arial" panose="020B0604020202020204" pitchFamily="34" charset="0"/>
                    <a:cs typeface="Times New Roman" panose="02020603050405020304" pitchFamily="18" charset="0"/>
                  </a:rPr>
                  <a:t>Vì</a:t>
                </a:r>
                <a:r>
                  <a:rPr lang="fr-FR" sz="4000" dirty="0">
                    <a:effectLst/>
                    <a:latin typeface="Arial (Body)"/>
                    <a:ea typeface="Arial" panose="020B0604020202020204" pitchFamily="34" charset="0"/>
                    <a:cs typeface="Times New Roman" panose="02020603050405020304" pitchFamily="18" charset="0"/>
                  </a:rPr>
                  <a:t> </a:t>
                </a:r>
                <a:r>
                  <a:rPr lang="fr-FR" sz="4000" dirty="0" err="1">
                    <a:effectLst/>
                    <a:latin typeface="Arial (Body)"/>
                    <a:ea typeface="Arial" panose="020B0604020202020204" pitchFamily="34" charset="0"/>
                    <a:cs typeface="Times New Roman" panose="02020603050405020304" pitchFamily="18" charset="0"/>
                  </a:rPr>
                  <a:t>cân</a:t>
                </a:r>
                <a:r>
                  <a:rPr lang="fr-FR" sz="4000" dirty="0">
                    <a:effectLst/>
                    <a:latin typeface="Arial (Body)"/>
                    <a:ea typeface="Arial" panose="020B0604020202020204" pitchFamily="34" charset="0"/>
                    <a:cs typeface="Times New Roman" panose="02020603050405020304" pitchFamily="18" charset="0"/>
                  </a:rPr>
                  <a:t> </a:t>
                </a:r>
                <a:r>
                  <a:rPr lang="fr-FR" sz="4000" dirty="0" err="1">
                    <a:effectLst/>
                    <a:latin typeface="Arial (Body)"/>
                    <a:ea typeface="Arial" panose="020B0604020202020204" pitchFamily="34" charset="0"/>
                    <a:cs typeface="Times New Roman" panose="02020603050405020304" pitchFamily="18" charset="0"/>
                  </a:rPr>
                  <a:t>thăng</a:t>
                </a:r>
                <a:r>
                  <a:rPr lang="fr-FR" sz="4000" dirty="0">
                    <a:effectLst/>
                    <a:latin typeface="Arial (Body)"/>
                    <a:ea typeface="Arial" panose="020B0604020202020204" pitchFamily="34" charset="0"/>
                    <a:cs typeface="Times New Roman" panose="02020603050405020304" pitchFamily="18" charset="0"/>
                  </a:rPr>
                  <a:t> </a:t>
                </a:r>
                <a:r>
                  <a:rPr lang="fr-FR" sz="4000" dirty="0" err="1">
                    <a:effectLst/>
                    <a:latin typeface="Arial (Body)"/>
                    <a:ea typeface="Arial" panose="020B0604020202020204" pitchFamily="34" charset="0"/>
                    <a:cs typeface="Times New Roman" panose="02020603050405020304" pitchFamily="18" charset="0"/>
                  </a:rPr>
                  <a:t>bằng</a:t>
                </a:r>
                <a:r>
                  <a:rPr lang="fr-FR" sz="4000" dirty="0">
                    <a:effectLst/>
                    <a:latin typeface="Arial (Body)"/>
                    <a:ea typeface="Arial" panose="020B0604020202020204" pitchFamily="34" charset="0"/>
                    <a:cs typeface="Times New Roman" panose="02020603050405020304" pitchFamily="18" charset="0"/>
                  </a:rPr>
                  <a:t> </a:t>
                </a:r>
                <a:r>
                  <a:rPr lang="fr-FR" sz="4000" dirty="0" err="1">
                    <a:effectLst/>
                    <a:latin typeface="Arial (Body)"/>
                    <a:ea typeface="Arial" panose="020B0604020202020204" pitchFamily="34" charset="0"/>
                    <a:cs typeface="Times New Roman" panose="02020603050405020304" pitchFamily="18" charset="0"/>
                  </a:rPr>
                  <a:t>nên</a:t>
                </a:r>
                <a:r>
                  <a:rPr lang="fr-FR" sz="4000" dirty="0">
                    <a:effectLst/>
                    <a:latin typeface="Arial (Body)"/>
                    <a:ea typeface="Arial" panose="020B0604020202020204" pitchFamily="34" charset="0"/>
                    <a:cs typeface="Times New Roman" panose="02020603050405020304" pitchFamily="18" charset="0"/>
                  </a:rPr>
                  <a:t> ta </a:t>
                </a:r>
                <a:r>
                  <a:rPr lang="fr-FR" sz="4000" dirty="0" err="1">
                    <a:effectLst/>
                    <a:latin typeface="Arial (Body)"/>
                    <a:ea typeface="Arial" panose="020B0604020202020204" pitchFamily="34" charset="0"/>
                    <a:cs typeface="Times New Roman" panose="02020603050405020304" pitchFamily="18" charset="0"/>
                  </a:rPr>
                  <a:t>có</a:t>
                </a:r>
                <a:r>
                  <a:rPr lang="fr-FR" sz="4000" dirty="0">
                    <a:effectLst/>
                    <a:latin typeface="Arial (Body)"/>
                    <a:ea typeface="Arial" panose="020B0604020202020204" pitchFamily="34" charset="0"/>
                    <a:cs typeface="Times New Roman" panose="02020603050405020304" pitchFamily="18" charset="0"/>
                  </a:rPr>
                  <a:t> </a:t>
                </a:r>
                <a:r>
                  <a:rPr lang="fr-FR" sz="4000" dirty="0" err="1">
                    <a:effectLst/>
                    <a:latin typeface="Arial (Body)"/>
                    <a:ea typeface="Arial" panose="020B0604020202020204" pitchFamily="34" charset="0"/>
                    <a:cs typeface="Times New Roman" panose="02020603050405020304" pitchFamily="18" charset="0"/>
                  </a:rPr>
                  <a:t>phương</a:t>
                </a:r>
                <a:r>
                  <a:rPr lang="fr-FR" sz="4000" dirty="0">
                    <a:effectLst/>
                    <a:latin typeface="Arial (Body)"/>
                    <a:ea typeface="Arial" panose="020B0604020202020204" pitchFamily="34" charset="0"/>
                    <a:cs typeface="Times New Roman" panose="02020603050405020304" pitchFamily="18" charset="0"/>
                  </a:rPr>
                  <a:t> </a:t>
                </a:r>
                <a:r>
                  <a:rPr lang="fr-FR" sz="4000" dirty="0" err="1">
                    <a:effectLst/>
                    <a:latin typeface="Arial (Body)"/>
                    <a:ea typeface="Arial" panose="020B0604020202020204" pitchFamily="34" charset="0"/>
                    <a:cs typeface="Times New Roman" panose="02020603050405020304" pitchFamily="18" charset="0"/>
                  </a:rPr>
                  <a:t>trình</a:t>
                </a:r>
                <a:r>
                  <a:rPr lang="fr-FR" sz="4000" dirty="0">
                    <a:effectLst/>
                    <a:latin typeface="Arial (Body)"/>
                    <a:ea typeface="Arial" panose="020B0604020202020204" pitchFamily="34" charset="0"/>
                    <a:cs typeface="Times New Roman" panose="02020603050405020304" pitchFamily="18" charset="0"/>
                  </a:rPr>
                  <a:t>:</a:t>
                </a:r>
                <a:endParaRPr lang="en-US" sz="4000" dirty="0">
                  <a:effectLst/>
                  <a:latin typeface="Arial (Body)"/>
                  <a:ea typeface="Arial" panose="020B060402020202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effectLst/>
                          <a:latin typeface="Cambria Math"/>
                          <a:ea typeface="Arial" panose="020B0604020202020204" pitchFamily="34" charset="0"/>
                          <a:cs typeface="Times New Roman" panose="02020603050405020304" pitchFamily="18" charset="0"/>
                        </a:rPr>
                        <m:t>450 + 5</m:t>
                      </m:r>
                      <m:r>
                        <a:rPr lang="en-US" sz="4000" i="1">
                          <a:effectLst/>
                          <a:latin typeface="Cambria Math"/>
                          <a:ea typeface="Arial" panose="020B0604020202020204" pitchFamily="34" charset="0"/>
                          <a:cs typeface="Times New Roman" panose="02020603050405020304" pitchFamily="18" charset="0"/>
                        </a:rPr>
                        <m:t>𝑥</m:t>
                      </m:r>
                      <m:r>
                        <a:rPr lang="en-US" sz="4000" i="1">
                          <a:effectLst/>
                          <a:latin typeface="Cambria Math"/>
                          <a:ea typeface="Arial" panose="020B0604020202020204" pitchFamily="34" charset="0"/>
                          <a:cs typeface="Times New Roman" panose="02020603050405020304" pitchFamily="18" charset="0"/>
                        </a:rPr>
                        <m:t> = 700</m:t>
                      </m:r>
                    </m:oMath>
                  </m:oMathPara>
                </a14:m>
                <a:endParaRPr lang="en-US" sz="4000" dirty="0">
                  <a:effectLst/>
                  <a:latin typeface="Arial (Body)"/>
                  <a:ea typeface="Arial" panose="020B0604020202020204" pitchFamily="34" charset="0"/>
                  <a:cs typeface="Times New Roman" panose="02020603050405020304" pitchFamily="18" charset="0"/>
                </a:endParaRPr>
              </a:p>
            </p:txBody>
          </p:sp>
        </mc:Choice>
        <mc:Fallback xmlns="">
          <p:sp>
            <p:nvSpPr>
              <p:cNvPr id="13" name="TextBox 12">
                <a:extLst>
                  <a:ext uri="{FF2B5EF4-FFF2-40B4-BE49-F238E27FC236}">
                    <a16:creationId xmlns="" xmlns:a16="http://schemas.microsoft.com/office/drawing/2014/main" xmlns:a14="http://schemas.microsoft.com/office/drawing/2010/main" id="{9E30E1BB-7A12-71F6-9EBA-EAED60B7688E}"/>
                  </a:ext>
                </a:extLst>
              </p:cNvPr>
              <p:cNvSpPr txBox="1">
                <a:spLocks noRot="1" noChangeAspect="1" noMove="1" noResize="1" noEditPoints="1" noAdjustHandles="1" noChangeArrowheads="1" noChangeShapeType="1" noTextEdit="1"/>
              </p:cNvSpPr>
              <p:nvPr/>
            </p:nvSpPr>
            <p:spPr>
              <a:xfrm>
                <a:off x="1164741" y="7289884"/>
                <a:ext cx="10335126" cy="2144177"/>
              </a:xfrm>
              <a:prstGeom prst="rect">
                <a:avLst/>
              </a:prstGeom>
              <a:blipFill rotWithShape="1">
                <a:blip r:embed="rId6"/>
                <a:stretch>
                  <a:fillRect l="-2065"/>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16" name="Google Shape;1077;p62"/>
          <p:cNvGrpSpPr/>
          <p:nvPr/>
        </p:nvGrpSpPr>
        <p:grpSpPr>
          <a:xfrm>
            <a:off x="908338" y="1647804"/>
            <a:ext cx="1987261" cy="913314"/>
            <a:chOff x="2994548" y="3780517"/>
            <a:chExt cx="5229815"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8" name="Google Shape;1079;p62"/>
            <p:cNvSpPr txBox="1"/>
            <p:nvPr/>
          </p:nvSpPr>
          <p:spPr>
            <a:xfrm>
              <a:off x="2994548" y="4014950"/>
              <a:ext cx="5229813"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dirty="0" err="1">
                  <a:solidFill>
                    <a:srgbClr val="373E56"/>
                  </a:solidFill>
                  <a:latin typeface="Arial"/>
                  <a:ea typeface="Arial"/>
                  <a:cs typeface="Arial"/>
                  <a:sym typeface="Arial"/>
                </a:rPr>
                <a:t>Bài</a:t>
              </a:r>
              <a:r>
                <a:rPr lang="en-US" sz="4000" b="1" dirty="0">
                  <a:solidFill>
                    <a:srgbClr val="373E56"/>
                  </a:solidFill>
                  <a:latin typeface="Arial"/>
                  <a:ea typeface="Arial"/>
                  <a:cs typeface="Arial"/>
                  <a:sym typeface="Arial"/>
                </a:rPr>
                <a:t> </a:t>
              </a:r>
              <a:r>
                <a:rPr lang="en-US" sz="4000" b="1" dirty="0" smtClean="0">
                  <a:solidFill>
                    <a:srgbClr val="373E56"/>
                  </a:solidFill>
                  <a:latin typeface="Arial"/>
                  <a:ea typeface="Arial"/>
                  <a:cs typeface="Arial"/>
                  <a:sym typeface="Arial"/>
                </a:rPr>
                <a:t>2:</a:t>
              </a:r>
              <a:endParaRPr sz="4000" b="1" dirty="0">
                <a:solidFill>
                  <a:srgbClr val="373E56"/>
                </a:solidFill>
                <a:latin typeface="Arial"/>
                <a:ea typeface="Arial"/>
                <a:cs typeface="Arial"/>
                <a:sym typeface="Arial"/>
              </a:endParaRPr>
            </a:p>
          </p:txBody>
        </p:sp>
      </p:grpSp>
      <p:sp>
        <p:nvSpPr>
          <p:cNvPr id="21" name="Rectangle 20"/>
          <p:cNvSpPr/>
          <p:nvPr/>
        </p:nvSpPr>
        <p:spPr>
          <a:xfrm>
            <a:off x="3200400" y="1028700"/>
            <a:ext cx="13867884" cy="3785652"/>
          </a:xfrm>
          <a:prstGeom prst="rect">
            <a:avLst/>
          </a:prstGeom>
        </p:spPr>
        <p:txBody>
          <a:bodyPr wrap="square">
            <a:spAutoFit/>
          </a:bodyPr>
          <a:lstStyle/>
          <a:p>
            <a:pPr marL="30480" marR="30480" algn="just">
              <a:lnSpc>
                <a:spcPct val="150000"/>
              </a:lnSpc>
            </a:pPr>
            <a:r>
              <a:rPr lang="vi-VN" sz="4000" b="1" dirty="0">
                <a:solidFill>
                  <a:srgbClr val="000000"/>
                </a:solidFill>
                <a:latin typeface="+mj-lt"/>
              </a:rPr>
              <a:t>Trong Hình </a:t>
            </a:r>
            <a:r>
              <a:rPr lang="en-US" sz="4000" b="1" dirty="0" err="1" smtClean="0">
                <a:solidFill>
                  <a:srgbClr val="000000"/>
                </a:solidFill>
                <a:latin typeface="+mj-lt"/>
              </a:rPr>
              <a:t>vẽ</a:t>
            </a:r>
            <a:r>
              <a:rPr lang="vi-VN" sz="4000" b="1" dirty="0" smtClean="0">
                <a:solidFill>
                  <a:srgbClr val="000000"/>
                </a:solidFill>
                <a:latin typeface="+mj-lt"/>
              </a:rPr>
              <a:t>, </a:t>
            </a:r>
            <a:r>
              <a:rPr lang="vi-VN" sz="4000" b="1" dirty="0">
                <a:solidFill>
                  <a:srgbClr val="000000"/>
                </a:solidFill>
                <a:latin typeface="+mj-lt"/>
              </a:rPr>
              <a:t>cho biết </a:t>
            </a:r>
            <a:r>
              <a:rPr lang="en-US" sz="4000" b="1" dirty="0" smtClean="0">
                <a:solidFill>
                  <a:srgbClr val="000000"/>
                </a:solidFill>
                <a:latin typeface="+mj-lt"/>
              </a:rPr>
              <a:t>tam </a:t>
            </a:r>
            <a:r>
              <a:rPr lang="en-US" sz="4000" b="1" dirty="0" err="1" smtClean="0">
                <a:solidFill>
                  <a:srgbClr val="000000"/>
                </a:solidFill>
                <a:latin typeface="+mj-lt"/>
              </a:rPr>
              <a:t>giác</a:t>
            </a:r>
            <a:r>
              <a:rPr lang="en-US" sz="4000" b="1" dirty="0" smtClean="0">
                <a:solidFill>
                  <a:srgbClr val="000000"/>
                </a:solidFill>
                <a:latin typeface="+mj-lt"/>
              </a:rPr>
              <a:t> </a:t>
            </a:r>
            <a:r>
              <a:rPr lang="en-US" sz="4000" b="1" dirty="0" err="1" smtClean="0">
                <a:solidFill>
                  <a:srgbClr val="000000"/>
                </a:solidFill>
                <a:latin typeface="+mj-lt"/>
              </a:rPr>
              <a:t>và</a:t>
            </a:r>
            <a:r>
              <a:rPr lang="en-US" sz="4000" b="1" dirty="0" smtClean="0">
                <a:solidFill>
                  <a:srgbClr val="000000"/>
                </a:solidFill>
                <a:latin typeface="+mj-lt"/>
              </a:rPr>
              <a:t> </a:t>
            </a:r>
            <a:r>
              <a:rPr lang="en-US" sz="4000" b="1" dirty="0" err="1" smtClean="0">
                <a:solidFill>
                  <a:srgbClr val="000000"/>
                </a:solidFill>
                <a:latin typeface="+mj-lt"/>
              </a:rPr>
              <a:t>hình</a:t>
            </a:r>
            <a:r>
              <a:rPr lang="en-US" sz="4000" b="1" dirty="0" smtClean="0">
                <a:solidFill>
                  <a:srgbClr val="000000"/>
                </a:solidFill>
                <a:latin typeface="+mj-lt"/>
              </a:rPr>
              <a:t> </a:t>
            </a:r>
            <a:r>
              <a:rPr lang="en-US" sz="4000" b="1" dirty="0" err="1" smtClean="0">
                <a:solidFill>
                  <a:srgbClr val="000000"/>
                </a:solidFill>
                <a:latin typeface="+mj-lt"/>
              </a:rPr>
              <a:t>chữ</a:t>
            </a:r>
            <a:r>
              <a:rPr lang="en-US" sz="4000" b="1" dirty="0" smtClean="0">
                <a:solidFill>
                  <a:srgbClr val="000000"/>
                </a:solidFill>
                <a:latin typeface="+mj-lt"/>
              </a:rPr>
              <a:t> </a:t>
            </a:r>
            <a:r>
              <a:rPr lang="en-US" sz="4000" b="1" dirty="0" err="1" smtClean="0">
                <a:solidFill>
                  <a:srgbClr val="000000"/>
                </a:solidFill>
                <a:latin typeface="+mj-lt"/>
              </a:rPr>
              <a:t>nhật</a:t>
            </a:r>
            <a:r>
              <a:rPr lang="en-US" sz="4000" b="1" dirty="0" smtClean="0">
                <a:solidFill>
                  <a:srgbClr val="000000"/>
                </a:solidFill>
                <a:latin typeface="+mj-lt"/>
              </a:rPr>
              <a:t> </a:t>
            </a:r>
            <a:r>
              <a:rPr lang="en-US" sz="4000" b="1" dirty="0" err="1" smtClean="0">
                <a:solidFill>
                  <a:srgbClr val="000000"/>
                </a:solidFill>
                <a:latin typeface="+mj-lt"/>
              </a:rPr>
              <a:t>có</a:t>
            </a:r>
            <a:r>
              <a:rPr lang="en-US" sz="4000" b="1" dirty="0" smtClean="0">
                <a:solidFill>
                  <a:srgbClr val="000000"/>
                </a:solidFill>
                <a:latin typeface="+mj-lt"/>
              </a:rPr>
              <a:t> </a:t>
            </a:r>
            <a:r>
              <a:rPr lang="en-US" sz="4000" b="1" dirty="0" err="1" smtClean="0">
                <a:solidFill>
                  <a:srgbClr val="000000"/>
                </a:solidFill>
                <a:latin typeface="+mj-lt"/>
              </a:rPr>
              <a:t>cùng</a:t>
            </a:r>
            <a:r>
              <a:rPr lang="en-US" sz="4000" b="1" dirty="0" smtClean="0">
                <a:solidFill>
                  <a:srgbClr val="000000"/>
                </a:solidFill>
                <a:latin typeface="+mj-lt"/>
              </a:rPr>
              <a:t> </a:t>
            </a:r>
            <a:r>
              <a:rPr lang="en-US" sz="4000" b="1" dirty="0" err="1" smtClean="0">
                <a:solidFill>
                  <a:srgbClr val="000000"/>
                </a:solidFill>
                <a:latin typeface="+mj-lt"/>
              </a:rPr>
              <a:t>chu</a:t>
            </a:r>
            <a:r>
              <a:rPr lang="en-US" sz="4000" b="1" dirty="0" smtClean="0">
                <a:solidFill>
                  <a:srgbClr val="000000"/>
                </a:solidFill>
                <a:latin typeface="+mj-lt"/>
              </a:rPr>
              <a:t> vi</a:t>
            </a:r>
            <a:r>
              <a:rPr lang="vi-VN" sz="4000" b="1" dirty="0" smtClean="0">
                <a:solidFill>
                  <a:srgbClr val="000000"/>
                </a:solidFill>
                <a:latin typeface="+mj-lt"/>
              </a:rPr>
              <a:t>.</a:t>
            </a:r>
            <a:r>
              <a:rPr lang="vi-VN" sz="4000" b="1" dirty="0">
                <a:solidFill>
                  <a:srgbClr val="000000"/>
                </a:solidFill>
                <a:latin typeface="+mj-lt"/>
              </a:rPr>
              <a:t> Viết phương trình biểu diễn </a:t>
            </a:r>
            <a:r>
              <a:rPr lang="en-US" sz="4000" b="1" dirty="0" err="1" smtClean="0">
                <a:solidFill>
                  <a:srgbClr val="000000"/>
                </a:solidFill>
                <a:latin typeface="+mj-lt"/>
              </a:rPr>
              <a:t>sự</a:t>
            </a:r>
            <a:r>
              <a:rPr lang="en-US" sz="4000" b="1" dirty="0" smtClean="0">
                <a:solidFill>
                  <a:srgbClr val="000000"/>
                </a:solidFill>
                <a:latin typeface="+mj-lt"/>
              </a:rPr>
              <a:t> </a:t>
            </a:r>
            <a:r>
              <a:rPr lang="en-US" sz="4000" b="1" dirty="0" err="1" smtClean="0">
                <a:solidFill>
                  <a:srgbClr val="000000"/>
                </a:solidFill>
                <a:latin typeface="+mj-lt"/>
              </a:rPr>
              <a:t>bằng</a:t>
            </a:r>
            <a:r>
              <a:rPr lang="en-US" sz="4000" b="1" dirty="0" smtClean="0">
                <a:solidFill>
                  <a:srgbClr val="000000"/>
                </a:solidFill>
                <a:latin typeface="+mj-lt"/>
              </a:rPr>
              <a:t> </a:t>
            </a:r>
            <a:r>
              <a:rPr lang="en-US" sz="4000" b="1" dirty="0" err="1" smtClean="0">
                <a:solidFill>
                  <a:srgbClr val="000000"/>
                </a:solidFill>
                <a:latin typeface="+mj-lt"/>
              </a:rPr>
              <a:t>nhau</a:t>
            </a:r>
            <a:r>
              <a:rPr lang="en-US" sz="4000" b="1" dirty="0" smtClean="0">
                <a:solidFill>
                  <a:srgbClr val="000000"/>
                </a:solidFill>
                <a:latin typeface="+mj-lt"/>
              </a:rPr>
              <a:t> </a:t>
            </a:r>
            <a:r>
              <a:rPr lang="en-US" sz="4000" b="1" dirty="0" err="1" smtClean="0">
                <a:solidFill>
                  <a:srgbClr val="000000"/>
                </a:solidFill>
                <a:latin typeface="+mj-lt"/>
              </a:rPr>
              <a:t>của</a:t>
            </a:r>
            <a:r>
              <a:rPr lang="en-US" sz="4000" b="1" dirty="0" smtClean="0">
                <a:solidFill>
                  <a:srgbClr val="000000"/>
                </a:solidFill>
                <a:latin typeface="+mj-lt"/>
              </a:rPr>
              <a:t> </a:t>
            </a:r>
            <a:r>
              <a:rPr lang="en-US" sz="4000" b="1" dirty="0" err="1" smtClean="0">
                <a:solidFill>
                  <a:srgbClr val="000000"/>
                </a:solidFill>
                <a:latin typeface="+mj-lt"/>
              </a:rPr>
              <a:t>chu</a:t>
            </a:r>
            <a:r>
              <a:rPr lang="en-US" sz="4000" b="1" dirty="0" smtClean="0">
                <a:solidFill>
                  <a:srgbClr val="000000"/>
                </a:solidFill>
                <a:latin typeface="+mj-lt"/>
              </a:rPr>
              <a:t> vi </a:t>
            </a:r>
            <a:r>
              <a:rPr lang="en-US" sz="4000" b="1" dirty="0" err="1" smtClean="0">
                <a:solidFill>
                  <a:srgbClr val="000000"/>
                </a:solidFill>
                <a:latin typeface="+mj-lt"/>
              </a:rPr>
              <a:t>hình</a:t>
            </a:r>
            <a:r>
              <a:rPr lang="en-US" sz="4000" b="1" dirty="0" smtClean="0">
                <a:solidFill>
                  <a:srgbClr val="000000"/>
                </a:solidFill>
                <a:latin typeface="+mj-lt"/>
              </a:rPr>
              <a:t> tam </a:t>
            </a:r>
            <a:r>
              <a:rPr lang="en-US" sz="4000" b="1" dirty="0" err="1" smtClean="0">
                <a:solidFill>
                  <a:srgbClr val="000000"/>
                </a:solidFill>
                <a:latin typeface="+mj-lt"/>
              </a:rPr>
              <a:t>giác</a:t>
            </a:r>
            <a:r>
              <a:rPr lang="en-US" sz="4000" b="1" dirty="0" smtClean="0">
                <a:solidFill>
                  <a:srgbClr val="000000"/>
                </a:solidFill>
                <a:latin typeface="+mj-lt"/>
              </a:rPr>
              <a:t> </a:t>
            </a:r>
            <a:r>
              <a:rPr lang="en-US" sz="4000" b="1" dirty="0" err="1" smtClean="0">
                <a:solidFill>
                  <a:srgbClr val="000000"/>
                </a:solidFill>
                <a:latin typeface="+mj-lt"/>
              </a:rPr>
              <a:t>và</a:t>
            </a:r>
            <a:r>
              <a:rPr lang="en-US" sz="4000" b="1" dirty="0" smtClean="0">
                <a:solidFill>
                  <a:srgbClr val="000000"/>
                </a:solidFill>
                <a:latin typeface="+mj-lt"/>
              </a:rPr>
              <a:t> </a:t>
            </a:r>
            <a:r>
              <a:rPr lang="en-US" sz="4000" b="1" dirty="0" err="1" smtClean="0">
                <a:solidFill>
                  <a:srgbClr val="000000"/>
                </a:solidFill>
                <a:latin typeface="+mj-lt"/>
              </a:rPr>
              <a:t>hình</a:t>
            </a:r>
            <a:r>
              <a:rPr lang="en-US" sz="4000" b="1" dirty="0" smtClean="0">
                <a:solidFill>
                  <a:srgbClr val="000000"/>
                </a:solidFill>
                <a:latin typeface="+mj-lt"/>
              </a:rPr>
              <a:t> </a:t>
            </a:r>
            <a:r>
              <a:rPr lang="en-US" sz="4000" b="1" dirty="0" err="1" smtClean="0">
                <a:solidFill>
                  <a:srgbClr val="000000"/>
                </a:solidFill>
                <a:latin typeface="+mj-lt"/>
              </a:rPr>
              <a:t>chữ</a:t>
            </a:r>
            <a:r>
              <a:rPr lang="en-US" sz="4000" b="1" dirty="0" smtClean="0">
                <a:solidFill>
                  <a:srgbClr val="000000"/>
                </a:solidFill>
                <a:latin typeface="+mj-lt"/>
              </a:rPr>
              <a:t> </a:t>
            </a:r>
            <a:r>
              <a:rPr lang="en-US" sz="4000" b="1" dirty="0" err="1" smtClean="0">
                <a:solidFill>
                  <a:srgbClr val="000000"/>
                </a:solidFill>
                <a:latin typeface="+mj-lt"/>
              </a:rPr>
              <a:t>nhật</a:t>
            </a:r>
            <a:r>
              <a:rPr lang="en-US" sz="4000" b="1" dirty="0" smtClean="0">
                <a:solidFill>
                  <a:srgbClr val="000000"/>
                </a:solidFill>
                <a:latin typeface="+mj-lt"/>
              </a:rPr>
              <a:t>.</a:t>
            </a:r>
            <a:endParaRPr lang="en-US" sz="4000" b="1" dirty="0">
              <a:latin typeface="+mj-lt"/>
            </a:endParaRPr>
          </a:p>
          <a:p>
            <a:pPr marL="30480" marR="30480" lvl="0" algn="just">
              <a:lnSpc>
                <a:spcPct val="150000"/>
              </a:lnSpc>
            </a:pPr>
            <a:endParaRPr lang="en-US" sz="4000" dirty="0">
              <a:solidFill>
                <a:prstClr val="black"/>
              </a:solidFill>
              <a:ea typeface="Times New Roman" panose="02020603050405020304" pitchFamily="18" charset="0"/>
              <a:cs typeface="Arial" panose="020B0604020202020204" pitchFamily="34" charset="0"/>
            </a:endParaRPr>
          </a:p>
        </p:txBody>
      </p:sp>
      <p:grpSp>
        <p:nvGrpSpPr>
          <p:cNvPr id="22" name="Google Shape;305;p14"/>
          <p:cNvGrpSpPr/>
          <p:nvPr/>
        </p:nvGrpSpPr>
        <p:grpSpPr>
          <a:xfrm flipH="1">
            <a:off x="3483903" y="3999670"/>
            <a:ext cx="1514649" cy="1192826"/>
            <a:chOff x="7890477" y="787864"/>
            <a:chExt cx="2065961" cy="1377288"/>
          </a:xfrm>
        </p:grpSpPr>
        <p:pic>
          <p:nvPicPr>
            <p:cNvPr id="23"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4"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5"/>
          <p:cNvPicPr>
            <a:picLocks noChangeAspect="1"/>
          </p:cNvPicPr>
          <p:nvPr/>
        </p:nvPicPr>
        <p:blipFill>
          <a:blip r:embed="rId4"/>
          <a:srcRect/>
          <a:stretch>
            <a:fillRect/>
          </a:stretch>
        </p:blipFill>
        <p:spPr>
          <a:xfrm>
            <a:off x="13879584" y="8124864"/>
            <a:ext cx="4288100" cy="2266871"/>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 xmlns:a16="http://schemas.microsoft.com/office/drawing/2014/main" id="{9E30E1BB-7A12-71F6-9EBA-EAED60B7688E}"/>
                  </a:ext>
                </a:extLst>
              </p:cNvPr>
              <p:cNvSpPr txBox="1"/>
              <p:nvPr/>
            </p:nvSpPr>
            <p:spPr>
              <a:xfrm>
                <a:off x="1143000" y="5345431"/>
                <a:ext cx="8515097" cy="3990836"/>
              </a:xfrm>
              <a:prstGeom prst="rect">
                <a:avLst/>
              </a:prstGeom>
              <a:noFill/>
            </p:spPr>
            <p:txBody>
              <a:bodyPr wrap="square">
                <a:spAutoFit/>
              </a:bodyPr>
              <a:lstStyle/>
              <a:p>
                <a:pPr>
                  <a:lnSpc>
                    <a:spcPct val="150000"/>
                  </a:lnSpc>
                  <a:spcAft>
                    <a:spcPts val="800"/>
                  </a:spcAft>
                </a:pPr>
                <a:r>
                  <a:rPr lang="fr-FR" sz="4000" dirty="0" smtClean="0">
                    <a:effectLst/>
                    <a:latin typeface="Arial (Body)"/>
                    <a:ea typeface="Arial" panose="020B0604020202020204" pitchFamily="34" charset="0"/>
                    <a:cs typeface="Times New Roman" panose="02020603050405020304" pitchFamily="18" charset="0"/>
                  </a:rPr>
                  <a:t>Vì</a:t>
                </a:r>
                <a:r>
                  <a:rPr lang="fr-FR" sz="4000" dirty="0">
                    <a:effectLst/>
                    <a:latin typeface="Arial (Body)"/>
                    <a:ea typeface="Arial" panose="020B0604020202020204" pitchFamily="34" charset="0"/>
                    <a:cs typeface="Times New Roman" panose="02020603050405020304" pitchFamily="18" charset="0"/>
                  </a:rPr>
                  <a:t> </a:t>
                </a:r>
                <a:r>
                  <a:rPr lang="fr-FR" sz="4000" dirty="0" smtClean="0">
                    <a:effectLst/>
                    <a:latin typeface="Arial (Body)"/>
                    <a:ea typeface="Arial" panose="020B0604020202020204" pitchFamily="34" charset="0"/>
                    <a:cs typeface="Times New Roman" panose="02020603050405020304" pitchFamily="18" charset="0"/>
                  </a:rPr>
                  <a:t>chu vi </a:t>
                </a:r>
                <a:r>
                  <a:rPr lang="fr-FR" sz="4000" dirty="0" err="1" smtClean="0">
                    <a:effectLst/>
                    <a:latin typeface="Arial (Body)"/>
                    <a:ea typeface="Arial" panose="020B0604020202020204" pitchFamily="34" charset="0"/>
                    <a:cs typeface="Times New Roman" panose="02020603050405020304" pitchFamily="18" charset="0"/>
                  </a:rPr>
                  <a:t>của</a:t>
                </a:r>
                <a:r>
                  <a:rPr lang="fr-FR" sz="4000" dirty="0" smtClean="0">
                    <a:effectLst/>
                    <a:latin typeface="Arial (Body)"/>
                    <a:ea typeface="Arial" panose="020B0604020202020204" pitchFamily="34" charset="0"/>
                    <a:cs typeface="Times New Roman" panose="02020603050405020304" pitchFamily="18" charset="0"/>
                  </a:rPr>
                  <a:t> </a:t>
                </a:r>
                <a:r>
                  <a:rPr lang="fr-FR" sz="4000" dirty="0" err="1" smtClean="0">
                    <a:effectLst/>
                    <a:latin typeface="Arial (Body)"/>
                    <a:ea typeface="Arial" panose="020B0604020202020204" pitchFamily="34" charset="0"/>
                    <a:cs typeface="Times New Roman" panose="02020603050405020304" pitchFamily="18" charset="0"/>
                  </a:rPr>
                  <a:t>tam</a:t>
                </a:r>
                <a:r>
                  <a:rPr lang="fr-FR" sz="4000" dirty="0" smtClean="0">
                    <a:effectLst/>
                    <a:latin typeface="Arial (Body)"/>
                    <a:ea typeface="Arial" panose="020B0604020202020204" pitchFamily="34" charset="0"/>
                    <a:cs typeface="Times New Roman" panose="02020603050405020304" pitchFamily="18" charset="0"/>
                  </a:rPr>
                  <a:t> </a:t>
                </a:r>
                <a:r>
                  <a:rPr lang="fr-FR" sz="4000" dirty="0" err="1" smtClean="0">
                    <a:effectLst/>
                    <a:latin typeface="Arial (Body)"/>
                    <a:ea typeface="Arial" panose="020B0604020202020204" pitchFamily="34" charset="0"/>
                    <a:cs typeface="Times New Roman" panose="02020603050405020304" pitchFamily="18" charset="0"/>
                  </a:rPr>
                  <a:t>giác</a:t>
                </a:r>
                <a:r>
                  <a:rPr lang="fr-FR" sz="4000" dirty="0" smtClean="0">
                    <a:effectLst/>
                    <a:latin typeface="Arial (Body)"/>
                    <a:ea typeface="Arial" panose="020B0604020202020204" pitchFamily="34" charset="0"/>
                    <a:cs typeface="Times New Roman" panose="02020603050405020304" pitchFamily="18" charset="0"/>
                  </a:rPr>
                  <a:t> </a:t>
                </a:r>
                <a:r>
                  <a:rPr lang="fr-FR" sz="4000" dirty="0" err="1" smtClean="0">
                    <a:effectLst/>
                    <a:latin typeface="Arial (Body)"/>
                    <a:ea typeface="Arial" panose="020B0604020202020204" pitchFamily="34" charset="0"/>
                    <a:cs typeface="Times New Roman" panose="02020603050405020304" pitchFamily="18" charset="0"/>
                  </a:rPr>
                  <a:t>và</a:t>
                </a:r>
                <a:r>
                  <a:rPr lang="fr-FR" sz="4000" dirty="0" smtClean="0">
                    <a:effectLst/>
                    <a:latin typeface="Arial (Body)"/>
                    <a:ea typeface="Arial" panose="020B0604020202020204" pitchFamily="34" charset="0"/>
                    <a:cs typeface="Times New Roman" panose="02020603050405020304" pitchFamily="18" charset="0"/>
                  </a:rPr>
                  <a:t> </a:t>
                </a:r>
                <a:r>
                  <a:rPr lang="fr-FR" sz="4000" dirty="0" err="1" smtClean="0">
                    <a:effectLst/>
                    <a:latin typeface="Arial (Body)"/>
                    <a:ea typeface="Arial" panose="020B0604020202020204" pitchFamily="34" charset="0"/>
                    <a:cs typeface="Times New Roman" panose="02020603050405020304" pitchFamily="18" charset="0"/>
                  </a:rPr>
                  <a:t>hình</a:t>
                </a:r>
                <a:r>
                  <a:rPr lang="fr-FR" sz="4000" dirty="0" smtClean="0">
                    <a:effectLst/>
                    <a:latin typeface="Arial (Body)"/>
                    <a:ea typeface="Arial" panose="020B0604020202020204" pitchFamily="34" charset="0"/>
                    <a:cs typeface="Times New Roman" panose="02020603050405020304" pitchFamily="18" charset="0"/>
                  </a:rPr>
                  <a:t> </a:t>
                </a:r>
                <a:r>
                  <a:rPr lang="fr-FR" sz="4000" dirty="0" err="1" smtClean="0">
                    <a:effectLst/>
                    <a:latin typeface="Arial (Body)"/>
                    <a:ea typeface="Arial" panose="020B0604020202020204" pitchFamily="34" charset="0"/>
                    <a:cs typeface="Times New Roman" panose="02020603050405020304" pitchFamily="18" charset="0"/>
                  </a:rPr>
                  <a:t>chữ</a:t>
                </a:r>
                <a:r>
                  <a:rPr lang="fr-FR" sz="4000" dirty="0" smtClean="0">
                    <a:effectLst/>
                    <a:latin typeface="Arial (Body)"/>
                    <a:ea typeface="Arial" panose="020B0604020202020204" pitchFamily="34" charset="0"/>
                    <a:cs typeface="Times New Roman" panose="02020603050405020304" pitchFamily="18" charset="0"/>
                  </a:rPr>
                  <a:t> </a:t>
                </a:r>
                <a:r>
                  <a:rPr lang="fr-FR" sz="4000" dirty="0" err="1" smtClean="0">
                    <a:effectLst/>
                    <a:latin typeface="Arial (Body)"/>
                    <a:ea typeface="Arial" panose="020B0604020202020204" pitchFamily="34" charset="0"/>
                    <a:cs typeface="Times New Roman" panose="02020603050405020304" pitchFamily="18" charset="0"/>
                  </a:rPr>
                  <a:t>nhật</a:t>
                </a:r>
                <a:r>
                  <a:rPr lang="fr-FR" sz="4000" dirty="0" smtClean="0">
                    <a:effectLst/>
                    <a:latin typeface="Arial (Body)"/>
                    <a:ea typeface="Arial" panose="020B0604020202020204" pitchFamily="34" charset="0"/>
                    <a:cs typeface="Times New Roman" panose="02020603050405020304" pitchFamily="18" charset="0"/>
                  </a:rPr>
                  <a:t> </a:t>
                </a:r>
                <a:r>
                  <a:rPr lang="fr-FR" sz="4000" dirty="0" err="1" smtClean="0">
                    <a:effectLst/>
                    <a:latin typeface="Arial (Body)"/>
                    <a:ea typeface="Arial" panose="020B0604020202020204" pitchFamily="34" charset="0"/>
                    <a:cs typeface="Times New Roman" panose="02020603050405020304" pitchFamily="18" charset="0"/>
                  </a:rPr>
                  <a:t>bằng</a:t>
                </a:r>
                <a:r>
                  <a:rPr lang="fr-FR" sz="4000" dirty="0" smtClean="0">
                    <a:effectLst/>
                    <a:latin typeface="Arial (Body)"/>
                    <a:ea typeface="Arial" panose="020B0604020202020204" pitchFamily="34" charset="0"/>
                    <a:cs typeface="Times New Roman" panose="02020603050405020304" pitchFamily="18" charset="0"/>
                  </a:rPr>
                  <a:t> </a:t>
                </a:r>
                <a:r>
                  <a:rPr lang="fr-FR" sz="4000" dirty="0" err="1" smtClean="0">
                    <a:effectLst/>
                    <a:latin typeface="Arial (Body)"/>
                    <a:ea typeface="Arial" panose="020B0604020202020204" pitchFamily="34" charset="0"/>
                    <a:cs typeface="Times New Roman" panose="02020603050405020304" pitchFamily="18" charset="0"/>
                  </a:rPr>
                  <a:t>nhau</a:t>
                </a:r>
                <a:r>
                  <a:rPr lang="fr-FR" sz="4000" dirty="0" smtClean="0">
                    <a:latin typeface="Arial (Body)"/>
                    <a:ea typeface="Arial" panose="020B0604020202020204" pitchFamily="34" charset="0"/>
                    <a:cs typeface="Times New Roman" panose="02020603050405020304" pitchFamily="18" charset="0"/>
                  </a:rPr>
                  <a:t>, </a:t>
                </a:r>
                <a:r>
                  <a:rPr lang="fr-FR" sz="4000" dirty="0" err="1" smtClean="0">
                    <a:effectLst/>
                    <a:latin typeface="Arial (Body)"/>
                    <a:ea typeface="Arial" panose="020B0604020202020204" pitchFamily="34" charset="0"/>
                    <a:cs typeface="Times New Roman" panose="02020603050405020304" pitchFamily="18" charset="0"/>
                  </a:rPr>
                  <a:t>nên</a:t>
                </a:r>
                <a:r>
                  <a:rPr lang="fr-FR" sz="4000" dirty="0" smtClean="0">
                    <a:effectLst/>
                    <a:latin typeface="Arial (Body)"/>
                    <a:ea typeface="Arial" panose="020B0604020202020204" pitchFamily="34" charset="0"/>
                    <a:cs typeface="Times New Roman" panose="02020603050405020304" pitchFamily="18" charset="0"/>
                  </a:rPr>
                  <a:t> </a:t>
                </a:r>
                <a:r>
                  <a:rPr lang="fr-FR" sz="4000" dirty="0">
                    <a:effectLst/>
                    <a:latin typeface="Arial (Body)"/>
                    <a:ea typeface="Arial" panose="020B0604020202020204" pitchFamily="34" charset="0"/>
                    <a:cs typeface="Times New Roman" panose="02020603050405020304" pitchFamily="18" charset="0"/>
                  </a:rPr>
                  <a:t>ta </a:t>
                </a:r>
                <a:r>
                  <a:rPr lang="fr-FR" sz="4000" dirty="0" err="1">
                    <a:effectLst/>
                    <a:latin typeface="Arial (Body)"/>
                    <a:ea typeface="Arial" panose="020B0604020202020204" pitchFamily="34" charset="0"/>
                    <a:cs typeface="Times New Roman" panose="02020603050405020304" pitchFamily="18" charset="0"/>
                  </a:rPr>
                  <a:t>có</a:t>
                </a:r>
                <a:r>
                  <a:rPr lang="fr-FR" sz="4000" dirty="0">
                    <a:effectLst/>
                    <a:latin typeface="Arial (Body)"/>
                    <a:ea typeface="Arial" panose="020B0604020202020204" pitchFamily="34" charset="0"/>
                    <a:cs typeface="Times New Roman" panose="02020603050405020304" pitchFamily="18" charset="0"/>
                  </a:rPr>
                  <a:t> </a:t>
                </a:r>
                <a:r>
                  <a:rPr lang="fr-FR" sz="4000" dirty="0" err="1">
                    <a:effectLst/>
                    <a:latin typeface="Arial (Body)"/>
                    <a:ea typeface="Arial" panose="020B0604020202020204" pitchFamily="34" charset="0"/>
                    <a:cs typeface="Times New Roman" panose="02020603050405020304" pitchFamily="18" charset="0"/>
                  </a:rPr>
                  <a:t>phương</a:t>
                </a:r>
                <a:r>
                  <a:rPr lang="fr-FR" sz="4000" dirty="0">
                    <a:effectLst/>
                    <a:latin typeface="Arial (Body)"/>
                    <a:ea typeface="Arial" panose="020B0604020202020204" pitchFamily="34" charset="0"/>
                    <a:cs typeface="Times New Roman" panose="02020603050405020304" pitchFamily="18" charset="0"/>
                  </a:rPr>
                  <a:t> </a:t>
                </a:r>
                <a:r>
                  <a:rPr lang="fr-FR" sz="4000" dirty="0" err="1">
                    <a:effectLst/>
                    <a:latin typeface="Arial (Body)"/>
                    <a:ea typeface="Arial" panose="020B0604020202020204" pitchFamily="34" charset="0"/>
                    <a:cs typeface="Times New Roman" panose="02020603050405020304" pitchFamily="18" charset="0"/>
                  </a:rPr>
                  <a:t>trình</a:t>
                </a:r>
                <a:r>
                  <a:rPr lang="fr-FR" sz="4000" dirty="0" smtClean="0">
                    <a:effectLst/>
                    <a:latin typeface="Arial (Body)"/>
                    <a:ea typeface="Arial" panose="020B0604020202020204" pitchFamily="34" charset="0"/>
                    <a:cs typeface="Times New Roman" panose="02020603050405020304" pitchFamily="18" charset="0"/>
                  </a:rPr>
                  <a:t>: x+4+x+2+x+5 = (x+3+x+1)2</a:t>
                </a:r>
                <a:endParaRPr lang="en-US" sz="4000" dirty="0">
                  <a:effectLst/>
                  <a:latin typeface="Arial (Body)"/>
                  <a:ea typeface="Arial" panose="020B0604020202020204" pitchFamily="34" charset="0"/>
                  <a:cs typeface="Times New Roman" panose="02020603050405020304" pitchFamily="18" charset="0"/>
                </a:endParaRPr>
              </a:p>
              <a:p>
                <a:pPr>
                  <a:lnSpc>
                    <a:spcPct val="150000"/>
                  </a:lnSpc>
                  <a:spcAft>
                    <a:spcPts val="800"/>
                  </a:spcAft>
                </a:pPr>
                <a:r>
                  <a:rPr lang="en-US" sz="4000" b="0" dirty="0" smtClean="0">
                    <a:effectLst/>
                    <a:ea typeface="Arial" panose="020B0604020202020204" pitchFamily="34" charset="0"/>
                    <a:cs typeface="Times New Roman" panose="02020603050405020304" pitchFamily="18" charset="0"/>
                    <a:sym typeface="Wingdings" pitchFamily="2" charset="2"/>
                  </a:rPr>
                  <a:t>                  </a:t>
                </a:r>
                <a14:m>
                  <m:oMath xmlns:m="http://schemas.openxmlformats.org/officeDocument/2006/math">
                    <m:r>
                      <a:rPr lang="en-US" sz="4000" b="0" i="1" smtClean="0">
                        <a:effectLst/>
                        <a:latin typeface="Cambria Math"/>
                        <a:ea typeface="Arial" panose="020B0604020202020204" pitchFamily="34" charset="0"/>
                        <a:cs typeface="Times New Roman" panose="02020603050405020304" pitchFamily="18" charset="0"/>
                      </a:rPr>
                      <m:t>3</m:t>
                    </m:r>
                    <m:r>
                      <a:rPr lang="en-US" sz="4000" b="0" i="1" smtClean="0">
                        <a:effectLst/>
                        <a:latin typeface="Cambria Math"/>
                        <a:ea typeface="Arial" panose="020B0604020202020204" pitchFamily="34" charset="0"/>
                        <a:cs typeface="Times New Roman" panose="02020603050405020304" pitchFamily="18" charset="0"/>
                      </a:rPr>
                      <m:t>𝑥</m:t>
                    </m:r>
                    <m:r>
                      <a:rPr lang="en-US" sz="4000" b="0" i="1" smtClean="0">
                        <a:effectLst/>
                        <a:latin typeface="Cambria Math"/>
                        <a:ea typeface="Arial" panose="020B0604020202020204" pitchFamily="34" charset="0"/>
                        <a:cs typeface="Times New Roman" panose="02020603050405020304" pitchFamily="18" charset="0"/>
                      </a:rPr>
                      <m:t>+11=4</m:t>
                    </m:r>
                    <m:r>
                      <a:rPr lang="en-US" sz="4000" b="0" i="1" smtClean="0">
                        <a:effectLst/>
                        <a:latin typeface="Cambria Math"/>
                        <a:ea typeface="Arial" panose="020B0604020202020204" pitchFamily="34" charset="0"/>
                        <a:cs typeface="Times New Roman" panose="02020603050405020304" pitchFamily="18" charset="0"/>
                      </a:rPr>
                      <m:t>𝑥</m:t>
                    </m:r>
                    <m:r>
                      <a:rPr lang="en-US" sz="4000" b="0" i="1" smtClean="0">
                        <a:effectLst/>
                        <a:latin typeface="Cambria Math"/>
                        <a:ea typeface="Arial" panose="020B0604020202020204" pitchFamily="34" charset="0"/>
                        <a:cs typeface="Times New Roman" panose="02020603050405020304" pitchFamily="18" charset="0"/>
                      </a:rPr>
                      <m:t>+8</m:t>
                    </m:r>
                  </m:oMath>
                </a14:m>
                <a:endParaRPr lang="en-US" sz="4000" dirty="0">
                  <a:effectLst/>
                  <a:latin typeface="Arial (Body)"/>
                  <a:ea typeface="Arial" panose="020B060402020202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xmlns="" xmlns:a14="http://schemas.microsoft.com/office/drawing/2010/main" id="{9E30E1BB-7A12-71F6-9EBA-EAED60B7688E}"/>
                  </a:ext>
                </a:extLst>
              </p:cNvPr>
              <p:cNvSpPr txBox="1">
                <a:spLocks noRot="1" noChangeAspect="1" noMove="1" noResize="1" noEditPoints="1" noAdjustHandles="1" noChangeArrowheads="1" noChangeShapeType="1" noTextEdit="1"/>
              </p:cNvSpPr>
              <p:nvPr/>
            </p:nvSpPr>
            <p:spPr>
              <a:xfrm>
                <a:off x="1143000" y="5345431"/>
                <a:ext cx="8515097" cy="3990836"/>
              </a:xfrm>
              <a:prstGeom prst="rect">
                <a:avLst/>
              </a:prstGeom>
              <a:blipFill rotWithShape="1">
                <a:blip r:embed="rId5"/>
                <a:stretch>
                  <a:fillRect l="-2579"/>
                </a:stretch>
              </a:blipFill>
            </p:spPr>
            <p:txBody>
              <a:bodyPr/>
              <a:lstStyle/>
              <a:p>
                <a:r>
                  <a:rPr lang="en-US">
                    <a:noFill/>
                  </a:rPr>
                  <a:t> </a:t>
                </a:r>
              </a:p>
            </p:txBody>
          </p:sp>
        </mc:Fallback>
      </mc:AlternateContent>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0105" y="3490783"/>
            <a:ext cx="8076685" cy="3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941827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16" name="Google Shape;1077;p62"/>
          <p:cNvGrpSpPr/>
          <p:nvPr/>
        </p:nvGrpSpPr>
        <p:grpSpPr>
          <a:xfrm>
            <a:off x="908338" y="1647804"/>
            <a:ext cx="1987261" cy="913314"/>
            <a:chOff x="2994548" y="3780517"/>
            <a:chExt cx="5229815"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8" name="Google Shape;1079;p62"/>
            <p:cNvSpPr txBox="1"/>
            <p:nvPr/>
          </p:nvSpPr>
          <p:spPr>
            <a:xfrm>
              <a:off x="2994548" y="4014950"/>
              <a:ext cx="5229813"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dirty="0" err="1">
                  <a:solidFill>
                    <a:srgbClr val="373E56"/>
                  </a:solidFill>
                  <a:latin typeface="Arial"/>
                  <a:ea typeface="Arial"/>
                  <a:cs typeface="Arial"/>
                  <a:sym typeface="Arial"/>
                </a:rPr>
                <a:t>Bài</a:t>
              </a:r>
              <a:r>
                <a:rPr lang="en-US" sz="4000" b="1" dirty="0">
                  <a:solidFill>
                    <a:srgbClr val="373E56"/>
                  </a:solidFill>
                  <a:latin typeface="Arial"/>
                  <a:ea typeface="Arial"/>
                  <a:cs typeface="Arial"/>
                  <a:sym typeface="Arial"/>
                </a:rPr>
                <a:t> </a:t>
              </a:r>
              <a:r>
                <a:rPr lang="en-US" sz="4000" b="1" dirty="0" smtClean="0">
                  <a:solidFill>
                    <a:srgbClr val="373E56"/>
                  </a:solidFill>
                  <a:latin typeface="Arial"/>
                  <a:ea typeface="Arial"/>
                  <a:cs typeface="Arial"/>
                  <a:sym typeface="Arial"/>
                </a:rPr>
                <a:t>4:</a:t>
              </a:r>
              <a:endParaRPr sz="4000" b="1" dirty="0">
                <a:solidFill>
                  <a:srgbClr val="373E56"/>
                </a:solidFill>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21" name="Rectangle 20"/>
              <p:cNvSpPr/>
              <p:nvPr/>
            </p:nvSpPr>
            <p:spPr>
              <a:xfrm>
                <a:off x="3200400" y="1028700"/>
                <a:ext cx="13867884" cy="4329390"/>
              </a:xfrm>
              <a:prstGeom prst="rect">
                <a:avLst/>
              </a:prstGeom>
            </p:spPr>
            <p:txBody>
              <a:bodyPr wrap="square">
                <a:spAutoFit/>
              </a:bodyPr>
              <a:lstStyle/>
              <a:p>
                <a:pPr marL="30480" marR="30480" lvl="0" algn="just">
                  <a:lnSpc>
                    <a:spcPct val="150000"/>
                  </a:lnSpc>
                </a:pPr>
                <a:r>
                  <a:rPr lang="en-US" sz="4000" dirty="0" err="1" smtClean="0">
                    <a:solidFill>
                      <a:prstClr val="black"/>
                    </a:solidFill>
                    <a:ea typeface="Times New Roman" panose="02020603050405020304" pitchFamily="18" charset="0"/>
                    <a:cs typeface="Arial" panose="020B0604020202020204" pitchFamily="34" charset="0"/>
                  </a:rPr>
                  <a:t>Kiểm</a:t>
                </a:r>
                <a:r>
                  <a:rPr lang="en-US" sz="4000" dirty="0" smtClean="0">
                    <a:solidFill>
                      <a:prstClr val="black"/>
                    </a:solidFill>
                    <a:ea typeface="Times New Roman" panose="02020603050405020304" pitchFamily="18" charset="0"/>
                    <a:cs typeface="Arial" panose="020B0604020202020204" pitchFamily="34" charset="0"/>
                  </a:rPr>
                  <a:t> </a:t>
                </a:r>
                <a:r>
                  <a:rPr lang="en-US" sz="4000" dirty="0" err="1" smtClean="0">
                    <a:solidFill>
                      <a:prstClr val="black"/>
                    </a:solidFill>
                    <a:ea typeface="Times New Roman" panose="02020603050405020304" pitchFamily="18" charset="0"/>
                    <a:cs typeface="Arial" panose="020B0604020202020204" pitchFamily="34" charset="0"/>
                  </a:rPr>
                  <a:t>tra</a:t>
                </a:r>
                <a:r>
                  <a:rPr lang="en-US" sz="4000" dirty="0" smtClean="0">
                    <a:solidFill>
                      <a:prstClr val="black"/>
                    </a:solidFill>
                    <a:ea typeface="Times New Roman" panose="02020603050405020304" pitchFamily="18" charset="0"/>
                    <a:cs typeface="Arial" panose="020B0604020202020204" pitchFamily="34" charset="0"/>
                  </a:rPr>
                  <a:t> </a:t>
                </a:r>
                <a:r>
                  <a:rPr lang="en-US" sz="4000" dirty="0" err="1" smtClean="0">
                    <a:solidFill>
                      <a:prstClr val="black"/>
                    </a:solidFill>
                    <a:ea typeface="Times New Roman" panose="02020603050405020304" pitchFamily="18" charset="0"/>
                    <a:cs typeface="Arial" panose="020B0604020202020204" pitchFamily="34" charset="0"/>
                  </a:rPr>
                  <a:t>xem</a:t>
                </a:r>
                <a:r>
                  <a:rPr lang="en-US" sz="4000" dirty="0" smtClean="0">
                    <a:solidFill>
                      <a:prstClr val="black"/>
                    </a:solidFill>
                    <a:ea typeface="Times New Roman" panose="02020603050405020304" pitchFamily="18" charset="0"/>
                    <a:cs typeface="Arial" panose="020B0604020202020204" pitchFamily="34" charset="0"/>
                  </a:rPr>
                  <a:t> </a:t>
                </a:r>
                <a:r>
                  <a:rPr lang="en-US" sz="4000" dirty="0" err="1" smtClean="0">
                    <a:solidFill>
                      <a:prstClr val="black"/>
                    </a:solidFill>
                    <a:ea typeface="Times New Roman" panose="02020603050405020304" pitchFamily="18" charset="0"/>
                    <a:cs typeface="Arial" panose="020B0604020202020204" pitchFamily="34" charset="0"/>
                  </a:rPr>
                  <a:t>số</a:t>
                </a:r>
                <a:r>
                  <a:rPr lang="en-US" sz="4000" dirty="0" smtClean="0">
                    <a:solidFill>
                      <a:prstClr val="black"/>
                    </a:solidFill>
                    <a:ea typeface="Times New Roman" panose="02020603050405020304" pitchFamily="18" charset="0"/>
                    <a:cs typeface="Arial" panose="020B0604020202020204" pitchFamily="34" charset="0"/>
                  </a:rPr>
                  <a:t> </a:t>
                </a:r>
                <a:r>
                  <a:rPr lang="en-US" sz="4000" dirty="0" err="1" smtClean="0">
                    <a:solidFill>
                      <a:prstClr val="black"/>
                    </a:solidFill>
                    <a:ea typeface="Times New Roman" panose="02020603050405020304" pitchFamily="18" charset="0"/>
                    <a:cs typeface="Arial" panose="020B0604020202020204" pitchFamily="34" charset="0"/>
                  </a:rPr>
                  <a:t>nào</a:t>
                </a:r>
                <a:r>
                  <a:rPr lang="en-US" sz="4000" dirty="0" smtClean="0">
                    <a:solidFill>
                      <a:prstClr val="black"/>
                    </a:solidFill>
                    <a:ea typeface="Times New Roman" panose="02020603050405020304" pitchFamily="18" charset="0"/>
                    <a:cs typeface="Arial" panose="020B0604020202020204" pitchFamily="34" charset="0"/>
                  </a:rPr>
                  <a:t> </a:t>
                </a:r>
                <a:r>
                  <a:rPr lang="en-US" sz="4000" dirty="0" err="1" smtClean="0">
                    <a:solidFill>
                      <a:prstClr val="black"/>
                    </a:solidFill>
                    <a:ea typeface="Times New Roman" panose="02020603050405020304" pitchFamily="18" charset="0"/>
                    <a:cs typeface="Arial" panose="020B0604020202020204" pitchFamily="34" charset="0"/>
                  </a:rPr>
                  <a:t>là</a:t>
                </a:r>
                <a:r>
                  <a:rPr lang="en-US" sz="4000" dirty="0" smtClean="0">
                    <a:solidFill>
                      <a:prstClr val="black"/>
                    </a:solidFill>
                    <a:ea typeface="Times New Roman" panose="02020603050405020304" pitchFamily="18" charset="0"/>
                    <a:cs typeface="Arial" panose="020B0604020202020204" pitchFamily="34" charset="0"/>
                  </a:rPr>
                  <a:t> </a:t>
                </a:r>
                <a:r>
                  <a:rPr lang="en-US" sz="4000" dirty="0" err="1" smtClean="0">
                    <a:solidFill>
                      <a:prstClr val="black"/>
                    </a:solidFill>
                    <a:ea typeface="Times New Roman" panose="02020603050405020304" pitchFamily="18" charset="0"/>
                    <a:cs typeface="Arial" panose="020B0604020202020204" pitchFamily="34" charset="0"/>
                  </a:rPr>
                  <a:t>nghiệm</a:t>
                </a:r>
                <a:r>
                  <a:rPr lang="en-US" sz="4000" dirty="0" smtClean="0">
                    <a:solidFill>
                      <a:prstClr val="black"/>
                    </a:solidFill>
                    <a:ea typeface="Times New Roman" panose="02020603050405020304" pitchFamily="18" charset="0"/>
                    <a:cs typeface="Arial" panose="020B0604020202020204" pitchFamily="34" charset="0"/>
                  </a:rPr>
                  <a:t> </a:t>
                </a:r>
                <a:r>
                  <a:rPr lang="en-US" sz="4000" dirty="0" err="1" smtClean="0">
                    <a:solidFill>
                      <a:prstClr val="black"/>
                    </a:solidFill>
                    <a:ea typeface="Times New Roman" panose="02020603050405020304" pitchFamily="18" charset="0"/>
                    <a:cs typeface="Arial" panose="020B0604020202020204" pitchFamily="34" charset="0"/>
                  </a:rPr>
                  <a:t>của</a:t>
                </a:r>
                <a:r>
                  <a:rPr lang="en-US" sz="4000" dirty="0" smtClean="0">
                    <a:solidFill>
                      <a:prstClr val="black"/>
                    </a:solidFill>
                    <a:ea typeface="Times New Roman" panose="02020603050405020304" pitchFamily="18" charset="0"/>
                    <a:cs typeface="Arial" panose="020B0604020202020204" pitchFamily="34" charset="0"/>
                  </a:rPr>
                  <a:t> </a:t>
                </a:r>
                <a:r>
                  <a:rPr lang="en-US" sz="4000" dirty="0" err="1" smtClean="0">
                    <a:solidFill>
                      <a:prstClr val="black"/>
                    </a:solidFill>
                    <a:ea typeface="Times New Roman" panose="02020603050405020304" pitchFamily="18" charset="0"/>
                    <a:cs typeface="Arial" panose="020B0604020202020204" pitchFamily="34" charset="0"/>
                  </a:rPr>
                  <a:t>phương</a:t>
                </a:r>
                <a:r>
                  <a:rPr lang="en-US" sz="4000" dirty="0" smtClean="0">
                    <a:solidFill>
                      <a:prstClr val="black"/>
                    </a:solidFill>
                    <a:ea typeface="Times New Roman" panose="02020603050405020304" pitchFamily="18" charset="0"/>
                    <a:cs typeface="Arial" panose="020B0604020202020204" pitchFamily="34" charset="0"/>
                  </a:rPr>
                  <a:t> </a:t>
                </a:r>
                <a:r>
                  <a:rPr lang="en-US" sz="4000" dirty="0" err="1" smtClean="0">
                    <a:solidFill>
                      <a:prstClr val="black"/>
                    </a:solidFill>
                    <a:ea typeface="Times New Roman" panose="02020603050405020304" pitchFamily="18" charset="0"/>
                    <a:cs typeface="Arial" panose="020B0604020202020204" pitchFamily="34" charset="0"/>
                  </a:rPr>
                  <a:t>trình</a:t>
                </a:r>
                <a:r>
                  <a:rPr lang="en-US" sz="4000" dirty="0" smtClean="0">
                    <a:solidFill>
                      <a:prstClr val="black"/>
                    </a:solidFill>
                    <a:ea typeface="Times New Roman" panose="02020603050405020304" pitchFamily="18" charset="0"/>
                    <a:cs typeface="Arial" panose="020B0604020202020204" pitchFamily="34" charset="0"/>
                  </a:rPr>
                  <a:t> </a:t>
                </a:r>
                <a:r>
                  <a:rPr lang="en-US" sz="4000" dirty="0" err="1" smtClean="0">
                    <a:solidFill>
                      <a:prstClr val="black"/>
                    </a:solidFill>
                    <a:ea typeface="Times New Roman" panose="02020603050405020304" pitchFamily="18" charset="0"/>
                    <a:cs typeface="Arial" panose="020B0604020202020204" pitchFamily="34" charset="0"/>
                  </a:rPr>
                  <a:t>tương</a:t>
                </a:r>
                <a:r>
                  <a:rPr lang="en-US" sz="4000" dirty="0" smtClean="0">
                    <a:solidFill>
                      <a:prstClr val="black"/>
                    </a:solidFill>
                    <a:ea typeface="Times New Roman" panose="02020603050405020304" pitchFamily="18" charset="0"/>
                    <a:cs typeface="Arial" panose="020B0604020202020204" pitchFamily="34" charset="0"/>
                  </a:rPr>
                  <a:t> </a:t>
                </a:r>
                <a:r>
                  <a:rPr lang="en-US" sz="4000" dirty="0" err="1" smtClean="0">
                    <a:solidFill>
                      <a:prstClr val="black"/>
                    </a:solidFill>
                    <a:ea typeface="Times New Roman" panose="02020603050405020304" pitchFamily="18" charset="0"/>
                    <a:cs typeface="Arial" panose="020B0604020202020204" pitchFamily="34" charset="0"/>
                  </a:rPr>
                  <a:t>ứng</a:t>
                </a:r>
                <a:r>
                  <a:rPr lang="en-US" sz="4000" dirty="0" smtClean="0">
                    <a:solidFill>
                      <a:prstClr val="black"/>
                    </a:solidFill>
                    <a:ea typeface="Times New Roman" panose="02020603050405020304" pitchFamily="18" charset="0"/>
                    <a:cs typeface="Arial" panose="020B0604020202020204" pitchFamily="34" charset="0"/>
                  </a:rPr>
                  <a:t> </a:t>
                </a:r>
                <a:r>
                  <a:rPr lang="en-US" sz="4000" dirty="0" err="1" smtClean="0">
                    <a:solidFill>
                      <a:prstClr val="black"/>
                    </a:solidFill>
                    <a:ea typeface="Times New Roman" panose="02020603050405020304" pitchFamily="18" charset="0"/>
                    <a:cs typeface="Arial" panose="020B0604020202020204" pitchFamily="34" charset="0"/>
                  </a:rPr>
                  <a:t>sau</a:t>
                </a:r>
                <a:r>
                  <a:rPr lang="en-US" sz="4000" dirty="0" smtClean="0">
                    <a:solidFill>
                      <a:prstClr val="black"/>
                    </a:solidFill>
                    <a:ea typeface="Times New Roman" panose="02020603050405020304" pitchFamily="18" charset="0"/>
                    <a:cs typeface="Arial" panose="020B0604020202020204" pitchFamily="34" charset="0"/>
                  </a:rPr>
                  <a:t> </a:t>
                </a:r>
                <a:r>
                  <a:rPr lang="en-US" sz="4000" dirty="0" err="1" smtClean="0">
                    <a:solidFill>
                      <a:prstClr val="black"/>
                    </a:solidFill>
                    <a:ea typeface="Times New Roman" panose="02020603050405020304" pitchFamily="18" charset="0"/>
                    <a:cs typeface="Arial" panose="020B0604020202020204" pitchFamily="34" charset="0"/>
                  </a:rPr>
                  <a:t>đây</a:t>
                </a:r>
                <a:r>
                  <a:rPr lang="en-US" sz="4000" dirty="0" smtClean="0">
                    <a:solidFill>
                      <a:prstClr val="black"/>
                    </a:solidFill>
                    <a:ea typeface="Times New Roman" panose="02020603050405020304" pitchFamily="18" charset="0"/>
                    <a:cs typeface="Arial" panose="020B0604020202020204" pitchFamily="34" charset="0"/>
                  </a:rPr>
                  <a:t>:</a:t>
                </a:r>
              </a:p>
              <a:p>
                <a:pPr marL="773430" marR="30480" lvl="0" indent="-742950" algn="just">
                  <a:lnSpc>
                    <a:spcPct val="150000"/>
                  </a:lnSpc>
                  <a:buAutoNum type="alphaLcParenR"/>
                </a:pPr>
                <a:r>
                  <a:rPr lang="en-US" sz="4000" dirty="0" smtClean="0">
                    <a:solidFill>
                      <a:prstClr val="black"/>
                    </a:solidFill>
                    <a:ea typeface="Times New Roman" panose="02020603050405020304" pitchFamily="18" charset="0"/>
                    <a:cs typeface="Arial" panose="020B0604020202020204" pitchFamily="34" charset="0"/>
                  </a:rPr>
                  <a:t>3x + 9 = 0 </a:t>
                </a:r>
                <a:r>
                  <a:rPr lang="en-US" sz="4000" dirty="0" err="1" smtClean="0">
                    <a:solidFill>
                      <a:prstClr val="black"/>
                    </a:solidFill>
                    <a:ea typeface="Times New Roman" panose="02020603050405020304" pitchFamily="18" charset="0"/>
                    <a:cs typeface="Arial" panose="020B0604020202020204" pitchFamily="34" charset="0"/>
                  </a:rPr>
                  <a:t>với</a:t>
                </a:r>
                <a:r>
                  <a:rPr lang="en-US" sz="4000" dirty="0" smtClean="0">
                    <a:solidFill>
                      <a:prstClr val="black"/>
                    </a:solidFill>
                    <a:ea typeface="Times New Roman" panose="02020603050405020304" pitchFamily="18" charset="0"/>
                    <a:cs typeface="Arial" panose="020B0604020202020204" pitchFamily="34" charset="0"/>
                  </a:rPr>
                  <a:t> x = 3; x = -3</a:t>
                </a:r>
              </a:p>
              <a:p>
                <a:pPr marL="773430" marR="30480" lvl="0" indent="-742950" algn="just">
                  <a:lnSpc>
                    <a:spcPct val="150000"/>
                  </a:lnSpc>
                  <a:buAutoNum type="alphaLcParenR"/>
                </a:pPr>
                <a:r>
                  <a:rPr lang="en-US" sz="4000" dirty="0" smtClean="0">
                    <a:solidFill>
                      <a:prstClr val="black"/>
                    </a:solidFill>
                    <a:ea typeface="Times New Roman" panose="02020603050405020304" pitchFamily="18" charset="0"/>
                    <a:cs typeface="Arial" panose="020B0604020202020204" pitchFamily="34" charset="0"/>
                  </a:rPr>
                  <a:t>2 – 2x = 3x + 1 </a:t>
                </a:r>
                <a:r>
                  <a:rPr lang="en-US" sz="4000" dirty="0" err="1" smtClean="0">
                    <a:solidFill>
                      <a:prstClr val="black"/>
                    </a:solidFill>
                    <a:ea typeface="Times New Roman" panose="02020603050405020304" pitchFamily="18" charset="0"/>
                    <a:cs typeface="Arial" panose="020B0604020202020204" pitchFamily="34" charset="0"/>
                  </a:rPr>
                  <a:t>với</a:t>
                </a:r>
                <a:r>
                  <a:rPr lang="en-US" sz="4000" dirty="0" smtClean="0">
                    <a:solidFill>
                      <a:prstClr val="black"/>
                    </a:solidFill>
                    <a:ea typeface="Times New Roman" panose="02020603050405020304" pitchFamily="18" charset="0"/>
                    <a:cs typeface="Arial" panose="020B0604020202020204" pitchFamily="34" charset="0"/>
                  </a:rPr>
                  <a:t> x = </a:t>
                </a:r>
                <a14:m>
                  <m:oMath xmlns:m="http://schemas.openxmlformats.org/officeDocument/2006/math">
                    <m:f>
                      <m:fPr>
                        <m:ctrlPr>
                          <a:rPr lang="en-US" sz="4400" i="1">
                            <a:latin typeface="Cambria Math"/>
                          </a:rPr>
                        </m:ctrlPr>
                      </m:fPr>
                      <m:num>
                        <m:r>
                          <a:rPr lang="en-US" sz="4400">
                            <a:latin typeface="Cambria Math"/>
                          </a:rPr>
                          <m:t>1</m:t>
                        </m:r>
                      </m:num>
                      <m:den>
                        <m:r>
                          <a:rPr lang="en-US" sz="4400">
                            <a:latin typeface="Cambria Math"/>
                          </a:rPr>
                          <m:t>5</m:t>
                        </m:r>
                      </m:den>
                    </m:f>
                  </m:oMath>
                </a14:m>
                <a:r>
                  <a:rPr lang="en-US" sz="4000" dirty="0">
                    <a:solidFill>
                      <a:prstClr val="black"/>
                    </a:solidFill>
                    <a:ea typeface="Times New Roman" panose="02020603050405020304" pitchFamily="18" charset="0"/>
                    <a:cs typeface="Arial" panose="020B0604020202020204" pitchFamily="34" charset="0"/>
                  </a:rPr>
                  <a:t> ; x </a:t>
                </a:r>
                <a:r>
                  <a:rPr lang="en-US" sz="4000" dirty="0" smtClean="0">
                    <a:solidFill>
                      <a:prstClr val="black"/>
                    </a:solidFill>
                    <a:ea typeface="Times New Roman" panose="02020603050405020304" pitchFamily="18" charset="0"/>
                    <a:cs typeface="Arial" panose="020B0604020202020204" pitchFamily="34" charset="0"/>
                  </a:rPr>
                  <a:t>= - </a:t>
                </a:r>
                <a14:m>
                  <m:oMath xmlns:m="http://schemas.openxmlformats.org/officeDocument/2006/math">
                    <m:f>
                      <m:fPr>
                        <m:ctrlPr>
                          <a:rPr lang="en-US" sz="4400" i="1">
                            <a:latin typeface="Cambria Math"/>
                          </a:rPr>
                        </m:ctrlPr>
                      </m:fPr>
                      <m:num>
                        <m:r>
                          <a:rPr lang="en-US" sz="4400">
                            <a:latin typeface="Cambria Math"/>
                          </a:rPr>
                          <m:t>1</m:t>
                        </m:r>
                      </m:num>
                      <m:den>
                        <m:r>
                          <a:rPr lang="en-US" sz="4400">
                            <a:latin typeface="Cambria Math"/>
                          </a:rPr>
                          <m:t>5</m:t>
                        </m:r>
                      </m:den>
                    </m:f>
                  </m:oMath>
                </a14:m>
                <a:r>
                  <a:rPr lang="en-US" sz="4400" dirty="0" smtClean="0">
                    <a:solidFill>
                      <a:prstClr val="black"/>
                    </a:solidFill>
                    <a:ea typeface="Times New Roman" panose="02020603050405020304" pitchFamily="18" charset="0"/>
                    <a:cs typeface="Arial" panose="020B0604020202020204" pitchFamily="34" charset="0"/>
                  </a:rPr>
                  <a:t> </a:t>
                </a:r>
                <a:endParaRPr lang="en-US" sz="4400" dirty="0">
                  <a:solidFill>
                    <a:prstClr val="black"/>
                  </a:solidFill>
                  <a:ea typeface="Times New Roman" panose="02020603050405020304" pitchFamily="18"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3200400" y="1028700"/>
                <a:ext cx="13867884" cy="4329390"/>
              </a:xfrm>
              <a:prstGeom prst="rect">
                <a:avLst/>
              </a:prstGeom>
              <a:blipFill rotWithShape="1">
                <a:blip r:embed="rId3"/>
                <a:stretch>
                  <a:fillRect l="-1319" r="-1319"/>
                </a:stretch>
              </a:blipFill>
            </p:spPr>
            <p:txBody>
              <a:bodyPr/>
              <a:lstStyle/>
              <a:p>
                <a:r>
                  <a:rPr lang="en-US">
                    <a:noFill/>
                  </a:rPr>
                  <a:t> </a:t>
                </a:r>
              </a:p>
            </p:txBody>
          </p:sp>
        </mc:Fallback>
      </mc:AlternateContent>
      <p:pic>
        <p:nvPicPr>
          <p:cNvPr id="27" name="Picture 5"/>
          <p:cNvPicPr>
            <a:picLocks noChangeAspect="1"/>
          </p:cNvPicPr>
          <p:nvPr/>
        </p:nvPicPr>
        <p:blipFill>
          <a:blip r:embed="rId4"/>
          <a:srcRect/>
          <a:stretch>
            <a:fillRect/>
          </a:stretch>
        </p:blipFill>
        <p:spPr>
          <a:xfrm>
            <a:off x="13879584" y="8124864"/>
            <a:ext cx="4288100" cy="2266871"/>
          </a:xfrm>
          <a:prstGeom prst="rect">
            <a:avLst/>
          </a:prstGeom>
        </p:spPr>
      </p:pic>
      <p:pic>
        <p:nvPicPr>
          <p:cNvPr id="14" name="Picture 13"/>
          <p:cNvPicPr>
            <a:picLocks noChangeAspect="1"/>
          </p:cNvPicPr>
          <p:nvPr/>
        </p:nvPicPr>
        <p:blipFill>
          <a:blip r:embed="rId5"/>
          <a:stretch>
            <a:fillRect/>
          </a:stretch>
        </p:blipFill>
        <p:spPr>
          <a:xfrm>
            <a:off x="11046625" y="2079087"/>
            <a:ext cx="6743323" cy="3384884"/>
          </a:xfrm>
          <a:prstGeom prst="rect">
            <a:avLst/>
          </a:prstGeom>
        </p:spPr>
      </p:pic>
      <p:grpSp>
        <p:nvGrpSpPr>
          <p:cNvPr id="15" name="Group 14"/>
          <p:cNvGrpSpPr/>
          <p:nvPr/>
        </p:nvGrpSpPr>
        <p:grpSpPr>
          <a:xfrm>
            <a:off x="2133600" y="5818671"/>
            <a:ext cx="12039600" cy="1697657"/>
            <a:chOff x="4076700" y="1894886"/>
            <a:chExt cx="10401301" cy="1697657"/>
          </a:xfrm>
        </p:grpSpPr>
        <p:sp>
          <p:nvSpPr>
            <p:cNvPr id="19" name="Google Shape;166;p5"/>
            <p:cNvSpPr/>
            <p:nvPr/>
          </p:nvSpPr>
          <p:spPr>
            <a:xfrm>
              <a:off x="5358196" y="2330699"/>
              <a:ext cx="9119805" cy="1261844"/>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800" b="1" u="none" strike="noStrike" kern="1200" cap="none" spc="0" normalizeH="0" baseline="0" noProof="0" dirty="0" err="1">
                  <a:ln>
                    <a:noFill/>
                  </a:ln>
                  <a:solidFill>
                    <a:srgbClr val="FF0000"/>
                  </a:solidFill>
                  <a:effectLst/>
                  <a:uLnTx/>
                  <a:uFillTx/>
                  <a:latin typeface="Arial"/>
                  <a:ea typeface="Arial"/>
                  <a:cs typeface="Arial"/>
                  <a:sym typeface="Arial"/>
                </a:rPr>
                <a:t>Thảo</a:t>
              </a:r>
              <a:r>
                <a:rPr kumimoji="0" lang="en-US" sz="3800" b="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3800" b="1" u="none" strike="noStrike" kern="1200" cap="none" spc="0" normalizeH="0" baseline="0" noProof="0" dirty="0" err="1">
                  <a:ln>
                    <a:noFill/>
                  </a:ln>
                  <a:solidFill>
                    <a:srgbClr val="FF0000"/>
                  </a:solidFill>
                  <a:effectLst/>
                  <a:uLnTx/>
                  <a:uFillTx/>
                  <a:latin typeface="Arial"/>
                  <a:ea typeface="Arial"/>
                  <a:cs typeface="Arial"/>
                  <a:sym typeface="Arial"/>
                </a:rPr>
                <a:t>luận</a:t>
              </a:r>
              <a:r>
                <a:rPr kumimoji="0" lang="en-US" sz="3800" b="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3800" b="1" u="none" strike="noStrike" kern="1200" cap="none" spc="0" normalizeH="0" baseline="0" noProof="0" dirty="0" err="1" smtClean="0">
                  <a:ln>
                    <a:noFill/>
                  </a:ln>
                  <a:solidFill>
                    <a:srgbClr val="FF0000"/>
                  </a:solidFill>
                  <a:effectLst/>
                  <a:uLnTx/>
                  <a:uFillTx/>
                  <a:latin typeface="Arial"/>
                  <a:ea typeface="Arial"/>
                  <a:cs typeface="Arial"/>
                  <a:sym typeface="Arial"/>
                </a:rPr>
                <a:t>nhóm</a:t>
              </a:r>
              <a:r>
                <a:rPr kumimoji="0" lang="en-US" sz="3800" b="1" u="none" strike="noStrike" kern="1200" cap="none" spc="0" normalizeH="0" baseline="0" noProof="0" dirty="0" smtClean="0">
                  <a:ln>
                    <a:noFill/>
                  </a:ln>
                  <a:solidFill>
                    <a:srgbClr val="FF0000"/>
                  </a:solidFill>
                  <a:effectLst/>
                  <a:uLnTx/>
                  <a:uFillTx/>
                  <a:latin typeface="Arial"/>
                  <a:ea typeface="Arial"/>
                  <a:cs typeface="Arial"/>
                  <a:sym typeface="Arial"/>
                </a:rPr>
                <a:t> </a:t>
              </a:r>
              <a:r>
                <a:rPr kumimoji="0" lang="en-US" sz="3800" b="1" u="none" strike="noStrike" kern="1200" cap="none" spc="0" normalizeH="0" baseline="0" noProof="0" dirty="0" err="1" smtClean="0">
                  <a:ln>
                    <a:noFill/>
                  </a:ln>
                  <a:solidFill>
                    <a:srgbClr val="FF0000"/>
                  </a:solidFill>
                  <a:effectLst/>
                  <a:uLnTx/>
                  <a:uFillTx/>
                  <a:latin typeface="Arial"/>
                  <a:ea typeface="Arial"/>
                  <a:cs typeface="Arial"/>
                  <a:sym typeface="Arial"/>
                </a:rPr>
                <a:t>trong</a:t>
              </a:r>
              <a:r>
                <a:rPr kumimoji="0" lang="en-US" sz="3800" b="1" u="none" strike="noStrike" kern="1200" cap="none" spc="0" normalizeH="0" baseline="0" noProof="0" dirty="0" smtClean="0">
                  <a:ln>
                    <a:noFill/>
                  </a:ln>
                  <a:solidFill>
                    <a:srgbClr val="FF0000"/>
                  </a:solidFill>
                  <a:effectLst/>
                  <a:uLnTx/>
                  <a:uFillTx/>
                  <a:latin typeface="Arial"/>
                  <a:ea typeface="Arial"/>
                  <a:cs typeface="Arial"/>
                  <a:sym typeface="Arial"/>
                </a:rPr>
                <a:t> 3 </a:t>
              </a:r>
              <a:r>
                <a:rPr kumimoji="0" lang="en-US" sz="3800" b="1" u="none" strike="noStrike" kern="1200" cap="none" spc="0" normalizeH="0" baseline="0" noProof="0" dirty="0" err="1" smtClean="0">
                  <a:ln>
                    <a:noFill/>
                  </a:ln>
                  <a:solidFill>
                    <a:srgbClr val="FF0000"/>
                  </a:solidFill>
                  <a:effectLst/>
                  <a:uLnTx/>
                  <a:uFillTx/>
                  <a:latin typeface="Arial"/>
                  <a:ea typeface="Arial"/>
                  <a:cs typeface="Arial"/>
                  <a:sym typeface="Arial"/>
                </a:rPr>
                <a:t>phút</a:t>
              </a:r>
              <a:r>
                <a:rPr lang="en-US" sz="3800" b="1" dirty="0">
                  <a:solidFill>
                    <a:srgbClr val="FF0000"/>
                  </a:solidFill>
                  <a:latin typeface="Arial"/>
                  <a:ea typeface="Arial"/>
                  <a:cs typeface="Arial"/>
                  <a:sym typeface="Arial"/>
                </a:rPr>
                <a:t>.</a:t>
              </a:r>
              <a:r>
                <a:rPr kumimoji="0" lang="en-US" sz="3800" b="1" u="none" strike="noStrike" kern="1200" cap="none" spc="0" normalizeH="0" baseline="0" noProof="0" dirty="0" smtClean="0">
                  <a:ln>
                    <a:noFill/>
                  </a:ln>
                  <a:solidFill>
                    <a:srgbClr val="FF0000"/>
                  </a:solidFill>
                  <a:effectLst/>
                  <a:uLnTx/>
                  <a:uFillTx/>
                  <a:latin typeface="Arial"/>
                  <a:ea typeface="Arial"/>
                  <a:cs typeface="Arial"/>
                  <a:sym typeface="Arial"/>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800" b="1" u="none" strike="noStrike" kern="1200" cap="none" spc="0" normalizeH="0" baseline="0" noProof="0" dirty="0" err="1" smtClean="0">
                  <a:ln>
                    <a:noFill/>
                  </a:ln>
                  <a:solidFill>
                    <a:srgbClr val="FF0000"/>
                  </a:solidFill>
                  <a:effectLst/>
                  <a:uLnTx/>
                  <a:uFillTx/>
                  <a:latin typeface="Arial"/>
                  <a:ea typeface="Arial"/>
                  <a:cs typeface="Arial"/>
                  <a:sym typeface="Arial"/>
                </a:rPr>
                <a:t>Nhóm</a:t>
              </a:r>
              <a:r>
                <a:rPr kumimoji="0" lang="en-US" sz="3800" b="1" u="none" strike="noStrike" kern="1200" cap="none" spc="0" normalizeH="0" noProof="0" dirty="0" smtClean="0">
                  <a:ln>
                    <a:noFill/>
                  </a:ln>
                  <a:solidFill>
                    <a:srgbClr val="FF0000"/>
                  </a:solidFill>
                  <a:effectLst/>
                  <a:uLnTx/>
                  <a:uFillTx/>
                  <a:latin typeface="Arial"/>
                  <a:ea typeface="Arial"/>
                  <a:cs typeface="Arial"/>
                  <a:sym typeface="Arial"/>
                </a:rPr>
                <a:t> 1 + 2 </a:t>
              </a:r>
              <a:r>
                <a:rPr kumimoji="0" lang="en-US" sz="3800" b="1" u="none" strike="noStrike" kern="1200" cap="none" spc="0" normalizeH="0" noProof="0" dirty="0" err="1" smtClean="0">
                  <a:ln>
                    <a:noFill/>
                  </a:ln>
                  <a:solidFill>
                    <a:srgbClr val="FF0000"/>
                  </a:solidFill>
                  <a:effectLst/>
                  <a:uLnTx/>
                  <a:uFillTx/>
                  <a:latin typeface="Arial"/>
                  <a:ea typeface="Arial"/>
                  <a:cs typeface="Arial"/>
                  <a:sym typeface="Arial"/>
                </a:rPr>
                <a:t>câu</a:t>
              </a:r>
              <a:r>
                <a:rPr kumimoji="0" lang="en-US" sz="3800" b="1" u="none" strike="noStrike" kern="1200" cap="none" spc="0" normalizeH="0" noProof="0" dirty="0" smtClean="0">
                  <a:ln>
                    <a:noFill/>
                  </a:ln>
                  <a:solidFill>
                    <a:srgbClr val="FF0000"/>
                  </a:solidFill>
                  <a:effectLst/>
                  <a:uLnTx/>
                  <a:uFillTx/>
                  <a:latin typeface="Arial"/>
                  <a:ea typeface="Arial"/>
                  <a:cs typeface="Arial"/>
                  <a:sym typeface="Arial"/>
                </a:rPr>
                <a:t> a; </a:t>
              </a:r>
              <a:r>
                <a:rPr kumimoji="0" lang="en-US" sz="3800" b="1" u="none" strike="noStrike" kern="1200" cap="none" spc="0" normalizeH="0" noProof="0" dirty="0" err="1" smtClean="0">
                  <a:ln>
                    <a:noFill/>
                  </a:ln>
                  <a:solidFill>
                    <a:srgbClr val="FF0000"/>
                  </a:solidFill>
                  <a:effectLst/>
                  <a:uLnTx/>
                  <a:uFillTx/>
                  <a:latin typeface="Arial"/>
                  <a:ea typeface="Arial"/>
                  <a:cs typeface="Arial"/>
                  <a:sym typeface="Arial"/>
                </a:rPr>
                <a:t>nhóm</a:t>
              </a:r>
              <a:r>
                <a:rPr kumimoji="0" lang="en-US" sz="3800" b="1" u="none" strike="noStrike" kern="1200" cap="none" spc="0" normalizeH="0" noProof="0" dirty="0" smtClean="0">
                  <a:ln>
                    <a:noFill/>
                  </a:ln>
                  <a:solidFill>
                    <a:srgbClr val="FF0000"/>
                  </a:solidFill>
                  <a:effectLst/>
                  <a:uLnTx/>
                  <a:uFillTx/>
                  <a:latin typeface="Arial"/>
                  <a:ea typeface="Arial"/>
                  <a:cs typeface="Arial"/>
                  <a:sym typeface="Arial"/>
                </a:rPr>
                <a:t> 3 + 4 </a:t>
              </a:r>
              <a:r>
                <a:rPr kumimoji="0" lang="en-US" sz="3800" b="1" u="none" strike="noStrike" kern="1200" cap="none" spc="0" normalizeH="0" noProof="0" dirty="0" err="1" smtClean="0">
                  <a:ln>
                    <a:noFill/>
                  </a:ln>
                  <a:solidFill>
                    <a:srgbClr val="FF0000"/>
                  </a:solidFill>
                  <a:effectLst/>
                  <a:uLnTx/>
                  <a:uFillTx/>
                  <a:latin typeface="Arial"/>
                  <a:ea typeface="Arial"/>
                  <a:cs typeface="Arial"/>
                  <a:sym typeface="Arial"/>
                </a:rPr>
                <a:t>câu</a:t>
              </a:r>
              <a:r>
                <a:rPr kumimoji="0" lang="en-US" sz="3800" b="1" u="none" strike="noStrike" kern="1200" cap="none" spc="0" normalizeH="0" noProof="0" dirty="0" smtClean="0">
                  <a:ln>
                    <a:noFill/>
                  </a:ln>
                  <a:solidFill>
                    <a:srgbClr val="FF0000"/>
                  </a:solidFill>
                  <a:effectLst/>
                  <a:uLnTx/>
                  <a:uFillTx/>
                  <a:latin typeface="Arial"/>
                  <a:ea typeface="Arial"/>
                  <a:cs typeface="Arial"/>
                  <a:sym typeface="Arial"/>
                </a:rPr>
                <a:t> b</a:t>
              </a:r>
              <a:r>
                <a:rPr kumimoji="0" lang="en-US" sz="3800" b="1" u="none" strike="noStrike" kern="1200" cap="none" spc="0" normalizeH="0" baseline="0" noProof="0" dirty="0" smtClean="0">
                  <a:ln>
                    <a:noFill/>
                  </a:ln>
                  <a:solidFill>
                    <a:srgbClr val="FF0000"/>
                  </a:solidFill>
                  <a:effectLst/>
                  <a:uLnTx/>
                  <a:uFillTx/>
                  <a:latin typeface="Arial"/>
                  <a:ea typeface="Arial"/>
                  <a:cs typeface="Arial"/>
                  <a:sym typeface="Arial"/>
                </a:rPr>
                <a:t>.</a:t>
              </a:r>
              <a:endParaRPr kumimoji="0" sz="3800" b="1" u="none" strike="noStrike" kern="1200" cap="none" spc="0" normalizeH="0" baseline="0" noProof="0" dirty="0">
                <a:ln>
                  <a:noFill/>
                </a:ln>
                <a:solidFill>
                  <a:srgbClr val="FF0000"/>
                </a:solidFill>
                <a:effectLst/>
                <a:uLnTx/>
                <a:uFillTx/>
                <a:latin typeface="Arial"/>
                <a:ea typeface="Arial"/>
                <a:cs typeface="Arial"/>
                <a:sym typeface="Arial"/>
              </a:endParaRPr>
            </a:p>
          </p:txBody>
        </p:sp>
        <p:pic>
          <p:nvPicPr>
            <p:cNvPr id="20" name="Google Shape;167;p5"/>
            <p:cNvPicPr preferRelativeResize="0"/>
            <p:nvPr/>
          </p:nvPicPr>
          <p:blipFill rotWithShape="1">
            <a:blip r:embed="rId6">
              <a:alphaModFix/>
            </a:blip>
            <a:srcRect/>
            <a:stretch/>
          </p:blipFill>
          <p:spPr>
            <a:xfrm>
              <a:off x="4076700" y="1894886"/>
              <a:ext cx="1281496" cy="964002"/>
            </a:xfrm>
            <a:prstGeom prst="rect">
              <a:avLst/>
            </a:prstGeom>
            <a:noFill/>
            <a:ln>
              <a:noFill/>
            </a:ln>
          </p:spPr>
        </p:pic>
      </p:grpSp>
    </p:spTree>
    <p:extLst>
      <p:ext uri="{BB962C8B-B14F-4D97-AF65-F5344CB8AC3E}">
        <p14:creationId xmlns:p14="http://schemas.microsoft.com/office/powerpoint/2010/main" val="326284147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16" name="Google Shape;1077;p62"/>
          <p:cNvGrpSpPr/>
          <p:nvPr/>
        </p:nvGrpSpPr>
        <p:grpSpPr>
          <a:xfrm>
            <a:off x="466522" y="734490"/>
            <a:ext cx="1987261" cy="913314"/>
            <a:chOff x="2994548" y="3780517"/>
            <a:chExt cx="5229815"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8" name="Google Shape;1079;p62"/>
            <p:cNvSpPr txBox="1"/>
            <p:nvPr/>
          </p:nvSpPr>
          <p:spPr>
            <a:xfrm>
              <a:off x="2994548" y="4014950"/>
              <a:ext cx="5229813"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dirty="0" err="1">
                  <a:solidFill>
                    <a:srgbClr val="373E56"/>
                  </a:solidFill>
                  <a:latin typeface="Arial"/>
                  <a:ea typeface="Arial"/>
                  <a:cs typeface="Arial"/>
                  <a:sym typeface="Arial"/>
                </a:rPr>
                <a:t>Bài</a:t>
              </a:r>
              <a:r>
                <a:rPr lang="en-US" sz="4000" b="1" dirty="0">
                  <a:solidFill>
                    <a:srgbClr val="373E56"/>
                  </a:solidFill>
                  <a:latin typeface="Arial"/>
                  <a:ea typeface="Arial"/>
                  <a:cs typeface="Arial"/>
                  <a:sym typeface="Arial"/>
                </a:rPr>
                <a:t> </a:t>
              </a:r>
              <a:r>
                <a:rPr lang="en-US" sz="4000" b="1" dirty="0" smtClean="0">
                  <a:solidFill>
                    <a:srgbClr val="373E56"/>
                  </a:solidFill>
                  <a:latin typeface="Arial"/>
                  <a:ea typeface="Arial"/>
                  <a:cs typeface="Arial"/>
                  <a:sym typeface="Arial"/>
                </a:rPr>
                <a:t>3:</a:t>
              </a:r>
              <a:endParaRPr sz="4000" b="1" dirty="0">
                <a:solidFill>
                  <a:srgbClr val="373E56"/>
                </a:solidFill>
                <a:latin typeface="Arial"/>
                <a:ea typeface="Arial"/>
                <a:cs typeface="Arial"/>
                <a:sym typeface="Arial"/>
              </a:endParaRPr>
            </a:p>
          </p:txBody>
        </p:sp>
      </p:grpSp>
      <p:sp>
        <p:nvSpPr>
          <p:cNvPr id="21" name="Rectangle 20"/>
          <p:cNvSpPr/>
          <p:nvPr/>
        </p:nvSpPr>
        <p:spPr>
          <a:xfrm>
            <a:off x="2743200" y="432286"/>
            <a:ext cx="13867884" cy="5632311"/>
          </a:xfrm>
          <a:prstGeom prst="rect">
            <a:avLst/>
          </a:prstGeom>
        </p:spPr>
        <p:txBody>
          <a:bodyPr wrap="square">
            <a:spAutoFit/>
          </a:bodyPr>
          <a:lstStyle/>
          <a:p>
            <a:pPr marL="30480" marR="30480" algn="just">
              <a:lnSpc>
                <a:spcPct val="150000"/>
              </a:lnSpc>
            </a:pPr>
            <a:r>
              <a:rPr lang="vi-VN" sz="4000" b="1" dirty="0">
                <a:solidFill>
                  <a:srgbClr val="000000"/>
                </a:solidFill>
                <a:latin typeface="+mj-lt"/>
              </a:rPr>
              <a:t>Trong </a:t>
            </a:r>
            <a:r>
              <a:rPr lang="en-US" sz="4000" b="1" dirty="0" err="1" smtClean="0">
                <a:solidFill>
                  <a:srgbClr val="000000"/>
                </a:solidFill>
                <a:latin typeface="+mj-lt"/>
              </a:rPr>
              <a:t>phòng</a:t>
            </a:r>
            <a:r>
              <a:rPr lang="en-US" sz="4000" b="1" dirty="0" smtClean="0">
                <a:solidFill>
                  <a:srgbClr val="000000"/>
                </a:solidFill>
                <a:latin typeface="+mj-lt"/>
              </a:rPr>
              <a:t> </a:t>
            </a:r>
            <a:r>
              <a:rPr lang="en-US" sz="4000" b="1" dirty="0" err="1" smtClean="0">
                <a:solidFill>
                  <a:srgbClr val="000000"/>
                </a:solidFill>
                <a:latin typeface="+mj-lt"/>
              </a:rPr>
              <a:t>thí</a:t>
            </a:r>
            <a:r>
              <a:rPr lang="en-US" sz="4000" b="1" dirty="0" smtClean="0">
                <a:solidFill>
                  <a:srgbClr val="000000"/>
                </a:solidFill>
                <a:latin typeface="+mj-lt"/>
              </a:rPr>
              <a:t> </a:t>
            </a:r>
            <a:r>
              <a:rPr lang="en-US" sz="4000" b="1" dirty="0" err="1" smtClean="0">
                <a:solidFill>
                  <a:srgbClr val="000000"/>
                </a:solidFill>
                <a:latin typeface="+mj-lt"/>
              </a:rPr>
              <a:t>nghiệm</a:t>
            </a:r>
            <a:r>
              <a:rPr lang="en-US" sz="4000" b="1" dirty="0" smtClean="0">
                <a:solidFill>
                  <a:srgbClr val="000000"/>
                </a:solidFill>
                <a:latin typeface="+mj-lt"/>
              </a:rPr>
              <a:t>, </a:t>
            </a:r>
            <a:r>
              <a:rPr lang="en-US" sz="4000" b="1" dirty="0" err="1" smtClean="0">
                <a:solidFill>
                  <a:srgbClr val="000000"/>
                </a:solidFill>
                <a:latin typeface="+mj-lt"/>
              </a:rPr>
              <a:t>bạn</a:t>
            </a:r>
            <a:r>
              <a:rPr lang="en-US" sz="4000" b="1" dirty="0" smtClean="0">
                <a:solidFill>
                  <a:srgbClr val="000000"/>
                </a:solidFill>
                <a:latin typeface="+mj-lt"/>
              </a:rPr>
              <a:t> Mai </a:t>
            </a:r>
            <a:r>
              <a:rPr lang="en-US" sz="4000" b="1" dirty="0" err="1" smtClean="0">
                <a:solidFill>
                  <a:srgbClr val="000000"/>
                </a:solidFill>
                <a:latin typeface="+mj-lt"/>
              </a:rPr>
              <a:t>sử</a:t>
            </a:r>
            <a:r>
              <a:rPr lang="en-US" sz="4000" b="1" dirty="0" smtClean="0">
                <a:solidFill>
                  <a:srgbClr val="000000"/>
                </a:solidFill>
                <a:latin typeface="+mj-lt"/>
              </a:rPr>
              <a:t> </a:t>
            </a:r>
            <a:r>
              <a:rPr lang="en-US" sz="4000" b="1" dirty="0" err="1" smtClean="0">
                <a:solidFill>
                  <a:srgbClr val="000000"/>
                </a:solidFill>
                <a:latin typeface="+mj-lt"/>
              </a:rPr>
              <a:t>dụng</a:t>
            </a:r>
            <a:r>
              <a:rPr lang="en-US" sz="4000" b="1" dirty="0" smtClean="0">
                <a:solidFill>
                  <a:srgbClr val="000000"/>
                </a:solidFill>
                <a:latin typeface="+mj-lt"/>
              </a:rPr>
              <a:t> </a:t>
            </a:r>
            <a:r>
              <a:rPr lang="en-US" sz="4000" b="1" dirty="0" err="1" smtClean="0">
                <a:solidFill>
                  <a:srgbClr val="000000"/>
                </a:solidFill>
                <a:latin typeface="+mj-lt"/>
              </a:rPr>
              <a:t>cân</a:t>
            </a:r>
            <a:r>
              <a:rPr lang="en-US" sz="4000" b="1" dirty="0" smtClean="0">
                <a:solidFill>
                  <a:srgbClr val="000000"/>
                </a:solidFill>
                <a:latin typeface="+mj-lt"/>
              </a:rPr>
              <a:t> </a:t>
            </a:r>
            <a:r>
              <a:rPr lang="en-US" sz="4000" b="1" dirty="0" err="1" smtClean="0">
                <a:solidFill>
                  <a:srgbClr val="000000"/>
                </a:solidFill>
                <a:latin typeface="+mj-lt"/>
              </a:rPr>
              <a:t>Roberval</a:t>
            </a:r>
            <a:r>
              <a:rPr lang="en-US" sz="4000" b="1" dirty="0" smtClean="0">
                <a:solidFill>
                  <a:srgbClr val="000000"/>
                </a:solidFill>
                <a:latin typeface="+mj-lt"/>
              </a:rPr>
              <a:t> </a:t>
            </a:r>
            <a:r>
              <a:rPr lang="en-US" sz="4000" b="1" dirty="0" err="1" smtClean="0">
                <a:solidFill>
                  <a:srgbClr val="000000"/>
                </a:solidFill>
                <a:latin typeface="+mj-lt"/>
              </a:rPr>
              <a:t>để</a:t>
            </a:r>
            <a:r>
              <a:rPr lang="en-US" sz="4000" b="1" dirty="0" smtClean="0">
                <a:solidFill>
                  <a:srgbClr val="000000"/>
                </a:solidFill>
                <a:latin typeface="+mj-lt"/>
              </a:rPr>
              <a:t> </a:t>
            </a:r>
            <a:r>
              <a:rPr lang="en-US" sz="4000" b="1" dirty="0" err="1" smtClean="0">
                <a:solidFill>
                  <a:srgbClr val="000000"/>
                </a:solidFill>
                <a:latin typeface="+mj-lt"/>
              </a:rPr>
              <a:t>cân</a:t>
            </a:r>
            <a:r>
              <a:rPr lang="en-US" sz="4000" b="1" dirty="0" smtClean="0">
                <a:solidFill>
                  <a:srgbClr val="000000"/>
                </a:solidFill>
                <a:latin typeface="+mj-lt"/>
              </a:rPr>
              <a:t>: </a:t>
            </a:r>
            <a:r>
              <a:rPr lang="en-US" sz="4000" b="1" dirty="0" err="1" smtClean="0">
                <a:solidFill>
                  <a:srgbClr val="000000"/>
                </a:solidFill>
                <a:latin typeface="+mj-lt"/>
              </a:rPr>
              <a:t>bên</a:t>
            </a:r>
            <a:r>
              <a:rPr lang="en-US" sz="4000" b="1" dirty="0" smtClean="0">
                <a:solidFill>
                  <a:srgbClr val="000000"/>
                </a:solidFill>
                <a:latin typeface="+mj-lt"/>
              </a:rPr>
              <a:t> </a:t>
            </a:r>
            <a:r>
              <a:rPr lang="en-US" sz="4000" b="1" dirty="0" err="1" smtClean="0">
                <a:solidFill>
                  <a:srgbClr val="000000"/>
                </a:solidFill>
                <a:latin typeface="+mj-lt"/>
              </a:rPr>
              <a:t>đĩa</a:t>
            </a:r>
            <a:r>
              <a:rPr lang="en-US" sz="4000" b="1" dirty="0" smtClean="0">
                <a:solidFill>
                  <a:srgbClr val="000000"/>
                </a:solidFill>
                <a:latin typeface="+mj-lt"/>
              </a:rPr>
              <a:t> </a:t>
            </a:r>
            <a:r>
              <a:rPr lang="en-US" sz="4000" b="1" dirty="0" err="1" smtClean="0">
                <a:solidFill>
                  <a:srgbClr val="000000"/>
                </a:solidFill>
                <a:latin typeface="+mj-lt"/>
              </a:rPr>
              <a:t>thứ</a:t>
            </a:r>
            <a:r>
              <a:rPr lang="en-US" sz="4000" b="1" dirty="0" smtClean="0">
                <a:solidFill>
                  <a:srgbClr val="000000"/>
                </a:solidFill>
                <a:latin typeface="+mj-lt"/>
              </a:rPr>
              <a:t> </a:t>
            </a:r>
            <a:r>
              <a:rPr lang="en-US" sz="4000" b="1" dirty="0" err="1" smtClean="0">
                <a:solidFill>
                  <a:srgbClr val="000000"/>
                </a:solidFill>
                <a:latin typeface="+mj-lt"/>
              </a:rPr>
              <a:t>nhất</a:t>
            </a:r>
            <a:r>
              <a:rPr lang="en-US" sz="4000" b="1" dirty="0" smtClean="0">
                <a:solidFill>
                  <a:srgbClr val="000000"/>
                </a:solidFill>
                <a:latin typeface="+mj-lt"/>
              </a:rPr>
              <a:t> </a:t>
            </a:r>
            <a:r>
              <a:rPr lang="en-US" sz="4000" b="1" dirty="0" err="1" smtClean="0">
                <a:solidFill>
                  <a:srgbClr val="000000"/>
                </a:solidFill>
                <a:latin typeface="+mj-lt"/>
              </a:rPr>
              <a:t>đặt</a:t>
            </a:r>
            <a:r>
              <a:rPr lang="en-US" sz="4000" b="1" dirty="0" smtClean="0">
                <a:solidFill>
                  <a:srgbClr val="000000"/>
                </a:solidFill>
                <a:latin typeface="+mj-lt"/>
              </a:rPr>
              <a:t> </a:t>
            </a:r>
            <a:r>
              <a:rPr lang="en-US" sz="4000" b="1" dirty="0" err="1" smtClean="0">
                <a:solidFill>
                  <a:srgbClr val="000000"/>
                </a:solidFill>
                <a:latin typeface="+mj-lt"/>
              </a:rPr>
              <a:t>một</a:t>
            </a:r>
            <a:r>
              <a:rPr lang="en-US" sz="4000" b="1" dirty="0" smtClean="0">
                <a:solidFill>
                  <a:srgbClr val="000000"/>
                </a:solidFill>
                <a:latin typeface="+mj-lt"/>
              </a:rPr>
              <a:t> </a:t>
            </a:r>
            <a:r>
              <a:rPr lang="en-US" sz="4000" b="1" dirty="0" err="1" smtClean="0">
                <a:solidFill>
                  <a:srgbClr val="000000"/>
                </a:solidFill>
                <a:latin typeface="+mj-lt"/>
              </a:rPr>
              <a:t>quả</a:t>
            </a:r>
            <a:r>
              <a:rPr lang="en-US" sz="4000" b="1" dirty="0" smtClean="0">
                <a:solidFill>
                  <a:srgbClr val="000000"/>
                </a:solidFill>
                <a:latin typeface="+mj-lt"/>
              </a:rPr>
              <a:t> </a:t>
            </a:r>
            <a:r>
              <a:rPr lang="en-US" sz="4000" b="1" dirty="0" err="1" smtClean="0">
                <a:solidFill>
                  <a:srgbClr val="000000"/>
                </a:solidFill>
                <a:latin typeface="+mj-lt"/>
              </a:rPr>
              <a:t>cân</a:t>
            </a:r>
            <a:r>
              <a:rPr lang="en-US" sz="4000" b="1" dirty="0" smtClean="0">
                <a:solidFill>
                  <a:srgbClr val="000000"/>
                </a:solidFill>
                <a:latin typeface="+mj-lt"/>
              </a:rPr>
              <a:t> </a:t>
            </a:r>
            <a:r>
              <a:rPr lang="en-US" sz="4000" b="1" dirty="0" err="1" smtClean="0">
                <a:solidFill>
                  <a:srgbClr val="000000"/>
                </a:solidFill>
                <a:latin typeface="+mj-lt"/>
              </a:rPr>
              <a:t>nặng</a:t>
            </a:r>
            <a:r>
              <a:rPr lang="en-US" sz="4000" b="1" dirty="0" smtClean="0">
                <a:solidFill>
                  <a:srgbClr val="000000"/>
                </a:solidFill>
                <a:latin typeface="+mj-lt"/>
              </a:rPr>
              <a:t> 500g; </a:t>
            </a:r>
            <a:r>
              <a:rPr lang="en-US" sz="4000" b="1" dirty="0" err="1" smtClean="0">
                <a:solidFill>
                  <a:srgbClr val="000000"/>
                </a:solidFill>
                <a:latin typeface="+mj-lt"/>
              </a:rPr>
              <a:t>bên</a:t>
            </a:r>
            <a:r>
              <a:rPr lang="en-US" sz="4000" b="1" dirty="0" smtClean="0">
                <a:solidFill>
                  <a:srgbClr val="000000"/>
                </a:solidFill>
                <a:latin typeface="+mj-lt"/>
              </a:rPr>
              <a:t> </a:t>
            </a:r>
            <a:r>
              <a:rPr lang="en-US" sz="4000" b="1" dirty="0" err="1" smtClean="0">
                <a:solidFill>
                  <a:srgbClr val="000000"/>
                </a:solidFill>
                <a:latin typeface="+mj-lt"/>
              </a:rPr>
              <a:t>đĩa</a:t>
            </a:r>
            <a:r>
              <a:rPr lang="en-US" sz="4000" b="1" dirty="0" smtClean="0">
                <a:solidFill>
                  <a:srgbClr val="000000"/>
                </a:solidFill>
                <a:latin typeface="+mj-lt"/>
              </a:rPr>
              <a:t> </a:t>
            </a:r>
            <a:r>
              <a:rPr lang="en-US" sz="4000" b="1" dirty="0" err="1" smtClean="0">
                <a:solidFill>
                  <a:srgbClr val="000000"/>
                </a:solidFill>
                <a:latin typeface="+mj-lt"/>
              </a:rPr>
              <a:t>thứ</a:t>
            </a:r>
            <a:r>
              <a:rPr lang="en-US" sz="4000" b="1" dirty="0" smtClean="0">
                <a:solidFill>
                  <a:srgbClr val="000000"/>
                </a:solidFill>
                <a:latin typeface="+mj-lt"/>
              </a:rPr>
              <a:t> </a:t>
            </a:r>
            <a:r>
              <a:rPr lang="en-US" sz="4000" b="1" dirty="0" err="1" smtClean="0">
                <a:solidFill>
                  <a:srgbClr val="000000"/>
                </a:solidFill>
                <a:latin typeface="+mj-lt"/>
              </a:rPr>
              <a:t>hai</a:t>
            </a:r>
            <a:r>
              <a:rPr lang="en-US" sz="4000" b="1" dirty="0" smtClean="0">
                <a:solidFill>
                  <a:srgbClr val="000000"/>
                </a:solidFill>
                <a:latin typeface="+mj-lt"/>
              </a:rPr>
              <a:t> </a:t>
            </a:r>
            <a:r>
              <a:rPr lang="en-US" sz="4000" b="1" dirty="0" err="1" smtClean="0">
                <a:solidFill>
                  <a:srgbClr val="000000"/>
                </a:solidFill>
                <a:latin typeface="+mj-lt"/>
              </a:rPr>
              <a:t>đặt</a:t>
            </a:r>
            <a:r>
              <a:rPr lang="en-US" sz="4000" b="1" dirty="0" smtClean="0">
                <a:solidFill>
                  <a:srgbClr val="000000"/>
                </a:solidFill>
                <a:latin typeface="+mj-lt"/>
              </a:rPr>
              <a:t> </a:t>
            </a:r>
            <a:r>
              <a:rPr lang="en-US" sz="4000" b="1" dirty="0" err="1" smtClean="0">
                <a:solidFill>
                  <a:srgbClr val="000000"/>
                </a:solidFill>
                <a:latin typeface="+mj-lt"/>
              </a:rPr>
              <a:t>hai</a:t>
            </a:r>
            <a:r>
              <a:rPr lang="en-US" sz="4000" b="1" dirty="0" smtClean="0">
                <a:solidFill>
                  <a:srgbClr val="000000"/>
                </a:solidFill>
                <a:latin typeface="+mj-lt"/>
              </a:rPr>
              <a:t> </a:t>
            </a:r>
            <a:r>
              <a:rPr lang="en-US" sz="4000" b="1" dirty="0" err="1" smtClean="0">
                <a:solidFill>
                  <a:srgbClr val="000000"/>
                </a:solidFill>
                <a:latin typeface="+mj-lt"/>
              </a:rPr>
              <a:t>vật</a:t>
            </a:r>
            <a:r>
              <a:rPr lang="en-US" sz="4000" b="1" dirty="0" smtClean="0">
                <a:solidFill>
                  <a:srgbClr val="000000"/>
                </a:solidFill>
                <a:latin typeface="+mj-lt"/>
              </a:rPr>
              <a:t> </a:t>
            </a:r>
            <a:r>
              <a:rPr lang="en-US" sz="4000" b="1" dirty="0" err="1" smtClean="0">
                <a:solidFill>
                  <a:srgbClr val="000000"/>
                </a:solidFill>
                <a:latin typeface="+mj-lt"/>
              </a:rPr>
              <a:t>cùng</a:t>
            </a:r>
            <a:r>
              <a:rPr lang="en-US" sz="4000" b="1" dirty="0" smtClean="0">
                <a:solidFill>
                  <a:srgbClr val="000000"/>
                </a:solidFill>
                <a:latin typeface="+mj-lt"/>
              </a:rPr>
              <a:t> </a:t>
            </a:r>
            <a:r>
              <a:rPr lang="en-US" sz="4000" b="1" dirty="0" err="1" smtClean="0">
                <a:solidFill>
                  <a:srgbClr val="000000"/>
                </a:solidFill>
                <a:latin typeface="+mj-lt"/>
              </a:rPr>
              <a:t>cần</a:t>
            </a:r>
            <a:r>
              <a:rPr lang="en-US" sz="4000" b="1" dirty="0" smtClean="0">
                <a:solidFill>
                  <a:srgbClr val="000000"/>
                </a:solidFill>
                <a:latin typeface="+mj-lt"/>
              </a:rPr>
              <a:t> </a:t>
            </a:r>
            <a:r>
              <a:rPr lang="en-US" sz="4000" b="1" dirty="0" err="1" smtClean="0">
                <a:solidFill>
                  <a:srgbClr val="000000"/>
                </a:solidFill>
                <a:latin typeface="+mj-lt"/>
              </a:rPr>
              <a:t>nặng</a:t>
            </a:r>
            <a:r>
              <a:rPr lang="en-US" sz="4000" b="1" dirty="0" smtClean="0">
                <a:solidFill>
                  <a:srgbClr val="000000"/>
                </a:solidFill>
                <a:latin typeface="+mj-lt"/>
              </a:rPr>
              <a:t> x(g) </a:t>
            </a:r>
            <a:r>
              <a:rPr lang="en-US" sz="4000" b="1" dirty="0" err="1" smtClean="0">
                <a:solidFill>
                  <a:srgbClr val="000000"/>
                </a:solidFill>
                <a:latin typeface="+mj-lt"/>
              </a:rPr>
              <a:t>và</a:t>
            </a:r>
            <a:r>
              <a:rPr lang="en-US" sz="4000" b="1" dirty="0" smtClean="0">
                <a:solidFill>
                  <a:srgbClr val="000000"/>
                </a:solidFill>
                <a:latin typeface="+mj-lt"/>
              </a:rPr>
              <a:t> </a:t>
            </a:r>
            <a:r>
              <a:rPr lang="en-US" sz="4000" b="1" dirty="0" err="1" smtClean="0">
                <a:solidFill>
                  <a:srgbClr val="000000"/>
                </a:solidFill>
                <a:latin typeface="+mj-lt"/>
              </a:rPr>
              <a:t>ba</a:t>
            </a:r>
            <a:r>
              <a:rPr lang="en-US" sz="4000" b="1" dirty="0" smtClean="0">
                <a:solidFill>
                  <a:srgbClr val="000000"/>
                </a:solidFill>
                <a:latin typeface="+mj-lt"/>
              </a:rPr>
              <a:t> </a:t>
            </a:r>
            <a:r>
              <a:rPr lang="en-US" sz="4000" b="1" dirty="0" err="1" smtClean="0">
                <a:solidFill>
                  <a:srgbClr val="000000"/>
                </a:solidFill>
                <a:latin typeface="+mj-lt"/>
              </a:rPr>
              <a:t>quả</a:t>
            </a:r>
            <a:r>
              <a:rPr lang="en-US" sz="4000" b="1" dirty="0" smtClean="0">
                <a:solidFill>
                  <a:srgbClr val="000000"/>
                </a:solidFill>
                <a:latin typeface="+mj-lt"/>
              </a:rPr>
              <a:t> </a:t>
            </a:r>
            <a:r>
              <a:rPr lang="en-US" sz="4000" b="1" dirty="0" err="1" smtClean="0">
                <a:solidFill>
                  <a:srgbClr val="000000"/>
                </a:solidFill>
                <a:latin typeface="+mj-lt"/>
              </a:rPr>
              <a:t>cân</a:t>
            </a:r>
            <a:r>
              <a:rPr lang="en-US" sz="4000" b="1" dirty="0" smtClean="0">
                <a:solidFill>
                  <a:srgbClr val="000000"/>
                </a:solidFill>
                <a:latin typeface="+mj-lt"/>
              </a:rPr>
              <a:t> </a:t>
            </a:r>
            <a:r>
              <a:rPr lang="en-US" sz="4000" b="1" dirty="0" err="1" smtClean="0">
                <a:solidFill>
                  <a:srgbClr val="000000"/>
                </a:solidFill>
                <a:latin typeface="+mj-lt"/>
              </a:rPr>
              <a:t>nhỏ</a:t>
            </a:r>
            <a:r>
              <a:rPr lang="en-US" sz="4000" b="1" dirty="0" smtClean="0">
                <a:solidFill>
                  <a:srgbClr val="000000"/>
                </a:solidFill>
                <a:latin typeface="+mj-lt"/>
              </a:rPr>
              <a:t>, </a:t>
            </a:r>
            <a:r>
              <a:rPr lang="en-US" sz="4000" b="1" dirty="0" err="1" smtClean="0">
                <a:solidFill>
                  <a:srgbClr val="000000"/>
                </a:solidFill>
                <a:latin typeface="+mj-lt"/>
              </a:rPr>
              <a:t>mỗi</a:t>
            </a:r>
            <a:r>
              <a:rPr lang="en-US" sz="4000" b="1" dirty="0" smtClean="0">
                <a:solidFill>
                  <a:srgbClr val="000000"/>
                </a:solidFill>
                <a:latin typeface="+mj-lt"/>
              </a:rPr>
              <a:t> </a:t>
            </a:r>
            <a:r>
              <a:rPr lang="en-US" sz="4000" b="1" dirty="0" err="1" smtClean="0">
                <a:solidFill>
                  <a:srgbClr val="000000"/>
                </a:solidFill>
                <a:latin typeface="+mj-lt"/>
              </a:rPr>
              <a:t>quả</a:t>
            </a:r>
            <a:r>
              <a:rPr lang="en-US" sz="4000" b="1" dirty="0" smtClean="0">
                <a:solidFill>
                  <a:srgbClr val="000000"/>
                </a:solidFill>
                <a:latin typeface="+mj-lt"/>
              </a:rPr>
              <a:t> </a:t>
            </a:r>
            <a:r>
              <a:rPr lang="en-US" sz="4000" b="1" dirty="0" err="1" smtClean="0">
                <a:solidFill>
                  <a:srgbClr val="000000"/>
                </a:solidFill>
                <a:latin typeface="+mj-lt"/>
              </a:rPr>
              <a:t>cân</a:t>
            </a:r>
            <a:r>
              <a:rPr lang="en-US" sz="4000" b="1" dirty="0" smtClean="0">
                <a:solidFill>
                  <a:srgbClr val="000000"/>
                </a:solidFill>
                <a:latin typeface="+mj-lt"/>
              </a:rPr>
              <a:t> </a:t>
            </a:r>
            <a:r>
              <a:rPr lang="en-US" sz="4000" b="1" dirty="0" err="1" smtClean="0">
                <a:solidFill>
                  <a:srgbClr val="000000"/>
                </a:solidFill>
                <a:latin typeface="+mj-lt"/>
              </a:rPr>
              <a:t>đó</a:t>
            </a:r>
            <a:r>
              <a:rPr lang="en-US" sz="4000" b="1" dirty="0" smtClean="0">
                <a:solidFill>
                  <a:srgbClr val="000000"/>
                </a:solidFill>
                <a:latin typeface="+mj-lt"/>
              </a:rPr>
              <a:t> </a:t>
            </a:r>
            <a:r>
              <a:rPr lang="en-US" sz="4000" b="1" dirty="0" err="1" smtClean="0">
                <a:solidFill>
                  <a:srgbClr val="000000"/>
                </a:solidFill>
                <a:latin typeface="+mj-lt"/>
              </a:rPr>
              <a:t>nặng</a:t>
            </a:r>
            <a:r>
              <a:rPr lang="en-US" sz="4000" b="1" dirty="0" smtClean="0">
                <a:solidFill>
                  <a:srgbClr val="000000"/>
                </a:solidFill>
                <a:latin typeface="+mj-lt"/>
              </a:rPr>
              <a:t> 50g. </a:t>
            </a:r>
            <a:r>
              <a:rPr lang="en-US" sz="4000" b="1" dirty="0" err="1" smtClean="0">
                <a:solidFill>
                  <a:srgbClr val="000000"/>
                </a:solidFill>
                <a:latin typeface="+mj-lt"/>
              </a:rPr>
              <a:t>Bạn</a:t>
            </a:r>
            <a:r>
              <a:rPr lang="en-US" sz="4000" b="1" dirty="0" smtClean="0">
                <a:solidFill>
                  <a:srgbClr val="000000"/>
                </a:solidFill>
                <a:latin typeface="+mj-lt"/>
              </a:rPr>
              <a:t> Mai </a:t>
            </a:r>
            <a:r>
              <a:rPr lang="en-US" sz="4000" b="1" dirty="0" err="1" smtClean="0">
                <a:solidFill>
                  <a:srgbClr val="000000"/>
                </a:solidFill>
                <a:latin typeface="+mj-lt"/>
              </a:rPr>
              <a:t>thấy</a:t>
            </a:r>
            <a:r>
              <a:rPr lang="en-US" sz="4000" b="1" dirty="0" smtClean="0">
                <a:solidFill>
                  <a:srgbClr val="000000"/>
                </a:solidFill>
                <a:latin typeface="+mj-lt"/>
              </a:rPr>
              <a:t> </a:t>
            </a:r>
            <a:r>
              <a:rPr lang="en-US" sz="4000" b="1" dirty="0" err="1" smtClean="0">
                <a:solidFill>
                  <a:srgbClr val="000000"/>
                </a:solidFill>
                <a:latin typeface="+mj-lt"/>
              </a:rPr>
              <a:t>cân</a:t>
            </a:r>
            <a:r>
              <a:rPr lang="en-US" sz="4000" b="1" dirty="0" smtClean="0">
                <a:solidFill>
                  <a:srgbClr val="000000"/>
                </a:solidFill>
                <a:latin typeface="+mj-lt"/>
              </a:rPr>
              <a:t> </a:t>
            </a:r>
            <a:r>
              <a:rPr lang="en-US" sz="4000" b="1" dirty="0" err="1" smtClean="0">
                <a:solidFill>
                  <a:srgbClr val="000000"/>
                </a:solidFill>
                <a:latin typeface="+mj-lt"/>
              </a:rPr>
              <a:t>thăng</a:t>
            </a:r>
            <a:r>
              <a:rPr lang="en-US" sz="4000" b="1" dirty="0" smtClean="0">
                <a:solidFill>
                  <a:srgbClr val="000000"/>
                </a:solidFill>
                <a:latin typeface="+mj-lt"/>
              </a:rPr>
              <a:t> </a:t>
            </a:r>
            <a:r>
              <a:rPr lang="en-US" sz="4000" b="1" dirty="0" err="1" smtClean="0">
                <a:solidFill>
                  <a:srgbClr val="000000"/>
                </a:solidFill>
                <a:latin typeface="+mj-lt"/>
              </a:rPr>
              <a:t>bằng</a:t>
            </a:r>
            <a:r>
              <a:rPr lang="en-US" sz="4000" b="1" dirty="0" smtClean="0">
                <a:solidFill>
                  <a:srgbClr val="000000"/>
                </a:solidFill>
                <a:latin typeface="+mj-lt"/>
              </a:rPr>
              <a:t>. </a:t>
            </a:r>
            <a:r>
              <a:rPr lang="en-US" sz="4000" b="1" dirty="0" err="1" smtClean="0">
                <a:solidFill>
                  <a:srgbClr val="000000"/>
                </a:solidFill>
                <a:latin typeface="+mj-lt"/>
              </a:rPr>
              <a:t>Viết</a:t>
            </a:r>
            <a:r>
              <a:rPr lang="en-US" sz="4000" b="1" dirty="0" smtClean="0">
                <a:solidFill>
                  <a:srgbClr val="000000"/>
                </a:solidFill>
                <a:latin typeface="+mj-lt"/>
              </a:rPr>
              <a:t> </a:t>
            </a:r>
            <a:r>
              <a:rPr lang="en-US" sz="4000" b="1" dirty="0" err="1" smtClean="0">
                <a:solidFill>
                  <a:srgbClr val="000000"/>
                </a:solidFill>
                <a:latin typeface="+mj-lt"/>
              </a:rPr>
              <a:t>phương</a:t>
            </a:r>
            <a:r>
              <a:rPr lang="en-US" sz="4000" b="1" dirty="0" smtClean="0">
                <a:solidFill>
                  <a:srgbClr val="000000"/>
                </a:solidFill>
                <a:latin typeface="+mj-lt"/>
              </a:rPr>
              <a:t> </a:t>
            </a:r>
            <a:r>
              <a:rPr lang="en-US" sz="4000" b="1" dirty="0" err="1" smtClean="0">
                <a:solidFill>
                  <a:srgbClr val="000000"/>
                </a:solidFill>
                <a:latin typeface="+mj-lt"/>
              </a:rPr>
              <a:t>trình</a:t>
            </a:r>
            <a:r>
              <a:rPr lang="en-US" sz="4000" b="1" dirty="0" smtClean="0">
                <a:solidFill>
                  <a:srgbClr val="000000"/>
                </a:solidFill>
                <a:latin typeface="+mj-lt"/>
              </a:rPr>
              <a:t> </a:t>
            </a:r>
            <a:r>
              <a:rPr lang="en-US" sz="4000" b="1" dirty="0" err="1" smtClean="0">
                <a:solidFill>
                  <a:srgbClr val="000000"/>
                </a:solidFill>
                <a:latin typeface="+mj-lt"/>
              </a:rPr>
              <a:t>ẩn</a:t>
            </a:r>
            <a:r>
              <a:rPr lang="en-US" sz="4000" b="1" dirty="0" smtClean="0">
                <a:solidFill>
                  <a:srgbClr val="000000"/>
                </a:solidFill>
                <a:latin typeface="+mj-lt"/>
              </a:rPr>
              <a:t> x </a:t>
            </a:r>
            <a:r>
              <a:rPr lang="en-US" sz="4000" b="1" dirty="0" err="1" smtClean="0">
                <a:solidFill>
                  <a:srgbClr val="000000"/>
                </a:solidFill>
                <a:latin typeface="+mj-lt"/>
              </a:rPr>
              <a:t>biểu</a:t>
            </a:r>
            <a:r>
              <a:rPr lang="en-US" sz="4000" b="1" dirty="0" smtClean="0">
                <a:solidFill>
                  <a:srgbClr val="000000"/>
                </a:solidFill>
                <a:latin typeface="+mj-lt"/>
              </a:rPr>
              <a:t> </a:t>
            </a:r>
            <a:r>
              <a:rPr lang="en-US" sz="4000" b="1" dirty="0" err="1" smtClean="0">
                <a:solidFill>
                  <a:srgbClr val="000000"/>
                </a:solidFill>
                <a:latin typeface="+mj-lt"/>
              </a:rPr>
              <a:t>thị</a:t>
            </a:r>
            <a:r>
              <a:rPr lang="en-US" sz="4000" b="1" dirty="0" smtClean="0">
                <a:solidFill>
                  <a:srgbClr val="000000"/>
                </a:solidFill>
                <a:latin typeface="+mj-lt"/>
              </a:rPr>
              <a:t> </a:t>
            </a:r>
            <a:r>
              <a:rPr lang="en-US" sz="4000" b="1" dirty="0" err="1" smtClean="0">
                <a:solidFill>
                  <a:srgbClr val="000000"/>
                </a:solidFill>
                <a:latin typeface="+mj-lt"/>
              </a:rPr>
              <a:t>sự</a:t>
            </a:r>
            <a:r>
              <a:rPr lang="en-US" sz="4000" b="1" dirty="0" smtClean="0">
                <a:solidFill>
                  <a:srgbClr val="000000"/>
                </a:solidFill>
                <a:latin typeface="+mj-lt"/>
              </a:rPr>
              <a:t> </a:t>
            </a:r>
            <a:r>
              <a:rPr lang="en-US" sz="4000" b="1" dirty="0" err="1" smtClean="0">
                <a:solidFill>
                  <a:srgbClr val="000000"/>
                </a:solidFill>
                <a:latin typeface="+mj-lt"/>
              </a:rPr>
              <a:t>thăng</a:t>
            </a:r>
            <a:r>
              <a:rPr lang="en-US" sz="4000" b="1" dirty="0" smtClean="0">
                <a:solidFill>
                  <a:srgbClr val="000000"/>
                </a:solidFill>
                <a:latin typeface="+mj-lt"/>
              </a:rPr>
              <a:t> </a:t>
            </a:r>
            <a:r>
              <a:rPr lang="en-US" sz="4000" b="1" dirty="0" err="1" smtClean="0">
                <a:solidFill>
                  <a:srgbClr val="000000"/>
                </a:solidFill>
                <a:latin typeface="+mj-lt"/>
              </a:rPr>
              <a:t>bằng</a:t>
            </a:r>
            <a:r>
              <a:rPr lang="en-US" sz="4000" b="1" dirty="0" smtClean="0">
                <a:solidFill>
                  <a:srgbClr val="000000"/>
                </a:solidFill>
                <a:latin typeface="+mj-lt"/>
              </a:rPr>
              <a:t> </a:t>
            </a:r>
            <a:r>
              <a:rPr lang="en-US" sz="4000" b="1" dirty="0" err="1" smtClean="0">
                <a:solidFill>
                  <a:srgbClr val="000000"/>
                </a:solidFill>
                <a:latin typeface="+mj-lt"/>
              </a:rPr>
              <a:t>của</a:t>
            </a:r>
            <a:r>
              <a:rPr lang="en-US" sz="4000" b="1" dirty="0" smtClean="0">
                <a:solidFill>
                  <a:srgbClr val="000000"/>
                </a:solidFill>
                <a:latin typeface="+mj-lt"/>
              </a:rPr>
              <a:t> </a:t>
            </a:r>
            <a:r>
              <a:rPr lang="en-US" sz="4000" b="1" dirty="0" err="1" smtClean="0">
                <a:solidFill>
                  <a:srgbClr val="000000"/>
                </a:solidFill>
                <a:latin typeface="+mj-lt"/>
              </a:rPr>
              <a:t>cân</a:t>
            </a:r>
            <a:r>
              <a:rPr lang="en-US" sz="4000" b="1" dirty="0" smtClean="0">
                <a:solidFill>
                  <a:srgbClr val="000000"/>
                </a:solidFill>
                <a:latin typeface="+mj-lt"/>
              </a:rPr>
              <a:t> </a:t>
            </a:r>
            <a:r>
              <a:rPr lang="en-US" sz="4000" b="1" dirty="0" err="1" smtClean="0">
                <a:solidFill>
                  <a:srgbClr val="000000"/>
                </a:solidFill>
                <a:latin typeface="+mj-lt"/>
              </a:rPr>
              <a:t>khi</a:t>
            </a:r>
            <a:r>
              <a:rPr lang="en-US" sz="4000" b="1" dirty="0" smtClean="0">
                <a:solidFill>
                  <a:srgbClr val="000000"/>
                </a:solidFill>
                <a:latin typeface="+mj-lt"/>
              </a:rPr>
              <a:t> </a:t>
            </a:r>
            <a:r>
              <a:rPr lang="en-US" sz="4000" b="1" dirty="0" err="1" smtClean="0">
                <a:solidFill>
                  <a:srgbClr val="000000"/>
                </a:solidFill>
                <a:latin typeface="+mj-lt"/>
              </a:rPr>
              <a:t>đó</a:t>
            </a:r>
            <a:r>
              <a:rPr lang="en-US" sz="4000" b="1" dirty="0" smtClean="0">
                <a:solidFill>
                  <a:srgbClr val="000000"/>
                </a:solidFill>
                <a:latin typeface="+mj-lt"/>
              </a:rPr>
              <a:t>.</a:t>
            </a:r>
            <a:endParaRPr lang="en-US" sz="4000" b="1" dirty="0">
              <a:latin typeface="+mj-lt"/>
            </a:endParaRPr>
          </a:p>
          <a:p>
            <a:pPr marL="30480" marR="30480" lvl="0" algn="just">
              <a:lnSpc>
                <a:spcPct val="150000"/>
              </a:lnSpc>
            </a:pPr>
            <a:endParaRPr lang="en-US" sz="4000" dirty="0">
              <a:solidFill>
                <a:prstClr val="black"/>
              </a:solidFill>
              <a:ea typeface="Times New Roman" panose="02020603050405020304" pitchFamily="18" charset="0"/>
              <a:cs typeface="Arial" panose="020B0604020202020204" pitchFamily="34" charset="0"/>
            </a:endParaRPr>
          </a:p>
        </p:txBody>
      </p:sp>
      <p:grpSp>
        <p:nvGrpSpPr>
          <p:cNvPr id="22" name="Google Shape;305;p14"/>
          <p:cNvGrpSpPr/>
          <p:nvPr/>
        </p:nvGrpSpPr>
        <p:grpSpPr>
          <a:xfrm flipH="1">
            <a:off x="2895600" y="5067300"/>
            <a:ext cx="1514649" cy="1192826"/>
            <a:chOff x="7890477" y="787864"/>
            <a:chExt cx="2065961" cy="1377288"/>
          </a:xfrm>
        </p:grpSpPr>
        <p:pic>
          <p:nvPicPr>
            <p:cNvPr id="23"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4"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5"/>
          <p:cNvPicPr>
            <a:picLocks noChangeAspect="1"/>
          </p:cNvPicPr>
          <p:nvPr/>
        </p:nvPicPr>
        <p:blipFill>
          <a:blip r:embed="rId4"/>
          <a:srcRect/>
          <a:stretch>
            <a:fillRect/>
          </a:stretch>
        </p:blipFill>
        <p:spPr>
          <a:xfrm>
            <a:off x="13879584" y="8124864"/>
            <a:ext cx="4288100" cy="2266871"/>
          </a:xfrm>
          <a:prstGeom prst="rect">
            <a:avLst/>
          </a:prstGeom>
        </p:spPr>
      </p:pic>
      <p:sp>
        <p:nvSpPr>
          <p:cNvPr id="13" name="TextBox 12">
            <a:extLst>
              <a:ext uri="{FF2B5EF4-FFF2-40B4-BE49-F238E27FC236}">
                <a16:creationId xmlns="" xmlns:a16="http://schemas.microsoft.com/office/drawing/2014/main" xmlns:a14="http://schemas.microsoft.com/office/drawing/2010/main" xmlns:mc="http://schemas.openxmlformats.org/markup-compatibility/2006" id="{9E30E1BB-7A12-71F6-9EBA-EAED60B7688E}"/>
              </a:ext>
            </a:extLst>
          </p:cNvPr>
          <p:cNvSpPr txBox="1"/>
          <p:nvPr/>
        </p:nvSpPr>
        <p:spPr>
          <a:xfrm>
            <a:off x="685800" y="5783934"/>
            <a:ext cx="16158410" cy="4093428"/>
          </a:xfrm>
          <a:prstGeom prst="rect">
            <a:avLst/>
          </a:prstGeom>
          <a:noFill/>
        </p:spPr>
        <p:txBody>
          <a:bodyPr wrap="square">
            <a:spAutoFit/>
          </a:bodyPr>
          <a:lstStyle/>
          <a:p>
            <a:pPr>
              <a:lnSpc>
                <a:spcPct val="150000"/>
              </a:lnSpc>
              <a:spcAft>
                <a:spcPts val="800"/>
              </a:spcAft>
            </a:pPr>
            <a:r>
              <a:rPr lang="en-US" sz="4000" dirty="0" err="1" smtClean="0">
                <a:effectLst/>
                <a:latin typeface="Arial (Body)"/>
                <a:ea typeface="Arial" panose="020B0604020202020204" pitchFamily="34" charset="0"/>
                <a:cs typeface="Times New Roman" panose="02020603050405020304" pitchFamily="18" charset="0"/>
              </a:rPr>
              <a:t>Số</a:t>
            </a:r>
            <a:r>
              <a:rPr lang="en-US" sz="4000" dirty="0" smtClean="0">
                <a:effectLst/>
                <a:latin typeface="Arial (Body)"/>
                <a:ea typeface="Arial" panose="020B0604020202020204" pitchFamily="34" charset="0"/>
                <a:cs typeface="Times New Roman" panose="02020603050405020304" pitchFamily="18" charset="0"/>
              </a:rPr>
              <a:t> </a:t>
            </a:r>
            <a:r>
              <a:rPr lang="en-US" sz="4000" dirty="0" err="1" smtClean="0">
                <a:effectLst/>
                <a:latin typeface="Arial (Body)"/>
                <a:ea typeface="Arial" panose="020B0604020202020204" pitchFamily="34" charset="0"/>
                <a:cs typeface="Times New Roman" panose="02020603050405020304" pitchFamily="18" charset="0"/>
              </a:rPr>
              <a:t>cân</a:t>
            </a:r>
            <a:r>
              <a:rPr lang="en-US" sz="4000" dirty="0" smtClean="0">
                <a:effectLst/>
                <a:latin typeface="Arial (Body)"/>
                <a:ea typeface="Arial" panose="020B0604020202020204" pitchFamily="34" charset="0"/>
                <a:cs typeface="Times New Roman" panose="02020603050405020304" pitchFamily="18" charset="0"/>
              </a:rPr>
              <a:t> </a:t>
            </a:r>
            <a:r>
              <a:rPr lang="en-US" sz="4000" dirty="0" err="1" smtClean="0">
                <a:effectLst/>
                <a:latin typeface="Arial (Body)"/>
                <a:ea typeface="Arial" panose="020B0604020202020204" pitchFamily="34" charset="0"/>
                <a:cs typeface="Times New Roman" panose="02020603050405020304" pitchFamily="18" charset="0"/>
              </a:rPr>
              <a:t>nặng</a:t>
            </a:r>
            <a:r>
              <a:rPr lang="en-US" sz="4000" dirty="0" smtClean="0">
                <a:effectLst/>
                <a:latin typeface="Arial (Body)"/>
                <a:ea typeface="Arial" panose="020B0604020202020204" pitchFamily="34" charset="0"/>
                <a:cs typeface="Times New Roman" panose="02020603050405020304" pitchFamily="18" charset="0"/>
              </a:rPr>
              <a:t> </a:t>
            </a:r>
            <a:r>
              <a:rPr lang="en-US" sz="4000" dirty="0" err="1" smtClean="0">
                <a:effectLst/>
                <a:latin typeface="Arial (Body)"/>
                <a:ea typeface="Arial" panose="020B0604020202020204" pitchFamily="34" charset="0"/>
                <a:cs typeface="Times New Roman" panose="02020603050405020304" pitchFamily="18" charset="0"/>
              </a:rPr>
              <a:t>đặt</a:t>
            </a:r>
            <a:r>
              <a:rPr lang="en-US" sz="4000" dirty="0" smtClean="0">
                <a:effectLst/>
                <a:latin typeface="Arial (Body)"/>
                <a:ea typeface="Arial" panose="020B0604020202020204" pitchFamily="34" charset="0"/>
                <a:cs typeface="Times New Roman" panose="02020603050405020304" pitchFamily="18" charset="0"/>
              </a:rPr>
              <a:t> </a:t>
            </a:r>
            <a:r>
              <a:rPr lang="en-US" sz="4000" dirty="0" err="1" smtClean="0">
                <a:effectLst/>
                <a:latin typeface="Arial (Body)"/>
                <a:ea typeface="Arial" panose="020B0604020202020204" pitchFamily="34" charset="0"/>
                <a:cs typeface="Times New Roman" panose="02020603050405020304" pitchFamily="18" charset="0"/>
              </a:rPr>
              <a:t>bên</a:t>
            </a:r>
            <a:r>
              <a:rPr lang="en-US" sz="4000" dirty="0" smtClean="0">
                <a:effectLst/>
                <a:latin typeface="Arial (Body)"/>
                <a:ea typeface="Arial" panose="020B0604020202020204" pitchFamily="34" charset="0"/>
                <a:cs typeface="Times New Roman" panose="02020603050405020304" pitchFamily="18" charset="0"/>
              </a:rPr>
              <a:t> </a:t>
            </a:r>
            <a:r>
              <a:rPr lang="en-US" sz="4000" dirty="0" err="1" smtClean="0">
                <a:effectLst/>
                <a:latin typeface="Arial (Body)"/>
                <a:ea typeface="Arial" panose="020B0604020202020204" pitchFamily="34" charset="0"/>
                <a:cs typeface="Times New Roman" panose="02020603050405020304" pitchFamily="18" charset="0"/>
              </a:rPr>
              <a:t>đĩa</a:t>
            </a:r>
            <a:r>
              <a:rPr lang="en-US" sz="4000" dirty="0" smtClean="0">
                <a:effectLst/>
                <a:latin typeface="Arial (Body)"/>
                <a:ea typeface="Arial" panose="020B0604020202020204" pitchFamily="34" charset="0"/>
                <a:cs typeface="Times New Roman" panose="02020603050405020304" pitchFamily="18" charset="0"/>
              </a:rPr>
              <a:t> </a:t>
            </a:r>
            <a:r>
              <a:rPr lang="en-US" sz="4000" dirty="0" err="1" smtClean="0">
                <a:effectLst/>
                <a:latin typeface="Arial (Body)"/>
                <a:ea typeface="Arial" panose="020B0604020202020204" pitchFamily="34" charset="0"/>
                <a:cs typeface="Times New Roman" panose="02020603050405020304" pitchFamily="18" charset="0"/>
              </a:rPr>
              <a:t>thứ</a:t>
            </a:r>
            <a:r>
              <a:rPr lang="en-US" sz="4000" dirty="0" smtClean="0">
                <a:effectLst/>
                <a:latin typeface="Arial (Body)"/>
                <a:ea typeface="Arial" panose="020B0604020202020204" pitchFamily="34" charset="0"/>
                <a:cs typeface="Times New Roman" panose="02020603050405020304" pitchFamily="18" charset="0"/>
              </a:rPr>
              <a:t> </a:t>
            </a:r>
            <a:r>
              <a:rPr lang="en-US" sz="4000" dirty="0" err="1" smtClean="0">
                <a:effectLst/>
                <a:latin typeface="Arial (Body)"/>
                <a:ea typeface="Arial" panose="020B0604020202020204" pitchFamily="34" charset="0"/>
                <a:cs typeface="Times New Roman" panose="02020603050405020304" pitchFamily="18" charset="0"/>
              </a:rPr>
              <a:t>nhất</a:t>
            </a:r>
            <a:r>
              <a:rPr lang="en-US" sz="4000" dirty="0" smtClean="0">
                <a:effectLst/>
                <a:latin typeface="Arial (Body)"/>
                <a:ea typeface="Arial" panose="020B0604020202020204" pitchFamily="34" charset="0"/>
                <a:cs typeface="Times New Roman" panose="02020603050405020304" pitchFamily="18" charset="0"/>
              </a:rPr>
              <a:t> </a:t>
            </a:r>
            <a:r>
              <a:rPr lang="en-US" sz="4000" dirty="0" err="1" smtClean="0">
                <a:effectLst/>
                <a:latin typeface="Arial (Body)"/>
                <a:ea typeface="Arial" panose="020B0604020202020204" pitchFamily="34" charset="0"/>
                <a:cs typeface="Times New Roman" panose="02020603050405020304" pitchFamily="18" charset="0"/>
              </a:rPr>
              <a:t>là</a:t>
            </a:r>
            <a:r>
              <a:rPr lang="en-US" sz="4000" dirty="0" smtClean="0">
                <a:effectLst/>
                <a:latin typeface="Arial (Body)"/>
                <a:ea typeface="Arial" panose="020B0604020202020204" pitchFamily="34" charset="0"/>
                <a:cs typeface="Times New Roman" panose="02020603050405020304" pitchFamily="18" charset="0"/>
              </a:rPr>
              <a:t>: 500 g</a:t>
            </a:r>
          </a:p>
          <a:p>
            <a:pPr>
              <a:lnSpc>
                <a:spcPct val="150000"/>
              </a:lnSpc>
              <a:spcAft>
                <a:spcPts val="800"/>
              </a:spcAft>
            </a:pPr>
            <a:r>
              <a:rPr lang="en-US" sz="4000" dirty="0" err="1" smtClean="0">
                <a:latin typeface="Arial (Body)"/>
                <a:ea typeface="Arial" panose="020B0604020202020204" pitchFamily="34" charset="0"/>
                <a:cs typeface="Times New Roman" panose="02020603050405020304" pitchFamily="18" charset="0"/>
              </a:rPr>
              <a:t>Số</a:t>
            </a:r>
            <a:r>
              <a:rPr lang="en-US" sz="4000" dirty="0" smtClean="0">
                <a:latin typeface="Arial (Body)"/>
                <a:ea typeface="Arial" panose="020B0604020202020204" pitchFamily="34" charset="0"/>
                <a:cs typeface="Times New Roman" panose="02020603050405020304" pitchFamily="18" charset="0"/>
              </a:rPr>
              <a:t> </a:t>
            </a:r>
            <a:r>
              <a:rPr lang="en-US" sz="4000" dirty="0" err="1" smtClean="0">
                <a:latin typeface="Arial (Body)"/>
                <a:ea typeface="Arial" panose="020B0604020202020204" pitchFamily="34" charset="0"/>
                <a:cs typeface="Times New Roman" panose="02020603050405020304" pitchFamily="18" charset="0"/>
              </a:rPr>
              <a:t>cân</a:t>
            </a:r>
            <a:r>
              <a:rPr lang="en-US" sz="4000" dirty="0" smtClean="0">
                <a:latin typeface="Arial (Body)"/>
                <a:ea typeface="Arial" panose="020B0604020202020204" pitchFamily="34" charset="0"/>
                <a:cs typeface="Times New Roman" panose="02020603050405020304" pitchFamily="18" charset="0"/>
              </a:rPr>
              <a:t> </a:t>
            </a:r>
            <a:r>
              <a:rPr lang="en-US" sz="4000" dirty="0" err="1" smtClean="0">
                <a:latin typeface="Arial (Body)"/>
                <a:ea typeface="Arial" panose="020B0604020202020204" pitchFamily="34" charset="0"/>
                <a:cs typeface="Times New Roman" panose="02020603050405020304" pitchFamily="18" charset="0"/>
              </a:rPr>
              <a:t>nặng</a:t>
            </a:r>
            <a:r>
              <a:rPr lang="en-US" sz="4000" dirty="0" smtClean="0">
                <a:latin typeface="Arial (Body)"/>
                <a:ea typeface="Arial" panose="020B0604020202020204" pitchFamily="34" charset="0"/>
                <a:cs typeface="Times New Roman" panose="02020603050405020304" pitchFamily="18" charset="0"/>
              </a:rPr>
              <a:t> </a:t>
            </a:r>
            <a:r>
              <a:rPr lang="en-US" sz="4000" dirty="0" err="1" smtClean="0">
                <a:latin typeface="Arial (Body)"/>
                <a:ea typeface="Arial" panose="020B0604020202020204" pitchFamily="34" charset="0"/>
                <a:cs typeface="Times New Roman" panose="02020603050405020304" pitchFamily="18" charset="0"/>
              </a:rPr>
              <a:t>đặt</a:t>
            </a:r>
            <a:r>
              <a:rPr lang="en-US" sz="4000" dirty="0" smtClean="0">
                <a:latin typeface="Arial (Body)"/>
                <a:ea typeface="Arial" panose="020B0604020202020204" pitchFamily="34" charset="0"/>
                <a:cs typeface="Times New Roman" panose="02020603050405020304" pitchFamily="18" charset="0"/>
              </a:rPr>
              <a:t> </a:t>
            </a:r>
            <a:r>
              <a:rPr lang="en-US" sz="4000" dirty="0" err="1" smtClean="0">
                <a:latin typeface="Arial (Body)"/>
                <a:ea typeface="Arial" panose="020B0604020202020204" pitchFamily="34" charset="0"/>
                <a:cs typeface="Times New Roman" panose="02020603050405020304" pitchFamily="18" charset="0"/>
              </a:rPr>
              <a:t>bên</a:t>
            </a:r>
            <a:r>
              <a:rPr lang="en-US" sz="4000" dirty="0" smtClean="0">
                <a:latin typeface="Arial (Body)"/>
                <a:ea typeface="Arial" panose="020B0604020202020204" pitchFamily="34" charset="0"/>
                <a:cs typeface="Times New Roman" panose="02020603050405020304" pitchFamily="18" charset="0"/>
              </a:rPr>
              <a:t> </a:t>
            </a:r>
            <a:r>
              <a:rPr lang="en-US" sz="4000" dirty="0" err="1" smtClean="0">
                <a:latin typeface="Arial (Body)"/>
                <a:ea typeface="Arial" panose="020B0604020202020204" pitchFamily="34" charset="0"/>
                <a:cs typeface="Times New Roman" panose="02020603050405020304" pitchFamily="18" charset="0"/>
              </a:rPr>
              <a:t>đĩa</a:t>
            </a:r>
            <a:r>
              <a:rPr lang="en-US" sz="4000" dirty="0" smtClean="0">
                <a:latin typeface="Arial (Body)"/>
                <a:ea typeface="Arial" panose="020B0604020202020204" pitchFamily="34" charset="0"/>
                <a:cs typeface="Times New Roman" panose="02020603050405020304" pitchFamily="18" charset="0"/>
              </a:rPr>
              <a:t> </a:t>
            </a:r>
            <a:r>
              <a:rPr lang="en-US" sz="4000" dirty="0" err="1" smtClean="0">
                <a:latin typeface="Arial (Body)"/>
                <a:ea typeface="Arial" panose="020B0604020202020204" pitchFamily="34" charset="0"/>
                <a:cs typeface="Times New Roman" panose="02020603050405020304" pitchFamily="18" charset="0"/>
              </a:rPr>
              <a:t>thứ</a:t>
            </a:r>
            <a:r>
              <a:rPr lang="en-US" sz="4000" dirty="0" smtClean="0">
                <a:latin typeface="Arial (Body)"/>
                <a:ea typeface="Arial" panose="020B0604020202020204" pitchFamily="34" charset="0"/>
                <a:cs typeface="Times New Roman" panose="02020603050405020304" pitchFamily="18" charset="0"/>
              </a:rPr>
              <a:t> </a:t>
            </a:r>
            <a:r>
              <a:rPr lang="en-US" sz="4000" dirty="0" err="1" smtClean="0">
                <a:latin typeface="Arial (Body)"/>
                <a:ea typeface="Arial" panose="020B0604020202020204" pitchFamily="34" charset="0"/>
                <a:cs typeface="Times New Roman" panose="02020603050405020304" pitchFamily="18" charset="0"/>
              </a:rPr>
              <a:t>hai</a:t>
            </a:r>
            <a:r>
              <a:rPr lang="en-US" sz="4000" dirty="0" smtClean="0">
                <a:latin typeface="Arial (Body)"/>
                <a:ea typeface="Arial" panose="020B0604020202020204" pitchFamily="34" charset="0"/>
                <a:cs typeface="Times New Roman" panose="02020603050405020304" pitchFamily="18" charset="0"/>
              </a:rPr>
              <a:t> </a:t>
            </a:r>
            <a:r>
              <a:rPr lang="en-US" sz="4000" dirty="0" err="1" smtClean="0">
                <a:latin typeface="Arial (Body)"/>
                <a:ea typeface="Arial" panose="020B0604020202020204" pitchFamily="34" charset="0"/>
                <a:cs typeface="Times New Roman" panose="02020603050405020304" pitchFamily="18" charset="0"/>
              </a:rPr>
              <a:t>là</a:t>
            </a:r>
            <a:r>
              <a:rPr lang="en-US" sz="4000" dirty="0" smtClean="0">
                <a:latin typeface="Arial (Body)"/>
                <a:ea typeface="Arial" panose="020B0604020202020204" pitchFamily="34" charset="0"/>
                <a:cs typeface="Times New Roman" panose="02020603050405020304" pitchFamily="18" charset="0"/>
              </a:rPr>
              <a:t>: 2x + 3.50 = 2x + 150 g</a:t>
            </a:r>
          </a:p>
          <a:p>
            <a:pPr>
              <a:lnSpc>
                <a:spcPct val="150000"/>
              </a:lnSpc>
              <a:spcAft>
                <a:spcPts val="800"/>
              </a:spcAft>
            </a:pPr>
            <a:r>
              <a:rPr lang="en-US" sz="4000" dirty="0" err="1" smtClean="0">
                <a:latin typeface="Arial (Body)"/>
                <a:ea typeface="Arial" panose="020B0604020202020204" pitchFamily="34" charset="0"/>
                <a:cs typeface="Times New Roman" panose="02020603050405020304" pitchFamily="18" charset="0"/>
              </a:rPr>
              <a:t>Vì</a:t>
            </a:r>
            <a:r>
              <a:rPr lang="en-US" sz="4000" dirty="0" smtClean="0">
                <a:latin typeface="Arial (Body)"/>
                <a:ea typeface="Arial" panose="020B0604020202020204" pitchFamily="34" charset="0"/>
                <a:cs typeface="Times New Roman" panose="02020603050405020304" pitchFamily="18" charset="0"/>
              </a:rPr>
              <a:t> </a:t>
            </a:r>
            <a:r>
              <a:rPr lang="en-US" sz="4000" dirty="0" err="1" smtClean="0">
                <a:latin typeface="Arial (Body)"/>
                <a:ea typeface="Arial" panose="020B0604020202020204" pitchFamily="34" charset="0"/>
                <a:cs typeface="Times New Roman" panose="02020603050405020304" pitchFamily="18" charset="0"/>
              </a:rPr>
              <a:t>cân</a:t>
            </a:r>
            <a:r>
              <a:rPr lang="en-US" sz="4000" dirty="0" smtClean="0">
                <a:latin typeface="Arial (Body)"/>
                <a:ea typeface="Arial" panose="020B0604020202020204" pitchFamily="34" charset="0"/>
                <a:cs typeface="Times New Roman" panose="02020603050405020304" pitchFamily="18" charset="0"/>
              </a:rPr>
              <a:t> </a:t>
            </a:r>
            <a:r>
              <a:rPr lang="en-US" sz="4000" dirty="0" err="1" smtClean="0">
                <a:latin typeface="Arial (Body)"/>
                <a:ea typeface="Arial" panose="020B0604020202020204" pitchFamily="34" charset="0"/>
                <a:cs typeface="Times New Roman" panose="02020603050405020304" pitchFamily="18" charset="0"/>
              </a:rPr>
              <a:t>thăng</a:t>
            </a:r>
            <a:r>
              <a:rPr lang="en-US" sz="4000" dirty="0" smtClean="0">
                <a:latin typeface="Arial (Body)"/>
                <a:ea typeface="Arial" panose="020B0604020202020204" pitchFamily="34" charset="0"/>
                <a:cs typeface="Times New Roman" panose="02020603050405020304" pitchFamily="18" charset="0"/>
              </a:rPr>
              <a:t> </a:t>
            </a:r>
            <a:r>
              <a:rPr lang="en-US" sz="4000" dirty="0" err="1" smtClean="0">
                <a:latin typeface="Arial (Body)"/>
                <a:ea typeface="Arial" panose="020B0604020202020204" pitchFamily="34" charset="0"/>
                <a:cs typeface="Times New Roman" panose="02020603050405020304" pitchFamily="18" charset="0"/>
              </a:rPr>
              <a:t>bằng</a:t>
            </a:r>
            <a:r>
              <a:rPr lang="en-US" sz="4000" dirty="0" smtClean="0">
                <a:latin typeface="Arial (Body)"/>
                <a:ea typeface="Arial" panose="020B0604020202020204" pitchFamily="34" charset="0"/>
                <a:cs typeface="Times New Roman" panose="02020603050405020304" pitchFamily="18" charset="0"/>
              </a:rPr>
              <a:t>, ta </a:t>
            </a:r>
            <a:r>
              <a:rPr lang="en-US" sz="4000" dirty="0" err="1" smtClean="0">
                <a:latin typeface="Arial (Body)"/>
                <a:ea typeface="Arial" panose="020B0604020202020204" pitchFamily="34" charset="0"/>
                <a:cs typeface="Times New Roman" panose="02020603050405020304" pitchFamily="18" charset="0"/>
              </a:rPr>
              <a:t>có</a:t>
            </a:r>
            <a:r>
              <a:rPr lang="en-US" sz="4000" dirty="0" smtClean="0">
                <a:latin typeface="Arial (Body)"/>
                <a:ea typeface="Arial" panose="020B0604020202020204" pitchFamily="34" charset="0"/>
                <a:cs typeface="Times New Roman" panose="02020603050405020304" pitchFamily="18" charset="0"/>
              </a:rPr>
              <a:t> </a:t>
            </a:r>
            <a:r>
              <a:rPr lang="en-US" sz="4000" dirty="0" err="1" smtClean="0">
                <a:latin typeface="Arial (Body)"/>
                <a:ea typeface="Arial" panose="020B0604020202020204" pitchFamily="34" charset="0"/>
                <a:cs typeface="Times New Roman" panose="02020603050405020304" pitchFamily="18" charset="0"/>
              </a:rPr>
              <a:t>phương</a:t>
            </a:r>
            <a:r>
              <a:rPr lang="en-US" sz="4000" dirty="0" smtClean="0">
                <a:latin typeface="Arial (Body)"/>
                <a:ea typeface="Arial" panose="020B0604020202020204" pitchFamily="34" charset="0"/>
                <a:cs typeface="Times New Roman" panose="02020603050405020304" pitchFamily="18" charset="0"/>
              </a:rPr>
              <a:t> </a:t>
            </a:r>
            <a:r>
              <a:rPr lang="en-US" sz="4000" dirty="0" err="1" smtClean="0">
                <a:latin typeface="Arial (Body)"/>
                <a:ea typeface="Arial" panose="020B0604020202020204" pitchFamily="34" charset="0"/>
                <a:cs typeface="Times New Roman" panose="02020603050405020304" pitchFamily="18" charset="0"/>
              </a:rPr>
              <a:t>trình</a:t>
            </a:r>
            <a:r>
              <a:rPr lang="en-US" sz="4000" dirty="0" smtClean="0">
                <a:latin typeface="Arial (Body)"/>
                <a:ea typeface="Arial" panose="020B0604020202020204" pitchFamily="34" charset="0"/>
                <a:cs typeface="Times New Roman" panose="02020603050405020304" pitchFamily="18" charset="0"/>
              </a:rPr>
              <a:t>:</a:t>
            </a:r>
          </a:p>
          <a:p>
            <a:pPr>
              <a:lnSpc>
                <a:spcPct val="150000"/>
              </a:lnSpc>
              <a:spcAft>
                <a:spcPts val="800"/>
              </a:spcAft>
            </a:pPr>
            <a:r>
              <a:rPr lang="en-US" sz="4000" dirty="0">
                <a:effectLst/>
                <a:latin typeface="Arial (Body)"/>
                <a:ea typeface="Arial" panose="020B0604020202020204" pitchFamily="34" charset="0"/>
                <a:cs typeface="Times New Roman" panose="02020603050405020304" pitchFamily="18" charset="0"/>
              </a:rPr>
              <a:t> </a:t>
            </a:r>
            <a:r>
              <a:rPr lang="en-US" sz="4000" dirty="0" smtClean="0">
                <a:effectLst/>
                <a:latin typeface="Arial (Body)"/>
                <a:ea typeface="Arial" panose="020B0604020202020204" pitchFamily="34" charset="0"/>
                <a:cs typeface="Times New Roman" panose="02020603050405020304" pitchFamily="18" charset="0"/>
              </a:rPr>
              <a:t>    500 = 2x + 150</a:t>
            </a:r>
            <a:endParaRPr lang="en-US" sz="4000" dirty="0">
              <a:effectLst/>
              <a:latin typeface="Arial (Body)"/>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1297264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335272"/>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a:solidFill>
                    <a:schemeClr val="dk1"/>
                  </a:solidFill>
                  <a:latin typeface="Arial"/>
                  <a:ea typeface="Arial"/>
                  <a:cs typeface="Arial"/>
                  <a:sym typeface="Arial"/>
                </a:rPr>
                <a:t>Ghi nhớ kiến thức trong bài.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err="1" smtClean="0">
                  <a:solidFill>
                    <a:schemeClr val="dk1"/>
                  </a:solidFill>
                  <a:latin typeface="Arial"/>
                  <a:ea typeface="Arial"/>
                  <a:cs typeface="Arial"/>
                  <a:sym typeface="Arial"/>
                </a:rPr>
                <a:t>Xem</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lại</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bài</a:t>
              </a:r>
              <a:r>
                <a:rPr lang="en-US" sz="4000" dirty="0" smtClean="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đã</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làm</a:t>
              </a:r>
              <a:r>
                <a:rPr lang="en-US" sz="4000" dirty="0" smtClean="0">
                  <a:solidFill>
                    <a:schemeClr val="dk1"/>
                  </a:solidFill>
                  <a:latin typeface="Arial"/>
                  <a:ea typeface="Arial"/>
                  <a:cs typeface="Arial"/>
                  <a:sym typeface="Arial"/>
                </a:rPr>
                <a:t>.</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1" y="3484309"/>
            <a:ext cx="5473525" cy="4554790"/>
            <a:chOff x="12263298" y="3009914"/>
            <a:chExt cx="4961858"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267309" y="3572529"/>
              <a:ext cx="4957847" cy="2529450"/>
            </a:xfrm>
            <a:prstGeom prst="rect">
              <a:avLst/>
            </a:prstGeom>
            <a:noFill/>
            <a:ln>
              <a:noFill/>
            </a:ln>
          </p:spPr>
          <p:txBody>
            <a:bodyPr spcFirstLastPara="1" wrap="square" lIns="91425" tIns="45700" rIns="91425" bIns="45700" anchor="t" anchorCtr="0">
              <a:spAutoFit/>
            </a:bodyPr>
            <a:lstStyle/>
            <a:p>
              <a:r>
                <a:rPr lang="en-US" sz="3800" dirty="0" err="1">
                  <a:solidFill>
                    <a:schemeClr val="dk1"/>
                  </a:solidFill>
                  <a:latin typeface="Arial"/>
                  <a:ea typeface="Arial"/>
                  <a:cs typeface="Arial"/>
                  <a:sym typeface="Arial"/>
                </a:rPr>
                <a:t>Chuẩn</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bị</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bài</a:t>
              </a:r>
              <a:r>
                <a:rPr lang="en-US" sz="3800" dirty="0">
                  <a:solidFill>
                    <a:schemeClr val="dk1"/>
                  </a:solidFill>
                  <a:latin typeface="Arial"/>
                  <a:ea typeface="Arial"/>
                  <a:cs typeface="Arial"/>
                  <a:sym typeface="Arial"/>
                </a:rPr>
                <a:t> </a:t>
              </a:r>
              <a:r>
                <a:rPr lang="en-US" sz="3800" dirty="0" err="1" smtClean="0">
                  <a:solidFill>
                    <a:schemeClr val="dk1"/>
                  </a:solidFill>
                  <a:latin typeface="Arial"/>
                  <a:ea typeface="Arial"/>
                  <a:cs typeface="Arial"/>
                  <a:sym typeface="Arial"/>
                </a:rPr>
                <a:t>mới</a:t>
              </a:r>
              <a:r>
                <a:rPr lang="en-US" sz="3800" dirty="0" smtClean="0">
                  <a:solidFill>
                    <a:schemeClr val="dk1"/>
                  </a:solidFill>
                  <a:latin typeface="Arial"/>
                  <a:ea typeface="Arial"/>
                  <a:cs typeface="Arial"/>
                  <a:sym typeface="Arial"/>
                </a:rPr>
                <a:t>:  </a:t>
              </a:r>
            </a:p>
            <a:p>
              <a:r>
                <a:rPr lang="en-US" sz="3800" dirty="0" smtClean="0">
                  <a:solidFill>
                    <a:schemeClr val="dk1"/>
                  </a:solidFill>
                  <a:latin typeface="Arial"/>
                  <a:ea typeface="Arial"/>
                  <a:cs typeface="Arial"/>
                  <a:sym typeface="Arial"/>
                </a:rPr>
                <a:t>“ </a:t>
              </a:r>
              <a:r>
                <a:rPr lang="en-US" sz="3800" b="1" dirty="0" smtClean="0">
                  <a:solidFill>
                    <a:schemeClr val="dk1"/>
                  </a:solidFill>
                  <a:latin typeface="Arial"/>
                  <a:ea typeface="Arial"/>
                  <a:cs typeface="Arial"/>
                  <a:sym typeface="Arial"/>
                </a:rPr>
                <a:t>2. </a:t>
              </a:r>
              <a:r>
                <a:rPr lang="nl-NL" sz="4000" b="1" dirty="0">
                  <a:latin typeface="Arial" panose="020B0604020202020204" pitchFamily="34" charset="0"/>
                  <a:ea typeface="Calibri" panose="020F0502020204030204" pitchFamily="34" charset="0"/>
                  <a:cs typeface="Arial" panose="020B0604020202020204" pitchFamily="34" charset="0"/>
                </a:rPr>
                <a:t>Phương trình bậc nhất một ẩn và cách </a:t>
              </a:r>
              <a:r>
                <a:rPr lang="nl-NL" sz="4000" b="1" dirty="0" smtClean="0">
                  <a:latin typeface="Arial" panose="020B0604020202020204" pitchFamily="34" charset="0"/>
                  <a:ea typeface="Calibri" panose="020F0502020204030204" pitchFamily="34" charset="0"/>
                  <a:cs typeface="Arial" panose="020B0604020202020204" pitchFamily="34" charset="0"/>
                </a:rPr>
                <a:t>giải”</a:t>
              </a:r>
              <a:endParaRPr lang="en-US" sz="4000" dirty="0">
                <a:latin typeface="Arial" panose="020B0604020202020204" pitchFamily="34" charset="0"/>
                <a:cs typeface="Arial" panose="020B0604020202020204" pitchFamily="34" charset="0"/>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36294" y="1257300"/>
            <a:ext cx="15087600" cy="7010400"/>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5286062"/>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a:t>
            </a:r>
            <a:r>
              <a:rPr lang="en-US" sz="7500" b="1" dirty="0" smtClean="0">
                <a:solidFill>
                  <a:schemeClr val="bg1"/>
                </a:solidFill>
                <a:latin typeface="Arial" panose="020B0604020202020204" pitchFamily="34" charset="0"/>
                <a:cs typeface="Arial" panose="020B0604020202020204" pitchFamily="34" charset="0"/>
              </a:rPr>
              <a:t>QÚY THẦY, CÔ GIÁO VÀ CÁC </a:t>
            </a:r>
            <a:r>
              <a:rPr lang="en-US" sz="7500" b="1" dirty="0">
                <a:solidFill>
                  <a:schemeClr val="bg1"/>
                </a:solidFill>
                <a:latin typeface="Arial" panose="020B0604020202020204" pitchFamily="34" charset="0"/>
                <a:cs typeface="Arial" panose="020B0604020202020204" pitchFamily="34" charset="0"/>
              </a:rPr>
              <a:t>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324599" y="482320"/>
            <a:ext cx="5765227"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0070C0"/>
                  </a:solidFill>
                  <a:latin typeface="Arial" panose="020B0604020202020204" pitchFamily="34" charset="0"/>
                  <a:cs typeface="Arial" panose="020B0604020202020204" pitchFamily="34" charset="0"/>
                </a:rPr>
                <a:t>KHỞI ĐỘNG</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793349" y="5948134"/>
            <a:ext cx="7479432" cy="3246282"/>
          </a:xfrm>
          <a:prstGeom prst="rect">
            <a:avLst/>
          </a:prstGeom>
        </p:spPr>
      </p:pic>
      <p:sp>
        <p:nvSpPr>
          <p:cNvPr id="6" name="Rectangle 5"/>
          <p:cNvSpPr/>
          <p:nvPr/>
        </p:nvSpPr>
        <p:spPr>
          <a:xfrm>
            <a:off x="1143000" y="2437708"/>
            <a:ext cx="2242667" cy="904154"/>
          </a:xfrm>
          <a:prstGeom prst="rect">
            <a:avLst/>
          </a:prstGeom>
        </p:spPr>
        <p:txBody>
          <a:bodyPr wrap="square">
            <a:spAutoFit/>
          </a:bodyPr>
          <a:lstStyle/>
          <a:p>
            <a:pPr>
              <a:lnSpc>
                <a:spcPct val="150000"/>
              </a:lnSpc>
              <a:spcBef>
                <a:spcPts val="100"/>
              </a:spcBef>
              <a:spcAft>
                <a:spcPts val="0"/>
              </a:spcAft>
            </a:pPr>
            <a:r>
              <a:rPr lang="en-US" sz="4000" b="1" u="sng" dirty="0" err="1">
                <a:solidFill>
                  <a:srgbClr val="C00000"/>
                </a:solidFill>
                <a:latin typeface="Arial" panose="020B0604020202020204" pitchFamily="34" charset="0"/>
                <a:ea typeface="Calibri" panose="020F0502020204030204" pitchFamily="34" charset="0"/>
                <a:cs typeface="Arial" panose="020B0604020202020204" pitchFamily="34" charset="0"/>
              </a:rPr>
              <a:t>Kết</a:t>
            </a:r>
            <a:r>
              <a:rPr lang="en-US" sz="4000" b="1" u="sng"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u="sng" dirty="0" err="1">
                <a:solidFill>
                  <a:srgbClr val="C00000"/>
                </a:solidFill>
                <a:latin typeface="Arial" panose="020B0604020202020204" pitchFamily="34" charset="0"/>
                <a:ea typeface="Calibri" panose="020F0502020204030204" pitchFamily="34" charset="0"/>
                <a:cs typeface="Arial" panose="020B0604020202020204" pitchFamily="34" charset="0"/>
              </a:rPr>
              <a:t>quả</a:t>
            </a:r>
            <a:endParaRPr lang="en-US" sz="4000" b="1" u="sng"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7"/>
          <a:stretch>
            <a:fillRect/>
          </a:stretch>
        </p:blipFill>
        <p:spPr>
          <a:xfrm>
            <a:off x="16042" y="200963"/>
            <a:ext cx="1554615" cy="1438781"/>
          </a:xfrm>
          <a:prstGeom prst="rect">
            <a:avLst/>
          </a:prstGeom>
        </p:spPr>
      </p:pic>
      <p:pic>
        <p:nvPicPr>
          <p:cNvPr id="27"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57852" flipH="1">
            <a:off x="17140829" y="8369615"/>
            <a:ext cx="1124729" cy="1649603"/>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 xmlns:a16="http://schemas.microsoft.com/office/drawing/2014/main" id="{D98D7436-49B1-D540-6631-9D55354CEF72}"/>
                  </a:ext>
                </a:extLst>
              </p:cNvPr>
              <p:cNvSpPr txBox="1"/>
              <p:nvPr/>
            </p:nvSpPr>
            <p:spPr>
              <a:xfrm>
                <a:off x="7748331" y="2637346"/>
                <a:ext cx="9954862" cy="7068602"/>
              </a:xfrm>
              <a:prstGeom prst="rect">
                <a:avLst/>
              </a:prstGeom>
              <a:noFill/>
            </p:spPr>
            <p:txBody>
              <a:bodyPr wrap="square">
                <a:spAutoFit/>
              </a:bodyPr>
              <a:lstStyle/>
              <a:p>
                <a:pPr>
                  <a:lnSpc>
                    <a:spcPct val="150000"/>
                  </a:lnSpc>
                  <a:spcAft>
                    <a:spcPts val="800"/>
                  </a:spcAft>
                </a:pPr>
                <a:r>
                  <a:rPr lang="en-US" sz="4000" dirty="0" err="1">
                    <a:effectLst/>
                    <a:latin typeface="Arial" panose="020B0604020202020204" pitchFamily="34" charset="0"/>
                    <a:ea typeface="Arial" panose="020B0604020202020204" pitchFamily="34" charset="0"/>
                    <a:cs typeface="Arial" panose="020B0604020202020204" pitchFamily="34" charset="0"/>
                  </a:rPr>
                  <a:t>Vì</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smtClean="0">
                    <a:effectLst/>
                    <a:latin typeface="Arial" panose="020B0604020202020204" pitchFamily="34" charset="0"/>
                    <a:ea typeface="Arial" panose="020B0604020202020204" pitchFamily="34" charset="0"/>
                    <a:cs typeface="Arial" panose="020B0604020202020204" pitchFamily="34" charset="0"/>
                  </a:rPr>
                  <a:t>cân</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smtClean="0">
                    <a:latin typeface="Arial" panose="020B0604020202020204" pitchFamily="34" charset="0"/>
                    <a:ea typeface="Arial" panose="020B0604020202020204" pitchFamily="34" charset="0"/>
                    <a:cs typeface="Arial" panose="020B0604020202020204" pitchFamily="34" charset="0"/>
                  </a:rPr>
                  <a:t>thăng</a:t>
                </a:r>
                <a:r>
                  <a:rPr lang="en-US" sz="4000" dirty="0" smtClean="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bằng</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nên</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khối</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lượng</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đĩa</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cân</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bên</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trái</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bằng</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khối</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lượng</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đĩa</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cân</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bên</a:t>
                </a:r>
                <a:r>
                  <a:rPr lang="en-US" sz="4000" dirty="0">
                    <a:effectLst/>
                    <a:latin typeface="Arial" panose="020B0604020202020204" pitchFamily="34" charset="0"/>
                    <a:ea typeface="Arial" panose="020B0604020202020204" pitchFamily="34" charset="0"/>
                    <a:cs typeface="Arial" panose="020B0604020202020204" pitchFamily="34" charset="0"/>
                  </a:rPr>
                  <a:t> </a:t>
                </a:r>
                <a:r>
                  <a:rPr lang="en-US" sz="4000" dirty="0" err="1">
                    <a:effectLst/>
                    <a:latin typeface="Arial" panose="020B0604020202020204" pitchFamily="34" charset="0"/>
                    <a:ea typeface="Arial" panose="020B0604020202020204" pitchFamily="34" charset="0"/>
                    <a:cs typeface="Arial" panose="020B0604020202020204" pitchFamily="34" charset="0"/>
                  </a:rPr>
                  <a:t>phải</a:t>
                </a:r>
                <a:r>
                  <a:rPr lang="en-US" sz="4000" dirty="0">
                    <a:effectLst/>
                    <a:latin typeface="Arial" panose="020B0604020202020204" pitchFamily="34" charset="0"/>
                    <a:ea typeface="Arial" panose="020B0604020202020204" pitchFamily="34" charset="0"/>
                    <a:cs typeface="Arial" panose="020B0604020202020204" pitchFamily="34" charset="0"/>
                  </a:rPr>
                  <a:t>.</a:t>
                </a:r>
              </a:p>
              <a:p>
                <a:pPr>
                  <a:lnSpc>
                    <a:spcPct val="150000"/>
                  </a:lnSpc>
                  <a:spcAft>
                    <a:spcPts val="800"/>
                  </a:spcAft>
                </a:pPr>
                <a:r>
                  <a:rPr lang="pt-BR" sz="4000" dirty="0">
                    <a:effectLst/>
                    <a:latin typeface="Arial" panose="020B0604020202020204" pitchFamily="34" charset="0"/>
                    <a:ea typeface="Arial" panose="020B0604020202020204" pitchFamily="34" charset="0"/>
                    <a:cs typeface="Arial" panose="020B0604020202020204" pitchFamily="34" charset="0"/>
                  </a:rPr>
                  <a:t>Do đó, ta có: </a:t>
                </a:r>
                <a14:m>
                  <m:oMath xmlns:m="http://schemas.openxmlformats.org/officeDocument/2006/math">
                    <m:r>
                      <a:rPr lang="pt-BR" sz="40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pt-BR" sz="4000">
                        <a:effectLst/>
                        <a:latin typeface="Cambria Math" panose="02040503050406030204" pitchFamily="18" charset="0"/>
                        <a:ea typeface="Arial" panose="020B0604020202020204" pitchFamily="34" charset="0"/>
                        <a:cs typeface="Times New Roman" panose="02020603050405020304" pitchFamily="18" charset="0"/>
                      </a:rPr>
                      <m:t>x</m:t>
                    </m:r>
                    <m:r>
                      <a:rPr lang="pt-BR" sz="4000">
                        <a:effectLst/>
                        <a:latin typeface="Cambria Math" panose="02040503050406030204" pitchFamily="18" charset="0"/>
                        <a:ea typeface="Arial" panose="020B0604020202020204" pitchFamily="34" charset="0"/>
                        <a:cs typeface="Times New Roman" panose="02020603050405020304" pitchFamily="18" charset="0"/>
                      </a:rPr>
                      <m:t>=600+</m:t>
                    </m:r>
                    <m:r>
                      <m:rPr>
                        <m:sty m:val="p"/>
                      </m:rPr>
                      <a:rPr lang="pt-BR" sz="4000">
                        <a:effectLst/>
                        <a:latin typeface="Cambria Math" panose="02040503050406030204" pitchFamily="18" charset="0"/>
                        <a:ea typeface="Arial" panose="020B0604020202020204" pitchFamily="34" charset="0"/>
                        <a:cs typeface="Times New Roman" panose="02020603050405020304" pitchFamily="18" charset="0"/>
                      </a:rPr>
                      <m:t>x</m:t>
                    </m:r>
                  </m:oMath>
                </a14:m>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pt-BR" sz="4000" dirty="0">
                    <a:effectLst/>
                    <a:ea typeface="Arial" panose="020B0604020202020204" pitchFamily="34" charset="0"/>
                    <a:cs typeface="Times New Roman" panose="02020603050405020304" pitchFamily="18" charset="0"/>
                  </a:rPr>
                  <a:t>			  </a:t>
                </a:r>
                <a14:m>
                  <m:oMath xmlns:m="http://schemas.openxmlformats.org/officeDocument/2006/math">
                    <m:r>
                      <a:rPr lang="pt-BR" sz="4000" i="1">
                        <a:effectLst/>
                        <a:latin typeface="Cambria Math" panose="02040503050406030204" pitchFamily="18" charset="0"/>
                        <a:ea typeface="Arial" panose="020B0604020202020204" pitchFamily="34" charset="0"/>
                        <a:cs typeface="Times New Roman" panose="02020603050405020304" pitchFamily="18" charset="0"/>
                      </a:rPr>
                      <m:t>4</m:t>
                    </m:r>
                    <m:r>
                      <a:rPr lang="en-US" sz="4000" i="1">
                        <a:effectLst/>
                        <a:latin typeface="Cambria Math" panose="02040503050406030204" pitchFamily="18" charset="0"/>
                        <a:ea typeface="Arial" panose="020B0604020202020204" pitchFamily="34" charset="0"/>
                        <a:cs typeface="Times New Roman" panose="02020603050405020304" pitchFamily="18" charset="0"/>
                      </a:rPr>
                      <m:t>𝑥</m:t>
                    </m:r>
                    <m:r>
                      <a:rPr lang="pt-BR"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𝑥</m:t>
                    </m:r>
                    <m:r>
                      <a:rPr lang="pt-BR" sz="4000" i="1">
                        <a:effectLst/>
                        <a:latin typeface="Cambria Math" panose="02040503050406030204" pitchFamily="18" charset="0"/>
                        <a:ea typeface="Arial" panose="020B0604020202020204" pitchFamily="34" charset="0"/>
                        <a:cs typeface="Times New Roman" panose="02020603050405020304" pitchFamily="18" charset="0"/>
                      </a:rPr>
                      <m:t>=600</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pt-BR" sz="4000" dirty="0">
                    <a:effectLst/>
                    <a:ea typeface="Arial" panose="020B0604020202020204" pitchFamily="34" charset="0"/>
                    <a:cs typeface="Times New Roman" panose="02020603050405020304" pitchFamily="18" charset="0"/>
                  </a:rPr>
                  <a:t>			  </a:t>
                </a:r>
                <a14:m>
                  <m:oMath xmlns:m="http://schemas.openxmlformats.org/officeDocument/2006/math">
                    <m:r>
                      <a:rPr lang="pt-BR" sz="4000" i="1">
                        <a:effectLst/>
                        <a:latin typeface="Cambria Math" panose="02040503050406030204" pitchFamily="18" charset="0"/>
                        <a:ea typeface="Arial" panose="020B0604020202020204" pitchFamily="34" charset="0"/>
                        <a:cs typeface="Times New Roman" panose="02020603050405020304" pitchFamily="18" charset="0"/>
                      </a:rPr>
                      <m:t>3</m:t>
                    </m:r>
                    <m:r>
                      <a:rPr lang="en-US" sz="4000" i="1">
                        <a:effectLst/>
                        <a:latin typeface="Cambria Math" panose="02040503050406030204" pitchFamily="18" charset="0"/>
                        <a:ea typeface="Arial" panose="020B0604020202020204" pitchFamily="34" charset="0"/>
                        <a:cs typeface="Times New Roman" panose="02020603050405020304" pitchFamily="18" charset="0"/>
                      </a:rPr>
                      <m:t>𝑥</m:t>
                    </m:r>
                    <m:r>
                      <a:rPr lang="pt-BR" sz="4000" i="1">
                        <a:effectLst/>
                        <a:latin typeface="Cambria Math" panose="02040503050406030204" pitchFamily="18" charset="0"/>
                        <a:ea typeface="Arial" panose="020B0604020202020204" pitchFamily="34" charset="0"/>
                        <a:cs typeface="Times New Roman" panose="02020603050405020304" pitchFamily="18" charset="0"/>
                      </a:rPr>
                      <m:t>=600</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dirty="0">
                    <a:effectLst/>
                    <a:ea typeface="Arial" panose="020B060402020202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𝑥</m:t>
                    </m:r>
                    <m:r>
                      <a:rPr lang="pt-BR" sz="4000" i="1">
                        <a:effectLst/>
                        <a:latin typeface="Cambria Math" panose="02040503050406030204" pitchFamily="18" charset="0"/>
                        <a:ea typeface="Arial" panose="020B0604020202020204" pitchFamily="34" charset="0"/>
                        <a:cs typeface="Times New Roman" panose="02020603050405020304" pitchFamily="18" charset="0"/>
                      </a:rPr>
                      <m:t>=600:3 </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dirty="0">
                    <a:effectLst/>
                    <a:ea typeface="Arial" panose="020B060402020202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𝑥</m:t>
                    </m:r>
                    <m:r>
                      <a:rPr lang="pt-BR" sz="4000" i="1">
                        <a:effectLst/>
                        <a:latin typeface="Cambria Math" panose="02040503050406030204" pitchFamily="18" charset="0"/>
                        <a:ea typeface="Arial" panose="020B0604020202020204" pitchFamily="34" charset="0"/>
                        <a:cs typeface="Times New Roman" panose="02020603050405020304" pitchFamily="18" charset="0"/>
                      </a:rPr>
                      <m:t>=200</m:t>
                    </m:r>
                  </m:oMath>
                </a14:m>
                <a:r>
                  <a:rPr lang="pt-BR" sz="4000" dirty="0">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xmlns:a14="http://schemas.microsoft.com/office/drawing/2010/main" xmlns="" id="{D98D7436-49B1-D540-6631-9D55354CEF72}"/>
                  </a:ext>
                </a:extLst>
              </p:cNvPr>
              <p:cNvSpPr txBox="1">
                <a:spLocks noRot="1" noChangeAspect="1" noMove="1" noResize="1" noEditPoints="1" noAdjustHandles="1" noChangeArrowheads="1" noChangeShapeType="1" noTextEdit="1"/>
              </p:cNvSpPr>
              <p:nvPr/>
            </p:nvSpPr>
            <p:spPr>
              <a:xfrm>
                <a:off x="7748331" y="2637346"/>
                <a:ext cx="9954862" cy="7068602"/>
              </a:xfrm>
              <a:prstGeom prst="rect">
                <a:avLst/>
              </a:prstGeom>
              <a:blipFill rotWithShape="1">
                <a:blip r:embed="rId10"/>
                <a:stretch>
                  <a:fillRect l="-2143" r="-122"/>
                </a:stretch>
              </a:blipFill>
            </p:spPr>
            <p:txBody>
              <a:bodyPr/>
              <a:lstStyle/>
              <a:p>
                <a:r>
                  <a:rPr lang="en-US">
                    <a:noFill/>
                  </a:rPr>
                  <a:t> </a:t>
                </a:r>
              </a:p>
            </p:txBody>
          </p:sp>
        </mc:Fallback>
      </mc:AlternateContent>
    </p:spTree>
    <p:extLst>
      <p:ext uri="{BB962C8B-B14F-4D97-AF65-F5344CB8AC3E}">
        <p14:creationId xmlns:p14="http://schemas.microsoft.com/office/powerpoint/2010/main" val="6757703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09800" y="2589034"/>
            <a:ext cx="14173200" cy="186970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6600" b="1" dirty="0">
                <a:solidFill>
                  <a:srgbClr val="C00000"/>
                </a:solidFill>
                <a:latin typeface="Arial"/>
                <a:ea typeface="Arial"/>
                <a:cs typeface="Arial"/>
                <a:sym typeface="Arial"/>
              </a:rPr>
              <a:t>CHƯƠNG </a:t>
            </a:r>
            <a:r>
              <a:rPr lang="en-US" sz="6600" b="1" dirty="0">
                <a:solidFill>
                  <a:srgbClr val="C00000"/>
                </a:solidFill>
                <a:latin typeface="Arial"/>
                <a:ea typeface="Arial"/>
                <a:cs typeface="Arial"/>
                <a:sym typeface="Arial"/>
              </a:rPr>
              <a:t>6</a:t>
            </a:r>
            <a:r>
              <a:rPr lang="vi-VN" sz="7700" b="1" dirty="0">
                <a:solidFill>
                  <a:schemeClr val="lt1"/>
                </a:solidFill>
                <a:latin typeface="Arial"/>
                <a:ea typeface="Arial"/>
                <a:cs typeface="Arial"/>
                <a:sym typeface="Arial"/>
              </a:rPr>
              <a:t>: </a:t>
            </a:r>
            <a:r>
              <a:rPr lang="en-US" sz="7700" b="1" dirty="0">
                <a:solidFill>
                  <a:schemeClr val="bg2"/>
                </a:solidFill>
                <a:latin typeface="Arial"/>
                <a:ea typeface="Arial"/>
                <a:cs typeface="Arial"/>
                <a:sym typeface="Arial"/>
              </a:rPr>
              <a:t>PHƯƠNG TRÌNH</a:t>
            </a:r>
            <a:endParaRPr sz="7700" dirty="0">
              <a:solidFill>
                <a:schemeClr val="bg2"/>
              </a:solidFill>
              <a:latin typeface="Calibri"/>
              <a:ea typeface="Calibri"/>
              <a:cs typeface="Calibri"/>
              <a:sym typeface="Calibri"/>
            </a:endParaRPr>
          </a:p>
        </p:txBody>
      </p:sp>
      <p:sp>
        <p:nvSpPr>
          <p:cNvPr id="21" name="Google Shape;133;p3"/>
          <p:cNvSpPr/>
          <p:nvPr/>
        </p:nvSpPr>
        <p:spPr>
          <a:xfrm>
            <a:off x="4173506" y="4378513"/>
            <a:ext cx="10933441" cy="355477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5400" b="1" u="sng" dirty="0">
                <a:solidFill>
                  <a:srgbClr val="FFFF00"/>
                </a:solidFill>
                <a:latin typeface="Arial"/>
                <a:ea typeface="Arial"/>
                <a:cs typeface="Arial"/>
                <a:sym typeface="Arial"/>
              </a:rPr>
              <a:t>BÀI 1</a:t>
            </a:r>
            <a:r>
              <a:rPr lang="en-US" sz="7500" b="1" dirty="0">
                <a:solidFill>
                  <a:srgbClr val="FFFF00"/>
                </a:solidFill>
                <a:latin typeface="Arial"/>
                <a:ea typeface="Arial"/>
                <a:cs typeface="Arial"/>
                <a:sym typeface="Arial"/>
              </a:rPr>
              <a:t>: PHƯƠNG TRÌNH BẬC NHẤT MỘT ẨN</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529066" y="487078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3811997" y="3496554"/>
            <a:ext cx="12033827" cy="1002710"/>
          </a:xfrm>
          <a:prstGeom prst="rect">
            <a:avLst/>
          </a:prstGeom>
        </p:spPr>
        <p:txBody>
          <a:bodyPr wrap="square">
            <a:spAutoFit/>
          </a:bodyPr>
          <a:lstStyle/>
          <a:p>
            <a:pPr algn="just">
              <a:lnSpc>
                <a:spcPct val="150000"/>
              </a:lnSpc>
              <a:tabLst>
                <a:tab pos="360045" algn="l"/>
                <a:tab pos="720090" algn="l"/>
              </a:tabLst>
            </a:pPr>
            <a:r>
              <a:rPr lang="nl-NL" sz="4500" b="1" dirty="0" err="1">
                <a:latin typeface="Arial" panose="020B0604020202020204" pitchFamily="34" charset="0"/>
                <a:ea typeface="Calibri" panose="020F0502020204030204" pitchFamily="34" charset="0"/>
                <a:cs typeface="Arial" panose="020B0604020202020204" pitchFamily="34" charset="0"/>
              </a:rPr>
              <a:t>Phương</a:t>
            </a:r>
            <a:r>
              <a:rPr lang="nl-NL" sz="4500" b="1" dirty="0">
                <a:latin typeface="Arial" panose="020B0604020202020204" pitchFamily="34" charset="0"/>
                <a:ea typeface="Calibri" panose="020F0502020204030204" pitchFamily="34" charset="0"/>
                <a:cs typeface="Arial" panose="020B0604020202020204" pitchFamily="34" charset="0"/>
              </a:rPr>
              <a:t> </a:t>
            </a:r>
            <a:r>
              <a:rPr lang="nl-NL" sz="4500" b="1" dirty="0" err="1">
                <a:latin typeface="Arial" panose="020B0604020202020204" pitchFamily="34" charset="0"/>
                <a:ea typeface="Calibri" panose="020F0502020204030204" pitchFamily="34" charset="0"/>
                <a:cs typeface="Arial" panose="020B0604020202020204" pitchFamily="34" charset="0"/>
              </a:rPr>
              <a:t>trình</a:t>
            </a:r>
            <a:r>
              <a:rPr lang="nl-NL" sz="4500" b="1" dirty="0">
                <a:latin typeface="Arial" panose="020B0604020202020204" pitchFamily="34" charset="0"/>
                <a:ea typeface="Calibri" panose="020F0502020204030204" pitchFamily="34" charset="0"/>
                <a:cs typeface="Arial" panose="020B0604020202020204" pitchFamily="34" charset="0"/>
              </a:rPr>
              <a:t> </a:t>
            </a:r>
            <a:r>
              <a:rPr lang="nl-NL" sz="4500" b="1" dirty="0" err="1">
                <a:latin typeface="Arial" panose="020B0604020202020204" pitchFamily="34" charset="0"/>
                <a:ea typeface="Calibri" panose="020F0502020204030204" pitchFamily="34" charset="0"/>
                <a:cs typeface="Arial" panose="020B0604020202020204" pitchFamily="34" charset="0"/>
              </a:rPr>
              <a:t>một</a:t>
            </a:r>
            <a:r>
              <a:rPr lang="nl-NL" sz="4500" b="1" dirty="0">
                <a:latin typeface="Arial" panose="020B0604020202020204" pitchFamily="34" charset="0"/>
                <a:ea typeface="Calibri" panose="020F0502020204030204" pitchFamily="34" charset="0"/>
                <a:cs typeface="Arial" panose="020B0604020202020204" pitchFamily="34" charset="0"/>
              </a:rPr>
              <a:t> </a:t>
            </a:r>
            <a:r>
              <a:rPr lang="nl-NL" sz="4500" b="1" dirty="0" err="1">
                <a:latin typeface="Arial" panose="020B0604020202020204" pitchFamily="34" charset="0"/>
                <a:ea typeface="Calibri" panose="020F0502020204030204" pitchFamily="34" charset="0"/>
                <a:cs typeface="Arial" panose="020B0604020202020204" pitchFamily="34" charset="0"/>
              </a:rPr>
              <a:t>ẩn</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3810000" y="5753100"/>
            <a:ext cx="11913839" cy="784830"/>
          </a:xfrm>
          <a:prstGeom prst="rect">
            <a:avLst/>
          </a:prstGeom>
        </p:spPr>
        <p:txBody>
          <a:bodyPr wrap="none">
            <a:spAutoFit/>
          </a:bodyPr>
          <a:lstStyle/>
          <a:p>
            <a:r>
              <a:rPr lang="nl-NL" sz="4500" b="1" dirty="0" err="1">
                <a:latin typeface="Arial" panose="020B0604020202020204" pitchFamily="34" charset="0"/>
                <a:ea typeface="Calibri" panose="020F0502020204030204" pitchFamily="34" charset="0"/>
                <a:cs typeface="Arial" panose="020B0604020202020204" pitchFamily="34" charset="0"/>
              </a:rPr>
              <a:t>Phương</a:t>
            </a:r>
            <a:r>
              <a:rPr lang="nl-NL" sz="4500" b="1" dirty="0">
                <a:latin typeface="Arial" panose="020B0604020202020204" pitchFamily="34" charset="0"/>
                <a:ea typeface="Calibri" panose="020F0502020204030204" pitchFamily="34" charset="0"/>
                <a:cs typeface="Arial" panose="020B0604020202020204" pitchFamily="34" charset="0"/>
              </a:rPr>
              <a:t> </a:t>
            </a:r>
            <a:r>
              <a:rPr lang="nl-NL" sz="4500" b="1" dirty="0" err="1">
                <a:latin typeface="Arial" panose="020B0604020202020204" pitchFamily="34" charset="0"/>
                <a:ea typeface="Calibri" panose="020F0502020204030204" pitchFamily="34" charset="0"/>
                <a:cs typeface="Arial" panose="020B0604020202020204" pitchFamily="34" charset="0"/>
              </a:rPr>
              <a:t>trình</a:t>
            </a:r>
            <a:r>
              <a:rPr lang="nl-NL" sz="4500" b="1" dirty="0">
                <a:latin typeface="Arial" panose="020B0604020202020204" pitchFamily="34" charset="0"/>
                <a:ea typeface="Calibri" panose="020F0502020204030204" pitchFamily="34" charset="0"/>
                <a:cs typeface="Arial" panose="020B0604020202020204" pitchFamily="34" charset="0"/>
              </a:rPr>
              <a:t> </a:t>
            </a:r>
            <a:r>
              <a:rPr lang="nl-NL" sz="4500" b="1" dirty="0" err="1">
                <a:latin typeface="Arial" panose="020B0604020202020204" pitchFamily="34" charset="0"/>
                <a:ea typeface="Calibri" panose="020F0502020204030204" pitchFamily="34" charset="0"/>
                <a:cs typeface="Arial" panose="020B0604020202020204" pitchFamily="34" charset="0"/>
              </a:rPr>
              <a:t>bậc</a:t>
            </a:r>
            <a:r>
              <a:rPr lang="nl-NL" sz="4500" b="1" dirty="0">
                <a:latin typeface="Arial" panose="020B0604020202020204" pitchFamily="34" charset="0"/>
                <a:ea typeface="Calibri" panose="020F0502020204030204" pitchFamily="34" charset="0"/>
                <a:cs typeface="Arial" panose="020B0604020202020204" pitchFamily="34" charset="0"/>
              </a:rPr>
              <a:t> </a:t>
            </a:r>
            <a:r>
              <a:rPr lang="nl-NL" sz="4500" b="1" dirty="0" err="1">
                <a:latin typeface="Arial" panose="020B0604020202020204" pitchFamily="34" charset="0"/>
                <a:ea typeface="Calibri" panose="020F0502020204030204" pitchFamily="34" charset="0"/>
                <a:cs typeface="Arial" panose="020B0604020202020204" pitchFamily="34" charset="0"/>
              </a:rPr>
              <a:t>nhất</a:t>
            </a:r>
            <a:r>
              <a:rPr lang="nl-NL" sz="4500" b="1" dirty="0">
                <a:latin typeface="Arial" panose="020B0604020202020204" pitchFamily="34" charset="0"/>
                <a:ea typeface="Calibri" panose="020F0502020204030204" pitchFamily="34" charset="0"/>
                <a:cs typeface="Arial" panose="020B0604020202020204" pitchFamily="34" charset="0"/>
              </a:rPr>
              <a:t> </a:t>
            </a:r>
            <a:r>
              <a:rPr lang="nl-NL" sz="4500" b="1" dirty="0" err="1">
                <a:latin typeface="Arial" panose="020B0604020202020204" pitchFamily="34" charset="0"/>
                <a:ea typeface="Calibri" panose="020F0502020204030204" pitchFamily="34" charset="0"/>
                <a:cs typeface="Arial" panose="020B0604020202020204" pitchFamily="34" charset="0"/>
              </a:rPr>
              <a:t>một</a:t>
            </a:r>
            <a:r>
              <a:rPr lang="nl-NL" sz="4500" b="1" dirty="0">
                <a:latin typeface="Arial" panose="020B0604020202020204" pitchFamily="34" charset="0"/>
                <a:ea typeface="Calibri" panose="020F0502020204030204" pitchFamily="34" charset="0"/>
                <a:cs typeface="Arial" panose="020B0604020202020204" pitchFamily="34" charset="0"/>
              </a:rPr>
              <a:t> </a:t>
            </a:r>
            <a:r>
              <a:rPr lang="nl-NL" sz="4500" b="1" dirty="0" err="1">
                <a:latin typeface="Arial" panose="020B0604020202020204" pitchFamily="34" charset="0"/>
                <a:ea typeface="Calibri" panose="020F0502020204030204" pitchFamily="34" charset="0"/>
                <a:cs typeface="Arial" panose="020B0604020202020204" pitchFamily="34" charset="0"/>
              </a:rPr>
              <a:t>ẩn</a:t>
            </a:r>
            <a:r>
              <a:rPr lang="nl-NL" sz="4500" b="1" dirty="0">
                <a:latin typeface="Arial" panose="020B0604020202020204" pitchFamily="34" charset="0"/>
                <a:ea typeface="Calibri" panose="020F0502020204030204" pitchFamily="34" charset="0"/>
                <a:cs typeface="Arial" panose="020B0604020202020204" pitchFamily="34" charset="0"/>
              </a:rPr>
              <a:t> </a:t>
            </a:r>
            <a:r>
              <a:rPr lang="nl-NL" sz="4500" b="1" dirty="0" err="1">
                <a:latin typeface="Arial" panose="020B0604020202020204" pitchFamily="34" charset="0"/>
                <a:ea typeface="Calibri" panose="020F0502020204030204" pitchFamily="34" charset="0"/>
                <a:cs typeface="Arial" panose="020B0604020202020204" pitchFamily="34" charset="0"/>
              </a:rPr>
              <a:t>và</a:t>
            </a:r>
            <a:r>
              <a:rPr lang="nl-NL" sz="4500" b="1" dirty="0">
                <a:latin typeface="Arial" panose="020B0604020202020204" pitchFamily="34" charset="0"/>
                <a:ea typeface="Calibri" panose="020F0502020204030204" pitchFamily="34" charset="0"/>
                <a:cs typeface="Arial" panose="020B0604020202020204" pitchFamily="34" charset="0"/>
              </a:rPr>
              <a:t> </a:t>
            </a:r>
            <a:r>
              <a:rPr lang="nl-NL" sz="4500" b="1" dirty="0" err="1">
                <a:latin typeface="Arial" panose="020B0604020202020204" pitchFamily="34" charset="0"/>
                <a:ea typeface="Calibri" panose="020F0502020204030204" pitchFamily="34" charset="0"/>
                <a:cs typeface="Arial" panose="020B0604020202020204" pitchFamily="34" charset="0"/>
              </a:rPr>
              <a:t>cách</a:t>
            </a:r>
            <a:r>
              <a:rPr lang="nl-NL" sz="4500" b="1" dirty="0">
                <a:latin typeface="Arial" panose="020B0604020202020204" pitchFamily="34" charset="0"/>
                <a:ea typeface="Calibri" panose="020F0502020204030204" pitchFamily="34" charset="0"/>
                <a:cs typeface="Arial" panose="020B0604020202020204" pitchFamily="34" charset="0"/>
              </a:rPr>
              <a:t> </a:t>
            </a:r>
            <a:r>
              <a:rPr lang="nl-NL" sz="4500" b="1" dirty="0" err="1">
                <a:latin typeface="Arial" panose="020B0604020202020204" pitchFamily="34" charset="0"/>
                <a:ea typeface="Calibri" panose="020F0502020204030204" pitchFamily="34" charset="0"/>
                <a:cs typeface="Arial" panose="020B0604020202020204" pitchFamily="34" charset="0"/>
              </a:rPr>
              <a:t>giải</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0985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2403620" y="3496554"/>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2383567" y="5524500"/>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a:t>
              </a:r>
            </a:p>
          </p:txBody>
        </p:sp>
      </p:grpSp>
      <p:pic>
        <p:nvPicPr>
          <p:cNvPr id="16" name="Picture 15"/>
          <p:cNvPicPr>
            <a:picLocks noChangeAspect="1"/>
          </p:cNvPicPr>
          <p:nvPr/>
        </p:nvPicPr>
        <p:blipFill>
          <a:blip r:embed="rId7"/>
          <a:stretch>
            <a:fillRect/>
          </a:stretch>
        </p:blipFill>
        <p:spPr>
          <a:xfrm>
            <a:off x="415845" y="8039100"/>
            <a:ext cx="2521109" cy="2085810"/>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4645404" y="3390900"/>
              <a:ext cx="9757799" cy="1361911"/>
            </a:xfrm>
            <a:prstGeom prst="rect">
              <a:avLst/>
            </a:prstGeom>
          </p:spPr>
          <p:txBody>
            <a:bodyPr wrap="none">
              <a:spAutoFit/>
            </a:bodyPr>
            <a:lstStyle/>
            <a:p>
              <a:pPr lvl="0" algn="just">
                <a:lnSpc>
                  <a:spcPct val="150000"/>
                </a:lnSpc>
                <a:tabLst>
                  <a:tab pos="360045" algn="l"/>
                  <a:tab pos="720090" algn="l"/>
                </a:tabLst>
              </a:pPr>
              <a:r>
                <a:rPr lang="nl-NL" sz="5500" b="1" dirty="0">
                  <a:solidFill>
                    <a:srgbClr val="FF0000"/>
                  </a:solidFill>
                  <a:latin typeface="Arial" panose="020B0604020202020204" pitchFamily="34" charset="0"/>
                  <a:ea typeface="Calibri" panose="020F0502020204030204" pitchFamily="34" charset="0"/>
                  <a:cs typeface="Arial" panose="020B0604020202020204" pitchFamily="34" charset="0"/>
                </a:rPr>
                <a:t>1. </a:t>
              </a:r>
              <a:r>
                <a:rPr lang="nl-NL" sz="5500" b="1" u="sng" dirty="0">
                  <a:solidFill>
                    <a:srgbClr val="FF0000"/>
                  </a:solidFill>
                  <a:latin typeface="Arial" panose="020B0604020202020204" pitchFamily="34" charset="0"/>
                  <a:ea typeface="Calibri" panose="020F0502020204030204" pitchFamily="34" charset="0"/>
                  <a:cs typeface="Arial" panose="020B0604020202020204" pitchFamily="34" charset="0"/>
                </a:rPr>
                <a:t>PHƯƠNG TRÌNH MỘT </a:t>
              </a:r>
              <a:r>
                <a:rPr lang="nl-NL" sz="5500" b="1" u="sng" dirty="0" smtClean="0">
                  <a:solidFill>
                    <a:srgbClr val="FF0000"/>
                  </a:solidFill>
                  <a:latin typeface="Arial" panose="020B0604020202020204" pitchFamily="34" charset="0"/>
                  <a:ea typeface="Calibri" panose="020F0502020204030204" pitchFamily="34" charset="0"/>
                  <a:cs typeface="Arial" panose="020B0604020202020204" pitchFamily="34" charset="0"/>
                </a:rPr>
                <a:t>ẨN</a:t>
              </a:r>
              <a:r>
                <a:rPr lang="nl-NL" sz="5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55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HĐKP 1</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 xmlns:a16="http://schemas.microsoft.com/office/drawing/2014/main" id="{3B50C682-A76A-4790-96DE-BCC283BECCC8}"/>
              </a:ext>
            </a:extLst>
          </p:cNvPr>
          <p:cNvSpPr txBox="1"/>
          <p:nvPr/>
        </p:nvSpPr>
        <p:spPr>
          <a:xfrm>
            <a:off x="1219200" y="1584044"/>
            <a:ext cx="15849600" cy="4708981"/>
          </a:xfrm>
          <a:prstGeom prst="rect">
            <a:avLst/>
          </a:prstGeom>
          <a:noFill/>
        </p:spPr>
        <p:txBody>
          <a:bodyPr wrap="square">
            <a:spAutoFit/>
          </a:bodyPr>
          <a:lstStyle/>
          <a:p>
            <a:pPr algn="just">
              <a:lnSpc>
                <a:spcPct val="150000"/>
              </a:lnSpc>
            </a:pPr>
            <a:r>
              <a:rPr lang="vi-VN" sz="4000" b="0" i="0" dirty="0">
                <a:solidFill>
                  <a:srgbClr val="000000"/>
                </a:solidFill>
                <a:effectLst/>
                <a:latin typeface="Arial (Body)"/>
              </a:rPr>
              <a:t>a) Ở </a:t>
            </a:r>
            <a:r>
              <a:rPr lang="vi-VN" sz="4000" b="0" i="0" dirty="0">
                <a:solidFill>
                  <a:srgbClr val="FF0000"/>
                </a:solidFill>
                <a:effectLst/>
                <a:latin typeface="Arial (Body)"/>
              </a:rPr>
              <a:t>Hoạt động khởi động </a:t>
            </a:r>
            <a:r>
              <a:rPr lang="vi-VN" sz="4000" b="0" i="0" dirty="0">
                <a:solidFill>
                  <a:srgbClr val="000000"/>
                </a:solidFill>
                <a:effectLst/>
                <a:latin typeface="Arial (Body)"/>
              </a:rPr>
              <a:t>trên, viết các biểu thức biểu thị tổng khối lượng của các vật trên mỗi đĩa cân. Từ điều kiện cân thăng bằng, hai biểu thức có mối quan hệ như thế nào?</a:t>
            </a:r>
            <a:endParaRPr lang="en-US" sz="4000" b="0" i="0" dirty="0">
              <a:solidFill>
                <a:srgbClr val="000000"/>
              </a:solidFill>
              <a:effectLst/>
              <a:latin typeface="Arial (Body)"/>
            </a:endParaRPr>
          </a:p>
          <a:p>
            <a:pPr algn="just">
              <a:lnSpc>
                <a:spcPct val="150000"/>
              </a:lnSpc>
            </a:pPr>
            <a:r>
              <a:rPr lang="en-US" sz="4000" b="0" i="0" dirty="0">
                <a:solidFill>
                  <a:srgbClr val="000000"/>
                </a:solidFill>
                <a:effectLst/>
                <a:latin typeface="Arial (Body)"/>
              </a:rPr>
              <a:t>b) </a:t>
            </a:r>
            <a:r>
              <a:rPr lang="en-US" sz="4000" b="0" i="0" dirty="0" err="1">
                <a:solidFill>
                  <a:srgbClr val="000000"/>
                </a:solidFill>
                <a:effectLst/>
                <a:latin typeface="Arial (Body)"/>
              </a:rPr>
              <a:t>Nếu</a:t>
            </a:r>
            <a:r>
              <a:rPr lang="en-US" sz="4000" b="0" i="0" dirty="0">
                <a:solidFill>
                  <a:srgbClr val="000000"/>
                </a:solidFill>
                <a:effectLst/>
                <a:latin typeface="Arial (Body)"/>
              </a:rPr>
              <a:t> x = 200 </a:t>
            </a:r>
            <a:r>
              <a:rPr lang="en-US" sz="4000" b="0" i="0" dirty="0" err="1">
                <a:solidFill>
                  <a:srgbClr val="000000"/>
                </a:solidFill>
                <a:effectLst/>
                <a:latin typeface="Arial (Body)"/>
              </a:rPr>
              <a:t>thì</a:t>
            </a:r>
            <a:r>
              <a:rPr lang="en-US" sz="4000" b="0" i="0" dirty="0">
                <a:solidFill>
                  <a:srgbClr val="000000"/>
                </a:solidFill>
                <a:effectLst/>
                <a:latin typeface="Arial (Body)"/>
              </a:rPr>
              <a:t> </a:t>
            </a:r>
            <a:r>
              <a:rPr lang="en-US" sz="4000" b="0" i="0" dirty="0" err="1">
                <a:solidFill>
                  <a:srgbClr val="000000"/>
                </a:solidFill>
                <a:effectLst/>
                <a:latin typeface="Arial (Body)"/>
              </a:rPr>
              <a:t>cân</a:t>
            </a:r>
            <a:r>
              <a:rPr lang="en-US" sz="4000" b="0" i="0" dirty="0">
                <a:solidFill>
                  <a:srgbClr val="000000"/>
                </a:solidFill>
                <a:effectLst/>
                <a:latin typeface="Arial (Body)"/>
              </a:rPr>
              <a:t> </a:t>
            </a:r>
            <a:r>
              <a:rPr lang="en-US" sz="4000" b="0" i="0" dirty="0" err="1">
                <a:solidFill>
                  <a:srgbClr val="000000"/>
                </a:solidFill>
                <a:effectLst/>
                <a:latin typeface="Arial (Body)"/>
              </a:rPr>
              <a:t>có</a:t>
            </a:r>
            <a:r>
              <a:rPr lang="en-US" sz="4000" b="0" i="0" dirty="0">
                <a:solidFill>
                  <a:srgbClr val="000000"/>
                </a:solidFill>
                <a:effectLst/>
                <a:latin typeface="Arial (Body)"/>
              </a:rPr>
              <a:t> </a:t>
            </a:r>
            <a:r>
              <a:rPr lang="en-US" sz="4000" b="0" i="0" dirty="0" err="1">
                <a:solidFill>
                  <a:srgbClr val="000000"/>
                </a:solidFill>
                <a:effectLst/>
                <a:latin typeface="Arial (Body)"/>
              </a:rPr>
              <a:t>thăng</a:t>
            </a:r>
            <a:r>
              <a:rPr lang="en-US" sz="4000" b="0" i="0" dirty="0">
                <a:solidFill>
                  <a:srgbClr val="000000"/>
                </a:solidFill>
                <a:effectLst/>
                <a:latin typeface="Arial (Body)"/>
              </a:rPr>
              <a:t> </a:t>
            </a:r>
            <a:r>
              <a:rPr lang="en-US" sz="4000" b="0" i="0" dirty="0" err="1">
                <a:solidFill>
                  <a:srgbClr val="000000"/>
                </a:solidFill>
                <a:effectLst/>
                <a:latin typeface="Arial (Body)"/>
              </a:rPr>
              <a:t>bằng</a:t>
            </a:r>
            <a:r>
              <a:rPr lang="en-US" sz="4000" b="0" i="0" dirty="0">
                <a:solidFill>
                  <a:srgbClr val="000000"/>
                </a:solidFill>
                <a:effectLst/>
                <a:latin typeface="Arial (Body)"/>
              </a:rPr>
              <a:t> </a:t>
            </a:r>
            <a:r>
              <a:rPr lang="en-US" sz="4000" b="0" i="0" dirty="0" err="1">
                <a:solidFill>
                  <a:srgbClr val="000000"/>
                </a:solidFill>
                <a:effectLst/>
                <a:latin typeface="Arial (Body)"/>
              </a:rPr>
              <a:t>không</a:t>
            </a:r>
            <a:r>
              <a:rPr lang="en-US" sz="4000" b="0" i="0" dirty="0">
                <a:solidFill>
                  <a:srgbClr val="000000"/>
                </a:solidFill>
                <a:effectLst/>
                <a:latin typeface="Arial (Body)"/>
              </a:rPr>
              <a:t>? </a:t>
            </a:r>
            <a:r>
              <a:rPr lang="en-US" sz="4000" b="0" i="0" dirty="0" err="1">
                <a:solidFill>
                  <a:srgbClr val="000000"/>
                </a:solidFill>
                <a:effectLst/>
                <a:latin typeface="Arial (Body)"/>
              </a:rPr>
              <a:t>Tại</a:t>
            </a:r>
            <a:r>
              <a:rPr lang="en-US" sz="4000" b="0" i="0" dirty="0">
                <a:solidFill>
                  <a:srgbClr val="000000"/>
                </a:solidFill>
                <a:effectLst/>
                <a:latin typeface="Arial (Body)"/>
              </a:rPr>
              <a:t> </a:t>
            </a:r>
            <a:r>
              <a:rPr lang="en-US" sz="4000" b="0" i="0" dirty="0" err="1">
                <a:solidFill>
                  <a:srgbClr val="000000"/>
                </a:solidFill>
                <a:effectLst/>
                <a:latin typeface="Arial (Body)"/>
              </a:rPr>
              <a:t>sao</a:t>
            </a:r>
            <a:r>
              <a:rPr lang="en-US" sz="4000" b="0" i="0" dirty="0">
                <a:solidFill>
                  <a:srgbClr val="000000"/>
                </a:solidFill>
                <a:effectLst/>
                <a:latin typeface="Arial (Body)"/>
              </a:rPr>
              <a:t>?</a:t>
            </a:r>
          </a:p>
          <a:p>
            <a:pPr algn="just">
              <a:lnSpc>
                <a:spcPct val="150000"/>
              </a:lnSpc>
            </a:pPr>
            <a:r>
              <a:rPr lang="en-US" sz="4000" b="0" i="0" dirty="0" smtClean="0">
                <a:solidFill>
                  <a:srgbClr val="000000"/>
                </a:solidFill>
                <a:effectLst/>
                <a:latin typeface="Arial (Body)"/>
              </a:rPr>
              <a:t>    </a:t>
            </a:r>
            <a:r>
              <a:rPr lang="en-US" sz="4000" b="0" i="0" dirty="0" err="1" smtClean="0">
                <a:solidFill>
                  <a:srgbClr val="000000"/>
                </a:solidFill>
                <a:effectLst/>
                <a:latin typeface="Arial (Body)"/>
              </a:rPr>
              <a:t>Nếu</a:t>
            </a:r>
            <a:r>
              <a:rPr lang="en-US" sz="4000" b="0" i="0" dirty="0" smtClean="0">
                <a:solidFill>
                  <a:srgbClr val="000000"/>
                </a:solidFill>
                <a:effectLst/>
                <a:latin typeface="Arial (Body)"/>
              </a:rPr>
              <a:t> </a:t>
            </a:r>
            <a:r>
              <a:rPr lang="en-US" sz="4000" b="0" i="0" dirty="0">
                <a:solidFill>
                  <a:srgbClr val="000000"/>
                </a:solidFill>
                <a:effectLst/>
                <a:latin typeface="Arial (Body)"/>
              </a:rPr>
              <a:t>x = 100 </a:t>
            </a:r>
            <a:r>
              <a:rPr lang="en-US" sz="4000" b="0" i="0" dirty="0" err="1">
                <a:solidFill>
                  <a:srgbClr val="000000"/>
                </a:solidFill>
                <a:effectLst/>
                <a:latin typeface="Arial (Body)"/>
              </a:rPr>
              <a:t>thì</a:t>
            </a:r>
            <a:r>
              <a:rPr lang="en-US" sz="4000" b="0" i="0" dirty="0">
                <a:solidFill>
                  <a:srgbClr val="000000"/>
                </a:solidFill>
                <a:effectLst/>
                <a:latin typeface="Arial (Body)"/>
              </a:rPr>
              <a:t> </a:t>
            </a:r>
            <a:r>
              <a:rPr lang="en-US" sz="4000" b="0" i="0" dirty="0" err="1">
                <a:solidFill>
                  <a:srgbClr val="000000"/>
                </a:solidFill>
                <a:effectLst/>
                <a:latin typeface="Arial (Body)"/>
              </a:rPr>
              <a:t>cân</a:t>
            </a:r>
            <a:r>
              <a:rPr lang="en-US" sz="4000" b="0" i="0" dirty="0">
                <a:solidFill>
                  <a:srgbClr val="000000"/>
                </a:solidFill>
                <a:effectLst/>
                <a:latin typeface="Arial (Body)"/>
              </a:rPr>
              <a:t> </a:t>
            </a:r>
            <a:r>
              <a:rPr lang="en-US" sz="4000" b="0" i="0" dirty="0" err="1">
                <a:solidFill>
                  <a:srgbClr val="000000"/>
                </a:solidFill>
                <a:effectLst/>
                <a:latin typeface="Arial (Body)"/>
              </a:rPr>
              <a:t>có</a:t>
            </a:r>
            <a:r>
              <a:rPr lang="en-US" sz="4000" b="0" i="0" dirty="0">
                <a:solidFill>
                  <a:srgbClr val="000000"/>
                </a:solidFill>
                <a:effectLst/>
                <a:latin typeface="Arial (Body)"/>
              </a:rPr>
              <a:t> </a:t>
            </a:r>
            <a:r>
              <a:rPr lang="en-US" sz="4000" b="0" i="0" dirty="0" err="1">
                <a:solidFill>
                  <a:srgbClr val="000000"/>
                </a:solidFill>
                <a:effectLst/>
                <a:latin typeface="Arial (Body)"/>
              </a:rPr>
              <a:t>thăng</a:t>
            </a:r>
            <a:r>
              <a:rPr lang="en-US" sz="4000" b="0" i="0" dirty="0">
                <a:solidFill>
                  <a:srgbClr val="000000"/>
                </a:solidFill>
                <a:effectLst/>
                <a:latin typeface="Arial (Body)"/>
              </a:rPr>
              <a:t> </a:t>
            </a:r>
            <a:r>
              <a:rPr lang="en-US" sz="4000" b="0" i="0" dirty="0" err="1">
                <a:solidFill>
                  <a:srgbClr val="000000"/>
                </a:solidFill>
                <a:effectLst/>
                <a:latin typeface="Arial (Body)"/>
              </a:rPr>
              <a:t>bằng</a:t>
            </a:r>
            <a:r>
              <a:rPr lang="en-US" sz="4000" b="0" i="0" dirty="0">
                <a:solidFill>
                  <a:srgbClr val="000000"/>
                </a:solidFill>
                <a:effectLst/>
                <a:latin typeface="Arial (Body)"/>
              </a:rPr>
              <a:t> </a:t>
            </a:r>
            <a:r>
              <a:rPr lang="en-US" sz="4000" b="0" i="0" dirty="0" err="1">
                <a:solidFill>
                  <a:srgbClr val="000000"/>
                </a:solidFill>
                <a:effectLst/>
                <a:latin typeface="Arial (Body)"/>
              </a:rPr>
              <a:t>không</a:t>
            </a:r>
            <a:r>
              <a:rPr lang="en-US" sz="4000" b="0" i="0" dirty="0">
                <a:solidFill>
                  <a:srgbClr val="000000"/>
                </a:solidFill>
                <a:effectLst/>
                <a:latin typeface="Arial (Body)"/>
              </a:rPr>
              <a:t>? </a:t>
            </a:r>
            <a:r>
              <a:rPr lang="en-US" sz="4000" b="0" i="0" dirty="0" err="1">
                <a:solidFill>
                  <a:srgbClr val="000000"/>
                </a:solidFill>
                <a:effectLst/>
                <a:latin typeface="Arial (Body)"/>
              </a:rPr>
              <a:t>Tại</a:t>
            </a:r>
            <a:r>
              <a:rPr lang="en-US" sz="4000" b="0" i="0" dirty="0">
                <a:solidFill>
                  <a:srgbClr val="000000"/>
                </a:solidFill>
                <a:effectLst/>
                <a:latin typeface="Arial (Body)"/>
              </a:rPr>
              <a:t> </a:t>
            </a:r>
            <a:r>
              <a:rPr lang="en-US" sz="4000" b="0" i="0" dirty="0" err="1">
                <a:solidFill>
                  <a:srgbClr val="000000"/>
                </a:solidFill>
                <a:effectLst/>
                <a:latin typeface="Arial (Body)"/>
              </a:rPr>
              <a:t>sao</a:t>
            </a:r>
            <a:r>
              <a:rPr lang="en-US" sz="4000" b="0" i="0" dirty="0">
                <a:solidFill>
                  <a:srgbClr val="000000"/>
                </a:solidFill>
                <a:effectLst/>
                <a:latin typeface="Arial (Body)"/>
              </a:rPr>
              <a:t>?</a:t>
            </a:r>
          </a:p>
        </p:txBody>
      </p:sp>
      <p:sp>
        <p:nvSpPr>
          <p:cNvPr id="4" name="Rectangle 3">
            <a:extLst>
              <a:ext uri="{FF2B5EF4-FFF2-40B4-BE49-F238E27FC236}">
                <a16:creationId xmlns="" xmlns:a16="http://schemas.microsoft.com/office/drawing/2014/main" id="{01E3F9C3-F031-CB98-774D-A1CEF934FE62}"/>
              </a:ext>
            </a:extLst>
          </p:cNvPr>
          <p:cNvSpPr/>
          <p:nvPr/>
        </p:nvSpPr>
        <p:spPr>
          <a:xfrm>
            <a:off x="576182" y="6520304"/>
            <a:ext cx="1828129" cy="677108"/>
          </a:xfrm>
          <a:prstGeom prst="rect">
            <a:avLst/>
          </a:prstGeom>
        </p:spPr>
        <p:txBody>
          <a:bodyPr wrap="none">
            <a:spAutoFit/>
          </a:bodyPr>
          <a:lstStyle/>
          <a:p>
            <a:r>
              <a:rPr lang="en-US" sz="3800" b="1" u="sng" dirty="0" err="1">
                <a:solidFill>
                  <a:srgbClr val="0070C0"/>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srgbClr val="0070C0"/>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srgbClr val="0070C0"/>
                </a:solidFill>
                <a:latin typeface="Arial" panose="020B0604020202020204" pitchFamily="34" charset="0"/>
                <a:ea typeface="Calibri" panose="020F0502020204030204" pitchFamily="34" charset="0"/>
                <a:cs typeface="Arial" panose="020B0604020202020204" pitchFamily="34" charset="0"/>
              </a:rPr>
              <a:t>:</a:t>
            </a:r>
            <a:endParaRPr lang="en-US" b="1" u="sng" dirty="0">
              <a:solidFill>
                <a:srgbClr val="0070C0"/>
              </a:solidFill>
            </a:endParaRPr>
          </a:p>
        </p:txBody>
      </p:sp>
      <p:sp>
        <p:nvSpPr>
          <p:cNvPr id="8" name="TextBox 7">
            <a:extLst>
              <a:ext uri="{FF2B5EF4-FFF2-40B4-BE49-F238E27FC236}">
                <a16:creationId xmlns="" xmlns:a16="http://schemas.microsoft.com/office/drawing/2014/main" id="{F1132FA0-EC79-792B-273E-061032A71CD0}"/>
              </a:ext>
            </a:extLst>
          </p:cNvPr>
          <p:cNvSpPr txBox="1"/>
          <p:nvPr/>
        </p:nvSpPr>
        <p:spPr>
          <a:xfrm>
            <a:off x="1219201" y="6952021"/>
            <a:ext cx="14818894" cy="3067506"/>
          </a:xfrm>
          <a:prstGeom prst="rect">
            <a:avLst/>
          </a:prstGeom>
          <a:noFill/>
        </p:spPr>
        <p:txBody>
          <a:bodyPr wrap="square">
            <a:spAutoFit/>
          </a:bodyPr>
          <a:lstStyle/>
          <a:p>
            <a:pPr>
              <a:lnSpc>
                <a:spcPct val="150000"/>
              </a:lnSpc>
              <a:spcAft>
                <a:spcPts val="800"/>
              </a:spcAft>
            </a:pPr>
            <a:r>
              <a:rPr lang="en-US" sz="4000" dirty="0">
                <a:effectLst/>
                <a:latin typeface="Arial (Body)"/>
                <a:ea typeface="Arial" panose="020B0604020202020204" pitchFamily="34" charset="0"/>
                <a:cs typeface="Times New Roman" panose="02020603050405020304" pitchFamily="18" charset="0"/>
              </a:rPr>
              <a:t>a) </a:t>
            </a:r>
            <a:r>
              <a:rPr lang="en-US" sz="4000" dirty="0" err="1">
                <a:effectLst/>
                <a:latin typeface="Arial (Body)"/>
                <a:ea typeface="Arial" panose="020B0604020202020204" pitchFamily="34" charset="0"/>
                <a:cs typeface="Times New Roman" panose="02020603050405020304" pitchFamily="18" charset="0"/>
              </a:rPr>
              <a:t>Tổng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khối</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lượng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của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các</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vật</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đĩa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cân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bên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trái</a:t>
            </a:r>
            <a:r>
              <a:rPr lang="en-US" sz="4000" dirty="0">
                <a:effectLst/>
                <a:latin typeface="Arial (Body)"/>
                <a:ea typeface="Arial" panose="020B0604020202020204" pitchFamily="34" charset="0"/>
                <a:cs typeface="Times New Roman" panose="02020603050405020304" pitchFamily="18" charset="0"/>
              </a:rPr>
              <a:t>: 4x</a:t>
            </a:r>
          </a:p>
          <a:p>
            <a:pPr>
              <a:lnSpc>
                <a:spcPct val="150000"/>
              </a:lnSpc>
              <a:spcAft>
                <a:spcPts val="800"/>
              </a:spcAft>
            </a:pPr>
            <a:r>
              <a:rPr lang="en-US" sz="4000" dirty="0" smtClean="0">
                <a:effectLst/>
                <a:latin typeface="Arial (Body)"/>
                <a:ea typeface="Arial" panose="020B0604020202020204" pitchFamily="34" charset="0"/>
                <a:cs typeface="Times New Roman" panose="02020603050405020304" pitchFamily="18" charset="0"/>
              </a:rPr>
              <a:t>     </a:t>
            </a:r>
            <a:r>
              <a:rPr lang="en-US" sz="4000" dirty="0" err="1" smtClean="0">
                <a:effectLst/>
                <a:latin typeface="Arial (Body)"/>
                <a:ea typeface="Arial" panose="020B0604020202020204" pitchFamily="34" charset="0"/>
                <a:cs typeface="Times New Roman" panose="02020603050405020304" pitchFamily="18" charset="0"/>
              </a:rPr>
              <a:t>Tổng</a:t>
            </a:r>
            <a:r>
              <a:rPr lang="en-US" sz="4000" dirty="0" smtClean="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khối</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lượng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của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các</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vật</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đĩa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cân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bên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phải</a:t>
            </a:r>
            <a:r>
              <a:rPr lang="en-US" sz="4000" dirty="0">
                <a:effectLst/>
                <a:latin typeface="Arial (Body)"/>
                <a:ea typeface="Arial" panose="020B0604020202020204" pitchFamily="34" charset="0"/>
                <a:cs typeface="Times New Roman" panose="02020603050405020304" pitchFamily="18" charset="0"/>
              </a:rPr>
              <a:t>: 600 + x</a:t>
            </a:r>
          </a:p>
          <a:p>
            <a:pPr>
              <a:lnSpc>
                <a:spcPct val="150000"/>
              </a:lnSpc>
              <a:spcAft>
                <a:spcPts val="800"/>
              </a:spcAft>
            </a:pPr>
            <a:r>
              <a:rPr lang="en-US" sz="4000" dirty="0" smtClean="0">
                <a:effectLst/>
                <a:latin typeface="Arial (Body)"/>
                <a:ea typeface="Arial" panose="020B0604020202020204" pitchFamily="34" charset="0"/>
                <a:cs typeface="Times New Roman" panose="02020603050405020304" pitchFamily="18" charset="0"/>
              </a:rPr>
              <a:t>     </a:t>
            </a:r>
            <a:r>
              <a:rPr lang="en-US" sz="4000" dirty="0" err="1" smtClean="0">
                <a:effectLst/>
                <a:latin typeface="Arial (Body)"/>
                <a:ea typeface="Arial" panose="020B0604020202020204" pitchFamily="34" charset="0"/>
                <a:cs typeface="Times New Roman" panose="02020603050405020304" pitchFamily="18" charset="0"/>
              </a:rPr>
              <a:t>Với</a:t>
            </a:r>
            <a:r>
              <a:rPr lang="en-US" sz="4000" dirty="0" smtClean="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điều</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kiện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cân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thăng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bằng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thì</a:t>
            </a:r>
            <a:r>
              <a:rPr lang="en-US" sz="4000" dirty="0">
                <a:effectLst/>
                <a:latin typeface="Arial (Body)"/>
                <a:ea typeface="Arial" panose="020B0604020202020204" pitchFamily="34" charset="0"/>
                <a:cs typeface="Times New Roman" panose="02020603050405020304" pitchFamily="18" charset="0"/>
              </a:rPr>
              <a:t> 4x = 600 + x (1)</a:t>
            </a:r>
          </a:p>
        </p:txBody>
      </p:sp>
      <p:grpSp>
        <p:nvGrpSpPr>
          <p:cNvPr id="9" name="Group 8"/>
          <p:cNvGrpSpPr/>
          <p:nvPr/>
        </p:nvGrpSpPr>
        <p:grpSpPr>
          <a:xfrm>
            <a:off x="4114800" y="321643"/>
            <a:ext cx="13563600" cy="1697657"/>
            <a:chOff x="4076700" y="1894886"/>
            <a:chExt cx="10401301" cy="1697657"/>
          </a:xfrm>
        </p:grpSpPr>
        <p:sp>
          <p:nvSpPr>
            <p:cNvPr id="10" name="Google Shape;166;p5"/>
            <p:cNvSpPr/>
            <p:nvPr/>
          </p:nvSpPr>
          <p:spPr>
            <a:xfrm>
              <a:off x="5358196" y="2330699"/>
              <a:ext cx="9119805" cy="12618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u="none" strike="noStrike" kern="1200" cap="none" spc="0" normalizeH="0" baseline="0" noProof="0" dirty="0" err="1">
                  <a:ln>
                    <a:noFill/>
                  </a:ln>
                  <a:solidFill>
                    <a:srgbClr val="7030A0"/>
                  </a:solidFill>
                  <a:effectLst/>
                  <a:uLnTx/>
                  <a:uFillTx/>
                  <a:latin typeface="Arial"/>
                  <a:ea typeface="Arial"/>
                  <a:cs typeface="Arial"/>
                  <a:sym typeface="Arial"/>
                </a:rPr>
                <a:t>Thảo</a:t>
              </a:r>
              <a:r>
                <a:rPr kumimoji="0" lang="en-US" sz="3800" b="1" u="none" strike="noStrike" kern="1200" cap="none" spc="0" normalizeH="0" baseline="0" noProof="0" dirty="0">
                  <a:ln>
                    <a:noFill/>
                  </a:ln>
                  <a:solidFill>
                    <a:srgbClr val="7030A0"/>
                  </a:solidFill>
                  <a:effectLst/>
                  <a:uLnTx/>
                  <a:uFillTx/>
                  <a:latin typeface="Arial"/>
                  <a:ea typeface="Arial"/>
                  <a:cs typeface="Arial"/>
                  <a:sym typeface="Arial"/>
                </a:rPr>
                <a:t> </a:t>
              </a:r>
              <a:r>
                <a:rPr kumimoji="0" lang="en-US" sz="3800" b="1" u="none" strike="noStrike" kern="1200" cap="none" spc="0" normalizeH="0" baseline="0" noProof="0" dirty="0" err="1">
                  <a:ln>
                    <a:noFill/>
                  </a:ln>
                  <a:solidFill>
                    <a:srgbClr val="7030A0"/>
                  </a:solidFill>
                  <a:effectLst/>
                  <a:uLnTx/>
                  <a:uFillTx/>
                  <a:latin typeface="Arial"/>
                  <a:ea typeface="Arial"/>
                  <a:cs typeface="Arial"/>
                  <a:sym typeface="Arial"/>
                </a:rPr>
                <a:t>luận</a:t>
              </a:r>
              <a:r>
                <a:rPr kumimoji="0" lang="en-US" sz="3800" b="1" u="none" strike="noStrike" kern="1200" cap="none" spc="0" normalizeH="0" baseline="0" noProof="0" dirty="0">
                  <a:ln>
                    <a:noFill/>
                  </a:ln>
                  <a:solidFill>
                    <a:srgbClr val="7030A0"/>
                  </a:solidFill>
                  <a:effectLst/>
                  <a:uLnTx/>
                  <a:uFillTx/>
                  <a:latin typeface="Arial"/>
                  <a:ea typeface="Arial"/>
                  <a:cs typeface="Arial"/>
                  <a:sym typeface="Arial"/>
                </a:rPr>
                <a:t> </a:t>
              </a:r>
              <a:r>
                <a:rPr kumimoji="0" lang="en-US" sz="3800" b="1" u="none" strike="noStrike" kern="1200" cap="none" spc="0" normalizeH="0" baseline="0" noProof="0" dirty="0" err="1" smtClean="0">
                  <a:ln>
                    <a:noFill/>
                  </a:ln>
                  <a:solidFill>
                    <a:srgbClr val="7030A0"/>
                  </a:solidFill>
                  <a:effectLst/>
                  <a:uLnTx/>
                  <a:uFillTx/>
                  <a:latin typeface="Arial"/>
                  <a:ea typeface="Arial"/>
                  <a:cs typeface="Arial"/>
                  <a:sym typeface="Arial"/>
                </a:rPr>
                <a:t>nhóm</a:t>
              </a:r>
              <a:r>
                <a:rPr kumimoji="0" lang="en-US" sz="3800" b="1" u="none" strike="noStrike" kern="1200" cap="none" spc="0" normalizeH="0" baseline="0" noProof="0" dirty="0" smtClean="0">
                  <a:ln>
                    <a:noFill/>
                  </a:ln>
                  <a:solidFill>
                    <a:srgbClr val="7030A0"/>
                  </a:solidFill>
                  <a:effectLst/>
                  <a:uLnTx/>
                  <a:uFillTx/>
                  <a:latin typeface="Arial"/>
                  <a:ea typeface="Arial"/>
                  <a:cs typeface="Arial"/>
                  <a:sym typeface="Arial"/>
                </a:rPr>
                <a:t> </a:t>
              </a:r>
              <a:r>
                <a:rPr kumimoji="0" lang="en-US" sz="3800" b="1" u="none" strike="noStrike" kern="1200" cap="none" spc="0" normalizeH="0" baseline="0" noProof="0" dirty="0" err="1" smtClean="0">
                  <a:ln>
                    <a:noFill/>
                  </a:ln>
                  <a:solidFill>
                    <a:srgbClr val="7030A0"/>
                  </a:solidFill>
                  <a:effectLst/>
                  <a:uLnTx/>
                  <a:uFillTx/>
                  <a:latin typeface="Arial"/>
                  <a:ea typeface="Arial"/>
                  <a:cs typeface="Arial"/>
                  <a:sym typeface="Arial"/>
                </a:rPr>
                <a:t>trong</a:t>
              </a:r>
              <a:r>
                <a:rPr kumimoji="0" lang="en-US" sz="3800" b="1" u="none" strike="noStrike" kern="1200" cap="none" spc="0" normalizeH="0" baseline="0" noProof="0" dirty="0" smtClean="0">
                  <a:ln>
                    <a:noFill/>
                  </a:ln>
                  <a:solidFill>
                    <a:srgbClr val="7030A0"/>
                  </a:solidFill>
                  <a:effectLst/>
                  <a:uLnTx/>
                  <a:uFillTx/>
                  <a:latin typeface="Arial"/>
                  <a:ea typeface="Arial"/>
                  <a:cs typeface="Arial"/>
                  <a:sym typeface="Arial"/>
                </a:rPr>
                <a:t> 3 </a:t>
              </a:r>
              <a:r>
                <a:rPr kumimoji="0" lang="en-US" sz="3800" b="1" u="none" strike="noStrike" kern="1200" cap="none" spc="0" normalizeH="0" baseline="0" noProof="0" dirty="0" err="1" smtClean="0">
                  <a:ln>
                    <a:noFill/>
                  </a:ln>
                  <a:solidFill>
                    <a:srgbClr val="7030A0"/>
                  </a:solidFill>
                  <a:effectLst/>
                  <a:uLnTx/>
                  <a:uFillTx/>
                  <a:latin typeface="Arial"/>
                  <a:ea typeface="Arial"/>
                  <a:cs typeface="Arial"/>
                  <a:sym typeface="Arial"/>
                </a:rPr>
                <a:t>phút</a:t>
              </a:r>
              <a:r>
                <a:rPr kumimoji="0" lang="en-US" sz="3800" b="1" u="none" strike="noStrike" kern="1200" cap="none" spc="0" normalizeH="0" baseline="0" noProof="0" dirty="0" smtClean="0">
                  <a:ln>
                    <a:noFill/>
                  </a:ln>
                  <a:solidFill>
                    <a:srgbClr val="7030A0"/>
                  </a:solidFill>
                  <a:effectLst/>
                  <a:uLnTx/>
                  <a:uFillTx/>
                  <a:latin typeface="Arial"/>
                  <a:ea typeface="Arial"/>
                  <a:cs typeface="Arial"/>
                  <a:sym typeface="Arial"/>
                </a:rPr>
                <a:t>, </a:t>
              </a:r>
              <a:r>
                <a:rPr kumimoji="0" lang="en-US" sz="3800" b="1" u="none" strike="noStrike" kern="1200" cap="none" spc="0" normalizeH="0" baseline="0" noProof="0" dirty="0" err="1">
                  <a:ln>
                    <a:noFill/>
                  </a:ln>
                  <a:solidFill>
                    <a:srgbClr val="7030A0"/>
                  </a:solidFill>
                  <a:effectLst/>
                  <a:uLnTx/>
                  <a:uFillTx/>
                  <a:latin typeface="Arial"/>
                  <a:ea typeface="Arial"/>
                  <a:cs typeface="Arial"/>
                  <a:sym typeface="Arial"/>
                </a:rPr>
                <a:t>hoàn</a:t>
              </a:r>
              <a:r>
                <a:rPr kumimoji="0" lang="en-US" sz="3800" b="1" u="none" strike="noStrike" kern="1200" cap="none" spc="0" normalizeH="0" baseline="0" noProof="0" dirty="0">
                  <a:ln>
                    <a:noFill/>
                  </a:ln>
                  <a:solidFill>
                    <a:srgbClr val="7030A0"/>
                  </a:solidFill>
                  <a:effectLst/>
                  <a:uLnTx/>
                  <a:uFillTx/>
                  <a:latin typeface="Arial"/>
                  <a:ea typeface="Arial"/>
                  <a:cs typeface="Arial"/>
                  <a:sym typeface="Arial"/>
                </a:rPr>
                <a:t> </a:t>
              </a:r>
              <a:r>
                <a:rPr kumimoji="0" lang="en-US" sz="3800" b="1" u="none" strike="noStrike" kern="1200" cap="none" spc="0" normalizeH="0" baseline="0" noProof="0" dirty="0" err="1">
                  <a:ln>
                    <a:noFill/>
                  </a:ln>
                  <a:solidFill>
                    <a:srgbClr val="7030A0"/>
                  </a:solidFill>
                  <a:effectLst/>
                  <a:uLnTx/>
                  <a:uFillTx/>
                  <a:latin typeface="Arial"/>
                  <a:ea typeface="Arial"/>
                  <a:cs typeface="Arial"/>
                  <a:sym typeface="Arial"/>
                </a:rPr>
                <a:t>thành</a:t>
              </a:r>
              <a:r>
                <a:rPr kumimoji="0" lang="en-US" sz="3800" b="1" u="none" strike="noStrike" kern="1200" cap="none" spc="0" normalizeH="0" baseline="0" noProof="0" dirty="0">
                  <a:ln>
                    <a:noFill/>
                  </a:ln>
                  <a:solidFill>
                    <a:srgbClr val="7030A0"/>
                  </a:solidFill>
                  <a:effectLst/>
                  <a:uLnTx/>
                  <a:uFillTx/>
                  <a:latin typeface="Arial"/>
                  <a:ea typeface="Arial"/>
                  <a:cs typeface="Arial"/>
                  <a:sym typeface="Arial"/>
                </a:rPr>
                <a:t> </a:t>
              </a:r>
              <a:r>
                <a:rPr kumimoji="0" lang="en-US" sz="3800" b="1" u="none" strike="noStrike" kern="1200" cap="none" spc="0" normalizeH="0" baseline="0" noProof="0" dirty="0" smtClean="0">
                  <a:ln>
                    <a:noFill/>
                  </a:ln>
                  <a:solidFill>
                    <a:srgbClr val="7030A0"/>
                  </a:solidFill>
                  <a:effectLst/>
                  <a:uLnTx/>
                  <a:uFillTx/>
                  <a:latin typeface="Arial"/>
                  <a:ea typeface="Arial"/>
                  <a:cs typeface="Arial"/>
                  <a:sym typeface="Arial"/>
                </a:rPr>
                <a:t>HĐKP1.</a:t>
              </a:r>
              <a:endParaRPr kumimoji="0" sz="3800" b="1" u="none" strike="noStrike" kern="1200" cap="none" spc="0" normalizeH="0" baseline="0" noProof="0" dirty="0">
                <a:ln>
                  <a:noFill/>
                </a:ln>
                <a:solidFill>
                  <a:srgbClr val="7030A0"/>
                </a:solidFill>
                <a:effectLst/>
                <a:uLnTx/>
                <a:uFillTx/>
                <a:latin typeface="Arial"/>
                <a:ea typeface="Arial"/>
                <a:cs typeface="Arial"/>
                <a:sym typeface="Arial"/>
              </a:endParaRPr>
            </a:p>
          </p:txBody>
        </p:sp>
        <p:pic>
          <p:nvPicPr>
            <p:cNvPr id="11" name="Google Shape;167;p5"/>
            <p:cNvPicPr preferRelativeResize="0"/>
            <p:nvPr/>
          </p:nvPicPr>
          <p:blipFill rotWithShape="1">
            <a:blip r:embed="rId6">
              <a:alphaModFix/>
            </a:blip>
            <a:srcRect/>
            <a:stretch/>
          </p:blipFill>
          <p:spPr>
            <a:xfrm>
              <a:off x="4076700" y="1894886"/>
              <a:ext cx="1281496" cy="964002"/>
            </a:xfrm>
            <a:prstGeom prst="rect">
              <a:avLst/>
            </a:prstGeom>
            <a:noFill/>
            <a:ln>
              <a:noFill/>
            </a:ln>
          </p:spPr>
        </p:pic>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082244">
            <a:off x="-479632" y="9674460"/>
            <a:ext cx="2345824" cy="601384"/>
          </a:xfrm>
          <a:prstGeom prst="rect">
            <a:avLst/>
          </a:prstGeom>
        </p:spPr>
      </p:pic>
      <p:sp>
        <p:nvSpPr>
          <p:cNvPr id="4" name="Rectangle 3"/>
          <p:cNvSpPr/>
          <p:nvPr/>
        </p:nvSpPr>
        <p:spPr>
          <a:xfrm>
            <a:off x="8237413" y="1709529"/>
            <a:ext cx="1828129" cy="677108"/>
          </a:xfrm>
          <a:prstGeom prst="rect">
            <a:avLst/>
          </a:prstGeom>
        </p:spPr>
        <p:txBody>
          <a:bodyPr wrap="none">
            <a:spAutoFit/>
          </a:bodyPr>
          <a:lstStyle/>
          <a:p>
            <a:r>
              <a:rPr lang="en-US" sz="3800" b="1" u="sng" dirty="0" err="1">
                <a:solidFill>
                  <a:srgbClr val="0070C0"/>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srgbClr val="0070C0"/>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srgbClr val="0070C0"/>
                </a:solidFill>
                <a:latin typeface="Arial" panose="020B0604020202020204" pitchFamily="34" charset="0"/>
                <a:ea typeface="Calibri" panose="020F0502020204030204" pitchFamily="34" charset="0"/>
                <a:cs typeface="Arial" panose="020B0604020202020204" pitchFamily="34" charset="0"/>
              </a:rPr>
              <a:t>:</a:t>
            </a:r>
            <a:endParaRPr lang="en-US" b="1" u="sng" dirty="0">
              <a:solidFill>
                <a:srgbClr val="0070C0"/>
              </a:solidFill>
            </a:endParaRPr>
          </a:p>
        </p:txBody>
      </p:sp>
      <p:sp>
        <p:nvSpPr>
          <p:cNvPr id="46" name="Google Shape;169;p5"/>
          <p:cNvSpPr/>
          <p:nvPr/>
        </p:nvSpPr>
        <p:spPr>
          <a:xfrm>
            <a:off x="609600" y="562478"/>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Arial"/>
                <a:ea typeface="Arial"/>
                <a:cs typeface="Arial"/>
                <a:sym typeface="Arial"/>
              </a:rPr>
              <a:t>HĐKP 1</a:t>
            </a:r>
            <a:endParaRPr sz="4000" b="1">
              <a:solidFill>
                <a:schemeClr val="lt1"/>
              </a:solidFill>
              <a:latin typeface="Arial"/>
              <a:ea typeface="Arial"/>
              <a:cs typeface="Arial"/>
              <a:sym typeface="Arial"/>
            </a:endParaRPr>
          </a:p>
        </p:txBody>
      </p:sp>
      <p:sp>
        <p:nvSpPr>
          <p:cNvPr id="7" name="TextBox 6">
            <a:extLst>
              <a:ext uri="{FF2B5EF4-FFF2-40B4-BE49-F238E27FC236}">
                <a16:creationId xmlns="" xmlns:a16="http://schemas.microsoft.com/office/drawing/2014/main" id="{5C0955F6-36C1-6473-6260-98287F631EEE}"/>
              </a:ext>
            </a:extLst>
          </p:cNvPr>
          <p:cNvSpPr txBox="1"/>
          <p:nvPr/>
        </p:nvSpPr>
        <p:spPr>
          <a:xfrm>
            <a:off x="1340787" y="2692155"/>
            <a:ext cx="15621379" cy="4902689"/>
          </a:xfrm>
          <a:prstGeom prst="rect">
            <a:avLst/>
          </a:prstGeom>
          <a:noFill/>
        </p:spPr>
        <p:txBody>
          <a:bodyPr wrap="square">
            <a:spAutoFit/>
          </a:bodyPr>
          <a:lstStyle/>
          <a:p>
            <a:pPr>
              <a:lnSpc>
                <a:spcPct val="150000"/>
              </a:lnSpc>
              <a:spcAft>
                <a:spcPts val="800"/>
              </a:spcAft>
            </a:pPr>
            <a:r>
              <a:rPr lang="en-US" sz="4000" dirty="0">
                <a:effectLst/>
                <a:latin typeface="Arial (Body)"/>
                <a:ea typeface="Arial" panose="020B0604020202020204" pitchFamily="34" charset="0"/>
                <a:cs typeface="Times New Roman" panose="02020603050405020304" pitchFamily="18" charset="0"/>
              </a:rPr>
              <a:t>b) </a:t>
            </a:r>
            <a:r>
              <a:rPr lang="en-US" sz="4000" dirty="0" err="1">
                <a:effectLst/>
                <a:latin typeface="Arial (Body)"/>
                <a:ea typeface="Arial" panose="020B0604020202020204" pitchFamily="34" charset="0"/>
                <a:cs typeface="Times New Roman" panose="02020603050405020304" pitchFamily="18" charset="0"/>
              </a:rPr>
              <a:t>Nếu</a:t>
            </a:r>
            <a:r>
              <a:rPr lang="en-US" sz="4000" dirty="0">
                <a:effectLst/>
                <a:latin typeface="Arial (Body)"/>
                <a:ea typeface="Arial" panose="020B0604020202020204" pitchFamily="34" charset="0"/>
                <a:cs typeface="Times New Roman" panose="02020603050405020304" pitchFamily="18" charset="0"/>
              </a:rPr>
              <a:t> x = 200:</a:t>
            </a:r>
          </a:p>
          <a:p>
            <a:pPr>
              <a:lnSpc>
                <a:spcPct val="150000"/>
              </a:lnSpc>
              <a:spcAft>
                <a:spcPts val="800"/>
              </a:spcAft>
            </a:pPr>
            <a:r>
              <a:rPr lang="en-US" sz="4000" dirty="0" err="1">
                <a:effectLst/>
                <a:latin typeface="Arial (Body)"/>
                <a:ea typeface="Arial" panose="020B0604020202020204" pitchFamily="34" charset="0"/>
                <a:cs typeface="Times New Roman" panose="02020603050405020304" pitchFamily="18" charset="0"/>
              </a:rPr>
              <a:t>Tổng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khối</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lượng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của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các</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vật</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đĩa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cân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bên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trái</a:t>
            </a:r>
            <a:r>
              <a:rPr lang="en-US" sz="4000" dirty="0">
                <a:effectLst/>
                <a:latin typeface="Arial (Body)"/>
                <a:ea typeface="Arial" panose="020B0604020202020204" pitchFamily="34" charset="0"/>
                <a:cs typeface="Times New Roman" panose="02020603050405020304" pitchFamily="18" charset="0"/>
              </a:rPr>
              <a:t>: 4 . 200 = 800</a:t>
            </a:r>
          </a:p>
          <a:p>
            <a:pPr>
              <a:lnSpc>
                <a:spcPct val="150000"/>
              </a:lnSpc>
              <a:spcAft>
                <a:spcPts val="800"/>
              </a:spcAft>
            </a:pPr>
            <a:r>
              <a:rPr lang="en-US" sz="4000" dirty="0" err="1">
                <a:effectLst/>
                <a:latin typeface="Arial (Body)"/>
                <a:ea typeface="Arial" panose="020B0604020202020204" pitchFamily="34" charset="0"/>
                <a:cs typeface="Times New Roman" panose="02020603050405020304" pitchFamily="18" charset="0"/>
              </a:rPr>
              <a:t>Tổng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khối</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lượng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của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các</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vật</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đĩa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cân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bên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phải</a:t>
            </a:r>
            <a:r>
              <a:rPr lang="en-US" sz="4000" dirty="0">
                <a:effectLst/>
                <a:latin typeface="Arial (Body)"/>
                <a:ea typeface="Arial" panose="020B0604020202020204" pitchFamily="34" charset="0"/>
                <a:cs typeface="Times New Roman" panose="02020603050405020304" pitchFamily="18" charset="0"/>
              </a:rPr>
              <a:t>: 600 + 200 = 800</a:t>
            </a:r>
          </a:p>
          <a:p>
            <a:pPr>
              <a:lnSpc>
                <a:spcPct val="150000"/>
              </a:lnSpc>
              <a:spcAft>
                <a:spcPts val="800"/>
              </a:spcAft>
            </a:pPr>
            <a:r>
              <a:rPr lang="en-US" sz="4000" dirty="0" err="1">
                <a:effectLst/>
                <a:latin typeface="Arial (Body)"/>
                <a:ea typeface="Arial" panose="020B0604020202020204" pitchFamily="34" charset="0"/>
                <a:cs typeface="Times New Roman" panose="02020603050405020304" pitchFamily="18" charset="0"/>
              </a:rPr>
              <a:t>Tổng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khối</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lượng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của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các</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vật</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hai</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đĩa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cân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bằng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nhau</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nên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cân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thăng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bằng</a:t>
            </a:r>
            <a:endParaRPr lang="en-US" sz="4000" dirty="0">
              <a:effectLst/>
              <a:latin typeface="Arial (Body)"/>
              <a:ea typeface="Arial" panose="020B0604020202020204" pitchFamily="34"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1585209C-CCEC-C9EF-3F12-BB026698ABD5}"/>
              </a:ext>
            </a:extLst>
          </p:cNvPr>
          <p:cNvPicPr>
            <a:picLocks noChangeAspect="1"/>
          </p:cNvPicPr>
          <p:nvPr/>
        </p:nvPicPr>
        <p:blipFill>
          <a:blip r:embed="rId5"/>
          <a:stretch>
            <a:fillRect/>
          </a:stretch>
        </p:blipFill>
        <p:spPr>
          <a:xfrm>
            <a:off x="14401800" y="8051336"/>
            <a:ext cx="3102413" cy="2235664"/>
          </a:xfrm>
          <a:prstGeom prst="rect">
            <a:avLst/>
          </a:prstGeom>
        </p:spPr>
      </p:pic>
    </p:spTree>
    <p:extLst>
      <p:ext uri="{BB962C8B-B14F-4D97-AF65-F5344CB8AC3E}">
        <p14:creationId xmlns:p14="http://schemas.microsoft.com/office/powerpoint/2010/main" val="3943098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082244">
            <a:off x="-479632" y="9674460"/>
            <a:ext cx="2345824" cy="601384"/>
          </a:xfrm>
          <a:prstGeom prst="rect">
            <a:avLst/>
          </a:prstGeom>
        </p:spPr>
      </p:pic>
      <p:sp>
        <p:nvSpPr>
          <p:cNvPr id="4" name="Rectangle 3"/>
          <p:cNvSpPr/>
          <p:nvPr/>
        </p:nvSpPr>
        <p:spPr>
          <a:xfrm>
            <a:off x="8237413" y="1709529"/>
            <a:ext cx="1828129" cy="677108"/>
          </a:xfrm>
          <a:prstGeom prst="rect">
            <a:avLst/>
          </a:prstGeom>
        </p:spPr>
        <p:txBody>
          <a:bodyPr wrap="none">
            <a:spAutoFit/>
          </a:bodyPr>
          <a:lstStyle/>
          <a:p>
            <a:r>
              <a:rPr lang="en-US" sz="3800" b="1" u="sng" dirty="0" err="1">
                <a:solidFill>
                  <a:srgbClr val="0070C0"/>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srgbClr val="0070C0"/>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srgbClr val="0070C0"/>
                </a:solidFill>
                <a:latin typeface="Arial" panose="020B0604020202020204" pitchFamily="34" charset="0"/>
                <a:ea typeface="Calibri" panose="020F0502020204030204" pitchFamily="34" charset="0"/>
                <a:cs typeface="Arial" panose="020B0604020202020204" pitchFamily="34" charset="0"/>
              </a:rPr>
              <a:t>:</a:t>
            </a:r>
            <a:endParaRPr lang="en-US" b="1" u="sng" dirty="0">
              <a:solidFill>
                <a:srgbClr val="0070C0"/>
              </a:solidFill>
            </a:endParaRPr>
          </a:p>
        </p:txBody>
      </p:sp>
      <p:sp>
        <p:nvSpPr>
          <p:cNvPr id="46" name="Google Shape;169;p5"/>
          <p:cNvSpPr/>
          <p:nvPr/>
        </p:nvSpPr>
        <p:spPr>
          <a:xfrm>
            <a:off x="609600" y="562478"/>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Arial"/>
                <a:ea typeface="Arial"/>
                <a:cs typeface="Arial"/>
                <a:sym typeface="Arial"/>
              </a:rPr>
              <a:t>HĐKP 1</a:t>
            </a:r>
            <a:endParaRPr sz="4000" b="1">
              <a:solidFill>
                <a:schemeClr val="lt1"/>
              </a:solidFill>
              <a:latin typeface="Arial"/>
              <a:ea typeface="Arial"/>
              <a:cs typeface="Arial"/>
              <a:sym typeface="Arial"/>
            </a:endParaRPr>
          </a:p>
        </p:txBody>
      </p:sp>
      <p:sp>
        <p:nvSpPr>
          <p:cNvPr id="7" name="TextBox 6">
            <a:extLst>
              <a:ext uri="{FF2B5EF4-FFF2-40B4-BE49-F238E27FC236}">
                <a16:creationId xmlns="" xmlns:a16="http://schemas.microsoft.com/office/drawing/2014/main" id="{5C0955F6-36C1-6473-6260-98287F631EEE}"/>
              </a:ext>
            </a:extLst>
          </p:cNvPr>
          <p:cNvSpPr txBox="1"/>
          <p:nvPr/>
        </p:nvSpPr>
        <p:spPr>
          <a:xfrm>
            <a:off x="931055" y="2628900"/>
            <a:ext cx="16307179" cy="5016758"/>
          </a:xfrm>
          <a:prstGeom prst="rect">
            <a:avLst/>
          </a:prstGeom>
          <a:noFill/>
        </p:spPr>
        <p:txBody>
          <a:bodyPr wrap="square">
            <a:spAutoFit/>
          </a:bodyPr>
          <a:lstStyle/>
          <a:p>
            <a:pPr>
              <a:lnSpc>
                <a:spcPct val="150000"/>
              </a:lnSpc>
              <a:spcAft>
                <a:spcPts val="800"/>
              </a:spcAft>
            </a:pPr>
            <a:r>
              <a:rPr lang="en-US" sz="4000" dirty="0" err="1">
                <a:effectLst/>
                <a:latin typeface="Arial (Body)"/>
                <a:ea typeface="Arial" panose="020B0604020202020204" pitchFamily="34" charset="0"/>
                <a:cs typeface="Times New Roman" panose="02020603050405020304" pitchFamily="18" charset="0"/>
              </a:rPr>
              <a:t>Nếu</a:t>
            </a:r>
            <a:r>
              <a:rPr lang="en-US" sz="4000" dirty="0">
                <a:effectLst/>
                <a:latin typeface="Arial (Body)"/>
                <a:ea typeface="Arial" panose="020B0604020202020204" pitchFamily="34" charset="0"/>
                <a:cs typeface="Times New Roman" panose="02020603050405020304" pitchFamily="18" charset="0"/>
              </a:rPr>
              <a:t> x = 100:</a:t>
            </a:r>
          </a:p>
          <a:p>
            <a:pPr>
              <a:lnSpc>
                <a:spcPct val="150000"/>
              </a:lnSpc>
              <a:spcAft>
                <a:spcPts val="800"/>
              </a:spcAft>
            </a:pPr>
            <a:r>
              <a:rPr lang="en-US" sz="4000" dirty="0" err="1">
                <a:effectLst/>
                <a:latin typeface="Arial (Body)"/>
                <a:ea typeface="Arial" panose="020B0604020202020204" pitchFamily="34" charset="0"/>
                <a:cs typeface="Times New Roman" panose="02020603050405020304" pitchFamily="18" charset="0"/>
              </a:rPr>
              <a:t>Tổng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khối</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lượng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của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các</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vật</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đĩa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cân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bên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trái</a:t>
            </a:r>
            <a:r>
              <a:rPr lang="en-US" sz="4000" dirty="0">
                <a:effectLst/>
                <a:latin typeface="Arial (Body)"/>
                <a:ea typeface="Arial" panose="020B0604020202020204" pitchFamily="34" charset="0"/>
                <a:cs typeface="Times New Roman" panose="02020603050405020304" pitchFamily="18" charset="0"/>
              </a:rPr>
              <a:t>: 4 . 100 = 400</a:t>
            </a:r>
          </a:p>
          <a:p>
            <a:pPr>
              <a:lnSpc>
                <a:spcPct val="150000"/>
              </a:lnSpc>
              <a:spcAft>
                <a:spcPts val="800"/>
              </a:spcAft>
            </a:pPr>
            <a:r>
              <a:rPr lang="en-US" sz="4000" dirty="0" err="1">
                <a:effectLst/>
                <a:latin typeface="Arial (Body)"/>
                <a:ea typeface="Arial" panose="020B0604020202020204" pitchFamily="34" charset="0"/>
                <a:cs typeface="Times New Roman" panose="02020603050405020304" pitchFamily="18" charset="0"/>
              </a:rPr>
              <a:t>Tổng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khối</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lượng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của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các</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vật</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đĩa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cân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bên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phải</a:t>
            </a:r>
            <a:r>
              <a:rPr lang="en-US" sz="4000" dirty="0">
                <a:effectLst/>
                <a:latin typeface="Arial (Body)"/>
                <a:ea typeface="Arial" panose="020B0604020202020204" pitchFamily="34" charset="0"/>
                <a:cs typeface="Times New Roman" panose="02020603050405020304" pitchFamily="18" charset="0"/>
              </a:rPr>
              <a:t>: 600 + 100 = 700</a:t>
            </a:r>
          </a:p>
          <a:p>
            <a:pPr>
              <a:lnSpc>
                <a:spcPct val="150000"/>
              </a:lnSpc>
              <a:spcAft>
                <a:spcPts val="800"/>
              </a:spcAft>
            </a:pPr>
            <a:r>
              <a:rPr lang="en-US" sz="4000" dirty="0" smtClean="0">
                <a:effectLst/>
                <a:latin typeface="Arial (Body)"/>
                <a:ea typeface="Arial" panose="020B0604020202020204" pitchFamily="34" charset="0"/>
                <a:cs typeface="Times New Roman" panose="02020603050405020304" pitchFamily="18" charset="0"/>
              </a:rPr>
              <a:t>400 &lt; 700 </a:t>
            </a:r>
            <a:r>
              <a:rPr lang="en-US" sz="4000" dirty="0" err="1" smtClean="0">
                <a:effectLst/>
                <a:latin typeface="Arial (Body)"/>
                <a:ea typeface="Arial" panose="020B0604020202020204" pitchFamily="34" charset="0"/>
                <a:cs typeface="Times New Roman" panose="02020603050405020304" pitchFamily="18" charset="0"/>
              </a:rPr>
              <a:t>nên</a:t>
            </a:r>
            <a:r>
              <a:rPr lang="en-US" sz="4000" dirty="0" smtClean="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tổng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khối</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lượng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của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các</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vật</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hai</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đĩa</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cân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không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bằng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nhau</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Vì</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vậy</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cân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không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thăng</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bằng</a:t>
            </a:r>
            <a:endParaRPr lang="en-US" sz="4000" dirty="0">
              <a:effectLst/>
              <a:latin typeface="Arial (Body)"/>
              <a:ea typeface="Arial" panose="020B0604020202020204" pitchFamily="34" charset="0"/>
              <a:cs typeface="Times New Roman" panose="02020603050405020304" pitchFamily="18" charset="0"/>
            </a:endParaRPr>
          </a:p>
        </p:txBody>
      </p:sp>
      <p:pic>
        <p:nvPicPr>
          <p:cNvPr id="2" name="Picture 1">
            <a:extLst>
              <a:ext uri="{FF2B5EF4-FFF2-40B4-BE49-F238E27FC236}">
                <a16:creationId xmlns="" xmlns:a16="http://schemas.microsoft.com/office/drawing/2014/main" id="{DAF95227-FCD8-A12C-BA37-4CBFA73B8AC3}"/>
              </a:ext>
            </a:extLst>
          </p:cNvPr>
          <p:cNvPicPr>
            <a:picLocks noChangeAspect="1"/>
          </p:cNvPicPr>
          <p:nvPr/>
        </p:nvPicPr>
        <p:blipFill>
          <a:blip r:embed="rId5"/>
          <a:stretch>
            <a:fillRect/>
          </a:stretch>
        </p:blipFill>
        <p:spPr>
          <a:xfrm>
            <a:off x="14401800" y="8051336"/>
            <a:ext cx="3102413" cy="2235664"/>
          </a:xfrm>
          <a:prstGeom prst="rect">
            <a:avLst/>
          </a:prstGeom>
        </p:spPr>
      </p:pic>
    </p:spTree>
    <p:extLst>
      <p:ext uri="{BB962C8B-B14F-4D97-AF65-F5344CB8AC3E}">
        <p14:creationId xmlns:p14="http://schemas.microsoft.com/office/powerpoint/2010/main" val="36337389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2461</TotalTime>
  <Words>1631</Words>
  <Application>Microsoft Office PowerPoint</Application>
  <PresentationFormat>Custom</PresentationFormat>
  <Paragraphs>155</Paragraphs>
  <Slides>28</Slides>
  <Notes>5</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Cambria Math</vt:lpstr>
      <vt:lpstr>Wingdings</vt:lpstr>
      <vt:lpstr>Times New Roman</vt:lpstr>
      <vt:lpstr>Arial (Body)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TRẮC NGHIỆM</vt:lpstr>
      <vt:lpstr>BÀI TẬP TRẮC NGHIỆM</vt:lpstr>
      <vt:lpstr>BÀI TẬP TRẮC NGHIỆM</vt:lpstr>
      <vt:lpstr>BÀI TẬP TRẮC NGHIỆM</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Administrator</cp:lastModifiedBy>
  <cp:revision>24</cp:revision>
  <dcterms:created xsi:type="dcterms:W3CDTF">2006-08-16T00:00:00Z</dcterms:created>
  <dcterms:modified xsi:type="dcterms:W3CDTF">2025-05-30T02:20:58Z</dcterms:modified>
  <dc:identifier>DAFWAZhnXwQ</dc:identifier>
</cp:coreProperties>
</file>