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310" r:id="rId4"/>
    <p:sldId id="266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55" r:id="rId13"/>
    <p:sldId id="407" r:id="rId14"/>
    <p:sldId id="260" r:id="rId15"/>
    <p:sldId id="258" r:id="rId16"/>
    <p:sldId id="414" r:id="rId17"/>
    <p:sldId id="443" r:id="rId18"/>
    <p:sldId id="456" r:id="rId19"/>
    <p:sldId id="417" r:id="rId20"/>
    <p:sldId id="366" r:id="rId21"/>
    <p:sldId id="446" r:id="rId22"/>
    <p:sldId id="445" r:id="rId23"/>
    <p:sldId id="447" r:id="rId24"/>
    <p:sldId id="263" r:id="rId25"/>
    <p:sldId id="420" r:id="rId26"/>
    <p:sldId id="457" r:id="rId27"/>
    <p:sldId id="264" r:id="rId28"/>
    <p:sldId id="261" r:id="rId29"/>
  </p:sldIdLst>
  <p:sldSz cx="18288000" cy="10287000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Cambria Math" pitchFamily="18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0" autoAdjust="0"/>
    <p:restoredTop sz="93023" autoAdjust="0"/>
  </p:normalViewPr>
  <p:slideViewPr>
    <p:cSldViewPr>
      <p:cViewPr varScale="1">
        <p:scale>
          <a:sx n="71" d="100"/>
          <a:sy n="71" d="100"/>
        </p:scale>
        <p:origin x="-720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9EDF2-19B2-49A8-8CFA-940DE9BCA7D0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A7274-2722-4ED5-82D1-3F365BFF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4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GV chọn đáp án đúng bằng cách bấm vào từng ô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45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GV chọn đáp án đúng bằng cách bấm vào từng ô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05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GV chọn đáp án đúng bằng cách bấm vào từng ô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214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GV chọn đáp án đúng bằng cách bấm vào từng ô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050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GV chọn đáp án đúng bằng cách bấm vào từng ô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982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GV chọn đáp án đúng bằng cách bấm vào từng ô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639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GV chọn đáp án đúng bằng cách bấm vào từng ô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164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GV chọn đáp án đúng bằng cách bấm vào từng ô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1131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GV chọn đáp án đúng bằng cách bấm vào từng ô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940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337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261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995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31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149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068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40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31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053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007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939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1426450" y="2493900"/>
            <a:ext cx="15435000" cy="6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4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61" name="Google Shape;61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Google Shape;69;p4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70" name="Google Shape;70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8" name="Google Shape;7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6650" y="760853"/>
            <a:ext cx="2013300" cy="414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11980">
            <a:off x="16044601" y="1082574"/>
            <a:ext cx="816950" cy="140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750" y="3956201"/>
            <a:ext cx="2148200" cy="4016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47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45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13.png"/><Relationship Id="rId12" Type="http://schemas.openxmlformats.org/officeDocument/2006/relationships/image" Target="../media/image4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23.sv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1.svg"/><Relationship Id="rId3" Type="http://schemas.microsoft.com/office/2007/relationships/media" Target="../media/media2.mp3"/><Relationship Id="rId7" Type="http://schemas.openxmlformats.org/officeDocument/2006/relationships/image" Target="../media/image43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47.png"/><Relationship Id="rId1" Type="http://schemas.microsoft.com/office/2007/relationships/media" Target="../media/media1.mp3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3.svg"/><Relationship Id="rId10" Type="http://schemas.openxmlformats.org/officeDocument/2006/relationships/image" Target="../media/image46.png"/><Relationship Id="rId4" Type="http://schemas.openxmlformats.org/officeDocument/2006/relationships/audio" Target="../media/media2.mp3"/><Relationship Id="rId9" Type="http://schemas.openxmlformats.org/officeDocument/2006/relationships/image" Target="../media/image45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5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9.sv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10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5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6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5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6.sv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62.png"/><Relationship Id="rId5" Type="http://schemas.openxmlformats.org/officeDocument/2006/relationships/image" Target="../media/image16.svg"/><Relationship Id="rId10" Type="http://schemas.openxmlformats.org/officeDocument/2006/relationships/image" Target="../media/image61.png"/><Relationship Id="rId4" Type="http://schemas.openxmlformats.org/officeDocument/2006/relationships/image" Target="../media/image10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6.svg"/><Relationship Id="rId10" Type="http://schemas.openxmlformats.org/officeDocument/2006/relationships/image" Target="../media/image66.png"/><Relationship Id="rId4" Type="http://schemas.openxmlformats.org/officeDocument/2006/relationships/image" Target="../media/image10.png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.svg"/><Relationship Id="rId7" Type="http://schemas.openxmlformats.org/officeDocument/2006/relationships/image" Target="../media/image7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68.sv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.svg"/><Relationship Id="rId7" Type="http://schemas.openxmlformats.org/officeDocument/2006/relationships/image" Target="../media/image7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68.sv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.svg"/><Relationship Id="rId7" Type="http://schemas.openxmlformats.org/officeDocument/2006/relationships/image" Target="../media/image7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68.svg"/><Relationship Id="rId4" Type="http://schemas.openxmlformats.org/officeDocument/2006/relationships/image" Target="../media/image50.png"/><Relationship Id="rId9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11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23.sv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1.svg"/><Relationship Id="rId3" Type="http://schemas.microsoft.com/office/2007/relationships/media" Target="../media/media2.mp3"/><Relationship Id="rId7" Type="http://schemas.openxmlformats.org/officeDocument/2006/relationships/image" Target="../media/image25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audio" Target="../media/media2.mp3"/><Relationship Id="rId9" Type="http://schemas.openxmlformats.org/officeDocument/2006/relationships/image" Target="../media/image27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3.sv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1.svg"/><Relationship Id="rId3" Type="http://schemas.microsoft.com/office/2007/relationships/media" Target="../media/media2.mp3"/><Relationship Id="rId7" Type="http://schemas.openxmlformats.org/officeDocument/2006/relationships/image" Target="../media/image31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35.png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3.svg"/><Relationship Id="rId10" Type="http://schemas.openxmlformats.org/officeDocument/2006/relationships/image" Target="../media/image34.png"/><Relationship Id="rId4" Type="http://schemas.openxmlformats.org/officeDocument/2006/relationships/audio" Target="../media/media2.mp3"/><Relationship Id="rId9" Type="http://schemas.openxmlformats.org/officeDocument/2006/relationships/image" Target="../media/image33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1.svg"/><Relationship Id="rId3" Type="http://schemas.microsoft.com/office/2007/relationships/media" Target="../media/media2.mp3"/><Relationship Id="rId7" Type="http://schemas.openxmlformats.org/officeDocument/2006/relationships/image" Target="../media/image36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3.svg"/><Relationship Id="rId10" Type="http://schemas.openxmlformats.org/officeDocument/2006/relationships/image" Target="../media/image39.png"/><Relationship Id="rId4" Type="http://schemas.openxmlformats.org/officeDocument/2006/relationships/audio" Target="../media/media2.mp3"/><Relationship Id="rId9" Type="http://schemas.openxmlformats.org/officeDocument/2006/relationships/image" Target="../media/image38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23.sv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23.sv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24600" y="2351748"/>
            <a:ext cx="6110056" cy="61100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478396">
            <a:off x="14958560" y="6953277"/>
            <a:ext cx="2636567" cy="15724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54568" y="-2115728"/>
            <a:ext cx="5236901" cy="6288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806400" y="6113872"/>
            <a:ext cx="5236901" cy="62888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2079" y="926724"/>
            <a:ext cx="2211353" cy="29236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5508484">
            <a:off x="54008" y="9067800"/>
            <a:ext cx="445500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5400000" flipH="1">
            <a:off x="15456051" y="4564240"/>
            <a:ext cx="802895" cy="11938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089724" flipH="1" flipV="1">
            <a:off x="2545038" y="6630170"/>
            <a:ext cx="802895" cy="11938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62400" y="2318130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BÀI TẬP TRẮC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1355561" y="2019300"/>
            <a:ext cx="15188458" cy="32992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xmlns="" id="{8B66CBE4-2DB9-BCF7-D1C4-281B894BFE17}"/>
              </a:ext>
            </a:extLst>
          </p:cNvPr>
          <p:cNvSpPr/>
          <p:nvPr/>
        </p:nvSpPr>
        <p:spPr>
          <a:xfrm>
            <a:off x="5864910" y="6486757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20 cm</a:t>
            </a:r>
            <a:endParaRPr kumimoji="0" lang="vi-VN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xmlns="" id="{3FCD9830-5FD1-BD44-878B-228BD96CE996}"/>
              </a:ext>
            </a:extLst>
          </p:cNvPr>
          <p:cNvSpPr/>
          <p:nvPr/>
        </p:nvSpPr>
        <p:spPr>
          <a:xfrm>
            <a:off x="9448800" y="6486757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15 cm</a:t>
            </a: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xmlns="" id="{6A919885-0285-0403-1E09-FA94D8BC080B}"/>
              </a:ext>
            </a:extLst>
          </p:cNvPr>
          <p:cNvSpPr/>
          <p:nvPr/>
        </p:nvSpPr>
        <p:spPr>
          <a:xfrm>
            <a:off x="13274283" y="6486757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12 cm</a:t>
            </a:r>
            <a:endParaRPr kumimoji="0" lang="vi-VN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xmlns="" id="{2E7D83A4-3758-8699-4DD0-010A80780539}"/>
              </a:ext>
            </a:extLst>
          </p:cNvPr>
          <p:cNvSpPr/>
          <p:nvPr/>
        </p:nvSpPr>
        <p:spPr>
          <a:xfrm>
            <a:off x="2226901" y="6486757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25 cm</a:t>
            </a: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235381" y="6668593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539199" y="6645845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468370" y="6653380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624127" y="6653380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39718" y="2294786"/>
                <a:ext cx="14919482" cy="261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8.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ABC,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E. Qua E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CD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F.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= 25 cm, AF = 9 cm, EF = 12 cm,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DC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718" y="2294786"/>
                <a:ext cx="14919482" cy="2615460"/>
              </a:xfrm>
              <a:prstGeom prst="rect">
                <a:avLst/>
              </a:prstGeom>
              <a:blipFill>
                <a:blip r:embed="rId12"/>
                <a:stretch>
                  <a:fillRect l="-1349" r="-1349" b="-8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2686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BÀI TẬP TRẮC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1355561" y="2019300"/>
            <a:ext cx="15188458" cy="32992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/>
              <p:nvPr/>
            </p:nvSpPr>
            <p:spPr>
              <a:xfrm>
                <a:off x="1679737" y="6486757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MC</m:t>
                        </m:r>
                      </m:den>
                    </m:f>
                    <m:r>
                      <a:rPr lang="en-US" sz="4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AC</m:t>
                        </m:r>
                      </m:den>
                    </m:f>
                  </m:oMath>
                </a14:m>
                <a:endParaRPr kumimoji="0" lang="vi-VN" sz="400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737" y="6486757"/>
                <a:ext cx="2931445" cy="1392529"/>
              </a:xfrm>
              <a:prstGeom prst="roundRect">
                <a:avLst/>
              </a:prstGeom>
              <a:blipFill>
                <a:blip r:embed="rId7"/>
                <a:stretch>
                  <a:fillRect l="-1250" b="-48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/>
              <p:nvPr/>
            </p:nvSpPr>
            <p:spPr>
              <a:xfrm>
                <a:off x="9448800" y="6486757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MC</m:t>
                        </m:r>
                      </m:den>
                    </m:f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AC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6486757"/>
                <a:ext cx="2931445" cy="1392529"/>
              </a:xfrm>
              <a:prstGeom prst="roundRect">
                <a:avLst/>
              </a:prstGeom>
              <a:blipFill>
                <a:blip r:embed="rId8"/>
                <a:stretch>
                  <a:fillRect l="-1871" b="-48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/>
              <p:nvPr/>
            </p:nvSpPr>
            <p:spPr>
              <a:xfrm>
                <a:off x="13274283" y="6486757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MC</m:t>
                        </m:r>
                      </m:den>
                    </m:f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AC</m:t>
                        </m:r>
                      </m:den>
                    </m:f>
                  </m:oMath>
                </a14:m>
                <a:endParaRPr kumimoji="0" lang="vi-VN" sz="400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4283" y="6486757"/>
                <a:ext cx="2931445" cy="1392529"/>
              </a:xfrm>
              <a:prstGeom prst="roundRect">
                <a:avLst/>
              </a:prstGeom>
              <a:blipFill>
                <a:blip r:embed="rId9"/>
                <a:stretch>
                  <a:fillRect l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/>
              <p:nvPr/>
            </p:nvSpPr>
            <p:spPr>
              <a:xfrm>
                <a:off x="5643370" y="6487098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MC</m:t>
                        </m:r>
                      </m:den>
                    </m:f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AC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370" y="6487098"/>
                <a:ext cx="2931445" cy="1392529"/>
              </a:xfrm>
              <a:prstGeom prst="roundRect">
                <a:avLst/>
              </a:prstGeom>
              <a:blipFill>
                <a:blip r:embed="rId10"/>
                <a:stretch>
                  <a:fillRect l="-2079" b="-48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050208" y="6668593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539199" y="6645845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884839" y="6653721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624127" y="6653380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45617" y="2705957"/>
                <a:ext cx="14156134" cy="1824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9.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ABC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(M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BC). Trong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617" y="2705957"/>
                <a:ext cx="14156134" cy="1824923"/>
              </a:xfrm>
              <a:prstGeom prst="rect">
                <a:avLst/>
              </a:prstGeom>
              <a:blipFill>
                <a:blip r:embed="rId16"/>
                <a:stretch>
                  <a:fillRect l="-1550" r="-1507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34010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48200" y="2857500"/>
            <a:ext cx="8839200" cy="207749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9000" b="1" i="0" u="none" strike="noStrike" kern="1200" cap="none" spc="0" normalizeH="0" noProof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</a:t>
            </a:r>
            <a:endParaRPr kumimoji="0" lang="vi-VN" sz="9000" b="1" i="0" u="none" strike="noStrike" kern="1200" cap="none" spc="0" normalizeH="0" baseline="0" noProof="0" dirty="0">
              <a:ln>
                <a:noFill/>
              </a:ln>
              <a:solidFill>
                <a:srgbClr val="C45C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885615">
            <a:off x="15341620" y="8847557"/>
            <a:ext cx="2001824" cy="11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6393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7441820" y="1459123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183640" flipH="1">
            <a:off x="233879" y="8393230"/>
            <a:ext cx="1481004" cy="1643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459042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10 (SGK – </a:t>
            </a:r>
            <a:r>
              <a:rPr lang="fr-FR" sz="4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59)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29389" y="3316195"/>
            <a:ext cx="1794022" cy="786468"/>
          </a:xfrm>
          <a:prstGeom prst="wedgeEllipseCallout">
            <a:avLst>
              <a:gd name="adj1" fmla="val 43549"/>
              <a:gd name="adj2" fmla="val 6861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266700"/>
            <a:ext cx="16611600" cy="261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Cho tam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= 13, 5 cm, DB = 4,5 cm.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C9EA94-2442-252A-2A97-09FF706091A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533400" y="4564773"/>
            <a:ext cx="4977782" cy="3822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EA353E4-BAB3-AAEA-3A9D-D6A8DE0BCD62}"/>
                  </a:ext>
                </a:extLst>
              </p:cNvPr>
              <p:cNvSpPr txBox="1"/>
              <p:nvPr/>
            </p:nvSpPr>
            <p:spPr>
              <a:xfrm>
                <a:off x="5678905" y="2939988"/>
                <a:ext cx="11999495" cy="6873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DH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BK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AC.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AD + DB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AB = 13,5 + 4,5 = 18 (cm)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DH // BK (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AC)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áp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dụng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Ta-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lét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𝐷𝐻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𝐵𝐾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13,5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A353E4-BAB3-AAEA-3A9D-D6A8DE0BC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905" y="2939988"/>
                <a:ext cx="11999495" cy="6873933"/>
              </a:xfrm>
              <a:prstGeom prst="rect">
                <a:avLst/>
              </a:prstGeom>
              <a:blipFill>
                <a:blip r:embed="rId7"/>
                <a:stretch>
                  <a:fillRect l="-1677"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529860">
            <a:off x="-415466" y="8738344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7038231" y="341205"/>
            <a:ext cx="1082759" cy="16100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3242" y="560799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14 (SGK – </a:t>
            </a:r>
            <a:r>
              <a:rPr lang="fr-FR" sz="4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60)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91215A1-19A2-863C-36EA-65A1A1502F0A}"/>
              </a:ext>
            </a:extLst>
          </p:cNvPr>
          <p:cNvSpPr/>
          <p:nvPr/>
        </p:nvSpPr>
        <p:spPr>
          <a:xfrm>
            <a:off x="6432398" y="99482"/>
            <a:ext cx="7644416" cy="1132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endParaRPr lang="en-US" sz="4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Callout 9">
            <a:extLst>
              <a:ext uri="{FF2B5EF4-FFF2-40B4-BE49-F238E27FC236}">
                <a16:creationId xmlns:a16="http://schemas.microsoft.com/office/drawing/2014/main" xmlns="" id="{7349896E-809F-B827-A074-5FCA47227BB7}"/>
              </a:ext>
            </a:extLst>
          </p:cNvPr>
          <p:cNvSpPr/>
          <p:nvPr/>
        </p:nvSpPr>
        <p:spPr>
          <a:xfrm>
            <a:off x="14558539" y="838674"/>
            <a:ext cx="1794022" cy="786468"/>
          </a:xfrm>
          <a:prstGeom prst="wedgeEllipseCallout">
            <a:avLst>
              <a:gd name="adj1" fmla="val -32905"/>
              <a:gd name="adj2" fmla="val 77798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630B383-3AB4-9F3D-1781-6B995C5E13A5}"/>
                  </a:ext>
                </a:extLst>
              </p:cNvPr>
              <p:cNvSpPr txBox="1"/>
              <p:nvPr/>
            </p:nvSpPr>
            <p:spPr>
              <a:xfrm>
                <a:off x="1439158" y="1485900"/>
                <a:ext cx="12555484" cy="8188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4,5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7,2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 3,125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MI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𝐼𝑁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𝐼𝑃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𝑀𝑃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8,5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− 15 = 25,5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 8,1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30B383-3AB4-9F3D-1781-6B995C5E1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158" y="1485900"/>
                <a:ext cx="12555484" cy="8188652"/>
              </a:xfrm>
              <a:prstGeom prst="rect">
                <a:avLst/>
              </a:prstGeom>
              <a:blipFill>
                <a:blip r:embed="rId8"/>
                <a:stretch>
                  <a:fillRect l="-1699" r="-97" b="-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3F62898-E332-BBDE-9F2D-625084BA40C1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3781" y="2781300"/>
            <a:ext cx="8215061" cy="3505200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717418">
            <a:off x="12063102" y="2494814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2400" y="8267700"/>
            <a:ext cx="1082759" cy="16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14351" y="1090111"/>
            <a:ext cx="628409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kumimoji="0" lang="fr-FR" sz="4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3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15</a:t>
            </a:r>
            <a:r>
              <a:rPr kumimoji="0" lang="fr-FR" sz="4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(SGK – </a:t>
            </a:r>
            <a:r>
              <a:rPr kumimoji="0" lang="fr-FR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kumimoji="0" lang="fr-FR" sz="4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300" b="1" noProof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60</a:t>
            </a:r>
            <a:r>
              <a:rPr kumimoji="0" lang="fr-FR" sz="4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25AC2F0-26EB-2709-EBCB-AA220F3E1D45}"/>
              </a:ext>
            </a:extLst>
          </p:cNvPr>
          <p:cNvSpPr/>
          <p:nvPr/>
        </p:nvSpPr>
        <p:spPr>
          <a:xfrm>
            <a:off x="1646279" y="1922714"/>
            <a:ext cx="14995441" cy="644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O. Qua O,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FE // BD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CD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H.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CG. DH = BG . CH</a:t>
            </a:r>
          </a:p>
        </p:txBody>
      </p:sp>
    </p:spTree>
    <p:extLst>
      <p:ext uri="{BB962C8B-B14F-4D97-AF65-F5344CB8AC3E}">
        <p14:creationId xmlns:p14="http://schemas.microsoft.com/office/powerpoint/2010/main" val="6627899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717418">
            <a:off x="12748901" y="2729315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2400" y="8267700"/>
            <a:ext cx="1082759" cy="16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9">
            <a:extLst>
              <a:ext uri="{FF2B5EF4-FFF2-40B4-BE49-F238E27FC236}">
                <a16:creationId xmlns:a16="http://schemas.microsoft.com/office/drawing/2014/main" xmlns="" id="{A6E64D26-010E-2FD8-7C8D-B49147807D25}"/>
              </a:ext>
            </a:extLst>
          </p:cNvPr>
          <p:cNvSpPr/>
          <p:nvPr/>
        </p:nvSpPr>
        <p:spPr>
          <a:xfrm>
            <a:off x="657684" y="814464"/>
            <a:ext cx="1794022" cy="786468"/>
          </a:xfrm>
          <a:prstGeom prst="wedgeEllipseCallout">
            <a:avLst>
              <a:gd name="adj1" fmla="val 43549"/>
              <a:gd name="adj2" fmla="val 6861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Giải Bài tập 15 trang 60 sgk Toán 8 tập 2 Chân trời">
            <a:extLst>
              <a:ext uri="{FF2B5EF4-FFF2-40B4-BE49-F238E27FC236}">
                <a16:creationId xmlns:a16="http://schemas.microsoft.com/office/drawing/2014/main" xmlns="" id="{F984A3E0-F9C6-78B8-B64A-EF752E670E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41478"/>
            <a:ext cx="5537283" cy="64654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6E0924D-BE15-6556-F4E2-98614BD69D16}"/>
                  </a:ext>
                </a:extLst>
              </p:cNvPr>
              <p:cNvSpPr txBox="1"/>
              <p:nvPr/>
            </p:nvSpPr>
            <p:spPr>
              <a:xfrm>
                <a:off x="6792494" y="1207698"/>
                <a:ext cx="10019917" cy="8080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OE // BC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AB</m:t>
                        </m:r>
                      </m:den>
                    </m:f>
                    <m:r>
                      <a:rPr lang="en-US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AO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Thales) (1)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OF // CD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AO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AC</m:t>
                        </m:r>
                      </m:den>
                    </m:f>
                    <m:r>
                      <a:rPr lang="en-US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AD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Thales) (2)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AB</m:t>
                        </m:r>
                      </m:den>
                    </m:f>
                    <m:r>
                      <a:rPr lang="en-US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AD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AB</m:t>
                        </m:r>
                      </m:den>
                    </m:f>
                    <m:r>
                      <a:rPr lang="en-US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FD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EF // BD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Thales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đảo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E0924D-BE15-6556-F4E2-98614BD69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494" y="1207698"/>
                <a:ext cx="10019917" cy="8080354"/>
              </a:xfrm>
              <a:prstGeom prst="rect">
                <a:avLst/>
              </a:prstGeom>
              <a:blipFill>
                <a:blip r:embed="rId7"/>
                <a:stretch>
                  <a:fillRect l="-2129" b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589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717418">
            <a:off x="12748901" y="2729315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2400" y="8267700"/>
            <a:ext cx="1082759" cy="16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9">
            <a:extLst>
              <a:ext uri="{FF2B5EF4-FFF2-40B4-BE49-F238E27FC236}">
                <a16:creationId xmlns:a16="http://schemas.microsoft.com/office/drawing/2014/main" xmlns="" id="{A6E64D26-010E-2FD8-7C8D-B49147807D25}"/>
              </a:ext>
            </a:extLst>
          </p:cNvPr>
          <p:cNvSpPr/>
          <p:nvPr/>
        </p:nvSpPr>
        <p:spPr>
          <a:xfrm>
            <a:off x="657684" y="814464"/>
            <a:ext cx="1794022" cy="786468"/>
          </a:xfrm>
          <a:prstGeom prst="wedgeEllipseCallout">
            <a:avLst>
              <a:gd name="adj1" fmla="val 43549"/>
              <a:gd name="adj2" fmla="val 6861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Giải Bài tập 15 trang 60 sgk Toán 8 tập 2 Chân trời">
            <a:extLst>
              <a:ext uri="{FF2B5EF4-FFF2-40B4-BE49-F238E27FC236}">
                <a16:creationId xmlns:a16="http://schemas.microsoft.com/office/drawing/2014/main" xmlns="" id="{F984A3E0-F9C6-78B8-B64A-EF752E670E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90" y="2241478"/>
            <a:ext cx="5537283" cy="64654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6E0924D-BE15-6556-F4E2-98614BD69D16}"/>
                  </a:ext>
                </a:extLst>
              </p:cNvPr>
              <p:cNvSpPr txBox="1"/>
              <p:nvPr/>
            </p:nvSpPr>
            <p:spPr>
              <a:xfrm>
                <a:off x="7162800" y="711228"/>
                <a:ext cx="11408918" cy="8864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OG // AB (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𝐶𝐺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𝐵𝐺</m:t>
                        </m:r>
                      </m:den>
                    </m:f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𝐶𝑂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𝐴𝑂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Thales) (3)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OH // AD (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𝐶𝑂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𝐴𝑂</m:t>
                        </m:r>
                      </m:den>
                    </m:f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𝐶𝐻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𝐷𝐻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Thales) (4)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(3) (4)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𝐶𝐺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𝐵𝐺</m:t>
                        </m:r>
                      </m:den>
                    </m:f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𝐶𝐻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𝐷𝐻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CG . DH = BG . CH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E0924D-BE15-6556-F4E2-98614BD69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711228"/>
                <a:ext cx="11408918" cy="8864543"/>
              </a:xfrm>
              <a:prstGeom prst="rect">
                <a:avLst/>
              </a:prstGeom>
              <a:blipFill>
                <a:blip r:embed="rId7"/>
                <a:stretch>
                  <a:fillRect l="-1870" b="-1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085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07505" y="2857500"/>
            <a:ext cx="8686800" cy="207749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9000" b="1" i="0" u="none" strike="noStrike" kern="1200" cap="none" spc="0" normalizeH="0" noProof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DỤNG</a:t>
            </a:r>
            <a:endParaRPr kumimoji="0" lang="vi-VN" sz="9000" b="1" i="0" u="none" strike="noStrike" kern="1200" cap="none" spc="0" normalizeH="0" baseline="0" noProof="0" dirty="0">
              <a:ln>
                <a:noFill/>
              </a:ln>
              <a:solidFill>
                <a:srgbClr val="C45C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885615">
            <a:off x="15341620" y="8847557"/>
            <a:ext cx="2001824" cy="11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6217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554200" y="-2120104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7348889" y="8709034"/>
            <a:ext cx="1082759" cy="1610050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529860">
            <a:off x="-168219" y="9613230"/>
            <a:ext cx="1279098" cy="76283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60811" y="858068"/>
            <a:ext cx="554228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1</a:t>
            </a:r>
            <a:r>
              <a:rPr lang="fr-FR" sz="3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(SGK – </a:t>
            </a: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3800" b="1" noProof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59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61A71E8-2462-0008-EFFA-23CF62C7E9B2}"/>
              </a:ext>
            </a:extLst>
          </p:cNvPr>
          <p:cNvSpPr/>
          <p:nvPr/>
        </p:nvSpPr>
        <p:spPr>
          <a:xfrm>
            <a:off x="560811" y="1611977"/>
            <a:ext cx="9802389" cy="790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AutoNum type="alphaLcParenR"/>
            </a:pP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nắng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AN, BN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endParaRPr lang="en-US" sz="3800" kern="1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AutoNum type="alphaLcParenR"/>
            </a:pP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tòa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24 m,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nắng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36 m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1,6 m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đứng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râm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tòa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đứng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tòa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xa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3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US" sz="3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3A83FA-4293-F1BF-4D45-E376E830BD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244" y="858068"/>
            <a:ext cx="5943600" cy="4093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35144E2-C9B0-5496-0B3B-0997F35047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37" y="5335279"/>
            <a:ext cx="6214276" cy="409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225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77784" y="4909704"/>
            <a:ext cx="12427462" cy="145668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 CUỐI CHƯƠNG 7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C45C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885615">
            <a:off x="15341620" y="8847557"/>
            <a:ext cx="2001824" cy="11938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3931" y="2607555"/>
            <a:ext cx="13669884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7200" b="1" dirty="0">
                <a:solidFill>
                  <a:schemeClr val="tx2"/>
                </a:solidFill>
                <a:latin typeface="Arial (Body)"/>
                <a:ea typeface="Arial" panose="020B0604020202020204" pitchFamily="34" charset="0"/>
                <a:cs typeface="Arial" panose="020B0604020202020204" pitchFamily="34" charset="0"/>
              </a:rPr>
              <a:t>CHƯƠNG </a:t>
            </a:r>
            <a:r>
              <a:rPr lang="en-US" sz="7200" b="1" dirty="0">
                <a:solidFill>
                  <a:schemeClr val="tx2"/>
                </a:solidFill>
                <a:latin typeface="Arial (Body)"/>
                <a:ea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7200" b="1" dirty="0">
                <a:solidFill>
                  <a:schemeClr val="tx2"/>
                </a:solidFill>
                <a:latin typeface="Arial (Body)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7200" b="1" dirty="0">
                <a:solidFill>
                  <a:schemeClr val="tx2"/>
                </a:solidFill>
                <a:latin typeface="Arial (Body)"/>
                <a:ea typeface="Arial" panose="020B0604020202020204" pitchFamily="34" charset="0"/>
                <a:cs typeface="Arial" panose="020B0604020202020204" pitchFamily="34" charset="0"/>
              </a:rPr>
              <a:t> ĐỊNH LÍ THALÈS</a:t>
            </a:r>
            <a:endParaRPr lang="vi-VN" sz="7200" b="1" dirty="0">
              <a:solidFill>
                <a:schemeClr val="tx2"/>
              </a:solidFill>
              <a:latin typeface="Arial (Body)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1667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554200" y="-2120104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7348889" y="8709034"/>
            <a:ext cx="1082759" cy="1610050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529860">
            <a:off x="-168219" y="9613230"/>
            <a:ext cx="1279098" cy="762833"/>
          </a:xfrm>
          <a:prstGeom prst="rect">
            <a:avLst/>
          </a:prstGeom>
        </p:spPr>
      </p:pic>
      <p:sp>
        <p:nvSpPr>
          <p:cNvPr id="14" name="Oval Callout 15">
            <a:extLst>
              <a:ext uri="{FF2B5EF4-FFF2-40B4-BE49-F238E27FC236}">
                <a16:creationId xmlns:a16="http://schemas.microsoft.com/office/drawing/2014/main" xmlns="" id="{C9AC5CB0-3134-42F3-5A60-6C6A827D8CC5}"/>
              </a:ext>
            </a:extLst>
          </p:cNvPr>
          <p:cNvSpPr/>
          <p:nvPr/>
        </p:nvSpPr>
        <p:spPr>
          <a:xfrm>
            <a:off x="304785" y="451974"/>
            <a:ext cx="1794022" cy="786468"/>
          </a:xfrm>
          <a:prstGeom prst="wedgeEllipseCallout">
            <a:avLst>
              <a:gd name="adj1" fmla="val 26112"/>
              <a:gd name="adj2" fmla="val 7167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605A72B-D8FF-1232-76FB-AC86CA6805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244" y="858068"/>
            <a:ext cx="5943600" cy="40936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83E7E6-6204-9B03-6ECA-45B7C623B3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68" y="5143500"/>
            <a:ext cx="6214276" cy="4093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6C851FD9-BA6B-11FA-6F92-E2E4A01AF91C}"/>
                  </a:ext>
                </a:extLst>
              </p:cNvPr>
              <p:cNvSpPr txBox="1"/>
              <p:nvPr/>
            </p:nvSpPr>
            <p:spPr>
              <a:xfrm>
                <a:off x="1118938" y="1636377"/>
                <a:ext cx="8545130" cy="24091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Ta có: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AN</m:t>
                        </m:r>
                      </m:den>
                    </m:f>
                    <m:r>
                      <a:rPr lang="pt-BR" sz="4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AM</m:t>
                        </m:r>
                      </m:den>
                    </m:f>
                  </m:oMath>
                </a14:m>
                <a:r>
                  <a:rPr lang="pt-BR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suy ra 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a:rPr lang="pt-BR" sz="4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1,5</m:t>
                        </m:r>
                      </m:den>
                    </m:f>
                    <m:r>
                      <a:rPr lang="pt-BR" sz="4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2,4+2,9</m:t>
                        </m:r>
                      </m:num>
                      <m:den>
                        <m:r>
                          <a:rPr lang="pt-BR" sz="4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2,4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Vậy AB = 3,3 (m)</a:t>
                </a:r>
                <a:endParaRPr lang="en-US" sz="4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851FD9-BA6B-11FA-6F92-E2E4A01AF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938" y="1636377"/>
                <a:ext cx="8545130" cy="2409186"/>
              </a:xfrm>
              <a:prstGeom prst="rect">
                <a:avLst/>
              </a:prstGeom>
              <a:blipFill>
                <a:blip r:embed="rId10"/>
                <a:stretch>
                  <a:fillRect l="-2570" b="-9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F5A2C77-C1DD-588A-91FD-504276701433}"/>
                  </a:ext>
                </a:extLst>
              </p:cNvPr>
              <p:cNvSpPr txBox="1"/>
              <p:nvPr/>
            </p:nvSpPr>
            <p:spPr>
              <a:xfrm>
                <a:off x="930443" y="5281073"/>
                <a:ext cx="13427242" cy="4437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 Ta có: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𝐷𝐸</m:t>
                        </m:r>
                      </m:den>
                    </m:f>
                    <m:r>
                      <a:rPr lang="pt-BR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</m:oMath>
                </a14:m>
                <a:r>
                  <a:rPr lang="pt-BR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suy ra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pt-B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1,6</m:t>
                        </m:r>
                      </m:den>
                    </m:f>
                    <m:r>
                      <a:rPr lang="pt-BR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</m:oMath>
                </a14:m>
                <a:r>
                  <a:rPr lang="pt-BR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do đó DC = 2,4 (m)</a:t>
                </a:r>
                <a:endParaRPr lang="en-US" sz="4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𝐷𝐶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suy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𝐷𝐶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 36−2,4 = 33,6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5A2C77-C1DD-588A-91FD-504276701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43" y="5281073"/>
                <a:ext cx="13427242" cy="4437497"/>
              </a:xfrm>
              <a:prstGeom prst="rect">
                <a:avLst/>
              </a:prstGeom>
              <a:blipFill>
                <a:blip r:embed="rId11"/>
                <a:stretch>
                  <a:fillRect l="-1635" b="-4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607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943213" y="7874542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554200" y="-2120104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7348889" y="8709034"/>
            <a:ext cx="1082759" cy="1610050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529860">
            <a:off x="-168219" y="9613230"/>
            <a:ext cx="1279098" cy="762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74217D60-BA09-9207-738B-144F93688BD5}"/>
                  </a:ext>
                </a:extLst>
              </p:cNvPr>
              <p:cNvSpPr/>
              <p:nvPr/>
            </p:nvSpPr>
            <p:spPr>
              <a:xfrm>
                <a:off x="931344" y="1883124"/>
                <a:ext cx="16425310" cy="5314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0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ABCD.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 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BD, BC, DC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E, K, G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10).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lvl="0" algn="just">
                  <a:lnSpc>
                    <a:spcPct val="20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</m:t>
                        </m:r>
                      </m:e>
                      <m:sup>
                        <m:r>
                          <a:rPr lang="en-US" sz="4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EK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.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EG</m:t>
                    </m:r>
                  </m:oMath>
                </a14:m>
                <a:endParaRPr lang="en-US" sz="4000" b="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200000"/>
                  </a:lnSpc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AE</m:t>
                        </m:r>
                      </m:den>
                    </m:f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AK</m:t>
                        </m:r>
                      </m:den>
                    </m:f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AG</m:t>
                        </m:r>
                      </m:den>
                    </m:f>
                  </m:oMath>
                </a14:m>
                <a:endParaRPr kumimoji="0" lang="en-US" sz="40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4217D60-BA09-9207-738B-144F93688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44" y="1883124"/>
                <a:ext cx="16425310" cy="5314212"/>
              </a:xfrm>
              <a:prstGeom prst="rect">
                <a:avLst/>
              </a:prstGeom>
              <a:blipFill>
                <a:blip r:embed="rId8"/>
                <a:stretch>
                  <a:fillRect l="-1336" r="-1299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666B5E7-5858-585C-12E7-8DB733B58252}"/>
              </a:ext>
            </a:extLst>
          </p:cNvPr>
          <p:cNvSpPr/>
          <p:nvPr/>
        </p:nvSpPr>
        <p:spPr>
          <a:xfrm>
            <a:off x="6001953" y="885825"/>
            <a:ext cx="628409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kumimoji="0" lang="fr-FR" sz="4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1</a:t>
            </a:r>
            <a:r>
              <a:rPr lang="fr-FR" sz="43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</a:t>
            </a:r>
            <a:r>
              <a:rPr kumimoji="0" lang="fr-FR" sz="4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(SGK – </a:t>
            </a:r>
            <a:r>
              <a:rPr kumimoji="0" lang="fr-FR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kumimoji="0" lang="fr-FR" sz="4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300" b="1" noProof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60</a:t>
            </a:r>
            <a:r>
              <a:rPr kumimoji="0" lang="fr-FR" sz="4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5313BD-F985-6724-42C4-CFD05E6B5E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4762500"/>
            <a:ext cx="76200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9901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943213" y="7874542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554200" y="-2120104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7348889" y="8709034"/>
            <a:ext cx="1082759" cy="1610050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529860">
            <a:off x="-168219" y="9613230"/>
            <a:ext cx="1279098" cy="762833"/>
          </a:xfrm>
          <a:prstGeom prst="rect">
            <a:avLst/>
          </a:prstGeom>
        </p:spPr>
      </p:pic>
      <p:sp>
        <p:nvSpPr>
          <p:cNvPr id="14" name="Oval Callout 15">
            <a:extLst>
              <a:ext uri="{FF2B5EF4-FFF2-40B4-BE49-F238E27FC236}">
                <a16:creationId xmlns:a16="http://schemas.microsoft.com/office/drawing/2014/main" xmlns="" id="{C9AC5CB0-3134-42F3-5A60-6C6A827D8CC5}"/>
              </a:ext>
            </a:extLst>
          </p:cNvPr>
          <p:cNvSpPr/>
          <p:nvPr/>
        </p:nvSpPr>
        <p:spPr>
          <a:xfrm>
            <a:off x="15777292" y="647700"/>
            <a:ext cx="1794022" cy="786468"/>
          </a:xfrm>
          <a:prstGeom prst="wedgeEllipseCallout">
            <a:avLst>
              <a:gd name="adj1" fmla="val -24857"/>
              <a:gd name="adj2" fmla="val 6861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D49261-5815-7A0C-F894-3EABD49A7D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32" y="1178357"/>
            <a:ext cx="6095022" cy="3405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56812C5F-C49A-1F6A-22E4-FBCCF2B53225}"/>
                  </a:ext>
                </a:extLst>
              </p:cNvPr>
              <p:cNvSpPr txBox="1"/>
              <p:nvPr/>
            </p:nvSpPr>
            <p:spPr>
              <a:xfrm>
                <a:off x="742289" y="879159"/>
                <a:ext cx="8067789" cy="8528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fr-FR" sz="39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fr-FR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ABCD là </a:t>
                </a:r>
                <a:r>
                  <a:rPr lang="fr-FR" sz="39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fr-FR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9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bình</a:t>
                </a:r>
                <a:r>
                  <a:rPr lang="fr-FR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9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hành</a:t>
                </a:r>
                <a:r>
                  <a:rPr lang="fr-FR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9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fr-FR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</a:t>
                </a:r>
                <a:endParaRPr lang="en-US" sz="39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 // BC hay AD // BK</a:t>
                </a:r>
                <a:endParaRPr lang="en-US" sz="39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 // CD hay AB // DG</a:t>
                </a:r>
                <a:endParaRPr lang="en-US" sz="39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9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Áp</a:t>
                </a:r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dụng</a:t>
                </a:r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Thales ta </a:t>
                </a:r>
                <a:r>
                  <a:rPr lang="en-US" sz="39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9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 // BK </a:t>
                </a:r>
                <a:r>
                  <a:rPr lang="en-US" sz="39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9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9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EK</m:t>
                        </m:r>
                      </m:den>
                    </m:f>
                    <m:r>
                      <a:rPr lang="en-US" sz="39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9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9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9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EB</m:t>
                        </m:r>
                      </m:den>
                    </m:f>
                  </m:oMath>
                </a14:m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(1)</a:t>
                </a:r>
                <a:endParaRPr lang="en-US" sz="39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 // DG </a:t>
                </a:r>
                <a:r>
                  <a:rPr lang="en-US" sz="39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9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9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EB</m:t>
                        </m:r>
                      </m:den>
                    </m:f>
                    <m:r>
                      <a:rPr lang="en-US" sz="39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9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9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EG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9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AE</m:t>
                        </m:r>
                      </m:den>
                    </m:f>
                  </m:oMath>
                </a14:m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(2)</a:t>
                </a:r>
                <a:endParaRPr lang="en-US" sz="39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9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 (2) </a:t>
                </a:r>
                <a:r>
                  <a:rPr lang="en-US" sz="39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9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9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EK</m:t>
                        </m:r>
                      </m:den>
                    </m:f>
                    <m:r>
                      <a:rPr lang="en-US" sz="39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9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9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EG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9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AE</m:t>
                        </m:r>
                      </m:den>
                    </m:f>
                  </m:oMath>
                </a14:m>
                <a:endParaRPr lang="en-US" sz="39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lang="en-US" sz="39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9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39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9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en-US" sz="39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9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39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EK</m:t>
                    </m:r>
                    <m:r>
                      <a:rPr lang="en-US" sz="39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</m:t>
                    </m:r>
                    <m:r>
                      <m:rPr>
                        <m:sty m:val="p"/>
                      </m:rPr>
                      <a:rPr lang="en-US" sz="39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EG</m:t>
                    </m:r>
                  </m:oMath>
                </a14:m>
                <a:endParaRPr lang="en-US" sz="39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812C5F-C49A-1F6A-22E4-FBCCF2B53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89" y="879159"/>
                <a:ext cx="8067789" cy="8528681"/>
              </a:xfrm>
              <a:prstGeom prst="rect">
                <a:avLst/>
              </a:prstGeom>
              <a:blipFill>
                <a:blip r:embed="rId9"/>
                <a:stretch>
                  <a:fillRect l="-2570" r="-983" b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5E395A9-4E22-A282-6796-19387C12DEBD}"/>
                  </a:ext>
                </a:extLst>
              </p:cNvPr>
              <p:cNvSpPr txBox="1"/>
              <p:nvPr/>
            </p:nvSpPr>
            <p:spPr>
              <a:xfrm>
                <a:off x="8413395" y="4756929"/>
                <a:ext cx="9484894" cy="523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AB // DG </a:t>
                </a:r>
                <a:r>
                  <a:rPr lang="en-US" sz="39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b="0" i="1" smtClean="0">
                            <a:solidFill>
                              <a:srgbClr val="333333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9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𝐴𝐸</m:t>
                        </m:r>
                      </m:num>
                      <m:den>
                        <m:r>
                          <a:rPr lang="en-US" sz="39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𝐴𝐺</m:t>
                        </m:r>
                      </m:den>
                    </m:f>
                    <m:r>
                      <a:rPr lang="en-US" sz="3900" b="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900" b="0" i="1" smtClean="0">
                            <a:solidFill>
                              <a:srgbClr val="333333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9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𝐵𝐸</m:t>
                        </m:r>
                      </m:num>
                      <m:den>
                        <m:r>
                          <a:rPr lang="en-US" sz="39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𝐵𝐷</m:t>
                        </m:r>
                      </m:den>
                    </m:f>
                  </m:oMath>
                </a14:m>
                <a:endParaRPr lang="en-US" sz="39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9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 // BC </a:t>
                </a:r>
                <a:r>
                  <a:rPr lang="en-US" sz="39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9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9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b="0" i="1" smtClean="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9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𝐴𝐸</m:t>
                        </m:r>
                      </m:num>
                      <m:den>
                        <m:r>
                          <a:rPr lang="en-US" sz="39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</m:t>
                        </m:r>
                      </m:den>
                    </m:f>
                    <m:r>
                      <a:rPr lang="en-US" sz="39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900" b="0" i="1" smtClean="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9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𝐷𝐸</m:t>
                        </m:r>
                      </m:num>
                      <m:den>
                        <m:r>
                          <a:rPr lang="en-US" sz="39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𝐵𝐷</m:t>
                        </m:r>
                      </m:den>
                    </m:f>
                  </m:oMath>
                </a14:m>
                <a:endParaRPr lang="en-US" sz="39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9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9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39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𝐴𝐺</m:t>
                        </m:r>
                      </m:den>
                    </m:f>
                    <m:r>
                      <a:rPr lang="en-US" sz="3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9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9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39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𝐴𝐾</m:t>
                        </m:r>
                      </m:den>
                    </m:f>
                    <m:r>
                      <a:rPr lang="en-US" sz="3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9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9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𝐵𝐸</m:t>
                        </m:r>
                      </m:num>
                      <m:den>
                        <m:r>
                          <a:rPr lang="en-US" sz="39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𝐵𝐷</m:t>
                        </m:r>
                      </m:den>
                    </m:f>
                    <m:r>
                      <a:rPr lang="en-US" sz="3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9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9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𝐷𝐸</m:t>
                        </m:r>
                      </m:num>
                      <m:den>
                        <m:r>
                          <a:rPr lang="en-US" sz="39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𝐵𝐷</m:t>
                        </m:r>
                      </m:den>
                    </m:f>
                    <m:r>
                      <a:rPr lang="en-US" sz="3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9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9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𝐵𝐸</m:t>
                        </m:r>
                        <m:r>
                          <a:rPr lang="en-US" sz="39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9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𝐷𝐸</m:t>
                        </m:r>
                      </m:num>
                      <m:den>
                        <m:r>
                          <a:rPr lang="en-US" sz="39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𝐵𝐷</m:t>
                        </m:r>
                      </m:den>
                    </m:f>
                    <m:r>
                      <a:rPr lang="en-US" sz="3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39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39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Chia cả hai vế cho AE ta có: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9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9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𝐴𝐺</m:t>
                        </m:r>
                      </m:den>
                    </m:f>
                    <m:r>
                      <a:rPr lang="pt-BR" sz="3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9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9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9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𝐴𝐾</m:t>
                        </m:r>
                      </m:den>
                    </m:f>
                    <m:r>
                      <a:rPr lang="pt-BR" sz="39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9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9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9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𝐴𝐸</m:t>
                        </m:r>
                      </m:den>
                    </m:f>
                  </m:oMath>
                </a14:m>
                <a:endParaRPr lang="en-US" sz="39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E395A9-4E22-A282-6796-19387C12D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395" y="4756929"/>
                <a:ext cx="9484894" cy="5237716"/>
              </a:xfrm>
              <a:prstGeom prst="rect">
                <a:avLst/>
              </a:prstGeom>
              <a:blipFill>
                <a:blip r:embed="rId10"/>
                <a:stretch>
                  <a:fillRect l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2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183640">
            <a:off x="17038882" y="3984625"/>
            <a:ext cx="1078761" cy="1196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66800" y="1922714"/>
            <a:ext cx="9451779" cy="644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17 (SGK – </a:t>
            </a:r>
            <a:r>
              <a:rPr lang="fr-FR" sz="4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60)</a:t>
            </a:r>
          </a:p>
          <a:p>
            <a:pPr algn="just">
              <a:lnSpc>
                <a:spcPct val="150000"/>
              </a:lnSpc>
            </a:pP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Quan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AK là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êke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0858AD-C88B-C5E1-65C7-B9BBBB8E54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254" y="2089200"/>
            <a:ext cx="5696270" cy="6108600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183640">
            <a:off x="17012097" y="348233"/>
            <a:ext cx="1078761" cy="1196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036721" y="565335"/>
            <a:ext cx="1676400" cy="914400"/>
          </a:xfrm>
          <a:prstGeom prst="wedgeEllipseCallout">
            <a:avLst>
              <a:gd name="adj1" fmla="val 38019"/>
              <a:gd name="adj2" fmla="val 54605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93790" y="1692134"/>
                <a:ext cx="13836610" cy="8054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ABH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AHB</m:t>
                        </m:r>
                      </m:e>
                    </m:acc>
                    <m:r>
                      <a:rPr lang="fr-FR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3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fr-FR" sz="3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ra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HAB</m:t>
                        </m:r>
                      </m:e>
                    </m:acc>
                    <m:r>
                      <a:rPr lang="fr-FR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ABH</m:t>
                        </m:r>
                      </m:e>
                    </m:acc>
                    <m:r>
                      <a:rPr lang="fr-FR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3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(1)</a:t>
                </a:r>
                <a:endParaRPr lang="en-US" sz="3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HAK</m:t>
                        </m:r>
                      </m:e>
                    </m:acc>
                    <m:r>
                      <a:rPr lang="fr-FR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3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fr-FR" sz="3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ra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HAB</m:t>
                        </m:r>
                      </m:e>
                    </m:acc>
                    <m:r>
                      <a:rPr lang="fr-FR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ABH</m:t>
                        </m:r>
                      </m:e>
                    </m:acc>
                    <m:r>
                      <a:rPr lang="fr-FR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3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(2)</a:t>
                </a:r>
                <a:endParaRPr lang="en-US" sz="3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 (2)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ra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ABH</m:t>
                        </m:r>
                      </m:e>
                    </m:acc>
                    <m:r>
                      <a:rPr lang="fr-FR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BAK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(3)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le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HB // AK</a:t>
                </a:r>
                <a:endParaRPr lang="en-US" sz="3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KAC</m:t>
                        </m:r>
                      </m:e>
                    </m:acc>
                    <m:r>
                      <a:rPr lang="fr-FR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BDA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  (4)</a:t>
                </a:r>
                <a:endParaRPr lang="en-US" sz="3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= AB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ra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fr-FR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BDA</m:t>
                        </m:r>
                      </m:e>
                    </m:acc>
                    <m:r>
                      <a:rPr lang="fr-FR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ABH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(5)</a:t>
                </a:r>
                <a:endParaRPr lang="en-US" sz="3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(3) (4) (5)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BAK</m:t>
                        </m:r>
                      </m:e>
                    </m:acc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KAC</m:t>
                        </m:r>
                      </m:e>
                    </m:acc>
                  </m:oMath>
                </a14:m>
                <a:endParaRPr lang="en-US" sz="3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AK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BAC</a:t>
                </a:r>
                <a:endParaRPr lang="en-US" sz="3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90" y="1692134"/>
                <a:ext cx="13836610" cy="8054641"/>
              </a:xfrm>
              <a:prstGeom prst="rect">
                <a:avLst/>
              </a:prstGeom>
              <a:blipFill>
                <a:blip r:embed="rId8"/>
                <a:stretch>
                  <a:fillRect l="-1454" b="-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FE67D1-F5B9-8DEA-F313-361DDBDD6B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218" y="5143500"/>
            <a:ext cx="3953992" cy="424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03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183640">
            <a:off x="17012097" y="348233"/>
            <a:ext cx="1078761" cy="1196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10504" y="489514"/>
            <a:ext cx="1676400" cy="914400"/>
          </a:xfrm>
          <a:prstGeom prst="wedgeEllipseCallout">
            <a:avLst>
              <a:gd name="adj1" fmla="val 38019"/>
              <a:gd name="adj2" fmla="val 54605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7590" y="1006854"/>
            <a:ext cx="8768551" cy="8390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pt-BR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Ox' là tia đối của tia Ox</a:t>
            </a:r>
            <a:endParaRPr lang="en-US" sz="4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pt-BR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Trên Ox' và Oy lần lượt lấy H và K sao cho OH = OK, nối H với K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Từ O kẻ tia Oz song song với HK</a:t>
            </a:r>
            <a:endParaRPr lang="en-US" sz="4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Ta được Oz là tia phân giác góc xOy</a:t>
            </a:r>
            <a:endParaRPr lang="en-US" sz="4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iải Bài tập 17 trang 60 sgk Toán 8 tập 2 Chân trời">
            <a:extLst>
              <a:ext uri="{FF2B5EF4-FFF2-40B4-BE49-F238E27FC236}">
                <a16:creationId xmlns:a16="http://schemas.microsoft.com/office/drawing/2014/main" xmlns="" id="{FD51B808-0FD8-F5E2-863F-0F7B28F07A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647404"/>
            <a:ext cx="4876800" cy="6992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925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066800" y="2990093"/>
            <a:ext cx="3516509" cy="141557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404992" flipH="1" flipV="1">
            <a:off x="15991437" y="-1590356"/>
            <a:ext cx="4987570" cy="59894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395485">
            <a:off x="-2296563" y="-1827109"/>
            <a:ext cx="4987570" cy="5989439"/>
          </a:xfrm>
          <a:prstGeom prst="rect">
            <a:avLst/>
          </a:prstGeom>
        </p:spPr>
      </p:pic>
      <p:sp>
        <p:nvSpPr>
          <p:cNvPr id="29" name="Google Shape;7771;p33"/>
          <p:cNvSpPr txBox="1">
            <a:spLocks/>
          </p:cNvSpPr>
          <p:nvPr/>
        </p:nvSpPr>
        <p:spPr>
          <a:xfrm>
            <a:off x="3901200" y="17129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b="1" kern="0" dirty="0">
                <a:solidFill>
                  <a:schemeClr val="tx2"/>
                </a:solidFill>
                <a:latin typeface="Arial" panose="020B0604020202020204" pitchFamily="34" charset="0"/>
              </a:rPr>
              <a:t>HƯỚNG DẪN VỀ NHÀ</a:t>
            </a:r>
            <a:endParaRPr lang="vi-VN" sz="7500" b="1" kern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56062" y="3655732"/>
            <a:ext cx="4906538" cy="3699159"/>
            <a:chOff x="1066801" y="3771900"/>
            <a:chExt cx="5130550" cy="3699159"/>
          </a:xfrm>
        </p:grpSpPr>
        <p:grpSp>
          <p:nvGrpSpPr>
            <p:cNvPr id="31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233960" y="4635079"/>
              <a:ext cx="479623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66756" y="3638827"/>
            <a:ext cx="4906537" cy="3699159"/>
            <a:chOff x="6494020" y="3791229"/>
            <a:chExt cx="5130550" cy="3699159"/>
          </a:xfrm>
        </p:grpSpPr>
        <p:grpSp>
          <p:nvGrpSpPr>
            <p:cNvPr id="36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3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6886197" y="4688215"/>
              <a:ext cx="436020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thành các bài tập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trong SBT </a:t>
              </a:r>
              <a:endParaRPr lang="pt-BR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201400" y="3655732"/>
            <a:ext cx="6550719" cy="3699159"/>
            <a:chOff x="8096415" y="4880651"/>
            <a:chExt cx="5141182" cy="3699159"/>
          </a:xfrm>
        </p:grpSpPr>
        <p:grpSp>
          <p:nvGrpSpPr>
            <p:cNvPr id="41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4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8096415" y="5809355"/>
              <a:ext cx="4975728" cy="1738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8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</a:t>
              </a:r>
              <a:r>
                <a:rPr lang="en-US" sz="38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trước</a:t>
              </a:r>
              <a:r>
                <a:rPr lang="pt-BR" sz="3800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“</a:t>
              </a:r>
              <a:r>
                <a:rPr lang="pt-BR" sz="3800" b="1" i="1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 1. Hai tam giác đồng dạng</a:t>
              </a:r>
              <a:r>
                <a:rPr lang="pt-BR" sz="3800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”</a:t>
              </a:r>
            </a:p>
          </p:txBody>
        </p:sp>
      </p:grpSp>
      <p:pic>
        <p:nvPicPr>
          <p:cNvPr id="4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7379" y="8250464"/>
            <a:ext cx="6339902" cy="1937468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46253" y="-2120104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201540" y="8166896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142439" flipH="1">
            <a:off x="1330783" y="6701781"/>
            <a:ext cx="1533174" cy="227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230394" y="658272"/>
            <a:ext cx="2211353" cy="29236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32489" y="30099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BÀI TẬP TRẮC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1355561" y="2019300"/>
            <a:ext cx="15188458" cy="32992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xmlns="" id="{8B66CBE4-2DB9-BCF7-D1C4-281B894BFE17}"/>
              </a:ext>
            </a:extLst>
          </p:cNvPr>
          <p:cNvSpPr/>
          <p:nvPr/>
        </p:nvSpPr>
        <p:spPr>
          <a:xfrm>
            <a:off x="1679737" y="6486757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4 cm</a:t>
            </a:r>
            <a:endParaRPr kumimoji="0" lang="vi-VN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xmlns="" id="{3FCD9830-5FD1-BD44-878B-228BD96CE996}"/>
              </a:ext>
            </a:extLst>
          </p:cNvPr>
          <p:cNvSpPr/>
          <p:nvPr/>
        </p:nvSpPr>
        <p:spPr>
          <a:xfrm>
            <a:off x="9448800" y="6486757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5 cm</a:t>
            </a: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xmlns="" id="{6A919885-0285-0403-1E09-FA94D8BC080B}"/>
              </a:ext>
            </a:extLst>
          </p:cNvPr>
          <p:cNvSpPr/>
          <p:nvPr/>
        </p:nvSpPr>
        <p:spPr>
          <a:xfrm>
            <a:off x="13274283" y="6486757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3,5 cm</a:t>
            </a:r>
            <a:endParaRPr kumimoji="0" lang="vi-VN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xmlns="" id="{2E7D83A4-3758-8699-4DD0-010A80780539}"/>
              </a:ext>
            </a:extLst>
          </p:cNvPr>
          <p:cNvSpPr/>
          <p:nvPr/>
        </p:nvSpPr>
        <p:spPr>
          <a:xfrm>
            <a:off x="5643370" y="6487098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3 cm</a:t>
            </a: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050208" y="6668593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539199" y="6645845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884839" y="6653721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624127" y="6653380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9666" y="2294786"/>
            <a:ext cx="8613005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//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 = 6 cm, EC = 3 cm, DB = 2 cm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D269E1-378E-CE37-77CC-8C9F646165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6155" y="2148144"/>
            <a:ext cx="4387937" cy="307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8093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BÀI TẬP TRẮC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1355561" y="2019300"/>
            <a:ext cx="15188458" cy="32992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/>
              <p:nvPr/>
            </p:nvSpPr>
            <p:spPr>
              <a:xfrm>
                <a:off x="13100147" y="6488762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  <m:r>
                      <a:rPr lang="en-US" sz="4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</m:oMath>
                </a14:m>
                <a:endParaRPr kumimoji="0" lang="vi-VN" sz="400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0147" y="6488762"/>
                <a:ext cx="2931445" cy="1392529"/>
              </a:xfrm>
              <a:prstGeom prst="roundRect">
                <a:avLst/>
              </a:prstGeom>
              <a:blipFill>
                <a:blip r:embed="rId7"/>
                <a:stretch>
                  <a:fillRect l="-624" b="-52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/>
              <p:nvPr/>
            </p:nvSpPr>
            <p:spPr>
              <a:xfrm>
                <a:off x="9448800" y="6486757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AC</m:t>
                        </m:r>
                      </m:den>
                    </m:f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6486757"/>
                <a:ext cx="2931445" cy="1392529"/>
              </a:xfrm>
              <a:prstGeom prst="roundRect">
                <a:avLst/>
              </a:prstGeom>
              <a:blipFill>
                <a:blip r:embed="rId8"/>
                <a:stretch>
                  <a:fillRect l="-208" b="-48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/>
              <p:nvPr/>
            </p:nvSpPr>
            <p:spPr>
              <a:xfrm>
                <a:off x="1992023" y="6486757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DB</m:t>
                        </m:r>
                      </m:den>
                    </m:f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EC</m:t>
                        </m:r>
                      </m:den>
                    </m:f>
                  </m:oMath>
                </a14:m>
                <a:endParaRPr kumimoji="0" lang="vi-VN" sz="40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23" y="6486757"/>
                <a:ext cx="2931445" cy="139252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/>
              <p:nvPr/>
            </p:nvSpPr>
            <p:spPr>
              <a:xfrm>
                <a:off x="5643370" y="6487098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  <m:r>
                      <a:rPr lang="en-US" sz="4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AC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370" y="6487098"/>
                <a:ext cx="2931445" cy="1392529"/>
              </a:xfrm>
              <a:prstGeom prst="roundRect">
                <a:avLst/>
              </a:prstGeom>
              <a:blipFill>
                <a:blip r:embed="rId10"/>
                <a:stretch>
                  <a:fillRect b="-48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470618" y="6670598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256939" y="6645845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884839" y="6653721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624127" y="6653380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9666" y="2294786"/>
            <a:ext cx="8613005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// BC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2). Trong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D269E1-378E-CE37-77CC-8C9F646165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1961" y="2148144"/>
            <a:ext cx="3636326" cy="307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8054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BÀI TẬP TRẮC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1355561" y="2019300"/>
            <a:ext cx="15188458" cy="32992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xmlns="" id="{8B66CBE4-2DB9-BCF7-D1C4-281B894BFE17}"/>
              </a:ext>
            </a:extLst>
          </p:cNvPr>
          <p:cNvSpPr/>
          <p:nvPr/>
        </p:nvSpPr>
        <p:spPr>
          <a:xfrm>
            <a:off x="5733409" y="6486757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-3</a:t>
            </a:r>
            <a:endParaRPr kumimoji="0" lang="vi-VN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xmlns="" id="{3FCD9830-5FD1-BD44-878B-228BD96CE996}"/>
              </a:ext>
            </a:extLst>
          </p:cNvPr>
          <p:cNvSpPr/>
          <p:nvPr/>
        </p:nvSpPr>
        <p:spPr>
          <a:xfrm>
            <a:off x="9448800" y="6486757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3</a:t>
            </a: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xmlns="" id="{6A919885-0285-0403-1E09-FA94D8BC080B}"/>
              </a:ext>
            </a:extLst>
          </p:cNvPr>
          <p:cNvSpPr/>
          <p:nvPr/>
        </p:nvSpPr>
        <p:spPr>
          <a:xfrm>
            <a:off x="13274283" y="6486757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-4</a:t>
            </a:r>
            <a:endParaRPr kumimoji="0" lang="vi-VN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xmlns="" id="{2E7D83A4-3758-8699-4DD0-010A80780539}"/>
              </a:ext>
            </a:extLst>
          </p:cNvPr>
          <p:cNvSpPr/>
          <p:nvPr/>
        </p:nvSpPr>
        <p:spPr>
          <a:xfrm>
            <a:off x="1905000" y="6486757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4</a:t>
            </a: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103880" y="6668593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539199" y="6645845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146469" y="6653380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624127" y="6653380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2697395"/>
            <a:ext cx="1011753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= 3 cm, MN = 4 cm, AC = 9 cm.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– y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D269E1-378E-CE37-77CC-8C9F646165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5627" y="2024064"/>
            <a:ext cx="3350476" cy="328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93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BÀI TẬP TRẮC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1355561" y="2019300"/>
            <a:ext cx="15188458" cy="32992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/>
              <p:nvPr/>
            </p:nvSpPr>
            <p:spPr>
              <a:xfrm>
                <a:off x="1679737" y="6486757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MN</m:t>
                        </m:r>
                      </m:den>
                    </m:f>
                    <m:r>
                      <a:rPr lang="en-US" sz="4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MP</m:t>
                        </m:r>
                      </m:den>
                    </m:f>
                  </m:oMath>
                </a14:m>
                <a:endParaRPr kumimoji="0" lang="vi-VN" sz="400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737" y="6486757"/>
                <a:ext cx="2931445" cy="1392529"/>
              </a:xfrm>
              <a:prstGeom prst="roundRect">
                <a:avLst/>
              </a:prstGeom>
              <a:blipFill>
                <a:blip r:embed="rId7"/>
                <a:stretch>
                  <a:fillRect l="-2708" b="-48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/>
              <p:nvPr/>
            </p:nvSpPr>
            <p:spPr>
              <a:xfrm>
                <a:off x="9448800" y="6486757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DN</m:t>
                        </m:r>
                      </m:den>
                    </m:f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MP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6486757"/>
                <a:ext cx="2931445" cy="1392529"/>
              </a:xfrm>
              <a:prstGeom prst="roundRect">
                <a:avLst/>
              </a:prstGeom>
              <a:blipFill>
                <a:blip r:embed="rId8"/>
                <a:stretch>
                  <a:fillRect l="-3119" b="-48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/>
              <p:nvPr/>
            </p:nvSpPr>
            <p:spPr>
              <a:xfrm>
                <a:off x="13274283" y="6486757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MP</m:t>
                        </m:r>
                      </m:den>
                    </m:f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DN</m:t>
                        </m:r>
                      </m:den>
                    </m:f>
                  </m:oMath>
                </a14:m>
                <a:endParaRPr kumimoji="0" lang="vi-VN" sz="400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4283" y="6486757"/>
                <a:ext cx="2931445" cy="1392529"/>
              </a:xfrm>
              <a:prstGeom prst="roundRect">
                <a:avLst/>
              </a:prstGeom>
              <a:blipFill>
                <a:blip r:embed="rId9"/>
                <a:stretch>
                  <a:fillRect l="-31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/>
              <p:nvPr/>
            </p:nvSpPr>
            <p:spPr>
              <a:xfrm>
                <a:off x="5643370" y="6487098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MN</m:t>
                        </m:r>
                      </m:den>
                    </m:f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DP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370" y="6487098"/>
                <a:ext cx="2931445" cy="1392529"/>
              </a:xfrm>
              <a:prstGeom prst="roundRect">
                <a:avLst/>
              </a:prstGeom>
              <a:blipFill>
                <a:blip r:embed="rId10"/>
                <a:stretch>
                  <a:fillRect l="-2495" b="-48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050208" y="6668593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539199" y="6645845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884839" y="6653721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624127" y="6653380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20517" y="2230016"/>
                <a:ext cx="13317934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MD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 (D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NP). Trong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517" y="2230016"/>
                <a:ext cx="13317934" cy="2748253"/>
              </a:xfrm>
              <a:prstGeom prst="rect">
                <a:avLst/>
              </a:prstGeom>
              <a:blipFill>
                <a:blip r:embed="rId16"/>
                <a:stretch>
                  <a:fillRect l="-1602" r="-1648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77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BÀI TẬP TRẮC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1355561" y="2019300"/>
            <a:ext cx="15188458" cy="32992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/>
              <p:nvPr/>
            </p:nvSpPr>
            <p:spPr>
              <a:xfrm>
                <a:off x="9464031" y="6486757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vi-VN" sz="40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031" y="6486757"/>
                <a:ext cx="2931445" cy="1392529"/>
              </a:xfrm>
              <a:prstGeom prst="roundRect">
                <a:avLst/>
              </a:prstGeom>
              <a:blipFill>
                <a:blip r:embed="rId7"/>
                <a:stretch>
                  <a:fillRect b="-43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/>
              <p:nvPr/>
            </p:nvSpPr>
            <p:spPr>
              <a:xfrm>
                <a:off x="1822709" y="6486757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709" y="6486757"/>
                <a:ext cx="2931445" cy="1392529"/>
              </a:xfrm>
              <a:prstGeom prst="roundRect">
                <a:avLst/>
              </a:prstGeom>
              <a:blipFill>
                <a:blip r:embed="rId8"/>
                <a:stretch>
                  <a:fillRect b="-43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/>
              <p:nvPr/>
            </p:nvSpPr>
            <p:spPr>
              <a:xfrm>
                <a:off x="13274283" y="6486757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vi-VN" sz="40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4283" y="6486757"/>
                <a:ext cx="2931445" cy="139252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/>
              <p:nvPr/>
            </p:nvSpPr>
            <p:spPr>
              <a:xfrm>
                <a:off x="5643370" y="6487098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370" y="6487098"/>
                <a:ext cx="2931445" cy="1392529"/>
              </a:xfrm>
              <a:prstGeom prst="roundRect">
                <a:avLst/>
              </a:prstGeom>
              <a:blipFill>
                <a:blip r:embed="rId10"/>
                <a:stretch>
                  <a:fillRect b="-48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1834502" y="6668593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539199" y="6645845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884839" y="6653721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998036" y="6653380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5969" y="2728705"/>
            <a:ext cx="14436062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= 12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 = 18 cm.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6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BÀI TẬP TRẮC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1355561" y="2019300"/>
            <a:ext cx="15188458" cy="32992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xmlns="" id="{8B66CBE4-2DB9-BCF7-D1C4-281B894BFE17}"/>
              </a:ext>
            </a:extLst>
          </p:cNvPr>
          <p:cNvSpPr/>
          <p:nvPr/>
        </p:nvSpPr>
        <p:spPr>
          <a:xfrm>
            <a:off x="9392360" y="6486757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15 cm</a:t>
            </a:r>
            <a:endParaRPr kumimoji="0" lang="vi-VN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xmlns="" id="{3FCD9830-5FD1-BD44-878B-228BD96CE996}"/>
              </a:ext>
            </a:extLst>
          </p:cNvPr>
          <p:cNvSpPr/>
          <p:nvPr/>
        </p:nvSpPr>
        <p:spPr>
          <a:xfrm>
            <a:off x="2082273" y="6486757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10 cm</a:t>
            </a: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xmlns="" id="{6A919885-0285-0403-1E09-FA94D8BC080B}"/>
              </a:ext>
            </a:extLst>
          </p:cNvPr>
          <p:cNvSpPr/>
          <p:nvPr/>
        </p:nvSpPr>
        <p:spPr>
          <a:xfrm>
            <a:off x="13274283" y="6486757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16 cm</a:t>
            </a:r>
            <a:endParaRPr kumimoji="0" lang="vi-VN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xmlns="" id="{2E7D83A4-3758-8699-4DD0-010A80780539}"/>
              </a:ext>
            </a:extLst>
          </p:cNvPr>
          <p:cNvSpPr/>
          <p:nvPr/>
        </p:nvSpPr>
        <p:spPr>
          <a:xfrm>
            <a:off x="5643370" y="6487098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20 cm</a:t>
            </a: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762831" y="6668593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539199" y="6645845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884839" y="6653721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257600" y="6653380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9665" y="2294786"/>
            <a:ext cx="9405217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// BC, AN = 4 cm, NC = 8 cm, MN = 5 cm.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D269E1-378E-CE37-77CC-8C9F646165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103" y="2133135"/>
            <a:ext cx="4786696" cy="307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4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BÀI TẬP TRẮC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1355561" y="2019300"/>
            <a:ext cx="15188458" cy="32992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xmlns="" id="{8B66CBE4-2DB9-BCF7-D1C4-281B894BFE17}"/>
              </a:ext>
            </a:extLst>
          </p:cNvPr>
          <p:cNvSpPr/>
          <p:nvPr/>
        </p:nvSpPr>
        <p:spPr>
          <a:xfrm>
            <a:off x="13055473" y="6486757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10 cm</a:t>
            </a:r>
            <a:endParaRPr kumimoji="0" lang="vi-VN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xmlns="" id="{3FCD9830-5FD1-BD44-878B-228BD96CE996}"/>
              </a:ext>
            </a:extLst>
          </p:cNvPr>
          <p:cNvSpPr/>
          <p:nvPr/>
        </p:nvSpPr>
        <p:spPr>
          <a:xfrm>
            <a:off x="9448800" y="6486757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8 cm</a:t>
            </a: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xmlns="" id="{6A919885-0285-0403-1E09-FA94D8BC080B}"/>
              </a:ext>
            </a:extLst>
          </p:cNvPr>
          <p:cNvSpPr/>
          <p:nvPr/>
        </p:nvSpPr>
        <p:spPr>
          <a:xfrm>
            <a:off x="2036697" y="6486757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6 cm</a:t>
            </a:r>
            <a:endParaRPr kumimoji="0" lang="vi-VN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xmlns="" id="{2E7D83A4-3758-8699-4DD0-010A80780539}"/>
              </a:ext>
            </a:extLst>
          </p:cNvPr>
          <p:cNvSpPr/>
          <p:nvPr/>
        </p:nvSpPr>
        <p:spPr>
          <a:xfrm>
            <a:off x="5643370" y="6487098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5 cm</a:t>
            </a: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425944" y="6668593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301613" y="6645845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884839" y="6653721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624127" y="6653380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9666" y="2294786"/>
            <a:ext cx="9605251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// DE, MN = 6 cm, MP = 3 cm, PE = 5 cm.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D269E1-378E-CE37-77CC-8C9F646165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36186" y="2114565"/>
            <a:ext cx="4463032" cy="307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87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1385</Words>
  <Application>Microsoft Office PowerPoint</Application>
  <PresentationFormat>Custom</PresentationFormat>
  <Paragraphs>159</Paragraphs>
  <Slides>27</Slides>
  <Notes>9</Notes>
  <HiddenSlides>0</HiddenSlides>
  <MMClips>18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Kavoon</vt:lpstr>
      <vt:lpstr>Anton</vt:lpstr>
      <vt:lpstr>Cambria Math</vt:lpstr>
      <vt:lpstr>Times New Roman</vt:lpstr>
      <vt:lpstr>Arial (Body)</vt:lpstr>
      <vt:lpstr>Office Theme</vt:lpstr>
      <vt:lpstr>5_Office Theme</vt:lpstr>
      <vt:lpstr>PowerPoint Presentation</vt:lpstr>
      <vt:lpstr>PowerPoint Presentation</vt:lpstr>
      <vt:lpstr>BÀI TẬP TRẮC NGHIỆM</vt:lpstr>
      <vt:lpstr>BÀI TẬP TRẮC NGHIỆM</vt:lpstr>
      <vt:lpstr>BÀI TẬP TRẮC NGHIỆM</vt:lpstr>
      <vt:lpstr>BÀI TẬP TRẮC NGHIỆM</vt:lpstr>
      <vt:lpstr>BÀI TẬP TRẮC NGHIỆM</vt:lpstr>
      <vt:lpstr>BÀI TẬP TRẮC NGHIỆM</vt:lpstr>
      <vt:lpstr>BÀI TẬP TRẮC NGHIỆM</vt:lpstr>
      <vt:lpstr>BÀI TẬP TRẮC NGHIỆM</vt:lpstr>
      <vt:lpstr>BÀI TẬP TRẮC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Administrator</cp:lastModifiedBy>
  <cp:revision>1</cp:revision>
  <dcterms:created xsi:type="dcterms:W3CDTF">2006-08-16T00:00:00Z</dcterms:created>
  <dcterms:modified xsi:type="dcterms:W3CDTF">2025-05-30T02:16:45Z</dcterms:modified>
  <dc:identifier>DAFSQ-Bl3TE</dc:identifier>
</cp:coreProperties>
</file>