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4" r:id="rId3"/>
    <p:sldMasterId id="2147483696" r:id="rId4"/>
    <p:sldMasterId id="2147483708" r:id="rId5"/>
    <p:sldMasterId id="2147483720" r:id="rId6"/>
    <p:sldMasterId id="2147483732" r:id="rId7"/>
    <p:sldMasterId id="2147483744" r:id="rId8"/>
  </p:sldMasterIdLst>
  <p:notesMasterIdLst>
    <p:notesMasterId r:id="rId59"/>
  </p:notesMasterIdLst>
  <p:sldIdLst>
    <p:sldId id="396" r:id="rId9"/>
    <p:sldId id="400" r:id="rId10"/>
    <p:sldId id="397" r:id="rId11"/>
    <p:sldId id="398" r:id="rId12"/>
    <p:sldId id="403" r:id="rId13"/>
    <p:sldId id="376" r:id="rId14"/>
    <p:sldId id="407" r:id="rId15"/>
    <p:sldId id="458" r:id="rId16"/>
    <p:sldId id="378" r:id="rId17"/>
    <p:sldId id="414" r:id="rId18"/>
    <p:sldId id="284" r:id="rId19"/>
    <p:sldId id="297" r:id="rId20"/>
    <p:sldId id="412" r:id="rId21"/>
    <p:sldId id="415" r:id="rId22"/>
    <p:sldId id="404" r:id="rId23"/>
    <p:sldId id="461" r:id="rId24"/>
    <p:sldId id="462" r:id="rId25"/>
    <p:sldId id="289" r:id="rId26"/>
    <p:sldId id="408" r:id="rId27"/>
    <p:sldId id="463" r:id="rId28"/>
    <p:sldId id="459" r:id="rId29"/>
    <p:sldId id="377" r:id="rId30"/>
    <p:sldId id="457" r:id="rId31"/>
    <p:sldId id="276" r:id="rId32"/>
    <p:sldId id="417" r:id="rId33"/>
    <p:sldId id="464" r:id="rId34"/>
    <p:sldId id="465" r:id="rId35"/>
    <p:sldId id="419" r:id="rId36"/>
    <p:sldId id="420" r:id="rId37"/>
    <p:sldId id="424" r:id="rId38"/>
    <p:sldId id="422" r:id="rId39"/>
    <p:sldId id="421" r:id="rId40"/>
    <p:sldId id="425" r:id="rId41"/>
    <p:sldId id="423" r:id="rId42"/>
    <p:sldId id="304" r:id="rId43"/>
    <p:sldId id="466" r:id="rId44"/>
    <p:sldId id="307" r:id="rId45"/>
    <p:sldId id="308" r:id="rId46"/>
    <p:sldId id="467" r:id="rId47"/>
    <p:sldId id="468" r:id="rId48"/>
    <p:sldId id="469" r:id="rId49"/>
    <p:sldId id="470" r:id="rId50"/>
    <p:sldId id="445" r:id="rId51"/>
    <p:sldId id="455" r:id="rId52"/>
    <p:sldId id="310" r:id="rId53"/>
    <p:sldId id="456" r:id="rId54"/>
    <p:sldId id="446" r:id="rId55"/>
    <p:sldId id="471" r:id="rId56"/>
    <p:sldId id="401" r:id="rId57"/>
    <p:sldId id="402" r:id="rId58"/>
  </p:sldIdLst>
  <p:sldSz cx="18288000" cy="10287000"/>
  <p:notesSz cx="6858000" cy="9144000"/>
  <p:embeddedFontLst>
    <p:embeddedFont>
      <p:font typeface="Calibri" pitchFamily="34" charset="0"/>
      <p:regular r:id="rId60"/>
      <p:bold r:id="rId61"/>
      <p:italic r:id="rId62"/>
      <p:boldItalic r:id="rId63"/>
    </p:embeddedFont>
    <p:embeddedFont>
      <p:font typeface="Malgun Gothic" pitchFamily="34" charset="-127"/>
      <p:regular r:id="rId64"/>
      <p:bold r:id="rId65"/>
    </p:embeddedFont>
    <p:embeddedFont>
      <p:font typeface="Cambria Math" pitchFamily="18" charset="0"/>
      <p:regular r:id="rId66"/>
    </p:embeddedFont>
    <p:embeddedFont>
      <p:font typeface="Calibri Light" pitchFamily="34" charset="0"/>
      <p:regular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yết nguyễn thị ánh" initials="tn" lastIdx="1" clrIdx="0">
    <p:extLst>
      <p:ext uri="{19B8F6BF-5375-455C-9EA6-DF929625EA0E}">
        <p15:presenceInfo xmlns:p15="http://schemas.microsoft.com/office/powerpoint/2012/main" xmlns="" userId="a6fbc05945fbe6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E9"/>
    <a:srgbClr val="2B1913"/>
    <a:srgbClr val="FFFFCC"/>
    <a:srgbClr val="61A6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22" autoAdjust="0"/>
  </p:normalViewPr>
  <p:slideViewPr>
    <p:cSldViewPr>
      <p:cViewPr varScale="1">
        <p:scale>
          <a:sx n="76" d="100"/>
          <a:sy n="76" d="100"/>
        </p:scale>
        <p:origin x="-34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font" Target="fonts/font4.fntdata"/><Relationship Id="rId68" Type="http://schemas.openxmlformats.org/officeDocument/2006/relationships/font" Target="fonts/font9.fntdata"/><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font" Target="fonts/font7.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font" Target="fonts/font2.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5.fntdata"/><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A3419-BDCD-46C7-837C-84EBC2C1BD70}" type="datetimeFigureOut">
              <a:rPr lang="en-US" smtClean="0"/>
              <a:t>30/5/2025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D796A-198F-4B98-9B98-878DC4C51E9B}" type="slidenum">
              <a:rPr lang="en-US" smtClean="0"/>
              <a:t>‹#›</a:t>
            </a:fld>
            <a:endParaRPr lang="en-US"/>
          </a:p>
        </p:txBody>
      </p:sp>
    </p:spTree>
    <p:extLst>
      <p:ext uri="{BB962C8B-B14F-4D97-AF65-F5344CB8AC3E}">
        <p14:creationId xmlns:p14="http://schemas.microsoft.com/office/powerpoint/2010/main" val="22192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785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96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22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70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18</a:t>
            </a:fld>
            <a:endParaRPr lang="en-US"/>
          </a:p>
        </p:txBody>
      </p:sp>
    </p:spTree>
    <p:extLst>
      <p:ext uri="{BB962C8B-B14F-4D97-AF65-F5344CB8AC3E}">
        <p14:creationId xmlns:p14="http://schemas.microsoft.com/office/powerpoint/2010/main" val="2720964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11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73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2010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B169B-40D4-4569-8F90-D828D124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709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309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7398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2299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2407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911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5624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1940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9060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664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823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3461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9764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0019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7204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4296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8035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194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5818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787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6873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6750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8600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0517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7417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5901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9805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3511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7772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9733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140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2010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7074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5773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15076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0285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4462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9830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3827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243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7368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85782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7566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3296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9498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1526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813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95352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87234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136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95100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2524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85447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9080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56114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7774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0142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66539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9947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7360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89026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23678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74352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0440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356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28580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7860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72068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30/05/2025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2377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30/05/2025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688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30/05/2025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76620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30/05/2025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66321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30/05/2025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4605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30/05/2025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79023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30/05/2025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61074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30/05/2025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05023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30/05/2025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44531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30/05/2025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7732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30/05/2025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7117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4431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22635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73986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48459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58725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101227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30/05/2025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24569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5.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sv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image" Target="../media/image6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19.sv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6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5.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sv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25.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2.svg"/><Relationship Id="rId7" Type="http://schemas.openxmlformats.org/officeDocument/2006/relationships/image" Target="../media/image8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9.svg"/><Relationship Id="rId4" Type="http://schemas.openxmlformats.org/officeDocument/2006/relationships/image" Target="../media/image64.png"/><Relationship Id="rId9"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7.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69.png"/><Relationship Id="rId10" Type="http://schemas.openxmlformats.org/officeDocument/2006/relationships/image" Target="../media/image89.png"/><Relationship Id="rId4" Type="http://schemas.openxmlformats.org/officeDocument/2006/relationships/image" Target="../media/image12.sv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sv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Layout" Target="../slideLayouts/slideLayout40.xml"/><Relationship Id="rId6" Type="http://schemas.openxmlformats.org/officeDocument/2006/relationships/image" Target="../media/image13.png"/><Relationship Id="rId5" Type="http://schemas.openxmlformats.org/officeDocument/2006/relationships/image" Target="../media/image19.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4.png"/><Relationship Id="rId1" Type="http://schemas.openxmlformats.org/officeDocument/2006/relationships/slideLayout" Target="../slideLayouts/slideLayout79.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hdphoto" Target="../media/hdphoto2.wdp"/><Relationship Id="rId7" Type="http://schemas.openxmlformats.org/officeDocument/2006/relationships/image" Target="../media/image95.png"/><Relationship Id="rId2" Type="http://schemas.openxmlformats.org/officeDocument/2006/relationships/image" Target="../media/image74.png"/><Relationship Id="rId1" Type="http://schemas.openxmlformats.org/officeDocument/2006/relationships/slideLayout" Target="../slideLayouts/slideLayout7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73.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hdphoto" Target="../media/hdphoto2.wdp"/><Relationship Id="rId7" Type="http://schemas.openxmlformats.org/officeDocument/2006/relationships/image" Target="../media/image100.png"/><Relationship Id="rId2" Type="http://schemas.openxmlformats.org/officeDocument/2006/relationships/image" Target="../media/image74.png"/><Relationship Id="rId1" Type="http://schemas.openxmlformats.org/officeDocument/2006/relationships/slideLayout" Target="../slideLayouts/slideLayout79.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73.png"/><Relationship Id="rId9" Type="http://schemas.openxmlformats.org/officeDocument/2006/relationships/image" Target="../media/image102.png"/></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3" Type="http://schemas.microsoft.com/office/2007/relationships/hdphoto" Target="../media/hdphoto2.wdp"/><Relationship Id="rId7" Type="http://schemas.openxmlformats.org/officeDocument/2006/relationships/image" Target="../media/image105.png"/><Relationship Id="rId2" Type="http://schemas.openxmlformats.org/officeDocument/2006/relationships/image" Target="../media/image74.png"/><Relationship Id="rId1" Type="http://schemas.openxmlformats.org/officeDocument/2006/relationships/slideLayout" Target="../slideLayouts/slideLayout7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08.png"/><Relationship Id="rId2" Type="http://schemas.openxmlformats.org/officeDocument/2006/relationships/notesSlide" Target="../notesSlides/notesSlide8.xml"/><Relationship Id="rId1" Type="http://schemas.openxmlformats.org/officeDocument/2006/relationships/slideLayout" Target="../slideLayouts/slideLayout79.xml"/><Relationship Id="rId6" Type="http://schemas.openxmlformats.org/officeDocument/2006/relationships/image" Target="../media/image107.png"/><Relationship Id="rId5" Type="http://schemas.openxmlformats.org/officeDocument/2006/relationships/image" Target="../media/image73.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9.svg"/><Relationship Id="rId7" Type="http://schemas.openxmlformats.org/officeDocument/2006/relationships/image" Target="../media/image7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svg"/><Relationship Id="rId7"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1.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12.sv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51.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12.svg"/></Relationships>
</file>

<file path=ppt/slides/_rels/slide41.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7.png"/><Relationship Id="rId7"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85.png"/><Relationship Id="rId4" Type="http://schemas.openxmlformats.org/officeDocument/2006/relationships/image" Target="../media/image12.svg"/><Relationship Id="rId9" Type="http://schemas.openxmlformats.org/officeDocument/2006/relationships/image" Target="../media/image128.png"/></Relationships>
</file>

<file path=ppt/slides/_rels/slide42.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7.png"/><Relationship Id="rId7"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85.png"/><Relationship Id="rId4" Type="http://schemas.openxmlformats.org/officeDocument/2006/relationships/image" Target="../media/image12.svg"/><Relationship Id="rId9" Type="http://schemas.openxmlformats.org/officeDocument/2006/relationships/image" Target="../media/image87.png"/></Relationships>
</file>

<file path=ppt/slides/_rels/slide4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sv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32.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svg"/><Relationship Id="rId7" Type="http://schemas.openxmlformats.org/officeDocument/2006/relationships/image" Target="../media/image1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22.svg"/><Relationship Id="rId7" Type="http://schemas.openxmlformats.org/officeDocument/2006/relationships/image" Target="../media/image13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37.svg"/><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22.svg"/><Relationship Id="rId7" Type="http://schemas.openxmlformats.org/officeDocument/2006/relationships/image" Target="../media/image13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37.svg"/><Relationship Id="rId4" Type="http://schemas.openxmlformats.org/officeDocument/2006/relationships/image" Target="../media/image111.png"/><Relationship Id="rId9" Type="http://schemas.openxmlformats.org/officeDocument/2006/relationships/image" Target="../media/image116.png"/></Relationships>
</file>

<file path=ppt/slides/_rels/slide4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37.svg"/><Relationship Id="rId7" Type="http://schemas.openxmlformats.org/officeDocument/2006/relationships/image" Target="../media/image143.png"/><Relationship Id="rId2" Type="http://schemas.openxmlformats.org/officeDocument/2006/relationships/image" Target="../media/image117.png"/><Relationship Id="rId1" Type="http://schemas.openxmlformats.org/officeDocument/2006/relationships/slideLayout" Target="../slideLayouts/slideLayout73.xml"/><Relationship Id="rId6" Type="http://schemas.openxmlformats.org/officeDocument/2006/relationships/image" Target="../media/image120.png"/><Relationship Id="rId5" Type="http://schemas.openxmlformats.org/officeDocument/2006/relationships/image" Target="../media/image142.sv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45.sv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sv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svg"/><Relationship Id="rId7"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7.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svg"/><Relationship Id="rId7"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7.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66077" flipH="1">
            <a:off x="-2513703" y="1008708"/>
            <a:ext cx="7574623" cy="10493810"/>
          </a:xfrm>
          <a:prstGeom prst="rect">
            <a:avLst/>
          </a:prstGeom>
        </p:spPr>
      </p:pic>
      <p:sp>
        <p:nvSpPr>
          <p:cNvPr id="5" name="AutoShape 5"/>
          <p:cNvSpPr/>
          <p:nvPr/>
        </p:nvSpPr>
        <p:spPr>
          <a:xfrm rot="-78937">
            <a:off x="1214750" y="1754191"/>
            <a:ext cx="15921601" cy="6817890"/>
          </a:xfrm>
          <a:prstGeom prst="rect">
            <a:avLst/>
          </a:prstGeom>
          <a:solidFill>
            <a:srgbClr val="468B91"/>
          </a:solidFill>
        </p:spPr>
        <p:txBody>
          <a:bodyPr/>
          <a:lstStyle/>
          <a:p>
            <a:endParaRPr lang="en-US"/>
          </a:p>
        </p:txBody>
      </p:sp>
      <p:sp>
        <p:nvSpPr>
          <p:cNvPr id="6" name="AutoShape 6"/>
          <p:cNvSpPr/>
          <p:nvPr/>
        </p:nvSpPr>
        <p:spPr>
          <a:xfrm>
            <a:off x="1591713" y="2194513"/>
            <a:ext cx="15179279" cy="5996987"/>
          </a:xfrm>
          <a:prstGeom prst="rect">
            <a:avLst/>
          </a:prstGeom>
          <a:solidFill>
            <a:srgbClr val="F6F6E9"/>
          </a:solidFill>
        </p:spPr>
        <p:txBody>
          <a:bodyPr/>
          <a:lstStyle/>
          <a:p>
            <a:endParaRPr lang="en-US"/>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55419">
            <a:off x="537986" y="1822812"/>
            <a:ext cx="2620966" cy="74340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39772">
            <a:off x="15085695" y="7800869"/>
            <a:ext cx="2727911" cy="77373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895279">
            <a:off x="10774707" y="8945693"/>
            <a:ext cx="2038773" cy="1901619"/>
          </a:xfrm>
          <a:prstGeom prst="rect">
            <a:avLst/>
          </a:prstGeom>
        </p:spPr>
      </p:pic>
      <p:sp>
        <p:nvSpPr>
          <p:cNvPr id="11" name="TextBox 11"/>
          <p:cNvSpPr txBox="1"/>
          <p:nvPr/>
        </p:nvSpPr>
        <p:spPr>
          <a:xfrm>
            <a:off x="1315075" y="3197183"/>
            <a:ext cx="15720950" cy="3248646"/>
          </a:xfrm>
          <a:prstGeom prst="rect">
            <a:avLst/>
          </a:prstGeom>
        </p:spPr>
        <p:txBody>
          <a:bodyPr wrap="square" lIns="0" tIns="0" rIns="0" bIns="0" rtlCol="0" anchor="t">
            <a:spAutoFit/>
          </a:bodyPr>
          <a:lstStyle/>
          <a:p>
            <a:pPr lvl="0" algn="ctr">
              <a:lnSpc>
                <a:spcPct val="150000"/>
              </a:lnSpc>
              <a:spcBef>
                <a:spcPct val="0"/>
              </a:spcBef>
              <a:defRPr/>
            </a:pPr>
            <a:r>
              <a:rPr lang="en-US" sz="7500" b="1">
                <a:solidFill>
                  <a:srgbClr val="C0504D">
                    <a:lumMod val="75000"/>
                  </a:srgbClr>
                </a:solidFill>
                <a:latin typeface="Arial" panose="020B0604020202020204" pitchFamily="34" charset="0"/>
                <a:cs typeface="Arial" panose="020B0604020202020204" pitchFamily="34" charset="0"/>
              </a:rPr>
              <a:t>CHÀO MỪNG CÁC EM </a:t>
            </a:r>
          </a:p>
          <a:p>
            <a:pPr lvl="0" algn="ctr">
              <a:lnSpc>
                <a:spcPct val="150000"/>
              </a:lnSpc>
              <a:spcBef>
                <a:spcPct val="0"/>
              </a:spcBef>
              <a:defRPr/>
            </a:pPr>
            <a:r>
              <a:rPr lang="en-US" sz="7500" b="1">
                <a:solidFill>
                  <a:srgbClr val="C0504D">
                    <a:lumMod val="75000"/>
                  </a:srgbClr>
                </a:solidFill>
                <a:latin typeface="Arial" panose="020B0604020202020204" pitchFamily="34" charset="0"/>
                <a:cs typeface="Arial" panose="020B0604020202020204" pitchFamily="34" charset="0"/>
              </a:rPr>
              <a:t>ĐẾN VỚI TIẾT HỌC HÔM NAY!</a:t>
            </a:r>
          </a:p>
        </p:txBody>
      </p:sp>
      <p:pic>
        <p:nvPicPr>
          <p:cNvPr id="2" name="Picture 1"/>
          <p:cNvPicPr>
            <a:picLocks noChangeAspect="1"/>
          </p:cNvPicPr>
          <p:nvPr/>
        </p:nvPicPr>
        <p:blipFill>
          <a:blip r:embed="rId10"/>
          <a:stretch>
            <a:fillRect/>
          </a:stretch>
        </p:blipFill>
        <p:spPr>
          <a:xfrm>
            <a:off x="14766145" y="-3123"/>
            <a:ext cx="3078747" cy="3078747"/>
          </a:xfrm>
          <a:prstGeom prst="rect">
            <a:avLst/>
          </a:prstGeom>
        </p:spPr>
      </p:pic>
      <p:pic>
        <p:nvPicPr>
          <p:cNvPr id="4" name="Picture 3"/>
          <p:cNvPicPr>
            <a:picLocks noChangeAspect="1"/>
          </p:cNvPicPr>
          <p:nvPr/>
        </p:nvPicPr>
        <p:blipFill>
          <a:blip r:embed="rId11"/>
          <a:stretch>
            <a:fillRect/>
          </a:stretch>
        </p:blipFill>
        <p:spPr>
          <a:xfrm>
            <a:off x="245082" y="6535066"/>
            <a:ext cx="3206774" cy="2810500"/>
          </a:xfrm>
          <a:prstGeom prst="rect">
            <a:avLst/>
          </a:prstGeom>
        </p:spPr>
      </p:pic>
    </p:spTree>
    <p:extLst>
      <p:ext uri="{BB962C8B-B14F-4D97-AF65-F5344CB8AC3E}">
        <p14:creationId xmlns:p14="http://schemas.microsoft.com/office/powerpoint/2010/main" val="2675102606"/>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6" name="AutoShape 6"/>
          <p:cNvSpPr/>
          <p:nvPr/>
        </p:nvSpPr>
        <p:spPr>
          <a:xfrm>
            <a:off x="1143000" y="1028700"/>
            <a:ext cx="15925800" cy="8229600"/>
          </a:xfrm>
          <a:prstGeom prst="rect">
            <a:avLst/>
          </a:prstGeom>
          <a:solidFill>
            <a:srgbClr val="61A6AB"/>
          </a:solidFill>
        </p:spPr>
        <p:txBody>
          <a:bodyPr/>
          <a:lstStyle/>
          <a:p>
            <a:endParaRPr lang="en-US"/>
          </a:p>
        </p:txBody>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72256"/>
          <a:stretch>
            <a:fillRect/>
          </a:stretch>
        </p:blipFill>
        <p:spPr>
          <a:xfrm rot="2077256">
            <a:off x="12487739" y="-545673"/>
            <a:ext cx="9392930" cy="3325597"/>
          </a:xfrm>
          <a:prstGeom prst="rect">
            <a:avLst/>
          </a:prstGeom>
        </p:spPr>
      </p:pic>
      <p:pic>
        <p:nvPicPr>
          <p:cNvPr id="5" name="Picture 4"/>
          <p:cNvPicPr>
            <a:picLocks noChangeAspect="1"/>
          </p:cNvPicPr>
          <p:nvPr/>
        </p:nvPicPr>
        <p:blipFill>
          <a:blip r:embed="rId5"/>
          <a:stretch>
            <a:fillRect/>
          </a:stretch>
        </p:blipFill>
        <p:spPr>
          <a:xfrm flipH="1">
            <a:off x="427072" y="7110654"/>
            <a:ext cx="2314716" cy="2620651"/>
          </a:xfrm>
          <a:prstGeom prst="rect">
            <a:avLst/>
          </a:prstGeom>
        </p:spPr>
      </p:pic>
      <p:pic>
        <p:nvPicPr>
          <p:cNvPr id="10" name="Picture 9"/>
          <p:cNvPicPr>
            <a:picLocks noChangeAspect="1"/>
          </p:cNvPicPr>
          <p:nvPr/>
        </p:nvPicPr>
        <p:blipFill>
          <a:blip r:embed="rId6"/>
          <a:stretch>
            <a:fillRect/>
          </a:stretch>
        </p:blipFill>
        <p:spPr>
          <a:xfrm>
            <a:off x="15087600" y="6615026"/>
            <a:ext cx="3837005" cy="3837005"/>
          </a:xfrm>
          <a:prstGeom prst="rect">
            <a:avLst/>
          </a:prstGeom>
        </p:spPr>
      </p:pic>
      <p:sp>
        <p:nvSpPr>
          <p:cNvPr id="4" name="Rectangle 3">
            <a:extLst>
              <a:ext uri="{FF2B5EF4-FFF2-40B4-BE49-F238E27FC236}">
                <a16:creationId xmlns:a16="http://schemas.microsoft.com/office/drawing/2014/main" xmlns="" id="{D968883F-523D-D145-FA58-A70BDFE2DB95}"/>
              </a:ext>
            </a:extLst>
          </p:cNvPr>
          <p:cNvSpPr/>
          <p:nvPr/>
        </p:nvSpPr>
        <p:spPr>
          <a:xfrm>
            <a:off x="2409829" y="2197357"/>
            <a:ext cx="2314717" cy="1002710"/>
          </a:xfrm>
          <a:prstGeom prst="rect">
            <a:avLst/>
          </a:prstGeom>
        </p:spPr>
        <p:txBody>
          <a:bodyPr wrap="square">
            <a:spAutoFit/>
          </a:bodyPr>
          <a:lstStyle/>
          <a:p>
            <a:pPr algn="just">
              <a:lnSpc>
                <a:spcPct val="150000"/>
              </a:lnSpc>
            </a:pPr>
            <a:r>
              <a:rPr lang="en-US" sz="4500" kern="0" dirty="0" err="1">
                <a:solidFill>
                  <a:schemeClr val="bg1"/>
                </a:solidFill>
                <a:latin typeface="Arial" panose="020B0604020202020204" pitchFamily="34" charset="0"/>
                <a:ea typeface="Calibri" panose="020F0502020204030204" pitchFamily="34" charset="0"/>
                <a:cs typeface="Arial" panose="020B0604020202020204" pitchFamily="34" charset="0"/>
              </a:rPr>
              <a:t>Chú</a:t>
            </a:r>
            <a:r>
              <a:rPr lang="en-US" sz="4500" kern="0" dirty="0">
                <a:solidFill>
                  <a:schemeClr val="bg1"/>
                </a:solidFill>
                <a:latin typeface="Arial" panose="020B0604020202020204" pitchFamily="34" charset="0"/>
                <a:ea typeface="Calibri" panose="020F0502020204030204" pitchFamily="34" charset="0"/>
                <a:cs typeface="Arial" panose="020B0604020202020204" pitchFamily="34" charset="0"/>
              </a:rPr>
              <a:t> ý</a:t>
            </a:r>
            <a:endParaRPr lang="en-US" sz="45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57F60B30-1D6D-BF78-0F82-72D50EA6371E}"/>
              </a:ext>
            </a:extLst>
          </p:cNvPr>
          <p:cNvPicPr>
            <a:picLocks noChangeAspect="1"/>
          </p:cNvPicPr>
          <p:nvPr/>
        </p:nvPicPr>
        <p:blipFill>
          <a:blip r:embed="rId7"/>
          <a:stretch>
            <a:fillRect/>
          </a:stretch>
        </p:blipFill>
        <p:spPr>
          <a:xfrm flipH="1">
            <a:off x="1237735" y="2154691"/>
            <a:ext cx="990528" cy="986926"/>
          </a:xfrm>
          <a:prstGeom prst="rect">
            <a:avLst/>
          </a:prstGeom>
        </p:spPr>
      </p:pic>
      <p:sp>
        <p:nvSpPr>
          <p:cNvPr id="13" name="Rectangle 12">
            <a:extLst>
              <a:ext uri="{FF2B5EF4-FFF2-40B4-BE49-F238E27FC236}">
                <a16:creationId xmlns:a16="http://schemas.microsoft.com/office/drawing/2014/main" xmlns="" id="{B1651A66-501E-4F83-585D-D658E362751B}"/>
              </a:ext>
            </a:extLst>
          </p:cNvPr>
          <p:cNvSpPr/>
          <p:nvPr/>
        </p:nvSpPr>
        <p:spPr>
          <a:xfrm>
            <a:off x="1467087" y="3718504"/>
            <a:ext cx="8892553" cy="1954831"/>
          </a:xfrm>
          <a:prstGeom prst="rect">
            <a:avLst/>
          </a:prstGeom>
        </p:spPr>
        <p:txBody>
          <a:bodyPr wrap="square">
            <a:spAutoFit/>
          </a:bodyPr>
          <a:lstStyle/>
          <a:p>
            <a:pPr algn="just">
              <a:lnSpc>
                <a:spcPct val="150000"/>
              </a:lnSpc>
              <a:spcBef>
                <a:spcPts val="100"/>
              </a:spcBef>
              <a:spcAft>
                <a:spcPts val="100"/>
              </a:spcAft>
            </a:pPr>
            <a:r>
              <a:rPr lang="en-US" sz="4300" kern="100" dirty="0">
                <a:solidFill>
                  <a:schemeClr val="bg1"/>
                </a:solidFill>
                <a:latin typeface="Arial (Body)"/>
                <a:ea typeface="Times New Roman" panose="02020603050405020304" pitchFamily="18" charset="0"/>
                <a:cs typeface="Times New Roman" panose="02020603050405020304" pitchFamily="18" charset="0"/>
              </a:rPr>
              <a:t>Trên </a:t>
            </a:r>
            <a:r>
              <a:rPr lang="en-US" sz="4300" kern="100" dirty="0" err="1">
                <a:solidFill>
                  <a:schemeClr val="bg1"/>
                </a:solidFill>
                <a:latin typeface="Arial (Body)"/>
                <a:ea typeface="Times New Roman" panose="02020603050405020304" pitchFamily="18" charset="0"/>
                <a:cs typeface="Times New Roman" panose="02020603050405020304" pitchFamily="18" charset="0"/>
              </a:rPr>
              <a:t>mặt</a:t>
            </a:r>
            <a:r>
              <a:rPr lang="en-US" sz="4300" kern="100" dirty="0">
                <a:solidFill>
                  <a:schemeClr val="bg1"/>
                </a:solidFill>
                <a:latin typeface="Arial (Body)"/>
                <a:ea typeface="Times New Roman" panose="02020603050405020304" pitchFamily="18" charset="0"/>
                <a:cs typeface="Times New Roman" panose="02020603050405020304" pitchFamily="18" charset="0"/>
              </a:rPr>
              <a:t> </a:t>
            </a:r>
            <a:r>
              <a:rPr lang="en-US" sz="4300" kern="100" dirty="0" err="1">
                <a:solidFill>
                  <a:schemeClr val="bg1"/>
                </a:solidFill>
                <a:latin typeface="Arial (Body)"/>
                <a:ea typeface="Times New Roman" panose="02020603050405020304" pitchFamily="18" charset="0"/>
                <a:cs typeface="Times New Roman" panose="02020603050405020304" pitchFamily="18" charset="0"/>
              </a:rPr>
              <a:t>phẳng</a:t>
            </a:r>
            <a:r>
              <a:rPr lang="en-US" sz="4300" kern="100" dirty="0">
                <a:solidFill>
                  <a:schemeClr val="bg1"/>
                </a:solidFill>
                <a:latin typeface="Arial (Body)"/>
                <a:ea typeface="Times New Roman" panose="02020603050405020304" pitchFamily="18" charset="0"/>
                <a:cs typeface="Times New Roman" panose="02020603050405020304" pitchFamily="18" charset="0"/>
              </a:rPr>
              <a:t> </a:t>
            </a:r>
            <a:r>
              <a:rPr lang="en-US" sz="4300" kern="100" dirty="0" err="1">
                <a:solidFill>
                  <a:schemeClr val="bg1"/>
                </a:solidFill>
                <a:latin typeface="Arial (Body)"/>
                <a:ea typeface="Times New Roman" panose="02020603050405020304" pitchFamily="18" charset="0"/>
                <a:cs typeface="Times New Roman" panose="02020603050405020304" pitchFamily="18" charset="0"/>
              </a:rPr>
              <a:t>tọa</a:t>
            </a:r>
            <a:r>
              <a:rPr lang="en-US" sz="4300" kern="100" dirty="0">
                <a:solidFill>
                  <a:schemeClr val="bg1"/>
                </a:solidFill>
                <a:latin typeface="Arial (Body)"/>
                <a:ea typeface="Times New Roman" panose="02020603050405020304" pitchFamily="18" charset="0"/>
                <a:cs typeface="Times New Roman" panose="02020603050405020304" pitchFamily="18" charset="0"/>
              </a:rPr>
              <a:t> </a:t>
            </a:r>
            <a:r>
              <a:rPr lang="en-US" sz="4300" kern="100" dirty="0" err="1">
                <a:solidFill>
                  <a:schemeClr val="bg1"/>
                </a:solidFill>
                <a:latin typeface="Arial (Body)"/>
                <a:ea typeface="Times New Roman" panose="02020603050405020304" pitchFamily="18" charset="0"/>
                <a:cs typeface="Times New Roman" panose="02020603050405020304" pitchFamily="18" charset="0"/>
              </a:rPr>
              <a:t>độ</a:t>
            </a:r>
            <a:r>
              <a:rPr lang="en-US" sz="4300" kern="100" dirty="0">
                <a:solidFill>
                  <a:schemeClr val="bg1"/>
                </a:solidFill>
                <a:latin typeface="Arial (Body)"/>
                <a:ea typeface="Times New Roman" panose="02020603050405020304" pitchFamily="18" charset="0"/>
                <a:cs typeface="Times New Roman" panose="02020603050405020304" pitchFamily="18" charset="0"/>
              </a:rPr>
              <a:t>, </a:t>
            </a:r>
            <a:r>
              <a:rPr lang="en-US" sz="4300" kern="100" dirty="0" err="1">
                <a:solidFill>
                  <a:schemeClr val="bg1"/>
                </a:solidFill>
                <a:latin typeface="Arial (Body)"/>
                <a:ea typeface="Times New Roman" panose="02020603050405020304" pitchFamily="18" charset="0"/>
                <a:cs typeface="Times New Roman" panose="02020603050405020304" pitchFamily="18" charset="0"/>
              </a:rPr>
              <a:t>mỗi</a:t>
            </a:r>
            <a:r>
              <a:rPr lang="en-US" sz="4300" kern="100" dirty="0">
                <a:solidFill>
                  <a:schemeClr val="bg1"/>
                </a:solidFill>
                <a:latin typeface="Arial (Body)"/>
                <a:ea typeface="Times New Roman" panose="02020603050405020304" pitchFamily="18" charset="0"/>
                <a:cs typeface="Times New Roman" panose="02020603050405020304" pitchFamily="18" charset="0"/>
              </a:rPr>
              <a:t> </a:t>
            </a:r>
            <a:r>
              <a:rPr lang="en-US" sz="4300" kern="100" dirty="0" err="1">
                <a:solidFill>
                  <a:schemeClr val="bg1"/>
                </a:solidFill>
                <a:latin typeface="Arial (Body)"/>
                <a:ea typeface="Times New Roman" panose="02020603050405020304" pitchFamily="18" charset="0"/>
                <a:cs typeface="Times New Roman" panose="02020603050405020304" pitchFamily="18" charset="0"/>
              </a:rPr>
              <a:t>điểm</a:t>
            </a:r>
            <a:r>
              <a:rPr lang="en-US" sz="4300" kern="100" dirty="0">
                <a:solidFill>
                  <a:schemeClr val="bg1"/>
                </a:solidFill>
                <a:latin typeface="Arial (Body)"/>
                <a:ea typeface="Times New Roman" panose="02020603050405020304" pitchFamily="18" charset="0"/>
                <a:cs typeface="Times New Roman" panose="02020603050405020304" pitchFamily="18" charset="0"/>
              </a:rPr>
              <a:t> P </a:t>
            </a:r>
            <a:r>
              <a:rPr lang="en-US" sz="4300" kern="100" dirty="0" err="1">
                <a:solidFill>
                  <a:schemeClr val="bg1"/>
                </a:solidFill>
                <a:latin typeface="Arial (Body)"/>
                <a:ea typeface="Times New Roman" panose="02020603050405020304" pitchFamily="18" charset="0"/>
                <a:cs typeface="Times New Roman" panose="02020603050405020304" pitchFamily="18" charset="0"/>
              </a:rPr>
              <a:t>xác</a:t>
            </a:r>
            <a:r>
              <a:rPr lang="en-US" sz="4300" kern="100" dirty="0">
                <a:solidFill>
                  <a:schemeClr val="bg1"/>
                </a:solidFill>
                <a:latin typeface="Arial (Body)"/>
                <a:ea typeface="Times New Roman" panose="02020603050405020304" pitchFamily="18" charset="0"/>
                <a:cs typeface="Times New Roman" panose="02020603050405020304" pitchFamily="18" charset="0"/>
              </a:rPr>
              <a:t> </a:t>
            </a:r>
            <a:r>
              <a:rPr lang="en-US" sz="4300" kern="100" dirty="0" err="1">
                <a:solidFill>
                  <a:schemeClr val="bg1"/>
                </a:solidFill>
                <a:latin typeface="Arial (Body)"/>
                <a:ea typeface="Times New Roman" panose="02020603050405020304" pitchFamily="18" charset="0"/>
                <a:cs typeface="Times New Roman" panose="02020603050405020304" pitchFamily="18" charset="0"/>
              </a:rPr>
              <a:t>định</a:t>
            </a:r>
            <a:r>
              <a:rPr lang="en-US" sz="4300" kern="100" dirty="0">
                <a:solidFill>
                  <a:schemeClr val="bg1"/>
                </a:solidFill>
                <a:latin typeface="Arial (Body)"/>
                <a:ea typeface="Times New Roman" panose="02020603050405020304" pitchFamily="18" charset="0"/>
                <a:cs typeface="Times New Roman" panose="02020603050405020304" pitchFamily="18" charset="0"/>
              </a:rPr>
              <a:t> </a:t>
            </a:r>
            <a:r>
              <a:rPr lang="en-US" sz="4300" kern="100" dirty="0" err="1">
                <a:solidFill>
                  <a:schemeClr val="bg1"/>
                </a:solidFill>
                <a:latin typeface="Arial (Body)"/>
                <a:ea typeface="Times New Roman" panose="02020603050405020304" pitchFamily="18" charset="0"/>
                <a:cs typeface="Times New Roman" panose="02020603050405020304" pitchFamily="18" charset="0"/>
              </a:rPr>
              <a:t>đúng</a:t>
            </a:r>
            <a:r>
              <a:rPr lang="en-US" sz="4300" kern="100" dirty="0">
                <a:solidFill>
                  <a:schemeClr val="bg1"/>
                </a:solidFill>
                <a:latin typeface="Arial (Body)"/>
                <a:ea typeface="Times New Roman" panose="02020603050405020304" pitchFamily="18" charset="0"/>
                <a:cs typeface="Times New Roman" panose="02020603050405020304" pitchFamily="18" charset="0"/>
              </a:rPr>
              <a:t> </a:t>
            </a:r>
            <a:r>
              <a:rPr lang="en-US" sz="4300" kern="100" dirty="0" err="1">
                <a:solidFill>
                  <a:schemeClr val="bg1"/>
                </a:solidFill>
                <a:latin typeface="Arial (Body)"/>
                <a:ea typeface="Times New Roman" panose="02020603050405020304" pitchFamily="18" charset="0"/>
                <a:cs typeface="Times New Roman" panose="02020603050405020304" pitchFamily="18" charset="0"/>
              </a:rPr>
              <a:t>một</a:t>
            </a:r>
            <a:r>
              <a:rPr lang="en-US" sz="4300" kern="100" dirty="0">
                <a:solidFill>
                  <a:schemeClr val="bg1"/>
                </a:solidFill>
                <a:latin typeface="Arial (Body)"/>
                <a:ea typeface="Times New Roman" panose="02020603050405020304" pitchFamily="18" charset="0"/>
                <a:cs typeface="Times New Roman" panose="02020603050405020304" pitchFamily="18" charset="0"/>
              </a:rPr>
              <a:t> </a:t>
            </a:r>
            <a:r>
              <a:rPr lang="en-US" sz="4300" kern="100" dirty="0" err="1">
                <a:solidFill>
                  <a:schemeClr val="bg1"/>
                </a:solidFill>
                <a:latin typeface="Arial (Body)"/>
                <a:ea typeface="Times New Roman" panose="02020603050405020304" pitchFamily="18" charset="0"/>
                <a:cs typeface="Times New Roman" panose="02020603050405020304" pitchFamily="18" charset="0"/>
              </a:rPr>
              <a:t>cặp</a:t>
            </a:r>
            <a:r>
              <a:rPr lang="en-US" sz="4300" kern="100" dirty="0">
                <a:solidFill>
                  <a:schemeClr val="bg1"/>
                </a:solidFill>
                <a:latin typeface="Arial (Body)"/>
                <a:ea typeface="Times New Roman" panose="02020603050405020304" pitchFamily="18" charset="0"/>
                <a:cs typeface="Times New Roman" panose="02020603050405020304" pitchFamily="18" charset="0"/>
              </a:rPr>
              <a:t> </a:t>
            </a:r>
            <a:r>
              <a:rPr lang="en-US" sz="4300" kern="100" dirty="0" err="1">
                <a:solidFill>
                  <a:schemeClr val="bg1"/>
                </a:solidFill>
                <a:latin typeface="Arial (Body)"/>
                <a:ea typeface="Times New Roman" panose="02020603050405020304" pitchFamily="18" charset="0"/>
                <a:cs typeface="Times New Roman" panose="02020603050405020304" pitchFamily="18" charset="0"/>
              </a:rPr>
              <a:t>số</a:t>
            </a:r>
            <a:r>
              <a:rPr lang="en-US" sz="4300" kern="100" dirty="0">
                <a:solidFill>
                  <a:schemeClr val="bg1"/>
                </a:solidFill>
                <a:latin typeface="Arial (Body)"/>
                <a:ea typeface="Times New Roman" panose="02020603050405020304" pitchFamily="18" charset="0"/>
                <a:cs typeface="Times New Roman" panose="02020603050405020304" pitchFamily="18" charset="0"/>
              </a:rPr>
              <a:t> (a; b)</a:t>
            </a:r>
            <a:endParaRPr lang="en-US" sz="4300" kern="100" dirty="0">
              <a:solidFill>
                <a:schemeClr val="bg1"/>
              </a:solidFill>
              <a:latin typeface="Arial (Body)"/>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D71071BA-E192-954A-4137-8276B83B51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5568" y="2491282"/>
            <a:ext cx="4898962" cy="5324958"/>
          </a:xfrm>
          <a:prstGeom prst="rect">
            <a:avLst/>
          </a:prstGeom>
        </p:spPr>
      </p:pic>
    </p:spTree>
    <p:extLst>
      <p:ext uri="{BB962C8B-B14F-4D97-AF65-F5344CB8AC3E}">
        <p14:creationId xmlns:p14="http://schemas.microsoft.com/office/powerpoint/2010/main" val="66252442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9155" y="8785934"/>
            <a:ext cx="1294758" cy="1372094"/>
          </a:xfrm>
          <a:prstGeom prst="rect">
            <a:avLst/>
          </a:prstGeom>
        </p:spPr>
      </p:pic>
      <p:sp>
        <p:nvSpPr>
          <p:cNvPr id="2" name="Rounded Rectangle 1"/>
          <p:cNvSpPr/>
          <p:nvPr/>
        </p:nvSpPr>
        <p:spPr>
          <a:xfrm>
            <a:off x="1077568" y="827163"/>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1</a:t>
            </a:r>
          </a:p>
        </p:txBody>
      </p:sp>
      <p:sp>
        <p:nvSpPr>
          <p:cNvPr id="11" name="Rectangle 10"/>
          <p:cNvSpPr/>
          <p:nvPr/>
        </p:nvSpPr>
        <p:spPr>
          <a:xfrm>
            <a:off x="1077568" y="571500"/>
            <a:ext cx="7429078" cy="2363532"/>
          </a:xfrm>
          <a:prstGeom prst="rect">
            <a:avLst/>
          </a:prstGeom>
        </p:spPr>
        <p:txBody>
          <a:bodyPr wrap="square">
            <a:spAutoFit/>
          </a:bodyPr>
          <a:lstStyle/>
          <a:p>
            <a:pPr algn="just">
              <a:lnSpc>
                <a:spcPct val="20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Tìm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tọa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 B, C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4</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1772431" y="3929651"/>
                <a:ext cx="9428969" cy="4671856"/>
              </a:xfrm>
              <a:prstGeom prst="rect">
                <a:avLst/>
              </a:prstGeom>
            </p:spPr>
            <p:txBody>
              <a:bodyPr wrap="square">
                <a:spAutoFit/>
              </a:bodyPr>
              <a:lstStyle/>
              <a:p>
                <a:pPr algn="just">
                  <a:lnSpc>
                    <a:spcPct val="150000"/>
                  </a:lnSpc>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Qua A </a:t>
                </a:r>
                <a:r>
                  <a:rPr lang="en-US" sz="4000" dirty="0" err="1">
                    <a:effectLst/>
                    <a:latin typeface="Arial" panose="020B0604020202020204" pitchFamily="34" charset="0"/>
                    <a:ea typeface="Calibri" panose="020F0502020204030204" pitchFamily="34" charset="0"/>
                    <a:cs typeface="Arial" panose="020B0604020202020204" pitchFamily="34" charset="0"/>
                  </a:rPr>
                  <a:t>kẻ</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vuông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với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tọa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này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cắt</a:t>
                </a:r>
                <a:r>
                  <a:rPr lang="en-US" sz="4000" dirty="0">
                    <a:effectLst/>
                    <a:latin typeface="Arial" panose="020B0604020202020204" pitchFamily="34" charset="0"/>
                    <a:ea typeface="Calibri" panose="020F0502020204030204" pitchFamily="34" charset="0"/>
                    <a:cs typeface="Arial" panose="020B0604020202020204" pitchFamily="34" charset="0"/>
                  </a:rPr>
                  <a:t> Ox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2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cắt</a:t>
                </a:r>
                <a:r>
                  <a:rPr lang="en-US" sz="4000" dirty="0">
                    <a:effectLst/>
                    <a:latin typeface="Arial" panose="020B0604020202020204" pitchFamily="34" charset="0"/>
                    <a:ea typeface="Calibri" panose="020F0502020204030204" pitchFamily="34" charset="0"/>
                    <a:cs typeface="Arial" panose="020B0604020202020204" pitchFamily="34" charset="0"/>
                  </a:rPr>
                  <a:t> Oy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3. </a:t>
                </a:r>
                <a:r>
                  <a:rPr lang="en-US" sz="4000" dirty="0">
                    <a:latin typeface="Arial" panose="020B0604020202020204" pitchFamily="34" charset="0"/>
                    <a:ea typeface="Calibri" panose="020F0502020204030204" pitchFamily="34" charset="0"/>
                    <a:cs typeface="Arial" panose="020B0604020202020204" pitchFamily="34" charset="0"/>
                  </a:rPr>
                  <a:t>Ta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tọa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(2; 3)</a:t>
                </a:r>
              </a:p>
              <a:p>
                <a:pPr algn="just">
                  <a:lnSpc>
                    <a:spcPct val="150000"/>
                  </a:lnSpc>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Tương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tự</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B(5; </a:t>
                </a:r>
                <a14:m>
                  <m:oMath xmlns:m="http://schemas.openxmlformats.org/officeDocument/2006/math">
                    <m:r>
                      <a:rPr lang="en-US" sz="4000" b="0" i="1"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3), C(</a:t>
                </a:r>
                <a14:m>
                  <m:oMath xmlns:m="http://schemas.openxmlformats.org/officeDocument/2006/math">
                    <m:r>
                      <a:rPr lang="en-US" sz="4000" b="0" i="1"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1; </a:t>
                </a:r>
                <a14:m>
                  <m:oMath xmlns:m="http://schemas.openxmlformats.org/officeDocument/2006/math">
                    <m:r>
                      <a:rPr lang="en-US" sz="4000" b="0" i="1"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5)</a:t>
                </a:r>
              </a:p>
            </p:txBody>
          </p:sp>
        </mc:Choice>
        <mc:Fallback xmlns="">
          <p:sp>
            <p:nvSpPr>
              <p:cNvPr id="34" name="Rectangle 33"/>
              <p:cNvSpPr>
                <a:spLocks noRot="1" noChangeAspect="1" noMove="1" noResize="1" noEditPoints="1" noAdjustHandles="1" noChangeArrowheads="1" noChangeShapeType="1" noTextEdit="1"/>
              </p:cNvSpPr>
              <p:nvPr/>
            </p:nvSpPr>
            <p:spPr>
              <a:xfrm>
                <a:off x="1772431" y="3929651"/>
                <a:ext cx="9428969" cy="4671856"/>
              </a:xfrm>
              <a:prstGeom prst="rect">
                <a:avLst/>
              </a:prstGeom>
              <a:blipFill>
                <a:blip r:embed="rId4"/>
                <a:stretch>
                  <a:fillRect l="-2327" r="-2262" b="-4700"/>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400337" y="7803657"/>
            <a:ext cx="1152244" cy="1743607"/>
          </a:xfrm>
          <a:prstGeom prst="rect">
            <a:avLst/>
          </a:prstGeom>
        </p:spPr>
      </p:pic>
      <p:pic>
        <p:nvPicPr>
          <p:cNvPr id="37" name="Picture 36"/>
          <p:cNvPicPr>
            <a:picLocks noChangeAspect="1"/>
          </p:cNvPicPr>
          <p:nvPr/>
        </p:nvPicPr>
        <p:blipFill>
          <a:blip r:embed="rId6"/>
          <a:stretch>
            <a:fillRect/>
          </a:stretch>
        </p:blipFill>
        <p:spPr>
          <a:xfrm>
            <a:off x="15287228" y="7145780"/>
            <a:ext cx="2969009" cy="2950720"/>
          </a:xfrm>
          <a:prstGeom prst="rect">
            <a:avLst/>
          </a:prstGeom>
        </p:spPr>
      </p:pic>
      <p:sp>
        <p:nvSpPr>
          <p:cNvPr id="3" name="Rectangle 2">
            <a:extLst>
              <a:ext uri="{FF2B5EF4-FFF2-40B4-BE49-F238E27FC236}">
                <a16:creationId xmlns:a16="http://schemas.microsoft.com/office/drawing/2014/main" xmlns="" id="{360CB746-0748-63A7-22BD-FABB9BEA15D2}"/>
              </a:ext>
            </a:extLst>
          </p:cNvPr>
          <p:cNvSpPr/>
          <p:nvPr/>
        </p:nvSpPr>
        <p:spPr>
          <a:xfrm>
            <a:off x="4326992" y="3133869"/>
            <a:ext cx="1274708" cy="784830"/>
          </a:xfrm>
          <a:prstGeom prst="rect">
            <a:avLst/>
          </a:prstGeom>
        </p:spPr>
        <p:txBody>
          <a:bodyPr wrap="none">
            <a:spAutoFit/>
          </a:bodyPr>
          <a:lstStyle/>
          <a:p>
            <a:pPr lvl="0" algn="ctr">
              <a:defRPr/>
            </a:pPr>
            <a:r>
              <a:rPr lang="en-US" sz="4500" b="1" dirty="0" err="1">
                <a:solidFill>
                  <a:prstClr val="black"/>
                </a:solidFill>
                <a:latin typeface="Arial" panose="020B0604020202020204" pitchFamily="34" charset="0"/>
                <a:cs typeface="Arial" panose="020B0604020202020204" pitchFamily="34" charset="0"/>
              </a:rPr>
              <a:t>Giải</a:t>
            </a:r>
            <a:endParaRPr lang="en-US" sz="4500" b="1" dirty="0">
              <a:solidFill>
                <a:prstClr val="black"/>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718F1E33-EC32-1E5F-BAC8-59812F1F4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20908" y="837879"/>
            <a:ext cx="5197762" cy="6106035"/>
          </a:xfrm>
          <a:prstGeom prst="rect">
            <a:avLst/>
          </a:prstGeom>
        </p:spPr>
      </p:pic>
    </p:spTree>
    <p:extLst>
      <p:ext uri="{BB962C8B-B14F-4D97-AF65-F5344CB8AC3E}">
        <p14:creationId xmlns:p14="http://schemas.microsoft.com/office/powerpoint/2010/main" val="21526021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3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2016949">
            <a:off x="11785352" y="-821272"/>
            <a:ext cx="10611334" cy="3663251"/>
          </a:xfrm>
          <a:prstGeom prst="rect">
            <a:avLst/>
          </a:prstGeom>
        </p:spPr>
      </p:pic>
      <p:sp>
        <p:nvSpPr>
          <p:cNvPr id="10" name="Rounded Rectangle 9"/>
          <p:cNvSpPr/>
          <p:nvPr/>
        </p:nvSpPr>
        <p:spPr>
          <a:xfrm>
            <a:off x="1354758" y="1010353"/>
            <a:ext cx="3886200" cy="1123629"/>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300" b="1" dirty="0" err="1">
                <a:latin typeface="Arial" panose="020B0604020202020204" pitchFamily="34" charset="0"/>
                <a:cs typeface="Arial" panose="020B0604020202020204" pitchFamily="34" charset="0"/>
              </a:rPr>
              <a:t>Thực</a:t>
            </a:r>
            <a:r>
              <a:rPr lang="en-US" sz="4300" b="1" dirty="0">
                <a:latin typeface="Arial" panose="020B0604020202020204" pitchFamily="34" charset="0"/>
                <a:cs typeface="Arial" panose="020B0604020202020204" pitchFamily="34" charset="0"/>
              </a:rPr>
              <a:t> </a:t>
            </a:r>
            <a:r>
              <a:rPr lang="en-US" sz="4300" b="1" dirty="0" err="1">
                <a:latin typeface="Arial" panose="020B0604020202020204" pitchFamily="34" charset="0"/>
                <a:cs typeface="Arial" panose="020B0604020202020204" pitchFamily="34" charset="0"/>
              </a:rPr>
              <a:t>hành</a:t>
            </a:r>
            <a:r>
              <a:rPr lang="en-US" sz="4300" b="1" dirty="0">
                <a:latin typeface="Arial" panose="020B0604020202020204" pitchFamily="34" charset="0"/>
                <a:cs typeface="Arial" panose="020B0604020202020204" pitchFamily="34" charset="0"/>
              </a:rPr>
              <a:t> 1</a:t>
            </a:r>
          </a:p>
        </p:txBody>
      </p:sp>
      <p:pic>
        <p:nvPicPr>
          <p:cNvPr id="9" name="Picture 8"/>
          <p:cNvPicPr>
            <a:picLocks noChangeAspect="1"/>
          </p:cNvPicPr>
          <p:nvPr/>
        </p:nvPicPr>
        <p:blipFill>
          <a:blip r:embed="rId4"/>
          <a:stretch>
            <a:fillRect/>
          </a:stretch>
        </p:blipFill>
        <p:spPr>
          <a:xfrm>
            <a:off x="304800" y="7443914"/>
            <a:ext cx="2619989" cy="2447096"/>
          </a:xfrm>
          <a:prstGeom prst="rect">
            <a:avLst/>
          </a:prstGeom>
        </p:spPr>
      </p:pic>
      <p:pic>
        <p:nvPicPr>
          <p:cNvPr id="16" name="Picture 15"/>
          <p:cNvPicPr>
            <a:picLocks noChangeAspect="1"/>
          </p:cNvPicPr>
          <p:nvPr/>
        </p:nvPicPr>
        <p:blipFill>
          <a:blip r:embed="rId5"/>
          <a:stretch>
            <a:fillRect/>
          </a:stretch>
        </p:blipFill>
        <p:spPr>
          <a:xfrm>
            <a:off x="16094715" y="8014779"/>
            <a:ext cx="2133600" cy="2037267"/>
          </a:xfrm>
          <a:prstGeom prst="rect">
            <a:avLst/>
          </a:prstGeom>
        </p:spPr>
      </p:pic>
      <p:sp>
        <p:nvSpPr>
          <p:cNvPr id="3" name="Rectangle 2">
            <a:extLst>
              <a:ext uri="{FF2B5EF4-FFF2-40B4-BE49-F238E27FC236}">
                <a16:creationId xmlns:a16="http://schemas.microsoft.com/office/drawing/2014/main" xmlns="" id="{99C5F77C-AA83-8D05-E316-7AD02D070DBA}"/>
              </a:ext>
            </a:extLst>
          </p:cNvPr>
          <p:cNvSpPr/>
          <p:nvPr/>
        </p:nvSpPr>
        <p:spPr>
          <a:xfrm>
            <a:off x="1354758" y="788504"/>
            <a:ext cx="8779842" cy="2363532"/>
          </a:xfrm>
          <a:prstGeom prst="rect">
            <a:avLst/>
          </a:prstGeom>
        </p:spPr>
        <p:txBody>
          <a:bodyPr wrap="square">
            <a:spAutoFit/>
          </a:bodyPr>
          <a:lstStyle/>
          <a:p>
            <a:pPr algn="just">
              <a:lnSpc>
                <a:spcPct val="20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Tìm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tọa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O, E, F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4</a:t>
            </a:r>
            <a:endParaRPr lang="en-US" sz="4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2EB2385F-CADD-D1E7-153D-0A1FB397DB01}"/>
              </a:ext>
            </a:extLst>
          </p:cNvPr>
          <p:cNvSpPr/>
          <p:nvPr/>
        </p:nvSpPr>
        <p:spPr>
          <a:xfrm>
            <a:off x="3077189" y="4082882"/>
            <a:ext cx="7848600" cy="5620834"/>
          </a:xfrm>
          <a:prstGeom prst="rect">
            <a:avLst/>
          </a:prstGeom>
        </p:spPr>
        <p:txBody>
          <a:bodyPr wrap="square">
            <a:spAutoFit/>
          </a:bodyPr>
          <a:lstStyle/>
          <a:p>
            <a:pPr algn="just">
              <a:lnSpc>
                <a:spcPct val="150000"/>
              </a:lnSpc>
              <a:spcAft>
                <a:spcPts val="800"/>
              </a:spcAft>
            </a:pPr>
            <a:r>
              <a:rPr lang="en-US" sz="4000" dirty="0">
                <a:latin typeface="Arial (Body)"/>
                <a:ea typeface="Arial" panose="020B0604020202020204" pitchFamily="34" charset="0"/>
                <a:cs typeface="Times New Roman" panose="02020603050405020304" pitchFamily="18" charset="0"/>
              </a:rPr>
              <a:t>Qua E </a:t>
            </a:r>
            <a:r>
              <a:rPr lang="en-US" sz="4000" dirty="0" err="1">
                <a:latin typeface="Arial (Body)"/>
                <a:ea typeface="Arial" panose="020B0604020202020204" pitchFamily="34" charset="0"/>
                <a:cs typeface="Times New Roman" panose="02020603050405020304" pitchFamily="18" charset="0"/>
              </a:rPr>
              <a:t>kẻ</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các</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đường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thẳng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vuông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góc</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với</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hai</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trục</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tọa</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độ</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các</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đường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này</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cắt</a:t>
            </a:r>
            <a:r>
              <a:rPr lang="en-US" sz="4000" dirty="0">
                <a:latin typeface="Arial (Body)"/>
                <a:ea typeface="Arial" panose="020B0604020202020204" pitchFamily="34" charset="0"/>
                <a:cs typeface="Times New Roman" panose="02020603050405020304" pitchFamily="18" charset="0"/>
              </a:rPr>
              <a:t> Ox </a:t>
            </a:r>
            <a:r>
              <a:rPr lang="en-US" sz="4000" dirty="0" err="1">
                <a:latin typeface="Arial (Body)"/>
                <a:ea typeface="Arial" panose="020B0604020202020204" pitchFamily="34" charset="0"/>
                <a:cs typeface="Times New Roman" panose="02020603050405020304" pitchFamily="18" charset="0"/>
              </a:rPr>
              <a:t>tại</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điểm</a:t>
            </a:r>
            <a:r>
              <a:rPr lang="en-US" sz="4000" dirty="0">
                <a:latin typeface="Arial (Body)"/>
                <a:ea typeface="Arial" panose="020B0604020202020204" pitchFamily="34" charset="0"/>
                <a:cs typeface="Times New Roman" panose="02020603050405020304" pitchFamily="18" charset="0"/>
              </a:rPr>
              <a:t> -3 </a:t>
            </a:r>
            <a:r>
              <a:rPr lang="en-US" sz="4000" dirty="0" err="1">
                <a:latin typeface="Arial (Body)"/>
                <a:ea typeface="Arial" panose="020B0604020202020204" pitchFamily="34" charset="0"/>
                <a:cs typeface="Times New Roman" panose="02020603050405020304" pitchFamily="18" charset="0"/>
              </a:rPr>
              <a:t>và</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cắt</a:t>
            </a:r>
            <a:r>
              <a:rPr lang="en-US" sz="4000" dirty="0">
                <a:latin typeface="Arial (Body)"/>
                <a:ea typeface="Arial" panose="020B0604020202020204" pitchFamily="34" charset="0"/>
                <a:cs typeface="Times New Roman" panose="02020603050405020304" pitchFamily="18" charset="0"/>
              </a:rPr>
              <a:t> Oy </a:t>
            </a:r>
            <a:r>
              <a:rPr lang="en-US" sz="4000" dirty="0" err="1">
                <a:latin typeface="Arial (Body)"/>
                <a:ea typeface="Arial" panose="020B0604020202020204" pitchFamily="34" charset="0"/>
                <a:cs typeface="Times New Roman" panose="02020603050405020304" pitchFamily="18" charset="0"/>
              </a:rPr>
              <a:t>tại</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điểm</a:t>
            </a:r>
            <a:r>
              <a:rPr lang="en-US" sz="4000" dirty="0">
                <a:latin typeface="Arial (Body)"/>
                <a:ea typeface="Arial" panose="020B0604020202020204" pitchFamily="34" charset="0"/>
                <a:cs typeface="Times New Roman" panose="02020603050405020304" pitchFamily="18" charset="0"/>
              </a:rPr>
              <a:t> 4. Ta </a:t>
            </a:r>
            <a:r>
              <a:rPr lang="en-US" sz="4000" dirty="0" err="1">
                <a:latin typeface="Arial (Body)"/>
                <a:ea typeface="Arial" panose="020B0604020202020204" pitchFamily="34" charset="0"/>
                <a:cs typeface="Times New Roman" panose="02020603050405020304" pitchFamily="18" charset="0"/>
              </a:rPr>
              <a:t>được</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tọa</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độ</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điểm</a:t>
            </a:r>
            <a:r>
              <a:rPr lang="en-US" sz="4000" dirty="0">
                <a:latin typeface="Arial (Body)"/>
                <a:ea typeface="Arial" panose="020B0604020202020204" pitchFamily="34" charset="0"/>
                <a:cs typeface="Times New Roman" panose="02020603050405020304" pitchFamily="18" charset="0"/>
              </a:rPr>
              <a:t> E </a:t>
            </a:r>
            <a:r>
              <a:rPr lang="en-US" sz="4000" dirty="0" err="1">
                <a:latin typeface="Arial (Body)"/>
                <a:ea typeface="Arial" panose="020B0604020202020204" pitchFamily="34" charset="0"/>
                <a:cs typeface="Times New Roman" panose="02020603050405020304" pitchFamily="18" charset="0"/>
              </a:rPr>
              <a:t>là</a:t>
            </a:r>
            <a:r>
              <a:rPr lang="en-US" sz="4000" dirty="0">
                <a:latin typeface="Arial (Body)"/>
                <a:ea typeface="Arial" panose="020B0604020202020204" pitchFamily="34" charset="0"/>
                <a:cs typeface="Times New Roman" panose="02020603050405020304" pitchFamily="18" charset="0"/>
              </a:rPr>
              <a:t> (-3;4)</a:t>
            </a:r>
          </a:p>
          <a:p>
            <a:pPr algn="just">
              <a:lnSpc>
                <a:spcPct val="150000"/>
              </a:lnSpc>
              <a:spcAft>
                <a:spcPts val="800"/>
              </a:spcAft>
            </a:pPr>
            <a:r>
              <a:rPr lang="en-US" sz="4000" dirty="0" err="1">
                <a:latin typeface="Arial (Body)"/>
                <a:ea typeface="Arial" panose="020B0604020202020204" pitchFamily="34" charset="0"/>
                <a:cs typeface="Times New Roman" panose="02020603050405020304" pitchFamily="18" charset="0"/>
              </a:rPr>
              <a:t>Tương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tự</a:t>
            </a:r>
            <a:r>
              <a:rPr lang="en-US" sz="4000" dirty="0">
                <a:latin typeface="Arial (Body)"/>
                <a:ea typeface="Arial" panose="020B0604020202020204" pitchFamily="34" charset="0"/>
                <a:cs typeface="Times New Roman" panose="02020603050405020304" pitchFamily="18" charset="0"/>
              </a:rPr>
              <a:t>, ta </a:t>
            </a:r>
            <a:r>
              <a:rPr lang="en-US" sz="4000" dirty="0" err="1">
                <a:latin typeface="Arial (Body)"/>
                <a:ea typeface="Arial" panose="020B0604020202020204" pitchFamily="34" charset="0"/>
                <a:cs typeface="Times New Roman" panose="02020603050405020304" pitchFamily="18" charset="0"/>
              </a:rPr>
              <a:t>có</a:t>
            </a:r>
            <a:r>
              <a:rPr lang="en-US" sz="4000" dirty="0">
                <a:latin typeface="Arial (Body)"/>
                <a:ea typeface="Arial" panose="020B0604020202020204" pitchFamily="34" charset="0"/>
                <a:cs typeface="Times New Roman" panose="02020603050405020304" pitchFamily="18" charset="0"/>
              </a:rPr>
              <a:t>: O(0;0); F(3; -5).</a:t>
            </a:r>
          </a:p>
        </p:txBody>
      </p:sp>
      <p:sp>
        <p:nvSpPr>
          <p:cNvPr id="7" name="Rectangle 6">
            <a:extLst>
              <a:ext uri="{FF2B5EF4-FFF2-40B4-BE49-F238E27FC236}">
                <a16:creationId xmlns:a16="http://schemas.microsoft.com/office/drawing/2014/main" xmlns="" id="{E2ED1AE7-2479-F7AF-A569-A56BD1B7FF86}"/>
              </a:ext>
            </a:extLst>
          </p:cNvPr>
          <p:cNvSpPr/>
          <p:nvPr/>
        </p:nvSpPr>
        <p:spPr>
          <a:xfrm>
            <a:off x="977440" y="3690467"/>
            <a:ext cx="1274708" cy="784830"/>
          </a:xfrm>
          <a:prstGeom prst="rect">
            <a:avLst/>
          </a:prstGeom>
        </p:spPr>
        <p:txBody>
          <a:bodyPr wrap="none">
            <a:spAutoFit/>
          </a:bodyPr>
          <a:lstStyle/>
          <a:p>
            <a:pPr lvl="0" algn="ctr">
              <a:defRPr/>
            </a:pPr>
            <a:r>
              <a:rPr lang="en-US" sz="4500" b="1" dirty="0" err="1">
                <a:solidFill>
                  <a:prstClr val="black"/>
                </a:solidFill>
                <a:latin typeface="Arial" panose="020B0604020202020204" pitchFamily="34" charset="0"/>
                <a:cs typeface="Arial" panose="020B0604020202020204" pitchFamily="34" charset="0"/>
              </a:rPr>
              <a:t>Giải</a:t>
            </a:r>
            <a:endParaRPr lang="en-US" sz="4500" b="1" dirty="0">
              <a:solidFill>
                <a:prstClr val="black"/>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F148242A-E39A-DF90-4AF3-34536CC30E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8915" y="2090482"/>
            <a:ext cx="5197762" cy="6106035"/>
          </a:xfrm>
          <a:prstGeom prst="rect">
            <a:avLst/>
          </a:prstGeom>
        </p:spPr>
      </p:pic>
    </p:spTree>
    <p:extLst>
      <p:ext uri="{BB962C8B-B14F-4D97-AF65-F5344CB8AC3E}">
        <p14:creationId xmlns:p14="http://schemas.microsoft.com/office/powerpoint/2010/main" val="27236628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1143000" y="1104900"/>
            <a:ext cx="15925800" cy="82296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72256"/>
          <a:stretch>
            <a:fillRect/>
          </a:stretch>
        </p:blipFill>
        <p:spPr>
          <a:xfrm rot="2077256">
            <a:off x="12487739" y="-545673"/>
            <a:ext cx="9392930" cy="3325597"/>
          </a:xfrm>
          <a:prstGeom prst="rect">
            <a:avLst/>
          </a:prstGeom>
        </p:spPr>
      </p:pic>
      <p:sp>
        <p:nvSpPr>
          <p:cNvPr id="4" name="Rounded Rectangle 3"/>
          <p:cNvSpPr/>
          <p:nvPr/>
        </p:nvSpPr>
        <p:spPr>
          <a:xfrm>
            <a:off x="6745824" y="294727"/>
            <a:ext cx="4796352" cy="1644795"/>
          </a:xfrm>
          <a:prstGeom prst="ellipse">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err="1">
                <a:solidFill>
                  <a:sysClr val="windowText" lastClr="000000"/>
                </a:solidFill>
                <a:latin typeface="Arial" panose="020B0604020202020204" pitchFamily="34" charset="0"/>
                <a:cs typeface="Arial" panose="020B0604020202020204" pitchFamily="34" charset="0"/>
              </a:rPr>
              <a:t>Vận</a:t>
            </a:r>
            <a:r>
              <a:rPr lang="en-US" sz="4500" b="1" dirty="0">
                <a:solidFill>
                  <a:sysClr val="windowText" lastClr="000000"/>
                </a:solidFill>
                <a:latin typeface="Arial" panose="020B0604020202020204" pitchFamily="34" charset="0"/>
                <a:cs typeface="Arial" panose="020B0604020202020204" pitchFamily="34" charset="0"/>
              </a:rPr>
              <a:t> </a:t>
            </a:r>
            <a:r>
              <a:rPr lang="en-US" sz="4500" b="1" dirty="0" err="1">
                <a:solidFill>
                  <a:sysClr val="windowText" lastClr="000000"/>
                </a:solidFill>
                <a:latin typeface="Arial" panose="020B0604020202020204" pitchFamily="34" charset="0"/>
                <a:cs typeface="Arial" panose="020B0604020202020204" pitchFamily="34" charset="0"/>
              </a:rPr>
              <a:t>dụng</a:t>
            </a:r>
            <a:r>
              <a:rPr lang="en-US" sz="4500" b="1" dirty="0">
                <a:solidFill>
                  <a:sysClr val="windowText" lastClr="000000"/>
                </a:solidFill>
                <a:latin typeface="Arial" panose="020B0604020202020204" pitchFamily="34" charset="0"/>
                <a:cs typeface="Arial" panose="020B0604020202020204" pitchFamily="34" charset="0"/>
              </a:rPr>
              <a:t> 1</a:t>
            </a:r>
            <a:endParaRPr kumimoji="0" lang="en-US" sz="45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1799978" y="3930240"/>
            <a:ext cx="8971701" cy="3671583"/>
          </a:xfrm>
          <a:prstGeom prst="rect">
            <a:avLst/>
          </a:prstGeom>
          <a:noFill/>
        </p:spPr>
        <p:txBody>
          <a:bodyPr wrap="square" rtlCol="0">
            <a:spAutoFit/>
          </a:bodyPr>
          <a:lstStyle/>
          <a:p>
            <a:pPr algn="just">
              <a:lnSpc>
                <a:spcPct val="150000"/>
              </a:lnSpc>
              <a:spcAft>
                <a:spcPts val="800"/>
              </a:spcAft>
            </a:pPr>
            <a:r>
              <a:rPr lang="en-US" sz="4000" dirty="0">
                <a:latin typeface="Arial (Body)"/>
                <a:ea typeface="Arial" panose="020B0604020202020204" pitchFamily="34" charset="0"/>
                <a:cs typeface="Times New Roman" panose="02020603050405020304" pitchFamily="18" charset="0"/>
              </a:rPr>
              <a:t>Qua A </a:t>
            </a:r>
            <a:r>
              <a:rPr lang="en-US" sz="4000" dirty="0" err="1">
                <a:latin typeface="Arial (Body)"/>
                <a:ea typeface="Arial" panose="020B0604020202020204" pitchFamily="34" charset="0"/>
                <a:cs typeface="Times New Roman" panose="02020603050405020304" pitchFamily="18" charset="0"/>
              </a:rPr>
              <a:t>kẻ</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các</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đường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thẳng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vuông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góc</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với</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hai</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trục</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tọa</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độ</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các</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đường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này</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cắt</a:t>
            </a:r>
            <a:r>
              <a:rPr lang="en-US" sz="4000" dirty="0">
                <a:latin typeface="Arial (Body)"/>
                <a:ea typeface="Arial" panose="020B0604020202020204" pitchFamily="34" charset="0"/>
                <a:cs typeface="Times New Roman" panose="02020603050405020304" pitchFamily="18" charset="0"/>
              </a:rPr>
              <a:t> Ox </a:t>
            </a:r>
            <a:r>
              <a:rPr lang="en-US" sz="4000" dirty="0" err="1">
                <a:latin typeface="Arial (Body)"/>
                <a:ea typeface="Arial" panose="020B0604020202020204" pitchFamily="34" charset="0"/>
                <a:cs typeface="Times New Roman" panose="02020603050405020304" pitchFamily="18" charset="0"/>
              </a:rPr>
              <a:t>tại</a:t>
            </a:r>
            <a:r>
              <a:rPr lang="en-US" sz="4000" dirty="0">
                <a:latin typeface="Arial (Body)"/>
                <a:ea typeface="Arial" panose="020B0604020202020204" pitchFamily="34" charset="0"/>
                <a:cs typeface="Times New Roman" panose="02020603050405020304" pitchFamily="18" charset="0"/>
              </a:rPr>
              <a:t> 4 </a:t>
            </a:r>
            <a:r>
              <a:rPr lang="en-US" sz="4000" dirty="0" err="1">
                <a:latin typeface="Arial (Body)"/>
                <a:ea typeface="Arial" panose="020B0604020202020204" pitchFamily="34" charset="0"/>
                <a:cs typeface="Times New Roman" panose="02020603050405020304" pitchFamily="18" charset="0"/>
              </a:rPr>
              <a:t>và</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cắt</a:t>
            </a:r>
            <a:r>
              <a:rPr lang="en-US" sz="4000" dirty="0">
                <a:latin typeface="Arial (Body)"/>
                <a:ea typeface="Arial" panose="020B0604020202020204" pitchFamily="34" charset="0"/>
                <a:cs typeface="Times New Roman" panose="02020603050405020304" pitchFamily="18" charset="0"/>
              </a:rPr>
              <a:t> Oy </a:t>
            </a:r>
            <a:r>
              <a:rPr lang="en-US" sz="4000" dirty="0" err="1">
                <a:latin typeface="Arial (Body)"/>
                <a:ea typeface="Arial" panose="020B0604020202020204" pitchFamily="34" charset="0"/>
                <a:cs typeface="Times New Roman" panose="02020603050405020304" pitchFamily="18" charset="0"/>
              </a:rPr>
              <a:t>tại</a:t>
            </a:r>
            <a:r>
              <a:rPr lang="en-US" sz="4000" dirty="0">
                <a:latin typeface="Arial (Body)"/>
                <a:ea typeface="Arial" panose="020B0604020202020204" pitchFamily="34" charset="0"/>
                <a:cs typeface="Times New Roman" panose="02020603050405020304" pitchFamily="18" charset="0"/>
              </a:rPr>
              <a:t> 8. Ta </a:t>
            </a:r>
            <a:r>
              <a:rPr lang="en-US" sz="4000" dirty="0" err="1">
                <a:latin typeface="Arial (Body)"/>
                <a:ea typeface="Arial" panose="020B0604020202020204" pitchFamily="34" charset="0"/>
                <a:cs typeface="Times New Roman" panose="02020603050405020304" pitchFamily="18" charset="0"/>
              </a:rPr>
              <a:t>được</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tọa</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độ</a:t>
            </a:r>
            <a:r>
              <a:rPr lang="en-US" sz="4000" dirty="0">
                <a:latin typeface="Arial (Body)"/>
                <a:ea typeface="Arial" panose="020B0604020202020204" pitchFamily="34" charset="0"/>
                <a:cs typeface="Times New Roman" panose="02020603050405020304" pitchFamily="18" charset="0"/>
              </a:rPr>
              <a:t> A </a:t>
            </a:r>
            <a:r>
              <a:rPr lang="en-US" sz="4000" dirty="0" err="1">
                <a:latin typeface="Arial (Body)"/>
                <a:ea typeface="Arial" panose="020B0604020202020204" pitchFamily="34" charset="0"/>
                <a:cs typeface="Times New Roman" panose="02020603050405020304" pitchFamily="18" charset="0"/>
              </a:rPr>
              <a:t>của</a:t>
            </a:r>
            <a:r>
              <a:rPr lang="en-US" sz="4000" dirty="0">
                <a:latin typeface="Arial (Body)"/>
                <a:ea typeface="Arial" panose="020B0604020202020204" pitchFamily="34" charset="0"/>
                <a:cs typeface="Times New Roman" panose="02020603050405020304" pitchFamily="18" charset="0"/>
              </a:rPr>
              <a:t> con </a:t>
            </a:r>
            <a:r>
              <a:rPr lang="en-US" sz="4000" dirty="0" err="1">
                <a:latin typeface="Arial (Body)"/>
                <a:ea typeface="Arial" panose="020B0604020202020204" pitchFamily="34" charset="0"/>
                <a:cs typeface="Times New Roman" panose="02020603050405020304" pitchFamily="18" charset="0"/>
              </a:rPr>
              <a:t>thuyền</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là</a:t>
            </a:r>
            <a:r>
              <a:rPr lang="en-US" sz="4000" dirty="0">
                <a:latin typeface="Arial (Body)"/>
                <a:ea typeface="Arial" panose="020B0604020202020204" pitchFamily="34" charset="0"/>
                <a:cs typeface="Times New Roman" panose="02020603050405020304" pitchFamily="18" charset="0"/>
              </a:rPr>
              <a:t> (4;8).</a:t>
            </a:r>
          </a:p>
        </p:txBody>
      </p:sp>
      <p:pic>
        <p:nvPicPr>
          <p:cNvPr id="5" name="Picture 4"/>
          <p:cNvPicPr>
            <a:picLocks noChangeAspect="1"/>
          </p:cNvPicPr>
          <p:nvPr/>
        </p:nvPicPr>
        <p:blipFill>
          <a:blip r:embed="rId5"/>
          <a:stretch>
            <a:fillRect/>
          </a:stretch>
        </p:blipFill>
        <p:spPr>
          <a:xfrm>
            <a:off x="16409649" y="7508568"/>
            <a:ext cx="2444708" cy="2767824"/>
          </a:xfrm>
          <a:prstGeom prst="rect">
            <a:avLst/>
          </a:prstGeom>
        </p:spPr>
      </p:pic>
      <p:sp>
        <p:nvSpPr>
          <p:cNvPr id="7" name="Rectangle 6"/>
          <p:cNvSpPr/>
          <p:nvPr/>
        </p:nvSpPr>
        <p:spPr>
          <a:xfrm>
            <a:off x="1772627" y="2058021"/>
            <a:ext cx="14610372" cy="901593"/>
          </a:xfrm>
          <a:prstGeom prst="rect">
            <a:avLst/>
          </a:prstGeom>
        </p:spPr>
        <p:txBody>
          <a:bodyPr wrap="square">
            <a:spAutoFit/>
          </a:bodyPr>
          <a:lstStyle/>
          <a:p>
            <a:pPr lvl="0">
              <a:lnSpc>
                <a:spcPct val="150000"/>
              </a:lnSpc>
              <a:defRPr/>
            </a:pPr>
            <a:r>
              <a:rPr lang="en-US" sz="4000" dirty="0" err="1">
                <a:solidFill>
                  <a:prstClr val="black"/>
                </a:solidFill>
                <a:latin typeface="Arial" panose="020B0604020202020204" pitchFamily="34" charset="0"/>
                <a:cs typeface="Arial" panose="020B0604020202020204" pitchFamily="34" charset="0"/>
              </a:rPr>
              <a:t>Tìm</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tọa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trí</a:t>
            </a:r>
            <a:r>
              <a:rPr lang="en-US" sz="4000" dirty="0">
                <a:solidFill>
                  <a:prstClr val="black"/>
                </a:solidFill>
                <a:latin typeface="Arial" panose="020B0604020202020204" pitchFamily="34" charset="0"/>
                <a:cs typeface="Arial" panose="020B0604020202020204" pitchFamily="34" charset="0"/>
              </a:rPr>
              <a:t> A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con </a:t>
            </a:r>
            <a:r>
              <a:rPr lang="en-US" sz="4000" dirty="0" err="1">
                <a:solidFill>
                  <a:prstClr val="black"/>
                </a:solidFill>
                <a:latin typeface="Arial" panose="020B0604020202020204" pitchFamily="34" charset="0"/>
                <a:cs typeface="Arial" panose="020B0604020202020204" pitchFamily="34" charset="0"/>
              </a:rPr>
              <a:t>thuyền</a:t>
            </a:r>
            <a:r>
              <a:rPr lang="en-US" sz="4000" dirty="0">
                <a:solidFill>
                  <a:prstClr val="black"/>
                </a:solidFill>
                <a:latin typeface="Arial" panose="020B0604020202020204" pitchFamily="34" charset="0"/>
                <a:cs typeface="Arial" panose="020B0604020202020204" pitchFamily="34" charset="0"/>
              </a:rPr>
              <a:t> B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hòn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đảo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trong</a:t>
            </a:r>
            <a:r>
              <a:rPr lang="en-US" sz="4000" dirty="0">
                <a:solidFill>
                  <a:prstClr val="black"/>
                </a:solidFill>
                <a:latin typeface="Arial" panose="020B0604020202020204" pitchFamily="34" charset="0"/>
                <a:cs typeface="Arial" panose="020B0604020202020204" pitchFamily="34" charset="0"/>
              </a:rPr>
              <a:t> HĐKP1</a:t>
            </a:r>
          </a:p>
        </p:txBody>
      </p:sp>
      <p:pic>
        <p:nvPicPr>
          <p:cNvPr id="24" name="Picture 23"/>
          <p:cNvPicPr>
            <a:picLocks noChangeAspect="1"/>
          </p:cNvPicPr>
          <p:nvPr/>
        </p:nvPicPr>
        <p:blipFill>
          <a:blip r:embed="rId6"/>
          <a:stretch>
            <a:fillRect/>
          </a:stretch>
        </p:blipFill>
        <p:spPr>
          <a:xfrm>
            <a:off x="-338457" y="7324087"/>
            <a:ext cx="2962913" cy="2962913"/>
          </a:xfrm>
          <a:prstGeom prst="rect">
            <a:avLst/>
          </a:prstGeom>
        </p:spPr>
      </p:pic>
      <p:sp>
        <p:nvSpPr>
          <p:cNvPr id="2" name="Rectangle 1">
            <a:extLst>
              <a:ext uri="{FF2B5EF4-FFF2-40B4-BE49-F238E27FC236}">
                <a16:creationId xmlns:a16="http://schemas.microsoft.com/office/drawing/2014/main" xmlns="" id="{357ECA64-1616-8207-D35C-70FC6D522D5D}"/>
              </a:ext>
            </a:extLst>
          </p:cNvPr>
          <p:cNvSpPr/>
          <p:nvPr/>
        </p:nvSpPr>
        <p:spPr>
          <a:xfrm>
            <a:off x="8500572" y="3204849"/>
            <a:ext cx="1154482" cy="707886"/>
          </a:xfrm>
          <a:prstGeom prst="rect">
            <a:avLst/>
          </a:prstGeom>
        </p:spPr>
        <p:txBody>
          <a:bodyPr wrap="none">
            <a:spAutoFit/>
          </a:bodyPr>
          <a:lstStyle/>
          <a:p>
            <a:pPr lvl="0" algn="ctr">
              <a:defRPr/>
            </a:pP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3830FB5E-2411-F2F3-DDF9-4A31726A4FDB}"/>
              </a:ext>
            </a:extLst>
          </p:cNvPr>
          <p:cNvSpPr txBox="1"/>
          <p:nvPr/>
        </p:nvSpPr>
        <p:spPr>
          <a:xfrm>
            <a:off x="2438400" y="8254432"/>
            <a:ext cx="11170508"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Body)"/>
                <a:ea typeface="Arial" panose="020B0604020202020204" pitchFamily="34" charset="0"/>
                <a:cs typeface="Times New Roman" panose="02020603050405020304" pitchFamily="18" charset="0"/>
              </a:rPr>
              <a:t>Tương</a:t>
            </a:r>
            <a:r>
              <a:rPr kumimoji="0" lang="en-US" sz="4000" b="0" i="0" u="none" strike="noStrike" kern="1200" cap="none" spc="0" normalizeH="0" baseline="0" noProof="0" dirty="0">
                <a:ln>
                  <a:noFill/>
                </a:ln>
                <a:solidFill>
                  <a:prstClr val="black"/>
                </a:solidFill>
                <a:effectLst/>
                <a:uLnTx/>
                <a:uFillTx/>
                <a:latin typeface="Arial (Body)"/>
                <a:ea typeface="Arial" panose="020B060402020202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Body)"/>
                <a:ea typeface="Arial" panose="020B0604020202020204" pitchFamily="34" charset="0"/>
                <a:cs typeface="Times New Roman" panose="02020603050405020304" pitchFamily="18" charset="0"/>
              </a:rPr>
              <a:t>tự</a:t>
            </a:r>
            <a:r>
              <a:rPr kumimoji="0" lang="en-US" sz="4000" b="0" i="0" u="none" strike="noStrike" kern="1200" cap="none" spc="0" normalizeH="0" baseline="0" noProof="0" dirty="0">
                <a:ln>
                  <a:noFill/>
                </a:ln>
                <a:solidFill>
                  <a:prstClr val="black"/>
                </a:solidFill>
                <a:effectLst/>
                <a:uLnTx/>
                <a:uFillTx/>
                <a:latin typeface="Arial (Body)"/>
                <a:ea typeface="Arial" panose="020B0604020202020204" pitchFamily="34" charset="0"/>
                <a:cs typeface="Times New Roman" panose="02020603050405020304" pitchFamily="18" charset="0"/>
              </a:rPr>
              <a:t>, ta </a:t>
            </a:r>
            <a:r>
              <a:rPr kumimoji="0" lang="en-US" sz="4000" b="0" i="0" u="none" strike="noStrike" kern="1200" cap="none" spc="0" normalizeH="0" baseline="0" noProof="0" dirty="0" err="1">
                <a:ln>
                  <a:noFill/>
                </a:ln>
                <a:solidFill>
                  <a:prstClr val="black"/>
                </a:solidFill>
                <a:effectLst/>
                <a:uLnTx/>
                <a:uFillTx/>
                <a:latin typeface="Arial (Body)"/>
                <a:ea typeface="Arial" panose="020B060402020202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Body)"/>
                <a:ea typeface="Arial" panose="020B060402020202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Body)"/>
                <a:ea typeface="Arial" panose="020B0604020202020204" pitchFamily="34" charset="0"/>
                <a:cs typeface="Times New Roman" panose="02020603050405020304" pitchFamily="18" charset="0"/>
              </a:rPr>
              <a:t>tọa</a:t>
            </a:r>
            <a:r>
              <a:rPr kumimoji="0" lang="en-US" sz="4000" b="0" i="0" u="none" strike="noStrike" kern="1200" cap="none" spc="0" normalizeH="0" baseline="0" noProof="0" dirty="0">
                <a:ln>
                  <a:noFill/>
                </a:ln>
                <a:solidFill>
                  <a:prstClr val="black"/>
                </a:solidFill>
                <a:effectLst/>
                <a:uLnTx/>
                <a:uFillTx/>
                <a:latin typeface="Arial (Body)"/>
                <a:ea typeface="Arial" panose="020B060402020202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Body)"/>
                <a:ea typeface="Arial" panose="020B0604020202020204" pitchFamily="34" charset="0"/>
                <a:cs typeface="Times New Roman" panose="02020603050405020304" pitchFamily="18" charset="0"/>
              </a:rPr>
              <a:t>độ</a:t>
            </a:r>
            <a:r>
              <a:rPr kumimoji="0" lang="en-US" sz="4000" b="0" i="0" u="none" strike="noStrike" kern="1200" cap="none" spc="0" normalizeH="0" baseline="0" noProof="0" dirty="0">
                <a:ln>
                  <a:noFill/>
                </a:ln>
                <a:solidFill>
                  <a:prstClr val="black"/>
                </a:solidFill>
                <a:effectLst/>
                <a:uLnTx/>
                <a:uFillTx/>
                <a:latin typeface="Arial (Body)"/>
                <a:ea typeface="Arial" panose="020B0604020202020204" pitchFamily="34" charset="0"/>
                <a:cs typeface="Times New Roman" panose="02020603050405020304" pitchFamily="18" charset="0"/>
              </a:rPr>
              <a:t> B </a:t>
            </a:r>
            <a:r>
              <a:rPr kumimoji="0" lang="en-US" sz="4000" b="0" i="0" u="none" strike="noStrike" kern="1200" cap="none" spc="0" normalizeH="0" baseline="0" noProof="0" dirty="0" err="1">
                <a:ln>
                  <a:noFill/>
                </a:ln>
                <a:solidFill>
                  <a:prstClr val="black"/>
                </a:solidFill>
                <a:effectLst/>
                <a:uLnTx/>
                <a:uFillTx/>
                <a:latin typeface="Arial (Body)"/>
                <a:ea typeface="Arial" panose="020B060402020202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Body)"/>
                <a:ea typeface="Arial" panose="020B060402020202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Body)"/>
                <a:ea typeface="Arial" panose="020B0604020202020204" pitchFamily="34" charset="0"/>
                <a:cs typeface="Times New Roman" panose="02020603050405020304" pitchFamily="18" charset="0"/>
              </a:rPr>
              <a:t>hòn</a:t>
            </a:r>
            <a:r>
              <a:rPr kumimoji="0" lang="en-US" sz="4000" b="0" i="0" u="none" strike="noStrike" kern="1200" cap="none" spc="0" normalizeH="0" baseline="0" noProof="0" dirty="0">
                <a:ln>
                  <a:noFill/>
                </a:ln>
                <a:solidFill>
                  <a:prstClr val="black"/>
                </a:solidFill>
                <a:effectLst/>
                <a:uLnTx/>
                <a:uFillTx/>
                <a:latin typeface="Arial (Body)"/>
                <a:ea typeface="Arial" panose="020B060402020202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Body)"/>
                <a:ea typeface="Arial" panose="020B0604020202020204" pitchFamily="34" charset="0"/>
                <a:cs typeface="Times New Roman" panose="02020603050405020304" pitchFamily="18" charset="0"/>
              </a:rPr>
              <a:t>đảo</a:t>
            </a:r>
            <a:r>
              <a:rPr kumimoji="0" lang="en-US" sz="4000" b="0" i="0" u="none" strike="noStrike" kern="1200" cap="none" spc="0" normalizeH="0" baseline="0" noProof="0" dirty="0">
                <a:ln>
                  <a:noFill/>
                </a:ln>
                <a:solidFill>
                  <a:prstClr val="black"/>
                </a:solidFill>
                <a:effectLst/>
                <a:uLnTx/>
                <a:uFillTx/>
                <a:latin typeface="Arial (Body)"/>
                <a:ea typeface="Arial" panose="020B060402020202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Body)"/>
                <a:ea typeface="Arial" panose="020B0604020202020204"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Body)"/>
                <a:ea typeface="Arial" panose="020B0604020202020204" pitchFamily="34" charset="0"/>
                <a:cs typeface="Times New Roman" panose="02020603050405020304" pitchFamily="18" charset="0"/>
              </a:rPr>
              <a:t> (-3;7).</a:t>
            </a:r>
          </a:p>
        </p:txBody>
      </p:sp>
      <p:pic>
        <p:nvPicPr>
          <p:cNvPr id="11" name="Picture 10">
            <a:extLst>
              <a:ext uri="{FF2B5EF4-FFF2-40B4-BE49-F238E27FC236}">
                <a16:creationId xmlns:a16="http://schemas.microsoft.com/office/drawing/2014/main" xmlns="" id="{E06980CA-485E-48CE-343C-09E9E5C064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04140" y="3418755"/>
            <a:ext cx="4939897" cy="4810224"/>
          </a:xfrm>
          <a:prstGeom prst="rect">
            <a:avLst/>
          </a:prstGeom>
        </p:spPr>
      </p:pic>
    </p:spTree>
    <p:extLst>
      <p:ext uri="{BB962C8B-B14F-4D97-AF65-F5344CB8AC3E}">
        <p14:creationId xmlns:p14="http://schemas.microsoft.com/office/powerpoint/2010/main" val="35353453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7" grpId="0"/>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3" name="AutoShape 2"/>
          <p:cNvSpPr/>
          <p:nvPr/>
        </p:nvSpPr>
        <p:spPr>
          <a:xfrm rot="-5400000">
            <a:off x="3908987" y="4511113"/>
            <a:ext cx="10551944" cy="19131917"/>
          </a:xfrm>
          <a:prstGeom prst="rect">
            <a:avLst/>
          </a:prstGeom>
          <a:solidFill>
            <a:srgbClr val="FFFFFF"/>
          </a:solidFill>
        </p:spPr>
        <p:txBody>
          <a:bodyPr/>
          <a:lstStyle/>
          <a:p>
            <a:endParaRPr lang="en-US"/>
          </a:p>
        </p:txBody>
      </p:sp>
      <p:pic>
        <p:nvPicPr>
          <p:cNvPr id="2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9278123"/>
            <a:ext cx="19136809" cy="10764455"/>
          </a:xfrm>
          <a:prstGeom prst="rect">
            <a:avLst/>
          </a:prstGeom>
        </p:spPr>
      </p:pic>
      <p:pic>
        <p:nvPicPr>
          <p:cNvPr id="25"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72256"/>
          <a:stretch>
            <a:fillRect/>
          </a:stretch>
        </p:blipFill>
        <p:spPr>
          <a:xfrm rot="2125209">
            <a:off x="11736091" y="-879764"/>
            <a:ext cx="10330278" cy="3566225"/>
          </a:xfrm>
          <a:prstGeom prst="rect">
            <a:avLst/>
          </a:prstGeom>
        </p:spPr>
      </p:pic>
      <p:grpSp>
        <p:nvGrpSpPr>
          <p:cNvPr id="40" name="Group 39"/>
          <p:cNvGrpSpPr/>
          <p:nvPr/>
        </p:nvGrpSpPr>
        <p:grpSpPr>
          <a:xfrm>
            <a:off x="3400736" y="1626706"/>
            <a:ext cx="11305864" cy="5269394"/>
            <a:chOff x="9144000" y="1901348"/>
            <a:chExt cx="7752726" cy="4071609"/>
          </a:xfrm>
        </p:grpSpPr>
        <p:sp>
          <p:nvSpPr>
            <p:cNvPr id="41" name="AutoShape 3"/>
            <p:cNvSpPr/>
            <p:nvPr/>
          </p:nvSpPr>
          <p:spPr>
            <a:xfrm>
              <a:off x="9144000" y="1901348"/>
              <a:ext cx="7752726" cy="4071609"/>
            </a:xfrm>
            <a:prstGeom prst="rect">
              <a:avLst/>
            </a:prstGeom>
            <a:solidFill>
              <a:srgbClr val="61A6AB"/>
            </a:solidFill>
          </p:spPr>
          <p:txBody>
            <a:bodyPr/>
            <a:lstStyle/>
            <a:p>
              <a:endParaRPr lang="en-US"/>
            </a:p>
          </p:txBody>
        </p:sp>
        <p:sp>
          <p:nvSpPr>
            <p:cNvPr id="42" name="AutoShape 7"/>
            <p:cNvSpPr/>
            <p:nvPr/>
          </p:nvSpPr>
          <p:spPr>
            <a:xfrm>
              <a:off x="9144000" y="1901348"/>
              <a:ext cx="7752726" cy="951331"/>
            </a:xfrm>
            <a:prstGeom prst="rect">
              <a:avLst/>
            </a:prstGeom>
            <a:solidFill>
              <a:srgbClr val="FFCE6D"/>
            </a:solidFill>
          </p:spPr>
          <p:txBody>
            <a:bodyPr/>
            <a:lstStyle/>
            <a:p>
              <a:endParaRPr lang="en-US"/>
            </a:p>
          </p:txBody>
        </p:sp>
        <p:sp>
          <p:nvSpPr>
            <p:cNvPr id="43" name="TextBox 8"/>
            <p:cNvSpPr txBox="1"/>
            <p:nvPr/>
          </p:nvSpPr>
          <p:spPr>
            <a:xfrm>
              <a:off x="9618457" y="2309828"/>
              <a:ext cx="6788617" cy="425195"/>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rPr>
                <a:t>2.</a:t>
              </a:r>
            </a:p>
          </p:txBody>
        </p:sp>
      </p:grpSp>
      <p:sp>
        <p:nvSpPr>
          <p:cNvPr id="44" name="Rectangle 43"/>
          <p:cNvSpPr/>
          <p:nvPr/>
        </p:nvSpPr>
        <p:spPr>
          <a:xfrm>
            <a:off x="4103720" y="2854239"/>
            <a:ext cx="9899896" cy="37644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5500" b="1" noProof="0" dirty="0">
                <a:solidFill>
                  <a:prstClr val="white"/>
                </a:solidFill>
                <a:latin typeface="Arial" panose="020B0604020202020204" pitchFamily="34" charset="0"/>
                <a:ea typeface="Calibri" panose="020F0502020204030204" pitchFamily="34" charset="0"/>
                <a:cs typeface="Times New Roman" panose="02020603050405020304" pitchFamily="18" charset="0"/>
              </a:rPr>
              <a:t>XÁC ĐỊNH MỘT ĐIỂM TRÊN MẶT PHẲNG TỌA ĐỘ KHI BIẾT TỌA ĐỘ CỦA NÓ</a:t>
            </a:r>
            <a:endParaRPr kumimoji="0" lang="en-US" sz="55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056994" y="5004025"/>
            <a:ext cx="2533006" cy="3711685"/>
          </a:xfrm>
          <a:prstGeom prst="rect">
            <a:avLst/>
          </a:prstGeom>
        </p:spPr>
      </p:pic>
      <p:pic>
        <p:nvPicPr>
          <p:cNvPr id="45" name="Picture 4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Lst>
          </a:blip>
          <a:stretch>
            <a:fillRect/>
          </a:stretch>
        </p:blipFill>
        <p:spPr>
          <a:xfrm flipV="1">
            <a:off x="12720017" y="5939716"/>
            <a:ext cx="1635091" cy="1800467"/>
          </a:xfrm>
          <a:prstGeom prst="rect">
            <a:avLst/>
          </a:prstGeom>
        </p:spPr>
      </p:pic>
      <p:pic>
        <p:nvPicPr>
          <p:cNvPr id="4" name="Picture 3"/>
          <p:cNvPicPr>
            <a:picLocks noChangeAspect="1"/>
          </p:cNvPicPr>
          <p:nvPr/>
        </p:nvPicPr>
        <p:blipFill>
          <a:blip r:embed="rId9"/>
          <a:stretch>
            <a:fillRect/>
          </a:stretch>
        </p:blipFill>
        <p:spPr>
          <a:xfrm>
            <a:off x="1462040" y="-3040"/>
            <a:ext cx="1938696" cy="1603387"/>
          </a:xfrm>
          <a:prstGeom prst="rect">
            <a:avLst/>
          </a:prstGeom>
        </p:spPr>
      </p:pic>
    </p:spTree>
    <p:extLst>
      <p:ext uri="{BB962C8B-B14F-4D97-AF65-F5344CB8AC3E}">
        <p14:creationId xmlns:p14="http://schemas.microsoft.com/office/powerpoint/2010/main" val="3328325351"/>
      </p:ext>
    </p:extLst>
  </p:cSld>
  <p:clrMapOvr>
    <a:masterClrMapping/>
  </p:clrMapOvr>
  <p:transition spd="med">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49414"/>
            <a:ext cx="2000868"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HĐKP2:</a:t>
            </a:r>
          </a:p>
        </p:txBody>
      </p:sp>
      <p:pic>
        <p:nvPicPr>
          <p:cNvPr id="5" name="Picture 4"/>
          <p:cNvPicPr>
            <a:picLocks noChangeAspect="1"/>
          </p:cNvPicPr>
          <p:nvPr/>
        </p:nvPicPr>
        <p:blipFill>
          <a:blip r:embed="rId2"/>
          <a:stretch>
            <a:fillRect/>
          </a:stretch>
        </p:blipFill>
        <p:spPr>
          <a:xfrm>
            <a:off x="15849600" y="204154"/>
            <a:ext cx="2261812" cy="1420491"/>
          </a:xfrm>
          <a:prstGeom prst="rect">
            <a:avLst/>
          </a:prstGeom>
        </p:spPr>
      </p:pic>
      <p:sp>
        <p:nvSpPr>
          <p:cNvPr id="8" name="Rectangle 7"/>
          <p:cNvSpPr/>
          <p:nvPr/>
        </p:nvSpPr>
        <p:spPr>
          <a:xfrm>
            <a:off x="988541" y="342900"/>
            <a:ext cx="7339768" cy="9646680"/>
          </a:xfrm>
          <a:prstGeom prst="rect">
            <a:avLst/>
          </a:prstGeom>
        </p:spPr>
        <p:txBody>
          <a:bodyPr wrap="square">
            <a:spAutoFit/>
          </a:bodyPr>
          <a:lstStyle/>
          <a:p>
            <a:pPr lvl="0" algn="just">
              <a:lnSpc>
                <a:spcPct val="150000"/>
              </a:lnSpc>
              <a:spcAft>
                <a:spcPts val="800"/>
              </a:spcAft>
            </a:pPr>
            <a:r>
              <a:rPr lang="en-US" sz="3800" dirty="0">
                <a:solidFill>
                  <a:srgbClr val="000000"/>
                </a:solidFill>
              </a:rPr>
              <a:t>		 </a:t>
            </a:r>
            <a:r>
              <a:rPr lang="vi-VN" sz="3800" dirty="0">
                <a:solidFill>
                  <a:srgbClr val="000000"/>
                </a:solidFill>
              </a:rPr>
              <a:t>Bạn Khoa tìm được tấm bản đồ cổ cho biết kho báu của thuyền trương Độc Nhãn trên </a:t>
            </a:r>
            <a:r>
              <a:rPr lang="vi-VN" sz="3800" dirty="0" err="1">
                <a:solidFill>
                  <a:srgbClr val="000000"/>
                </a:solidFill>
              </a:rPr>
              <a:t>đỏa</a:t>
            </a:r>
            <a:r>
              <a:rPr lang="vi-VN" sz="3800" dirty="0">
                <a:solidFill>
                  <a:srgbClr val="000000"/>
                </a:solidFill>
              </a:rPr>
              <a:t> Hòn Dừa (Hình 5) được giấu tại điểm có tọa độ (6; 4). Em hãy kẻ một đường thẳng vuông góc với </a:t>
            </a:r>
            <a:r>
              <a:rPr lang="vi-VN" sz="3800" dirty="0" err="1">
                <a:solidFill>
                  <a:srgbClr val="000000"/>
                </a:solidFill>
              </a:rPr>
              <a:t>Ox</a:t>
            </a:r>
            <a:r>
              <a:rPr lang="vi-VN" sz="3800" dirty="0">
                <a:solidFill>
                  <a:srgbClr val="000000"/>
                </a:solidFill>
              </a:rPr>
              <a:t> tại điểm 6 và một đường thẳng vuông góc với </a:t>
            </a:r>
            <a:r>
              <a:rPr lang="vi-VN" sz="3800" dirty="0" err="1">
                <a:solidFill>
                  <a:srgbClr val="000000"/>
                </a:solidFill>
              </a:rPr>
              <a:t>Oy</a:t>
            </a:r>
            <a:r>
              <a:rPr lang="vi-VN" sz="3800" dirty="0">
                <a:solidFill>
                  <a:srgbClr val="000000"/>
                </a:solidFill>
              </a:rPr>
              <a:t> tại điểm 4. Xác định giao điểm của hai đường thẳng vừa vẽ để giúp ban Khoa tìm kho báu.</a:t>
            </a:r>
            <a:endParaRPr lang="en-US" sz="3800" dirty="0">
              <a:solidFill>
                <a:prstClr val="black"/>
              </a:solidFill>
              <a:ea typeface="Arial" panose="020B0604020202020204" pitchFamily="34" charset="0"/>
              <a:cs typeface="Times New Roman" panose="02020603050405020304" pitchFamily="18" charset="0"/>
            </a:endParaRPr>
          </a:p>
        </p:txBody>
      </p:sp>
      <p:pic>
        <p:nvPicPr>
          <p:cNvPr id="28" name="Picture 27"/>
          <p:cNvPicPr>
            <a:picLocks noChangeAspect="1"/>
          </p:cNvPicPr>
          <p:nvPr/>
        </p:nvPicPr>
        <p:blipFill>
          <a:blip r:embed="rId3"/>
          <a:stretch>
            <a:fillRect/>
          </a:stretch>
        </p:blipFill>
        <p:spPr>
          <a:xfrm>
            <a:off x="-2913167" y="-261295"/>
            <a:ext cx="4194412" cy="11053006"/>
          </a:xfrm>
          <a:prstGeom prst="rect">
            <a:avLst/>
          </a:prstGeom>
        </p:spPr>
      </p:pic>
      <p:grpSp>
        <p:nvGrpSpPr>
          <p:cNvPr id="4" name="Group 3">
            <a:extLst>
              <a:ext uri="{FF2B5EF4-FFF2-40B4-BE49-F238E27FC236}">
                <a16:creationId xmlns:a16="http://schemas.microsoft.com/office/drawing/2014/main" xmlns="" id="{E3F749B4-586A-BD6A-36D1-44A299B2B1D0}"/>
              </a:ext>
            </a:extLst>
          </p:cNvPr>
          <p:cNvGrpSpPr/>
          <p:nvPr/>
        </p:nvGrpSpPr>
        <p:grpSpPr>
          <a:xfrm flipH="1">
            <a:off x="15133536" y="3698845"/>
            <a:ext cx="1874445" cy="1322947"/>
            <a:chOff x="8144169" y="4482026"/>
            <a:chExt cx="1999661" cy="1322947"/>
          </a:xfrm>
        </p:grpSpPr>
        <p:pic>
          <p:nvPicPr>
            <p:cNvPr id="7" name="Picture 6">
              <a:extLst>
                <a:ext uri="{FF2B5EF4-FFF2-40B4-BE49-F238E27FC236}">
                  <a16:creationId xmlns:a16="http://schemas.microsoft.com/office/drawing/2014/main" xmlns="" id="{DC08EB73-08D0-9D98-B4A2-BA7FBE65316F}"/>
                </a:ext>
              </a:extLst>
            </p:cNvPr>
            <p:cNvPicPr>
              <a:picLocks noChangeAspect="1"/>
            </p:cNvPicPr>
            <p:nvPr/>
          </p:nvPicPr>
          <p:blipFill>
            <a:blip r:embed="rId4"/>
            <a:stretch>
              <a:fillRect/>
            </a:stretch>
          </p:blipFill>
          <p:spPr>
            <a:xfrm>
              <a:off x="8144169" y="4482026"/>
              <a:ext cx="1999661" cy="1322947"/>
            </a:xfrm>
            <a:prstGeom prst="rect">
              <a:avLst/>
            </a:prstGeom>
          </p:spPr>
        </p:pic>
        <p:sp>
          <p:nvSpPr>
            <p:cNvPr id="9" name="TextBox 8">
              <a:extLst>
                <a:ext uri="{FF2B5EF4-FFF2-40B4-BE49-F238E27FC236}">
                  <a16:creationId xmlns:a16="http://schemas.microsoft.com/office/drawing/2014/main" xmlns="" id="{D5E18DCC-C444-86E4-2D3A-52FBCA4EC013}"/>
                </a:ext>
              </a:extLst>
            </p:cNvPr>
            <p:cNvSpPr txBox="1"/>
            <p:nvPr/>
          </p:nvSpPr>
          <p:spPr>
            <a:xfrm>
              <a:off x="8403159" y="4726471"/>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xmlns="" id="{2392A23F-C25E-FEB1-277D-57EFB07A7C95}"/>
              </a:ext>
            </a:extLst>
          </p:cNvPr>
          <p:cNvSpPr txBox="1"/>
          <p:nvPr/>
        </p:nvSpPr>
        <p:spPr>
          <a:xfrm>
            <a:off x="9098433" y="5464514"/>
            <a:ext cx="7909548" cy="4472378"/>
          </a:xfrm>
          <a:prstGeom prst="rect">
            <a:avLst/>
          </a:prstGeom>
          <a:noFill/>
        </p:spPr>
        <p:txBody>
          <a:bodyPr wrap="square">
            <a:spAutoFit/>
          </a:bodyPr>
          <a:lstStyle/>
          <a:p>
            <a:pPr algn="just">
              <a:lnSpc>
                <a:spcPct val="150000"/>
              </a:lnSpc>
              <a:spcAft>
                <a:spcPts val="800"/>
              </a:spcAft>
            </a:pP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Kẻ</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một</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đường</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thẳng</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vuông</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góc</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với</a:t>
            </a:r>
            <a:r>
              <a:rPr lang="en-US" sz="3800" dirty="0">
                <a:latin typeface="Arial (Body)"/>
                <a:ea typeface="Arial" panose="020B0604020202020204" pitchFamily="34" charset="0"/>
                <a:cs typeface="Times New Roman" panose="02020603050405020304" pitchFamily="18" charset="0"/>
              </a:rPr>
              <a:t> Ox </a:t>
            </a:r>
            <a:r>
              <a:rPr lang="en-US" sz="3800" dirty="0" err="1">
                <a:latin typeface="Arial (Body)"/>
                <a:ea typeface="Arial" panose="020B0604020202020204" pitchFamily="34" charset="0"/>
                <a:cs typeface="Times New Roman" panose="02020603050405020304" pitchFamily="18" charset="0"/>
              </a:rPr>
              <a:t>tại</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điểm</a:t>
            </a:r>
            <a:r>
              <a:rPr lang="en-US" sz="3800" dirty="0">
                <a:latin typeface="Arial (Body)"/>
                <a:ea typeface="Arial" panose="020B0604020202020204" pitchFamily="34" charset="0"/>
                <a:cs typeface="Times New Roman" panose="02020603050405020304" pitchFamily="18" charset="0"/>
              </a:rPr>
              <a:t> 6 </a:t>
            </a:r>
            <a:r>
              <a:rPr lang="en-US" sz="3800" dirty="0" err="1">
                <a:latin typeface="Arial (Body)"/>
                <a:ea typeface="Arial" panose="020B0604020202020204" pitchFamily="34" charset="0"/>
                <a:cs typeface="Times New Roman" panose="02020603050405020304" pitchFamily="18" charset="0"/>
              </a:rPr>
              <a:t>và</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một</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đường</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thẳng</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vuông</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góc</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với</a:t>
            </a:r>
            <a:r>
              <a:rPr lang="en-US" sz="3800" dirty="0">
                <a:latin typeface="Arial (Body)"/>
                <a:ea typeface="Arial" panose="020B0604020202020204" pitchFamily="34" charset="0"/>
                <a:cs typeface="Times New Roman" panose="02020603050405020304" pitchFamily="18" charset="0"/>
              </a:rPr>
              <a:t> Oy </a:t>
            </a:r>
            <a:r>
              <a:rPr lang="en-US" sz="3800" dirty="0" err="1">
                <a:latin typeface="Arial (Body)"/>
                <a:ea typeface="Arial" panose="020B0604020202020204" pitchFamily="34" charset="0"/>
                <a:cs typeface="Times New Roman" panose="02020603050405020304" pitchFamily="18" charset="0"/>
              </a:rPr>
              <a:t>tại</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điểm</a:t>
            </a:r>
            <a:r>
              <a:rPr lang="en-US" sz="3800" dirty="0">
                <a:latin typeface="Arial (Body)"/>
                <a:ea typeface="Arial" panose="020B0604020202020204" pitchFamily="34" charset="0"/>
                <a:cs typeface="Times New Roman" panose="02020603050405020304" pitchFamily="18" charset="0"/>
              </a:rPr>
              <a:t> 4.</a:t>
            </a:r>
          </a:p>
          <a:p>
            <a:pPr algn="just">
              <a:lnSpc>
                <a:spcPct val="150000"/>
              </a:lnSpc>
              <a:spcAft>
                <a:spcPts val="800"/>
              </a:spcAft>
            </a:pPr>
            <a:r>
              <a:rPr lang="en-US" sz="3800" dirty="0">
                <a:latin typeface="Arial (Body)"/>
                <a:ea typeface="Arial" panose="020B0604020202020204" pitchFamily="34" charset="0"/>
                <a:cs typeface="Times New Roman" panose="02020603050405020304" pitchFamily="18" charset="0"/>
              </a:rPr>
              <a:t>Hai </a:t>
            </a:r>
            <a:r>
              <a:rPr lang="en-US" sz="3800" dirty="0" err="1">
                <a:latin typeface="Arial (Body)"/>
                <a:ea typeface="Arial" panose="020B0604020202020204" pitchFamily="34" charset="0"/>
                <a:cs typeface="Times New Roman" panose="02020603050405020304" pitchFamily="18" charset="0"/>
              </a:rPr>
              <a:t>đường</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thẳng</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này</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cắt</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nhau</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tại</a:t>
            </a:r>
            <a:r>
              <a:rPr lang="en-US" sz="3800" dirty="0">
                <a:latin typeface="Arial (Body)"/>
                <a:ea typeface="Arial" panose="020B0604020202020204" pitchFamily="34" charset="0"/>
                <a:cs typeface="Times New Roman" panose="02020603050405020304" pitchFamily="18" charset="0"/>
              </a:rPr>
              <a:t> A </a:t>
            </a:r>
            <a:r>
              <a:rPr lang="en-US" sz="3800" dirty="0" err="1">
                <a:latin typeface="Arial (Body)"/>
                <a:ea typeface="Arial" panose="020B0604020202020204" pitchFamily="34" charset="0"/>
                <a:cs typeface="Times New Roman" panose="02020603050405020304" pitchFamily="18" charset="0"/>
              </a:rPr>
              <a:t>có</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tọa</a:t>
            </a:r>
            <a:r>
              <a:rPr lang="en-US" sz="3800" dirty="0">
                <a:latin typeface="Arial (Body)"/>
                <a:ea typeface="Arial" panose="020B0604020202020204" pitchFamily="34" charset="0"/>
                <a:cs typeface="Times New Roman" panose="02020603050405020304" pitchFamily="18" charset="0"/>
              </a:rPr>
              <a:t> </a:t>
            </a:r>
            <a:r>
              <a:rPr lang="en-US" sz="3800" dirty="0" err="1">
                <a:latin typeface="Arial (Body)"/>
                <a:ea typeface="Arial" panose="020B0604020202020204" pitchFamily="34" charset="0"/>
                <a:cs typeface="Times New Roman" panose="02020603050405020304" pitchFamily="18" charset="0"/>
              </a:rPr>
              <a:t>độ</a:t>
            </a:r>
            <a:r>
              <a:rPr lang="en-US" sz="3800" dirty="0">
                <a:latin typeface="Arial (Body)"/>
                <a:ea typeface="Arial" panose="020B0604020202020204" pitchFamily="34" charset="0"/>
                <a:cs typeface="Times New Roman" panose="02020603050405020304" pitchFamily="18" charset="0"/>
              </a:rPr>
              <a:t> (6;4). </a:t>
            </a:r>
          </a:p>
        </p:txBody>
      </p:sp>
      <p:pic>
        <p:nvPicPr>
          <p:cNvPr id="12" name="Picture 11">
            <a:extLst>
              <a:ext uri="{FF2B5EF4-FFF2-40B4-BE49-F238E27FC236}">
                <a16:creationId xmlns:a16="http://schemas.microsoft.com/office/drawing/2014/main" xmlns="" id="{02B7C827-E815-2C31-4214-4F727B9F6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9167" y="350108"/>
            <a:ext cx="5691596" cy="4695566"/>
          </a:xfrm>
          <a:prstGeom prst="rect">
            <a:avLst/>
          </a:prstGeom>
        </p:spPr>
      </p:pic>
    </p:spTree>
    <p:extLst>
      <p:ext uri="{BB962C8B-B14F-4D97-AF65-F5344CB8AC3E}">
        <p14:creationId xmlns:p14="http://schemas.microsoft.com/office/powerpoint/2010/main" val="20313277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6"/>
          <p:cNvSpPr/>
          <p:nvPr/>
        </p:nvSpPr>
        <p:spPr>
          <a:xfrm>
            <a:off x="426720" y="419100"/>
            <a:ext cx="17373600" cy="9448800"/>
          </a:xfrm>
          <a:prstGeom prst="rect">
            <a:avLst/>
          </a:prstGeom>
          <a:solidFill>
            <a:srgbClr val="F6F6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23"/>
          <p:cNvSpPr/>
          <p:nvPr/>
        </p:nvSpPr>
        <p:spPr>
          <a:xfrm>
            <a:off x="667184" y="2250973"/>
            <a:ext cx="12271619" cy="7309052"/>
          </a:xfrm>
          <a:prstGeom prst="rect">
            <a:avLst/>
          </a:prstGeom>
          <a:solidFill>
            <a:schemeClr val="accent3">
              <a:lumMod val="60000"/>
              <a:lumOff val="40000"/>
            </a:schemeClr>
          </a:solidFill>
        </p:spPr>
        <p:txBody>
          <a:bodyPr wrap="square" anchor="ctr">
            <a:spAutoFit/>
          </a:bodyPr>
          <a:lstStyle/>
          <a:p>
            <a:pPr algn="just">
              <a:lnSpc>
                <a:spcPct val="150000"/>
              </a:lnSpc>
              <a:spcAft>
                <a:spcPts val="800"/>
              </a:spcAft>
            </a:pPr>
            <a:r>
              <a:rPr lang="en-US" sz="3800" dirty="0" err="1">
                <a:solidFill>
                  <a:srgbClr val="000000"/>
                </a:solidFill>
                <a:latin typeface="Arial (Body)"/>
                <a:ea typeface="Arial" panose="020B0604020202020204" pitchFamily="34" charset="0"/>
                <a:cs typeface="Times New Roman" panose="02020603050405020304" pitchFamily="18" charset="0"/>
              </a:rPr>
              <a:t>Để</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xác</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định</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một</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điểm</a:t>
            </a:r>
            <a:r>
              <a:rPr lang="en-US" sz="3800" dirty="0">
                <a:solidFill>
                  <a:srgbClr val="000000"/>
                </a:solidFill>
                <a:latin typeface="Arial (Body)"/>
                <a:ea typeface="Arial" panose="020B0604020202020204" pitchFamily="34" charset="0"/>
                <a:cs typeface="Times New Roman" panose="02020603050405020304" pitchFamily="18" charset="0"/>
              </a:rPr>
              <a:t> P </a:t>
            </a:r>
            <a:r>
              <a:rPr lang="en-US" sz="3800" dirty="0" err="1">
                <a:solidFill>
                  <a:srgbClr val="000000"/>
                </a:solidFill>
                <a:latin typeface="Arial (Body)"/>
                <a:ea typeface="Arial" panose="020B0604020202020204" pitchFamily="34" charset="0"/>
                <a:cs typeface="Times New Roman" panose="02020603050405020304" pitchFamily="18" charset="0"/>
              </a:rPr>
              <a:t>có</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toạ</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độ</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là</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a;b</a:t>
            </a:r>
            <a:r>
              <a:rPr lang="en-US" sz="3800" dirty="0">
                <a:solidFill>
                  <a:srgbClr val="000000"/>
                </a:solidFill>
                <a:latin typeface="Arial (Body)"/>
                <a:ea typeface="Arial" panose="020B0604020202020204" pitchFamily="34" charset="0"/>
                <a:cs typeface="Times New Roman" panose="02020603050405020304" pitchFamily="18" charset="0"/>
              </a:rPr>
              <a:t>), ta </a:t>
            </a:r>
            <a:r>
              <a:rPr lang="en-US" sz="3800" dirty="0" err="1">
                <a:solidFill>
                  <a:srgbClr val="000000"/>
                </a:solidFill>
                <a:latin typeface="Arial (Body)"/>
                <a:ea typeface="Arial" panose="020B0604020202020204" pitchFamily="34" charset="0"/>
                <a:cs typeface="Times New Roman" panose="02020603050405020304" pitchFamily="18" charset="0"/>
              </a:rPr>
              <a:t>thực</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hiện</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các</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bước</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sau</a:t>
            </a:r>
            <a:r>
              <a:rPr lang="en-US" sz="3800" dirty="0">
                <a:solidFill>
                  <a:srgbClr val="000000"/>
                </a:solidFill>
                <a:latin typeface="Arial (Body)"/>
                <a:ea typeface="Arial" panose="020B0604020202020204" pitchFamily="34" charset="0"/>
                <a:cs typeface="Times New Roman" panose="02020603050405020304" pitchFamily="18" charset="0"/>
              </a:rPr>
              <a:t>:</a:t>
            </a:r>
            <a:endParaRPr lang="en-US" sz="3800" dirty="0">
              <a:latin typeface="Arial (Body)"/>
              <a:ea typeface="Arial" panose="020B0604020202020204" pitchFamily="34" charset="0"/>
              <a:cs typeface="Times New Roman" panose="02020603050405020304" pitchFamily="18" charset="0"/>
            </a:endParaRPr>
          </a:p>
          <a:p>
            <a:pPr algn="just">
              <a:lnSpc>
                <a:spcPct val="150000"/>
              </a:lnSpc>
              <a:spcAft>
                <a:spcPts val="800"/>
              </a:spcAft>
            </a:pP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Tìm</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trên</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trục</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hoành</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điểm</a:t>
            </a:r>
            <a:r>
              <a:rPr lang="en-US" sz="3800" dirty="0">
                <a:solidFill>
                  <a:srgbClr val="000000"/>
                </a:solidFill>
                <a:latin typeface="Arial (Body)"/>
                <a:ea typeface="Arial" panose="020B0604020202020204" pitchFamily="34" charset="0"/>
                <a:cs typeface="Times New Roman" panose="02020603050405020304" pitchFamily="18" charset="0"/>
              </a:rPr>
              <a:t> a </a:t>
            </a:r>
            <a:r>
              <a:rPr lang="en-US" sz="3800" dirty="0" err="1">
                <a:solidFill>
                  <a:srgbClr val="000000"/>
                </a:solidFill>
                <a:latin typeface="Arial (Body)"/>
                <a:ea typeface="Arial" panose="020B0604020202020204" pitchFamily="34" charset="0"/>
                <a:cs typeface="Times New Roman" panose="02020603050405020304" pitchFamily="18" charset="0"/>
              </a:rPr>
              <a:t>và</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vẽ</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đường</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thẳng</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vuông</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góc</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với</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trục</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này</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tại</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điểm</a:t>
            </a:r>
            <a:r>
              <a:rPr lang="en-US" sz="3800" dirty="0">
                <a:solidFill>
                  <a:srgbClr val="000000"/>
                </a:solidFill>
                <a:latin typeface="Arial (Body)"/>
                <a:ea typeface="Arial" panose="020B0604020202020204" pitchFamily="34" charset="0"/>
                <a:cs typeface="Times New Roman" panose="02020603050405020304" pitchFamily="18" charset="0"/>
              </a:rPr>
              <a:t> a.</a:t>
            </a:r>
            <a:endParaRPr lang="en-US" sz="3800" dirty="0">
              <a:latin typeface="Arial (Body)"/>
              <a:ea typeface="Arial" panose="020B0604020202020204" pitchFamily="34" charset="0"/>
              <a:cs typeface="Times New Roman" panose="02020603050405020304" pitchFamily="18" charset="0"/>
            </a:endParaRPr>
          </a:p>
          <a:p>
            <a:pPr algn="just">
              <a:lnSpc>
                <a:spcPct val="150000"/>
              </a:lnSpc>
              <a:spcAft>
                <a:spcPts val="800"/>
              </a:spcAft>
            </a:pP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Tìm</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trên</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trục</a:t>
            </a:r>
            <a:r>
              <a:rPr lang="en-US" sz="3800" dirty="0">
                <a:solidFill>
                  <a:srgbClr val="000000"/>
                </a:solidFill>
                <a:latin typeface="Arial (Body)"/>
                <a:ea typeface="Arial" panose="020B0604020202020204" pitchFamily="34" charset="0"/>
                <a:cs typeface="Times New Roman" panose="02020603050405020304" pitchFamily="18" charset="0"/>
              </a:rPr>
              <a:t> tung </a:t>
            </a:r>
            <a:r>
              <a:rPr lang="en-US" sz="3800" dirty="0" err="1">
                <a:solidFill>
                  <a:srgbClr val="000000"/>
                </a:solidFill>
                <a:latin typeface="Arial (Body)"/>
                <a:ea typeface="Arial" panose="020B0604020202020204" pitchFamily="34" charset="0"/>
                <a:cs typeface="Times New Roman" panose="02020603050405020304" pitchFamily="18" charset="0"/>
              </a:rPr>
              <a:t>điểm</a:t>
            </a:r>
            <a:r>
              <a:rPr lang="en-US" sz="3800" dirty="0">
                <a:solidFill>
                  <a:srgbClr val="000000"/>
                </a:solidFill>
                <a:latin typeface="Arial (Body)"/>
                <a:ea typeface="Arial" panose="020B0604020202020204" pitchFamily="34" charset="0"/>
                <a:cs typeface="Times New Roman" panose="02020603050405020304" pitchFamily="18" charset="0"/>
              </a:rPr>
              <a:t> b </a:t>
            </a:r>
            <a:r>
              <a:rPr lang="en-US" sz="3800" dirty="0" err="1">
                <a:solidFill>
                  <a:srgbClr val="000000"/>
                </a:solidFill>
                <a:latin typeface="Arial (Body)"/>
                <a:ea typeface="Arial" panose="020B0604020202020204" pitchFamily="34" charset="0"/>
                <a:cs typeface="Times New Roman" panose="02020603050405020304" pitchFamily="18" charset="0"/>
              </a:rPr>
              <a:t>và</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vẽ</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đường</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thẳng</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vuông</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góc</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với</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trục</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này</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tại</a:t>
            </a:r>
            <a:r>
              <a:rPr lang="en-US" sz="3800" dirty="0">
                <a:solidFill>
                  <a:srgbClr val="000000"/>
                </a:solidFill>
                <a:latin typeface="Arial (Body)"/>
                <a:ea typeface="Arial" panose="020B0604020202020204" pitchFamily="34" charset="0"/>
                <a:cs typeface="Times New Roman" panose="02020603050405020304" pitchFamily="18" charset="0"/>
              </a:rPr>
              <a:t> </a:t>
            </a:r>
            <a:r>
              <a:rPr lang="en-US" sz="3800" dirty="0" err="1">
                <a:solidFill>
                  <a:srgbClr val="000000"/>
                </a:solidFill>
                <a:latin typeface="Arial (Body)"/>
                <a:ea typeface="Arial" panose="020B0604020202020204" pitchFamily="34" charset="0"/>
                <a:cs typeface="Times New Roman" panose="02020603050405020304" pitchFamily="18" charset="0"/>
              </a:rPr>
              <a:t>điểm</a:t>
            </a:r>
            <a:r>
              <a:rPr lang="en-US" sz="3800" dirty="0">
                <a:solidFill>
                  <a:srgbClr val="000000"/>
                </a:solidFill>
                <a:latin typeface="Arial (Body)"/>
                <a:ea typeface="Arial" panose="020B0604020202020204" pitchFamily="34" charset="0"/>
                <a:cs typeface="Times New Roman" panose="02020603050405020304" pitchFamily="18" charset="0"/>
              </a:rPr>
              <a:t> b.</a:t>
            </a:r>
            <a:endParaRPr lang="en-US" sz="3800" dirty="0">
              <a:latin typeface="Arial (Body)"/>
              <a:ea typeface="Arial" panose="020B0604020202020204" pitchFamily="34" charset="0"/>
              <a:cs typeface="Times New Roman" panose="02020603050405020304" pitchFamily="18" charset="0"/>
            </a:endParaRPr>
          </a:p>
          <a:p>
            <a:pPr>
              <a:lnSpc>
                <a:spcPct val="150000"/>
              </a:lnSpc>
            </a:pPr>
            <a:r>
              <a:rPr lang="en-US" sz="3800" dirty="0">
                <a:solidFill>
                  <a:srgbClr val="000000"/>
                </a:solidFill>
                <a:latin typeface="Arial (Body)"/>
                <a:ea typeface="Arial" panose="020B0604020202020204" pitchFamily="34" charset="0"/>
              </a:rPr>
              <a:t>- Giao </a:t>
            </a:r>
            <a:r>
              <a:rPr lang="en-US" sz="3800" dirty="0" err="1">
                <a:solidFill>
                  <a:srgbClr val="000000"/>
                </a:solidFill>
                <a:latin typeface="Arial (Body)"/>
                <a:ea typeface="Arial" panose="020B0604020202020204" pitchFamily="34" charset="0"/>
              </a:rPr>
              <a:t>điểm</a:t>
            </a:r>
            <a:r>
              <a:rPr lang="en-US" sz="3800" dirty="0">
                <a:solidFill>
                  <a:srgbClr val="000000"/>
                </a:solidFill>
                <a:latin typeface="Arial (Body)"/>
                <a:ea typeface="Arial" panose="020B0604020202020204" pitchFamily="34" charset="0"/>
              </a:rPr>
              <a:t> </a:t>
            </a:r>
            <a:r>
              <a:rPr lang="en-US" sz="3800" dirty="0" err="1">
                <a:solidFill>
                  <a:srgbClr val="000000"/>
                </a:solidFill>
                <a:latin typeface="Arial (Body)"/>
                <a:ea typeface="Arial" panose="020B0604020202020204" pitchFamily="34" charset="0"/>
              </a:rPr>
              <a:t>của</a:t>
            </a:r>
            <a:r>
              <a:rPr lang="en-US" sz="3800" dirty="0">
                <a:solidFill>
                  <a:srgbClr val="000000"/>
                </a:solidFill>
                <a:latin typeface="Arial (Body)"/>
                <a:ea typeface="Arial" panose="020B0604020202020204" pitchFamily="34" charset="0"/>
              </a:rPr>
              <a:t> </a:t>
            </a:r>
            <a:r>
              <a:rPr lang="en-US" sz="3800" dirty="0" err="1">
                <a:solidFill>
                  <a:srgbClr val="000000"/>
                </a:solidFill>
                <a:latin typeface="Arial (Body)"/>
                <a:ea typeface="Arial" panose="020B0604020202020204" pitchFamily="34" charset="0"/>
              </a:rPr>
              <a:t>hai</a:t>
            </a:r>
            <a:r>
              <a:rPr lang="en-US" sz="3800" dirty="0">
                <a:solidFill>
                  <a:srgbClr val="000000"/>
                </a:solidFill>
                <a:latin typeface="Arial (Body)"/>
                <a:ea typeface="Arial" panose="020B0604020202020204" pitchFamily="34" charset="0"/>
              </a:rPr>
              <a:t> </a:t>
            </a:r>
            <a:r>
              <a:rPr lang="en-US" sz="3800" dirty="0" err="1">
                <a:solidFill>
                  <a:srgbClr val="000000"/>
                </a:solidFill>
                <a:latin typeface="Arial (Body)"/>
                <a:ea typeface="Arial" panose="020B0604020202020204" pitchFamily="34" charset="0"/>
              </a:rPr>
              <a:t>đường</a:t>
            </a:r>
            <a:r>
              <a:rPr lang="en-US" sz="3800" dirty="0">
                <a:solidFill>
                  <a:srgbClr val="000000"/>
                </a:solidFill>
                <a:latin typeface="Arial (Body)"/>
                <a:ea typeface="Arial" panose="020B0604020202020204" pitchFamily="34" charset="0"/>
              </a:rPr>
              <a:t> </a:t>
            </a:r>
            <a:r>
              <a:rPr lang="en-US" sz="3800" dirty="0" err="1">
                <a:solidFill>
                  <a:srgbClr val="000000"/>
                </a:solidFill>
                <a:latin typeface="Arial (Body)"/>
                <a:ea typeface="Arial" panose="020B0604020202020204" pitchFamily="34" charset="0"/>
              </a:rPr>
              <a:t>thẳng</a:t>
            </a:r>
            <a:r>
              <a:rPr lang="en-US" sz="3800" dirty="0">
                <a:solidFill>
                  <a:srgbClr val="000000"/>
                </a:solidFill>
                <a:latin typeface="Arial (Body)"/>
                <a:ea typeface="Arial" panose="020B0604020202020204" pitchFamily="34" charset="0"/>
              </a:rPr>
              <a:t> </a:t>
            </a:r>
            <a:r>
              <a:rPr lang="en-US" sz="3800" dirty="0" err="1">
                <a:solidFill>
                  <a:srgbClr val="000000"/>
                </a:solidFill>
                <a:latin typeface="Arial (Body)"/>
                <a:ea typeface="Arial" panose="020B0604020202020204" pitchFamily="34" charset="0"/>
              </a:rPr>
              <a:t>vừa</a:t>
            </a:r>
            <a:r>
              <a:rPr lang="en-US" sz="3800" dirty="0">
                <a:solidFill>
                  <a:srgbClr val="000000"/>
                </a:solidFill>
                <a:latin typeface="Arial (Body)"/>
                <a:ea typeface="Arial" panose="020B0604020202020204" pitchFamily="34" charset="0"/>
              </a:rPr>
              <a:t> </a:t>
            </a:r>
            <a:r>
              <a:rPr lang="en-US" sz="3800" dirty="0" err="1">
                <a:solidFill>
                  <a:srgbClr val="000000"/>
                </a:solidFill>
                <a:latin typeface="Arial (Body)"/>
                <a:ea typeface="Arial" panose="020B0604020202020204" pitchFamily="34" charset="0"/>
              </a:rPr>
              <a:t>vẽ</a:t>
            </a:r>
            <a:r>
              <a:rPr lang="en-US" sz="3800" dirty="0">
                <a:solidFill>
                  <a:srgbClr val="000000"/>
                </a:solidFill>
                <a:latin typeface="Arial (Body)"/>
                <a:ea typeface="Arial" panose="020B0604020202020204" pitchFamily="34" charset="0"/>
              </a:rPr>
              <a:t> </a:t>
            </a:r>
            <a:r>
              <a:rPr lang="en-US" sz="3800" dirty="0" err="1">
                <a:solidFill>
                  <a:srgbClr val="000000"/>
                </a:solidFill>
                <a:latin typeface="Arial (Body)"/>
                <a:ea typeface="Arial" panose="020B0604020202020204" pitchFamily="34" charset="0"/>
              </a:rPr>
              <a:t>cho</a:t>
            </a:r>
            <a:r>
              <a:rPr lang="en-US" sz="3800" dirty="0">
                <a:solidFill>
                  <a:srgbClr val="000000"/>
                </a:solidFill>
                <a:latin typeface="Arial (Body)"/>
                <a:ea typeface="Arial" panose="020B0604020202020204" pitchFamily="34" charset="0"/>
              </a:rPr>
              <a:t> ta </a:t>
            </a:r>
            <a:r>
              <a:rPr lang="en-US" sz="3800" dirty="0" err="1">
                <a:solidFill>
                  <a:srgbClr val="000000"/>
                </a:solidFill>
                <a:latin typeface="Arial (Body)"/>
                <a:ea typeface="Arial" panose="020B0604020202020204" pitchFamily="34" charset="0"/>
              </a:rPr>
              <a:t>điểm</a:t>
            </a:r>
            <a:r>
              <a:rPr lang="en-US" sz="3800" dirty="0">
                <a:solidFill>
                  <a:srgbClr val="000000"/>
                </a:solidFill>
                <a:latin typeface="Arial (Body)"/>
                <a:ea typeface="Arial" panose="020B0604020202020204" pitchFamily="34" charset="0"/>
              </a:rPr>
              <a:t> P </a:t>
            </a:r>
            <a:r>
              <a:rPr lang="en-US" sz="3800" dirty="0" err="1">
                <a:solidFill>
                  <a:srgbClr val="000000"/>
                </a:solidFill>
                <a:latin typeface="Arial (Body)"/>
                <a:ea typeface="Arial" panose="020B0604020202020204" pitchFamily="34" charset="0"/>
              </a:rPr>
              <a:t>cần</a:t>
            </a:r>
            <a:r>
              <a:rPr lang="en-US" sz="3800" dirty="0">
                <a:solidFill>
                  <a:srgbClr val="000000"/>
                </a:solidFill>
                <a:latin typeface="Arial (Body)"/>
                <a:ea typeface="Arial" panose="020B0604020202020204" pitchFamily="34" charset="0"/>
              </a:rPr>
              <a:t> </a:t>
            </a:r>
            <a:r>
              <a:rPr lang="en-US" sz="3800" dirty="0" err="1">
                <a:solidFill>
                  <a:srgbClr val="000000"/>
                </a:solidFill>
                <a:latin typeface="Arial (Body)"/>
                <a:ea typeface="Arial" panose="020B0604020202020204" pitchFamily="34" charset="0"/>
              </a:rPr>
              <a:t>tìm</a:t>
            </a:r>
            <a:r>
              <a:rPr lang="en-US" sz="3800" dirty="0">
                <a:solidFill>
                  <a:srgbClr val="000000"/>
                </a:solidFill>
                <a:latin typeface="Arial (Body)"/>
                <a:ea typeface="Arial" panose="020B0604020202020204" pitchFamily="34" charset="0"/>
              </a:rPr>
              <a:t>.</a:t>
            </a:r>
            <a:endParaRPr kumimoji="0" lang="en-US" sz="3800" b="0" u="none" strike="noStrike" kern="1200" cap="none" spc="0" normalizeH="0" baseline="0" noProof="0" dirty="0">
              <a:ln>
                <a:noFill/>
              </a:ln>
              <a:solidFill>
                <a:prstClr val="black"/>
              </a:solidFill>
              <a:effectLst/>
              <a:uLnTx/>
              <a:uFillTx/>
              <a:latin typeface="Arial (Body)"/>
              <a:ea typeface="Arial" panose="020B060402020202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2664632" y="-3514968"/>
            <a:ext cx="10870110" cy="8931414"/>
          </a:xfrm>
          <a:prstGeom prst="rect">
            <a:avLst/>
          </a:prstGeom>
        </p:spPr>
      </p:pic>
      <p:sp>
        <p:nvSpPr>
          <p:cNvPr id="9" name="Pentagon 8"/>
          <p:cNvSpPr/>
          <p:nvPr/>
        </p:nvSpPr>
        <p:spPr>
          <a:xfrm>
            <a:off x="514453" y="760443"/>
            <a:ext cx="4514747" cy="1215287"/>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LUẬN</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029200" y="114300"/>
            <a:ext cx="1219200" cy="1277470"/>
          </a:xfrm>
          <a:prstGeom prst="rect">
            <a:avLst/>
          </a:prstGeom>
        </p:spPr>
      </p:pic>
      <p:pic>
        <p:nvPicPr>
          <p:cNvPr id="4" name="Picture 3"/>
          <p:cNvPicPr>
            <a:picLocks noChangeAspect="1"/>
          </p:cNvPicPr>
          <p:nvPr/>
        </p:nvPicPr>
        <p:blipFill>
          <a:blip r:embed="rId4"/>
          <a:stretch>
            <a:fillRect/>
          </a:stretch>
        </p:blipFill>
        <p:spPr>
          <a:xfrm>
            <a:off x="15773400" y="7621136"/>
            <a:ext cx="2130076" cy="2367900"/>
          </a:xfrm>
          <a:prstGeom prst="rect">
            <a:avLst/>
          </a:prstGeom>
        </p:spPr>
      </p:pic>
      <p:pic>
        <p:nvPicPr>
          <p:cNvPr id="7" name="Picture 6">
            <a:extLst>
              <a:ext uri="{FF2B5EF4-FFF2-40B4-BE49-F238E27FC236}">
                <a16:creationId xmlns:a16="http://schemas.microsoft.com/office/drawing/2014/main" xmlns="" id="{82D36C5A-B4F4-AEC9-D6F2-A4C2E2022E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179267" y="2552700"/>
            <a:ext cx="4360194" cy="4864932"/>
          </a:xfrm>
          <a:prstGeom prst="rect">
            <a:avLst/>
          </a:prstGeom>
        </p:spPr>
      </p:pic>
    </p:spTree>
    <p:extLst>
      <p:ext uri="{BB962C8B-B14F-4D97-AF65-F5344CB8AC3E}">
        <p14:creationId xmlns:p14="http://schemas.microsoft.com/office/powerpoint/2010/main" val="279881737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xEl>
                                              <p:pRg st="2" end="2"/>
                                            </p:txEl>
                                          </p:spTgt>
                                        </p:tgtEl>
                                        <p:attrNameLst>
                                          <p:attrName>style.visibility</p:attrName>
                                        </p:attrNameLst>
                                      </p:cBhvr>
                                      <p:to>
                                        <p:strVal val="visible"/>
                                      </p:to>
                                    </p:set>
                                    <p:animEffect transition="in" filter="fade">
                                      <p:cBhvr>
                                        <p:cTn id="30" dur="500"/>
                                        <p:tgtEl>
                                          <p:spTgt spid="2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xEl>
                                              <p:pRg st="3" end="3"/>
                                            </p:txEl>
                                          </p:spTgt>
                                        </p:tgtEl>
                                        <p:attrNameLst>
                                          <p:attrName>style.visibility</p:attrName>
                                        </p:attrNameLst>
                                      </p:cBhvr>
                                      <p:to>
                                        <p:strVal val="visible"/>
                                      </p:to>
                                    </p:set>
                                    <p:animEffect transition="in" filter="fade">
                                      <p:cBhvr>
                                        <p:cTn id="35"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6" name="AutoShape 6"/>
          <p:cNvSpPr/>
          <p:nvPr/>
        </p:nvSpPr>
        <p:spPr>
          <a:xfrm>
            <a:off x="1143000" y="1028700"/>
            <a:ext cx="15925800" cy="8229600"/>
          </a:xfrm>
          <a:prstGeom prst="rect">
            <a:avLst/>
          </a:prstGeom>
          <a:solidFill>
            <a:srgbClr val="61A6A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72256"/>
          <a:stretch>
            <a:fillRect/>
          </a:stretch>
        </p:blipFill>
        <p:spPr>
          <a:xfrm rot="2077256">
            <a:off x="12487739" y="-545673"/>
            <a:ext cx="9392930" cy="3325597"/>
          </a:xfrm>
          <a:prstGeom prst="rect">
            <a:avLst/>
          </a:prstGeom>
        </p:spPr>
      </p:pic>
      <p:pic>
        <p:nvPicPr>
          <p:cNvPr id="5" name="Picture 4"/>
          <p:cNvPicPr>
            <a:picLocks noChangeAspect="1"/>
          </p:cNvPicPr>
          <p:nvPr/>
        </p:nvPicPr>
        <p:blipFill>
          <a:blip r:embed="rId5"/>
          <a:stretch>
            <a:fillRect/>
          </a:stretch>
        </p:blipFill>
        <p:spPr>
          <a:xfrm flipH="1">
            <a:off x="427072" y="7110654"/>
            <a:ext cx="2314716" cy="2620651"/>
          </a:xfrm>
          <a:prstGeom prst="rect">
            <a:avLst/>
          </a:prstGeom>
        </p:spPr>
      </p:pic>
      <p:pic>
        <p:nvPicPr>
          <p:cNvPr id="10" name="Picture 9"/>
          <p:cNvPicPr>
            <a:picLocks noChangeAspect="1"/>
          </p:cNvPicPr>
          <p:nvPr/>
        </p:nvPicPr>
        <p:blipFill>
          <a:blip r:embed="rId6"/>
          <a:stretch>
            <a:fillRect/>
          </a:stretch>
        </p:blipFill>
        <p:spPr>
          <a:xfrm>
            <a:off x="15087600" y="6615026"/>
            <a:ext cx="3837005" cy="3837005"/>
          </a:xfrm>
          <a:prstGeom prst="rect">
            <a:avLst/>
          </a:prstGeom>
        </p:spPr>
      </p:pic>
      <p:sp>
        <p:nvSpPr>
          <p:cNvPr id="4" name="Rectangle 3">
            <a:extLst>
              <a:ext uri="{FF2B5EF4-FFF2-40B4-BE49-F238E27FC236}">
                <a16:creationId xmlns:a16="http://schemas.microsoft.com/office/drawing/2014/main" xmlns="" id="{D968883F-523D-D145-FA58-A70BDFE2DB95}"/>
              </a:ext>
            </a:extLst>
          </p:cNvPr>
          <p:cNvSpPr/>
          <p:nvPr/>
        </p:nvSpPr>
        <p:spPr>
          <a:xfrm>
            <a:off x="2409829" y="2197357"/>
            <a:ext cx="2314717"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Chú</a:t>
            </a:r>
            <a:r>
              <a:rPr kumimoji="0" lang="en-US" sz="4500" b="0"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ý</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xmlns="" id="{57F60B30-1D6D-BF78-0F82-72D50EA6371E}"/>
              </a:ext>
            </a:extLst>
          </p:cNvPr>
          <p:cNvPicPr>
            <a:picLocks noChangeAspect="1"/>
          </p:cNvPicPr>
          <p:nvPr/>
        </p:nvPicPr>
        <p:blipFill>
          <a:blip r:embed="rId7"/>
          <a:stretch>
            <a:fillRect/>
          </a:stretch>
        </p:blipFill>
        <p:spPr>
          <a:xfrm flipH="1">
            <a:off x="1237735" y="2154691"/>
            <a:ext cx="990528" cy="986926"/>
          </a:xfrm>
          <a:prstGeom prst="rect">
            <a:avLst/>
          </a:prstGeom>
        </p:spPr>
      </p:pic>
      <p:sp>
        <p:nvSpPr>
          <p:cNvPr id="13" name="Rectangle 12">
            <a:extLst>
              <a:ext uri="{FF2B5EF4-FFF2-40B4-BE49-F238E27FC236}">
                <a16:creationId xmlns:a16="http://schemas.microsoft.com/office/drawing/2014/main" xmlns="" id="{B1651A66-501E-4F83-585D-D658E362751B}"/>
              </a:ext>
            </a:extLst>
          </p:cNvPr>
          <p:cNvSpPr/>
          <p:nvPr/>
        </p:nvSpPr>
        <p:spPr>
          <a:xfrm>
            <a:off x="1467087" y="3718504"/>
            <a:ext cx="9353313" cy="1998176"/>
          </a:xfrm>
          <a:prstGeom prst="rect">
            <a:avLst/>
          </a:prstGeom>
        </p:spPr>
        <p:txBody>
          <a:bodyPr wrap="square">
            <a:spAutoFit/>
          </a:bodyPr>
          <a:lstStyle/>
          <a:p>
            <a:pPr lvl="0" algn="just">
              <a:lnSpc>
                <a:spcPct val="150000"/>
              </a:lnSpc>
              <a:spcBef>
                <a:spcPts val="100"/>
              </a:spcBef>
              <a:spcAft>
                <a:spcPts val="100"/>
              </a:spcAft>
            </a:pPr>
            <a:r>
              <a:rPr lang="en-US" sz="4400" i="1" dirty="0" err="1">
                <a:solidFill>
                  <a:schemeClr val="bg1"/>
                </a:solidFill>
                <a:latin typeface="Arial (Body)"/>
                <a:ea typeface="Arial" panose="020B0604020202020204" pitchFamily="34" charset="0"/>
              </a:rPr>
              <a:t>Trên</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mặt</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phẳng</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toạ</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độ</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mỗi</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cặp</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số</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a;b</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xác</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định</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một</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điểm</a:t>
            </a:r>
            <a:r>
              <a:rPr lang="en-US" sz="4400" i="1" dirty="0">
                <a:solidFill>
                  <a:schemeClr val="bg1"/>
                </a:solidFill>
                <a:latin typeface="Arial (Body)"/>
                <a:ea typeface="Arial" panose="020B0604020202020204" pitchFamily="34" charset="0"/>
              </a:rPr>
              <a:t> P </a:t>
            </a:r>
            <a:r>
              <a:rPr lang="en-US" sz="4400" i="1" dirty="0" err="1">
                <a:solidFill>
                  <a:schemeClr val="bg1"/>
                </a:solidFill>
                <a:latin typeface="Arial (Body)"/>
                <a:ea typeface="Arial" panose="020B0604020202020204" pitchFamily="34" charset="0"/>
              </a:rPr>
              <a:t>duy</a:t>
            </a:r>
            <a:r>
              <a:rPr lang="en-US" sz="4400" i="1" dirty="0">
                <a:solidFill>
                  <a:schemeClr val="bg1"/>
                </a:solidFill>
                <a:latin typeface="Arial (Body)"/>
                <a:ea typeface="Arial" panose="020B0604020202020204" pitchFamily="34" charset="0"/>
              </a:rPr>
              <a:t> </a:t>
            </a:r>
            <a:r>
              <a:rPr lang="en-US" sz="4400" i="1" dirty="0" err="1">
                <a:solidFill>
                  <a:schemeClr val="bg1"/>
                </a:solidFill>
                <a:latin typeface="Arial (Body)"/>
                <a:ea typeface="Arial" panose="020B0604020202020204" pitchFamily="34" charset="0"/>
              </a:rPr>
              <a:t>nhất</a:t>
            </a:r>
            <a:r>
              <a:rPr lang="en-US" sz="4400" i="1" dirty="0">
                <a:solidFill>
                  <a:schemeClr val="bg1"/>
                </a:solidFill>
                <a:latin typeface="Arial (Body)"/>
                <a:ea typeface="Arial" panose="020B0604020202020204" pitchFamily="34" charset="0"/>
              </a:rPr>
              <a:t>.</a:t>
            </a:r>
            <a:endParaRPr kumimoji="0" lang="en-US" sz="4300" b="0" i="1" u="none" strike="noStrike" kern="100" cap="none" spc="0" normalizeH="0" baseline="0" noProof="0" dirty="0">
              <a:ln>
                <a:noFill/>
              </a:ln>
              <a:solidFill>
                <a:schemeClr val="bg1"/>
              </a:solidFill>
              <a:effectLst/>
              <a:uLnTx/>
              <a:uFillTx/>
              <a:latin typeface="Arial (Body)"/>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D71071BA-E192-954A-4137-8276B83B517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138802" y="2491282"/>
            <a:ext cx="4772493" cy="5324958"/>
          </a:xfrm>
          <a:prstGeom prst="rect">
            <a:avLst/>
          </a:prstGeom>
        </p:spPr>
      </p:pic>
    </p:spTree>
    <p:extLst>
      <p:ext uri="{BB962C8B-B14F-4D97-AF65-F5344CB8AC3E}">
        <p14:creationId xmlns:p14="http://schemas.microsoft.com/office/powerpoint/2010/main" val="226218308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dirty="0"/>
          </a:p>
        </p:txBody>
      </p:sp>
      <p:pic>
        <p:nvPicPr>
          <p:cNvPr id="4"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6878374" y="152474"/>
            <a:ext cx="1294758" cy="1372094"/>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219155" y="8785934"/>
            <a:ext cx="1294758" cy="1372094"/>
          </a:xfrm>
          <a:prstGeom prst="rect">
            <a:avLst/>
          </a:prstGeom>
        </p:spPr>
      </p:pic>
      <p:sp>
        <p:nvSpPr>
          <p:cNvPr id="2" name="Rounded Rectangle 1"/>
          <p:cNvSpPr/>
          <p:nvPr/>
        </p:nvSpPr>
        <p:spPr>
          <a:xfrm>
            <a:off x="1625943" y="1097760"/>
            <a:ext cx="2004483" cy="1108165"/>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solidFill>
                  <a:prstClr val="white"/>
                </a:solidFill>
                <a:latin typeface="Arial" panose="020B0604020202020204" pitchFamily="34" charset="0"/>
                <a:cs typeface="Arial" panose="020B0604020202020204" pitchFamily="34" charset="0"/>
              </a:rPr>
              <a:t>Ví</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dụ</a:t>
            </a:r>
            <a:r>
              <a:rPr lang="en-US" sz="4000" b="1" dirty="0">
                <a:solidFill>
                  <a:prstClr val="white"/>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3" name="Rectangle 2"/>
              <p:cNvSpPr/>
              <p:nvPr/>
            </p:nvSpPr>
            <p:spPr>
              <a:xfrm>
                <a:off x="1603289" y="858528"/>
                <a:ext cx="14118597" cy="2363532"/>
              </a:xfrm>
              <a:prstGeom prst="rect">
                <a:avLst/>
              </a:prstGeom>
            </p:spPr>
            <p:txBody>
              <a:bodyPr wrap="square">
                <a:spAutoFit/>
              </a:bodyPr>
              <a:lstStyle/>
              <a:p>
                <a:pPr algn="just">
                  <a:lnSpc>
                    <a:spcPct val="200000"/>
                  </a:lnSpc>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hệ</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trục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tọa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Oxy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dấu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a:t>
                </a:r>
                <a14:m>
                  <m:oMath xmlns:m="http://schemas.openxmlformats.org/officeDocument/2006/math">
                    <m:r>
                      <a:rPr lang="en-US" sz="4000" b="0" i="1" smtClean="0">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1; 2), B(3; 4)</a:t>
                </a:r>
              </a:p>
            </p:txBody>
          </p:sp>
        </mc:Choice>
        <mc:Fallback xmlns="">
          <p:sp>
            <p:nvSpPr>
              <p:cNvPr id="3" name="Rectangle 2"/>
              <p:cNvSpPr>
                <a:spLocks noRot="1" noChangeAspect="1" noMove="1" noResize="1" noEditPoints="1" noAdjustHandles="1" noChangeArrowheads="1" noChangeShapeType="1" noTextEdit="1"/>
              </p:cNvSpPr>
              <p:nvPr/>
            </p:nvSpPr>
            <p:spPr>
              <a:xfrm>
                <a:off x="1603289" y="858528"/>
                <a:ext cx="14118597" cy="2363532"/>
              </a:xfrm>
              <a:prstGeom prst="rect">
                <a:avLst/>
              </a:prstGeom>
              <a:blipFill>
                <a:blip r:embed="rId5"/>
                <a:stretch>
                  <a:fillRect l="-1511" r="-1554" b="-10052"/>
                </a:stretch>
              </a:blipFill>
            </p:spPr>
            <p:txBody>
              <a:bodyPr/>
              <a:lstStyle/>
              <a:p>
                <a:r>
                  <a:rPr lang="en-US">
                    <a:noFill/>
                  </a:rPr>
                  <a:t> </a:t>
                </a:r>
              </a:p>
            </p:txBody>
          </p:sp>
        </mc:Fallback>
      </mc:AlternateContent>
      <p:pic>
        <p:nvPicPr>
          <p:cNvPr id="15"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697200" y="8335156"/>
            <a:ext cx="1905000" cy="1376363"/>
          </a:xfrm>
          <a:prstGeom prst="rect">
            <a:avLst/>
          </a:prstGeom>
        </p:spPr>
      </p:pic>
      <p:pic>
        <p:nvPicPr>
          <p:cNvPr id="13" name="Picture 12"/>
          <p:cNvPicPr>
            <a:picLocks noChangeAspect="1"/>
          </p:cNvPicPr>
          <p:nvPr/>
        </p:nvPicPr>
        <p:blipFill>
          <a:blip r:embed="rId8"/>
          <a:stretch>
            <a:fillRect/>
          </a:stretch>
        </p:blipFill>
        <p:spPr>
          <a:xfrm>
            <a:off x="16681624" y="6199"/>
            <a:ext cx="920576" cy="1018120"/>
          </a:xfrm>
          <a:prstGeom prst="rect">
            <a:avLst/>
          </a:prstGeom>
        </p:spPr>
      </p:pic>
      <p:pic>
        <p:nvPicPr>
          <p:cNvPr id="10" name="Picture 9">
            <a:extLst>
              <a:ext uri="{FF2B5EF4-FFF2-40B4-BE49-F238E27FC236}">
                <a16:creationId xmlns:a16="http://schemas.microsoft.com/office/drawing/2014/main" xmlns="" id="{B71D2DCF-C1A7-C3D8-4528-E1A9FA74128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298323" y="3222060"/>
            <a:ext cx="6386388" cy="4861636"/>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xmlns="" id="{8CADFD66-12A5-3DDF-C53E-1F41123F4E41}"/>
                  </a:ext>
                </a:extLst>
              </p:cNvPr>
              <p:cNvSpPr/>
              <p:nvPr/>
            </p:nvSpPr>
            <p:spPr>
              <a:xfrm>
                <a:off x="2306746" y="5671847"/>
                <a:ext cx="6943842" cy="2748253"/>
              </a:xfrm>
              <a:prstGeom prst="rect">
                <a:avLst/>
              </a:prstGeom>
            </p:spPr>
            <p:txBody>
              <a:bodyPr wrap="square">
                <a:spAutoFit/>
              </a:bodyPr>
              <a:lstStyle/>
              <a:p>
                <a:pPr>
                  <a:lnSpc>
                    <a:spcPct val="150000"/>
                  </a:lnSpc>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m:t>
                    </m:r>
                  </m:oMath>
                </a14:m>
                <a:r>
                  <a:rPr lang="en-US" sz="4000" dirty="0">
                    <a:latin typeface="Arial" panose="020B0604020202020204" pitchFamily="34" charset="0"/>
                    <a:ea typeface="Calibri" panose="020F0502020204030204" pitchFamily="34" charset="0"/>
                    <a:cs typeface="Arial" panose="020B0604020202020204" pitchFamily="34" charset="0"/>
                  </a:rPr>
                  <a:t>1; 2), B(3; 4)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định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mặt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phẳng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tọa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Oxy </a:t>
                </a:r>
                <a:r>
                  <a:rPr lang="en-US" sz="4000" dirty="0" err="1">
                    <a:latin typeface="Arial" panose="020B0604020202020204" pitchFamily="34" charset="0"/>
                    <a:ea typeface="Calibri" panose="020F0502020204030204" pitchFamily="34" charset="0"/>
                    <a:cs typeface="Arial" panose="020B0604020202020204" pitchFamily="34" charset="0"/>
                  </a:rPr>
                  <a:t>như</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Hình</a:t>
                </a:r>
                <a:r>
                  <a:rPr lang="en-US" sz="4000" dirty="0">
                    <a:latin typeface="Arial" panose="020B0604020202020204" pitchFamily="34" charset="0"/>
                    <a:ea typeface="Calibri" panose="020F0502020204030204" pitchFamily="34" charset="0"/>
                    <a:cs typeface="Arial" panose="020B0604020202020204" pitchFamily="34" charset="0"/>
                  </a:rPr>
                  <a:t> 7</a:t>
                </a:r>
                <a:endParaRPr lang="en-US" sz="4000" dirty="0">
                  <a:latin typeface="Arial" panose="020B0604020202020204" pitchFamily="34"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8CADFD66-12A5-3DDF-C53E-1F41123F4E41}"/>
                  </a:ext>
                </a:extLst>
              </p:cNvPr>
              <p:cNvSpPr>
                <a:spLocks noRot="1" noChangeAspect="1" noMove="1" noResize="1" noEditPoints="1" noAdjustHandles="1" noChangeArrowheads="1" noChangeShapeType="1" noTextEdit="1"/>
              </p:cNvSpPr>
              <p:nvPr/>
            </p:nvSpPr>
            <p:spPr>
              <a:xfrm>
                <a:off x="2306746" y="5671847"/>
                <a:ext cx="6943842" cy="2748253"/>
              </a:xfrm>
              <a:prstGeom prst="rect">
                <a:avLst/>
              </a:prstGeom>
              <a:blipFill>
                <a:blip r:embed="rId10"/>
                <a:stretch>
                  <a:fillRect l="-3073" r="-2195" b="-8647"/>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xmlns="" id="{A0093841-1651-A7FA-944B-7B10B0E39561}"/>
              </a:ext>
            </a:extLst>
          </p:cNvPr>
          <p:cNvSpPr/>
          <p:nvPr/>
        </p:nvSpPr>
        <p:spPr>
          <a:xfrm>
            <a:off x="4779600" y="4027717"/>
            <a:ext cx="1274708" cy="784830"/>
          </a:xfrm>
          <a:prstGeom prst="rect">
            <a:avLst/>
          </a:prstGeom>
        </p:spPr>
        <p:txBody>
          <a:bodyPr wrap="none">
            <a:spAutoFit/>
          </a:bodyPr>
          <a:lstStyle/>
          <a:p>
            <a:pPr lvl="0" algn="ctr">
              <a:defRPr/>
            </a:pPr>
            <a:r>
              <a:rPr lang="en-US" sz="4500" b="1" dirty="0" err="1">
                <a:solidFill>
                  <a:prstClr val="black"/>
                </a:solidFill>
                <a:latin typeface="Arial" panose="020B0604020202020204" pitchFamily="34" charset="0"/>
                <a:cs typeface="Arial" panose="020B0604020202020204" pitchFamily="34" charset="0"/>
              </a:rPr>
              <a:t>Giải</a:t>
            </a:r>
            <a:endParaRPr lang="en-US" sz="45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7919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838200" y="449080"/>
            <a:ext cx="16535400" cy="94488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8778224">
            <a:off x="12515334" y="8435897"/>
            <a:ext cx="8057164" cy="2781499"/>
          </a:xfrm>
          <a:prstGeom prst="rect">
            <a:avLst/>
          </a:prstGeom>
        </p:spPr>
      </p:pic>
      <p:sp>
        <p:nvSpPr>
          <p:cNvPr id="17" name="Rounded Rectangle 16"/>
          <p:cNvSpPr/>
          <p:nvPr/>
        </p:nvSpPr>
        <p:spPr>
          <a:xfrm>
            <a:off x="2015123" y="1485900"/>
            <a:ext cx="3886200"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panose="020B0604020202020204" pitchFamily="34" charset="0"/>
                <a:cs typeface="Arial" panose="020B0604020202020204" pitchFamily="34" charset="0"/>
              </a:rPr>
              <a:t>Thực</a:t>
            </a:r>
            <a:r>
              <a:rPr lang="en-US" sz="4300" b="1" dirty="0">
                <a:solidFill>
                  <a:prstClr val="white"/>
                </a:solidFill>
                <a:latin typeface="Arial" panose="020B0604020202020204" pitchFamily="34" charset="0"/>
                <a:cs typeface="Arial" panose="020B0604020202020204" pitchFamily="34" charset="0"/>
              </a:rPr>
              <a:t> </a:t>
            </a:r>
            <a:r>
              <a:rPr lang="en-US" sz="4300" b="1" dirty="0" err="1">
                <a:solidFill>
                  <a:prstClr val="white"/>
                </a:solidFill>
                <a:latin typeface="Arial" panose="020B0604020202020204" pitchFamily="34" charset="0"/>
                <a:cs typeface="Arial" panose="020B0604020202020204" pitchFamily="34" charset="0"/>
              </a:rPr>
              <a:t>hành</a:t>
            </a:r>
            <a:r>
              <a:rPr kumimoji="0" lang="en-US" sz="43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pic>
        <p:nvPicPr>
          <p:cNvPr id="24" name="Picture 23"/>
          <p:cNvPicPr>
            <a:picLocks noChangeAspect="1"/>
          </p:cNvPicPr>
          <p:nvPr/>
        </p:nvPicPr>
        <p:blipFill>
          <a:blip r:embed="rId4"/>
          <a:stretch>
            <a:fillRect/>
          </a:stretch>
        </p:blipFill>
        <p:spPr>
          <a:xfrm rot="21343969">
            <a:off x="15487895" y="-821065"/>
            <a:ext cx="3700593" cy="3700593"/>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5F5375F1-95CC-7B53-98B4-66962198B06A}"/>
                  </a:ext>
                </a:extLst>
              </p:cNvPr>
              <p:cNvSpPr txBox="1"/>
              <p:nvPr/>
            </p:nvSpPr>
            <p:spPr>
              <a:xfrm>
                <a:off x="1555841" y="5372100"/>
                <a:ext cx="7501365" cy="2748253"/>
              </a:xfrm>
              <a:prstGeom prst="rect">
                <a:avLst/>
              </a:prstGeom>
              <a:noFill/>
            </p:spPr>
            <p:txBody>
              <a:bodyPr wrap="square" rtlCol="0">
                <a:spAutoFit/>
              </a:bodyPr>
              <a:lstStyle/>
              <a:p>
                <a:pPr>
                  <a:lnSpc>
                    <a:spcPct val="150000"/>
                  </a:lnSpc>
                  <a:spcAft>
                    <a:spcPts val="800"/>
                  </a:spcAft>
                </a:pPr>
                <a:r>
                  <a:rPr lang="en-US" sz="4000" dirty="0" err="1">
                    <a:solidFill>
                      <a:srgbClr val="000000"/>
                    </a:solidFill>
                    <a:latin typeface="Arial (Body)"/>
                    <a:ea typeface="Arial" panose="020B0604020202020204" pitchFamily="34" charset="0"/>
                    <a:cs typeface="Times New Roman" panose="02020603050405020304" pitchFamily="18" charset="0"/>
                  </a:rPr>
                  <a:t>Các</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điểm</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a:solidFill>
                      <a:prstClr val="black"/>
                    </a:solidFill>
                    <a:latin typeface="Arial" panose="020B0604020202020204" pitchFamily="34" charset="0"/>
                    <a:cs typeface="Arial" panose="020B0604020202020204" pitchFamily="34" charset="0"/>
                  </a:rPr>
                  <a:t>C(3; 0), D(0;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m:t>
                    </m:r>
                  </m:oMath>
                </a14:m>
                <a:r>
                  <a:rPr lang="en-US" sz="4000" dirty="0">
                    <a:solidFill>
                      <a:prstClr val="black"/>
                    </a:solidFill>
                    <a:latin typeface="Arial" panose="020B0604020202020204" pitchFamily="34" charset="0"/>
                    <a:cs typeface="Arial" panose="020B0604020202020204" pitchFamily="34" charset="0"/>
                  </a:rPr>
                  <a:t>2), E(</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m:t>
                    </m:r>
                  </m:oMath>
                </a14:m>
                <a:r>
                  <a:rPr lang="en-US" sz="4000" dirty="0">
                    <a:solidFill>
                      <a:prstClr val="black"/>
                    </a:solidFill>
                    <a:latin typeface="Arial" panose="020B0604020202020204" pitchFamily="34" charset="0"/>
                    <a:cs typeface="Arial" panose="020B0604020202020204" pitchFamily="34" charset="0"/>
                  </a:rPr>
                  <a:t>3;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m:t>
                    </m:r>
                  </m:oMath>
                </a14:m>
                <a:r>
                  <a:rPr lang="en-US" sz="4000" dirty="0">
                    <a:solidFill>
                      <a:prstClr val="black"/>
                    </a:solidFill>
                    <a:latin typeface="Arial" panose="020B0604020202020204" pitchFamily="34" charset="0"/>
                    <a:cs typeface="Arial" panose="020B0604020202020204" pitchFamily="34" charset="0"/>
                  </a:rPr>
                  <a:t>4) </a:t>
                </a:r>
                <a:r>
                  <a:rPr lang="en-US" sz="4000" dirty="0" err="1">
                    <a:solidFill>
                      <a:srgbClr val="000000"/>
                    </a:solidFill>
                    <a:latin typeface="Arial (Body)"/>
                    <a:ea typeface="Arial" panose="020B0604020202020204" pitchFamily="34" charset="0"/>
                    <a:cs typeface="Times New Roman" panose="02020603050405020304" pitchFamily="18" charset="0"/>
                  </a:rPr>
                  <a:t>được</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xác</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định</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trên</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mặt</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phẳng</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tọa</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độ</a:t>
                </a:r>
                <a:r>
                  <a:rPr lang="en-US" sz="4000" dirty="0">
                    <a:solidFill>
                      <a:srgbClr val="000000"/>
                    </a:solidFill>
                    <a:latin typeface="Arial (Body)"/>
                    <a:ea typeface="Arial" panose="020B0604020202020204" pitchFamily="34" charset="0"/>
                    <a:cs typeface="Times New Roman" panose="02020603050405020304" pitchFamily="18" charset="0"/>
                  </a:rPr>
                  <a:t> Oxy </a:t>
                </a:r>
                <a:r>
                  <a:rPr lang="en-US" sz="4000" dirty="0" err="1">
                    <a:solidFill>
                      <a:srgbClr val="000000"/>
                    </a:solidFill>
                    <a:latin typeface="Arial (Body)"/>
                    <a:ea typeface="Arial" panose="020B0604020202020204" pitchFamily="34" charset="0"/>
                    <a:cs typeface="Times New Roman" panose="02020603050405020304" pitchFamily="18" charset="0"/>
                  </a:rPr>
                  <a:t>như</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sau</a:t>
                </a:r>
                <a:r>
                  <a:rPr lang="en-US" sz="4000" dirty="0">
                    <a:solidFill>
                      <a:srgbClr val="000000"/>
                    </a:solidFill>
                    <a:latin typeface="Arial (Body)"/>
                    <a:ea typeface="Arial" panose="020B0604020202020204" pitchFamily="34" charset="0"/>
                    <a:cs typeface="Times New Roman" panose="02020603050405020304" pitchFamily="18" charset="0"/>
                  </a:rPr>
                  <a:t>:</a:t>
                </a:r>
                <a:endParaRPr lang="en-US" sz="4000" dirty="0">
                  <a:latin typeface="Arial (Body)"/>
                  <a:ea typeface="Arial" panose="020B0604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5F5375F1-95CC-7B53-98B4-66962198B06A}"/>
                  </a:ext>
                </a:extLst>
              </p:cNvPr>
              <p:cNvSpPr txBox="1">
                <a:spLocks noRot="1" noChangeAspect="1" noMove="1" noResize="1" noEditPoints="1" noAdjustHandles="1" noChangeArrowheads="1" noChangeShapeType="1" noTextEdit="1"/>
              </p:cNvSpPr>
              <p:nvPr/>
            </p:nvSpPr>
            <p:spPr>
              <a:xfrm>
                <a:off x="1555841" y="5372100"/>
                <a:ext cx="7501365" cy="2748253"/>
              </a:xfrm>
              <a:prstGeom prst="rect">
                <a:avLst/>
              </a:prstGeom>
              <a:blipFill>
                <a:blip r:embed="rId5"/>
                <a:stretch>
                  <a:fillRect l="-2843" r="-569" b="-8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74292A7B-CB94-EF4A-A4A4-7D40CC2E735C}"/>
                  </a:ext>
                </a:extLst>
              </p:cNvPr>
              <p:cNvSpPr/>
              <p:nvPr/>
            </p:nvSpPr>
            <p:spPr>
              <a:xfrm>
                <a:off x="7012343" y="914233"/>
                <a:ext cx="9520048" cy="1824923"/>
              </a:xfrm>
              <a:prstGeom prst="rect">
                <a:avLst/>
              </a:prstGeom>
            </p:spPr>
            <p:txBody>
              <a:bodyPr wrap="square">
                <a:spAutoFit/>
              </a:bodyPr>
              <a:lstStyle/>
              <a:p>
                <a:pPr lvl="0">
                  <a:lnSpc>
                    <a:spcPct val="150000"/>
                  </a:lnSpc>
                  <a:defRPr/>
                </a:pPr>
                <a:r>
                  <a:rPr lang="en-US" sz="4000" dirty="0">
                    <a:solidFill>
                      <a:prstClr val="black"/>
                    </a:solidFill>
                    <a:latin typeface="Arial" panose="020B0604020202020204" pitchFamily="34" charset="0"/>
                    <a:cs typeface="Arial" panose="020B0604020202020204" pitchFamily="34" charset="0"/>
                  </a:rPr>
                  <a:t>Vẽ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hệ</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trục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tọa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a:t>
                </a:r>
                <a:r>
                  <a:rPr lang="en-US" sz="4000" dirty="0">
                    <a:solidFill>
                      <a:prstClr val="black"/>
                    </a:solidFill>
                    <a:latin typeface="Arial" panose="020B0604020202020204" pitchFamily="34" charset="0"/>
                    <a:cs typeface="Arial" panose="020B0604020202020204" pitchFamily="34" charset="0"/>
                  </a:rPr>
                  <a:t> Oxy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đánh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dấu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C(3; 0), D(0;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m:t>
                    </m:r>
                  </m:oMath>
                </a14:m>
                <a:r>
                  <a:rPr lang="en-US" sz="4000" dirty="0">
                    <a:solidFill>
                      <a:prstClr val="black"/>
                    </a:solidFill>
                    <a:latin typeface="Arial" panose="020B0604020202020204" pitchFamily="34" charset="0"/>
                    <a:cs typeface="Arial" panose="020B0604020202020204" pitchFamily="34" charset="0"/>
                  </a:rPr>
                  <a:t>2), E(</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m:t>
                    </m:r>
                  </m:oMath>
                </a14:m>
                <a:r>
                  <a:rPr lang="en-US" sz="4000" dirty="0">
                    <a:solidFill>
                      <a:prstClr val="black"/>
                    </a:solidFill>
                    <a:latin typeface="Arial" panose="020B0604020202020204" pitchFamily="34" charset="0"/>
                    <a:cs typeface="Arial" panose="020B0604020202020204" pitchFamily="34" charset="0"/>
                  </a:rPr>
                  <a:t>3;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m:t>
                    </m:r>
                  </m:oMath>
                </a14:m>
                <a:r>
                  <a:rPr lang="en-US" sz="4000" dirty="0">
                    <a:solidFill>
                      <a:prstClr val="black"/>
                    </a:solidFill>
                    <a:latin typeface="Arial" panose="020B0604020202020204" pitchFamily="34" charset="0"/>
                    <a:cs typeface="Arial" panose="020B0604020202020204" pitchFamily="34" charset="0"/>
                  </a:rPr>
                  <a:t>4)</a:t>
                </a:r>
              </a:p>
            </p:txBody>
          </p:sp>
        </mc:Choice>
        <mc:Fallback xmlns="">
          <p:sp>
            <p:nvSpPr>
              <p:cNvPr id="4" name="Rectangle 3">
                <a:extLst>
                  <a:ext uri="{FF2B5EF4-FFF2-40B4-BE49-F238E27FC236}">
                    <a16:creationId xmlns:a16="http://schemas.microsoft.com/office/drawing/2014/main" id="{74292A7B-CB94-EF4A-A4A4-7D40CC2E735C}"/>
                  </a:ext>
                </a:extLst>
              </p:cNvPr>
              <p:cNvSpPr>
                <a:spLocks noRot="1" noChangeAspect="1" noMove="1" noResize="1" noEditPoints="1" noAdjustHandles="1" noChangeArrowheads="1" noChangeShapeType="1" noTextEdit="1"/>
              </p:cNvSpPr>
              <p:nvPr/>
            </p:nvSpPr>
            <p:spPr>
              <a:xfrm>
                <a:off x="7012343" y="914233"/>
                <a:ext cx="9520048" cy="1824923"/>
              </a:xfrm>
              <a:prstGeom prst="rect">
                <a:avLst/>
              </a:prstGeom>
              <a:blipFill>
                <a:blip r:embed="rId6"/>
                <a:stretch>
                  <a:fillRect l="-2241" b="-1371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xmlns="" id="{FDFDD644-027D-7BFC-2C68-48D37BCC32F5}"/>
              </a:ext>
            </a:extLst>
          </p:cNvPr>
          <p:cNvSpPr/>
          <p:nvPr/>
        </p:nvSpPr>
        <p:spPr>
          <a:xfrm>
            <a:off x="7902724" y="3924300"/>
            <a:ext cx="1154482" cy="707886"/>
          </a:xfrm>
          <a:prstGeom prst="rect">
            <a:avLst/>
          </a:prstGeom>
        </p:spPr>
        <p:txBody>
          <a:bodyPr wrap="none">
            <a:spAutoFit/>
          </a:bodyPr>
          <a:lstStyle/>
          <a:p>
            <a:pPr lvl="0" algn="ctr">
              <a:defRPr/>
            </a:pP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0A20F0AE-4A51-1703-C4A2-A0F03134D851}"/>
              </a:ext>
            </a:extLst>
          </p:cNvPr>
          <p:cNvPicPr>
            <a:picLocks noChangeAspect="1"/>
          </p:cNvPicPr>
          <p:nvPr/>
        </p:nvPicPr>
        <p:blipFill>
          <a:blip r:embed="rId7"/>
          <a:stretch>
            <a:fillRect/>
          </a:stretch>
        </p:blipFill>
        <p:spPr>
          <a:xfrm>
            <a:off x="10594102" y="3844821"/>
            <a:ext cx="5527628" cy="4979064"/>
          </a:xfrm>
          <a:prstGeom prst="rect">
            <a:avLst/>
          </a:prstGeom>
        </p:spPr>
      </p:pic>
    </p:spTree>
    <p:extLst>
      <p:ext uri="{BB962C8B-B14F-4D97-AF65-F5344CB8AC3E}">
        <p14:creationId xmlns:p14="http://schemas.microsoft.com/office/powerpoint/2010/main" val="10649688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4"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grpSp>
        <p:nvGrpSpPr>
          <p:cNvPr id="13" name="Group 12"/>
          <p:cNvGrpSpPr/>
          <p:nvPr/>
        </p:nvGrpSpPr>
        <p:grpSpPr>
          <a:xfrm>
            <a:off x="6019800" y="427809"/>
            <a:ext cx="6248400" cy="1142788"/>
            <a:chOff x="6019800" y="411480"/>
            <a:chExt cx="6248400" cy="1219200"/>
          </a:xfrm>
        </p:grpSpPr>
        <p:sp>
          <p:nvSpPr>
            <p:cNvPr id="4" name="Round Same Side Corner Rectangle 3"/>
            <p:cNvSpPr/>
            <p:nvPr/>
          </p:nvSpPr>
          <p:spPr>
            <a:xfrm flipH="1" flipV="1">
              <a:off x="6019800" y="411480"/>
              <a:ext cx="6248400"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781800" y="513248"/>
              <a:ext cx="4724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925923">
            <a:off x="12857315" y="-700792"/>
            <a:ext cx="8057164" cy="2781499"/>
          </a:xfrm>
          <a:prstGeom prst="rect">
            <a:avLst/>
          </a:prstGeom>
        </p:spPr>
      </p:pic>
      <p:sp>
        <p:nvSpPr>
          <p:cNvPr id="3" name="Rectangle 2"/>
          <p:cNvSpPr/>
          <p:nvPr/>
        </p:nvSpPr>
        <p:spPr>
          <a:xfrm>
            <a:off x="769825" y="1787636"/>
            <a:ext cx="10457903" cy="6032421"/>
          </a:xfrm>
          <a:prstGeom prst="rect">
            <a:avLst/>
          </a:prstGeom>
        </p:spPr>
        <p:txBody>
          <a:bodyPr wrap="square">
            <a:spAutoFit/>
          </a:bodyPr>
          <a:lstStyle/>
          <a:p>
            <a:pPr algn="just">
              <a:lnSpc>
                <a:spcPct val="150000"/>
              </a:lnSpc>
              <a:spcBef>
                <a:spcPts val="600"/>
              </a:spcBef>
              <a:spcAft>
                <a:spcPts val="600"/>
              </a:spcAft>
            </a:pPr>
            <a:r>
              <a:rPr lang="da-DK" sz="3800" dirty="0">
                <a:solidFill>
                  <a:srgbClr val="000000"/>
                </a:solidFill>
                <a:latin typeface="Arial" panose="020B0604020202020204" pitchFamily="34" charset="0"/>
                <a:ea typeface="Calibri" panose="020F0502020204030204" pitchFamily="34" charset="0"/>
                <a:cs typeface="Arial" panose="020B0604020202020204" pitchFamily="34" charset="0"/>
              </a:rPr>
              <a:t>Bạn Cúc mới học chơi cờ vua. Em hãy tìm giúp bạn:</a:t>
            </a:r>
            <a:endParaRPr lang="en-US" sz="3800"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dirty="0">
                <a:solidFill>
                  <a:srgbClr val="000000"/>
                </a:solidFill>
                <a:latin typeface="Arial" panose="020B0604020202020204" pitchFamily="34" charset="0"/>
                <a:ea typeface="Calibri" panose="020F0502020204030204" pitchFamily="34" charset="0"/>
                <a:cs typeface="Arial" panose="020B0604020202020204" pitchFamily="34" charset="0"/>
              </a:rPr>
              <a:t>- Quân Hậu Trắng đang ở giao của các cột nào và hàng nào?</a:t>
            </a:r>
            <a:endParaRPr lang="en-US" sz="3800" dirty="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dirty="0">
                <a:solidFill>
                  <a:srgbClr val="000000"/>
                </a:solidFill>
                <a:latin typeface="Arial" panose="020B0604020202020204" pitchFamily="34" charset="0"/>
                <a:ea typeface="Calibri" panose="020F0502020204030204" pitchFamily="34" charset="0"/>
                <a:cs typeface="Arial" panose="020B0604020202020204" pitchFamily="34" charset="0"/>
              </a:rPr>
              <a:t>- Tại  giao của cột b và hàng 8 là quân gì?</a:t>
            </a:r>
            <a:endParaRPr lang="en-US" sz="3800" dirty="0">
              <a:latin typeface="Arial" panose="020B0604020202020204" pitchFamily="34" charset="0"/>
              <a:ea typeface="Arial" panose="020B0604020202020204" pitchFamily="34" charset="0"/>
              <a:cs typeface="Arial" panose="020B0604020202020204" pitchFamily="34" charset="0"/>
            </a:endParaRPr>
          </a:p>
          <a:p>
            <a:r>
              <a:rPr lang="da-DK" sz="3800" dirty="0">
                <a:solidFill>
                  <a:srgbClr val="000000"/>
                </a:solidFill>
                <a:latin typeface="Arial" panose="020B0604020202020204" pitchFamily="34" charset="0"/>
                <a:ea typeface="Calibri" panose="020F0502020204030204" pitchFamily="34" charset="0"/>
                <a:cs typeface="Arial" panose="020B0604020202020204" pitchFamily="34" charset="0"/>
              </a:rPr>
              <a:t>Cho biết tên gọi của các quân cờ trên bàn cờ vua như sau:</a:t>
            </a:r>
            <a:endParaRPr kumimoji="0" lang="en-US" sz="38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113" b="653"/>
          <a:stretch/>
        </p:blipFill>
        <p:spPr>
          <a:xfrm>
            <a:off x="11227728" y="2028895"/>
            <a:ext cx="5764872" cy="5720239"/>
          </a:xfrm>
          <a:prstGeom prst="rect">
            <a:avLst/>
          </a:prstGeom>
        </p:spPr>
      </p:pic>
      <p:pic>
        <p:nvPicPr>
          <p:cNvPr id="17" name="Picture 16"/>
          <p:cNvPicPr>
            <a:picLocks noChangeAspect="1"/>
          </p:cNvPicPr>
          <p:nvPr/>
        </p:nvPicPr>
        <p:blipFill>
          <a:blip r:embed="rId5"/>
          <a:stretch>
            <a:fillRect/>
          </a:stretch>
        </p:blipFill>
        <p:spPr>
          <a:xfrm>
            <a:off x="15577800" y="8554068"/>
            <a:ext cx="1938696" cy="1048603"/>
          </a:xfrm>
          <a:prstGeom prst="rect">
            <a:avLst/>
          </a:prstGeom>
        </p:spPr>
      </p:pic>
      <p:pic>
        <p:nvPicPr>
          <p:cNvPr id="7" name="Picture 6">
            <a:extLst>
              <a:ext uri="{FF2B5EF4-FFF2-40B4-BE49-F238E27FC236}">
                <a16:creationId xmlns:a16="http://schemas.microsoft.com/office/drawing/2014/main" xmlns="" id="{975CFF66-A687-72C8-6428-07986F3539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49876" y="7820057"/>
            <a:ext cx="9539847" cy="1943744"/>
          </a:xfrm>
          <a:prstGeom prst="rect">
            <a:avLst/>
          </a:prstGeom>
        </p:spPr>
      </p:pic>
    </p:spTree>
    <p:extLst>
      <p:ext uri="{BB962C8B-B14F-4D97-AF65-F5344CB8AC3E}">
        <p14:creationId xmlns:p14="http://schemas.microsoft.com/office/powerpoint/2010/main" val="379486939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1143000" y="1104900"/>
            <a:ext cx="15925800" cy="82296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72256"/>
          <a:stretch>
            <a:fillRect/>
          </a:stretch>
        </p:blipFill>
        <p:spPr>
          <a:xfrm rot="13353424">
            <a:off x="-4163025" y="7272258"/>
            <a:ext cx="9392930" cy="3325597"/>
          </a:xfrm>
          <a:prstGeom prst="rect">
            <a:avLst/>
          </a:prstGeom>
        </p:spPr>
      </p:pic>
      <p:sp>
        <p:nvSpPr>
          <p:cNvPr id="4" name="Rounded Rectangle 3"/>
          <p:cNvSpPr/>
          <p:nvPr/>
        </p:nvSpPr>
        <p:spPr>
          <a:xfrm>
            <a:off x="6745824" y="294727"/>
            <a:ext cx="4796352" cy="1644795"/>
          </a:xfrm>
          <a:prstGeom prst="ellipse">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err="1">
                <a:solidFill>
                  <a:sysClr val="windowText" lastClr="000000"/>
                </a:solidFill>
                <a:latin typeface="Arial" panose="020B0604020202020204" pitchFamily="34" charset="0"/>
                <a:cs typeface="Arial" panose="020B0604020202020204" pitchFamily="34" charset="0"/>
              </a:rPr>
              <a:t>Vận</a:t>
            </a:r>
            <a:r>
              <a:rPr lang="en-US" sz="4500" b="1" dirty="0">
                <a:solidFill>
                  <a:sysClr val="windowText" lastClr="000000"/>
                </a:solidFill>
                <a:latin typeface="Arial" panose="020B0604020202020204" pitchFamily="34" charset="0"/>
                <a:cs typeface="Arial" panose="020B0604020202020204" pitchFamily="34" charset="0"/>
              </a:rPr>
              <a:t> </a:t>
            </a:r>
            <a:r>
              <a:rPr lang="en-US" sz="4500" b="1" dirty="0" err="1">
                <a:solidFill>
                  <a:sysClr val="windowText" lastClr="000000"/>
                </a:solidFill>
                <a:latin typeface="Arial" panose="020B0604020202020204" pitchFamily="34" charset="0"/>
                <a:cs typeface="Arial" panose="020B0604020202020204" pitchFamily="34" charset="0"/>
              </a:rPr>
              <a:t>dụng</a:t>
            </a:r>
            <a:r>
              <a:rPr lang="en-US" sz="4500" b="1" dirty="0">
                <a:solidFill>
                  <a:sysClr val="windowText" lastClr="000000"/>
                </a:solidFill>
                <a:latin typeface="Arial" panose="020B0604020202020204" pitchFamily="34" charset="0"/>
                <a:cs typeface="Arial" panose="020B0604020202020204" pitchFamily="34" charset="0"/>
              </a:rPr>
              <a:t> 2</a:t>
            </a:r>
            <a:endParaRPr kumimoji="0" lang="en-US" sz="45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0" y="-279012"/>
            <a:ext cx="2444708" cy="2767824"/>
          </a:xfrm>
          <a:prstGeom prst="rect">
            <a:avLst/>
          </a:prstGeom>
        </p:spPr>
      </p:pic>
      <p:sp>
        <p:nvSpPr>
          <p:cNvPr id="7" name="Rectangle 6"/>
          <p:cNvSpPr/>
          <p:nvPr/>
        </p:nvSpPr>
        <p:spPr>
          <a:xfrm>
            <a:off x="1772627" y="2058021"/>
            <a:ext cx="14610372" cy="4609595"/>
          </a:xfrm>
          <a:prstGeom prst="rect">
            <a:avLst/>
          </a:prstGeom>
        </p:spPr>
        <p:txBody>
          <a:bodyPr wrap="square">
            <a:spAutoFit/>
          </a:bodyPr>
          <a:lstStyle/>
          <a:p>
            <a:pPr algn="just">
              <a:lnSpc>
                <a:spcPct val="150000"/>
              </a:lnSpc>
            </a:pPr>
            <a:r>
              <a:rPr lang="vi-VN" sz="4000" dirty="0">
                <a:solidFill>
                  <a:srgbClr val="000000"/>
                </a:solidFill>
              </a:rPr>
              <a:t>Người ta có thể dùng hai số để xác định vị trí của một điểm trên mặt đất hoặc địa cầu, chẳng hạn Lý Sơn là một huyện đảo nổi tiếng của Việt Nam, nằm ở vị trí 109°07'3"Đ, 15°22'51"B. Em hãy lấy một bản đồ địa lí Việt Nam và xác định vị trí của đảo Lý Sơn theo kinh độ và vĩ độ</a:t>
            </a:r>
            <a:r>
              <a:rPr lang="en-US" sz="4000" dirty="0">
                <a:solidFill>
                  <a:srgbClr val="000000"/>
                </a:solidFill>
              </a:rPr>
              <a:t>.</a:t>
            </a:r>
            <a:endParaRPr lang="vi-VN" sz="4000" dirty="0">
              <a:solidFill>
                <a:srgbClr val="000000"/>
              </a:solidFill>
            </a:endParaRPr>
          </a:p>
        </p:txBody>
      </p:sp>
      <p:sp>
        <p:nvSpPr>
          <p:cNvPr id="9" name="TextBox 8">
            <a:extLst>
              <a:ext uri="{FF2B5EF4-FFF2-40B4-BE49-F238E27FC236}">
                <a16:creationId xmlns:a16="http://schemas.microsoft.com/office/drawing/2014/main" xmlns="" id="{3830FB5E-2411-F2F3-DDF9-4A31726A4FDB}"/>
              </a:ext>
            </a:extLst>
          </p:cNvPr>
          <p:cNvSpPr txBox="1"/>
          <p:nvPr/>
        </p:nvSpPr>
        <p:spPr>
          <a:xfrm>
            <a:off x="3558746" y="7077269"/>
            <a:ext cx="11170508"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Học</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sinh</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thực</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hành</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trên</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bản</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đồ</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dưới</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sự</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hướng</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dẫn</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của</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giáo</a:t>
            </a:r>
            <a:r>
              <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rPr>
              <a:t> </a:t>
            </a:r>
            <a:r>
              <a:rPr kumimoji="0" lang="en-US" sz="4000" b="0" i="1" u="none" strike="noStrike" kern="1200" cap="none" spc="0" normalizeH="0" baseline="0" noProof="0" dirty="0" err="1">
                <a:ln>
                  <a:noFill/>
                </a:ln>
                <a:solidFill>
                  <a:srgbClr val="0070C0"/>
                </a:solidFill>
                <a:effectLst/>
                <a:uLnTx/>
                <a:uFillTx/>
                <a:latin typeface="Arial (Body)"/>
                <a:ea typeface="Arial" panose="020B0604020202020204" pitchFamily="34" charset="0"/>
                <a:cs typeface="Times New Roman" panose="02020603050405020304" pitchFamily="18" charset="0"/>
              </a:rPr>
              <a:t>viên</a:t>
            </a:r>
            <a:endParaRPr kumimoji="0" lang="en-US" sz="4000" b="0" i="1" u="none" strike="noStrike" kern="1200" cap="none" spc="0" normalizeH="0" baseline="0" noProof="0" dirty="0">
              <a:ln>
                <a:noFill/>
              </a:ln>
              <a:solidFill>
                <a:srgbClr val="0070C0"/>
              </a:solidFill>
              <a:effectLst/>
              <a:uLnTx/>
              <a:uFillTx/>
              <a:latin typeface="Arial (Body)"/>
              <a:ea typeface="Arial" panose="020B0604020202020204" pitchFamily="34" charset="0"/>
              <a:cs typeface="Times New Roman" panose="02020603050405020304" pitchFamily="18" charset="0"/>
            </a:endParaRPr>
          </a:p>
        </p:txBody>
      </p:sp>
      <p:pic>
        <p:nvPicPr>
          <p:cNvPr id="8" name="Picture 29">
            <a:extLst>
              <a:ext uri="{FF2B5EF4-FFF2-40B4-BE49-F238E27FC236}">
                <a16:creationId xmlns:a16="http://schemas.microsoft.com/office/drawing/2014/main" xmlns="" id="{84AA6032-BB52-33BE-6D64-779C6D05925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78465" y="7404660"/>
            <a:ext cx="2380669" cy="2701468"/>
          </a:xfrm>
          <a:prstGeom prst="rect">
            <a:avLst/>
          </a:prstGeom>
        </p:spPr>
      </p:pic>
    </p:spTree>
    <p:extLst>
      <p:ext uri="{BB962C8B-B14F-4D97-AF65-F5344CB8AC3E}">
        <p14:creationId xmlns:p14="http://schemas.microsoft.com/office/powerpoint/2010/main" val="145471627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3" name="AutoShape 2"/>
          <p:cNvSpPr/>
          <p:nvPr/>
        </p:nvSpPr>
        <p:spPr>
          <a:xfrm rot="-5400000">
            <a:off x="3908987" y="4511113"/>
            <a:ext cx="10551944" cy="19131917"/>
          </a:xfrm>
          <a:prstGeom prst="rect">
            <a:avLst/>
          </a:prstGeom>
          <a:solidFill>
            <a:srgbClr val="FFFFFF"/>
          </a:solidFill>
        </p:spPr>
        <p:txBody>
          <a:bodyPr/>
          <a:lstStyle/>
          <a:p>
            <a:endParaRPr lang="en-US"/>
          </a:p>
        </p:txBody>
      </p:sp>
      <p:pic>
        <p:nvPicPr>
          <p:cNvPr id="2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9278123"/>
            <a:ext cx="19136809" cy="10764455"/>
          </a:xfrm>
          <a:prstGeom prst="rect">
            <a:avLst/>
          </a:prstGeom>
        </p:spPr>
      </p:pic>
      <p:pic>
        <p:nvPicPr>
          <p:cNvPr id="25"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72256"/>
          <a:stretch>
            <a:fillRect/>
          </a:stretch>
        </p:blipFill>
        <p:spPr>
          <a:xfrm rot="2125209">
            <a:off x="11736091" y="-879764"/>
            <a:ext cx="10330278" cy="3566225"/>
          </a:xfrm>
          <a:prstGeom prst="rect">
            <a:avLst/>
          </a:prstGeom>
        </p:spPr>
      </p:pic>
      <p:grpSp>
        <p:nvGrpSpPr>
          <p:cNvPr id="40" name="Group 39"/>
          <p:cNvGrpSpPr/>
          <p:nvPr/>
        </p:nvGrpSpPr>
        <p:grpSpPr>
          <a:xfrm>
            <a:off x="3400736" y="2562614"/>
            <a:ext cx="11305864" cy="3952486"/>
            <a:chOff x="9144000" y="1901348"/>
            <a:chExt cx="7752726" cy="3054047"/>
          </a:xfrm>
        </p:grpSpPr>
        <p:sp>
          <p:nvSpPr>
            <p:cNvPr id="41" name="AutoShape 3"/>
            <p:cNvSpPr/>
            <p:nvPr/>
          </p:nvSpPr>
          <p:spPr>
            <a:xfrm>
              <a:off x="9144000" y="1901348"/>
              <a:ext cx="7752726" cy="3054047"/>
            </a:xfrm>
            <a:prstGeom prst="rect">
              <a:avLst/>
            </a:prstGeom>
            <a:solidFill>
              <a:srgbClr val="61A6AB"/>
            </a:solidFill>
          </p:spPr>
          <p:txBody>
            <a:bodyPr/>
            <a:lstStyle/>
            <a:p>
              <a:endParaRPr lang="en-US"/>
            </a:p>
          </p:txBody>
        </p:sp>
        <p:sp>
          <p:nvSpPr>
            <p:cNvPr id="42" name="AutoShape 7"/>
            <p:cNvSpPr/>
            <p:nvPr/>
          </p:nvSpPr>
          <p:spPr>
            <a:xfrm>
              <a:off x="9144000" y="1901348"/>
              <a:ext cx="7752726" cy="951331"/>
            </a:xfrm>
            <a:prstGeom prst="rect">
              <a:avLst/>
            </a:prstGeom>
            <a:solidFill>
              <a:srgbClr val="FFCE6D"/>
            </a:solidFill>
          </p:spPr>
          <p:txBody>
            <a:bodyPr/>
            <a:lstStyle/>
            <a:p>
              <a:endParaRPr lang="en-US"/>
            </a:p>
          </p:txBody>
        </p:sp>
        <p:sp>
          <p:nvSpPr>
            <p:cNvPr id="43" name="TextBox 8"/>
            <p:cNvSpPr txBox="1"/>
            <p:nvPr/>
          </p:nvSpPr>
          <p:spPr>
            <a:xfrm>
              <a:off x="9618457" y="2309828"/>
              <a:ext cx="6788617" cy="425195"/>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rPr>
                <a:t>3.</a:t>
              </a:r>
            </a:p>
          </p:txBody>
        </p:sp>
      </p:grpSp>
      <p:sp>
        <p:nvSpPr>
          <p:cNvPr id="44" name="Rectangle 43"/>
          <p:cNvSpPr/>
          <p:nvPr/>
        </p:nvSpPr>
        <p:spPr>
          <a:xfrm>
            <a:off x="4968351" y="4224148"/>
            <a:ext cx="7935507" cy="132824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ĐỒ THỊ CỦA HÀM SỐ</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056994" y="5004025"/>
            <a:ext cx="2533006" cy="3711685"/>
          </a:xfrm>
          <a:prstGeom prst="rect">
            <a:avLst/>
          </a:prstGeom>
        </p:spPr>
      </p:pic>
      <p:pic>
        <p:nvPicPr>
          <p:cNvPr id="45" name="Picture 4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Lst>
          </a:blip>
          <a:stretch>
            <a:fillRect/>
          </a:stretch>
        </p:blipFill>
        <p:spPr>
          <a:xfrm flipV="1">
            <a:off x="12496800" y="5676900"/>
            <a:ext cx="1635091" cy="1800467"/>
          </a:xfrm>
          <a:prstGeom prst="rect">
            <a:avLst/>
          </a:prstGeom>
        </p:spPr>
      </p:pic>
      <p:pic>
        <p:nvPicPr>
          <p:cNvPr id="4" name="Picture 3"/>
          <p:cNvPicPr>
            <a:picLocks noChangeAspect="1"/>
          </p:cNvPicPr>
          <p:nvPr/>
        </p:nvPicPr>
        <p:blipFill>
          <a:blip r:embed="rId9"/>
          <a:stretch>
            <a:fillRect/>
          </a:stretch>
        </p:blipFill>
        <p:spPr>
          <a:xfrm>
            <a:off x="1462040" y="-3040"/>
            <a:ext cx="1938696" cy="1603387"/>
          </a:xfrm>
          <a:prstGeom prst="rect">
            <a:avLst/>
          </a:prstGeom>
        </p:spPr>
      </p:pic>
    </p:spTree>
    <p:extLst>
      <p:ext uri="{BB962C8B-B14F-4D97-AF65-F5344CB8AC3E}">
        <p14:creationId xmlns:p14="http://schemas.microsoft.com/office/powerpoint/2010/main" val="2971899183"/>
      </p:ext>
    </p:extLst>
  </p:cSld>
  <p:clrMapOvr>
    <a:masterClrMapping/>
  </p:clrMapOvr>
  <p:transition spd="med">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7257" y="2071476"/>
            <a:ext cx="209384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HĐKP3:</a:t>
            </a:r>
          </a:p>
        </p:txBody>
      </p:sp>
      <p:sp>
        <p:nvSpPr>
          <p:cNvPr id="3" name="Rectangle 2"/>
          <p:cNvSpPr/>
          <p:nvPr/>
        </p:nvSpPr>
        <p:spPr>
          <a:xfrm>
            <a:off x="2357258" y="1866900"/>
            <a:ext cx="13843506" cy="1824923"/>
          </a:xfrm>
          <a:prstGeom prst="rect">
            <a:avLst/>
          </a:prstGeom>
        </p:spPr>
        <p:txBody>
          <a:bodyPr wrap="square">
            <a:spAutoFit/>
          </a:bodyPr>
          <a:lstStyle/>
          <a:p>
            <a:pPr algn="just">
              <a:lnSpc>
                <a:spcPct val="150000"/>
              </a:lnSpc>
            </a:pPr>
            <a:r>
              <a:rPr lang="en-US" sz="4000" dirty="0">
                <a:solidFill>
                  <a:srgbClr val="000000"/>
                </a:solidFill>
                <a:latin typeface="Arial (Body)"/>
              </a:rPr>
              <a:t>		  </a:t>
            </a:r>
            <a:r>
              <a:rPr lang="en-US" sz="4000" dirty="0" err="1">
                <a:solidFill>
                  <a:srgbClr val="000000"/>
                </a:solidFill>
                <a:latin typeface="Arial (Body)"/>
              </a:rPr>
              <a:t>Làm</a:t>
            </a:r>
            <a:r>
              <a:rPr lang="en-US" sz="4000" dirty="0">
                <a:solidFill>
                  <a:srgbClr val="000000"/>
                </a:solidFill>
                <a:latin typeface="Arial (Body)"/>
              </a:rPr>
              <a:t> </a:t>
            </a:r>
            <a:r>
              <a:rPr lang="en-US" sz="4000" dirty="0" err="1">
                <a:solidFill>
                  <a:srgbClr val="000000"/>
                </a:solidFill>
                <a:latin typeface="Arial (Body)"/>
              </a:rPr>
              <a:t>thế</a:t>
            </a:r>
            <a:r>
              <a:rPr lang="en-US" sz="4000" dirty="0">
                <a:solidFill>
                  <a:srgbClr val="000000"/>
                </a:solidFill>
                <a:latin typeface="Arial (Body)"/>
              </a:rPr>
              <a:t> </a:t>
            </a:r>
            <a:r>
              <a:rPr lang="en-US" sz="4000" dirty="0" err="1">
                <a:solidFill>
                  <a:srgbClr val="000000"/>
                </a:solidFill>
                <a:latin typeface="Arial (Body)"/>
              </a:rPr>
              <a:t>nào</a:t>
            </a:r>
            <a:r>
              <a:rPr lang="en-US" sz="4000" dirty="0">
                <a:solidFill>
                  <a:srgbClr val="000000"/>
                </a:solidFill>
                <a:latin typeface="Arial (Body)"/>
              </a:rPr>
              <a:t> </a:t>
            </a:r>
            <a:r>
              <a:rPr lang="en-US" sz="4000" dirty="0" err="1">
                <a:solidFill>
                  <a:srgbClr val="000000"/>
                </a:solidFill>
                <a:latin typeface="Arial (Body)"/>
              </a:rPr>
              <a:t>để</a:t>
            </a:r>
            <a:r>
              <a:rPr lang="en-US" sz="4000" dirty="0">
                <a:solidFill>
                  <a:srgbClr val="000000"/>
                </a:solidFill>
                <a:latin typeface="Arial (Body)"/>
              </a:rPr>
              <a:t> </a:t>
            </a:r>
            <a:r>
              <a:rPr lang="en-US" sz="4000" dirty="0" err="1">
                <a:solidFill>
                  <a:srgbClr val="000000"/>
                </a:solidFill>
                <a:latin typeface="Arial (Body)"/>
              </a:rPr>
              <a:t>biểu</a:t>
            </a:r>
            <a:r>
              <a:rPr lang="en-US" sz="4000" dirty="0">
                <a:solidFill>
                  <a:srgbClr val="000000"/>
                </a:solidFill>
                <a:latin typeface="Arial (Body)"/>
              </a:rPr>
              <a:t> </a:t>
            </a:r>
            <a:r>
              <a:rPr lang="en-US" sz="4000" dirty="0" err="1">
                <a:solidFill>
                  <a:srgbClr val="000000"/>
                </a:solidFill>
                <a:latin typeface="Arial (Body)"/>
              </a:rPr>
              <a:t>diễn</a:t>
            </a:r>
            <a:r>
              <a:rPr lang="en-US" sz="4000" dirty="0">
                <a:solidFill>
                  <a:srgbClr val="000000"/>
                </a:solidFill>
                <a:latin typeface="Arial (Body)"/>
              </a:rPr>
              <a:t> </a:t>
            </a:r>
            <a:r>
              <a:rPr lang="en-US" sz="4000" dirty="0" err="1">
                <a:solidFill>
                  <a:srgbClr val="000000"/>
                </a:solidFill>
                <a:latin typeface="Arial (Body)"/>
              </a:rPr>
              <a:t>hàm</a:t>
            </a:r>
            <a:r>
              <a:rPr lang="en-US" sz="4000" dirty="0">
                <a:solidFill>
                  <a:srgbClr val="000000"/>
                </a:solidFill>
                <a:latin typeface="Arial (Body)"/>
              </a:rPr>
              <a:t> </a:t>
            </a:r>
            <a:r>
              <a:rPr lang="en-US" sz="4000" dirty="0" err="1">
                <a:solidFill>
                  <a:srgbClr val="000000"/>
                </a:solidFill>
                <a:latin typeface="Arial (Body)"/>
              </a:rPr>
              <a:t>số</a:t>
            </a:r>
            <a:r>
              <a:rPr lang="en-US" sz="4000" dirty="0">
                <a:solidFill>
                  <a:srgbClr val="000000"/>
                </a:solidFill>
                <a:latin typeface="Arial (Body)"/>
              </a:rPr>
              <a:t> y = f(x) </a:t>
            </a:r>
            <a:r>
              <a:rPr lang="en-US" sz="4000" dirty="0" err="1">
                <a:solidFill>
                  <a:srgbClr val="000000"/>
                </a:solidFill>
                <a:latin typeface="Arial (Body)"/>
              </a:rPr>
              <a:t>trên</a:t>
            </a:r>
            <a:r>
              <a:rPr lang="en-US" sz="4000" dirty="0">
                <a:solidFill>
                  <a:srgbClr val="000000"/>
                </a:solidFill>
                <a:latin typeface="Arial (Body)"/>
              </a:rPr>
              <a:t> </a:t>
            </a:r>
            <a:r>
              <a:rPr lang="en-US" sz="4000" dirty="0" err="1">
                <a:solidFill>
                  <a:srgbClr val="000000"/>
                </a:solidFill>
                <a:latin typeface="Arial (Body)"/>
              </a:rPr>
              <a:t>mặt</a:t>
            </a:r>
            <a:r>
              <a:rPr lang="en-US" sz="4000" dirty="0">
                <a:solidFill>
                  <a:srgbClr val="000000"/>
                </a:solidFill>
                <a:latin typeface="Arial (Body)"/>
              </a:rPr>
              <a:t> </a:t>
            </a:r>
            <a:r>
              <a:rPr lang="en-US" sz="4000" dirty="0" err="1">
                <a:solidFill>
                  <a:srgbClr val="000000"/>
                </a:solidFill>
                <a:latin typeface="Arial (Body)"/>
              </a:rPr>
              <a:t>phẳng</a:t>
            </a:r>
            <a:r>
              <a:rPr lang="en-US" sz="4000" dirty="0">
                <a:solidFill>
                  <a:srgbClr val="000000"/>
                </a:solidFill>
                <a:latin typeface="Arial (Body)"/>
              </a:rPr>
              <a:t> </a:t>
            </a:r>
            <a:r>
              <a:rPr lang="en-US" sz="4000" dirty="0" err="1">
                <a:solidFill>
                  <a:srgbClr val="000000"/>
                </a:solidFill>
                <a:latin typeface="Arial (Body)"/>
              </a:rPr>
              <a:t>tọa</a:t>
            </a:r>
            <a:r>
              <a:rPr lang="en-US" sz="4000" dirty="0">
                <a:solidFill>
                  <a:srgbClr val="000000"/>
                </a:solidFill>
                <a:latin typeface="Arial (Body)"/>
              </a:rPr>
              <a:t> </a:t>
            </a:r>
            <a:r>
              <a:rPr lang="en-US" sz="4000" dirty="0" err="1">
                <a:solidFill>
                  <a:srgbClr val="000000"/>
                </a:solidFill>
                <a:latin typeface="Arial (Body)"/>
              </a:rPr>
              <a:t>độ</a:t>
            </a:r>
            <a:endParaRPr lang="vi-VN" sz="4000" dirty="0">
              <a:solidFill>
                <a:srgbClr val="000000"/>
              </a:solidFill>
              <a:latin typeface="Arial (Body)"/>
            </a:endParaRPr>
          </a:p>
        </p:txBody>
      </p:sp>
      <p:sp>
        <p:nvSpPr>
          <p:cNvPr id="6" name="Rectangle 5"/>
          <p:cNvSpPr/>
          <p:nvPr/>
        </p:nvSpPr>
        <p:spPr>
          <a:xfrm>
            <a:off x="4707789" y="6134100"/>
            <a:ext cx="11664914" cy="2748253"/>
          </a:xfrm>
          <a:prstGeom prst="rect">
            <a:avLst/>
          </a:prstGeom>
        </p:spPr>
        <p:txBody>
          <a:bodyPr wrap="square">
            <a:spAutoFit/>
          </a:bodyPr>
          <a:lstStyle/>
          <a:p>
            <a:pPr algn="just">
              <a:lnSpc>
                <a:spcPct val="150000"/>
              </a:lnSpc>
              <a:spcAft>
                <a:spcPts val="800"/>
              </a:spcAft>
            </a:pPr>
            <a:r>
              <a:rPr lang="en-US" sz="4000" dirty="0" err="1">
                <a:solidFill>
                  <a:srgbClr val="000000"/>
                </a:solidFill>
                <a:latin typeface="Arial (Body)"/>
                <a:ea typeface="Arial" panose="020B0604020202020204" pitchFamily="34" charset="0"/>
                <a:cs typeface="Times New Roman" panose="02020603050405020304" pitchFamily="18" charset="0"/>
              </a:rPr>
              <a:t>Người</a:t>
            </a:r>
            <a:r>
              <a:rPr lang="en-US" sz="4000" dirty="0">
                <a:solidFill>
                  <a:srgbClr val="000000"/>
                </a:solidFill>
                <a:latin typeface="Arial (Body)"/>
                <a:ea typeface="Arial" panose="020B0604020202020204" pitchFamily="34" charset="0"/>
                <a:cs typeface="Times New Roman" panose="02020603050405020304" pitchFamily="18" charset="0"/>
              </a:rPr>
              <a:t> ta </a:t>
            </a:r>
            <a:r>
              <a:rPr lang="en-US" sz="4000" dirty="0" err="1">
                <a:solidFill>
                  <a:srgbClr val="000000"/>
                </a:solidFill>
                <a:latin typeface="Arial (Body)"/>
                <a:ea typeface="Arial" panose="020B0604020202020204" pitchFamily="34" charset="0"/>
                <a:cs typeface="Times New Roman" panose="02020603050405020304" pitchFamily="18" charset="0"/>
              </a:rPr>
              <a:t>có</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thể</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biểu</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diễn</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hàm</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số</a:t>
            </a:r>
            <a:r>
              <a:rPr lang="en-US" sz="4000" dirty="0">
                <a:solidFill>
                  <a:srgbClr val="000000"/>
                </a:solidFill>
                <a:latin typeface="Arial (Body)"/>
                <a:ea typeface="Arial" panose="020B0604020202020204" pitchFamily="34" charset="0"/>
                <a:cs typeface="Times New Roman" panose="02020603050405020304" pitchFamily="18" charset="0"/>
              </a:rPr>
              <a:t> y = f(x) </a:t>
            </a:r>
            <a:r>
              <a:rPr lang="en-US" sz="4000" dirty="0" err="1">
                <a:solidFill>
                  <a:srgbClr val="000000"/>
                </a:solidFill>
                <a:latin typeface="Arial (Body)"/>
                <a:ea typeface="Arial" panose="020B0604020202020204" pitchFamily="34" charset="0"/>
                <a:cs typeface="Times New Roman" panose="02020603050405020304" pitchFamily="18" charset="0"/>
              </a:rPr>
              <a:t>một</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cách</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trực</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quan</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bằng</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cách</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vẽ</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các</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điểm</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có</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tọa</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độ</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x;y</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trong</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mặt</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phẳng</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tọa</a:t>
            </a:r>
            <a:r>
              <a:rPr lang="en-US" sz="4000" dirty="0">
                <a:solidFill>
                  <a:srgbClr val="000000"/>
                </a:solidFill>
                <a:latin typeface="Arial (Body)"/>
                <a:ea typeface="Arial" panose="020B0604020202020204" pitchFamily="34" charset="0"/>
                <a:cs typeface="Times New Roman" panose="02020603050405020304" pitchFamily="18" charset="0"/>
              </a:rPr>
              <a:t> </a:t>
            </a:r>
            <a:r>
              <a:rPr lang="en-US" sz="4000" dirty="0" err="1">
                <a:solidFill>
                  <a:srgbClr val="000000"/>
                </a:solidFill>
                <a:latin typeface="Arial (Body)"/>
                <a:ea typeface="Arial" panose="020B0604020202020204" pitchFamily="34" charset="0"/>
                <a:cs typeface="Times New Roman" panose="02020603050405020304" pitchFamily="18" charset="0"/>
              </a:rPr>
              <a:t>độ</a:t>
            </a:r>
            <a:r>
              <a:rPr lang="en-US" sz="4000" dirty="0">
                <a:solidFill>
                  <a:srgbClr val="000000"/>
                </a:solidFill>
                <a:latin typeface="Arial (Body)"/>
                <a:ea typeface="Arial" panose="020B0604020202020204" pitchFamily="34" charset="0"/>
                <a:cs typeface="Times New Roman" panose="02020603050405020304" pitchFamily="18" charset="0"/>
              </a:rPr>
              <a:t>.</a:t>
            </a:r>
            <a:endParaRPr lang="en-US" sz="4000" dirty="0">
              <a:latin typeface="Arial (Body)"/>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6383000" y="445385"/>
            <a:ext cx="1359526" cy="1249788"/>
          </a:xfrm>
          <a:prstGeom prst="rect">
            <a:avLst/>
          </a:prstGeom>
        </p:spPr>
      </p:pic>
      <p:pic>
        <p:nvPicPr>
          <p:cNvPr id="9" name="Picture 8"/>
          <p:cNvPicPr>
            <a:picLocks noChangeAspect="1"/>
          </p:cNvPicPr>
          <p:nvPr/>
        </p:nvPicPr>
        <p:blipFill>
          <a:blip r:embed="rId3"/>
          <a:stretch>
            <a:fillRect/>
          </a:stretch>
        </p:blipFill>
        <p:spPr>
          <a:xfrm>
            <a:off x="16644938" y="8555586"/>
            <a:ext cx="1615580" cy="1731414"/>
          </a:xfrm>
          <a:prstGeom prst="rect">
            <a:avLst/>
          </a:prstGeom>
        </p:spPr>
      </p:pic>
      <p:pic>
        <p:nvPicPr>
          <p:cNvPr id="11" name="Picture 10"/>
          <p:cNvPicPr>
            <a:picLocks noChangeAspect="1"/>
          </p:cNvPicPr>
          <p:nvPr/>
        </p:nvPicPr>
        <p:blipFill>
          <a:blip r:embed="rId4"/>
          <a:stretch>
            <a:fillRect/>
          </a:stretch>
        </p:blipFill>
        <p:spPr>
          <a:xfrm>
            <a:off x="-1529198" y="-372050"/>
            <a:ext cx="3737172" cy="10900593"/>
          </a:xfrm>
          <a:prstGeom prst="rect">
            <a:avLst/>
          </a:prstGeom>
        </p:spPr>
      </p:pic>
      <p:grpSp>
        <p:nvGrpSpPr>
          <p:cNvPr id="4" name="Group 3">
            <a:extLst>
              <a:ext uri="{FF2B5EF4-FFF2-40B4-BE49-F238E27FC236}">
                <a16:creationId xmlns:a16="http://schemas.microsoft.com/office/drawing/2014/main" xmlns="" id="{F93D09B0-3D26-C9C4-8868-1C8792FC4142}"/>
              </a:ext>
            </a:extLst>
          </p:cNvPr>
          <p:cNvGrpSpPr/>
          <p:nvPr/>
        </p:nvGrpSpPr>
        <p:grpSpPr>
          <a:xfrm>
            <a:off x="1899106" y="5002025"/>
            <a:ext cx="1999661" cy="1322947"/>
            <a:chOff x="8144169" y="4482026"/>
            <a:chExt cx="1999661" cy="1322947"/>
          </a:xfrm>
        </p:grpSpPr>
        <p:pic>
          <p:nvPicPr>
            <p:cNvPr id="5" name="Picture 4">
              <a:extLst>
                <a:ext uri="{FF2B5EF4-FFF2-40B4-BE49-F238E27FC236}">
                  <a16:creationId xmlns:a16="http://schemas.microsoft.com/office/drawing/2014/main" xmlns="" id="{283CC79B-6E36-AA61-4C9E-92C68535BEEC}"/>
                </a:ext>
              </a:extLst>
            </p:cNvPr>
            <p:cNvPicPr>
              <a:picLocks noChangeAspect="1"/>
            </p:cNvPicPr>
            <p:nvPr/>
          </p:nvPicPr>
          <p:blipFill>
            <a:blip r:embed="rId5"/>
            <a:stretch>
              <a:fillRect/>
            </a:stretch>
          </p:blipFill>
          <p:spPr>
            <a:xfrm>
              <a:off x="8144169" y="4482026"/>
              <a:ext cx="1999661" cy="1322947"/>
            </a:xfrm>
            <a:prstGeom prst="rect">
              <a:avLst/>
            </a:prstGeom>
          </p:spPr>
        </p:pic>
        <p:sp>
          <p:nvSpPr>
            <p:cNvPr id="10" name="TextBox 9">
              <a:extLst>
                <a:ext uri="{FF2B5EF4-FFF2-40B4-BE49-F238E27FC236}">
                  <a16:creationId xmlns:a16="http://schemas.microsoft.com/office/drawing/2014/main" xmlns="" id="{61D0B90E-2D82-31AE-82A0-6CB8CD243AC1}"/>
                </a:ext>
              </a:extLst>
            </p:cNvPr>
            <p:cNvSpPr txBox="1"/>
            <p:nvPr/>
          </p:nvSpPr>
          <p:spPr>
            <a:xfrm>
              <a:off x="8403159" y="4726471"/>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Rectangle 1">
            <a:extLst>
              <a:ext uri="{FF2B5EF4-FFF2-40B4-BE49-F238E27FC236}">
                <a16:creationId xmlns:a16="http://schemas.microsoft.com/office/drawing/2014/main" xmlns="" id="{4687C668-E056-CAE3-F5A6-C888073FE4B8}"/>
              </a:ext>
            </a:extLst>
          </p:cNvPr>
          <p:cNvSpPr>
            <a:spLocks noChangeArrowheads="1"/>
          </p:cNvSpPr>
          <p:nvPr/>
        </p:nvSpPr>
        <p:spPr bwMode="auto">
          <a:xfrm>
            <a:off x="6319533" y="556698"/>
            <a:ext cx="98812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effectLst/>
                <a:latin typeface="Arial" panose="020B0604020202020204" pitchFamily="34" charset="0"/>
              </a:rPr>
              <a:t>  </a:t>
            </a:r>
            <a:r>
              <a:rPr kumimoji="0" lang="en-US" altLang="en-US" sz="4000" b="0" i="1" u="none" strike="noStrike" cap="none" normalizeH="0" baseline="0" dirty="0" err="1">
                <a:ln>
                  <a:noFill/>
                </a:ln>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effectLst/>
                <a:latin typeface="Arial" panose="020B0604020202020204" pitchFamily="34" charset="0"/>
                <a:cs typeface="Arial" panose="020B0604020202020204" pitchFamily="34" charset="0"/>
              </a:rPr>
              <a:t> </a:t>
            </a:r>
            <a:r>
              <a:rPr lang="en-US" altLang="en-US" sz="4000" i="1" dirty="0" err="1">
                <a:latin typeface="Arial" panose="020B0604020202020204" pitchFamily="34" charset="0"/>
                <a:cs typeface="Arial" panose="020B0604020202020204" pitchFamily="34" charset="0"/>
              </a:rPr>
              <a:t>nhóm</a:t>
            </a:r>
            <a:r>
              <a:rPr lang="en-US" altLang="en-US" sz="4000" i="1" dirty="0">
                <a:latin typeface="Arial" panose="020B0604020202020204" pitchFamily="34" charset="0"/>
                <a:cs typeface="Arial" panose="020B0604020202020204" pitchFamily="34" charset="0"/>
              </a:rPr>
              <a:t> </a:t>
            </a:r>
            <a:r>
              <a:rPr lang="en-US" altLang="en-US" sz="4000" i="1" dirty="0" err="1">
                <a:latin typeface="Arial" panose="020B0604020202020204" pitchFamily="34" charset="0"/>
                <a:cs typeface="Arial" panose="020B0604020202020204" pitchFamily="34" charset="0"/>
              </a:rPr>
              <a:t>đôi</a:t>
            </a:r>
            <a:r>
              <a:rPr kumimoji="0" lang="en-US" altLang="en-US" sz="4000" b="0" i="1" u="none" strike="noStrike" cap="none" normalizeH="0" baseline="0" dirty="0">
                <a:ln>
                  <a:noFill/>
                </a:ln>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effectLst/>
                <a:latin typeface="Arial" panose="020B0604020202020204" pitchFamily="34" charset="0"/>
                <a:cs typeface="Arial" panose="020B0604020202020204" pitchFamily="34" charset="0"/>
              </a:rPr>
              <a:t> </a:t>
            </a:r>
            <a:r>
              <a:rPr lang="en-US" altLang="en-US" sz="4000" b="1" i="1" dirty="0">
                <a:latin typeface="Arial" panose="020B0604020202020204" pitchFamily="34" charset="0"/>
                <a:cs typeface="Arial" panose="020B0604020202020204" pitchFamily="34" charset="0"/>
              </a:rPr>
              <a:t>HĐKP3</a:t>
            </a:r>
            <a:r>
              <a:rPr kumimoji="0" lang="en-US" altLang="en-US" sz="4000" b="0" i="1" u="none" strike="noStrike" cap="none" normalizeH="0" baseline="0" dirty="0">
                <a:ln>
                  <a:noFill/>
                </a:ln>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effectLst/>
              <a:latin typeface="Arial" panose="020B0604020202020204" pitchFamily="34" charset="0"/>
            </a:endParaRPr>
          </a:p>
        </p:txBody>
      </p:sp>
      <p:pic>
        <p:nvPicPr>
          <p:cNvPr id="12" name="Picture 2" descr="https://lh3.googleusercontent.com/i6URejbve4H9S8HiZpVVmUqRIa9ER3MOZtKM_5qVU9zjVfghITfgNq_A97ouNOVGxitXcnzrnl1hT0oMR9kIXTifZdhO-B16pNdBZasv94eXDnwH4ubyUbCJadTjBNYjkP7r9vo1aZgjEILox-AlCjSqVP1Lq4-6WVfE-2IgJxYYWHqU6rBm866tCsikVZQ5InshMbaJFQ=nw">
            <a:extLst>
              <a:ext uri="{FF2B5EF4-FFF2-40B4-BE49-F238E27FC236}">
                <a16:creationId xmlns:a16="http://schemas.microsoft.com/office/drawing/2014/main" xmlns="" id="{ECEC392C-0D08-9AF7-1C3E-6735A67B69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4140" y="470118"/>
            <a:ext cx="1347583" cy="72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311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6"/>
          <p:cNvSpPr/>
          <p:nvPr/>
        </p:nvSpPr>
        <p:spPr>
          <a:xfrm>
            <a:off x="426720" y="419100"/>
            <a:ext cx="17373600" cy="9448800"/>
          </a:xfrm>
          <a:prstGeom prst="rect">
            <a:avLst/>
          </a:prstGeom>
          <a:solidFill>
            <a:srgbClr val="F6F6E9"/>
          </a:solidFill>
        </p:spPr>
        <p:txBody>
          <a:bodyPr/>
          <a:lstStyle/>
          <a:p>
            <a:endParaRPr lang="en-US"/>
          </a:p>
        </p:txBody>
      </p:sp>
      <p:sp>
        <p:nvSpPr>
          <p:cNvPr id="24" name="Rectangle 23"/>
          <p:cNvSpPr/>
          <p:nvPr/>
        </p:nvSpPr>
        <p:spPr>
          <a:xfrm>
            <a:off x="1224387" y="3695290"/>
            <a:ext cx="15763315" cy="2647391"/>
          </a:xfrm>
          <a:prstGeom prst="rect">
            <a:avLst/>
          </a:prstGeom>
          <a:solidFill>
            <a:schemeClr val="accent3">
              <a:lumMod val="60000"/>
              <a:lumOff val="40000"/>
            </a:schemeClr>
          </a:solidFill>
        </p:spPr>
        <p:txBody>
          <a:bodyPr wrap="square" anchor="ctr">
            <a:spAutoFit/>
          </a:bodyPr>
          <a:lstStyle/>
          <a:p>
            <a:pPr lvl="0" algn="just">
              <a:lnSpc>
                <a:spcPct val="200000"/>
              </a:lnSpc>
              <a:spcAft>
                <a:spcPts val="800"/>
              </a:spcAft>
            </a:pPr>
            <a:r>
              <a:rPr lang="en-US" sz="4500" dirty="0" err="1">
                <a:solidFill>
                  <a:srgbClr val="000000"/>
                </a:solidFill>
                <a:latin typeface="Arial (Body)"/>
                <a:ea typeface="Times New Roman" panose="02020603050405020304" pitchFamily="18" charset="0"/>
                <a:cs typeface="Times New Roman" panose="02020603050405020304" pitchFamily="18" charset="0"/>
              </a:rPr>
              <a:t>Đồ</a:t>
            </a:r>
            <a:r>
              <a:rPr lang="en-US" sz="4500" dirty="0">
                <a:solidFill>
                  <a:srgbClr val="000000"/>
                </a:solidFill>
                <a:latin typeface="Arial (Body)"/>
                <a:ea typeface="Times New Roman" panose="02020603050405020304" pitchFamily="18" charset="0"/>
                <a:cs typeface="Times New Roman" panose="02020603050405020304" pitchFamily="18" charset="0"/>
              </a:rPr>
              <a:t> thị </a:t>
            </a:r>
            <a:r>
              <a:rPr lang="en-US" sz="4500" dirty="0" err="1">
                <a:solidFill>
                  <a:srgbClr val="000000"/>
                </a:solidFill>
                <a:latin typeface="Arial (Body)"/>
                <a:ea typeface="Times New Roman" panose="02020603050405020304" pitchFamily="18" charset="0"/>
                <a:cs typeface="Times New Roman" panose="02020603050405020304" pitchFamily="18" charset="0"/>
              </a:rPr>
              <a:t>của</a:t>
            </a:r>
            <a:r>
              <a:rPr lang="en-US" sz="4500" dirty="0">
                <a:solidFill>
                  <a:srgbClr val="000000"/>
                </a:solidFill>
                <a:latin typeface="Arial (Body)"/>
                <a:ea typeface="Times New Roman" panose="02020603050405020304" pitchFamily="18" charset="0"/>
                <a:cs typeface="Times New Roman" panose="02020603050405020304" pitchFamily="18" charset="0"/>
              </a:rPr>
              <a:t> </a:t>
            </a:r>
            <a:r>
              <a:rPr lang="en-US" sz="4500" dirty="0" err="1">
                <a:solidFill>
                  <a:srgbClr val="000000"/>
                </a:solidFill>
                <a:latin typeface="Arial (Body)"/>
                <a:ea typeface="Times New Roman" panose="02020603050405020304" pitchFamily="18" charset="0"/>
                <a:cs typeface="Times New Roman" panose="02020603050405020304" pitchFamily="18" charset="0"/>
              </a:rPr>
              <a:t>hàm</a:t>
            </a:r>
            <a:r>
              <a:rPr lang="en-US" sz="4500" dirty="0">
                <a:solidFill>
                  <a:srgbClr val="000000"/>
                </a:solidFill>
                <a:latin typeface="Arial (Body)"/>
                <a:ea typeface="Times New Roman" panose="02020603050405020304" pitchFamily="18" charset="0"/>
                <a:cs typeface="Times New Roman" panose="02020603050405020304" pitchFamily="18" charset="0"/>
              </a:rPr>
              <a:t> </a:t>
            </a:r>
            <a:r>
              <a:rPr lang="en-US" sz="4500" dirty="0" err="1">
                <a:solidFill>
                  <a:srgbClr val="000000"/>
                </a:solidFill>
                <a:latin typeface="Arial (Body)"/>
                <a:ea typeface="Times New Roman" panose="02020603050405020304" pitchFamily="18" charset="0"/>
                <a:cs typeface="Times New Roman" panose="02020603050405020304" pitchFamily="18" charset="0"/>
              </a:rPr>
              <a:t>số</a:t>
            </a:r>
            <a:r>
              <a:rPr lang="en-US" sz="4500" dirty="0">
                <a:solidFill>
                  <a:srgbClr val="000000"/>
                </a:solidFill>
                <a:latin typeface="Arial (Body)"/>
                <a:ea typeface="Times New Roman" panose="02020603050405020304" pitchFamily="18" charset="0"/>
                <a:cs typeface="Times New Roman" panose="02020603050405020304" pitchFamily="18" charset="0"/>
              </a:rPr>
              <a:t> y = f(x) </a:t>
            </a:r>
            <a:r>
              <a:rPr lang="en-US" sz="4500" dirty="0" err="1">
                <a:solidFill>
                  <a:srgbClr val="000000"/>
                </a:solidFill>
                <a:latin typeface="Arial (Body)"/>
                <a:ea typeface="Times New Roman" panose="02020603050405020304" pitchFamily="18" charset="0"/>
                <a:cs typeface="Times New Roman" panose="02020603050405020304" pitchFamily="18" charset="0"/>
              </a:rPr>
              <a:t>trên</a:t>
            </a:r>
            <a:r>
              <a:rPr lang="en-US" sz="4500" dirty="0">
                <a:solidFill>
                  <a:srgbClr val="000000"/>
                </a:solidFill>
                <a:latin typeface="Arial (Body)"/>
                <a:ea typeface="Times New Roman" panose="02020603050405020304" pitchFamily="18" charset="0"/>
                <a:cs typeface="Times New Roman" panose="02020603050405020304" pitchFamily="18" charset="0"/>
              </a:rPr>
              <a:t> </a:t>
            </a:r>
            <a:r>
              <a:rPr lang="en-US" sz="4500" dirty="0" err="1">
                <a:solidFill>
                  <a:srgbClr val="000000"/>
                </a:solidFill>
                <a:latin typeface="Arial (Body)"/>
                <a:ea typeface="Times New Roman" panose="02020603050405020304" pitchFamily="18" charset="0"/>
                <a:cs typeface="Times New Roman" panose="02020603050405020304" pitchFamily="18" charset="0"/>
              </a:rPr>
              <a:t>mặt</a:t>
            </a:r>
            <a:r>
              <a:rPr lang="en-US" sz="4500" dirty="0">
                <a:solidFill>
                  <a:srgbClr val="000000"/>
                </a:solidFill>
                <a:latin typeface="Arial (Body)"/>
                <a:ea typeface="Times New Roman" panose="02020603050405020304" pitchFamily="18" charset="0"/>
                <a:cs typeface="Times New Roman" panose="02020603050405020304" pitchFamily="18" charset="0"/>
              </a:rPr>
              <a:t> </a:t>
            </a:r>
            <a:r>
              <a:rPr lang="en-US" sz="4500" dirty="0" err="1">
                <a:solidFill>
                  <a:srgbClr val="000000"/>
                </a:solidFill>
                <a:latin typeface="Arial (Body)"/>
                <a:ea typeface="Times New Roman" panose="02020603050405020304" pitchFamily="18" charset="0"/>
                <a:cs typeface="Times New Roman" panose="02020603050405020304" pitchFamily="18" charset="0"/>
              </a:rPr>
              <a:t>phẳng</a:t>
            </a:r>
            <a:r>
              <a:rPr lang="en-US" sz="4500" dirty="0">
                <a:solidFill>
                  <a:srgbClr val="000000"/>
                </a:solidFill>
                <a:latin typeface="Arial (Body)"/>
                <a:ea typeface="Times New Roman" panose="02020603050405020304" pitchFamily="18" charset="0"/>
                <a:cs typeface="Times New Roman" panose="02020603050405020304" pitchFamily="18" charset="0"/>
              </a:rPr>
              <a:t> </a:t>
            </a:r>
            <a:r>
              <a:rPr lang="en-US" sz="4500" dirty="0" err="1">
                <a:solidFill>
                  <a:srgbClr val="000000"/>
                </a:solidFill>
                <a:latin typeface="Arial (Body)"/>
                <a:ea typeface="Times New Roman" panose="02020603050405020304" pitchFamily="18" charset="0"/>
                <a:cs typeface="Times New Roman" panose="02020603050405020304" pitchFamily="18" charset="0"/>
              </a:rPr>
              <a:t>toạ</a:t>
            </a:r>
            <a:r>
              <a:rPr lang="en-US" sz="4500" dirty="0">
                <a:solidFill>
                  <a:srgbClr val="000000"/>
                </a:solidFill>
                <a:latin typeface="Arial (Body)"/>
                <a:ea typeface="Times New Roman" panose="02020603050405020304" pitchFamily="18" charset="0"/>
                <a:cs typeface="Times New Roman" panose="02020603050405020304" pitchFamily="18" charset="0"/>
              </a:rPr>
              <a:t> </a:t>
            </a:r>
            <a:r>
              <a:rPr lang="en-US" sz="4500" dirty="0" err="1">
                <a:solidFill>
                  <a:srgbClr val="000000"/>
                </a:solidFill>
                <a:latin typeface="Arial (Body)"/>
                <a:ea typeface="Times New Roman" panose="02020603050405020304" pitchFamily="18" charset="0"/>
                <a:cs typeface="Times New Roman" panose="02020603050405020304" pitchFamily="18" charset="0"/>
              </a:rPr>
              <a:t>độ</a:t>
            </a:r>
            <a:r>
              <a:rPr lang="en-US" sz="4500" dirty="0">
                <a:solidFill>
                  <a:srgbClr val="000000"/>
                </a:solidFill>
                <a:latin typeface="Arial (Body)"/>
                <a:ea typeface="Times New Roman" panose="02020603050405020304" pitchFamily="18" charset="0"/>
                <a:cs typeface="Times New Roman" panose="02020603050405020304" pitchFamily="18" charset="0"/>
              </a:rPr>
              <a:t> Oxy </a:t>
            </a:r>
            <a:r>
              <a:rPr lang="en-US" sz="4500" dirty="0" err="1">
                <a:solidFill>
                  <a:srgbClr val="000000"/>
                </a:solidFill>
                <a:latin typeface="Arial (Body)"/>
                <a:ea typeface="Times New Roman" panose="02020603050405020304" pitchFamily="18" charset="0"/>
                <a:cs typeface="Times New Roman" panose="02020603050405020304" pitchFamily="18" charset="0"/>
              </a:rPr>
              <a:t>là</a:t>
            </a:r>
            <a:r>
              <a:rPr lang="en-US" sz="4500" dirty="0">
                <a:solidFill>
                  <a:srgbClr val="000000"/>
                </a:solidFill>
                <a:latin typeface="Arial (Body)"/>
                <a:ea typeface="Times New Roman" panose="02020603050405020304" pitchFamily="18" charset="0"/>
                <a:cs typeface="Times New Roman" panose="02020603050405020304" pitchFamily="18" charset="0"/>
              </a:rPr>
              <a:t> </a:t>
            </a:r>
            <a:r>
              <a:rPr lang="en-US" sz="4500" dirty="0" err="1">
                <a:solidFill>
                  <a:srgbClr val="000000"/>
                </a:solidFill>
                <a:latin typeface="Arial (Body)"/>
                <a:ea typeface="Times New Roman" panose="02020603050405020304" pitchFamily="18" charset="0"/>
                <a:cs typeface="Times New Roman" panose="02020603050405020304" pitchFamily="18" charset="0"/>
              </a:rPr>
              <a:t>tập</a:t>
            </a:r>
            <a:r>
              <a:rPr lang="en-US" sz="4500" dirty="0">
                <a:solidFill>
                  <a:srgbClr val="000000"/>
                </a:solidFill>
                <a:latin typeface="Arial (Body)"/>
                <a:ea typeface="Times New Roman" panose="02020603050405020304" pitchFamily="18" charset="0"/>
                <a:cs typeface="Times New Roman" panose="02020603050405020304" pitchFamily="18" charset="0"/>
              </a:rPr>
              <a:t> </a:t>
            </a:r>
            <a:r>
              <a:rPr lang="en-US" sz="4500" dirty="0" err="1">
                <a:solidFill>
                  <a:srgbClr val="000000"/>
                </a:solidFill>
                <a:latin typeface="Arial (Body)"/>
                <a:ea typeface="Times New Roman" panose="02020603050405020304" pitchFamily="18" charset="0"/>
                <a:cs typeface="Times New Roman" panose="02020603050405020304" pitchFamily="18" charset="0"/>
              </a:rPr>
              <a:t>hợp</a:t>
            </a:r>
            <a:r>
              <a:rPr lang="en-US" sz="4500" dirty="0">
                <a:solidFill>
                  <a:srgbClr val="000000"/>
                </a:solidFill>
                <a:latin typeface="Arial (Body)"/>
                <a:ea typeface="Times New Roman" panose="02020603050405020304" pitchFamily="18" charset="0"/>
                <a:cs typeface="Times New Roman" panose="02020603050405020304" pitchFamily="18" charset="0"/>
              </a:rPr>
              <a:t> </a:t>
            </a:r>
            <a:r>
              <a:rPr lang="en-US" sz="4500" dirty="0" err="1">
                <a:solidFill>
                  <a:srgbClr val="000000"/>
                </a:solidFill>
                <a:latin typeface="Arial (Body)"/>
                <a:ea typeface="Times New Roman" panose="02020603050405020304" pitchFamily="18" charset="0"/>
                <a:cs typeface="Times New Roman" panose="02020603050405020304" pitchFamily="18" charset="0"/>
              </a:rPr>
              <a:t>tất</a:t>
            </a:r>
            <a:r>
              <a:rPr lang="en-US" sz="4500" dirty="0">
                <a:solidFill>
                  <a:srgbClr val="000000"/>
                </a:solidFill>
                <a:latin typeface="Arial (Body)"/>
                <a:ea typeface="Times New Roman" panose="02020603050405020304" pitchFamily="18" charset="0"/>
                <a:cs typeface="Times New Roman" panose="02020603050405020304" pitchFamily="18" charset="0"/>
              </a:rPr>
              <a:t> </a:t>
            </a:r>
            <a:r>
              <a:rPr lang="en-US" sz="4500" dirty="0" err="1">
                <a:solidFill>
                  <a:srgbClr val="000000"/>
                </a:solidFill>
                <a:latin typeface="Arial (Body)"/>
                <a:ea typeface="Times New Roman" panose="02020603050405020304" pitchFamily="18" charset="0"/>
                <a:cs typeface="Times New Roman" panose="02020603050405020304" pitchFamily="18" charset="0"/>
              </a:rPr>
              <a:t>cả</a:t>
            </a:r>
            <a:r>
              <a:rPr lang="en-US" sz="4500" dirty="0">
                <a:solidFill>
                  <a:srgbClr val="000000"/>
                </a:solidFill>
                <a:latin typeface="Arial (Body)"/>
                <a:ea typeface="Times New Roman" panose="02020603050405020304" pitchFamily="18" charset="0"/>
                <a:cs typeface="Times New Roman" panose="02020603050405020304" pitchFamily="18" charset="0"/>
              </a:rPr>
              <a:t> </a:t>
            </a:r>
            <a:r>
              <a:rPr lang="en-US" sz="4500" dirty="0" err="1">
                <a:solidFill>
                  <a:srgbClr val="000000"/>
                </a:solidFill>
                <a:latin typeface="Arial (Body)"/>
                <a:ea typeface="Times New Roman" panose="02020603050405020304" pitchFamily="18" charset="0"/>
                <a:cs typeface="Times New Roman" panose="02020603050405020304" pitchFamily="18" charset="0"/>
              </a:rPr>
              <a:t>các</a:t>
            </a:r>
            <a:r>
              <a:rPr lang="en-US" sz="4500" dirty="0">
                <a:solidFill>
                  <a:srgbClr val="000000"/>
                </a:solidFill>
                <a:latin typeface="Arial (Body)"/>
                <a:ea typeface="Times New Roman" panose="02020603050405020304" pitchFamily="18" charset="0"/>
                <a:cs typeface="Times New Roman" panose="02020603050405020304" pitchFamily="18" charset="0"/>
              </a:rPr>
              <a:t> </a:t>
            </a:r>
            <a:r>
              <a:rPr lang="en-US" sz="4500" dirty="0" err="1">
                <a:solidFill>
                  <a:srgbClr val="000000"/>
                </a:solidFill>
                <a:latin typeface="Arial (Body)"/>
                <a:ea typeface="Times New Roman" panose="02020603050405020304" pitchFamily="18" charset="0"/>
                <a:cs typeface="Times New Roman" panose="02020603050405020304" pitchFamily="18" charset="0"/>
              </a:rPr>
              <a:t>điểm</a:t>
            </a:r>
            <a:r>
              <a:rPr lang="en-US" sz="4500" dirty="0">
                <a:solidFill>
                  <a:srgbClr val="000000"/>
                </a:solidFill>
                <a:latin typeface="Arial (Body)"/>
                <a:ea typeface="Times New Roman" panose="02020603050405020304" pitchFamily="18" charset="0"/>
                <a:cs typeface="Times New Roman" panose="02020603050405020304" pitchFamily="18" charset="0"/>
              </a:rPr>
              <a:t> M(</a:t>
            </a:r>
            <a:r>
              <a:rPr lang="en-US" sz="4500" dirty="0" err="1">
                <a:solidFill>
                  <a:srgbClr val="000000"/>
                </a:solidFill>
                <a:latin typeface="Arial (Body)"/>
                <a:ea typeface="Times New Roman" panose="02020603050405020304" pitchFamily="18" charset="0"/>
                <a:cs typeface="Times New Roman" panose="02020603050405020304" pitchFamily="18" charset="0"/>
              </a:rPr>
              <a:t>x;f</a:t>
            </a:r>
            <a:r>
              <a:rPr lang="en-US" sz="4500" dirty="0">
                <a:solidFill>
                  <a:srgbClr val="000000"/>
                </a:solidFill>
                <a:latin typeface="Arial (Body)"/>
                <a:ea typeface="Times New Roman" panose="02020603050405020304" pitchFamily="18" charset="0"/>
                <a:cs typeface="Times New Roman" panose="02020603050405020304" pitchFamily="18" charset="0"/>
              </a:rPr>
              <a:t>(x)).</a:t>
            </a:r>
            <a:endParaRPr lang="en-US" sz="4500" dirty="0">
              <a:solidFill>
                <a:prstClr val="black"/>
              </a:solidFill>
              <a:latin typeface="Arial (Body)"/>
              <a:ea typeface="Arial" panose="020B060402020202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2664632" y="-3514968"/>
            <a:ext cx="10870110" cy="8931414"/>
          </a:xfrm>
          <a:prstGeom prst="rect">
            <a:avLst/>
          </a:prstGeom>
        </p:spPr>
      </p:pic>
      <p:sp>
        <p:nvSpPr>
          <p:cNvPr id="9" name="Pentagon 8"/>
          <p:cNvSpPr/>
          <p:nvPr/>
        </p:nvSpPr>
        <p:spPr>
          <a:xfrm>
            <a:off x="504156" y="1498585"/>
            <a:ext cx="5119213" cy="1259503"/>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prstClr val="black"/>
                </a:solidFill>
                <a:latin typeface="Arial" panose="020B0604020202020204" pitchFamily="34" charset="0"/>
                <a:cs typeface="Arial" panose="020B0604020202020204" pitchFamily="34" charset="0"/>
              </a:rPr>
              <a:t>KẾT LUẬN</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665794" y="986780"/>
            <a:ext cx="1219200" cy="1277470"/>
          </a:xfrm>
          <a:prstGeom prst="rect">
            <a:avLst/>
          </a:prstGeom>
        </p:spPr>
      </p:pic>
      <p:pic>
        <p:nvPicPr>
          <p:cNvPr id="4" name="Picture 3"/>
          <p:cNvPicPr>
            <a:picLocks noChangeAspect="1"/>
          </p:cNvPicPr>
          <p:nvPr/>
        </p:nvPicPr>
        <p:blipFill>
          <a:blip r:embed="rId4"/>
          <a:stretch>
            <a:fillRect/>
          </a:stretch>
        </p:blipFill>
        <p:spPr>
          <a:xfrm>
            <a:off x="15391706" y="7196826"/>
            <a:ext cx="2511770" cy="2792210"/>
          </a:xfrm>
          <a:prstGeom prst="rect">
            <a:avLst/>
          </a:prstGeom>
        </p:spPr>
      </p:pic>
    </p:spTree>
    <p:extLst>
      <p:ext uri="{BB962C8B-B14F-4D97-AF65-F5344CB8AC3E}">
        <p14:creationId xmlns:p14="http://schemas.microsoft.com/office/powerpoint/2010/main" val="225749469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dirty="0"/>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2201997">
            <a:off x="-3571383" y="8426390"/>
            <a:ext cx="8057164" cy="2781499"/>
          </a:xfrm>
          <a:prstGeom prst="rect">
            <a:avLst/>
          </a:prstGeom>
        </p:spPr>
      </p:pic>
      <p:sp>
        <p:nvSpPr>
          <p:cNvPr id="19" name="TextBox 18"/>
          <p:cNvSpPr txBox="1"/>
          <p:nvPr/>
        </p:nvSpPr>
        <p:spPr>
          <a:xfrm>
            <a:off x="769847" y="5512713"/>
            <a:ext cx="2133600" cy="707886"/>
          </a:xfrm>
          <a:prstGeom prst="rect">
            <a:avLst/>
          </a:prstGeom>
          <a:noFill/>
        </p:spPr>
        <p:txBody>
          <a:bodyPr wrap="square" rtlCol="0">
            <a:spAutoFit/>
          </a:bodyPr>
          <a:lstStyle/>
          <a:p>
            <a:pPr algn="ctr"/>
            <a:r>
              <a:rPr lang="en-US" sz="4000" b="1" u="sng" dirty="0" err="1">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p:sp>
        <p:nvSpPr>
          <p:cNvPr id="14" name="Rounded Rectangle 13"/>
          <p:cNvSpPr/>
          <p:nvPr/>
        </p:nvSpPr>
        <p:spPr>
          <a:xfrm>
            <a:off x="866053" y="861367"/>
            <a:ext cx="2133600" cy="93321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solidFill>
                  <a:prstClr val="white"/>
                </a:solidFill>
                <a:latin typeface="Arial" panose="020B0604020202020204" pitchFamily="34" charset="0"/>
                <a:cs typeface="Arial" panose="020B0604020202020204" pitchFamily="34" charset="0"/>
              </a:rPr>
              <a:t>Ví</a:t>
            </a:r>
            <a:r>
              <a:rPr lang="en-US" sz="4000" b="1" dirty="0">
                <a:solidFill>
                  <a:prstClr val="white"/>
                </a:solidFill>
                <a:latin typeface="Arial" panose="020B0604020202020204" pitchFamily="34" charset="0"/>
                <a:cs typeface="Arial" panose="020B0604020202020204" pitchFamily="34" charset="0"/>
              </a:rPr>
              <a:t> </a:t>
            </a:r>
            <a:r>
              <a:rPr lang="en-US" sz="4000" b="1" err="1">
                <a:solidFill>
                  <a:prstClr val="white"/>
                </a:solidFill>
                <a:latin typeface="Arial" panose="020B0604020202020204" pitchFamily="34" charset="0"/>
                <a:cs typeface="Arial" panose="020B0604020202020204" pitchFamily="34" charset="0"/>
              </a:rPr>
              <a:t>dụ</a:t>
            </a:r>
            <a:r>
              <a:rPr lang="en-US" sz="4000" b="1">
                <a:solidFill>
                  <a:prstClr val="white"/>
                </a:solidFill>
                <a:latin typeface="Arial" panose="020B0604020202020204" pitchFamily="34" charset="0"/>
                <a:cs typeface="Arial" panose="020B0604020202020204" pitchFamily="34" charset="0"/>
              </a:rPr>
              <a:t> 3</a:t>
            </a:r>
            <a:endParaRPr lang="en-US" sz="4000" b="1" dirty="0">
              <a:solidFill>
                <a:prstClr val="white"/>
              </a:solidFill>
              <a:latin typeface="Arial" panose="020B0604020202020204" pitchFamily="34" charset="0"/>
              <a:cs typeface="Arial" panose="020B0604020202020204" pitchFamily="34" charset="0"/>
            </a:endParaRPr>
          </a:p>
        </p:txBody>
      </p:sp>
      <p:sp>
        <p:nvSpPr>
          <p:cNvPr id="3" name="Rectangle 2"/>
          <p:cNvSpPr/>
          <p:nvPr/>
        </p:nvSpPr>
        <p:spPr>
          <a:xfrm>
            <a:off x="3228252" y="723900"/>
            <a:ext cx="13011090" cy="901593"/>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Vẽ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đồ</a:t>
            </a:r>
            <a:r>
              <a:rPr lang="en-US" sz="4000" dirty="0">
                <a:latin typeface="Arial" panose="020B0604020202020204" pitchFamily="34" charset="0"/>
                <a:ea typeface="Calibri" panose="020F0502020204030204" pitchFamily="34" charset="0"/>
                <a:cs typeface="Arial" panose="020B0604020202020204" pitchFamily="34" charset="0"/>
              </a:rPr>
              <a:t> thị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y = f(x)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a:t>
            </a:r>
          </a:p>
        </p:txBody>
      </p:sp>
      <p:pic>
        <p:nvPicPr>
          <p:cNvPr id="16" name="Picture 15"/>
          <p:cNvPicPr>
            <a:picLocks noChangeAspect="1"/>
          </p:cNvPicPr>
          <p:nvPr/>
        </p:nvPicPr>
        <p:blipFill>
          <a:blip r:embed="rId4"/>
          <a:stretch>
            <a:fillRect/>
          </a:stretch>
        </p:blipFill>
        <p:spPr>
          <a:xfrm>
            <a:off x="16501672" y="790532"/>
            <a:ext cx="1066800" cy="1074880"/>
          </a:xfrm>
          <a:prstGeom prst="rect">
            <a:avLst/>
          </a:prstGeom>
        </p:spPr>
      </p:pic>
      <p:pic>
        <p:nvPicPr>
          <p:cNvPr id="34" name="Picture 33"/>
          <p:cNvPicPr>
            <a:picLocks noChangeAspect="1"/>
          </p:cNvPicPr>
          <p:nvPr/>
        </p:nvPicPr>
        <p:blipFill>
          <a:blip r:embed="rId5"/>
          <a:stretch>
            <a:fillRect/>
          </a:stretch>
        </p:blipFill>
        <p:spPr>
          <a:xfrm>
            <a:off x="16805111" y="8921444"/>
            <a:ext cx="1526649" cy="1402220"/>
          </a:xfrm>
          <a:prstGeom prst="rect">
            <a:avLst/>
          </a:prstGeom>
        </p:spPr>
      </p:pic>
      <p:sp>
        <p:nvSpPr>
          <p:cNvPr id="44" name="Rectangle 43"/>
          <p:cNvSpPr/>
          <p:nvPr/>
        </p:nvSpPr>
        <p:spPr>
          <a:xfrm>
            <a:off x="1836647" y="6447569"/>
            <a:ext cx="11142657" cy="2748253"/>
          </a:xfrm>
          <a:prstGeom prst="rect">
            <a:avLst/>
          </a:prstGeom>
        </p:spPr>
        <p:txBody>
          <a:bodyPr wrap="square">
            <a:spAutoFit/>
          </a:bodyPr>
          <a:lstStyle/>
          <a:p>
            <a:pPr lvl="0" algn="just">
              <a:lnSpc>
                <a:spcPct val="150000"/>
              </a:lnSpc>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Đồ</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thị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hàm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tập</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hợp</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tọa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(20; 10), (22; 40), (24; 30), (26; 52), (28; 60), (30; 80)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vẽ</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trên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phẳng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tọa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8)</a:t>
            </a:r>
          </a:p>
        </p:txBody>
      </p:sp>
      <p:sp>
        <p:nvSpPr>
          <p:cNvPr id="42" name="Rectangle 41"/>
          <p:cNvSpPr/>
          <p:nvPr/>
        </p:nvSpPr>
        <p:spPr>
          <a:xfrm>
            <a:off x="1219200" y="7499441"/>
            <a:ext cx="14262195" cy="464871"/>
          </a:xfrm>
          <a:prstGeom prst="rect">
            <a:avLst/>
          </a:prstGeom>
        </p:spPr>
        <p:txBody>
          <a:bodyPr wrap="square">
            <a:spAutoFit/>
          </a:bodyPr>
          <a:lstStyle/>
          <a:p>
            <a:pPr algn="just">
              <a:lnSpc>
                <a:spcPct val="150000"/>
              </a:lnSpc>
            </a:pPr>
            <a:endParaRPr lang="en-US"/>
          </a:p>
        </p:txBody>
      </p:sp>
      <p:graphicFrame>
        <p:nvGraphicFramePr>
          <p:cNvPr id="2" name="Table 11">
            <a:extLst>
              <a:ext uri="{FF2B5EF4-FFF2-40B4-BE49-F238E27FC236}">
                <a16:creationId xmlns:a16="http://schemas.microsoft.com/office/drawing/2014/main" xmlns="" id="{6F003C3B-08A2-85ED-3781-78C2A70BF225}"/>
              </a:ext>
            </a:extLst>
          </p:cNvPr>
          <p:cNvGraphicFramePr>
            <a:graphicFrameLocks noGrp="1"/>
          </p:cNvGraphicFramePr>
          <p:nvPr>
            <p:extLst>
              <p:ext uri="{D42A27DB-BD31-4B8C-83A1-F6EECF244321}">
                <p14:modId xmlns:p14="http://schemas.microsoft.com/office/powerpoint/2010/main" val="3724714503"/>
              </p:ext>
            </p:extLst>
          </p:nvPr>
        </p:nvGraphicFramePr>
        <p:xfrm>
          <a:off x="968293" y="2525825"/>
          <a:ext cx="11887202" cy="2220998"/>
        </p:xfrm>
        <a:graphic>
          <a:graphicData uri="http://schemas.openxmlformats.org/drawingml/2006/table">
            <a:tbl>
              <a:tblPr firstRow="1" bandRow="1">
                <a:tableStyleId>{5940675A-B579-460E-94D1-54222C63F5DA}</a:tableStyleId>
              </a:tblPr>
              <a:tblGrid>
                <a:gridCol w="2220686">
                  <a:extLst>
                    <a:ext uri="{9D8B030D-6E8A-4147-A177-3AD203B41FA5}">
                      <a16:colId xmlns:a16="http://schemas.microsoft.com/office/drawing/2014/main" xmlns="" val="247178053"/>
                    </a:ext>
                  </a:extLst>
                </a:gridCol>
                <a:gridCol w="1611086">
                  <a:extLst>
                    <a:ext uri="{9D8B030D-6E8A-4147-A177-3AD203B41FA5}">
                      <a16:colId xmlns:a16="http://schemas.microsoft.com/office/drawing/2014/main" xmlns="" val="4195990685"/>
                    </a:ext>
                  </a:extLst>
                </a:gridCol>
                <a:gridCol w="1611086">
                  <a:extLst>
                    <a:ext uri="{9D8B030D-6E8A-4147-A177-3AD203B41FA5}">
                      <a16:colId xmlns:a16="http://schemas.microsoft.com/office/drawing/2014/main" xmlns="" val="1403783473"/>
                    </a:ext>
                  </a:extLst>
                </a:gridCol>
                <a:gridCol w="1611086">
                  <a:extLst>
                    <a:ext uri="{9D8B030D-6E8A-4147-A177-3AD203B41FA5}">
                      <a16:colId xmlns:a16="http://schemas.microsoft.com/office/drawing/2014/main" xmlns="" val="345896211"/>
                    </a:ext>
                  </a:extLst>
                </a:gridCol>
                <a:gridCol w="1611086">
                  <a:extLst>
                    <a:ext uri="{9D8B030D-6E8A-4147-A177-3AD203B41FA5}">
                      <a16:colId xmlns:a16="http://schemas.microsoft.com/office/drawing/2014/main" xmlns="" val="1586981783"/>
                    </a:ext>
                  </a:extLst>
                </a:gridCol>
                <a:gridCol w="1611086">
                  <a:extLst>
                    <a:ext uri="{9D8B030D-6E8A-4147-A177-3AD203B41FA5}">
                      <a16:colId xmlns:a16="http://schemas.microsoft.com/office/drawing/2014/main" xmlns="" val="3931009101"/>
                    </a:ext>
                  </a:extLst>
                </a:gridCol>
                <a:gridCol w="1611086">
                  <a:extLst>
                    <a:ext uri="{9D8B030D-6E8A-4147-A177-3AD203B41FA5}">
                      <a16:colId xmlns:a16="http://schemas.microsoft.com/office/drawing/2014/main" xmlns="" val="971839095"/>
                    </a:ext>
                  </a:extLst>
                </a:gridCol>
              </a:tblGrid>
              <a:tr h="1045012">
                <a:tc>
                  <a:txBody>
                    <a:bodyPr/>
                    <a:lstStyle/>
                    <a:p>
                      <a:pPr algn="ctr"/>
                      <a:r>
                        <a:rPr lang="en-US" sz="3800" b="0" i="0" dirty="0">
                          <a:latin typeface="Arial (Body)"/>
                          <a:cs typeface="Arial" panose="020B0604020202020204" pitchFamily="34" charset="0"/>
                        </a:rPr>
                        <a:t>x</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pPr algn="ctr"/>
                      <a:r>
                        <a:rPr lang="en-US" sz="3800" dirty="0">
                          <a:latin typeface="Arial (Body)"/>
                          <a:cs typeface="Arial" panose="020B0604020202020204" pitchFamily="34" charset="0"/>
                        </a:rPr>
                        <a:t>20</a:t>
                      </a:r>
                    </a:p>
                  </a:txBody>
                  <a:tcPr anchor="ctr"/>
                </a:tc>
                <a:tc>
                  <a:txBody>
                    <a:bodyPr/>
                    <a:lstStyle/>
                    <a:p>
                      <a:pPr algn="ctr"/>
                      <a:r>
                        <a:rPr lang="en-US" sz="3800" dirty="0">
                          <a:latin typeface="Arial (Body)"/>
                          <a:cs typeface="Arial" panose="020B0604020202020204" pitchFamily="34" charset="0"/>
                        </a:rPr>
                        <a:t>22</a:t>
                      </a:r>
                    </a:p>
                  </a:txBody>
                  <a:tcPr anchor="ctr"/>
                </a:tc>
                <a:tc>
                  <a:txBody>
                    <a:bodyPr/>
                    <a:lstStyle/>
                    <a:p>
                      <a:pPr algn="ctr"/>
                      <a:r>
                        <a:rPr lang="en-US" sz="3800" dirty="0">
                          <a:latin typeface="Arial (Body)"/>
                          <a:cs typeface="Arial" panose="020B0604020202020204" pitchFamily="34" charset="0"/>
                        </a:rPr>
                        <a:t>24</a:t>
                      </a:r>
                    </a:p>
                  </a:txBody>
                  <a:tcPr anchor="ctr"/>
                </a:tc>
                <a:tc>
                  <a:txBody>
                    <a:bodyPr/>
                    <a:lstStyle/>
                    <a:p>
                      <a:pPr algn="ctr"/>
                      <a:r>
                        <a:rPr lang="en-US" sz="3800" dirty="0">
                          <a:latin typeface="Arial (Body)"/>
                          <a:cs typeface="Arial" panose="020B0604020202020204" pitchFamily="34" charset="0"/>
                        </a:rPr>
                        <a:t>26</a:t>
                      </a:r>
                    </a:p>
                  </a:txBody>
                  <a:tcPr anchor="ctr"/>
                </a:tc>
                <a:tc>
                  <a:txBody>
                    <a:bodyPr/>
                    <a:lstStyle/>
                    <a:p>
                      <a:pPr algn="ctr"/>
                      <a:r>
                        <a:rPr lang="en-US" sz="3800" dirty="0">
                          <a:latin typeface="Arial (Body)"/>
                          <a:cs typeface="Arial" panose="020B0604020202020204" pitchFamily="34" charset="0"/>
                        </a:rPr>
                        <a:t>28</a:t>
                      </a:r>
                    </a:p>
                  </a:txBody>
                  <a:tcPr anchor="ctr"/>
                </a:tc>
                <a:tc>
                  <a:txBody>
                    <a:bodyPr/>
                    <a:lstStyle/>
                    <a:p>
                      <a:pPr algn="ctr"/>
                      <a:r>
                        <a:rPr lang="en-US" sz="3800" dirty="0">
                          <a:latin typeface="Arial (Body)"/>
                          <a:cs typeface="Arial" panose="020B0604020202020204" pitchFamily="34" charset="0"/>
                        </a:rPr>
                        <a:t>30</a:t>
                      </a:r>
                    </a:p>
                  </a:txBody>
                  <a:tcPr anchor="ctr"/>
                </a:tc>
                <a:extLst>
                  <a:ext uri="{0D108BD9-81ED-4DB2-BD59-A6C34878D82A}">
                    <a16:rowId xmlns:a16="http://schemas.microsoft.com/office/drawing/2014/main" xmlns="" val="2256072961"/>
                  </a:ext>
                </a:extLst>
              </a:tr>
              <a:tr h="1175986">
                <a:tc>
                  <a:txBody>
                    <a:bodyPr/>
                    <a:lstStyle/>
                    <a:p>
                      <a:pPr algn="ctr"/>
                      <a:r>
                        <a:rPr lang="en-US" sz="3800" b="0" i="0" dirty="0">
                          <a:latin typeface="Arial (Body)"/>
                          <a:cs typeface="Arial" panose="020B0604020202020204" pitchFamily="34" charset="0"/>
                        </a:rPr>
                        <a:t>y = f(x)</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pPr algn="ctr"/>
                      <a:r>
                        <a:rPr lang="en-US" sz="3800" dirty="0">
                          <a:latin typeface="Arial (Body)"/>
                          <a:cs typeface="Arial" panose="020B0604020202020204" pitchFamily="34" charset="0"/>
                        </a:rPr>
                        <a:t>10</a:t>
                      </a:r>
                    </a:p>
                  </a:txBody>
                  <a:tcPr anchor="ctr"/>
                </a:tc>
                <a:tc>
                  <a:txBody>
                    <a:bodyPr/>
                    <a:lstStyle/>
                    <a:p>
                      <a:pPr algn="ctr"/>
                      <a:r>
                        <a:rPr lang="en-US" sz="3800" dirty="0">
                          <a:latin typeface="Arial (Body)"/>
                          <a:cs typeface="Arial" panose="020B0604020202020204" pitchFamily="34" charset="0"/>
                        </a:rPr>
                        <a:t>40</a:t>
                      </a:r>
                    </a:p>
                  </a:txBody>
                  <a:tcPr anchor="ctr"/>
                </a:tc>
                <a:tc>
                  <a:txBody>
                    <a:bodyPr/>
                    <a:lstStyle/>
                    <a:p>
                      <a:pPr algn="ctr"/>
                      <a:r>
                        <a:rPr lang="en-US" sz="3800" dirty="0">
                          <a:latin typeface="Arial (Body)"/>
                          <a:cs typeface="Arial" panose="020B0604020202020204" pitchFamily="34" charset="0"/>
                        </a:rPr>
                        <a:t>30</a:t>
                      </a:r>
                    </a:p>
                  </a:txBody>
                  <a:tcPr anchor="ctr"/>
                </a:tc>
                <a:tc>
                  <a:txBody>
                    <a:bodyPr/>
                    <a:lstStyle/>
                    <a:p>
                      <a:pPr algn="ctr"/>
                      <a:r>
                        <a:rPr lang="en-US" sz="3800" dirty="0">
                          <a:latin typeface="Arial (Body)"/>
                          <a:cs typeface="Arial" panose="020B0604020202020204" pitchFamily="34" charset="0"/>
                        </a:rPr>
                        <a:t>52</a:t>
                      </a:r>
                    </a:p>
                  </a:txBody>
                  <a:tcPr anchor="ctr"/>
                </a:tc>
                <a:tc>
                  <a:txBody>
                    <a:bodyPr/>
                    <a:lstStyle/>
                    <a:p>
                      <a:pPr algn="ctr"/>
                      <a:r>
                        <a:rPr lang="en-US" sz="3800" dirty="0">
                          <a:latin typeface="Arial (Body)"/>
                          <a:cs typeface="Arial" panose="020B0604020202020204" pitchFamily="34" charset="0"/>
                        </a:rPr>
                        <a:t>60</a:t>
                      </a:r>
                    </a:p>
                  </a:txBody>
                  <a:tcPr anchor="ctr"/>
                </a:tc>
                <a:tc>
                  <a:txBody>
                    <a:bodyPr/>
                    <a:lstStyle/>
                    <a:p>
                      <a:pPr algn="ctr"/>
                      <a:r>
                        <a:rPr lang="en-US" sz="3800" dirty="0">
                          <a:latin typeface="Arial (Body)"/>
                          <a:cs typeface="Arial" panose="020B0604020202020204" pitchFamily="34" charset="0"/>
                        </a:rPr>
                        <a:t>80</a:t>
                      </a:r>
                    </a:p>
                  </a:txBody>
                  <a:tcPr anchor="ctr"/>
                </a:tc>
                <a:extLst>
                  <a:ext uri="{0D108BD9-81ED-4DB2-BD59-A6C34878D82A}">
                    <a16:rowId xmlns:a16="http://schemas.microsoft.com/office/drawing/2014/main" xmlns="" val="3063532789"/>
                  </a:ext>
                </a:extLst>
              </a:tr>
            </a:tbl>
          </a:graphicData>
        </a:graphic>
      </p:graphicFrame>
      <p:pic>
        <p:nvPicPr>
          <p:cNvPr id="5" name="Picture 4">
            <a:extLst>
              <a:ext uri="{FF2B5EF4-FFF2-40B4-BE49-F238E27FC236}">
                <a16:creationId xmlns:a16="http://schemas.microsoft.com/office/drawing/2014/main" xmlns="" id="{3339C345-135F-9BC3-69C8-20CAD2738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36457" y="2379300"/>
            <a:ext cx="4332015" cy="6347274"/>
          </a:xfrm>
          <a:prstGeom prst="rect">
            <a:avLst/>
          </a:prstGeom>
        </p:spPr>
      </p:pic>
    </p:spTree>
    <p:extLst>
      <p:ext uri="{BB962C8B-B14F-4D97-AF65-F5344CB8AC3E}">
        <p14:creationId xmlns:p14="http://schemas.microsoft.com/office/powerpoint/2010/main" val="5117940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randombar(horizontal)">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3"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9155" y="8785934"/>
            <a:ext cx="1294758" cy="1372094"/>
          </a:xfrm>
          <a:prstGeom prst="rect">
            <a:avLst/>
          </a:prstGeom>
        </p:spPr>
      </p:pic>
      <p:sp>
        <p:nvSpPr>
          <p:cNvPr id="2" name="Rounded Rectangle 1"/>
          <p:cNvSpPr/>
          <p:nvPr/>
        </p:nvSpPr>
        <p:spPr>
          <a:xfrm>
            <a:off x="901545" y="495300"/>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a:t>
            </a:r>
          </a:p>
        </p:txBody>
      </p:sp>
      <p:sp>
        <p:nvSpPr>
          <p:cNvPr id="11" name="Rectangle 10"/>
          <p:cNvSpPr/>
          <p:nvPr/>
        </p:nvSpPr>
        <p:spPr>
          <a:xfrm>
            <a:off x="3435861" y="596601"/>
            <a:ext cx="11416278" cy="91627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Lập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hàm</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đồ</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thị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như</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9</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6" name="Picture 35"/>
          <p:cNvPicPr>
            <a:picLocks noChangeAspect="1"/>
          </p:cNvPicPr>
          <p:nvPr/>
        </p:nvPicPr>
        <p:blipFill>
          <a:blip r:embed="rId4"/>
          <a:stretch>
            <a:fillRect/>
          </a:stretch>
        </p:blipFill>
        <p:spPr>
          <a:xfrm>
            <a:off x="286904" y="7918552"/>
            <a:ext cx="1308100" cy="1979453"/>
          </a:xfrm>
          <a:prstGeom prst="rect">
            <a:avLst/>
          </a:prstGeom>
        </p:spPr>
      </p:pic>
      <p:pic>
        <p:nvPicPr>
          <p:cNvPr id="37" name="Picture 36"/>
          <p:cNvPicPr>
            <a:picLocks noChangeAspect="1"/>
          </p:cNvPicPr>
          <p:nvPr/>
        </p:nvPicPr>
        <p:blipFill>
          <a:blip r:embed="rId5"/>
          <a:stretch>
            <a:fillRect/>
          </a:stretch>
        </p:blipFill>
        <p:spPr>
          <a:xfrm>
            <a:off x="15239999" y="7098841"/>
            <a:ext cx="3016239" cy="2997659"/>
          </a:xfrm>
          <a:prstGeom prst="rect">
            <a:avLst/>
          </a:prstGeom>
        </p:spPr>
      </p:pic>
      <p:sp>
        <p:nvSpPr>
          <p:cNvPr id="3" name="Rectangle 2">
            <a:extLst>
              <a:ext uri="{FF2B5EF4-FFF2-40B4-BE49-F238E27FC236}">
                <a16:creationId xmlns:a16="http://schemas.microsoft.com/office/drawing/2014/main" xmlns="" id="{8114BB01-BBDD-D76B-4E34-CC843091FA78}"/>
              </a:ext>
            </a:extLst>
          </p:cNvPr>
          <p:cNvSpPr/>
          <p:nvPr/>
        </p:nvSpPr>
        <p:spPr>
          <a:xfrm>
            <a:off x="8566759" y="2089699"/>
            <a:ext cx="1154482" cy="707886"/>
          </a:xfrm>
          <a:prstGeom prst="rect">
            <a:avLst/>
          </a:prstGeom>
        </p:spPr>
        <p:txBody>
          <a:bodyPr wrap="none">
            <a:spAutoFit/>
          </a:bodyPr>
          <a:lstStyle/>
          <a:p>
            <a:pPr lvl="0" algn="ctr">
              <a:defRPr/>
            </a:pP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B3AE229F-EEE9-0123-21DC-1A82FE380B63}"/>
              </a:ext>
            </a:extLst>
          </p:cNvPr>
          <p:cNvSpPr/>
          <p:nvPr/>
        </p:nvSpPr>
        <p:spPr>
          <a:xfrm>
            <a:off x="6470584" y="3374407"/>
            <a:ext cx="10934155" cy="91627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hàm</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như</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7" name="Table 11">
            <a:extLst>
              <a:ext uri="{FF2B5EF4-FFF2-40B4-BE49-F238E27FC236}">
                <a16:creationId xmlns:a16="http://schemas.microsoft.com/office/drawing/2014/main" xmlns="" id="{D17EFFBE-966C-FE2F-D9B9-08E1CC5A2EBD}"/>
              </a:ext>
            </a:extLst>
          </p:cNvPr>
          <p:cNvGraphicFramePr>
            <a:graphicFrameLocks noGrp="1"/>
          </p:cNvGraphicFramePr>
          <p:nvPr>
            <p:extLst>
              <p:ext uri="{D42A27DB-BD31-4B8C-83A1-F6EECF244321}">
                <p14:modId xmlns:p14="http://schemas.microsoft.com/office/powerpoint/2010/main" val="2564349087"/>
              </p:ext>
            </p:extLst>
          </p:nvPr>
        </p:nvGraphicFramePr>
        <p:xfrm>
          <a:off x="7239000" y="4991100"/>
          <a:ext cx="8800543" cy="2220998"/>
        </p:xfrm>
        <a:graphic>
          <a:graphicData uri="http://schemas.openxmlformats.org/drawingml/2006/table">
            <a:tbl>
              <a:tblPr firstRow="1" bandRow="1">
                <a:tableStyleId>{5940675A-B579-460E-94D1-54222C63F5DA}</a:tableStyleId>
              </a:tblPr>
              <a:tblGrid>
                <a:gridCol w="1942543">
                  <a:extLst>
                    <a:ext uri="{9D8B030D-6E8A-4147-A177-3AD203B41FA5}">
                      <a16:colId xmlns:a16="http://schemas.microsoft.com/office/drawing/2014/main" xmlns="" val="247178053"/>
                    </a:ext>
                  </a:extLst>
                </a:gridCol>
                <a:gridCol w="1889229">
                  <a:extLst>
                    <a:ext uri="{9D8B030D-6E8A-4147-A177-3AD203B41FA5}">
                      <a16:colId xmlns:a16="http://schemas.microsoft.com/office/drawing/2014/main" xmlns="" val="4195990685"/>
                    </a:ext>
                  </a:extLst>
                </a:gridCol>
                <a:gridCol w="1611086">
                  <a:extLst>
                    <a:ext uri="{9D8B030D-6E8A-4147-A177-3AD203B41FA5}">
                      <a16:colId xmlns:a16="http://schemas.microsoft.com/office/drawing/2014/main" xmlns="" val="1403783473"/>
                    </a:ext>
                  </a:extLst>
                </a:gridCol>
                <a:gridCol w="1757485">
                  <a:extLst>
                    <a:ext uri="{9D8B030D-6E8A-4147-A177-3AD203B41FA5}">
                      <a16:colId xmlns:a16="http://schemas.microsoft.com/office/drawing/2014/main" xmlns="" val="345896211"/>
                    </a:ext>
                  </a:extLst>
                </a:gridCol>
                <a:gridCol w="1600200">
                  <a:extLst>
                    <a:ext uri="{9D8B030D-6E8A-4147-A177-3AD203B41FA5}">
                      <a16:colId xmlns:a16="http://schemas.microsoft.com/office/drawing/2014/main" xmlns="" val="1586981783"/>
                    </a:ext>
                  </a:extLst>
                </a:gridCol>
              </a:tblGrid>
              <a:tr h="1045012">
                <a:tc>
                  <a:txBody>
                    <a:bodyPr/>
                    <a:lstStyle/>
                    <a:p>
                      <a:pPr algn="ctr"/>
                      <a:r>
                        <a:rPr lang="en-US" sz="3800" b="0" i="0" dirty="0">
                          <a:latin typeface="Arial (Body)"/>
                          <a:cs typeface="Arial" panose="020B0604020202020204" pitchFamily="34" charset="0"/>
                        </a:rPr>
                        <a:t>x</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pPr algn="ctr"/>
                      <a:r>
                        <a:rPr lang="en-US" sz="3800" dirty="0">
                          <a:latin typeface="Arial (Body)"/>
                          <a:cs typeface="Arial" panose="020B0604020202020204" pitchFamily="34" charset="0"/>
                        </a:rPr>
                        <a:t>1</a:t>
                      </a:r>
                    </a:p>
                  </a:txBody>
                  <a:tcPr anchor="ctr"/>
                </a:tc>
                <a:tc>
                  <a:txBody>
                    <a:bodyPr/>
                    <a:lstStyle/>
                    <a:p>
                      <a:pPr algn="ctr"/>
                      <a:r>
                        <a:rPr lang="en-US" sz="3800" dirty="0">
                          <a:latin typeface="Arial (Body)"/>
                          <a:cs typeface="Arial" panose="020B0604020202020204" pitchFamily="34" charset="0"/>
                        </a:rPr>
                        <a:t>2</a:t>
                      </a:r>
                    </a:p>
                  </a:txBody>
                  <a:tcPr anchor="ctr"/>
                </a:tc>
                <a:tc>
                  <a:txBody>
                    <a:bodyPr/>
                    <a:lstStyle/>
                    <a:p>
                      <a:pPr algn="ctr"/>
                      <a:r>
                        <a:rPr lang="en-US" sz="3800" dirty="0">
                          <a:latin typeface="Arial (Body)"/>
                          <a:cs typeface="Arial" panose="020B0604020202020204" pitchFamily="34" charset="0"/>
                        </a:rPr>
                        <a:t>3</a:t>
                      </a:r>
                    </a:p>
                  </a:txBody>
                  <a:tcPr anchor="ctr"/>
                </a:tc>
                <a:tc>
                  <a:txBody>
                    <a:bodyPr/>
                    <a:lstStyle/>
                    <a:p>
                      <a:pPr algn="ctr"/>
                      <a:r>
                        <a:rPr lang="en-US" sz="3800" dirty="0">
                          <a:latin typeface="Arial (Body)"/>
                          <a:cs typeface="Arial" panose="020B0604020202020204" pitchFamily="34" charset="0"/>
                        </a:rPr>
                        <a:t>4</a:t>
                      </a:r>
                    </a:p>
                  </a:txBody>
                  <a:tcPr anchor="ctr"/>
                </a:tc>
                <a:extLst>
                  <a:ext uri="{0D108BD9-81ED-4DB2-BD59-A6C34878D82A}">
                    <a16:rowId xmlns:a16="http://schemas.microsoft.com/office/drawing/2014/main" xmlns="" val="2256072961"/>
                  </a:ext>
                </a:extLst>
              </a:tr>
              <a:tr h="1175986">
                <a:tc>
                  <a:txBody>
                    <a:bodyPr/>
                    <a:lstStyle/>
                    <a:p>
                      <a:pPr algn="ctr"/>
                      <a:r>
                        <a:rPr lang="en-US" sz="3800" b="0" i="0" dirty="0">
                          <a:latin typeface="Arial (Body)"/>
                          <a:cs typeface="Arial" panose="020B0604020202020204" pitchFamily="34" charset="0"/>
                        </a:rPr>
                        <a:t>y </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pPr algn="ctr"/>
                      <a:r>
                        <a:rPr lang="en-US" sz="3800" dirty="0">
                          <a:latin typeface="Arial (Body)"/>
                          <a:cs typeface="Arial" panose="020B0604020202020204" pitchFamily="34" charset="0"/>
                        </a:rPr>
                        <a:t>4</a:t>
                      </a:r>
                    </a:p>
                  </a:txBody>
                  <a:tcPr anchor="ctr"/>
                </a:tc>
                <a:tc>
                  <a:txBody>
                    <a:bodyPr/>
                    <a:lstStyle/>
                    <a:p>
                      <a:pPr algn="ctr"/>
                      <a:r>
                        <a:rPr lang="en-US" sz="3800" dirty="0">
                          <a:latin typeface="Arial (Body)"/>
                          <a:cs typeface="Arial" panose="020B0604020202020204" pitchFamily="34" charset="0"/>
                        </a:rPr>
                        <a:t>8</a:t>
                      </a:r>
                    </a:p>
                  </a:txBody>
                  <a:tcPr anchor="ctr"/>
                </a:tc>
                <a:tc>
                  <a:txBody>
                    <a:bodyPr/>
                    <a:lstStyle/>
                    <a:p>
                      <a:pPr algn="ctr"/>
                      <a:r>
                        <a:rPr lang="en-US" sz="3800" dirty="0">
                          <a:latin typeface="Arial (Body)"/>
                          <a:cs typeface="Arial" panose="020B0604020202020204" pitchFamily="34" charset="0"/>
                        </a:rPr>
                        <a:t>12</a:t>
                      </a:r>
                    </a:p>
                  </a:txBody>
                  <a:tcPr anchor="ctr"/>
                </a:tc>
                <a:tc>
                  <a:txBody>
                    <a:bodyPr/>
                    <a:lstStyle/>
                    <a:p>
                      <a:pPr algn="ctr"/>
                      <a:r>
                        <a:rPr lang="en-US" sz="3800" dirty="0">
                          <a:latin typeface="Arial (Body)"/>
                          <a:cs typeface="Arial" panose="020B0604020202020204" pitchFamily="34" charset="0"/>
                        </a:rPr>
                        <a:t>16</a:t>
                      </a:r>
                    </a:p>
                  </a:txBody>
                  <a:tcPr anchor="ctr"/>
                </a:tc>
                <a:extLst>
                  <a:ext uri="{0D108BD9-81ED-4DB2-BD59-A6C34878D82A}">
                    <a16:rowId xmlns:a16="http://schemas.microsoft.com/office/drawing/2014/main" xmlns="" val="3063532789"/>
                  </a:ext>
                </a:extLst>
              </a:tr>
            </a:tbl>
          </a:graphicData>
        </a:graphic>
      </p:graphicFrame>
      <p:pic>
        <p:nvPicPr>
          <p:cNvPr id="9" name="Picture 8">
            <a:extLst>
              <a:ext uri="{FF2B5EF4-FFF2-40B4-BE49-F238E27FC236}">
                <a16:creationId xmlns:a16="http://schemas.microsoft.com/office/drawing/2014/main" xmlns="" id="{F74C3156-F756-BF48-A8A1-937C0B27D1E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64611" y="2040514"/>
            <a:ext cx="4210804" cy="7275689"/>
          </a:xfrm>
          <a:prstGeom prst="rect">
            <a:avLst/>
          </a:prstGeom>
        </p:spPr>
      </p:pic>
    </p:spTree>
    <p:extLst>
      <p:ext uri="{BB962C8B-B14F-4D97-AF65-F5344CB8AC3E}">
        <p14:creationId xmlns:p14="http://schemas.microsoft.com/office/powerpoint/2010/main" val="355409009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3"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16129" y="419099"/>
            <a:ext cx="17373600" cy="9448800"/>
          </a:xfrm>
          <a:prstGeom prst="rect">
            <a:avLst/>
          </a:prstGeom>
          <a:solidFill>
            <a:srgbClr val="F6F6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20316722">
            <a:off x="-3690874" y="-2050737"/>
            <a:ext cx="10611334" cy="3663251"/>
          </a:xfrm>
          <a:prstGeom prst="rect">
            <a:avLst/>
          </a:prstGeom>
        </p:spPr>
      </p:pic>
      <p:sp>
        <p:nvSpPr>
          <p:cNvPr id="10" name="Rounded Rectangle 9"/>
          <p:cNvSpPr/>
          <p:nvPr/>
        </p:nvSpPr>
        <p:spPr>
          <a:xfrm>
            <a:off x="1354758" y="1010353"/>
            <a:ext cx="3886200" cy="1123629"/>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Thực</a:t>
            </a:r>
            <a:r>
              <a:rPr kumimoji="0" lang="en-US" sz="4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3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hành</a:t>
            </a:r>
            <a:r>
              <a:rPr kumimoji="0" lang="en-US" sz="4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en-US" sz="4300" b="1" dirty="0">
                <a:solidFill>
                  <a:prstClr val="white"/>
                </a:solidFill>
                <a:latin typeface="Arial" panose="020B0604020202020204" pitchFamily="34" charset="0"/>
                <a:cs typeface="Arial" panose="020B0604020202020204" pitchFamily="34" charset="0"/>
              </a:rPr>
              <a:t>3</a:t>
            </a:r>
            <a:endParaRPr kumimoji="0" lang="en-US" sz="4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xmlns="" id="{99C5F77C-AA83-8D05-E316-7AD02D070DBA}"/>
              </a:ext>
            </a:extLst>
          </p:cNvPr>
          <p:cNvSpPr/>
          <p:nvPr/>
        </p:nvSpPr>
        <p:spPr>
          <a:xfrm>
            <a:off x="1313748" y="847097"/>
            <a:ext cx="15450251" cy="1132426"/>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Vẽ</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thị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hàm</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y = f(x)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bằng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sau</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xmlns="" id="{E2ED1AE7-2479-F7AF-A569-A56BD1B7FF86}"/>
              </a:ext>
            </a:extLst>
          </p:cNvPr>
          <p:cNvSpPr/>
          <p:nvPr/>
        </p:nvSpPr>
        <p:spPr>
          <a:xfrm>
            <a:off x="4603604" y="3064420"/>
            <a:ext cx="1274708" cy="7848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9">
            <a:extLst>
              <a:ext uri="{FF2B5EF4-FFF2-40B4-BE49-F238E27FC236}">
                <a16:creationId xmlns:a16="http://schemas.microsoft.com/office/drawing/2014/main" xmlns="" id="{2D63E9FA-0A1E-7CED-5C25-AB454D22C61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226161"/>
            <a:ext cx="3200400" cy="2776346"/>
          </a:xfrm>
          <a:prstGeom prst="rect">
            <a:avLst/>
          </a:prstGeom>
        </p:spPr>
      </p:pic>
      <p:pic>
        <p:nvPicPr>
          <p:cNvPr id="4" name="Picture 26">
            <a:extLst>
              <a:ext uri="{FF2B5EF4-FFF2-40B4-BE49-F238E27FC236}">
                <a16:creationId xmlns:a16="http://schemas.microsoft.com/office/drawing/2014/main" xmlns="" id="{F0814D76-B839-FAC4-92B8-7B531AEC24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95346" y="284491"/>
            <a:ext cx="1480770" cy="1143895"/>
          </a:xfrm>
          <a:prstGeom prst="rect">
            <a:avLst/>
          </a:prstGeom>
        </p:spPr>
      </p:pic>
      <p:pic>
        <p:nvPicPr>
          <p:cNvPr id="11" name="Picture 10">
            <a:extLst>
              <a:ext uri="{FF2B5EF4-FFF2-40B4-BE49-F238E27FC236}">
                <a16:creationId xmlns:a16="http://schemas.microsoft.com/office/drawing/2014/main" xmlns="" id="{926E37F5-BFB4-C300-3732-18DB98A69E71}"/>
              </a:ext>
            </a:extLst>
          </p:cNvPr>
          <p:cNvPicPr>
            <a:picLocks noChangeAspect="1"/>
          </p:cNvPicPr>
          <p:nvPr/>
        </p:nvPicPr>
        <p:blipFill>
          <a:blip r:embed="rId8"/>
          <a:stretch>
            <a:fillRect/>
          </a:stretch>
        </p:blipFill>
        <p:spPr>
          <a:xfrm>
            <a:off x="10619951" y="3506777"/>
            <a:ext cx="6690609" cy="4514425"/>
          </a:xfrm>
          <a:prstGeom prst="rect">
            <a:avLst/>
          </a:prstGeom>
        </p:spPr>
      </p:pic>
      <mc:AlternateContent xmlns:mc="http://schemas.openxmlformats.org/markup-compatibility/2006" xmlns:a14="http://schemas.microsoft.com/office/drawing/2010/main">
        <mc:Choice Requires="a14">
          <p:graphicFrame>
            <p:nvGraphicFramePr>
              <p:cNvPr id="13" name="Table 11">
                <a:extLst>
                  <a:ext uri="{FF2B5EF4-FFF2-40B4-BE49-F238E27FC236}">
                    <a16:creationId xmlns:a16="http://schemas.microsoft.com/office/drawing/2014/main" xmlns="" id="{2FBB806F-439A-79BA-42FF-0A096CB66975}"/>
                  </a:ext>
                </a:extLst>
              </p:cNvPr>
              <p:cNvGraphicFramePr>
                <a:graphicFrameLocks noGrp="1"/>
              </p:cNvGraphicFramePr>
              <p:nvPr>
                <p:extLst>
                  <p:ext uri="{D42A27DB-BD31-4B8C-83A1-F6EECF244321}">
                    <p14:modId xmlns:p14="http://schemas.microsoft.com/office/powerpoint/2010/main" val="278264454"/>
                  </p:ext>
                </p:extLst>
              </p:nvPr>
            </p:nvGraphicFramePr>
            <p:xfrm>
              <a:off x="1117769" y="4506149"/>
              <a:ext cx="8800543" cy="2220998"/>
            </p:xfrm>
            <a:graphic>
              <a:graphicData uri="http://schemas.openxmlformats.org/drawingml/2006/table">
                <a:tbl>
                  <a:tblPr firstRow="1" bandRow="1">
                    <a:tableStyleId>{5940675A-B579-460E-94D1-54222C63F5DA}</a:tableStyleId>
                  </a:tblPr>
                  <a:tblGrid>
                    <a:gridCol w="1619188">
                      <a:extLst>
                        <a:ext uri="{9D8B030D-6E8A-4147-A177-3AD203B41FA5}">
                          <a16:colId xmlns:a16="http://schemas.microsoft.com/office/drawing/2014/main" xmlns="" val="247178053"/>
                        </a:ext>
                      </a:extLst>
                    </a:gridCol>
                    <a:gridCol w="1574749">
                      <a:extLst>
                        <a:ext uri="{9D8B030D-6E8A-4147-A177-3AD203B41FA5}">
                          <a16:colId xmlns:a16="http://schemas.microsoft.com/office/drawing/2014/main" xmlns="" val="4195990685"/>
                        </a:ext>
                      </a:extLst>
                    </a:gridCol>
                    <a:gridCol w="1342905">
                      <a:extLst>
                        <a:ext uri="{9D8B030D-6E8A-4147-A177-3AD203B41FA5}">
                          <a16:colId xmlns:a16="http://schemas.microsoft.com/office/drawing/2014/main" xmlns="" val="1403783473"/>
                        </a:ext>
                      </a:extLst>
                    </a:gridCol>
                    <a:gridCol w="1464935">
                      <a:extLst>
                        <a:ext uri="{9D8B030D-6E8A-4147-A177-3AD203B41FA5}">
                          <a16:colId xmlns:a16="http://schemas.microsoft.com/office/drawing/2014/main" xmlns="" val="345896211"/>
                        </a:ext>
                      </a:extLst>
                    </a:gridCol>
                    <a:gridCol w="1464935">
                      <a:extLst>
                        <a:ext uri="{9D8B030D-6E8A-4147-A177-3AD203B41FA5}">
                          <a16:colId xmlns:a16="http://schemas.microsoft.com/office/drawing/2014/main" xmlns="" val="1133881543"/>
                        </a:ext>
                      </a:extLst>
                    </a:gridCol>
                    <a:gridCol w="1333831">
                      <a:extLst>
                        <a:ext uri="{9D8B030D-6E8A-4147-A177-3AD203B41FA5}">
                          <a16:colId xmlns:a16="http://schemas.microsoft.com/office/drawing/2014/main" xmlns="" val="1586981783"/>
                        </a:ext>
                      </a:extLst>
                    </a:gridCol>
                  </a:tblGrid>
                  <a:tr h="1045012">
                    <a:tc>
                      <a:txBody>
                        <a:bodyPr/>
                        <a:lstStyle/>
                        <a:p>
                          <a:pPr algn="ctr"/>
                          <a:r>
                            <a:rPr lang="en-US" sz="3800" b="0" i="0" dirty="0">
                              <a:latin typeface="Arial (Body)"/>
                              <a:cs typeface="Arial" panose="020B0604020202020204" pitchFamily="34" charset="0"/>
                            </a:rPr>
                            <a:t>x</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pPr algn="ctr"/>
                          <a14:m>
                            <m:oMath xmlns:m="http://schemas.openxmlformats.org/officeDocument/2006/math">
                              <m:r>
                                <a:rPr lang="en-US" sz="3800" b="0" i="1" smtClean="0">
                                  <a:latin typeface="Cambria Math" panose="02040503050406030204" pitchFamily="18" charset="0"/>
                                  <a:cs typeface="Arial" panose="020B0604020202020204" pitchFamily="34" charset="0"/>
                                </a:rPr>
                                <m:t>−</m:t>
                              </m:r>
                            </m:oMath>
                          </a14:m>
                          <a:r>
                            <a:rPr lang="en-US" sz="3800" dirty="0">
                              <a:latin typeface="Arial (Body)"/>
                              <a:cs typeface="Arial" panose="020B0604020202020204" pitchFamily="34" charset="0"/>
                            </a:rPr>
                            <a:t>2</a:t>
                          </a:r>
                        </a:p>
                      </a:txBody>
                      <a:tcPr anchor="ctr"/>
                    </a:tc>
                    <a:tc>
                      <a:txBody>
                        <a:bodyPr/>
                        <a:lstStyle/>
                        <a:p>
                          <a:pPr algn="ctr"/>
                          <a14:m>
                            <m:oMath xmlns:m="http://schemas.openxmlformats.org/officeDocument/2006/math">
                              <m:r>
                                <a:rPr lang="en-US" sz="3800" b="0" i="1" dirty="0" smtClean="0">
                                  <a:latin typeface="Cambria Math" panose="02040503050406030204" pitchFamily="18" charset="0"/>
                                  <a:cs typeface="Arial" panose="020B0604020202020204" pitchFamily="34" charset="0"/>
                                </a:rPr>
                                <m:t>−</m:t>
                              </m:r>
                            </m:oMath>
                          </a14:m>
                          <a:r>
                            <a:rPr lang="en-US" sz="3800" dirty="0">
                              <a:latin typeface="Arial (Body)"/>
                              <a:cs typeface="Arial" panose="020B0604020202020204" pitchFamily="34" charset="0"/>
                            </a:rPr>
                            <a:t>1</a:t>
                          </a:r>
                        </a:p>
                      </a:txBody>
                      <a:tcPr anchor="ctr"/>
                    </a:tc>
                    <a:tc>
                      <a:txBody>
                        <a:bodyPr/>
                        <a:lstStyle/>
                        <a:p>
                          <a:pPr algn="ctr"/>
                          <a:r>
                            <a:rPr lang="en-US" sz="3800" dirty="0">
                              <a:latin typeface="Arial (Body)"/>
                              <a:cs typeface="Arial" panose="020B0604020202020204" pitchFamily="34" charset="0"/>
                            </a:rPr>
                            <a:t>0</a:t>
                          </a:r>
                        </a:p>
                      </a:txBody>
                      <a:tcPr anchor="ctr"/>
                    </a:tc>
                    <a:tc>
                      <a:txBody>
                        <a:bodyPr/>
                        <a:lstStyle/>
                        <a:p>
                          <a:pPr algn="ctr"/>
                          <a:r>
                            <a:rPr lang="en-US" sz="3800" dirty="0">
                              <a:latin typeface="Arial (Body)"/>
                              <a:cs typeface="Arial" panose="020B0604020202020204" pitchFamily="34" charset="0"/>
                            </a:rPr>
                            <a:t>1</a:t>
                          </a:r>
                        </a:p>
                      </a:txBody>
                      <a:tcPr anchor="ctr"/>
                    </a:tc>
                    <a:tc>
                      <a:txBody>
                        <a:bodyPr/>
                        <a:lstStyle/>
                        <a:p>
                          <a:pPr algn="ctr"/>
                          <a:r>
                            <a:rPr lang="en-US" sz="3800" dirty="0">
                              <a:latin typeface="Arial (Body)"/>
                              <a:cs typeface="Arial" panose="020B0604020202020204" pitchFamily="34" charset="0"/>
                            </a:rPr>
                            <a:t>2</a:t>
                          </a:r>
                        </a:p>
                      </a:txBody>
                      <a:tcPr anchor="ctr"/>
                    </a:tc>
                    <a:extLst>
                      <a:ext uri="{0D108BD9-81ED-4DB2-BD59-A6C34878D82A}">
                        <a16:rowId xmlns:a16="http://schemas.microsoft.com/office/drawing/2014/main" xmlns="" val="2256072961"/>
                      </a:ext>
                    </a:extLst>
                  </a:tr>
                  <a:tr h="1175986">
                    <a:tc>
                      <a:txBody>
                        <a:bodyPr/>
                        <a:lstStyle/>
                        <a:p>
                          <a:pPr algn="ctr"/>
                          <a:r>
                            <a:rPr lang="en-US" sz="3800" b="0" i="0" dirty="0">
                              <a:latin typeface="Arial (Body)"/>
                              <a:cs typeface="Arial" panose="020B0604020202020204" pitchFamily="34" charset="0"/>
                            </a:rPr>
                            <a:t>y </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pPr algn="ctr"/>
                          <a:r>
                            <a:rPr lang="en-US" sz="3800" dirty="0">
                              <a:latin typeface="Arial (Body)"/>
                              <a:cs typeface="Arial" panose="020B0604020202020204" pitchFamily="34" charset="0"/>
                            </a:rPr>
                            <a:t>2</a:t>
                          </a:r>
                        </a:p>
                      </a:txBody>
                      <a:tcPr anchor="ctr"/>
                    </a:tc>
                    <a:tc>
                      <a:txBody>
                        <a:bodyPr/>
                        <a:lstStyle/>
                        <a:p>
                          <a:pPr algn="ctr"/>
                          <a:r>
                            <a:rPr lang="en-US" sz="3800" dirty="0">
                              <a:latin typeface="Arial (Body)"/>
                              <a:cs typeface="Arial" panose="020B0604020202020204" pitchFamily="34" charset="0"/>
                            </a:rPr>
                            <a:t>1</a:t>
                          </a:r>
                        </a:p>
                      </a:txBody>
                      <a:tcPr anchor="ctr"/>
                    </a:tc>
                    <a:tc>
                      <a:txBody>
                        <a:bodyPr/>
                        <a:lstStyle/>
                        <a:p>
                          <a:pPr algn="ctr"/>
                          <a:r>
                            <a:rPr lang="en-US" sz="3800" dirty="0">
                              <a:latin typeface="Arial (Body)"/>
                              <a:cs typeface="Arial" panose="020B0604020202020204" pitchFamily="34" charset="0"/>
                            </a:rPr>
                            <a:t>0</a:t>
                          </a:r>
                        </a:p>
                      </a:txBody>
                      <a:tcPr anchor="ctr"/>
                    </a:tc>
                    <a:tc>
                      <a:txBody>
                        <a:bodyPr/>
                        <a:lstStyle/>
                        <a:p>
                          <a:pPr algn="ctr"/>
                          <a14:m>
                            <m:oMath xmlns:m="http://schemas.openxmlformats.org/officeDocument/2006/math">
                              <m:r>
                                <a:rPr lang="en-US" sz="3800" b="0" i="1" smtClean="0">
                                  <a:latin typeface="Cambria Math" panose="02040503050406030204" pitchFamily="18" charset="0"/>
                                  <a:cs typeface="Arial" panose="020B0604020202020204" pitchFamily="34" charset="0"/>
                                </a:rPr>
                                <m:t>−</m:t>
                              </m:r>
                            </m:oMath>
                          </a14:m>
                          <a:r>
                            <a:rPr lang="en-US" sz="3800" dirty="0">
                              <a:latin typeface="Arial (Body)"/>
                              <a:cs typeface="Arial" panose="020B0604020202020204" pitchFamily="34" charset="0"/>
                            </a:rPr>
                            <a:t>1</a:t>
                          </a:r>
                        </a:p>
                      </a:txBody>
                      <a:tcPr anchor="ctr"/>
                    </a:tc>
                    <a:tc>
                      <a:txBody>
                        <a:bodyPr/>
                        <a:lstStyle/>
                        <a:p>
                          <a:pPr algn="ctr"/>
                          <a14:m>
                            <m:oMath xmlns:m="http://schemas.openxmlformats.org/officeDocument/2006/math">
                              <m:r>
                                <a:rPr lang="en-US" sz="3800" b="0" i="1" dirty="0" smtClean="0">
                                  <a:latin typeface="Cambria Math" panose="02040503050406030204" pitchFamily="18" charset="0"/>
                                  <a:cs typeface="Arial" panose="020B0604020202020204" pitchFamily="34" charset="0"/>
                                </a:rPr>
                                <m:t>−</m:t>
                              </m:r>
                            </m:oMath>
                          </a14:m>
                          <a:r>
                            <a:rPr lang="en-US" sz="3800" dirty="0">
                              <a:latin typeface="Arial (Body)"/>
                              <a:cs typeface="Arial" panose="020B0604020202020204" pitchFamily="34" charset="0"/>
                            </a:rPr>
                            <a:t>2</a:t>
                          </a:r>
                        </a:p>
                      </a:txBody>
                      <a:tcPr anchor="ctr"/>
                    </a:tc>
                    <a:extLst>
                      <a:ext uri="{0D108BD9-81ED-4DB2-BD59-A6C34878D82A}">
                        <a16:rowId xmlns:a16="http://schemas.microsoft.com/office/drawing/2014/main" xmlns="" val="3063532789"/>
                      </a:ext>
                    </a:extLst>
                  </a:tr>
                </a:tbl>
              </a:graphicData>
            </a:graphic>
          </p:graphicFrame>
        </mc:Choice>
        <mc:Fallback xmlns="">
          <p:graphicFrame>
            <p:nvGraphicFramePr>
              <p:cNvPr id="13" name="Table 11">
                <a:extLst>
                  <a:ext uri="{FF2B5EF4-FFF2-40B4-BE49-F238E27FC236}">
                    <a16:creationId xmlns:a16="http://schemas.microsoft.com/office/drawing/2014/main" id="{2FBB806F-439A-79BA-42FF-0A096CB66975}"/>
                  </a:ext>
                </a:extLst>
              </p:cNvPr>
              <p:cNvGraphicFramePr>
                <a:graphicFrameLocks noGrp="1"/>
              </p:cNvGraphicFramePr>
              <p:nvPr>
                <p:extLst>
                  <p:ext uri="{D42A27DB-BD31-4B8C-83A1-F6EECF244321}">
                    <p14:modId xmlns:p14="http://schemas.microsoft.com/office/powerpoint/2010/main" val="278264454"/>
                  </p:ext>
                </p:extLst>
              </p:nvPr>
            </p:nvGraphicFramePr>
            <p:xfrm>
              <a:off x="1117769" y="4506149"/>
              <a:ext cx="8800543" cy="2220998"/>
            </p:xfrm>
            <a:graphic>
              <a:graphicData uri="http://schemas.openxmlformats.org/drawingml/2006/table">
                <a:tbl>
                  <a:tblPr firstRow="1" bandRow="1">
                    <a:tableStyleId>{5940675A-B579-460E-94D1-54222C63F5DA}</a:tableStyleId>
                  </a:tblPr>
                  <a:tblGrid>
                    <a:gridCol w="1619188">
                      <a:extLst>
                        <a:ext uri="{9D8B030D-6E8A-4147-A177-3AD203B41FA5}">
                          <a16:colId xmlns:a16="http://schemas.microsoft.com/office/drawing/2014/main" val="247178053"/>
                        </a:ext>
                      </a:extLst>
                    </a:gridCol>
                    <a:gridCol w="1574749">
                      <a:extLst>
                        <a:ext uri="{9D8B030D-6E8A-4147-A177-3AD203B41FA5}">
                          <a16:colId xmlns:a16="http://schemas.microsoft.com/office/drawing/2014/main" val="4195990685"/>
                        </a:ext>
                      </a:extLst>
                    </a:gridCol>
                    <a:gridCol w="1342905">
                      <a:extLst>
                        <a:ext uri="{9D8B030D-6E8A-4147-A177-3AD203B41FA5}">
                          <a16:colId xmlns:a16="http://schemas.microsoft.com/office/drawing/2014/main" val="1403783473"/>
                        </a:ext>
                      </a:extLst>
                    </a:gridCol>
                    <a:gridCol w="1464935">
                      <a:extLst>
                        <a:ext uri="{9D8B030D-6E8A-4147-A177-3AD203B41FA5}">
                          <a16:colId xmlns:a16="http://schemas.microsoft.com/office/drawing/2014/main" val="345896211"/>
                        </a:ext>
                      </a:extLst>
                    </a:gridCol>
                    <a:gridCol w="1464935">
                      <a:extLst>
                        <a:ext uri="{9D8B030D-6E8A-4147-A177-3AD203B41FA5}">
                          <a16:colId xmlns:a16="http://schemas.microsoft.com/office/drawing/2014/main" val="1133881543"/>
                        </a:ext>
                      </a:extLst>
                    </a:gridCol>
                    <a:gridCol w="1333831">
                      <a:extLst>
                        <a:ext uri="{9D8B030D-6E8A-4147-A177-3AD203B41FA5}">
                          <a16:colId xmlns:a16="http://schemas.microsoft.com/office/drawing/2014/main" val="1586981783"/>
                        </a:ext>
                      </a:extLst>
                    </a:gridCol>
                  </a:tblGrid>
                  <a:tr h="1045012">
                    <a:tc>
                      <a:txBody>
                        <a:bodyPr/>
                        <a:lstStyle/>
                        <a:p>
                          <a:pPr algn="ctr"/>
                          <a:r>
                            <a:rPr lang="en-US" sz="3800" b="0" i="0" dirty="0">
                              <a:latin typeface="Arial (Body)"/>
                              <a:cs typeface="Arial" panose="020B0604020202020204" pitchFamily="34" charset="0"/>
                            </a:rPr>
                            <a:t>x</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endParaRPr lang="en-US"/>
                        </a:p>
                      </a:txBody>
                      <a:tcPr anchor="ctr">
                        <a:blipFill>
                          <a:blip r:embed="rId9"/>
                          <a:stretch>
                            <a:fillRect l="-103488" t="-581" r="-357752" b="-113372"/>
                          </a:stretch>
                        </a:blipFill>
                      </a:tcPr>
                    </a:tc>
                    <a:tc>
                      <a:txBody>
                        <a:bodyPr/>
                        <a:lstStyle/>
                        <a:p>
                          <a:endParaRPr lang="en-US"/>
                        </a:p>
                      </a:txBody>
                      <a:tcPr anchor="ctr">
                        <a:blipFill>
                          <a:blip r:embed="rId9"/>
                          <a:stretch>
                            <a:fillRect l="-237557" t="-581" r="-317647" b="-113372"/>
                          </a:stretch>
                        </a:blipFill>
                      </a:tcPr>
                    </a:tc>
                    <a:tc>
                      <a:txBody>
                        <a:bodyPr/>
                        <a:lstStyle/>
                        <a:p>
                          <a:pPr algn="ctr"/>
                          <a:r>
                            <a:rPr lang="en-US" sz="3800" dirty="0">
                              <a:latin typeface="Arial (Body)"/>
                              <a:cs typeface="Arial" panose="020B0604020202020204" pitchFamily="34" charset="0"/>
                            </a:rPr>
                            <a:t>0</a:t>
                          </a:r>
                        </a:p>
                      </a:txBody>
                      <a:tcPr anchor="ctr"/>
                    </a:tc>
                    <a:tc>
                      <a:txBody>
                        <a:bodyPr/>
                        <a:lstStyle/>
                        <a:p>
                          <a:pPr algn="ctr"/>
                          <a:r>
                            <a:rPr lang="en-US" sz="3800" dirty="0">
                              <a:latin typeface="Arial (Body)"/>
                              <a:cs typeface="Arial" panose="020B0604020202020204" pitchFamily="34" charset="0"/>
                            </a:rPr>
                            <a:t>1</a:t>
                          </a:r>
                        </a:p>
                      </a:txBody>
                      <a:tcPr anchor="ctr"/>
                    </a:tc>
                    <a:tc>
                      <a:txBody>
                        <a:bodyPr/>
                        <a:lstStyle/>
                        <a:p>
                          <a:pPr algn="ctr"/>
                          <a:r>
                            <a:rPr lang="en-US" sz="3800" dirty="0">
                              <a:latin typeface="Arial (Body)"/>
                              <a:cs typeface="Arial" panose="020B0604020202020204" pitchFamily="34" charset="0"/>
                            </a:rPr>
                            <a:t>2</a:t>
                          </a:r>
                        </a:p>
                      </a:txBody>
                      <a:tcPr anchor="ctr"/>
                    </a:tc>
                    <a:extLst>
                      <a:ext uri="{0D108BD9-81ED-4DB2-BD59-A6C34878D82A}">
                        <a16:rowId xmlns:a16="http://schemas.microsoft.com/office/drawing/2014/main" val="2256072961"/>
                      </a:ext>
                    </a:extLst>
                  </a:tr>
                  <a:tr h="1175986">
                    <a:tc>
                      <a:txBody>
                        <a:bodyPr/>
                        <a:lstStyle/>
                        <a:p>
                          <a:pPr algn="ctr"/>
                          <a:r>
                            <a:rPr lang="en-US" sz="3800" b="0" i="0" dirty="0">
                              <a:latin typeface="Arial (Body)"/>
                              <a:cs typeface="Arial" panose="020B0604020202020204" pitchFamily="34" charset="0"/>
                            </a:rPr>
                            <a:t>y </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pPr algn="ctr"/>
                          <a:r>
                            <a:rPr lang="en-US" sz="3800" dirty="0">
                              <a:latin typeface="Arial (Body)"/>
                              <a:cs typeface="Arial" panose="020B0604020202020204" pitchFamily="34" charset="0"/>
                            </a:rPr>
                            <a:t>2</a:t>
                          </a:r>
                        </a:p>
                      </a:txBody>
                      <a:tcPr anchor="ctr"/>
                    </a:tc>
                    <a:tc>
                      <a:txBody>
                        <a:bodyPr/>
                        <a:lstStyle/>
                        <a:p>
                          <a:pPr algn="ctr"/>
                          <a:r>
                            <a:rPr lang="en-US" sz="3800" dirty="0">
                              <a:latin typeface="Arial (Body)"/>
                              <a:cs typeface="Arial" panose="020B0604020202020204" pitchFamily="34" charset="0"/>
                            </a:rPr>
                            <a:t>1</a:t>
                          </a:r>
                        </a:p>
                      </a:txBody>
                      <a:tcPr anchor="ctr"/>
                    </a:tc>
                    <a:tc>
                      <a:txBody>
                        <a:bodyPr/>
                        <a:lstStyle/>
                        <a:p>
                          <a:pPr algn="ctr"/>
                          <a:r>
                            <a:rPr lang="en-US" sz="3800" dirty="0">
                              <a:latin typeface="Arial (Body)"/>
                              <a:cs typeface="Arial" panose="020B0604020202020204" pitchFamily="34" charset="0"/>
                            </a:rPr>
                            <a:t>0</a:t>
                          </a:r>
                        </a:p>
                      </a:txBody>
                      <a:tcPr anchor="ctr"/>
                    </a:tc>
                    <a:tc>
                      <a:txBody>
                        <a:bodyPr/>
                        <a:lstStyle/>
                        <a:p>
                          <a:endParaRPr lang="en-US"/>
                        </a:p>
                      </a:txBody>
                      <a:tcPr anchor="ctr">
                        <a:blipFill>
                          <a:blip r:embed="rId9"/>
                          <a:stretch>
                            <a:fillRect l="-409129" t="-89637" r="-91701" b="-1036"/>
                          </a:stretch>
                        </a:blipFill>
                      </a:tcPr>
                    </a:tc>
                    <a:tc>
                      <a:txBody>
                        <a:bodyPr/>
                        <a:lstStyle/>
                        <a:p>
                          <a:endParaRPr lang="en-US"/>
                        </a:p>
                      </a:txBody>
                      <a:tcPr anchor="ctr">
                        <a:blipFill>
                          <a:blip r:embed="rId9"/>
                          <a:stretch>
                            <a:fillRect l="-560274" t="-89637" r="-913" b="-1036"/>
                          </a:stretch>
                        </a:blipFill>
                      </a:tcPr>
                    </a:tc>
                    <a:extLst>
                      <a:ext uri="{0D108BD9-81ED-4DB2-BD59-A6C34878D82A}">
                        <a16:rowId xmlns:a16="http://schemas.microsoft.com/office/drawing/2014/main" val="3063532789"/>
                      </a:ext>
                    </a:extLst>
                  </a:tr>
                </a:tbl>
              </a:graphicData>
            </a:graphic>
          </p:graphicFrame>
        </mc:Fallback>
      </mc:AlternateContent>
    </p:spTree>
    <p:extLst>
      <p:ext uri="{BB962C8B-B14F-4D97-AF65-F5344CB8AC3E}">
        <p14:creationId xmlns:p14="http://schemas.microsoft.com/office/powerpoint/2010/main" val="157570710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1143000" y="1104900"/>
            <a:ext cx="15925800" cy="8229600"/>
          </a:xfrm>
          <a:prstGeom prst="rect">
            <a:avLst/>
          </a:prstGeom>
          <a:solidFill>
            <a:srgbClr val="F6F6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72256"/>
          <a:stretch>
            <a:fillRect/>
          </a:stretch>
        </p:blipFill>
        <p:spPr>
          <a:xfrm rot="8106932">
            <a:off x="11818908" y="8418953"/>
            <a:ext cx="9392930" cy="3325597"/>
          </a:xfrm>
          <a:prstGeom prst="rect">
            <a:avLst/>
          </a:prstGeom>
        </p:spPr>
      </p:pic>
      <p:sp>
        <p:nvSpPr>
          <p:cNvPr id="4" name="Rounded Rectangle 3"/>
          <p:cNvSpPr/>
          <p:nvPr/>
        </p:nvSpPr>
        <p:spPr>
          <a:xfrm>
            <a:off x="6745824" y="294727"/>
            <a:ext cx="4796352" cy="1644795"/>
          </a:xfrm>
          <a:prstGeom prst="ellipse">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Vận</a:t>
            </a:r>
            <a:r>
              <a:rPr kumimoji="0" lang="en-US" sz="45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dụng</a:t>
            </a:r>
            <a:r>
              <a:rPr kumimoji="0" lang="en-US" sz="45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lang="en-US" sz="4500" b="1" dirty="0">
                <a:solidFill>
                  <a:sysClr val="windowText" lastClr="000000"/>
                </a:solidFill>
                <a:latin typeface="Arial" panose="020B0604020202020204" pitchFamily="34" charset="0"/>
                <a:cs typeface="Arial" panose="020B0604020202020204" pitchFamily="34" charset="0"/>
              </a:rPr>
              <a:t>3</a:t>
            </a:r>
            <a:endParaRPr kumimoji="0" lang="en-US" sz="45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1772627" y="2058021"/>
            <a:ext cx="14305573" cy="18249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hàm</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số</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y = f(x)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có</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đồ</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thị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như</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Hình</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10.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Hãy</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hoàn</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thành</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bảng</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giá</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trị</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của</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hàm</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số</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sau</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mn-ea"/>
                <a:cs typeface="+mn-cs"/>
              </a:rPr>
              <a:t>đây</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0" name="Picture 17">
            <a:extLst>
              <a:ext uri="{FF2B5EF4-FFF2-40B4-BE49-F238E27FC236}">
                <a16:creationId xmlns:a16="http://schemas.microsoft.com/office/drawing/2014/main" xmlns="" id="{46A58618-803A-785D-2C1D-9BAF686562D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28" y="7527229"/>
            <a:ext cx="2848918" cy="2617444"/>
          </a:xfrm>
          <a:prstGeom prst="rect">
            <a:avLst/>
          </a:prstGeom>
        </p:spPr>
      </p:pic>
      <p:pic>
        <p:nvPicPr>
          <p:cNvPr id="11" name="Picture 12">
            <a:extLst>
              <a:ext uri="{FF2B5EF4-FFF2-40B4-BE49-F238E27FC236}">
                <a16:creationId xmlns:a16="http://schemas.microsoft.com/office/drawing/2014/main" xmlns="" id="{FEA72878-4DEE-A026-01F7-3D3360A044D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860277" y="0"/>
            <a:ext cx="2304698" cy="2827850"/>
          </a:xfrm>
          <a:prstGeom prst="rect">
            <a:avLst/>
          </a:prstGeom>
        </p:spPr>
      </p:pic>
      <p:pic>
        <p:nvPicPr>
          <p:cNvPr id="14" name="Picture 13">
            <a:extLst>
              <a:ext uri="{FF2B5EF4-FFF2-40B4-BE49-F238E27FC236}">
                <a16:creationId xmlns:a16="http://schemas.microsoft.com/office/drawing/2014/main" xmlns="" id="{5AD51824-28F2-662D-1CFB-E6C11FB68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85894" y="3380606"/>
            <a:ext cx="5053013" cy="5455345"/>
          </a:xfrm>
          <a:prstGeom prst="rect">
            <a:avLst/>
          </a:prstGeom>
        </p:spPr>
      </p:pic>
      <mc:AlternateContent xmlns:mc="http://schemas.openxmlformats.org/markup-compatibility/2006" xmlns:a14="http://schemas.microsoft.com/office/drawing/2010/main">
        <mc:Choice Requires="a14">
          <p:graphicFrame>
            <p:nvGraphicFramePr>
              <p:cNvPr id="15" name="Table 11">
                <a:extLst>
                  <a:ext uri="{FF2B5EF4-FFF2-40B4-BE49-F238E27FC236}">
                    <a16:creationId xmlns:a16="http://schemas.microsoft.com/office/drawing/2014/main" xmlns="" id="{74D38783-5C99-4246-C545-EEDE7F64F1B7}"/>
                  </a:ext>
                </a:extLst>
              </p:cNvPr>
              <p:cNvGraphicFramePr>
                <a:graphicFrameLocks noGrp="1"/>
              </p:cNvGraphicFramePr>
              <p:nvPr>
                <p:extLst>
                  <p:ext uri="{D42A27DB-BD31-4B8C-83A1-F6EECF244321}">
                    <p14:modId xmlns:p14="http://schemas.microsoft.com/office/powerpoint/2010/main" val="3520865000"/>
                  </p:ext>
                </p:extLst>
              </p:nvPr>
            </p:nvGraphicFramePr>
            <p:xfrm>
              <a:off x="1444503" y="4901145"/>
              <a:ext cx="8800543" cy="2220998"/>
            </p:xfrm>
            <a:graphic>
              <a:graphicData uri="http://schemas.openxmlformats.org/drawingml/2006/table">
                <a:tbl>
                  <a:tblPr firstRow="1" bandRow="1">
                    <a:tableStyleId>{5940675A-B579-460E-94D1-54222C63F5DA}</a:tableStyleId>
                  </a:tblPr>
                  <a:tblGrid>
                    <a:gridCol w="1619188">
                      <a:extLst>
                        <a:ext uri="{9D8B030D-6E8A-4147-A177-3AD203B41FA5}">
                          <a16:colId xmlns:a16="http://schemas.microsoft.com/office/drawing/2014/main" xmlns="" val="247178053"/>
                        </a:ext>
                      </a:extLst>
                    </a:gridCol>
                    <a:gridCol w="1574749">
                      <a:extLst>
                        <a:ext uri="{9D8B030D-6E8A-4147-A177-3AD203B41FA5}">
                          <a16:colId xmlns:a16="http://schemas.microsoft.com/office/drawing/2014/main" xmlns="" val="4195990685"/>
                        </a:ext>
                      </a:extLst>
                    </a:gridCol>
                    <a:gridCol w="1342905">
                      <a:extLst>
                        <a:ext uri="{9D8B030D-6E8A-4147-A177-3AD203B41FA5}">
                          <a16:colId xmlns:a16="http://schemas.microsoft.com/office/drawing/2014/main" xmlns="" val="1403783473"/>
                        </a:ext>
                      </a:extLst>
                    </a:gridCol>
                    <a:gridCol w="1464935">
                      <a:extLst>
                        <a:ext uri="{9D8B030D-6E8A-4147-A177-3AD203B41FA5}">
                          <a16:colId xmlns:a16="http://schemas.microsoft.com/office/drawing/2014/main" xmlns="" val="345896211"/>
                        </a:ext>
                      </a:extLst>
                    </a:gridCol>
                    <a:gridCol w="1464935">
                      <a:extLst>
                        <a:ext uri="{9D8B030D-6E8A-4147-A177-3AD203B41FA5}">
                          <a16:colId xmlns:a16="http://schemas.microsoft.com/office/drawing/2014/main" xmlns="" val="3830961492"/>
                        </a:ext>
                      </a:extLst>
                    </a:gridCol>
                    <a:gridCol w="1333831">
                      <a:extLst>
                        <a:ext uri="{9D8B030D-6E8A-4147-A177-3AD203B41FA5}">
                          <a16:colId xmlns:a16="http://schemas.microsoft.com/office/drawing/2014/main" xmlns="" val="1586981783"/>
                        </a:ext>
                      </a:extLst>
                    </a:gridCol>
                  </a:tblGrid>
                  <a:tr h="1045012">
                    <a:tc>
                      <a:txBody>
                        <a:bodyPr/>
                        <a:lstStyle/>
                        <a:p>
                          <a:pPr algn="ctr"/>
                          <a:r>
                            <a:rPr lang="en-US" sz="3800" b="0" i="0" dirty="0">
                              <a:latin typeface="Arial (Body)"/>
                              <a:cs typeface="Arial" panose="020B0604020202020204" pitchFamily="34" charset="0"/>
                            </a:rPr>
                            <a:t>x</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pPr algn="ctr"/>
                          <a14:m>
                            <m:oMath xmlns:m="http://schemas.openxmlformats.org/officeDocument/2006/math">
                              <m:r>
                                <a:rPr lang="en-US" sz="3800" b="0" i="1" smtClean="0">
                                  <a:latin typeface="Cambria Math" panose="02040503050406030204" pitchFamily="18" charset="0"/>
                                  <a:cs typeface="Arial" panose="020B0604020202020204" pitchFamily="34" charset="0"/>
                                </a:rPr>
                                <m:t>−</m:t>
                              </m:r>
                            </m:oMath>
                          </a14:m>
                          <a:r>
                            <a:rPr lang="en-US" sz="3800" dirty="0">
                              <a:latin typeface="Arial (Body)"/>
                              <a:cs typeface="Arial" panose="020B0604020202020204" pitchFamily="34" charset="0"/>
                            </a:rPr>
                            <a:t>2</a:t>
                          </a:r>
                        </a:p>
                      </a:txBody>
                      <a:tcPr anchor="ctr"/>
                    </a:tc>
                    <a:tc>
                      <a:txBody>
                        <a:bodyPr/>
                        <a:lstStyle/>
                        <a:p>
                          <a:pPr algn="ctr"/>
                          <a14:m>
                            <m:oMath xmlns:m="http://schemas.openxmlformats.org/officeDocument/2006/math">
                              <m:r>
                                <a:rPr lang="en-US" sz="3800" b="0" i="1" dirty="0" smtClean="0">
                                  <a:latin typeface="Cambria Math" panose="02040503050406030204" pitchFamily="18" charset="0"/>
                                  <a:cs typeface="Arial" panose="020B0604020202020204" pitchFamily="34" charset="0"/>
                                </a:rPr>
                                <m:t>−</m:t>
                              </m:r>
                            </m:oMath>
                          </a14:m>
                          <a:r>
                            <a:rPr lang="en-US" sz="3800" dirty="0">
                              <a:latin typeface="Arial (Body)"/>
                              <a:cs typeface="Arial" panose="020B0604020202020204" pitchFamily="34" charset="0"/>
                            </a:rPr>
                            <a:t>1</a:t>
                          </a:r>
                        </a:p>
                      </a:txBody>
                      <a:tcPr anchor="ctr"/>
                    </a:tc>
                    <a:tc>
                      <a:txBody>
                        <a:bodyPr/>
                        <a:lstStyle/>
                        <a:p>
                          <a:pPr algn="ctr"/>
                          <a:r>
                            <a:rPr lang="en-US" sz="3800" dirty="0">
                              <a:latin typeface="Arial (Body)"/>
                              <a:cs typeface="Arial" panose="020B0604020202020204" pitchFamily="34" charset="0"/>
                            </a:rPr>
                            <a:t>0</a:t>
                          </a:r>
                        </a:p>
                      </a:txBody>
                      <a:tcPr anchor="ctr"/>
                    </a:tc>
                    <a:tc>
                      <a:txBody>
                        <a:bodyPr/>
                        <a:lstStyle/>
                        <a:p>
                          <a:pPr algn="ctr"/>
                          <a:r>
                            <a:rPr lang="en-US" sz="3800" dirty="0">
                              <a:latin typeface="Arial (Body)"/>
                              <a:cs typeface="Arial" panose="020B0604020202020204" pitchFamily="34" charset="0"/>
                            </a:rPr>
                            <a:t>1</a:t>
                          </a:r>
                        </a:p>
                      </a:txBody>
                      <a:tcPr anchor="ctr"/>
                    </a:tc>
                    <a:tc>
                      <a:txBody>
                        <a:bodyPr/>
                        <a:lstStyle/>
                        <a:p>
                          <a:pPr algn="ctr"/>
                          <a:r>
                            <a:rPr lang="en-US" sz="3800" dirty="0">
                              <a:latin typeface="Arial (Body)"/>
                              <a:cs typeface="Arial" panose="020B0604020202020204" pitchFamily="34" charset="0"/>
                            </a:rPr>
                            <a:t>2</a:t>
                          </a:r>
                        </a:p>
                      </a:txBody>
                      <a:tcPr anchor="ctr"/>
                    </a:tc>
                    <a:extLst>
                      <a:ext uri="{0D108BD9-81ED-4DB2-BD59-A6C34878D82A}">
                        <a16:rowId xmlns:a16="http://schemas.microsoft.com/office/drawing/2014/main" xmlns="" val="2256072961"/>
                      </a:ext>
                    </a:extLst>
                  </a:tr>
                  <a:tr h="1175986">
                    <a:tc>
                      <a:txBody>
                        <a:bodyPr/>
                        <a:lstStyle/>
                        <a:p>
                          <a:pPr algn="ctr"/>
                          <a:r>
                            <a:rPr lang="en-US" sz="3800" b="0" i="0" dirty="0">
                              <a:latin typeface="Arial (Body)"/>
                              <a:cs typeface="Arial" panose="020B0604020202020204" pitchFamily="34" charset="0"/>
                            </a:rPr>
                            <a:t>y </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pPr algn="ctr"/>
                          <a:r>
                            <a:rPr lang="en-US" sz="3800" dirty="0">
                              <a:latin typeface="Arial (Body)"/>
                              <a:cs typeface="Arial" panose="020B0604020202020204" pitchFamily="34" charset="0"/>
                            </a:rPr>
                            <a:t>?</a:t>
                          </a:r>
                        </a:p>
                      </a:txBody>
                      <a:tcPr anchor="ctr"/>
                    </a:tc>
                    <a:tc>
                      <a:txBody>
                        <a:bodyPr/>
                        <a:lstStyle/>
                        <a:p>
                          <a:pPr algn="ctr"/>
                          <a:r>
                            <a:rPr lang="en-US" sz="3800" dirty="0">
                              <a:latin typeface="Arial (Body)"/>
                              <a:cs typeface="Arial" panose="020B0604020202020204" pitchFamily="34" charset="0"/>
                            </a:rPr>
                            <a:t>?</a:t>
                          </a:r>
                        </a:p>
                      </a:txBody>
                      <a:tcPr anchor="ctr"/>
                    </a:tc>
                    <a:tc>
                      <a:txBody>
                        <a:bodyPr/>
                        <a:lstStyle/>
                        <a:p>
                          <a:pPr algn="ctr"/>
                          <a:r>
                            <a:rPr lang="en-US" sz="3800" dirty="0">
                              <a:latin typeface="Arial (Body)"/>
                              <a:cs typeface="Arial" panose="020B0604020202020204" pitchFamily="34" charset="0"/>
                            </a:rPr>
                            <a:t>?</a:t>
                          </a:r>
                        </a:p>
                      </a:txBody>
                      <a:tcPr anchor="ctr"/>
                    </a:tc>
                    <a:tc>
                      <a:txBody>
                        <a:bodyPr/>
                        <a:lstStyle/>
                        <a:p>
                          <a:pPr algn="ctr"/>
                          <a:r>
                            <a:rPr lang="en-US" sz="3800" dirty="0">
                              <a:latin typeface="Arial (Body)"/>
                              <a:cs typeface="Arial" panose="020B0604020202020204" pitchFamily="34" charset="0"/>
                            </a:rPr>
                            <a:t>?</a:t>
                          </a:r>
                        </a:p>
                      </a:txBody>
                      <a:tcPr anchor="ctr"/>
                    </a:tc>
                    <a:tc>
                      <a:txBody>
                        <a:bodyPr/>
                        <a:lstStyle/>
                        <a:p>
                          <a:pPr algn="ctr"/>
                          <a:r>
                            <a:rPr lang="en-US" sz="3800" dirty="0">
                              <a:latin typeface="Arial (Body)"/>
                              <a:cs typeface="Arial" panose="020B0604020202020204" pitchFamily="34" charset="0"/>
                            </a:rPr>
                            <a:t>?</a:t>
                          </a:r>
                        </a:p>
                      </a:txBody>
                      <a:tcPr anchor="ctr"/>
                    </a:tc>
                    <a:extLst>
                      <a:ext uri="{0D108BD9-81ED-4DB2-BD59-A6C34878D82A}">
                        <a16:rowId xmlns:a16="http://schemas.microsoft.com/office/drawing/2014/main" xmlns="" val="3063532789"/>
                      </a:ext>
                    </a:extLst>
                  </a:tr>
                </a:tbl>
              </a:graphicData>
            </a:graphic>
          </p:graphicFrame>
        </mc:Choice>
        <mc:Fallback xmlns="">
          <p:graphicFrame>
            <p:nvGraphicFramePr>
              <p:cNvPr id="15" name="Table 11">
                <a:extLst>
                  <a:ext uri="{FF2B5EF4-FFF2-40B4-BE49-F238E27FC236}">
                    <a16:creationId xmlns:a16="http://schemas.microsoft.com/office/drawing/2014/main" id="{74D38783-5C99-4246-C545-EEDE7F64F1B7}"/>
                  </a:ext>
                </a:extLst>
              </p:cNvPr>
              <p:cNvGraphicFramePr>
                <a:graphicFrameLocks noGrp="1"/>
              </p:cNvGraphicFramePr>
              <p:nvPr>
                <p:extLst>
                  <p:ext uri="{D42A27DB-BD31-4B8C-83A1-F6EECF244321}">
                    <p14:modId xmlns:p14="http://schemas.microsoft.com/office/powerpoint/2010/main" val="3520865000"/>
                  </p:ext>
                </p:extLst>
              </p:nvPr>
            </p:nvGraphicFramePr>
            <p:xfrm>
              <a:off x="1444503" y="4901145"/>
              <a:ext cx="8800543" cy="2220998"/>
            </p:xfrm>
            <a:graphic>
              <a:graphicData uri="http://schemas.openxmlformats.org/drawingml/2006/table">
                <a:tbl>
                  <a:tblPr firstRow="1" bandRow="1">
                    <a:tableStyleId>{5940675A-B579-460E-94D1-54222C63F5DA}</a:tableStyleId>
                  </a:tblPr>
                  <a:tblGrid>
                    <a:gridCol w="1619188">
                      <a:extLst>
                        <a:ext uri="{9D8B030D-6E8A-4147-A177-3AD203B41FA5}">
                          <a16:colId xmlns:a16="http://schemas.microsoft.com/office/drawing/2014/main" val="247178053"/>
                        </a:ext>
                      </a:extLst>
                    </a:gridCol>
                    <a:gridCol w="1574749">
                      <a:extLst>
                        <a:ext uri="{9D8B030D-6E8A-4147-A177-3AD203B41FA5}">
                          <a16:colId xmlns:a16="http://schemas.microsoft.com/office/drawing/2014/main" val="4195990685"/>
                        </a:ext>
                      </a:extLst>
                    </a:gridCol>
                    <a:gridCol w="1342905">
                      <a:extLst>
                        <a:ext uri="{9D8B030D-6E8A-4147-A177-3AD203B41FA5}">
                          <a16:colId xmlns:a16="http://schemas.microsoft.com/office/drawing/2014/main" val="1403783473"/>
                        </a:ext>
                      </a:extLst>
                    </a:gridCol>
                    <a:gridCol w="1464935">
                      <a:extLst>
                        <a:ext uri="{9D8B030D-6E8A-4147-A177-3AD203B41FA5}">
                          <a16:colId xmlns:a16="http://schemas.microsoft.com/office/drawing/2014/main" val="345896211"/>
                        </a:ext>
                      </a:extLst>
                    </a:gridCol>
                    <a:gridCol w="1464935">
                      <a:extLst>
                        <a:ext uri="{9D8B030D-6E8A-4147-A177-3AD203B41FA5}">
                          <a16:colId xmlns:a16="http://schemas.microsoft.com/office/drawing/2014/main" val="3830961492"/>
                        </a:ext>
                      </a:extLst>
                    </a:gridCol>
                    <a:gridCol w="1333831">
                      <a:extLst>
                        <a:ext uri="{9D8B030D-6E8A-4147-A177-3AD203B41FA5}">
                          <a16:colId xmlns:a16="http://schemas.microsoft.com/office/drawing/2014/main" val="1586981783"/>
                        </a:ext>
                      </a:extLst>
                    </a:gridCol>
                  </a:tblGrid>
                  <a:tr h="1045012">
                    <a:tc>
                      <a:txBody>
                        <a:bodyPr/>
                        <a:lstStyle/>
                        <a:p>
                          <a:pPr algn="ctr"/>
                          <a:r>
                            <a:rPr lang="en-US" sz="3800" b="0" i="0" dirty="0">
                              <a:latin typeface="Arial (Body)"/>
                              <a:cs typeface="Arial" panose="020B0604020202020204" pitchFamily="34" charset="0"/>
                            </a:rPr>
                            <a:t>x</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endParaRPr lang="en-US"/>
                        </a:p>
                      </a:txBody>
                      <a:tcPr anchor="ctr">
                        <a:blipFill>
                          <a:blip r:embed="rId10"/>
                          <a:stretch>
                            <a:fillRect l="-103488" t="-581" r="-357752" b="-113953"/>
                          </a:stretch>
                        </a:blipFill>
                      </a:tcPr>
                    </a:tc>
                    <a:tc>
                      <a:txBody>
                        <a:bodyPr/>
                        <a:lstStyle/>
                        <a:p>
                          <a:endParaRPr lang="en-US"/>
                        </a:p>
                      </a:txBody>
                      <a:tcPr anchor="ctr">
                        <a:blipFill>
                          <a:blip r:embed="rId10"/>
                          <a:stretch>
                            <a:fillRect l="-237557" t="-581" r="-317647" b="-113953"/>
                          </a:stretch>
                        </a:blipFill>
                      </a:tcPr>
                    </a:tc>
                    <a:tc>
                      <a:txBody>
                        <a:bodyPr/>
                        <a:lstStyle/>
                        <a:p>
                          <a:pPr algn="ctr"/>
                          <a:r>
                            <a:rPr lang="en-US" sz="3800" dirty="0">
                              <a:latin typeface="Arial (Body)"/>
                              <a:cs typeface="Arial" panose="020B0604020202020204" pitchFamily="34" charset="0"/>
                            </a:rPr>
                            <a:t>0</a:t>
                          </a:r>
                        </a:p>
                      </a:txBody>
                      <a:tcPr anchor="ctr"/>
                    </a:tc>
                    <a:tc>
                      <a:txBody>
                        <a:bodyPr/>
                        <a:lstStyle/>
                        <a:p>
                          <a:pPr algn="ctr"/>
                          <a:r>
                            <a:rPr lang="en-US" sz="3800" dirty="0">
                              <a:latin typeface="Arial (Body)"/>
                              <a:cs typeface="Arial" panose="020B0604020202020204" pitchFamily="34" charset="0"/>
                            </a:rPr>
                            <a:t>1</a:t>
                          </a:r>
                        </a:p>
                      </a:txBody>
                      <a:tcPr anchor="ctr"/>
                    </a:tc>
                    <a:tc>
                      <a:txBody>
                        <a:bodyPr/>
                        <a:lstStyle/>
                        <a:p>
                          <a:pPr algn="ctr"/>
                          <a:r>
                            <a:rPr lang="en-US" sz="3800" dirty="0">
                              <a:latin typeface="Arial (Body)"/>
                              <a:cs typeface="Arial" panose="020B0604020202020204" pitchFamily="34" charset="0"/>
                            </a:rPr>
                            <a:t>2</a:t>
                          </a:r>
                        </a:p>
                      </a:txBody>
                      <a:tcPr anchor="ctr"/>
                    </a:tc>
                    <a:extLst>
                      <a:ext uri="{0D108BD9-81ED-4DB2-BD59-A6C34878D82A}">
                        <a16:rowId xmlns:a16="http://schemas.microsoft.com/office/drawing/2014/main" val="2256072961"/>
                      </a:ext>
                    </a:extLst>
                  </a:tr>
                  <a:tr h="1175986">
                    <a:tc>
                      <a:txBody>
                        <a:bodyPr/>
                        <a:lstStyle/>
                        <a:p>
                          <a:pPr algn="ctr"/>
                          <a:r>
                            <a:rPr lang="en-US" sz="3800" b="0" i="0" dirty="0">
                              <a:latin typeface="Arial (Body)"/>
                              <a:cs typeface="Arial" panose="020B0604020202020204" pitchFamily="34" charset="0"/>
                            </a:rPr>
                            <a:t>y </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pPr algn="ctr"/>
                          <a:r>
                            <a:rPr lang="en-US" sz="3800" dirty="0">
                              <a:latin typeface="Arial (Body)"/>
                              <a:cs typeface="Arial" panose="020B0604020202020204" pitchFamily="34" charset="0"/>
                            </a:rPr>
                            <a:t>?</a:t>
                          </a:r>
                        </a:p>
                      </a:txBody>
                      <a:tcPr anchor="ctr"/>
                    </a:tc>
                    <a:tc>
                      <a:txBody>
                        <a:bodyPr/>
                        <a:lstStyle/>
                        <a:p>
                          <a:pPr algn="ctr"/>
                          <a:r>
                            <a:rPr lang="en-US" sz="3800" dirty="0">
                              <a:latin typeface="Arial (Body)"/>
                              <a:cs typeface="Arial" panose="020B0604020202020204" pitchFamily="34" charset="0"/>
                            </a:rPr>
                            <a:t>?</a:t>
                          </a:r>
                        </a:p>
                      </a:txBody>
                      <a:tcPr anchor="ctr"/>
                    </a:tc>
                    <a:tc>
                      <a:txBody>
                        <a:bodyPr/>
                        <a:lstStyle/>
                        <a:p>
                          <a:pPr algn="ctr"/>
                          <a:r>
                            <a:rPr lang="en-US" sz="3800" dirty="0">
                              <a:latin typeface="Arial (Body)"/>
                              <a:cs typeface="Arial" panose="020B0604020202020204" pitchFamily="34" charset="0"/>
                            </a:rPr>
                            <a:t>?</a:t>
                          </a:r>
                        </a:p>
                      </a:txBody>
                      <a:tcPr anchor="ctr"/>
                    </a:tc>
                    <a:tc>
                      <a:txBody>
                        <a:bodyPr/>
                        <a:lstStyle/>
                        <a:p>
                          <a:pPr algn="ctr"/>
                          <a:r>
                            <a:rPr lang="en-US" sz="3800" dirty="0">
                              <a:latin typeface="Arial (Body)"/>
                              <a:cs typeface="Arial" panose="020B0604020202020204" pitchFamily="34" charset="0"/>
                            </a:rPr>
                            <a:t>?</a:t>
                          </a:r>
                        </a:p>
                      </a:txBody>
                      <a:tcPr anchor="ctr"/>
                    </a:tc>
                    <a:tc>
                      <a:txBody>
                        <a:bodyPr/>
                        <a:lstStyle/>
                        <a:p>
                          <a:pPr algn="ctr"/>
                          <a:r>
                            <a:rPr lang="en-US" sz="3800" dirty="0">
                              <a:latin typeface="Arial (Body)"/>
                              <a:cs typeface="Arial" panose="020B0604020202020204" pitchFamily="34" charset="0"/>
                            </a:rPr>
                            <a:t>?</a:t>
                          </a:r>
                        </a:p>
                      </a:txBody>
                      <a:tcPr anchor="ctr"/>
                    </a:tc>
                    <a:extLst>
                      <a:ext uri="{0D108BD9-81ED-4DB2-BD59-A6C34878D82A}">
                        <a16:rowId xmlns:a16="http://schemas.microsoft.com/office/drawing/2014/main" val="3063532789"/>
                      </a:ext>
                    </a:extLst>
                  </a:tr>
                </a:tbl>
              </a:graphicData>
            </a:graphic>
          </p:graphicFrame>
        </mc:Fallback>
      </mc:AlternateContent>
      <p:sp>
        <p:nvSpPr>
          <p:cNvPr id="16" name="Rectangle 15">
            <a:extLst>
              <a:ext uri="{FF2B5EF4-FFF2-40B4-BE49-F238E27FC236}">
                <a16:creationId xmlns:a16="http://schemas.microsoft.com/office/drawing/2014/main" xmlns="" id="{A1DBF789-9D24-C641-F3A5-B42429A2F577}"/>
              </a:ext>
            </a:extLst>
          </p:cNvPr>
          <p:cNvSpPr/>
          <p:nvPr/>
        </p:nvSpPr>
        <p:spPr>
          <a:xfrm>
            <a:off x="3352800" y="6057900"/>
            <a:ext cx="977421" cy="901593"/>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4</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xmlns="" id="{9F2FA6D7-5B6B-74B9-6787-41961131A60C}"/>
              </a:ext>
            </a:extLst>
          </p:cNvPr>
          <p:cNvSpPr/>
          <p:nvPr/>
        </p:nvSpPr>
        <p:spPr>
          <a:xfrm>
            <a:off x="4823797" y="6057900"/>
            <a:ext cx="977421" cy="901593"/>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solidFill>
                  <a:srgbClr val="FF0000"/>
                </a:solidFill>
                <a:latin typeface="Arial" panose="020B0604020202020204" pitchFamily="34" charset="0"/>
              </a:rPr>
              <a:t>1</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8" name="Rectangle 17">
            <a:extLst>
              <a:ext uri="{FF2B5EF4-FFF2-40B4-BE49-F238E27FC236}">
                <a16:creationId xmlns:a16="http://schemas.microsoft.com/office/drawing/2014/main" xmlns="" id="{2C871C13-057E-F35F-4447-CA8D6F026905}"/>
              </a:ext>
            </a:extLst>
          </p:cNvPr>
          <p:cNvSpPr/>
          <p:nvPr/>
        </p:nvSpPr>
        <p:spPr>
          <a:xfrm>
            <a:off x="6236493" y="6057900"/>
            <a:ext cx="977421" cy="901593"/>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solidFill>
                  <a:srgbClr val="FF0000"/>
                </a:solidFill>
                <a:latin typeface="Arial" panose="020B0604020202020204" pitchFamily="34" charset="0"/>
              </a:rPr>
              <a:t>0</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xmlns="" id="{708A573C-C03C-9ECB-0248-244F000C61FE}"/>
              </a:ext>
            </a:extLst>
          </p:cNvPr>
          <p:cNvSpPr/>
          <p:nvPr/>
        </p:nvSpPr>
        <p:spPr>
          <a:xfrm>
            <a:off x="7707490" y="6057900"/>
            <a:ext cx="977421" cy="901593"/>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solidFill>
                  <a:srgbClr val="FF0000"/>
                </a:solidFill>
                <a:latin typeface="Arial" panose="020B0604020202020204" pitchFamily="34" charset="0"/>
              </a:rPr>
              <a:t>1</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xmlns="" id="{869B2A22-F614-6DA9-AB65-FF338325C5CD}"/>
              </a:ext>
            </a:extLst>
          </p:cNvPr>
          <p:cNvSpPr/>
          <p:nvPr/>
        </p:nvSpPr>
        <p:spPr>
          <a:xfrm>
            <a:off x="9025703" y="6057900"/>
            <a:ext cx="977421" cy="901593"/>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4</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69660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6" grpId="0" animBg="1"/>
      <p:bldP spid="17" grpId="0" animBg="1"/>
      <p:bldP spid="18"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3" name="AutoShape 2"/>
          <p:cNvSpPr/>
          <p:nvPr/>
        </p:nvSpPr>
        <p:spPr>
          <a:xfrm rot="-5400000">
            <a:off x="3908987" y="4511113"/>
            <a:ext cx="10551944" cy="19131917"/>
          </a:xfrm>
          <a:prstGeom prst="rect">
            <a:avLst/>
          </a:prstGeom>
          <a:solidFill>
            <a:srgbClr val="FFFFFF"/>
          </a:solidFill>
        </p:spPr>
        <p:txBody>
          <a:bodyPr/>
          <a:lstStyle/>
          <a:p>
            <a:endParaRPr lang="en-US"/>
          </a:p>
        </p:txBody>
      </p:sp>
      <p:pic>
        <p:nvPicPr>
          <p:cNvPr id="2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9278123"/>
            <a:ext cx="19136809" cy="10764455"/>
          </a:xfrm>
          <a:prstGeom prst="rect">
            <a:avLst/>
          </a:prstGeom>
        </p:spPr>
      </p:pic>
      <p:pic>
        <p:nvPicPr>
          <p:cNvPr id="25"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72256"/>
          <a:stretch>
            <a:fillRect/>
          </a:stretch>
        </p:blipFill>
        <p:spPr>
          <a:xfrm rot="2125209">
            <a:off x="11736091" y="-879764"/>
            <a:ext cx="10330278" cy="3566225"/>
          </a:xfrm>
          <a:prstGeom prst="rect">
            <a:avLst/>
          </a:prstGeom>
        </p:spPr>
      </p:pic>
      <p:grpSp>
        <p:nvGrpSpPr>
          <p:cNvPr id="40" name="Group 39"/>
          <p:cNvGrpSpPr/>
          <p:nvPr/>
        </p:nvGrpSpPr>
        <p:grpSpPr>
          <a:xfrm>
            <a:off x="3400736" y="2562614"/>
            <a:ext cx="11305864" cy="3952486"/>
            <a:chOff x="9144000" y="1901348"/>
            <a:chExt cx="7752726" cy="3054047"/>
          </a:xfrm>
        </p:grpSpPr>
        <p:sp>
          <p:nvSpPr>
            <p:cNvPr id="41" name="AutoShape 3"/>
            <p:cNvSpPr/>
            <p:nvPr/>
          </p:nvSpPr>
          <p:spPr>
            <a:xfrm>
              <a:off x="9144000" y="1901348"/>
              <a:ext cx="7752726" cy="3054047"/>
            </a:xfrm>
            <a:prstGeom prst="rect">
              <a:avLst/>
            </a:prstGeom>
            <a:solidFill>
              <a:srgbClr val="61A6AB"/>
            </a:solidFill>
          </p:spPr>
          <p:txBody>
            <a:bodyPr/>
            <a:lstStyle/>
            <a:p>
              <a:endParaRPr lang="en-US"/>
            </a:p>
          </p:txBody>
        </p:sp>
        <p:sp>
          <p:nvSpPr>
            <p:cNvPr id="42" name="AutoShape 7"/>
            <p:cNvSpPr/>
            <p:nvPr/>
          </p:nvSpPr>
          <p:spPr>
            <a:xfrm>
              <a:off x="9144000" y="1901348"/>
              <a:ext cx="7752726" cy="951331"/>
            </a:xfrm>
            <a:prstGeom prst="rect">
              <a:avLst/>
            </a:prstGeom>
            <a:solidFill>
              <a:srgbClr val="FFCE6D"/>
            </a:solidFill>
          </p:spPr>
          <p:txBody>
            <a:bodyPr/>
            <a:lstStyle/>
            <a:p>
              <a:endParaRPr lang="en-US"/>
            </a:p>
          </p:txBody>
        </p:sp>
      </p:grpSp>
      <p:sp>
        <p:nvSpPr>
          <p:cNvPr id="44" name="Rectangle 43"/>
          <p:cNvSpPr/>
          <p:nvPr/>
        </p:nvSpPr>
        <p:spPr>
          <a:xfrm>
            <a:off x="6629400" y="4224148"/>
            <a:ext cx="4544834" cy="132824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LUYỆN</a:t>
            </a:r>
            <a:r>
              <a:rPr kumimoji="0" lang="en-US" sz="6000" b="1"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TẬP</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056994" y="5004025"/>
            <a:ext cx="2533006" cy="3711685"/>
          </a:xfrm>
          <a:prstGeom prst="rect">
            <a:avLst/>
          </a:prstGeom>
        </p:spPr>
      </p:pic>
      <p:pic>
        <p:nvPicPr>
          <p:cNvPr id="45" name="Picture 4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Lst>
          </a:blip>
          <a:stretch>
            <a:fillRect/>
          </a:stretch>
        </p:blipFill>
        <p:spPr>
          <a:xfrm flipV="1">
            <a:off x="12496800" y="5676900"/>
            <a:ext cx="1635091" cy="1800467"/>
          </a:xfrm>
          <a:prstGeom prst="rect">
            <a:avLst/>
          </a:prstGeom>
        </p:spPr>
      </p:pic>
      <p:pic>
        <p:nvPicPr>
          <p:cNvPr id="4" name="Picture 3"/>
          <p:cNvPicPr>
            <a:picLocks noChangeAspect="1"/>
          </p:cNvPicPr>
          <p:nvPr/>
        </p:nvPicPr>
        <p:blipFill>
          <a:blip r:embed="rId9"/>
          <a:stretch>
            <a:fillRect/>
          </a:stretch>
        </p:blipFill>
        <p:spPr>
          <a:xfrm>
            <a:off x="1462040" y="-3040"/>
            <a:ext cx="1938696" cy="1603387"/>
          </a:xfrm>
          <a:prstGeom prst="rect">
            <a:avLst/>
          </a:prstGeom>
        </p:spPr>
      </p:pic>
    </p:spTree>
    <p:extLst>
      <p:ext uri="{BB962C8B-B14F-4D97-AF65-F5344CB8AC3E}">
        <p14:creationId xmlns:p14="http://schemas.microsoft.com/office/powerpoint/2010/main" val="3731197783"/>
      </p:ext>
    </p:extLst>
  </p:cSld>
  <p:clrMapOvr>
    <a:masterClrMapping/>
  </p:clrMapOvr>
  <p:transition spd="med">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19354800" cy="10287000"/>
          </a:xfrm>
          <a:prstGeom prst="rect">
            <a:avLst/>
          </a:prstGeom>
        </p:spPr>
      </p:pic>
      <p:grpSp>
        <p:nvGrpSpPr>
          <p:cNvPr id="12" name="Group 11"/>
          <p:cNvGrpSpPr/>
          <p:nvPr/>
        </p:nvGrpSpPr>
        <p:grpSpPr>
          <a:xfrm>
            <a:off x="14309285" y="847673"/>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6092601" y="800100"/>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694608950"/>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1476">
            <a:off x="10698579" y="676134"/>
            <a:ext cx="7519974" cy="9070145"/>
          </a:xfrm>
          <a:prstGeom prst="rect">
            <a:avLst/>
          </a:prstGeom>
        </p:spPr>
      </p:pic>
      <p:sp>
        <p:nvSpPr>
          <p:cNvPr id="3" name="AutoShape 3"/>
          <p:cNvSpPr/>
          <p:nvPr/>
        </p:nvSpPr>
        <p:spPr>
          <a:xfrm>
            <a:off x="1600200" y="1208963"/>
            <a:ext cx="14630400" cy="8004490"/>
          </a:xfrm>
          <a:prstGeom prst="rect">
            <a:avLst/>
          </a:prstGeom>
          <a:solidFill>
            <a:srgbClr val="F6F6E9"/>
          </a:solidFill>
        </p:spPr>
        <p:txBody>
          <a:bodyPr/>
          <a:lstStyle/>
          <a:p>
            <a:endParaRPr lang="en-US"/>
          </a:p>
        </p:txBody>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371600" y="952500"/>
            <a:ext cx="1294758" cy="1372094"/>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61544" y="7986232"/>
            <a:ext cx="1294758" cy="1372094"/>
          </a:xfrm>
          <a:prstGeom prst="rect">
            <a:avLst/>
          </a:prstGeom>
        </p:spPr>
      </p:pic>
      <p:sp>
        <p:nvSpPr>
          <p:cNvPr id="5" name="Rectangle 4"/>
          <p:cNvSpPr/>
          <p:nvPr/>
        </p:nvSpPr>
        <p:spPr>
          <a:xfrm>
            <a:off x="2221261" y="3674444"/>
            <a:ext cx="13845478" cy="2938112"/>
          </a:xfrm>
          <a:prstGeom prst="rect">
            <a:avLst/>
          </a:prstGeom>
        </p:spPr>
        <p:txBody>
          <a:bodyPr wrap="square">
            <a:spAutoFit/>
          </a:bodyPr>
          <a:lstStyle/>
          <a:p>
            <a:pPr lvl="0" algn="ctr">
              <a:lnSpc>
                <a:spcPct val="150000"/>
              </a:lnSpc>
              <a:spcBef>
                <a:spcPts val="1200"/>
              </a:spcBef>
              <a:defRPr/>
            </a:pPr>
            <a:r>
              <a:rPr lang="vi-VN" sz="6500" b="1" kern="0" dirty="0">
                <a:solidFill>
                  <a:srgbClr val="1F497D">
                    <a:lumMod val="60000"/>
                    <a:lumOff val="40000"/>
                  </a:srgbClr>
                </a:solidFill>
                <a:latin typeface="Arial (Body)"/>
                <a:ea typeface="Times New Roman" panose="02020603050405020304" pitchFamily="18" charset="0"/>
                <a:cs typeface="Times New Roman" panose="02020603050405020304" pitchFamily="18" charset="0"/>
              </a:rPr>
              <a:t>BÀI </a:t>
            </a:r>
            <a:r>
              <a:rPr lang="en-US" sz="6500" b="1" kern="0" dirty="0">
                <a:solidFill>
                  <a:srgbClr val="1F497D">
                    <a:lumMod val="60000"/>
                    <a:lumOff val="40000"/>
                  </a:srgbClr>
                </a:solidFill>
                <a:latin typeface="Arial (Body)"/>
                <a:ea typeface="Times New Roman" panose="02020603050405020304" pitchFamily="18" charset="0"/>
                <a:cs typeface="Times New Roman" panose="02020603050405020304" pitchFamily="18" charset="0"/>
              </a:rPr>
              <a:t>2: TỌA ĐỘ CỦA MỘT ĐIỂM VÀ ĐỒ THỊ CỦA HÀM SỐ </a:t>
            </a:r>
            <a:endParaRPr kumimoji="0" lang="en-US" sz="6500" b="1" i="0" u="none" strike="noStrike" kern="0" cap="none" spc="0" normalizeH="0" baseline="0" noProof="0" dirty="0">
              <a:ln>
                <a:noFill/>
              </a:ln>
              <a:solidFill>
                <a:srgbClr val="1F497D">
                  <a:lumMod val="60000"/>
                  <a:lumOff val="40000"/>
                </a:srgbClr>
              </a:solidFill>
              <a:effectLst/>
              <a:uLnTx/>
              <a:uFillTx/>
              <a:latin typeface="Arial (Body)"/>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590490" y="7090105"/>
            <a:ext cx="4151736" cy="2908044"/>
          </a:xfrm>
          <a:prstGeom prst="rect">
            <a:avLst/>
          </a:prstGeom>
        </p:spPr>
      </p:pic>
    </p:spTree>
    <p:extLst>
      <p:ext uri="{BB962C8B-B14F-4D97-AF65-F5344CB8AC3E}">
        <p14:creationId xmlns:p14="http://schemas.microsoft.com/office/powerpoint/2010/main" val="1860266537"/>
      </p:ext>
    </p:extLst>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65022" y="5970015"/>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2288677" y="8104583"/>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174165" y="8028895"/>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32" name="Rectangle 31"/>
          <p:cNvSpPr/>
          <p:nvPr/>
        </p:nvSpPr>
        <p:spPr>
          <a:xfrm>
            <a:off x="2891600" y="2814527"/>
            <a:ext cx="13136569" cy="1954831"/>
          </a:xfrm>
          <a:prstGeom prst="rect">
            <a:avLst/>
          </a:prstGeom>
        </p:spPr>
        <p:txBody>
          <a:bodyPr wrap="square">
            <a:spAutoFit/>
          </a:bodyPr>
          <a:lstStyle/>
          <a:p>
            <a:pPr>
              <a:lnSpc>
                <a:spcPct val="150000"/>
              </a:lnSpc>
              <a:spcAft>
                <a:spcPts val="600"/>
              </a:spcAft>
            </a:pPr>
            <a:r>
              <a:rPr lang="en-US" sz="4300" b="1" dirty="0" err="1">
                <a:solidFill>
                  <a:schemeClr val="bg1"/>
                </a:solidFill>
                <a:latin typeface="Arial (Body)"/>
                <a:ea typeface="Malgun Gothic" panose="020B0503020000020004" pitchFamily="34" charset="-127"/>
                <a:cs typeface="Arial" panose="020B0604020202020204" pitchFamily="34" charset="0"/>
              </a:rPr>
              <a:t>Câu</a:t>
            </a:r>
            <a:r>
              <a:rPr lang="en-US" sz="4300" b="1" dirty="0">
                <a:solidFill>
                  <a:schemeClr val="bg1"/>
                </a:solidFill>
                <a:latin typeface="Arial (Body)"/>
                <a:ea typeface="Malgun Gothic" panose="020B0503020000020004" pitchFamily="34" charset="-127"/>
                <a:cs typeface="Arial" panose="020B0604020202020204" pitchFamily="34" charset="0"/>
              </a:rPr>
              <a:t> 1. </a:t>
            </a:r>
            <a:r>
              <a:rPr lang="fr-FR" sz="4300" dirty="0">
                <a:solidFill>
                  <a:schemeClr val="bg1"/>
                </a:solidFill>
                <a:latin typeface="Arial (Body)"/>
                <a:ea typeface="Arial" panose="020B0604020202020204" pitchFamily="34" charset="0"/>
              </a:rPr>
              <a:t>Cho </a:t>
            </a:r>
            <a:r>
              <a:rPr lang="fr-FR" sz="4300" dirty="0" err="1">
                <a:solidFill>
                  <a:schemeClr val="bg1"/>
                </a:solidFill>
                <a:latin typeface="Arial (Body)"/>
                <a:ea typeface="Arial" panose="020B0604020202020204" pitchFamily="34" charset="0"/>
              </a:rPr>
              <a:t>đường</a:t>
            </a:r>
            <a:r>
              <a:rPr lang="fr-FR" sz="4300" dirty="0">
                <a:solidFill>
                  <a:schemeClr val="bg1"/>
                </a:solidFill>
                <a:latin typeface="Arial (Body)"/>
                <a:ea typeface="Arial" panose="020B0604020202020204" pitchFamily="34" charset="0"/>
              </a:rPr>
              <a:t> </a:t>
            </a:r>
            <a:r>
              <a:rPr lang="fr-FR" sz="4300" dirty="0" err="1">
                <a:solidFill>
                  <a:schemeClr val="bg1"/>
                </a:solidFill>
                <a:latin typeface="Arial (Body)"/>
                <a:ea typeface="Arial" panose="020B0604020202020204" pitchFamily="34" charset="0"/>
              </a:rPr>
              <a:t>thẳng</a:t>
            </a:r>
            <a:r>
              <a:rPr lang="fr-FR" sz="4300" dirty="0">
                <a:solidFill>
                  <a:schemeClr val="bg1"/>
                </a:solidFill>
                <a:latin typeface="Arial (Body)"/>
                <a:ea typeface="Arial" panose="020B0604020202020204" pitchFamily="34" charset="0"/>
              </a:rPr>
              <a:t>  x – 2y + 2 = 0</a:t>
            </a:r>
            <a:r>
              <a:rPr lang="fr-FR" sz="4300" dirty="0">
                <a:solidFill>
                  <a:schemeClr val="bg1"/>
                </a:solidFill>
                <a:latin typeface="Arial (Body)"/>
                <a:ea typeface="Times New Roman" panose="02020603050405020304" pitchFamily="18" charset="0"/>
              </a:rPr>
              <a:t>. </a:t>
            </a:r>
            <a:r>
              <a:rPr lang="fr-FR" sz="4300" dirty="0" err="1">
                <a:solidFill>
                  <a:schemeClr val="bg1"/>
                </a:solidFill>
                <a:latin typeface="Arial (Body)"/>
                <a:ea typeface="Times New Roman" panose="02020603050405020304" pitchFamily="18" charset="0"/>
              </a:rPr>
              <a:t>Hỏi</a:t>
            </a:r>
            <a:r>
              <a:rPr lang="fr-FR" sz="4300" dirty="0">
                <a:solidFill>
                  <a:schemeClr val="bg1"/>
                </a:solidFill>
                <a:latin typeface="Arial (Body)"/>
                <a:ea typeface="Times New Roman" panose="02020603050405020304" pitchFamily="18" charset="0"/>
              </a:rPr>
              <a:t> </a:t>
            </a:r>
            <a:r>
              <a:rPr lang="fr-FR" sz="4300" dirty="0" err="1">
                <a:solidFill>
                  <a:schemeClr val="bg1"/>
                </a:solidFill>
                <a:latin typeface="Arial (Body)"/>
                <a:ea typeface="Times New Roman" panose="02020603050405020304" pitchFamily="18" charset="0"/>
              </a:rPr>
              <a:t>điểm</a:t>
            </a:r>
            <a:r>
              <a:rPr lang="fr-FR" sz="4300" dirty="0">
                <a:solidFill>
                  <a:schemeClr val="bg1"/>
                </a:solidFill>
                <a:latin typeface="Arial (Body)"/>
                <a:ea typeface="Times New Roman" panose="02020603050405020304" pitchFamily="18" charset="0"/>
              </a:rPr>
              <a:t> </a:t>
            </a:r>
            <a:r>
              <a:rPr lang="fr-FR" sz="4300" dirty="0" err="1">
                <a:solidFill>
                  <a:schemeClr val="bg1"/>
                </a:solidFill>
                <a:latin typeface="Arial (Body)"/>
                <a:ea typeface="Times New Roman" panose="02020603050405020304" pitchFamily="18" charset="0"/>
              </a:rPr>
              <a:t>nào</a:t>
            </a:r>
            <a:r>
              <a:rPr lang="fr-FR" sz="4300" dirty="0">
                <a:solidFill>
                  <a:schemeClr val="bg1"/>
                </a:solidFill>
                <a:latin typeface="Arial (Body)"/>
                <a:ea typeface="Times New Roman" panose="02020603050405020304" pitchFamily="18" charset="0"/>
              </a:rPr>
              <a:t> </a:t>
            </a:r>
            <a:r>
              <a:rPr lang="fr-FR" sz="4300" dirty="0" err="1">
                <a:solidFill>
                  <a:schemeClr val="bg1"/>
                </a:solidFill>
                <a:latin typeface="Arial (Body)"/>
                <a:ea typeface="Times New Roman" panose="02020603050405020304" pitchFamily="18" charset="0"/>
              </a:rPr>
              <a:t>thuộc</a:t>
            </a:r>
            <a:r>
              <a:rPr lang="fr-FR" sz="4300" dirty="0">
                <a:solidFill>
                  <a:schemeClr val="bg1"/>
                </a:solidFill>
                <a:latin typeface="Arial (Body)"/>
                <a:ea typeface="Times New Roman" panose="02020603050405020304" pitchFamily="18" charset="0"/>
              </a:rPr>
              <a:t> </a:t>
            </a:r>
            <a:r>
              <a:rPr lang="fr-FR" sz="4300" dirty="0" err="1">
                <a:solidFill>
                  <a:schemeClr val="bg1"/>
                </a:solidFill>
                <a:latin typeface="Arial (Body)"/>
                <a:ea typeface="Times New Roman" panose="02020603050405020304" pitchFamily="18" charset="0"/>
              </a:rPr>
              <a:t>đường</a:t>
            </a:r>
            <a:r>
              <a:rPr lang="fr-FR" sz="4300" dirty="0">
                <a:solidFill>
                  <a:schemeClr val="bg1"/>
                </a:solidFill>
                <a:latin typeface="Arial (Body)"/>
                <a:ea typeface="Times New Roman" panose="02020603050405020304" pitchFamily="18" charset="0"/>
              </a:rPr>
              <a:t> </a:t>
            </a:r>
            <a:r>
              <a:rPr lang="fr-FR" sz="4300" dirty="0" err="1">
                <a:solidFill>
                  <a:schemeClr val="bg1"/>
                </a:solidFill>
                <a:latin typeface="Arial (Body)"/>
                <a:ea typeface="Times New Roman" panose="02020603050405020304" pitchFamily="18" charset="0"/>
              </a:rPr>
              <a:t>thẳng</a:t>
            </a:r>
            <a:r>
              <a:rPr lang="fr-FR" sz="4300" dirty="0">
                <a:solidFill>
                  <a:schemeClr val="bg1"/>
                </a:solidFill>
                <a:latin typeface="Arial (Body)"/>
                <a:ea typeface="Times New Roman" panose="02020603050405020304" pitchFamily="18" charset="0"/>
              </a:rPr>
              <a:t> </a:t>
            </a:r>
            <a:r>
              <a:rPr lang="fr-FR" sz="4300" dirty="0" err="1">
                <a:solidFill>
                  <a:schemeClr val="bg1"/>
                </a:solidFill>
                <a:latin typeface="Arial (Body)"/>
                <a:ea typeface="Times New Roman" panose="02020603050405020304" pitchFamily="18" charset="0"/>
              </a:rPr>
              <a:t>đa</a:t>
            </a:r>
            <a:r>
              <a:rPr lang="fr-FR" sz="4300" dirty="0">
                <a:solidFill>
                  <a:schemeClr val="bg1"/>
                </a:solidFill>
                <a:latin typeface="Arial (Body)"/>
                <a:ea typeface="Times New Roman" panose="02020603050405020304" pitchFamily="18" charset="0"/>
              </a:rPr>
              <a:t>̃ </a:t>
            </a:r>
            <a:r>
              <a:rPr lang="fr-FR" sz="4300" dirty="0" err="1">
                <a:solidFill>
                  <a:schemeClr val="bg1"/>
                </a:solidFill>
                <a:latin typeface="Arial (Body)"/>
                <a:ea typeface="Times New Roman" panose="02020603050405020304" pitchFamily="18" charset="0"/>
              </a:rPr>
              <a:t>cho</a:t>
            </a:r>
            <a:r>
              <a:rPr lang="fr-FR" sz="4300" dirty="0">
                <a:solidFill>
                  <a:schemeClr val="bg1"/>
                </a:solidFill>
                <a:latin typeface="Arial (Body)"/>
                <a:ea typeface="Times New Roman" panose="02020603050405020304" pitchFamily="18" charset="0"/>
              </a:rPr>
              <a:t>?</a:t>
            </a:r>
            <a:endParaRPr lang="en-US" sz="4300" dirty="0">
              <a:solidFill>
                <a:schemeClr val="bg1"/>
              </a:solidFill>
              <a:effectLst/>
              <a:latin typeface="Arial (Body)"/>
              <a:ea typeface="Calibri" panose="020F0502020204030204" pitchFamily="34" charset="0"/>
              <a:cs typeface="Arial" panose="020B0604020202020204" pitchFamily="34" charset="0"/>
            </a:endParaRPr>
          </a:p>
        </p:txBody>
      </p:sp>
      <p:sp>
        <p:nvSpPr>
          <p:cNvPr id="10" name="Rectangle 9"/>
          <p:cNvSpPr/>
          <p:nvPr/>
        </p:nvSpPr>
        <p:spPr>
          <a:xfrm>
            <a:off x="4540315" y="6452830"/>
            <a:ext cx="2148345" cy="754053"/>
          </a:xfrm>
          <a:prstGeom prst="rect">
            <a:avLst/>
          </a:prstGeom>
        </p:spPr>
        <p:txBody>
          <a:bodyPr wrap="none">
            <a:spAutoFit/>
          </a:bodyPr>
          <a:lstStyle/>
          <a:p>
            <a:pPr lvl="0"/>
            <a:r>
              <a:rPr lang="en-US" sz="4300" kern="0" dirty="0">
                <a:solidFill>
                  <a:schemeClr val="bg1"/>
                </a:solidFill>
                <a:latin typeface="Arial" panose="020B0604020202020204" pitchFamily="34" charset="0"/>
                <a:ea typeface="Malgun Gothic" panose="020B0503020000020004" pitchFamily="34" charset="-127"/>
                <a:cs typeface="Arial" panose="020B0604020202020204" pitchFamily="34" charset="0"/>
              </a:rPr>
              <a:t>A. (1; 0)</a:t>
            </a:r>
            <a:endParaRPr kumimoji="0" lang="en-US" sz="43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 name="Rectangle 11"/>
          <p:cNvSpPr/>
          <p:nvPr/>
        </p:nvSpPr>
        <p:spPr>
          <a:xfrm>
            <a:off x="12420600" y="6452830"/>
            <a:ext cx="2220338" cy="754053"/>
          </a:xfrm>
          <a:prstGeom prst="rect">
            <a:avLst/>
          </a:prstGeom>
        </p:spPr>
        <p:txBody>
          <a:bodyPr wrap="square">
            <a:spAutoFit/>
          </a:bodyPr>
          <a:lstStyle/>
          <a:p>
            <a:pPr lvl="0"/>
            <a:r>
              <a:rPr lang="en-US" sz="4300" kern="0" dirty="0">
                <a:solidFill>
                  <a:schemeClr val="bg1"/>
                </a:solidFill>
                <a:latin typeface="Arial" panose="020B0604020202020204" pitchFamily="34" charset="0"/>
                <a:ea typeface="Malgun Gothic" panose="020B0503020000020004" pitchFamily="34" charset="-127"/>
                <a:cs typeface="Arial" panose="020B0604020202020204" pitchFamily="34" charset="0"/>
              </a:rPr>
              <a:t>C. (1; 2)</a:t>
            </a:r>
            <a:endParaRPr kumimoji="0" lang="en-US" sz="43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4703609" y="8550589"/>
            <a:ext cx="2148345" cy="754053"/>
          </a:xfrm>
          <a:prstGeom prst="rect">
            <a:avLst/>
          </a:prstGeom>
        </p:spPr>
        <p:txBody>
          <a:bodyPr wrap="none">
            <a:spAutoFit/>
          </a:bodyPr>
          <a:lstStyle/>
          <a:p>
            <a:pPr lvl="0"/>
            <a:r>
              <a:rPr lang="en-US" sz="4300" kern="0" dirty="0">
                <a:solidFill>
                  <a:schemeClr val="bg1"/>
                </a:solidFill>
                <a:latin typeface="Arial" panose="020B0604020202020204" pitchFamily="34" charset="0"/>
                <a:ea typeface="Malgun Gothic" panose="020B0503020000020004" pitchFamily="34" charset="-127"/>
                <a:cs typeface="Arial" panose="020B0604020202020204" pitchFamily="34" charset="0"/>
              </a:rPr>
              <a:t>B. (0; 1)</a:t>
            </a:r>
            <a:endParaRPr kumimoji="0" lang="en-US" sz="43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12194952" y="8298327"/>
            <a:ext cx="2389757" cy="982513"/>
          </a:xfrm>
          <a:prstGeom prst="rect">
            <a:avLst/>
          </a:prstGeom>
        </p:spPr>
        <p:txBody>
          <a:bodyPr wrap="none">
            <a:spAutoFit/>
          </a:bodyPr>
          <a:lstStyle/>
          <a:p>
            <a:pPr lvl="0" indent="180340" algn="just">
              <a:lnSpc>
                <a:spcPct val="150000"/>
              </a:lnSpc>
              <a:spcBef>
                <a:spcPts val="200"/>
              </a:spcBef>
              <a:spcAft>
                <a:spcPts val="600"/>
              </a:spcAft>
              <a:tabLst>
                <a:tab pos="180340" algn="l"/>
                <a:tab pos="288290" algn="l"/>
                <a:tab pos="467995" algn="l"/>
                <a:tab pos="540385" algn="l"/>
                <a:tab pos="648335" algn="l"/>
                <a:tab pos="1260475" algn="l"/>
                <a:tab pos="3780790" algn="l"/>
              </a:tabLst>
            </a:pPr>
            <a:r>
              <a:rPr lang="en-US" sz="4300" kern="0" dirty="0">
                <a:solidFill>
                  <a:schemeClr val="bg1"/>
                </a:solidFill>
                <a:latin typeface="Arial" panose="020B0604020202020204" pitchFamily="34" charset="0"/>
                <a:ea typeface="Malgun Gothic" panose="020B0503020000020004" pitchFamily="34" charset="-127"/>
                <a:cs typeface="Arial" panose="020B0604020202020204" pitchFamily="34" charset="0"/>
              </a:rPr>
              <a:t>D. </a:t>
            </a:r>
            <a:r>
              <a:rPr lang="fr-FR" sz="4400" dirty="0">
                <a:solidFill>
                  <a:schemeClr val="bg1"/>
                </a:solidFill>
                <a:latin typeface="Arial" panose="020B0604020202020204" pitchFamily="34" charset="0"/>
                <a:ea typeface="Calibri" panose="020F0502020204030204" pitchFamily="34" charset="0"/>
                <a:cs typeface="Arial" panose="020B0604020202020204" pitchFamily="34" charset="0"/>
              </a:rPr>
              <a:t>(2; 1)</a:t>
            </a:r>
            <a:endParaRPr kumimoji="0" lang="en-US" sz="43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607886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92D05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FF0000"/>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1600200" y="2260696"/>
            <a:ext cx="14608230" cy="273040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600200" y="5448300"/>
            <a:ext cx="7034375"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9220201" y="7734300"/>
            <a:ext cx="6988229"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600200" y="7734300"/>
            <a:ext cx="7034375"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9220201" y="5448300"/>
            <a:ext cx="6988230"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4" name="Rectangle 3"/>
              <p:cNvSpPr/>
              <p:nvPr/>
            </p:nvSpPr>
            <p:spPr>
              <a:xfrm>
                <a:off x="3364786" y="7734300"/>
                <a:ext cx="2542043" cy="1454116"/>
              </a:xfrm>
              <a:prstGeom prst="rect">
                <a:avLst/>
              </a:prstGeom>
            </p:spPr>
            <p:txBody>
              <a:bodyPr wrap="none">
                <a:spAutoFit/>
              </a:bodyPr>
              <a:lstStyle/>
              <a:p>
                <a:pPr>
                  <a:lnSpc>
                    <a:spcPct val="150000"/>
                  </a:lnSpc>
                  <a:spcAft>
                    <a:spcPts val="600"/>
                  </a:spcAft>
                </a:pPr>
                <a:r>
                  <a:rPr lang="en-US" sz="4300" dirty="0">
                    <a:solidFill>
                      <a:schemeClr val="bg1"/>
                    </a:solidFill>
                    <a:latin typeface="Arial" panose="020B0604020202020204" pitchFamily="34" charset="0"/>
                    <a:ea typeface="Times New Roman" panose="02020603050405020304" pitchFamily="18" charset="0"/>
                    <a:cs typeface="Arial" panose="020B0604020202020204" pitchFamily="34" charset="0"/>
                  </a:rPr>
                  <a:t>B. B</a:t>
                </a:r>
                <a14:m>
                  <m:oMath xmlns:m="http://schemas.openxmlformats.org/officeDocument/2006/math">
                    <m:d>
                      <m:dPr>
                        <m:ctrlPr>
                          <a:rPr lang="en-US" sz="4300" b="0" i="1" smtClean="0">
                            <a:solidFill>
                              <a:schemeClr val="bg1"/>
                            </a:solidFill>
                            <a:latin typeface="Cambria Math"/>
                            <a:ea typeface="Times New Roman" panose="02020603050405020304" pitchFamily="18" charset="0"/>
                            <a:cs typeface="Arial" panose="020B0604020202020204" pitchFamily="34" charset="0"/>
                          </a:rPr>
                        </m:ctrlPr>
                      </m:dPr>
                      <m:e>
                        <m:r>
                          <a:rPr lang="en-US" sz="4300" b="0"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1;</m:t>
                        </m:r>
                        <m:f>
                          <m:fPr>
                            <m:ctrlPr>
                              <a:rPr lang="en-US" sz="4300" b="0" i="1" smtClean="0">
                                <a:solidFill>
                                  <a:schemeClr val="bg1"/>
                                </a:solidFill>
                                <a:latin typeface="Cambria Math"/>
                                <a:ea typeface="Times New Roman" panose="02020603050405020304" pitchFamily="18" charset="0"/>
                                <a:cs typeface="Arial" panose="020B0604020202020204" pitchFamily="34" charset="0"/>
                              </a:rPr>
                            </m:ctrlPr>
                          </m:fPr>
                          <m:num>
                            <m:r>
                              <a:rPr lang="en-US" sz="4300" b="0"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3</m:t>
                            </m:r>
                          </m:num>
                          <m:den>
                            <m:r>
                              <a:rPr lang="en-US" sz="4300" b="0"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4</m:t>
                            </m:r>
                          </m:den>
                        </m:f>
                      </m:e>
                    </m:d>
                  </m:oMath>
                </a14:m>
                <a:endParaRPr lang="en-US" sz="4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364786" y="7734300"/>
                <a:ext cx="2542043" cy="1454116"/>
              </a:xfrm>
              <a:prstGeom prst="rect">
                <a:avLst/>
              </a:prstGeom>
              <a:blipFill>
                <a:blip r:embed="rId5"/>
                <a:stretch>
                  <a:fillRect l="-9592" b="-7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089867" y="2104367"/>
                <a:ext cx="13693830" cy="2649764"/>
              </a:xfrm>
              <a:prstGeom prst="rect">
                <a:avLst/>
              </a:prstGeom>
            </p:spPr>
            <p:txBody>
              <a:bodyPr wrap="square">
                <a:spAutoFit/>
              </a:bodyPr>
              <a:lstStyle/>
              <a:p>
                <a:pPr>
                  <a:lnSpc>
                    <a:spcPct val="150000"/>
                  </a:lnSpc>
                  <a:spcAft>
                    <a:spcPts val="600"/>
                  </a:spcAft>
                </a:pPr>
                <a:r>
                  <a:rPr lang="en-US" sz="4500" b="1" dirty="0">
                    <a:solidFill>
                      <a:schemeClr val="bg1"/>
                    </a:solidFill>
                    <a:latin typeface="Arial (Body)"/>
                    <a:ea typeface="Times New Roman" panose="02020603050405020304" pitchFamily="18" charset="0"/>
                    <a:cs typeface="Arial" panose="020B0604020202020204" pitchFamily="34" charset="0"/>
                  </a:rPr>
                  <a:t>Câu 2</a:t>
                </a:r>
                <a:r>
                  <a:rPr lang="en-US" sz="4500" dirty="0">
                    <a:solidFill>
                      <a:schemeClr val="bg1"/>
                    </a:solidFill>
                    <a:effectLst/>
                    <a:latin typeface="Arial (Body)"/>
                    <a:ea typeface="Times New Roman" panose="02020603050405020304" pitchFamily="18" charset="0"/>
                    <a:cs typeface="Arial" panose="020B0604020202020204" pitchFamily="34" charset="0"/>
                  </a:rPr>
                  <a:t>. </a:t>
                </a:r>
                <a:r>
                  <a:rPr lang="fr-FR" sz="4800" dirty="0" err="1">
                    <a:solidFill>
                      <a:schemeClr val="bg1"/>
                    </a:solidFill>
                    <a:latin typeface="Arial (Body)"/>
                    <a:ea typeface="Arial" panose="020B0604020202020204" pitchFamily="34" charset="0"/>
                  </a:rPr>
                  <a:t>Đồ</a:t>
                </a:r>
                <a:r>
                  <a:rPr lang="fr-FR" sz="4800" dirty="0">
                    <a:solidFill>
                      <a:schemeClr val="bg1"/>
                    </a:solidFill>
                    <a:latin typeface="Arial (Body)"/>
                    <a:ea typeface="Arial" panose="020B0604020202020204" pitchFamily="34" charset="0"/>
                  </a:rPr>
                  <a:t> thị </a:t>
                </a:r>
                <a:r>
                  <a:rPr lang="fr-FR" sz="4800" dirty="0" err="1">
                    <a:solidFill>
                      <a:schemeClr val="bg1"/>
                    </a:solidFill>
                    <a:latin typeface="Arial (Body)"/>
                    <a:ea typeface="Arial" panose="020B0604020202020204" pitchFamily="34" charset="0"/>
                  </a:rPr>
                  <a:t>hàm</a:t>
                </a:r>
                <a:r>
                  <a:rPr lang="fr-FR" sz="4800" dirty="0">
                    <a:solidFill>
                      <a:schemeClr val="bg1"/>
                    </a:solidFill>
                    <a:latin typeface="Arial (Body)"/>
                    <a:ea typeface="Arial" panose="020B0604020202020204" pitchFamily="34" charset="0"/>
                  </a:rPr>
                  <a:t> </a:t>
                </a:r>
                <a:r>
                  <a:rPr lang="fr-FR" sz="4800" dirty="0" err="1">
                    <a:solidFill>
                      <a:schemeClr val="bg1"/>
                    </a:solidFill>
                    <a:latin typeface="Arial (Body)"/>
                    <a:ea typeface="Arial" panose="020B0604020202020204" pitchFamily="34" charset="0"/>
                  </a:rPr>
                  <a:t>số</a:t>
                </a:r>
                <a:r>
                  <a:rPr lang="fr-FR" sz="4800" dirty="0">
                    <a:solidFill>
                      <a:schemeClr val="bg1"/>
                    </a:solidFill>
                    <a:latin typeface="Arial (Body)"/>
                    <a:ea typeface="Arial" panose="020B0604020202020204" pitchFamily="34" charset="0"/>
                  </a:rPr>
                  <a:t> y = 3(x – 1) + </a:t>
                </a:r>
                <a14:m>
                  <m:oMath xmlns:m="http://schemas.openxmlformats.org/officeDocument/2006/math">
                    <m:f>
                      <m:fPr>
                        <m:ctrlPr>
                          <a:rPr lang="en-US" sz="4800" i="1">
                            <a:solidFill>
                              <a:schemeClr val="bg1"/>
                            </a:solidFill>
                            <a:latin typeface="Cambria Math"/>
                            <a:cs typeface="Times New Roman" panose="02020603050405020304" pitchFamily="18" charset="0"/>
                          </a:rPr>
                        </m:ctrlPr>
                      </m:fPr>
                      <m:num>
                        <m:r>
                          <a:rPr lang="fr-FR" sz="4800" i="1">
                            <a:solidFill>
                              <a:schemeClr val="bg1"/>
                            </a:solidFill>
                            <a:latin typeface="Cambria Math"/>
                            <a:ea typeface="Arial" panose="020B0604020202020204" pitchFamily="34" charset="0"/>
                            <a:cs typeface="Times New Roman" panose="02020603050405020304" pitchFamily="18" charset="0"/>
                          </a:rPr>
                          <m:t>4</m:t>
                        </m:r>
                      </m:num>
                      <m:den>
                        <m:r>
                          <a:rPr lang="fr-FR" sz="4800" i="1">
                            <a:solidFill>
                              <a:schemeClr val="bg1"/>
                            </a:solidFill>
                            <a:latin typeface="Cambria Math"/>
                            <a:ea typeface="Arial" panose="020B0604020202020204" pitchFamily="34" charset="0"/>
                            <a:cs typeface="Times New Roman" panose="02020603050405020304" pitchFamily="18" charset="0"/>
                          </a:rPr>
                          <m:t>3</m:t>
                        </m:r>
                      </m:den>
                    </m:f>
                  </m:oMath>
                </a14:m>
                <a:r>
                  <a:rPr lang="fr-FR" sz="4800" dirty="0">
                    <a:solidFill>
                      <a:schemeClr val="bg1"/>
                    </a:solidFill>
                    <a:latin typeface="Arial (Body)"/>
                    <a:ea typeface="Arial" panose="020B0604020202020204" pitchFamily="34" charset="0"/>
                  </a:rPr>
                  <a:t>  </a:t>
                </a:r>
                <a:r>
                  <a:rPr lang="fr-FR" sz="4800" dirty="0" err="1">
                    <a:solidFill>
                      <a:schemeClr val="bg1"/>
                    </a:solidFill>
                    <a:latin typeface="Arial (Body)"/>
                    <a:ea typeface="Arial" panose="020B0604020202020204" pitchFamily="34" charset="0"/>
                  </a:rPr>
                  <a:t>đi</a:t>
                </a:r>
                <a:r>
                  <a:rPr lang="fr-FR" sz="4800" dirty="0">
                    <a:solidFill>
                      <a:schemeClr val="bg1"/>
                    </a:solidFill>
                    <a:latin typeface="Arial (Body)"/>
                    <a:ea typeface="Arial" panose="020B0604020202020204" pitchFamily="34" charset="0"/>
                  </a:rPr>
                  <a:t> qua </a:t>
                </a:r>
                <a:r>
                  <a:rPr lang="fr-FR" sz="4800" dirty="0" err="1">
                    <a:solidFill>
                      <a:schemeClr val="bg1"/>
                    </a:solidFill>
                    <a:latin typeface="Arial (Body)"/>
                    <a:ea typeface="Arial" panose="020B0604020202020204" pitchFamily="34" charset="0"/>
                  </a:rPr>
                  <a:t>điểm</a:t>
                </a:r>
                <a:r>
                  <a:rPr lang="fr-FR" sz="4800" dirty="0">
                    <a:solidFill>
                      <a:schemeClr val="bg1"/>
                    </a:solidFill>
                    <a:latin typeface="Arial (Body)"/>
                    <a:ea typeface="Arial" panose="020B0604020202020204" pitchFamily="34" charset="0"/>
                  </a:rPr>
                  <a:t> </a:t>
                </a:r>
                <a:r>
                  <a:rPr lang="fr-FR" sz="4800" dirty="0" err="1">
                    <a:solidFill>
                      <a:schemeClr val="bg1"/>
                    </a:solidFill>
                    <a:latin typeface="Arial (Body)"/>
                    <a:ea typeface="Arial" panose="020B0604020202020204" pitchFamily="34" charset="0"/>
                  </a:rPr>
                  <a:t>nào</a:t>
                </a:r>
                <a:r>
                  <a:rPr lang="fr-FR" sz="4800" dirty="0">
                    <a:solidFill>
                      <a:schemeClr val="bg1"/>
                    </a:solidFill>
                    <a:latin typeface="Arial (Body)"/>
                    <a:ea typeface="Arial" panose="020B0604020202020204" pitchFamily="34" charset="0"/>
                  </a:rPr>
                  <a:t> </a:t>
                </a:r>
                <a:r>
                  <a:rPr lang="fr-FR" sz="4800" dirty="0" err="1">
                    <a:solidFill>
                      <a:schemeClr val="bg1"/>
                    </a:solidFill>
                    <a:latin typeface="Arial (Body)"/>
                    <a:ea typeface="Arial" panose="020B0604020202020204" pitchFamily="34" charset="0"/>
                  </a:rPr>
                  <a:t>dưới</a:t>
                </a:r>
                <a:r>
                  <a:rPr lang="fr-FR" sz="4800" dirty="0">
                    <a:solidFill>
                      <a:schemeClr val="bg1"/>
                    </a:solidFill>
                    <a:latin typeface="Arial (Body)"/>
                    <a:ea typeface="Arial" panose="020B0604020202020204" pitchFamily="34" charset="0"/>
                  </a:rPr>
                  <a:t> </a:t>
                </a:r>
                <a:r>
                  <a:rPr lang="fr-FR" sz="4800" dirty="0" err="1">
                    <a:solidFill>
                      <a:schemeClr val="bg1"/>
                    </a:solidFill>
                    <a:latin typeface="Arial (Body)"/>
                    <a:ea typeface="Arial" panose="020B0604020202020204" pitchFamily="34" charset="0"/>
                  </a:rPr>
                  <a:t>đây</a:t>
                </a:r>
                <a:r>
                  <a:rPr lang="fr-FR" sz="4800" dirty="0">
                    <a:solidFill>
                      <a:schemeClr val="bg1"/>
                    </a:solidFill>
                    <a:latin typeface="Arial (Body)"/>
                    <a:ea typeface="Arial" panose="020B0604020202020204" pitchFamily="34" charset="0"/>
                  </a:rPr>
                  <a:t>?</a:t>
                </a:r>
                <a:endParaRPr lang="en-US" sz="4500" dirty="0">
                  <a:solidFill>
                    <a:schemeClr val="bg1"/>
                  </a:solidFill>
                  <a:effectLst/>
                  <a:latin typeface="Arial (Body)"/>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089867" y="2104367"/>
                <a:ext cx="13693830" cy="2649764"/>
              </a:xfrm>
              <a:prstGeom prst="rect">
                <a:avLst/>
              </a:prstGeom>
              <a:blipFill>
                <a:blip r:embed="rId6"/>
                <a:stretch>
                  <a:fillRect l="-2048" r="-1915"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364786" y="5706897"/>
                <a:ext cx="3505201" cy="1082669"/>
              </a:xfrm>
              <a:prstGeom prst="rect">
                <a:avLst/>
              </a:prstGeom>
            </p:spPr>
            <p:txBody>
              <a:bodyPr wrap="square">
                <a:spAutoFit/>
              </a:bodyPr>
              <a:lstStyle/>
              <a:p>
                <a:pPr lvl="0"/>
                <a:r>
                  <a:rPr lang="en-US" sz="43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A. A</a:t>
                </a:r>
                <a14:m>
                  <m:oMath xmlns:m="http://schemas.openxmlformats.org/officeDocument/2006/math">
                    <m:d>
                      <m:dPr>
                        <m:ctrlPr>
                          <a:rPr lang="en-US" sz="4300" b="0" i="1" kern="0" smtClean="0">
                            <a:solidFill>
                              <a:schemeClr val="bg1"/>
                            </a:solidFill>
                            <a:latin typeface="Cambria Math"/>
                            <a:ea typeface="Times New Roman" panose="02020603050405020304" pitchFamily="18" charset="0"/>
                            <a:cs typeface="Arial" panose="020B0604020202020204" pitchFamily="34" charset="0"/>
                          </a:rPr>
                        </m:ctrlPr>
                      </m:dPr>
                      <m:e>
                        <m:r>
                          <a:rPr lang="en-US" sz="4300" b="0" i="1" kern="0"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300" b="0" i="1" kern="0" smtClean="0">
                                <a:solidFill>
                                  <a:schemeClr val="bg1"/>
                                </a:solidFill>
                                <a:latin typeface="Cambria Math"/>
                                <a:ea typeface="Times New Roman" panose="02020603050405020304" pitchFamily="18" charset="0"/>
                                <a:cs typeface="Arial" panose="020B0604020202020204" pitchFamily="34" charset="0"/>
                              </a:rPr>
                            </m:ctrlPr>
                          </m:fPr>
                          <m:num>
                            <m:r>
                              <a:rPr lang="en-US" sz="4300" b="0" i="1" kern="0"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5</m:t>
                            </m:r>
                          </m:num>
                          <m:den>
                            <m:r>
                              <a:rPr lang="en-US" sz="4300" b="0" i="1" kern="0"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3</m:t>
                            </m:r>
                          </m:den>
                        </m:f>
                        <m:r>
                          <a:rPr lang="en-US" sz="4300" b="0" i="1" kern="0"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;0</m:t>
                        </m:r>
                      </m:e>
                    </m:d>
                  </m:oMath>
                </a14:m>
                <a:endParaRPr kumimoji="0" lang="en-US" sz="43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64786" y="5706897"/>
                <a:ext cx="3505201" cy="1082669"/>
              </a:xfrm>
              <a:prstGeom prst="rect">
                <a:avLst/>
              </a:prstGeom>
              <a:blipFill>
                <a:blip r:embed="rId7"/>
                <a:stretch>
                  <a:fillRect l="-6957" b="-101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658600" y="5706896"/>
                <a:ext cx="2622706" cy="1082669"/>
              </a:xfrm>
              <a:prstGeom prst="rect">
                <a:avLst/>
              </a:prstGeom>
            </p:spPr>
            <p:txBody>
              <a:bodyPr wrap="none">
                <a:spAutoFit/>
              </a:bodyPr>
              <a:lstStyle/>
              <a:p>
                <a:pPr lvl="0"/>
                <a:r>
                  <a:rPr lang="en-US" sz="43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C. C</a:t>
                </a:r>
                <a14:m>
                  <m:oMath xmlns:m="http://schemas.openxmlformats.org/officeDocument/2006/math">
                    <m:d>
                      <m:dPr>
                        <m:ctrlPr>
                          <a:rPr lang="en-US" sz="4300" b="0" i="1" kern="0" smtClean="0">
                            <a:solidFill>
                              <a:schemeClr val="bg1"/>
                            </a:solidFill>
                            <a:latin typeface="Cambria Math"/>
                            <a:ea typeface="Times New Roman" panose="02020603050405020304" pitchFamily="18" charset="0"/>
                            <a:cs typeface="Arial" panose="020B0604020202020204" pitchFamily="34" charset="0"/>
                          </a:rPr>
                        </m:ctrlPr>
                      </m:dPr>
                      <m:e>
                        <m:f>
                          <m:fPr>
                            <m:ctrlPr>
                              <a:rPr lang="en-US" sz="4300" b="0" i="1" kern="0" smtClean="0">
                                <a:solidFill>
                                  <a:schemeClr val="bg1"/>
                                </a:solidFill>
                                <a:latin typeface="Cambria Math"/>
                                <a:ea typeface="Times New Roman" panose="02020603050405020304" pitchFamily="18" charset="0"/>
                                <a:cs typeface="Arial" panose="020B0604020202020204" pitchFamily="34" charset="0"/>
                              </a:rPr>
                            </m:ctrlPr>
                          </m:fPr>
                          <m:num>
                            <m:r>
                              <a:rPr lang="en-US" sz="4300" b="0" i="1" kern="0"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2</m:t>
                            </m:r>
                          </m:num>
                          <m:den>
                            <m:r>
                              <a:rPr lang="en-US" sz="4300" b="0" i="1" kern="0"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3</m:t>
                            </m:r>
                          </m:den>
                        </m:f>
                        <m:r>
                          <a:rPr lang="en-US" sz="4300" b="0" i="1" kern="0"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300" b="0" i="1" kern="0" smtClean="0">
                                <a:solidFill>
                                  <a:schemeClr val="bg1"/>
                                </a:solidFill>
                                <a:latin typeface="Cambria Math"/>
                                <a:ea typeface="Times New Roman" panose="02020603050405020304" pitchFamily="18" charset="0"/>
                                <a:cs typeface="Arial" panose="020B0604020202020204" pitchFamily="34" charset="0"/>
                              </a:rPr>
                            </m:ctrlPr>
                          </m:fPr>
                          <m:num>
                            <m:r>
                              <a:rPr lang="en-US" sz="4300" b="0" i="1" kern="0"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300" b="0" i="1" kern="0"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3</m:t>
                            </m:r>
                          </m:den>
                        </m:f>
                      </m:e>
                    </m:d>
                  </m:oMath>
                </a14:m>
                <a:endParaRPr kumimoji="0" lang="en-US" sz="43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1658600" y="5706896"/>
                <a:ext cx="2622706" cy="1082669"/>
              </a:xfrm>
              <a:prstGeom prst="rect">
                <a:avLst/>
              </a:prstGeom>
              <a:blipFill>
                <a:blip r:embed="rId8"/>
                <a:stretch>
                  <a:fillRect l="-9302" b="-101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658600" y="7734300"/>
                <a:ext cx="2756845" cy="1454116"/>
              </a:xfrm>
              <a:prstGeom prst="rect">
                <a:avLst/>
              </a:prstGeom>
            </p:spPr>
            <p:txBody>
              <a:bodyPr wrap="none">
                <a:spAutoFit/>
              </a:bodyPr>
              <a:lstStyle/>
              <a:p>
                <a:pPr>
                  <a:lnSpc>
                    <a:spcPct val="150000"/>
                  </a:lnSpc>
                  <a:spcAft>
                    <a:spcPts val="600"/>
                  </a:spcAft>
                </a:pPr>
                <a:r>
                  <a:rPr lang="en-US" sz="4300" dirty="0">
                    <a:solidFill>
                      <a:schemeClr val="bg1"/>
                    </a:solidFill>
                    <a:latin typeface="Arial" panose="020B0604020202020204" pitchFamily="34" charset="0"/>
                    <a:ea typeface="Times New Roman" panose="02020603050405020304" pitchFamily="18" charset="0"/>
                    <a:cs typeface="Arial" panose="020B0604020202020204" pitchFamily="34" charset="0"/>
                  </a:rPr>
                  <a:t>D.  D</a:t>
                </a:r>
                <a14:m>
                  <m:oMath xmlns:m="http://schemas.openxmlformats.org/officeDocument/2006/math">
                    <m:d>
                      <m:dPr>
                        <m:ctrlPr>
                          <a:rPr lang="en-US" sz="4300" b="0" i="1" smtClean="0">
                            <a:solidFill>
                              <a:schemeClr val="bg1"/>
                            </a:solidFill>
                            <a:latin typeface="Cambria Math"/>
                            <a:ea typeface="Times New Roman" panose="02020603050405020304" pitchFamily="18" charset="0"/>
                            <a:cs typeface="Arial" panose="020B0604020202020204" pitchFamily="34" charset="0"/>
                          </a:rPr>
                        </m:ctrlPr>
                      </m:dPr>
                      <m:e>
                        <m:r>
                          <a:rPr lang="en-US" sz="4300" b="0"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4;</m:t>
                        </m:r>
                        <m:f>
                          <m:fPr>
                            <m:ctrlPr>
                              <a:rPr lang="en-US" sz="4300" b="0" i="1" smtClean="0">
                                <a:solidFill>
                                  <a:schemeClr val="bg1"/>
                                </a:solidFill>
                                <a:latin typeface="Cambria Math"/>
                                <a:ea typeface="Times New Roman" panose="02020603050405020304" pitchFamily="18" charset="0"/>
                                <a:cs typeface="Arial" panose="020B0604020202020204" pitchFamily="34" charset="0"/>
                              </a:rPr>
                            </m:ctrlPr>
                          </m:fPr>
                          <m:num>
                            <m:r>
                              <a:rPr lang="en-US" sz="4300" b="0"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4</m:t>
                            </m:r>
                          </m:num>
                          <m:den>
                            <m:r>
                              <a:rPr lang="en-US" sz="4300" b="0"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t>3</m:t>
                            </m:r>
                          </m:den>
                        </m:f>
                      </m:e>
                    </m:d>
                  </m:oMath>
                </a14:m>
                <a:endParaRPr lang="en-US" sz="4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658600" y="7734300"/>
                <a:ext cx="2756845" cy="1454116"/>
              </a:xfrm>
              <a:prstGeom prst="rect">
                <a:avLst/>
              </a:prstGeom>
              <a:blipFill>
                <a:blip r:embed="rId9"/>
                <a:stretch>
                  <a:fillRect l="-8850" b="-7563"/>
                </a:stretch>
              </a:blipFill>
            </p:spPr>
            <p:txBody>
              <a:bodyPr/>
              <a:lstStyle/>
              <a:p>
                <a:r>
                  <a:rPr lang="en-US">
                    <a:noFill/>
                  </a:rPr>
                  <a:t> </a:t>
                </a:r>
              </a:p>
            </p:txBody>
          </p:sp>
        </mc:Fallback>
      </mc:AlternateContent>
    </p:spTree>
    <p:extLst>
      <p:ext uri="{BB962C8B-B14F-4D97-AF65-F5344CB8AC3E}">
        <p14:creationId xmlns:p14="http://schemas.microsoft.com/office/powerpoint/2010/main" val="286562839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A8D08D"/>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1325273" y="2007783"/>
            <a:ext cx="15819129" cy="359291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294684" y="6034650"/>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369884" y="6061881"/>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369884" y="81272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287578" y="6022892"/>
                <a:ext cx="2633926" cy="145411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a:t>
                </a:r>
                <a14:m>
                  <m:oMath xmlns:m="http://schemas.openxmlformats.org/officeDocument/2006/math">
                    <m:d>
                      <m:dPr>
                        <m:ctrlPr>
                          <a:rPr kumimoji="0" lang="en-US" sz="4300" b="0" i="1" u="none" strike="noStrike" kern="1200" cap="none" spc="0" normalizeH="0" baseline="0" noProof="0" smtClean="0">
                            <a:ln>
                              <a:noFill/>
                            </a:ln>
                            <a:solidFill>
                              <a:prstClr val="white"/>
                            </a:solidFill>
                            <a:effectLst/>
                            <a:uLnTx/>
                            <a:uFillTx/>
                            <a:latin typeface="Cambria Math"/>
                            <a:ea typeface="Calibri" panose="020F0502020204030204" pitchFamily="34" charset="0"/>
                            <a:cs typeface="Arial" panose="020B0604020202020204" pitchFamily="34" charset="0"/>
                          </a:rPr>
                        </m:ctrlPr>
                      </m:dPr>
                      <m:e>
                        <m:f>
                          <m:fPr>
                            <m:ctrlPr>
                              <a:rPr kumimoji="0" lang="en-US" sz="4300" b="0" i="1" u="none" strike="noStrike" kern="1200" cap="none" spc="0" normalizeH="0" baseline="0" noProof="0" smtClean="0">
                                <a:ln>
                                  <a:noFill/>
                                </a:ln>
                                <a:solidFill>
                                  <a:prstClr val="white"/>
                                </a:solidFill>
                                <a:effectLst/>
                                <a:uLnTx/>
                                <a:uFillTx/>
                                <a:latin typeface="Cambria Math"/>
                                <a:ea typeface="Calibri" panose="020F0502020204030204" pitchFamily="34" charset="0"/>
                                <a:cs typeface="Arial" panose="020B0604020202020204" pitchFamily="34" charset="0"/>
                              </a:rPr>
                            </m:ctrlPr>
                          </m:fPr>
                          <m:num>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6</m:t>
                            </m:r>
                          </m:den>
                        </m:f>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;0</m:t>
                        </m:r>
                      </m:e>
                    </m:d>
                  </m:oMath>
                </a14:m>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287578" y="6022892"/>
                <a:ext cx="2633926" cy="1454116"/>
              </a:xfrm>
              <a:prstGeom prst="rect">
                <a:avLst/>
              </a:prstGeom>
              <a:blipFill>
                <a:blip r:embed="rId5"/>
                <a:stretch>
                  <a:fillRect l="-9028" b="-7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081189" y="8072578"/>
                <a:ext cx="3040315" cy="1454116"/>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0"/>
                  </a:spcAft>
                  <a:buClrTx/>
                  <a:buSzTx/>
                  <a:buFontTx/>
                  <a:buNone/>
                  <a:tabLst>
                    <a:tab pos="180340" algn="l"/>
                    <a:tab pos="1795780" algn="l"/>
                    <a:tab pos="3420745" algn="l"/>
                  </a:tabLst>
                  <a:defRPr/>
                </a:pPr>
                <a:r>
                  <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D</a:t>
                </a:r>
                <a14:m>
                  <m:oMath xmlns:m="http://schemas.openxmlformats.org/officeDocument/2006/math">
                    <m:d>
                      <m:dPr>
                        <m:ctrlPr>
                          <a:rPr kumimoji="0" lang="en-US" sz="4300" b="0" i="1" u="none" strike="noStrike" kern="1200" cap="none" spc="0" normalizeH="0" baseline="0" noProof="0" smtClean="0">
                            <a:ln>
                              <a:noFill/>
                            </a:ln>
                            <a:solidFill>
                              <a:prstClr val="white"/>
                            </a:solidFill>
                            <a:effectLst/>
                            <a:uLnTx/>
                            <a:uFillTx/>
                            <a:latin typeface="Cambria Math"/>
                            <a:ea typeface="Calibri" panose="020F0502020204030204" pitchFamily="34" charset="0"/>
                            <a:cs typeface="Arial" panose="020B0604020202020204" pitchFamily="34" charset="0"/>
                          </a:rPr>
                        </m:ctrlPr>
                      </m:dPr>
                      <m:e>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0;</m:t>
                        </m:r>
                        <m:f>
                          <m:fPr>
                            <m:ctrlPr>
                              <a:rPr kumimoji="0" lang="en-US" sz="4300" b="0" i="1" u="none" strike="noStrike" kern="1200" cap="none" spc="0" normalizeH="0" baseline="0" noProof="0" smtClean="0">
                                <a:ln>
                                  <a:noFill/>
                                </a:ln>
                                <a:solidFill>
                                  <a:prstClr val="white"/>
                                </a:solidFill>
                                <a:effectLst/>
                                <a:uLnTx/>
                                <a:uFillTx/>
                                <a:latin typeface="Cambria Math"/>
                                <a:ea typeface="Calibri" panose="020F0502020204030204" pitchFamily="34" charset="0"/>
                                <a:cs typeface="Arial" panose="020B0604020202020204" pitchFamily="34" charset="0"/>
                              </a:rPr>
                            </m:ctrlPr>
                          </m:fPr>
                          <m:num>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oMath>
                </a14:m>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081189" y="8072578"/>
                <a:ext cx="3040315" cy="1454116"/>
              </a:xfrm>
              <a:prstGeom prst="rect">
                <a:avLst/>
              </a:prstGeom>
              <a:blipFill>
                <a:blip r:embed="rId6"/>
                <a:stretch>
                  <a:fillRect l="-8016" b="-7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828800" y="2351439"/>
                <a:ext cx="14917846" cy="2498056"/>
              </a:xfrm>
              <a:prstGeom prst="rect">
                <a:avLst/>
              </a:prstGeom>
            </p:spPr>
            <p:txBody>
              <a:bodyPr wrap="square">
                <a:spAutoFit/>
              </a:bodyPr>
              <a:lstStyle/>
              <a:p>
                <a:pPr marL="30480" marR="30480" algn="just">
                  <a:lnSpc>
                    <a:spcPct val="150000"/>
                  </a:lnSpc>
                  <a:spcAft>
                    <a:spcPts val="1200"/>
                  </a:spcAft>
                </a:pPr>
                <a:r>
                  <a:rPr lang="en-US" sz="4500" b="1" dirty="0">
                    <a:solidFill>
                      <a:schemeClr val="bg1"/>
                    </a:solidFill>
                    <a:latin typeface="Arial (Body)"/>
                    <a:ea typeface="Times New Roman" panose="02020603050405020304" pitchFamily="18" charset="0"/>
                    <a:cs typeface="Arial" panose="020B0604020202020204" pitchFamily="34" charset="0"/>
                  </a:rPr>
                  <a:t>Câu 3. </a:t>
                </a:r>
                <a:r>
                  <a:rPr lang="en-US" sz="4500" dirty="0">
                    <a:solidFill>
                      <a:schemeClr val="bg1"/>
                    </a:solidFill>
                    <a:latin typeface="Arial (Body)"/>
                    <a:ea typeface="Arial" panose="020B0604020202020204" pitchFamily="34" charset="0"/>
                  </a:rPr>
                  <a:t>Cho </a:t>
                </a:r>
                <a:r>
                  <a:rPr lang="en-US" sz="4500" dirty="0" err="1">
                    <a:solidFill>
                      <a:schemeClr val="bg1"/>
                    </a:solidFill>
                    <a:latin typeface="Arial (Body)"/>
                    <a:ea typeface="Arial" panose="020B0604020202020204" pitchFamily="34" charset="0"/>
                  </a:rPr>
                  <a:t>đường</a:t>
                </a:r>
                <a:r>
                  <a:rPr lang="en-US" sz="4500" dirty="0">
                    <a:solidFill>
                      <a:schemeClr val="bg1"/>
                    </a:solidFill>
                    <a:latin typeface="Arial (Body)"/>
                    <a:ea typeface="Arial" panose="020B0604020202020204" pitchFamily="34" charset="0"/>
                  </a:rPr>
                  <a:t> </a:t>
                </a:r>
                <a:r>
                  <a:rPr lang="en-US" sz="4500" dirty="0" err="1">
                    <a:solidFill>
                      <a:schemeClr val="bg1"/>
                    </a:solidFill>
                    <a:latin typeface="Arial (Body)"/>
                    <a:ea typeface="Arial" panose="020B0604020202020204" pitchFamily="34" charset="0"/>
                  </a:rPr>
                  <a:t>thẳng</a:t>
                </a:r>
                <a:r>
                  <a:rPr lang="en-US" sz="4500" dirty="0">
                    <a:solidFill>
                      <a:schemeClr val="bg1"/>
                    </a:solidFill>
                    <a:latin typeface="Arial (Body)"/>
                    <a:ea typeface="Arial" panose="020B0604020202020204" pitchFamily="34" charset="0"/>
                  </a:rPr>
                  <a:t> d: y = 3x - </a:t>
                </a:r>
                <a14:m>
                  <m:oMath xmlns:m="http://schemas.openxmlformats.org/officeDocument/2006/math">
                    <m:f>
                      <m:fPr>
                        <m:ctrlPr>
                          <a:rPr lang="en-US" sz="4500" i="1">
                            <a:solidFill>
                              <a:schemeClr val="bg1"/>
                            </a:solidFill>
                            <a:latin typeface="Cambria Math"/>
                            <a:cs typeface="Times New Roman" panose="02020603050405020304" pitchFamily="18" charset="0"/>
                          </a:rPr>
                        </m:ctrlPr>
                      </m:fPr>
                      <m:num>
                        <m:r>
                          <a:rPr lang="en-US" sz="4500" i="1">
                            <a:solidFill>
                              <a:schemeClr val="bg1"/>
                            </a:solidFill>
                            <a:latin typeface="Cambria Math"/>
                            <a:ea typeface="Arial" panose="020B0604020202020204" pitchFamily="34" charset="0"/>
                            <a:cs typeface="Times New Roman" panose="02020603050405020304" pitchFamily="18" charset="0"/>
                          </a:rPr>
                          <m:t>1</m:t>
                        </m:r>
                      </m:num>
                      <m:den>
                        <m:r>
                          <a:rPr lang="en-US" sz="4500" i="1">
                            <a:solidFill>
                              <a:schemeClr val="bg1"/>
                            </a:solidFill>
                            <a:latin typeface="Cambria Math"/>
                            <a:ea typeface="Arial" panose="020B0604020202020204" pitchFamily="34" charset="0"/>
                            <a:cs typeface="Times New Roman" panose="02020603050405020304" pitchFamily="18" charset="0"/>
                          </a:rPr>
                          <m:t>2</m:t>
                        </m:r>
                      </m:den>
                    </m:f>
                  </m:oMath>
                </a14:m>
                <a:r>
                  <a:rPr lang="en-US" sz="4500" dirty="0">
                    <a:solidFill>
                      <a:schemeClr val="bg1"/>
                    </a:solidFill>
                    <a:latin typeface="Arial (Body)"/>
                    <a:ea typeface="Arial" panose="020B0604020202020204" pitchFamily="34" charset="0"/>
                  </a:rPr>
                  <a:t>. Giao </a:t>
                </a:r>
                <a:r>
                  <a:rPr lang="en-US" sz="4500" dirty="0" err="1">
                    <a:solidFill>
                      <a:schemeClr val="bg1"/>
                    </a:solidFill>
                    <a:latin typeface="Arial (Body)"/>
                    <a:ea typeface="Arial" panose="020B0604020202020204" pitchFamily="34" charset="0"/>
                  </a:rPr>
                  <a:t>điểm</a:t>
                </a:r>
                <a:r>
                  <a:rPr lang="en-US" sz="4500" dirty="0">
                    <a:solidFill>
                      <a:schemeClr val="bg1"/>
                    </a:solidFill>
                    <a:latin typeface="Arial (Body)"/>
                    <a:ea typeface="Arial" panose="020B0604020202020204" pitchFamily="34" charset="0"/>
                  </a:rPr>
                  <a:t> </a:t>
                </a:r>
                <a:r>
                  <a:rPr lang="en-US" sz="4500" dirty="0" err="1">
                    <a:solidFill>
                      <a:schemeClr val="bg1"/>
                    </a:solidFill>
                    <a:latin typeface="Arial (Body)"/>
                    <a:ea typeface="Arial" panose="020B0604020202020204" pitchFamily="34" charset="0"/>
                  </a:rPr>
                  <a:t>của</a:t>
                </a:r>
                <a:r>
                  <a:rPr lang="en-US" sz="4500" dirty="0">
                    <a:solidFill>
                      <a:schemeClr val="bg1"/>
                    </a:solidFill>
                    <a:latin typeface="Arial (Body)"/>
                    <a:ea typeface="Arial" panose="020B0604020202020204" pitchFamily="34" charset="0"/>
                  </a:rPr>
                  <a:t> d </a:t>
                </a:r>
                <a:r>
                  <a:rPr lang="en-US" sz="4500" dirty="0" err="1">
                    <a:solidFill>
                      <a:schemeClr val="bg1"/>
                    </a:solidFill>
                    <a:latin typeface="Arial (Body)"/>
                    <a:ea typeface="Arial" panose="020B0604020202020204" pitchFamily="34" charset="0"/>
                  </a:rPr>
                  <a:t>với</a:t>
                </a:r>
                <a:r>
                  <a:rPr lang="en-US" sz="4500" dirty="0">
                    <a:solidFill>
                      <a:schemeClr val="bg1"/>
                    </a:solidFill>
                    <a:latin typeface="Arial (Body)"/>
                    <a:ea typeface="Arial" panose="020B0604020202020204" pitchFamily="34" charset="0"/>
                  </a:rPr>
                  <a:t> </a:t>
                </a:r>
                <a:r>
                  <a:rPr lang="en-US" sz="4500" dirty="0" err="1">
                    <a:solidFill>
                      <a:schemeClr val="bg1"/>
                    </a:solidFill>
                    <a:latin typeface="Arial (Body)"/>
                    <a:ea typeface="Arial" panose="020B0604020202020204" pitchFamily="34" charset="0"/>
                  </a:rPr>
                  <a:t>trục</a:t>
                </a:r>
                <a:r>
                  <a:rPr lang="en-US" sz="4500" dirty="0">
                    <a:solidFill>
                      <a:schemeClr val="bg1"/>
                    </a:solidFill>
                    <a:latin typeface="Arial (Body)"/>
                    <a:ea typeface="Arial" panose="020B0604020202020204" pitchFamily="34" charset="0"/>
                  </a:rPr>
                  <a:t> tung </a:t>
                </a:r>
                <a:r>
                  <a:rPr lang="en-US" sz="4500" dirty="0" err="1">
                    <a:solidFill>
                      <a:schemeClr val="bg1"/>
                    </a:solidFill>
                    <a:latin typeface="Arial (Body)"/>
                    <a:ea typeface="Arial" panose="020B0604020202020204" pitchFamily="34" charset="0"/>
                  </a:rPr>
                  <a:t>là</a:t>
                </a:r>
                <a:endParaRPr lang="en-US" sz="4500" dirty="0">
                  <a:solidFill>
                    <a:schemeClr val="bg1"/>
                  </a:solidFill>
                  <a:latin typeface="Arial (Body)"/>
                  <a:ea typeface="Times New Roman" panose="02020603050405020304" pitchFamily="18"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1828800" y="2351439"/>
                <a:ext cx="14917846" cy="2498056"/>
              </a:xfrm>
              <a:prstGeom prst="rect">
                <a:avLst/>
              </a:prstGeom>
              <a:blipFill>
                <a:blip r:embed="rId7"/>
                <a:stretch>
                  <a:fillRect l="-1512" r="-1512" b="-109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2081189" y="6034650"/>
                <a:ext cx="2896306" cy="145411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C</a:t>
                </a:r>
                <a14:m>
                  <m:oMath xmlns:m="http://schemas.openxmlformats.org/officeDocument/2006/math">
                    <m:d>
                      <m:dPr>
                        <m:ctrlPr>
                          <a:rPr kumimoji="0" lang="en-US" sz="4300" b="0" i="1" u="none" strike="noStrike" kern="1200" cap="none" spc="0" normalizeH="0" baseline="0" noProof="0" smtClean="0">
                            <a:ln>
                              <a:noFill/>
                            </a:ln>
                            <a:solidFill>
                              <a:prstClr val="white"/>
                            </a:solidFill>
                            <a:effectLst/>
                            <a:uLnTx/>
                            <a:uFillTx/>
                            <a:latin typeface="Cambria Math"/>
                            <a:ea typeface="Calibri" panose="020F0502020204030204" pitchFamily="34" charset="0"/>
                            <a:cs typeface="Arial" panose="020B0604020202020204" pitchFamily="34" charset="0"/>
                          </a:rPr>
                        </m:ctrlPr>
                      </m:dPr>
                      <m:e>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0;</m:t>
                        </m:r>
                        <m:f>
                          <m:fPr>
                            <m:ctrlPr>
                              <a:rPr kumimoji="0" lang="en-US" sz="4300" b="0" i="1" u="none" strike="noStrike" kern="1200" cap="none" spc="0" normalizeH="0" baseline="0" noProof="0" smtClean="0">
                                <a:ln>
                                  <a:noFill/>
                                </a:ln>
                                <a:solidFill>
                                  <a:prstClr val="white"/>
                                </a:solidFill>
                                <a:effectLst/>
                                <a:uLnTx/>
                                <a:uFillTx/>
                                <a:latin typeface="Cambria Math"/>
                                <a:ea typeface="Calibri" panose="020F0502020204030204" pitchFamily="34" charset="0"/>
                                <a:cs typeface="Arial" panose="020B0604020202020204" pitchFamily="34" charset="0"/>
                              </a:rPr>
                            </m:ctrlPr>
                          </m:fPr>
                          <m:num>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6</m:t>
                            </m:r>
                          </m:den>
                        </m:f>
                      </m:e>
                    </m:d>
                  </m:oMath>
                </a14:m>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081189" y="6034650"/>
                <a:ext cx="2896306" cy="1454116"/>
              </a:xfrm>
              <a:prstGeom prst="rect">
                <a:avLst/>
              </a:prstGeom>
              <a:blipFill>
                <a:blip r:embed="rId8"/>
                <a:stretch>
                  <a:fillRect l="-8421" b="-7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02742" y="7405473"/>
                <a:ext cx="2603598" cy="2196820"/>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B</a:t>
                </a:r>
                <a14:m>
                  <m:oMath xmlns:m="http://schemas.openxmlformats.org/officeDocument/2006/math">
                    <m:d>
                      <m:dPr>
                        <m:ctrlPr>
                          <a:rPr kumimoji="0" lang="en-US" sz="4300" b="0" i="1" u="none" strike="noStrike" kern="1200" cap="none" spc="0" normalizeH="0" baseline="0" noProof="0" smtClean="0">
                            <a:ln>
                              <a:noFill/>
                            </a:ln>
                            <a:solidFill>
                              <a:prstClr val="white"/>
                            </a:solidFill>
                            <a:effectLst/>
                            <a:uLnTx/>
                            <a:uFillTx/>
                            <a:latin typeface="Cambria Math"/>
                            <a:ea typeface="Calibri" panose="020F0502020204030204" pitchFamily="34" charset="0"/>
                            <a:cs typeface="Arial" panose="020B0604020202020204" pitchFamily="34" charset="0"/>
                          </a:rPr>
                        </m:ctrlPr>
                      </m:dPr>
                      <m:e>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0;</m:t>
                        </m:r>
                        <m:f>
                          <m:fPr>
                            <m:ctrlPr>
                              <a:rPr kumimoji="0" lang="en-US" sz="4300" b="0" i="1" u="none" strike="noStrike" kern="1200" cap="none" spc="0" normalizeH="0" baseline="0" noProof="0" smtClean="0">
                                <a:ln>
                                  <a:noFill/>
                                </a:ln>
                                <a:solidFill>
                                  <a:prstClr val="white"/>
                                </a:solidFill>
                                <a:effectLst/>
                                <a:uLnTx/>
                                <a:uFillTx/>
                                <a:latin typeface="Cambria Math"/>
                                <a:ea typeface="Calibri" panose="020F0502020204030204" pitchFamily="34" charset="0"/>
                                <a:cs typeface="Arial" panose="020B0604020202020204" pitchFamily="34" charset="0"/>
                              </a:rPr>
                            </m:ctrlPr>
                          </m:fPr>
                          <m:num>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3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oMath>
                </a14:m>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02742" y="7405473"/>
                <a:ext cx="2603598" cy="2196820"/>
              </a:xfrm>
              <a:prstGeom prst="rect">
                <a:avLst/>
              </a:prstGeom>
              <a:blipFill>
                <a:blip r:embed="rId9"/>
                <a:stretch>
                  <a:fillRect l="-8197" b="-4722"/>
                </a:stretch>
              </a:blipFill>
            </p:spPr>
            <p:txBody>
              <a:bodyPr/>
              <a:lstStyle/>
              <a:p>
                <a:r>
                  <a:rPr lang="en-US">
                    <a:noFill/>
                  </a:rPr>
                  <a:t> </a:t>
                </a:r>
              </a:p>
            </p:txBody>
          </p:sp>
        </mc:Fallback>
      </mc:AlternateContent>
    </p:spTree>
    <p:extLst>
      <p:ext uri="{BB962C8B-B14F-4D97-AF65-F5344CB8AC3E}">
        <p14:creationId xmlns:p14="http://schemas.microsoft.com/office/powerpoint/2010/main" val="2319556201"/>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92D05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FF0000"/>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007783"/>
            <a:ext cx="14608230" cy="359291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294684" y="6034650"/>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04256" y="608730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182869" y="6134100"/>
                <a:ext cx="2182008" cy="1377108"/>
              </a:xfrm>
              <a:prstGeom prst="rect">
                <a:avLst/>
              </a:prstGeom>
            </p:spPr>
            <p:txBody>
              <a:bodyPr wrap="none">
                <a:spAutoFit/>
              </a:bodyPr>
              <a:lstStyle/>
              <a:p>
                <a:pPr lvl="0" algn="just">
                  <a:lnSpc>
                    <a:spcPct val="150000"/>
                  </a:lnSpc>
                  <a:spcAft>
                    <a:spcPts val="600"/>
                  </a:spcAft>
                  <a:defRPr/>
                </a:pPr>
                <a:r>
                  <a:rPr lang="en-US" sz="4300" kern="0" dirty="0">
                    <a:solidFill>
                      <a:schemeClr val="bg1"/>
                    </a:solidFill>
                    <a:latin typeface="Arial" panose="020B0604020202020204" pitchFamily="34" charset="0"/>
                    <a:ea typeface="Calibri" panose="020F0502020204030204" pitchFamily="34" charset="0"/>
                    <a:cs typeface="Arial" panose="020B0604020202020204" pitchFamily="34" charset="0"/>
                  </a:rPr>
                  <a:t>A. m = </a:t>
                </a:r>
                <a14:m>
                  <m:oMath xmlns:m="http://schemas.openxmlformats.org/officeDocument/2006/math">
                    <m:f>
                      <m:fPr>
                        <m:ctrlPr>
                          <a:rPr lang="en-US" sz="4300" b="0" i="1" kern="0" smtClean="0">
                            <a:solidFill>
                              <a:schemeClr val="bg1"/>
                            </a:solidFill>
                            <a:latin typeface="Cambria Math"/>
                            <a:ea typeface="Calibri" panose="020F0502020204030204" pitchFamily="34" charset="0"/>
                            <a:cs typeface="Arial" panose="020B0604020202020204" pitchFamily="34" charset="0"/>
                          </a:rPr>
                        </m:ctrlPr>
                      </m:fPr>
                      <m:num>
                        <m:r>
                          <a:rPr lang="en-US" sz="4300" b="0" i="1" kern="0" smtClean="0">
                            <a:solidFill>
                              <a:schemeClr val="bg1"/>
                            </a:solidFill>
                            <a:latin typeface="Cambria Math" panose="02040503050406030204" pitchFamily="18" charset="0"/>
                            <a:ea typeface="Calibri" panose="020F0502020204030204" pitchFamily="34" charset="0"/>
                            <a:cs typeface="Arial" panose="020B0604020202020204" pitchFamily="34" charset="0"/>
                          </a:rPr>
                          <m:t>1</m:t>
                        </m:r>
                      </m:num>
                      <m:den>
                        <m:r>
                          <a:rPr lang="en-US" sz="4300" b="0" i="1" kern="0" smtClean="0">
                            <a:solidFill>
                              <a:schemeClr val="bg1"/>
                            </a:solidFill>
                            <a:latin typeface="Cambria Math" panose="02040503050406030204" pitchFamily="18" charset="0"/>
                            <a:ea typeface="Calibri" panose="020F0502020204030204" pitchFamily="34" charset="0"/>
                            <a:cs typeface="Arial" panose="020B0604020202020204" pitchFamily="34" charset="0"/>
                          </a:rPr>
                          <m:t>2</m:t>
                        </m:r>
                      </m:den>
                    </m:f>
                  </m:oMath>
                </a14:m>
                <a:endParaRPr kumimoji="0" lang="en-US" sz="43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182869" y="6134100"/>
                <a:ext cx="2182008" cy="1377108"/>
              </a:xfrm>
              <a:prstGeom prst="rect">
                <a:avLst/>
              </a:prstGeom>
              <a:blipFill>
                <a:blip r:embed="rId5"/>
                <a:stretch>
                  <a:fillRect l="-10894" b="-9292"/>
                </a:stretch>
              </a:blipFill>
            </p:spPr>
            <p:txBody>
              <a:bodyPr/>
              <a:lstStyle/>
              <a:p>
                <a:r>
                  <a:rPr lang="en-US">
                    <a:noFill/>
                  </a:rPr>
                  <a:t> </a:t>
                </a:r>
              </a:p>
            </p:txBody>
          </p:sp>
        </mc:Fallback>
      </mc:AlternateContent>
      <p:sp>
        <p:nvSpPr>
          <p:cNvPr id="19" name="Rectangle 18"/>
          <p:cNvSpPr/>
          <p:nvPr/>
        </p:nvSpPr>
        <p:spPr>
          <a:xfrm>
            <a:off x="2504351" y="2703125"/>
            <a:ext cx="13952153" cy="1954831"/>
          </a:xfrm>
          <a:prstGeom prst="rect">
            <a:avLst/>
          </a:prstGeom>
        </p:spPr>
        <p:txBody>
          <a:bodyPr wrap="square">
            <a:spAutoFit/>
          </a:bodyPr>
          <a:lstStyle/>
          <a:p>
            <a:pPr marR="30480" algn="just">
              <a:lnSpc>
                <a:spcPct val="150000"/>
              </a:lnSpc>
              <a:spcBef>
                <a:spcPts val="100"/>
              </a:spcBef>
              <a:spcAft>
                <a:spcPts val="100"/>
              </a:spcAft>
            </a:pPr>
            <a:r>
              <a:rPr lang="en-US" sz="4300" b="1" dirty="0" err="1">
                <a:solidFill>
                  <a:schemeClr val="bg1"/>
                </a:solidFill>
                <a:latin typeface="Arial (Body)"/>
                <a:ea typeface="Calibri" panose="020F0502020204030204" pitchFamily="34" charset="0"/>
                <a:cs typeface="Arial" panose="020B0604020202020204" pitchFamily="34" charset="0"/>
              </a:rPr>
              <a:t>Câu</a:t>
            </a:r>
            <a:r>
              <a:rPr lang="en-US" sz="4300" b="1" dirty="0">
                <a:solidFill>
                  <a:schemeClr val="bg1"/>
                </a:solidFill>
                <a:latin typeface="Arial (Body)"/>
                <a:ea typeface="Calibri" panose="020F0502020204030204" pitchFamily="34" charset="0"/>
                <a:cs typeface="Arial" panose="020B0604020202020204" pitchFamily="34" charset="0"/>
              </a:rPr>
              <a:t> 4. </a:t>
            </a:r>
            <a:r>
              <a:rPr lang="en-US" sz="4300" dirty="0">
                <a:solidFill>
                  <a:schemeClr val="bg1"/>
                </a:solidFill>
                <a:latin typeface="Arial (Body)"/>
                <a:ea typeface="Arial" panose="020B0604020202020204" pitchFamily="34" charset="0"/>
              </a:rPr>
              <a:t>Cho </a:t>
            </a:r>
            <a:r>
              <a:rPr lang="en-US" sz="4300" dirty="0" err="1">
                <a:solidFill>
                  <a:schemeClr val="bg1"/>
                </a:solidFill>
                <a:latin typeface="Arial (Body)"/>
                <a:ea typeface="Arial" panose="020B0604020202020204" pitchFamily="34" charset="0"/>
              </a:rPr>
              <a:t>hàm</a:t>
            </a:r>
            <a:r>
              <a:rPr lang="en-US" sz="4300" dirty="0">
                <a:solidFill>
                  <a:schemeClr val="bg1"/>
                </a:solidFill>
                <a:latin typeface="Arial (Body)"/>
                <a:ea typeface="Arial" panose="020B0604020202020204" pitchFamily="34" charset="0"/>
              </a:rPr>
              <a:t> </a:t>
            </a:r>
            <a:r>
              <a:rPr lang="en-US" sz="4300" dirty="0" err="1">
                <a:solidFill>
                  <a:schemeClr val="bg1"/>
                </a:solidFill>
                <a:latin typeface="Arial (Body)"/>
                <a:ea typeface="Arial" panose="020B0604020202020204" pitchFamily="34" charset="0"/>
              </a:rPr>
              <a:t>số</a:t>
            </a:r>
            <a:r>
              <a:rPr lang="en-US" sz="4300" dirty="0">
                <a:solidFill>
                  <a:schemeClr val="bg1"/>
                </a:solidFill>
                <a:latin typeface="Arial (Body)"/>
                <a:ea typeface="Arial" panose="020B0604020202020204" pitchFamily="34" charset="0"/>
              </a:rPr>
              <a:t> y = (1 – m) x + m. </a:t>
            </a:r>
            <a:r>
              <a:rPr lang="en-US" sz="4300" dirty="0" err="1">
                <a:solidFill>
                  <a:schemeClr val="bg1"/>
                </a:solidFill>
                <a:latin typeface="Arial (Body)"/>
                <a:ea typeface="Arial" panose="020B0604020202020204" pitchFamily="34" charset="0"/>
              </a:rPr>
              <a:t>Xác</a:t>
            </a:r>
            <a:r>
              <a:rPr lang="en-US" sz="4300" dirty="0">
                <a:solidFill>
                  <a:schemeClr val="bg1"/>
                </a:solidFill>
                <a:latin typeface="Arial (Body)"/>
                <a:ea typeface="Arial" panose="020B0604020202020204" pitchFamily="34" charset="0"/>
              </a:rPr>
              <a:t> </a:t>
            </a:r>
            <a:r>
              <a:rPr lang="en-US" sz="4300" dirty="0" err="1">
                <a:solidFill>
                  <a:schemeClr val="bg1"/>
                </a:solidFill>
                <a:latin typeface="Arial (Body)"/>
                <a:ea typeface="Arial" panose="020B0604020202020204" pitchFamily="34" charset="0"/>
              </a:rPr>
              <a:t>định</a:t>
            </a:r>
            <a:r>
              <a:rPr lang="en-US" sz="4300" dirty="0">
                <a:solidFill>
                  <a:schemeClr val="bg1"/>
                </a:solidFill>
                <a:latin typeface="Arial (Body)"/>
                <a:ea typeface="Arial" panose="020B0604020202020204" pitchFamily="34" charset="0"/>
              </a:rPr>
              <a:t> m </a:t>
            </a:r>
            <a:r>
              <a:rPr lang="en-US" sz="4300" dirty="0" err="1">
                <a:solidFill>
                  <a:schemeClr val="bg1"/>
                </a:solidFill>
                <a:latin typeface="Arial (Body)"/>
                <a:ea typeface="Arial" panose="020B0604020202020204" pitchFamily="34" charset="0"/>
              </a:rPr>
              <a:t>để</a:t>
            </a:r>
            <a:r>
              <a:rPr lang="en-US" sz="4300" dirty="0">
                <a:solidFill>
                  <a:schemeClr val="bg1"/>
                </a:solidFill>
                <a:latin typeface="Arial (Body)"/>
                <a:ea typeface="Arial" panose="020B0604020202020204" pitchFamily="34" charset="0"/>
              </a:rPr>
              <a:t> </a:t>
            </a:r>
            <a:r>
              <a:rPr lang="en-US" sz="4300" dirty="0" err="1">
                <a:solidFill>
                  <a:schemeClr val="bg1"/>
                </a:solidFill>
                <a:latin typeface="Arial (Body)"/>
                <a:ea typeface="Arial" panose="020B0604020202020204" pitchFamily="34" charset="0"/>
              </a:rPr>
              <a:t>đồ</a:t>
            </a:r>
            <a:r>
              <a:rPr lang="en-US" sz="4300" dirty="0">
                <a:solidFill>
                  <a:schemeClr val="bg1"/>
                </a:solidFill>
                <a:latin typeface="Arial (Body)"/>
                <a:ea typeface="Arial" panose="020B0604020202020204" pitchFamily="34" charset="0"/>
              </a:rPr>
              <a:t> thị </a:t>
            </a:r>
            <a:r>
              <a:rPr lang="en-US" sz="4300" dirty="0" err="1">
                <a:solidFill>
                  <a:schemeClr val="bg1"/>
                </a:solidFill>
                <a:latin typeface="Arial (Body)"/>
                <a:ea typeface="Arial" panose="020B0604020202020204" pitchFamily="34" charset="0"/>
              </a:rPr>
              <a:t>hàm</a:t>
            </a:r>
            <a:r>
              <a:rPr lang="en-US" sz="4300" dirty="0">
                <a:solidFill>
                  <a:schemeClr val="bg1"/>
                </a:solidFill>
                <a:latin typeface="Arial (Body)"/>
                <a:ea typeface="Arial" panose="020B0604020202020204" pitchFamily="34" charset="0"/>
              </a:rPr>
              <a:t> </a:t>
            </a:r>
            <a:r>
              <a:rPr lang="en-US" sz="4300" dirty="0" err="1">
                <a:solidFill>
                  <a:schemeClr val="bg1"/>
                </a:solidFill>
                <a:latin typeface="Arial (Body)"/>
                <a:ea typeface="Arial" panose="020B0604020202020204" pitchFamily="34" charset="0"/>
              </a:rPr>
              <a:t>số</a:t>
            </a:r>
            <a:r>
              <a:rPr lang="en-US" sz="4300" dirty="0">
                <a:solidFill>
                  <a:schemeClr val="bg1"/>
                </a:solidFill>
                <a:latin typeface="Arial (Body)"/>
                <a:ea typeface="Arial" panose="020B0604020202020204" pitchFamily="34" charset="0"/>
              </a:rPr>
              <a:t> </a:t>
            </a:r>
            <a:r>
              <a:rPr lang="en-US" sz="4300" dirty="0" err="1">
                <a:solidFill>
                  <a:schemeClr val="bg1"/>
                </a:solidFill>
                <a:latin typeface="Arial (Body)"/>
                <a:ea typeface="Arial" panose="020B0604020202020204" pitchFamily="34" charset="0"/>
              </a:rPr>
              <a:t>cắt</a:t>
            </a:r>
            <a:r>
              <a:rPr lang="en-US" sz="4300" dirty="0">
                <a:solidFill>
                  <a:schemeClr val="bg1"/>
                </a:solidFill>
                <a:latin typeface="Arial (Body)"/>
                <a:ea typeface="Arial" panose="020B0604020202020204" pitchFamily="34" charset="0"/>
              </a:rPr>
              <a:t> </a:t>
            </a:r>
            <a:r>
              <a:rPr lang="en-US" sz="4300" dirty="0" err="1">
                <a:solidFill>
                  <a:schemeClr val="bg1"/>
                </a:solidFill>
                <a:latin typeface="Arial (Body)"/>
                <a:ea typeface="Arial" panose="020B0604020202020204" pitchFamily="34" charset="0"/>
              </a:rPr>
              <a:t>trục</a:t>
            </a:r>
            <a:r>
              <a:rPr lang="en-US" sz="4300" dirty="0">
                <a:solidFill>
                  <a:schemeClr val="bg1"/>
                </a:solidFill>
                <a:latin typeface="Arial (Body)"/>
                <a:ea typeface="Arial" panose="020B0604020202020204" pitchFamily="34" charset="0"/>
              </a:rPr>
              <a:t> </a:t>
            </a:r>
            <a:r>
              <a:rPr lang="en-US" sz="4300" dirty="0" err="1">
                <a:solidFill>
                  <a:schemeClr val="bg1"/>
                </a:solidFill>
                <a:latin typeface="Arial (Body)"/>
                <a:ea typeface="Arial" panose="020B0604020202020204" pitchFamily="34" charset="0"/>
              </a:rPr>
              <a:t>hoành</a:t>
            </a:r>
            <a:r>
              <a:rPr lang="en-US" sz="4300" dirty="0">
                <a:solidFill>
                  <a:schemeClr val="bg1"/>
                </a:solidFill>
                <a:latin typeface="Arial (Body)"/>
                <a:ea typeface="Arial" panose="020B0604020202020204" pitchFamily="34" charset="0"/>
              </a:rPr>
              <a:t> </a:t>
            </a:r>
            <a:r>
              <a:rPr lang="en-US" sz="4300" dirty="0" err="1">
                <a:solidFill>
                  <a:schemeClr val="bg1"/>
                </a:solidFill>
                <a:latin typeface="Arial (Body)"/>
                <a:ea typeface="Arial" panose="020B0604020202020204" pitchFamily="34" charset="0"/>
              </a:rPr>
              <a:t>tại</a:t>
            </a:r>
            <a:r>
              <a:rPr lang="en-US" sz="4300" dirty="0">
                <a:solidFill>
                  <a:schemeClr val="bg1"/>
                </a:solidFill>
                <a:latin typeface="Arial (Body)"/>
                <a:ea typeface="Arial" panose="020B0604020202020204" pitchFamily="34" charset="0"/>
              </a:rPr>
              <a:t> </a:t>
            </a:r>
            <a:r>
              <a:rPr lang="en-US" sz="4300" dirty="0" err="1">
                <a:solidFill>
                  <a:schemeClr val="bg1"/>
                </a:solidFill>
                <a:latin typeface="Arial (Body)"/>
                <a:ea typeface="Arial" panose="020B0604020202020204" pitchFamily="34" charset="0"/>
              </a:rPr>
              <a:t>điểm</a:t>
            </a:r>
            <a:r>
              <a:rPr lang="en-US" sz="4300" dirty="0">
                <a:solidFill>
                  <a:schemeClr val="bg1"/>
                </a:solidFill>
                <a:latin typeface="Arial (Body)"/>
                <a:ea typeface="Arial" panose="020B0604020202020204" pitchFamily="34" charset="0"/>
              </a:rPr>
              <a:t> </a:t>
            </a:r>
            <a:r>
              <a:rPr lang="en-US" sz="4300" dirty="0" err="1">
                <a:solidFill>
                  <a:schemeClr val="bg1"/>
                </a:solidFill>
                <a:latin typeface="Arial (Body)"/>
                <a:ea typeface="Arial" panose="020B0604020202020204" pitchFamily="34" charset="0"/>
              </a:rPr>
              <a:t>có</a:t>
            </a:r>
            <a:r>
              <a:rPr lang="en-US" sz="4300" dirty="0">
                <a:solidFill>
                  <a:schemeClr val="bg1"/>
                </a:solidFill>
                <a:latin typeface="Arial (Body)"/>
                <a:ea typeface="Arial" panose="020B0604020202020204" pitchFamily="34" charset="0"/>
              </a:rPr>
              <a:t> </a:t>
            </a:r>
            <a:r>
              <a:rPr lang="en-US" sz="4300" dirty="0" err="1">
                <a:solidFill>
                  <a:schemeClr val="bg1"/>
                </a:solidFill>
                <a:latin typeface="Arial (Body)"/>
                <a:ea typeface="Arial" panose="020B0604020202020204" pitchFamily="34" charset="0"/>
              </a:rPr>
              <a:t>hoành</a:t>
            </a:r>
            <a:r>
              <a:rPr lang="en-US" sz="4300" dirty="0">
                <a:solidFill>
                  <a:schemeClr val="bg1"/>
                </a:solidFill>
                <a:latin typeface="Arial (Body)"/>
                <a:ea typeface="Arial" panose="020B0604020202020204" pitchFamily="34" charset="0"/>
              </a:rPr>
              <a:t> </a:t>
            </a:r>
            <a:r>
              <a:rPr lang="en-US" sz="4300" dirty="0" err="1">
                <a:solidFill>
                  <a:schemeClr val="bg1"/>
                </a:solidFill>
                <a:latin typeface="Arial (Body)"/>
                <a:ea typeface="Arial" panose="020B0604020202020204" pitchFamily="34" charset="0"/>
              </a:rPr>
              <a:t>độ</a:t>
            </a:r>
            <a:r>
              <a:rPr lang="en-US" sz="4300" dirty="0">
                <a:solidFill>
                  <a:schemeClr val="bg1"/>
                </a:solidFill>
                <a:latin typeface="Arial (Body)"/>
                <a:ea typeface="Arial" panose="020B0604020202020204" pitchFamily="34" charset="0"/>
              </a:rPr>
              <a:t> x = −3</a:t>
            </a:r>
            <a:endParaRPr lang="en-US" sz="4300" dirty="0">
              <a:solidFill>
                <a:schemeClr val="bg1"/>
              </a:solidFill>
              <a:effectLst/>
              <a:latin typeface="Arial (Body)"/>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85BE558D-B1D3-41F5-AA55-7273B717146B}"/>
                  </a:ext>
                </a:extLst>
              </p:cNvPr>
              <p:cNvSpPr/>
              <p:nvPr/>
            </p:nvSpPr>
            <p:spPr>
              <a:xfrm>
                <a:off x="4284936" y="8191500"/>
                <a:ext cx="2182008" cy="1379032"/>
              </a:xfrm>
              <a:prstGeom prst="rect">
                <a:avLst/>
              </a:prstGeom>
            </p:spPr>
            <p:txBody>
              <a:bodyPr wrap="none">
                <a:spAutoFit/>
              </a:bodyPr>
              <a:lstStyle/>
              <a:p>
                <a:pPr lvl="0" algn="just">
                  <a:lnSpc>
                    <a:spcPct val="150000"/>
                  </a:lnSpc>
                  <a:spcAft>
                    <a:spcPts val="600"/>
                  </a:spcAft>
                  <a:defRPr/>
                </a:pPr>
                <a:r>
                  <a:rPr lang="en-US" sz="4300" kern="0" dirty="0">
                    <a:solidFill>
                      <a:schemeClr val="bg1"/>
                    </a:solidFill>
                    <a:latin typeface="Arial" panose="020B0604020202020204" pitchFamily="34" charset="0"/>
                    <a:ea typeface="Calibri" panose="020F0502020204030204" pitchFamily="34" charset="0"/>
                    <a:cs typeface="Arial" panose="020B0604020202020204" pitchFamily="34" charset="0"/>
                  </a:rPr>
                  <a:t>B. m = </a:t>
                </a:r>
                <a14:m>
                  <m:oMath xmlns:m="http://schemas.openxmlformats.org/officeDocument/2006/math">
                    <m:f>
                      <m:fPr>
                        <m:ctrlPr>
                          <a:rPr lang="en-US" sz="4300" b="0" i="1" kern="0" smtClean="0">
                            <a:solidFill>
                              <a:schemeClr val="bg1"/>
                            </a:solidFill>
                            <a:latin typeface="Cambria Math"/>
                            <a:ea typeface="Calibri" panose="020F0502020204030204" pitchFamily="34" charset="0"/>
                            <a:cs typeface="Arial" panose="020B0604020202020204" pitchFamily="34" charset="0"/>
                          </a:rPr>
                        </m:ctrlPr>
                      </m:fPr>
                      <m:num>
                        <m:r>
                          <a:rPr lang="en-US" sz="4300" b="0" i="1" kern="0" smtClean="0">
                            <a:solidFill>
                              <a:schemeClr val="bg1"/>
                            </a:solidFill>
                            <a:latin typeface="Cambria Math" panose="02040503050406030204" pitchFamily="18" charset="0"/>
                            <a:ea typeface="Calibri" panose="020F0502020204030204" pitchFamily="34" charset="0"/>
                            <a:cs typeface="Arial" panose="020B0604020202020204" pitchFamily="34" charset="0"/>
                          </a:rPr>
                          <m:t>3</m:t>
                        </m:r>
                      </m:num>
                      <m:den>
                        <m:r>
                          <a:rPr lang="en-US" sz="4300" b="0" i="1" kern="0" smtClean="0">
                            <a:solidFill>
                              <a:schemeClr val="bg1"/>
                            </a:solidFill>
                            <a:latin typeface="Cambria Math" panose="02040503050406030204" pitchFamily="18" charset="0"/>
                            <a:ea typeface="Calibri" panose="020F0502020204030204" pitchFamily="34" charset="0"/>
                            <a:cs typeface="Arial" panose="020B0604020202020204" pitchFamily="34" charset="0"/>
                          </a:rPr>
                          <m:t>4</m:t>
                        </m:r>
                      </m:den>
                    </m:f>
                  </m:oMath>
                </a14:m>
                <a:endParaRPr kumimoji="0" lang="en-US" sz="43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a:extLst>
                  <a:ext uri="{FF2B5EF4-FFF2-40B4-BE49-F238E27FC236}">
                    <a16:creationId xmlns:a16="http://schemas.microsoft.com/office/drawing/2014/main" id="{85BE558D-B1D3-41F5-AA55-7273B717146B}"/>
                  </a:ext>
                </a:extLst>
              </p:cNvPr>
              <p:cNvSpPr>
                <a:spLocks noRot="1" noChangeAspect="1" noMove="1" noResize="1" noEditPoints="1" noAdjustHandles="1" noChangeArrowheads="1" noChangeShapeType="1" noTextEdit="1"/>
              </p:cNvSpPr>
              <p:nvPr/>
            </p:nvSpPr>
            <p:spPr>
              <a:xfrm>
                <a:off x="4284936" y="8191500"/>
                <a:ext cx="2182008" cy="1379032"/>
              </a:xfrm>
              <a:prstGeom prst="rect">
                <a:avLst/>
              </a:prstGeom>
              <a:blipFill>
                <a:blip r:embed="rId6"/>
                <a:stretch>
                  <a:fillRect l="-11173" b="-9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ABD7392A-0748-E93D-86C4-7F1F5E74A3F6}"/>
                  </a:ext>
                </a:extLst>
              </p:cNvPr>
              <p:cNvSpPr/>
              <p:nvPr/>
            </p:nvSpPr>
            <p:spPr>
              <a:xfrm>
                <a:off x="12344950" y="6057900"/>
                <a:ext cx="2505814" cy="1379032"/>
              </a:xfrm>
              <a:prstGeom prst="rect">
                <a:avLst/>
              </a:prstGeom>
            </p:spPr>
            <p:txBody>
              <a:bodyPr wrap="none">
                <a:spAutoFit/>
              </a:bodyPr>
              <a:lstStyle/>
              <a:p>
                <a:pPr lvl="0" algn="just">
                  <a:lnSpc>
                    <a:spcPct val="150000"/>
                  </a:lnSpc>
                  <a:spcAft>
                    <a:spcPts val="600"/>
                  </a:spcAft>
                  <a:defRPr/>
                </a:pPr>
                <a:r>
                  <a:rPr lang="en-US" sz="4300" kern="0" dirty="0">
                    <a:solidFill>
                      <a:schemeClr val="bg1"/>
                    </a:solidFill>
                    <a:latin typeface="Arial" panose="020B0604020202020204" pitchFamily="34" charset="0"/>
                    <a:ea typeface="Calibri" panose="020F0502020204030204" pitchFamily="34" charset="0"/>
                    <a:cs typeface="Arial" panose="020B0604020202020204" pitchFamily="34" charset="0"/>
                  </a:rPr>
                  <a:t>C. m = </a:t>
                </a:r>
                <a14:m>
                  <m:oMath xmlns:m="http://schemas.openxmlformats.org/officeDocument/2006/math">
                    <m:f>
                      <m:fPr>
                        <m:ctrlPr>
                          <a:rPr lang="en-US" sz="4300" b="0" i="1" kern="0" smtClean="0">
                            <a:solidFill>
                              <a:schemeClr val="bg1"/>
                            </a:solidFill>
                            <a:latin typeface="Cambria Math"/>
                            <a:ea typeface="Calibri" panose="020F0502020204030204" pitchFamily="34" charset="0"/>
                            <a:cs typeface="Arial" panose="020B0604020202020204" pitchFamily="34" charset="0"/>
                          </a:rPr>
                        </m:ctrlPr>
                      </m:fPr>
                      <m:num>
                        <m:r>
                          <a:rPr lang="en-US" sz="4300" b="0" i="1" kern="0" smtClean="0">
                            <a:solidFill>
                              <a:schemeClr val="bg1"/>
                            </a:solidFill>
                            <a:latin typeface="Cambria Math" panose="02040503050406030204" pitchFamily="18" charset="0"/>
                            <a:ea typeface="Calibri" panose="020F0502020204030204" pitchFamily="34" charset="0"/>
                            <a:cs typeface="Arial" panose="020B0604020202020204" pitchFamily="34" charset="0"/>
                          </a:rPr>
                          <m:t>−3</m:t>
                        </m:r>
                      </m:num>
                      <m:den>
                        <m:r>
                          <a:rPr lang="en-US" sz="4300" b="0" i="1" kern="0" smtClean="0">
                            <a:solidFill>
                              <a:schemeClr val="bg1"/>
                            </a:solidFill>
                            <a:latin typeface="Cambria Math" panose="02040503050406030204" pitchFamily="18" charset="0"/>
                            <a:ea typeface="Calibri" panose="020F0502020204030204" pitchFamily="34" charset="0"/>
                            <a:cs typeface="Arial" panose="020B0604020202020204" pitchFamily="34" charset="0"/>
                          </a:rPr>
                          <m:t>4</m:t>
                        </m:r>
                      </m:den>
                    </m:f>
                  </m:oMath>
                </a14:m>
                <a:endParaRPr kumimoji="0" lang="en-US" sz="43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a:extLst>
                  <a:ext uri="{FF2B5EF4-FFF2-40B4-BE49-F238E27FC236}">
                    <a16:creationId xmlns:a16="http://schemas.microsoft.com/office/drawing/2014/main" id="{ABD7392A-0748-E93D-86C4-7F1F5E74A3F6}"/>
                  </a:ext>
                </a:extLst>
              </p:cNvPr>
              <p:cNvSpPr>
                <a:spLocks noRot="1" noChangeAspect="1" noMove="1" noResize="1" noEditPoints="1" noAdjustHandles="1" noChangeArrowheads="1" noChangeShapeType="1" noTextEdit="1"/>
              </p:cNvSpPr>
              <p:nvPr/>
            </p:nvSpPr>
            <p:spPr>
              <a:xfrm>
                <a:off x="12344950" y="6057900"/>
                <a:ext cx="2505814" cy="1379032"/>
              </a:xfrm>
              <a:prstGeom prst="rect">
                <a:avLst/>
              </a:prstGeom>
              <a:blipFill>
                <a:blip r:embed="rId7"/>
                <a:stretch>
                  <a:fillRect l="-9489" b="-9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xmlns="" id="{E703487F-30E6-0D47-CD3E-FD78DCD29379}"/>
                  </a:ext>
                </a:extLst>
              </p:cNvPr>
              <p:cNvSpPr/>
              <p:nvPr/>
            </p:nvSpPr>
            <p:spPr>
              <a:xfrm>
                <a:off x="12491623" y="8191500"/>
                <a:ext cx="2212465" cy="1380891"/>
              </a:xfrm>
              <a:prstGeom prst="rect">
                <a:avLst/>
              </a:prstGeom>
            </p:spPr>
            <p:txBody>
              <a:bodyPr wrap="none">
                <a:spAutoFit/>
              </a:bodyPr>
              <a:lstStyle/>
              <a:p>
                <a:pPr lvl="0" algn="just">
                  <a:lnSpc>
                    <a:spcPct val="150000"/>
                  </a:lnSpc>
                  <a:spcAft>
                    <a:spcPts val="600"/>
                  </a:spcAft>
                  <a:defRPr/>
                </a:pPr>
                <a:r>
                  <a:rPr lang="en-US" sz="4300" kern="0" dirty="0">
                    <a:solidFill>
                      <a:schemeClr val="bg1"/>
                    </a:solidFill>
                    <a:latin typeface="Arial" panose="020B0604020202020204" pitchFamily="34" charset="0"/>
                    <a:ea typeface="Calibri" panose="020F0502020204030204" pitchFamily="34" charset="0"/>
                    <a:cs typeface="Arial" panose="020B0604020202020204" pitchFamily="34" charset="0"/>
                  </a:rPr>
                  <a:t>D. m = </a:t>
                </a:r>
                <a14:m>
                  <m:oMath xmlns:m="http://schemas.openxmlformats.org/officeDocument/2006/math">
                    <m:f>
                      <m:fPr>
                        <m:ctrlPr>
                          <a:rPr lang="en-US" sz="4300" b="0" i="1" kern="0" smtClean="0">
                            <a:solidFill>
                              <a:schemeClr val="bg1"/>
                            </a:solidFill>
                            <a:latin typeface="Cambria Math"/>
                            <a:ea typeface="Calibri" panose="020F0502020204030204" pitchFamily="34" charset="0"/>
                            <a:cs typeface="Arial" panose="020B0604020202020204" pitchFamily="34" charset="0"/>
                          </a:rPr>
                        </m:ctrlPr>
                      </m:fPr>
                      <m:num>
                        <m:r>
                          <a:rPr lang="en-US" sz="4300" b="0" i="1" kern="0" smtClean="0">
                            <a:solidFill>
                              <a:schemeClr val="bg1"/>
                            </a:solidFill>
                            <a:latin typeface="Cambria Math" panose="02040503050406030204" pitchFamily="18" charset="0"/>
                            <a:ea typeface="Calibri" panose="020F0502020204030204" pitchFamily="34" charset="0"/>
                            <a:cs typeface="Arial" panose="020B0604020202020204" pitchFamily="34" charset="0"/>
                          </a:rPr>
                          <m:t>4</m:t>
                        </m:r>
                      </m:num>
                      <m:den>
                        <m:r>
                          <a:rPr lang="en-US" sz="4300" b="0" i="1" kern="0" smtClean="0">
                            <a:solidFill>
                              <a:schemeClr val="bg1"/>
                            </a:solidFill>
                            <a:latin typeface="Cambria Math" panose="02040503050406030204" pitchFamily="18" charset="0"/>
                            <a:ea typeface="Calibri" panose="020F0502020204030204" pitchFamily="34" charset="0"/>
                            <a:cs typeface="Arial" panose="020B0604020202020204" pitchFamily="34" charset="0"/>
                          </a:rPr>
                          <m:t>5</m:t>
                        </m:r>
                      </m:den>
                    </m:f>
                  </m:oMath>
                </a14:m>
                <a:endParaRPr kumimoji="0" lang="en-US" sz="43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E703487F-30E6-0D47-CD3E-FD78DCD29379}"/>
                  </a:ext>
                </a:extLst>
              </p:cNvPr>
              <p:cNvSpPr>
                <a:spLocks noRot="1" noChangeAspect="1" noMove="1" noResize="1" noEditPoints="1" noAdjustHandles="1" noChangeArrowheads="1" noChangeShapeType="1" noTextEdit="1"/>
              </p:cNvSpPr>
              <p:nvPr/>
            </p:nvSpPr>
            <p:spPr>
              <a:xfrm>
                <a:off x="12491623" y="8191500"/>
                <a:ext cx="2212465" cy="1380891"/>
              </a:xfrm>
              <a:prstGeom prst="rect">
                <a:avLst/>
              </a:prstGeom>
              <a:blipFill>
                <a:blip r:embed="rId8"/>
                <a:stretch>
                  <a:fillRect l="-10744" b="-9292"/>
                </a:stretch>
              </a:blipFill>
            </p:spPr>
            <p:txBody>
              <a:bodyPr/>
              <a:lstStyle/>
              <a:p>
                <a:r>
                  <a:rPr lang="en-US">
                    <a:noFill/>
                  </a:rPr>
                  <a:t> </a:t>
                </a:r>
              </a:p>
            </p:txBody>
          </p:sp>
        </mc:Fallback>
      </mc:AlternateContent>
    </p:spTree>
    <p:extLst>
      <p:ext uri="{BB962C8B-B14F-4D97-AF65-F5344CB8AC3E}">
        <p14:creationId xmlns:p14="http://schemas.microsoft.com/office/powerpoint/2010/main" val="2320181950"/>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92D05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FF000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FF0000"/>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1447800" y="1847744"/>
            <a:ext cx="15481824" cy="38184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512082" y="8160281"/>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476209" y="6032202"/>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Flowchart: Terminator 6"/>
          <p:cNvSpPr/>
          <p:nvPr/>
        </p:nvSpPr>
        <p:spPr>
          <a:xfrm>
            <a:off x="2195484" y="808716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32" name="Rectangle 31"/>
          <p:cNvSpPr/>
          <p:nvPr/>
        </p:nvSpPr>
        <p:spPr>
          <a:xfrm>
            <a:off x="1748824" y="2577704"/>
            <a:ext cx="14790352" cy="2041456"/>
          </a:xfrm>
          <a:prstGeom prst="rect">
            <a:avLst/>
          </a:prstGeom>
        </p:spPr>
        <p:txBody>
          <a:bodyPr wrap="square">
            <a:spAutoFit/>
          </a:bodyPr>
          <a:lstStyle/>
          <a:p>
            <a:pPr>
              <a:lnSpc>
                <a:spcPct val="150000"/>
              </a:lnSpc>
              <a:spcAft>
                <a:spcPts val="600"/>
              </a:spcAft>
            </a:pPr>
            <a:r>
              <a:rPr lang="en-US" sz="4500" b="1" dirty="0" err="1">
                <a:solidFill>
                  <a:schemeClr val="bg1"/>
                </a:solidFill>
                <a:latin typeface="Arial (Body)"/>
                <a:ea typeface="Calibri" panose="020F0502020204030204" pitchFamily="34" charset="0"/>
                <a:cs typeface="Arial" panose="020B0604020202020204" pitchFamily="34" charset="0"/>
              </a:rPr>
              <a:t>Câu</a:t>
            </a:r>
            <a:r>
              <a:rPr lang="en-US" sz="4500" b="1" dirty="0">
                <a:solidFill>
                  <a:schemeClr val="bg1"/>
                </a:solidFill>
                <a:latin typeface="Arial (Body)"/>
                <a:ea typeface="Calibri" panose="020F0502020204030204" pitchFamily="34" charset="0"/>
                <a:cs typeface="Arial" panose="020B0604020202020204" pitchFamily="34" charset="0"/>
              </a:rPr>
              <a:t> 5.</a:t>
            </a:r>
            <a:r>
              <a:rPr lang="en-US" sz="4500" dirty="0">
                <a:solidFill>
                  <a:schemeClr val="bg1"/>
                </a:solidFill>
                <a:effectLst/>
                <a:latin typeface="Arial (Body)"/>
                <a:ea typeface="Calibri" panose="020F0502020204030204" pitchFamily="34" charset="0"/>
                <a:cs typeface="Arial" panose="020B0604020202020204" pitchFamily="34" charset="0"/>
              </a:rPr>
              <a:t> </a:t>
            </a:r>
            <a:r>
              <a:rPr lang="en-US" sz="4500" dirty="0">
                <a:solidFill>
                  <a:schemeClr val="bg1"/>
                </a:solidFill>
                <a:latin typeface="Arial (Body)"/>
                <a:ea typeface="Arial" panose="020B0604020202020204" pitchFamily="34" charset="0"/>
              </a:rPr>
              <a:t>Cho </a:t>
            </a:r>
            <a:r>
              <a:rPr lang="en-US" sz="4500" dirty="0" err="1">
                <a:solidFill>
                  <a:schemeClr val="bg1"/>
                </a:solidFill>
                <a:latin typeface="Arial (Body)"/>
                <a:ea typeface="Arial" panose="020B0604020202020204" pitchFamily="34" charset="0"/>
              </a:rPr>
              <a:t>hàm</a:t>
            </a:r>
            <a:r>
              <a:rPr lang="en-US" sz="4500" dirty="0">
                <a:solidFill>
                  <a:schemeClr val="bg1"/>
                </a:solidFill>
                <a:latin typeface="Arial (Body)"/>
                <a:ea typeface="Arial" panose="020B0604020202020204" pitchFamily="34" charset="0"/>
              </a:rPr>
              <a:t> </a:t>
            </a:r>
            <a:r>
              <a:rPr lang="en-US" sz="4500" dirty="0" err="1">
                <a:solidFill>
                  <a:schemeClr val="bg1"/>
                </a:solidFill>
                <a:latin typeface="Arial (Body)"/>
                <a:ea typeface="Arial" panose="020B0604020202020204" pitchFamily="34" charset="0"/>
              </a:rPr>
              <a:t>số</a:t>
            </a:r>
            <a:r>
              <a:rPr lang="en-US" sz="4500" dirty="0">
                <a:solidFill>
                  <a:schemeClr val="bg1"/>
                </a:solidFill>
                <a:latin typeface="Arial (Body)"/>
                <a:ea typeface="Arial" panose="020B0604020202020204" pitchFamily="34" charset="0"/>
              </a:rPr>
              <a:t> y = (3 – 2m) x + m − 2. </a:t>
            </a:r>
            <a:r>
              <a:rPr lang="en-US" sz="4500" dirty="0" err="1">
                <a:solidFill>
                  <a:schemeClr val="bg1"/>
                </a:solidFill>
                <a:latin typeface="Arial (Body)"/>
                <a:ea typeface="Arial" panose="020B0604020202020204" pitchFamily="34" charset="0"/>
              </a:rPr>
              <a:t>Xác</a:t>
            </a:r>
            <a:r>
              <a:rPr lang="en-US" sz="4500" dirty="0">
                <a:solidFill>
                  <a:schemeClr val="bg1"/>
                </a:solidFill>
                <a:latin typeface="Arial (Body)"/>
                <a:ea typeface="Arial" panose="020B0604020202020204" pitchFamily="34" charset="0"/>
              </a:rPr>
              <a:t> </a:t>
            </a:r>
            <a:r>
              <a:rPr lang="en-US" sz="4500" dirty="0" err="1">
                <a:solidFill>
                  <a:schemeClr val="bg1"/>
                </a:solidFill>
                <a:latin typeface="Arial (Body)"/>
                <a:ea typeface="Arial" panose="020B0604020202020204" pitchFamily="34" charset="0"/>
              </a:rPr>
              <a:t>định</a:t>
            </a:r>
            <a:r>
              <a:rPr lang="en-US" sz="4500" dirty="0">
                <a:solidFill>
                  <a:schemeClr val="bg1"/>
                </a:solidFill>
                <a:latin typeface="Arial (Body)"/>
                <a:ea typeface="Arial" panose="020B0604020202020204" pitchFamily="34" charset="0"/>
              </a:rPr>
              <a:t> m </a:t>
            </a:r>
            <a:r>
              <a:rPr lang="en-US" sz="4500" dirty="0" err="1">
                <a:solidFill>
                  <a:schemeClr val="bg1"/>
                </a:solidFill>
                <a:latin typeface="Arial (Body)"/>
                <a:ea typeface="Arial" panose="020B0604020202020204" pitchFamily="34" charset="0"/>
              </a:rPr>
              <a:t>để</a:t>
            </a:r>
            <a:r>
              <a:rPr lang="en-US" sz="4500" dirty="0">
                <a:solidFill>
                  <a:schemeClr val="bg1"/>
                </a:solidFill>
                <a:latin typeface="Arial (Body)"/>
                <a:ea typeface="Arial" panose="020B0604020202020204" pitchFamily="34" charset="0"/>
              </a:rPr>
              <a:t> </a:t>
            </a:r>
            <a:r>
              <a:rPr lang="en-US" sz="4500" dirty="0" err="1">
                <a:solidFill>
                  <a:schemeClr val="bg1"/>
                </a:solidFill>
                <a:latin typeface="Arial (Body)"/>
                <a:ea typeface="Arial" panose="020B0604020202020204" pitchFamily="34" charset="0"/>
              </a:rPr>
              <a:t>đồ</a:t>
            </a:r>
            <a:r>
              <a:rPr lang="en-US" sz="4500" dirty="0">
                <a:solidFill>
                  <a:schemeClr val="bg1"/>
                </a:solidFill>
                <a:latin typeface="Arial (Body)"/>
                <a:ea typeface="Arial" panose="020B0604020202020204" pitchFamily="34" charset="0"/>
              </a:rPr>
              <a:t> thị </a:t>
            </a:r>
            <a:r>
              <a:rPr lang="en-US" sz="4500" dirty="0" err="1">
                <a:solidFill>
                  <a:schemeClr val="bg1"/>
                </a:solidFill>
                <a:latin typeface="Arial (Body)"/>
                <a:ea typeface="Arial" panose="020B0604020202020204" pitchFamily="34" charset="0"/>
              </a:rPr>
              <a:t>hàm</a:t>
            </a:r>
            <a:r>
              <a:rPr lang="en-US" sz="4500" dirty="0">
                <a:solidFill>
                  <a:schemeClr val="bg1"/>
                </a:solidFill>
                <a:latin typeface="Arial (Body)"/>
                <a:ea typeface="Arial" panose="020B0604020202020204" pitchFamily="34" charset="0"/>
              </a:rPr>
              <a:t> </a:t>
            </a:r>
            <a:r>
              <a:rPr lang="en-US" sz="4500" dirty="0" err="1">
                <a:solidFill>
                  <a:schemeClr val="bg1"/>
                </a:solidFill>
                <a:latin typeface="Arial (Body)"/>
                <a:ea typeface="Arial" panose="020B0604020202020204" pitchFamily="34" charset="0"/>
              </a:rPr>
              <a:t>số</a:t>
            </a:r>
            <a:r>
              <a:rPr lang="en-US" sz="4500" dirty="0">
                <a:solidFill>
                  <a:schemeClr val="bg1"/>
                </a:solidFill>
                <a:latin typeface="Arial (Body)"/>
                <a:ea typeface="Arial" panose="020B0604020202020204" pitchFamily="34" charset="0"/>
              </a:rPr>
              <a:t> </a:t>
            </a:r>
            <a:r>
              <a:rPr lang="en-US" sz="4500" dirty="0" err="1">
                <a:solidFill>
                  <a:schemeClr val="bg1"/>
                </a:solidFill>
                <a:latin typeface="Arial (Body)"/>
                <a:ea typeface="Arial" panose="020B0604020202020204" pitchFamily="34" charset="0"/>
              </a:rPr>
              <a:t>cắt</a:t>
            </a:r>
            <a:r>
              <a:rPr lang="en-US" sz="4500" dirty="0">
                <a:solidFill>
                  <a:schemeClr val="bg1"/>
                </a:solidFill>
                <a:latin typeface="Arial (Body)"/>
                <a:ea typeface="Arial" panose="020B0604020202020204" pitchFamily="34" charset="0"/>
              </a:rPr>
              <a:t> </a:t>
            </a:r>
            <a:r>
              <a:rPr lang="en-US" sz="4500" dirty="0" err="1">
                <a:solidFill>
                  <a:schemeClr val="bg1"/>
                </a:solidFill>
                <a:latin typeface="Arial (Body)"/>
                <a:ea typeface="Arial" panose="020B0604020202020204" pitchFamily="34" charset="0"/>
              </a:rPr>
              <a:t>trục</a:t>
            </a:r>
            <a:r>
              <a:rPr lang="en-US" sz="4500" dirty="0">
                <a:solidFill>
                  <a:schemeClr val="bg1"/>
                </a:solidFill>
                <a:latin typeface="Arial (Body)"/>
                <a:ea typeface="Arial" panose="020B0604020202020204" pitchFamily="34" charset="0"/>
              </a:rPr>
              <a:t> tung </a:t>
            </a:r>
            <a:r>
              <a:rPr lang="en-US" sz="4500" dirty="0" err="1">
                <a:solidFill>
                  <a:schemeClr val="bg1"/>
                </a:solidFill>
                <a:latin typeface="Arial (Body)"/>
                <a:ea typeface="Arial" panose="020B0604020202020204" pitchFamily="34" charset="0"/>
              </a:rPr>
              <a:t>tại</a:t>
            </a:r>
            <a:r>
              <a:rPr lang="en-US" sz="4500" dirty="0">
                <a:solidFill>
                  <a:schemeClr val="bg1"/>
                </a:solidFill>
                <a:latin typeface="Arial (Body)"/>
                <a:ea typeface="Arial" panose="020B0604020202020204" pitchFamily="34" charset="0"/>
              </a:rPr>
              <a:t> </a:t>
            </a:r>
            <a:r>
              <a:rPr lang="en-US" sz="4500" dirty="0" err="1">
                <a:solidFill>
                  <a:schemeClr val="bg1"/>
                </a:solidFill>
                <a:latin typeface="Arial (Body)"/>
                <a:ea typeface="Arial" panose="020B0604020202020204" pitchFamily="34" charset="0"/>
              </a:rPr>
              <a:t>điểm</a:t>
            </a:r>
            <a:r>
              <a:rPr lang="en-US" sz="4500" dirty="0">
                <a:solidFill>
                  <a:schemeClr val="bg1"/>
                </a:solidFill>
                <a:latin typeface="Arial (Body)"/>
                <a:ea typeface="Arial" panose="020B0604020202020204" pitchFamily="34" charset="0"/>
              </a:rPr>
              <a:t> </a:t>
            </a:r>
            <a:r>
              <a:rPr lang="en-US" sz="4500" dirty="0" err="1">
                <a:solidFill>
                  <a:schemeClr val="bg1"/>
                </a:solidFill>
                <a:latin typeface="Arial (Body)"/>
                <a:ea typeface="Arial" panose="020B0604020202020204" pitchFamily="34" charset="0"/>
              </a:rPr>
              <a:t>có</a:t>
            </a:r>
            <a:r>
              <a:rPr lang="en-US" sz="4500" dirty="0">
                <a:solidFill>
                  <a:schemeClr val="bg1"/>
                </a:solidFill>
                <a:latin typeface="Arial (Body)"/>
                <a:ea typeface="Arial" panose="020B0604020202020204" pitchFamily="34" charset="0"/>
              </a:rPr>
              <a:t> tung </a:t>
            </a:r>
            <a:r>
              <a:rPr lang="en-US" sz="4500" dirty="0" err="1">
                <a:solidFill>
                  <a:schemeClr val="bg1"/>
                </a:solidFill>
                <a:latin typeface="Arial (Body)"/>
                <a:ea typeface="Arial" panose="020B0604020202020204" pitchFamily="34" charset="0"/>
              </a:rPr>
              <a:t>độ</a:t>
            </a:r>
            <a:r>
              <a:rPr lang="en-US" sz="4500" dirty="0">
                <a:solidFill>
                  <a:schemeClr val="bg1"/>
                </a:solidFill>
                <a:latin typeface="Arial (Body)"/>
                <a:ea typeface="Arial" panose="020B0604020202020204" pitchFamily="34" charset="0"/>
              </a:rPr>
              <a:t> y = −4?</a:t>
            </a:r>
            <a:endParaRPr lang="en-US" sz="4500" dirty="0">
              <a:solidFill>
                <a:schemeClr val="bg1"/>
              </a:solidFill>
              <a:effectLst/>
              <a:latin typeface="Arial (Body)"/>
              <a:ea typeface="Calibri" panose="020F0502020204030204" pitchFamily="34" charset="0"/>
              <a:cs typeface="Arial" panose="020B0604020202020204" pitchFamily="34" charset="0"/>
            </a:endParaRPr>
          </a:p>
        </p:txBody>
      </p:sp>
      <p:sp>
        <p:nvSpPr>
          <p:cNvPr id="3" name="Rectangle 2"/>
          <p:cNvSpPr/>
          <p:nvPr/>
        </p:nvSpPr>
        <p:spPr>
          <a:xfrm>
            <a:off x="4302269" y="6448843"/>
            <a:ext cx="2255746" cy="7540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300" b="0"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r>
              <a:rPr lang="fr-FR" sz="4300" kern="0" dirty="0">
                <a:solidFill>
                  <a:prstClr val="white"/>
                </a:solidFill>
                <a:latin typeface="Arial" panose="020B0604020202020204" pitchFamily="34" charset="0"/>
                <a:ea typeface="Calibri" panose="020F0502020204030204" pitchFamily="34" charset="0"/>
                <a:cs typeface="Arial" panose="020B0604020202020204" pitchFamily="34" charset="0"/>
              </a:rPr>
              <a:t>m = 1</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B6C82638-021F-53D2-FCC9-75D2744F35C3}"/>
                  </a:ext>
                </a:extLst>
              </p:cNvPr>
              <p:cNvSpPr/>
              <p:nvPr/>
            </p:nvSpPr>
            <p:spPr>
              <a:xfrm>
                <a:off x="4214777" y="8606287"/>
                <a:ext cx="2667718" cy="7540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300" kern="0" dirty="0">
                    <a:solidFill>
                      <a:prstClr val="white"/>
                    </a:solidFill>
                    <a:latin typeface="Arial" panose="020B0604020202020204" pitchFamily="34" charset="0"/>
                    <a:ea typeface="Calibri" panose="020F0502020204030204" pitchFamily="34" charset="0"/>
                    <a:cs typeface="Arial" panose="020B0604020202020204" pitchFamily="34" charset="0"/>
                  </a:rPr>
                  <a:t>B</a:t>
                </a:r>
                <a:r>
                  <a:rPr kumimoji="0" lang="fr-FR" sz="4300" b="0"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lang="fr-FR" sz="4300" kern="0" dirty="0">
                    <a:solidFill>
                      <a:prstClr val="white"/>
                    </a:solidFill>
                    <a:latin typeface="Arial" panose="020B0604020202020204" pitchFamily="34" charset="0"/>
                    <a:ea typeface="Calibri" panose="020F0502020204030204" pitchFamily="34" charset="0"/>
                    <a:cs typeface="Arial" panose="020B0604020202020204" pitchFamily="34" charset="0"/>
                  </a:rPr>
                  <a:t>m = </a:t>
                </a:r>
                <a14:m>
                  <m:oMath xmlns:m="http://schemas.openxmlformats.org/officeDocument/2006/math">
                    <m:r>
                      <a:rPr lang="en-US" sz="4300" b="0" i="1" kern="0" smtClean="0">
                        <a:solidFill>
                          <a:prstClr val="white"/>
                        </a:solidFill>
                        <a:latin typeface="Cambria Math" panose="02040503050406030204" pitchFamily="18" charset="0"/>
                        <a:ea typeface="Calibri" panose="020F0502020204030204" pitchFamily="34" charset="0"/>
                        <a:cs typeface="Arial" panose="020B0604020202020204" pitchFamily="34" charset="0"/>
                      </a:rPr>
                      <m:t>−</m:t>
                    </m:r>
                  </m:oMath>
                </a14:m>
                <a:r>
                  <a:rPr kumimoji="0" lang="en-US" sz="4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mc:Choice>
        <mc:Fallback xmlns="">
          <p:sp>
            <p:nvSpPr>
              <p:cNvPr id="2" name="Rectangle 1">
                <a:extLst>
                  <a:ext uri="{FF2B5EF4-FFF2-40B4-BE49-F238E27FC236}">
                    <a16:creationId xmlns:a16="http://schemas.microsoft.com/office/drawing/2014/main" id="{B6C82638-021F-53D2-FCC9-75D2744F35C3}"/>
                  </a:ext>
                </a:extLst>
              </p:cNvPr>
              <p:cNvSpPr>
                <a:spLocks noRot="1" noChangeAspect="1" noMove="1" noResize="1" noEditPoints="1" noAdjustHandles="1" noChangeArrowheads="1" noChangeShapeType="1" noTextEdit="1"/>
              </p:cNvSpPr>
              <p:nvPr/>
            </p:nvSpPr>
            <p:spPr>
              <a:xfrm>
                <a:off x="4214777" y="8606287"/>
                <a:ext cx="2667718" cy="754053"/>
              </a:xfrm>
              <a:prstGeom prst="rect">
                <a:avLst/>
              </a:prstGeom>
              <a:blipFill>
                <a:blip r:embed="rId6"/>
                <a:stretch>
                  <a:fillRect l="-8904" t="-16260" r="-8219" b="-38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xmlns="" id="{DCD09880-EABB-D023-538A-1E241B4E1E7D}"/>
                  </a:ext>
                </a:extLst>
              </p:cNvPr>
              <p:cNvSpPr/>
              <p:nvPr/>
            </p:nvSpPr>
            <p:spPr>
              <a:xfrm>
                <a:off x="12397652" y="6448843"/>
                <a:ext cx="2698175" cy="7540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300" kern="0" dirty="0">
                    <a:solidFill>
                      <a:prstClr val="white"/>
                    </a:solidFill>
                    <a:latin typeface="Arial" panose="020B0604020202020204" pitchFamily="34" charset="0"/>
                    <a:ea typeface="Calibri" panose="020F0502020204030204" pitchFamily="34" charset="0"/>
                    <a:cs typeface="Arial" panose="020B0604020202020204" pitchFamily="34" charset="0"/>
                  </a:rPr>
                  <a:t>C</a:t>
                </a:r>
                <a:r>
                  <a:rPr kumimoji="0" lang="fr-FR" sz="4300" b="0" i="0" u="none" strike="noStrike" kern="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lang="fr-FR" sz="4300" kern="0" noProof="0" dirty="0">
                    <a:solidFill>
                      <a:prstClr val="white"/>
                    </a:solidFill>
                    <a:latin typeface="Arial" panose="020B0604020202020204" pitchFamily="34" charset="0"/>
                    <a:ea typeface="Calibri" panose="020F0502020204030204" pitchFamily="34" charset="0"/>
                    <a:cs typeface="Arial" panose="020B0604020202020204" pitchFamily="34" charset="0"/>
                  </a:rPr>
                  <a:t>m = </a:t>
                </a:r>
                <a14:m>
                  <m:oMath xmlns:m="http://schemas.openxmlformats.org/officeDocument/2006/math">
                    <m:r>
                      <a:rPr lang="en-US" sz="4300" b="0" i="1" kern="0" noProof="0" smtClean="0">
                        <a:solidFill>
                          <a:prstClr val="white"/>
                        </a:solidFill>
                        <a:latin typeface="Cambria Math" panose="02040503050406030204" pitchFamily="18" charset="0"/>
                        <a:ea typeface="Calibri" panose="020F0502020204030204" pitchFamily="34" charset="0"/>
                        <a:cs typeface="Arial" panose="020B0604020202020204" pitchFamily="34" charset="0"/>
                      </a:rPr>
                      <m:t>−</m:t>
                    </m:r>
                  </m:oMath>
                </a14:m>
                <a:r>
                  <a:rPr kumimoji="0" lang="en-US" sz="4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mc:Choice>
        <mc:Fallback xmlns="">
          <p:sp>
            <p:nvSpPr>
              <p:cNvPr id="4" name="Rectangle 3">
                <a:extLst>
                  <a:ext uri="{FF2B5EF4-FFF2-40B4-BE49-F238E27FC236}">
                    <a16:creationId xmlns:a16="http://schemas.microsoft.com/office/drawing/2014/main" id="{DCD09880-EABB-D023-538A-1E241B4E1E7D}"/>
                  </a:ext>
                </a:extLst>
              </p:cNvPr>
              <p:cNvSpPr>
                <a:spLocks noRot="1" noChangeAspect="1" noMove="1" noResize="1" noEditPoints="1" noAdjustHandles="1" noChangeArrowheads="1" noChangeShapeType="1" noTextEdit="1"/>
              </p:cNvSpPr>
              <p:nvPr/>
            </p:nvSpPr>
            <p:spPr>
              <a:xfrm>
                <a:off x="12397652" y="6448843"/>
                <a:ext cx="2698175" cy="754053"/>
              </a:xfrm>
              <a:prstGeom prst="rect">
                <a:avLst/>
              </a:prstGeom>
              <a:blipFill>
                <a:blip r:embed="rId7"/>
                <a:stretch>
                  <a:fillRect l="-9050" t="-16129" r="-8145" b="-37097"/>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xmlns="" id="{D4F9B403-0662-C7DE-8376-92F077ED5434}"/>
              </a:ext>
            </a:extLst>
          </p:cNvPr>
          <p:cNvSpPr/>
          <p:nvPr/>
        </p:nvSpPr>
        <p:spPr>
          <a:xfrm>
            <a:off x="12567765" y="8656647"/>
            <a:ext cx="2286203" cy="7540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300" kern="0" noProof="0" dirty="0">
                <a:solidFill>
                  <a:prstClr val="white"/>
                </a:solidFill>
                <a:latin typeface="Arial" panose="020B0604020202020204" pitchFamily="34" charset="0"/>
                <a:ea typeface="Calibri" panose="020F0502020204030204" pitchFamily="34" charset="0"/>
                <a:cs typeface="Arial" panose="020B0604020202020204" pitchFamily="34" charset="0"/>
              </a:rPr>
              <a:t>D. m = 2</a:t>
            </a:r>
            <a:endParaRPr kumimoji="0" lang="en-US" sz="4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741084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3"/>
                                        </p:tgtEl>
                                        <p:attrNameLst>
                                          <p:attrName>fillcolor</p:attrName>
                                        </p:attrNameLst>
                                      </p:cBhvr>
                                      <p:to>
                                        <a:srgbClr val="FF0000"/>
                                      </p:to>
                                    </p:animClr>
                                    <p:set>
                                      <p:cBhvr>
                                        <p:cTn id="14" dur="2000" fill="hold"/>
                                        <p:tgtEl>
                                          <p:spTgt spid="13"/>
                                        </p:tgtEl>
                                        <p:attrNameLst>
                                          <p:attrName>fill.type</p:attrName>
                                        </p:attrNameLst>
                                      </p:cBhvr>
                                      <p:to>
                                        <p:strVal val="solid"/>
                                      </p:to>
                                    </p:set>
                                    <p:set>
                                      <p:cBhvr>
                                        <p:cTn id="1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4"/>
                                        </p:tgtEl>
                                        <p:attrNameLst>
                                          <p:attrName>fillcolor</p:attrName>
                                        </p:attrNameLst>
                                      </p:cBhvr>
                                      <p:to>
                                        <a:srgbClr val="92D050"/>
                                      </p:to>
                                    </p:animClr>
                                    <p:set>
                                      <p:cBhvr>
                                        <p:cTn id="21" dur="2000" fill="hold"/>
                                        <p:tgtEl>
                                          <p:spTgt spid="14"/>
                                        </p:tgtEl>
                                        <p:attrNameLst>
                                          <p:attrName>fill.type</p:attrName>
                                        </p:attrNameLst>
                                      </p:cBhvr>
                                      <p:to>
                                        <p:strVal val="solid"/>
                                      </p:to>
                                    </p:set>
                                    <p:set>
                                      <p:cBhvr>
                                        <p:cTn id="2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rgbClr val="FF0000"/>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9155" y="8785934"/>
            <a:ext cx="1294758" cy="1372094"/>
          </a:xfrm>
          <a:prstGeom prst="rect">
            <a:avLst/>
          </a:prstGeom>
        </p:spPr>
      </p:pic>
      <p:sp>
        <p:nvSpPr>
          <p:cNvPr id="16" name="Rectangle 15"/>
          <p:cNvSpPr/>
          <p:nvPr/>
        </p:nvSpPr>
        <p:spPr>
          <a:xfrm>
            <a:off x="2443000" y="190500"/>
            <a:ext cx="4772019" cy="901593"/>
          </a:xfrm>
          <a:prstGeom prst="rect">
            <a:avLst/>
          </a:prstGeom>
        </p:spPr>
        <p:txBody>
          <a:bodyPr wrap="square">
            <a:spAutoFit/>
          </a:bodyPr>
          <a:lstStyle/>
          <a:p>
            <a:pPr algn="just">
              <a:lnSpc>
                <a:spcPct val="150000"/>
              </a:lnSpc>
            </a:pPr>
            <a:r>
              <a:rPr lang="en-US" sz="4000" b="1" u="sng" dirty="0" err="1">
                <a:solidFill>
                  <a:srgbClr val="002060"/>
                </a:solidFill>
                <a:latin typeface="Arial" panose="020B0604020202020204" pitchFamily="34" charset="0"/>
                <a:cs typeface="Arial" panose="020B0604020202020204" pitchFamily="34" charset="0"/>
              </a:rPr>
              <a:t>Bài</a:t>
            </a:r>
            <a:r>
              <a:rPr lang="en-US" sz="4000" b="1" u="sng" dirty="0">
                <a:solidFill>
                  <a:srgbClr val="002060"/>
                </a:solidFill>
                <a:latin typeface="Arial" panose="020B0604020202020204" pitchFamily="34" charset="0"/>
                <a:cs typeface="Arial" panose="020B0604020202020204" pitchFamily="34" charset="0"/>
              </a:rPr>
              <a:t> 1 (SGK – tr14)</a:t>
            </a:r>
            <a:endParaRPr lang="en-US" sz="40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609600" y="316253"/>
            <a:ext cx="1390008" cy="926672"/>
          </a:xfrm>
          <a:prstGeom prst="rect">
            <a:avLst/>
          </a:prstGeom>
        </p:spPr>
      </p:pic>
      <p:pic>
        <p:nvPicPr>
          <p:cNvPr id="18" name="Picture 17"/>
          <p:cNvPicPr>
            <a:picLocks noChangeAspect="1"/>
          </p:cNvPicPr>
          <p:nvPr/>
        </p:nvPicPr>
        <p:blipFill>
          <a:blip r:embed="rId5"/>
          <a:stretch>
            <a:fillRect/>
          </a:stretch>
        </p:blipFill>
        <p:spPr>
          <a:xfrm>
            <a:off x="17309547" y="8358453"/>
            <a:ext cx="1372095" cy="2657153"/>
          </a:xfrm>
          <a:prstGeom prst="rect">
            <a:avLst/>
          </a:prstGeom>
        </p:spPr>
      </p:pic>
      <p:sp>
        <p:nvSpPr>
          <p:cNvPr id="6" name="TextBox 5">
            <a:extLst>
              <a:ext uri="{FF2B5EF4-FFF2-40B4-BE49-F238E27FC236}">
                <a16:creationId xmlns:a16="http://schemas.microsoft.com/office/drawing/2014/main" xmlns="" id="{EE559F57-E7B9-FE03-10F6-273CF2623845}"/>
              </a:ext>
            </a:extLst>
          </p:cNvPr>
          <p:cNvSpPr txBox="1"/>
          <p:nvPr/>
        </p:nvSpPr>
        <p:spPr>
          <a:xfrm>
            <a:off x="978453" y="1414186"/>
            <a:ext cx="16331094" cy="3671583"/>
          </a:xfrm>
          <a:prstGeom prst="rect">
            <a:avLst/>
          </a:prstGeom>
          <a:noFill/>
        </p:spPr>
        <p:txBody>
          <a:bodyPr wrap="square">
            <a:spAutoFit/>
          </a:bodyPr>
          <a:lstStyle/>
          <a:p>
            <a:pPr algn="just">
              <a:lnSpc>
                <a:spcPct val="150000"/>
              </a:lnSpc>
            </a:pPr>
            <a:r>
              <a:rPr lang="en-US" sz="4000" dirty="0" err="1">
                <a:solidFill>
                  <a:srgbClr val="000000"/>
                </a:solidFill>
                <a:latin typeface="Arial (Body)"/>
              </a:rPr>
              <a:t>Vẽ</a:t>
            </a:r>
            <a:r>
              <a:rPr lang="en-US" sz="4000" dirty="0">
                <a:solidFill>
                  <a:srgbClr val="000000"/>
                </a:solidFill>
                <a:latin typeface="Arial (Body)"/>
              </a:rPr>
              <a:t> </a:t>
            </a:r>
            <a:r>
              <a:rPr lang="en-US" sz="4000" dirty="0" err="1">
                <a:solidFill>
                  <a:srgbClr val="000000"/>
                </a:solidFill>
                <a:latin typeface="Arial (Body)"/>
              </a:rPr>
              <a:t>một</a:t>
            </a:r>
            <a:r>
              <a:rPr lang="en-US" sz="4000" dirty="0">
                <a:solidFill>
                  <a:srgbClr val="000000"/>
                </a:solidFill>
                <a:latin typeface="Arial (Body)"/>
              </a:rPr>
              <a:t> </a:t>
            </a:r>
            <a:r>
              <a:rPr lang="en-US" sz="4000" dirty="0" err="1">
                <a:solidFill>
                  <a:srgbClr val="000000"/>
                </a:solidFill>
                <a:latin typeface="Arial (Body)"/>
              </a:rPr>
              <a:t>trục</a:t>
            </a:r>
            <a:r>
              <a:rPr lang="en-US" sz="4000" dirty="0">
                <a:solidFill>
                  <a:srgbClr val="000000"/>
                </a:solidFill>
                <a:latin typeface="Arial (Body)"/>
              </a:rPr>
              <a:t> </a:t>
            </a:r>
            <a:r>
              <a:rPr lang="en-US" sz="4000" dirty="0" err="1">
                <a:solidFill>
                  <a:srgbClr val="000000"/>
                </a:solidFill>
                <a:latin typeface="Arial (Body)"/>
              </a:rPr>
              <a:t>tọa</a:t>
            </a:r>
            <a:r>
              <a:rPr lang="en-US" sz="4000" dirty="0">
                <a:solidFill>
                  <a:srgbClr val="000000"/>
                </a:solidFill>
                <a:latin typeface="Arial (Body)"/>
              </a:rPr>
              <a:t> </a:t>
            </a:r>
            <a:r>
              <a:rPr lang="en-US" sz="4000" dirty="0" err="1">
                <a:solidFill>
                  <a:srgbClr val="000000"/>
                </a:solidFill>
                <a:latin typeface="Arial (Body)"/>
              </a:rPr>
              <a:t>độ</a:t>
            </a:r>
            <a:r>
              <a:rPr lang="en-US" sz="4000" dirty="0">
                <a:solidFill>
                  <a:srgbClr val="000000"/>
                </a:solidFill>
                <a:latin typeface="Arial (Body)"/>
              </a:rPr>
              <a:t> Oxy </a:t>
            </a:r>
            <a:r>
              <a:rPr lang="en-US" sz="4000" dirty="0" err="1">
                <a:solidFill>
                  <a:srgbClr val="000000"/>
                </a:solidFill>
                <a:latin typeface="Arial (Body)"/>
              </a:rPr>
              <a:t>và</a:t>
            </a:r>
            <a:r>
              <a:rPr lang="en-US" sz="4000" dirty="0">
                <a:solidFill>
                  <a:srgbClr val="000000"/>
                </a:solidFill>
                <a:latin typeface="Arial (Body)"/>
              </a:rPr>
              <a:t> </a:t>
            </a:r>
            <a:r>
              <a:rPr lang="en-US" sz="4000" dirty="0" err="1">
                <a:solidFill>
                  <a:srgbClr val="000000"/>
                </a:solidFill>
                <a:latin typeface="Arial (Body)"/>
              </a:rPr>
              <a:t>đánh</a:t>
            </a:r>
            <a:r>
              <a:rPr lang="en-US" sz="4000" dirty="0">
                <a:solidFill>
                  <a:srgbClr val="000000"/>
                </a:solidFill>
                <a:latin typeface="Arial (Body)"/>
              </a:rPr>
              <a:t> </a:t>
            </a:r>
            <a:r>
              <a:rPr lang="en-US" sz="4000" dirty="0" err="1">
                <a:solidFill>
                  <a:srgbClr val="000000"/>
                </a:solidFill>
                <a:latin typeface="Arial (Body)"/>
              </a:rPr>
              <a:t>dấu</a:t>
            </a:r>
            <a:r>
              <a:rPr lang="en-US" sz="4000" dirty="0">
                <a:solidFill>
                  <a:srgbClr val="000000"/>
                </a:solidFill>
                <a:latin typeface="Arial (Body)"/>
              </a:rPr>
              <a:t> </a:t>
            </a:r>
            <a:r>
              <a:rPr lang="en-US" sz="4000" dirty="0" err="1">
                <a:solidFill>
                  <a:srgbClr val="000000"/>
                </a:solidFill>
                <a:latin typeface="Arial (Body)"/>
              </a:rPr>
              <a:t>các</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A(−2; 0), B(3; 0), C(4; 0).</a:t>
            </a:r>
          </a:p>
          <a:p>
            <a:pPr algn="just">
              <a:lnSpc>
                <a:spcPct val="150000"/>
              </a:lnSpc>
            </a:pPr>
            <a:r>
              <a:rPr lang="en-US" sz="4000" dirty="0">
                <a:solidFill>
                  <a:srgbClr val="000000"/>
                </a:solidFill>
                <a:latin typeface="Arial (Body)"/>
              </a:rPr>
              <a:t>a) Em </a:t>
            </a:r>
            <a:r>
              <a:rPr lang="en-US" sz="4000" dirty="0" err="1">
                <a:solidFill>
                  <a:srgbClr val="000000"/>
                </a:solidFill>
                <a:latin typeface="Arial (Body)"/>
              </a:rPr>
              <a:t>có</a:t>
            </a:r>
            <a:r>
              <a:rPr lang="en-US" sz="4000" dirty="0">
                <a:solidFill>
                  <a:srgbClr val="000000"/>
                </a:solidFill>
                <a:latin typeface="Arial (Body)"/>
              </a:rPr>
              <a:t> </a:t>
            </a:r>
            <a:r>
              <a:rPr lang="en-US" sz="4000" dirty="0" err="1">
                <a:solidFill>
                  <a:srgbClr val="000000"/>
                </a:solidFill>
                <a:latin typeface="Arial (Body)"/>
              </a:rPr>
              <a:t>nhận</a:t>
            </a:r>
            <a:r>
              <a:rPr lang="en-US" sz="4000" dirty="0">
                <a:solidFill>
                  <a:srgbClr val="000000"/>
                </a:solidFill>
                <a:latin typeface="Arial (Body)"/>
              </a:rPr>
              <a:t> </a:t>
            </a:r>
            <a:r>
              <a:rPr lang="en-US" sz="4000" dirty="0" err="1">
                <a:solidFill>
                  <a:srgbClr val="000000"/>
                </a:solidFill>
                <a:latin typeface="Arial (Body)"/>
              </a:rPr>
              <a:t>xét</a:t>
            </a:r>
            <a:r>
              <a:rPr lang="en-US" sz="4000" dirty="0">
                <a:solidFill>
                  <a:srgbClr val="000000"/>
                </a:solidFill>
                <a:latin typeface="Arial (Body)"/>
              </a:rPr>
              <a:t> </a:t>
            </a:r>
            <a:r>
              <a:rPr lang="en-US" sz="4000" dirty="0" err="1">
                <a:solidFill>
                  <a:srgbClr val="000000"/>
                </a:solidFill>
                <a:latin typeface="Arial (Body)"/>
              </a:rPr>
              <a:t>gì</a:t>
            </a:r>
            <a:r>
              <a:rPr lang="en-US" sz="4000" dirty="0">
                <a:solidFill>
                  <a:srgbClr val="000000"/>
                </a:solidFill>
                <a:latin typeface="Arial (Body)"/>
              </a:rPr>
              <a:t> </a:t>
            </a:r>
            <a:r>
              <a:rPr lang="en-US" sz="4000" dirty="0" err="1">
                <a:solidFill>
                  <a:srgbClr val="000000"/>
                </a:solidFill>
                <a:latin typeface="Arial (Body)"/>
              </a:rPr>
              <a:t>về</a:t>
            </a:r>
            <a:r>
              <a:rPr lang="en-US" sz="4000" dirty="0">
                <a:solidFill>
                  <a:srgbClr val="000000"/>
                </a:solidFill>
                <a:latin typeface="Arial (Body)"/>
              </a:rPr>
              <a:t> </a:t>
            </a:r>
            <a:r>
              <a:rPr lang="en-US" sz="4000" dirty="0" err="1">
                <a:solidFill>
                  <a:srgbClr val="000000"/>
                </a:solidFill>
                <a:latin typeface="Arial (Body)"/>
              </a:rPr>
              <a:t>các</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 B, C?</a:t>
            </a:r>
          </a:p>
          <a:p>
            <a:pPr algn="just">
              <a:lnSpc>
                <a:spcPct val="150000"/>
              </a:lnSpc>
            </a:pPr>
            <a:r>
              <a:rPr lang="en-US" sz="4000" dirty="0">
                <a:solidFill>
                  <a:srgbClr val="000000"/>
                </a:solidFill>
                <a:latin typeface="Arial (Body)"/>
              </a:rPr>
              <a:t>b) Em </a:t>
            </a:r>
            <a:r>
              <a:rPr lang="en-US" sz="4000" dirty="0" err="1">
                <a:solidFill>
                  <a:srgbClr val="000000"/>
                </a:solidFill>
                <a:latin typeface="Arial (Body)"/>
              </a:rPr>
              <a:t>hãy</a:t>
            </a:r>
            <a:r>
              <a:rPr lang="en-US" sz="4000" dirty="0">
                <a:solidFill>
                  <a:srgbClr val="000000"/>
                </a:solidFill>
                <a:latin typeface="Arial (Body)"/>
              </a:rPr>
              <a:t> </a:t>
            </a:r>
            <a:r>
              <a:rPr lang="en-US" sz="4000" dirty="0" err="1">
                <a:solidFill>
                  <a:srgbClr val="000000"/>
                </a:solidFill>
                <a:latin typeface="Arial (Body)"/>
              </a:rPr>
              <a:t>cho</a:t>
            </a:r>
            <a:r>
              <a:rPr lang="en-US" sz="4000" dirty="0">
                <a:solidFill>
                  <a:srgbClr val="000000"/>
                </a:solidFill>
                <a:latin typeface="Arial (Body)"/>
              </a:rPr>
              <a:t> </a:t>
            </a:r>
            <a:r>
              <a:rPr lang="en-US" sz="4000" dirty="0" err="1">
                <a:solidFill>
                  <a:srgbClr val="000000"/>
                </a:solidFill>
                <a:latin typeface="Arial (Body)"/>
              </a:rPr>
              <a:t>biết</a:t>
            </a:r>
            <a:r>
              <a:rPr lang="en-US" sz="4000" dirty="0">
                <a:solidFill>
                  <a:srgbClr val="000000"/>
                </a:solidFill>
                <a:latin typeface="Arial (Body)"/>
              </a:rPr>
              <a:t> </a:t>
            </a:r>
            <a:r>
              <a:rPr lang="en-US" sz="4000" dirty="0" err="1">
                <a:solidFill>
                  <a:srgbClr val="000000"/>
                </a:solidFill>
                <a:latin typeface="Arial (Body)"/>
              </a:rPr>
              <a:t>một</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t>
            </a:r>
            <a:r>
              <a:rPr lang="en-US" sz="4000" dirty="0" err="1">
                <a:solidFill>
                  <a:srgbClr val="000000"/>
                </a:solidFill>
                <a:latin typeface="Arial (Body)"/>
              </a:rPr>
              <a:t>bất</a:t>
            </a:r>
            <a:r>
              <a:rPr lang="en-US" sz="4000" dirty="0">
                <a:solidFill>
                  <a:srgbClr val="000000"/>
                </a:solidFill>
                <a:latin typeface="Arial (Body)"/>
              </a:rPr>
              <a:t> </a:t>
            </a:r>
            <a:r>
              <a:rPr lang="en-US" sz="4000" dirty="0" err="1">
                <a:solidFill>
                  <a:srgbClr val="000000"/>
                </a:solidFill>
                <a:latin typeface="Arial (Body)"/>
              </a:rPr>
              <a:t>kì</a:t>
            </a:r>
            <a:r>
              <a:rPr lang="en-US" sz="4000" dirty="0">
                <a:solidFill>
                  <a:srgbClr val="000000"/>
                </a:solidFill>
                <a:latin typeface="Arial (Body)"/>
              </a:rPr>
              <a:t> </a:t>
            </a:r>
            <a:r>
              <a:rPr lang="en-US" sz="4000" dirty="0" err="1">
                <a:solidFill>
                  <a:srgbClr val="000000"/>
                </a:solidFill>
                <a:latin typeface="Arial (Body)"/>
              </a:rPr>
              <a:t>trên</a:t>
            </a:r>
            <a:r>
              <a:rPr lang="en-US" sz="4000" dirty="0">
                <a:solidFill>
                  <a:srgbClr val="000000"/>
                </a:solidFill>
                <a:latin typeface="Arial (Body)"/>
              </a:rPr>
              <a:t> </a:t>
            </a:r>
            <a:r>
              <a:rPr lang="en-US" sz="4000" dirty="0" err="1">
                <a:solidFill>
                  <a:srgbClr val="000000"/>
                </a:solidFill>
                <a:latin typeface="Arial (Body)"/>
              </a:rPr>
              <a:t>trục</a:t>
            </a:r>
            <a:r>
              <a:rPr lang="en-US" sz="4000" dirty="0">
                <a:solidFill>
                  <a:srgbClr val="000000"/>
                </a:solidFill>
                <a:latin typeface="Arial (Body)"/>
              </a:rPr>
              <a:t> </a:t>
            </a:r>
            <a:r>
              <a:rPr lang="en-US" sz="4000" dirty="0" err="1">
                <a:solidFill>
                  <a:srgbClr val="000000"/>
                </a:solidFill>
                <a:latin typeface="Arial (Body)"/>
              </a:rPr>
              <a:t>hoành</a:t>
            </a:r>
            <a:r>
              <a:rPr lang="en-US" sz="4000" dirty="0">
                <a:solidFill>
                  <a:srgbClr val="000000"/>
                </a:solidFill>
                <a:latin typeface="Arial (Body)"/>
              </a:rPr>
              <a:t> </a:t>
            </a:r>
            <a:r>
              <a:rPr lang="en-US" sz="4000" dirty="0" err="1">
                <a:solidFill>
                  <a:srgbClr val="000000"/>
                </a:solidFill>
                <a:latin typeface="Arial (Body)"/>
              </a:rPr>
              <a:t>có</a:t>
            </a:r>
            <a:r>
              <a:rPr lang="en-US" sz="4000" dirty="0">
                <a:solidFill>
                  <a:srgbClr val="000000"/>
                </a:solidFill>
                <a:latin typeface="Arial (Body)"/>
              </a:rPr>
              <a:t> tung </a:t>
            </a:r>
            <a:r>
              <a:rPr lang="en-US" sz="4000" dirty="0" err="1">
                <a:solidFill>
                  <a:srgbClr val="000000"/>
                </a:solidFill>
                <a:latin typeface="Arial (Body)"/>
              </a:rPr>
              <a:t>độ</a:t>
            </a:r>
            <a:r>
              <a:rPr lang="en-US" sz="4000" dirty="0">
                <a:solidFill>
                  <a:srgbClr val="000000"/>
                </a:solidFill>
                <a:latin typeface="Arial (Body)"/>
              </a:rPr>
              <a:t> </a:t>
            </a:r>
            <a:r>
              <a:rPr lang="en-US" sz="4000" dirty="0" err="1">
                <a:solidFill>
                  <a:srgbClr val="000000"/>
                </a:solidFill>
                <a:latin typeface="Arial (Body)"/>
              </a:rPr>
              <a:t>bằng</a:t>
            </a:r>
            <a:r>
              <a:rPr lang="en-US" sz="4000" dirty="0">
                <a:solidFill>
                  <a:srgbClr val="000000"/>
                </a:solidFill>
                <a:latin typeface="Arial (Body)"/>
              </a:rPr>
              <a:t> bao </a:t>
            </a:r>
            <a:r>
              <a:rPr lang="en-US" sz="4000" dirty="0" err="1">
                <a:solidFill>
                  <a:srgbClr val="000000"/>
                </a:solidFill>
                <a:latin typeface="Arial (Body)"/>
              </a:rPr>
              <a:t>nhiêu</a:t>
            </a:r>
            <a:r>
              <a:rPr lang="en-US" sz="4000" dirty="0">
                <a:solidFill>
                  <a:srgbClr val="000000"/>
                </a:solidFill>
                <a:latin typeface="Arial (Body)"/>
              </a:rPr>
              <a:t>.</a:t>
            </a:r>
          </a:p>
        </p:txBody>
      </p:sp>
      <p:sp>
        <p:nvSpPr>
          <p:cNvPr id="2" name="Rectangle 1">
            <a:extLst>
              <a:ext uri="{FF2B5EF4-FFF2-40B4-BE49-F238E27FC236}">
                <a16:creationId xmlns:a16="http://schemas.microsoft.com/office/drawing/2014/main" xmlns="" id="{22E0D29A-CF94-5E1B-801A-6F1273D6ADE5}"/>
              </a:ext>
            </a:extLst>
          </p:cNvPr>
          <p:cNvSpPr/>
          <p:nvPr/>
        </p:nvSpPr>
        <p:spPr>
          <a:xfrm>
            <a:off x="530247" y="5313966"/>
            <a:ext cx="1154482" cy="707886"/>
          </a:xfrm>
          <a:prstGeom prst="rect">
            <a:avLst/>
          </a:prstGeom>
        </p:spPr>
        <p:txBody>
          <a:bodyPr wrap="none">
            <a:spAutoFit/>
          </a:bodyPr>
          <a:lstStyle/>
          <a:p>
            <a:pPr lvl="0" algn="ctr">
              <a:defRPr/>
            </a:pP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D7DFD447-A6D8-7347-BDB7-E9D817BE4C8A}"/>
              </a:ext>
            </a:extLst>
          </p:cNvPr>
          <p:cNvSpPr txBox="1"/>
          <p:nvPr/>
        </p:nvSpPr>
        <p:spPr>
          <a:xfrm>
            <a:off x="1107488" y="6409449"/>
            <a:ext cx="9801466" cy="1839606"/>
          </a:xfrm>
          <a:prstGeom prst="rect">
            <a:avLst/>
          </a:prstGeom>
          <a:noFill/>
        </p:spPr>
        <p:txBody>
          <a:bodyPr wrap="square">
            <a:spAutoFit/>
          </a:bodyPr>
          <a:lstStyle/>
          <a:p>
            <a:pPr>
              <a:lnSpc>
                <a:spcPct val="150000"/>
              </a:lnSpc>
            </a:pPr>
            <a:r>
              <a:rPr lang="vi-VN" sz="4000" b="0" i="0" dirty="0">
                <a:solidFill>
                  <a:srgbClr val="000000"/>
                </a:solidFill>
                <a:effectLst/>
              </a:rPr>
              <a:t>Xác định được các điểm A(−2; 0), B(3; 0), C(4; 0) trên hệ trục tọa độ </a:t>
            </a:r>
            <a:r>
              <a:rPr lang="vi-VN" sz="4000" b="0" i="0" dirty="0" err="1">
                <a:solidFill>
                  <a:srgbClr val="000000"/>
                </a:solidFill>
                <a:effectLst/>
              </a:rPr>
              <a:t>Oxy</a:t>
            </a:r>
            <a:r>
              <a:rPr lang="vi-VN" sz="4000" b="0" i="0" dirty="0">
                <a:solidFill>
                  <a:srgbClr val="000000"/>
                </a:solidFill>
                <a:effectLst/>
              </a:rPr>
              <a:t> như sau:</a:t>
            </a:r>
            <a:endParaRPr lang="en-US" sz="4000" dirty="0"/>
          </a:p>
        </p:txBody>
      </p:sp>
      <p:pic>
        <p:nvPicPr>
          <p:cNvPr id="13" name="Picture 12" descr="A graph of a function&#10;&#10;Description automatically generated">
            <a:extLst>
              <a:ext uri="{FF2B5EF4-FFF2-40B4-BE49-F238E27FC236}">
                <a16:creationId xmlns:a16="http://schemas.microsoft.com/office/drawing/2014/main" xmlns="" id="{34E7E67C-D849-327F-1234-6BA853B85DE6}"/>
              </a:ext>
            </a:extLst>
          </p:cNvPr>
          <p:cNvPicPr>
            <a:picLocks noChangeAspect="1"/>
          </p:cNvPicPr>
          <p:nvPr/>
        </p:nvPicPr>
        <p:blipFill>
          <a:blip r:embed="rId6"/>
          <a:stretch>
            <a:fillRect/>
          </a:stretch>
        </p:blipFill>
        <p:spPr>
          <a:xfrm>
            <a:off x="11090379" y="5043851"/>
            <a:ext cx="6092192" cy="3850640"/>
          </a:xfrm>
          <a:prstGeom prst="rect">
            <a:avLst/>
          </a:prstGeom>
        </p:spPr>
      </p:pic>
    </p:spTree>
    <p:extLst>
      <p:ext uri="{BB962C8B-B14F-4D97-AF65-F5344CB8AC3E}">
        <p14:creationId xmlns:p14="http://schemas.microsoft.com/office/powerpoint/2010/main" val="180902850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2"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4"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9155" y="8785934"/>
            <a:ext cx="1294758" cy="1372094"/>
          </a:xfrm>
          <a:prstGeom prst="rect">
            <a:avLst/>
          </a:prstGeom>
        </p:spPr>
      </p:pic>
      <p:sp>
        <p:nvSpPr>
          <p:cNvPr id="16" name="Rectangle 15"/>
          <p:cNvSpPr/>
          <p:nvPr/>
        </p:nvSpPr>
        <p:spPr>
          <a:xfrm>
            <a:off x="2443000" y="190500"/>
            <a:ext cx="4772019" cy="901593"/>
          </a:xfrm>
          <a:prstGeom prst="rect">
            <a:avLst/>
          </a:prstGeom>
        </p:spPr>
        <p:txBody>
          <a:bodyPr wrap="square">
            <a:spAutoFit/>
          </a:bodyPr>
          <a:lstStyle/>
          <a:p>
            <a:pPr algn="just">
              <a:lnSpc>
                <a:spcPct val="150000"/>
              </a:lnSpc>
            </a:pPr>
            <a:r>
              <a:rPr lang="en-US" sz="4000" b="1" u="sng" dirty="0" err="1">
                <a:solidFill>
                  <a:srgbClr val="002060"/>
                </a:solidFill>
                <a:latin typeface="Arial" panose="020B0604020202020204" pitchFamily="34" charset="0"/>
                <a:cs typeface="Arial" panose="020B0604020202020204" pitchFamily="34" charset="0"/>
              </a:rPr>
              <a:t>Bài</a:t>
            </a:r>
            <a:r>
              <a:rPr lang="en-US" sz="4000" b="1" u="sng" dirty="0">
                <a:solidFill>
                  <a:srgbClr val="002060"/>
                </a:solidFill>
                <a:latin typeface="Arial" panose="020B0604020202020204" pitchFamily="34" charset="0"/>
                <a:cs typeface="Arial" panose="020B0604020202020204" pitchFamily="34" charset="0"/>
              </a:rPr>
              <a:t> 1 (SGK – tr14)</a:t>
            </a:r>
            <a:endParaRPr lang="en-US" sz="40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609600" y="316253"/>
            <a:ext cx="1390008" cy="926672"/>
          </a:xfrm>
          <a:prstGeom prst="rect">
            <a:avLst/>
          </a:prstGeom>
        </p:spPr>
      </p:pic>
      <p:pic>
        <p:nvPicPr>
          <p:cNvPr id="18" name="Picture 17"/>
          <p:cNvPicPr>
            <a:picLocks noChangeAspect="1"/>
          </p:cNvPicPr>
          <p:nvPr/>
        </p:nvPicPr>
        <p:blipFill>
          <a:blip r:embed="rId5"/>
          <a:stretch>
            <a:fillRect/>
          </a:stretch>
        </p:blipFill>
        <p:spPr>
          <a:xfrm>
            <a:off x="17309547" y="8358453"/>
            <a:ext cx="1372095" cy="265715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EE559F57-E7B9-FE03-10F6-273CF2623845}"/>
                  </a:ext>
                </a:extLst>
              </p:cNvPr>
              <p:cNvSpPr txBox="1"/>
              <p:nvPr/>
            </p:nvSpPr>
            <p:spPr>
              <a:xfrm>
                <a:off x="978453" y="1414186"/>
                <a:ext cx="16331094" cy="3671583"/>
              </a:xfrm>
              <a:prstGeom prst="rect">
                <a:avLst/>
              </a:prstGeom>
              <a:noFill/>
            </p:spPr>
            <p:txBody>
              <a:bodyPr wrap="square">
                <a:spAutoFit/>
              </a:bodyPr>
              <a:lstStyle/>
              <a:p>
                <a:pPr algn="just">
                  <a:lnSpc>
                    <a:spcPct val="150000"/>
                  </a:lnSpc>
                </a:pPr>
                <a:r>
                  <a:rPr lang="en-US" sz="4000" dirty="0">
                    <a:solidFill>
                      <a:srgbClr val="000000"/>
                    </a:solidFill>
                    <a:latin typeface="Arial (Body)"/>
                  </a:rPr>
                  <a:t>Vẽ </a:t>
                </a:r>
                <a:r>
                  <a:rPr lang="en-US" sz="4000" dirty="0" err="1">
                    <a:solidFill>
                      <a:srgbClr val="000000"/>
                    </a:solidFill>
                    <a:latin typeface="Arial (Body)"/>
                  </a:rPr>
                  <a:t>một</a:t>
                </a:r>
                <a:r>
                  <a:rPr lang="en-US" sz="4000" dirty="0">
                    <a:solidFill>
                      <a:srgbClr val="000000"/>
                    </a:solidFill>
                    <a:latin typeface="Arial (Body)"/>
                  </a:rPr>
                  <a:t> </a:t>
                </a:r>
                <a:r>
                  <a:rPr lang="en-US" sz="4000" dirty="0" err="1">
                    <a:solidFill>
                      <a:srgbClr val="000000"/>
                    </a:solidFill>
                    <a:latin typeface="Arial (Body)"/>
                  </a:rPr>
                  <a:t>trục</a:t>
                </a:r>
                <a:r>
                  <a:rPr lang="en-US" sz="4000" dirty="0">
                    <a:solidFill>
                      <a:srgbClr val="000000"/>
                    </a:solidFill>
                    <a:latin typeface="Arial (Body)"/>
                  </a:rPr>
                  <a:t> </a:t>
                </a:r>
                <a:r>
                  <a:rPr lang="en-US" sz="4000" dirty="0" err="1">
                    <a:solidFill>
                      <a:srgbClr val="000000"/>
                    </a:solidFill>
                    <a:latin typeface="Arial (Body)"/>
                  </a:rPr>
                  <a:t>tọa</a:t>
                </a:r>
                <a:r>
                  <a:rPr lang="en-US" sz="4000" dirty="0">
                    <a:solidFill>
                      <a:srgbClr val="000000"/>
                    </a:solidFill>
                    <a:latin typeface="Arial (Body)"/>
                  </a:rPr>
                  <a:t> </a:t>
                </a:r>
                <a:r>
                  <a:rPr lang="en-US" sz="4000" dirty="0" err="1">
                    <a:solidFill>
                      <a:srgbClr val="000000"/>
                    </a:solidFill>
                    <a:latin typeface="Arial (Body)"/>
                  </a:rPr>
                  <a:t>độ</a:t>
                </a:r>
                <a:r>
                  <a:rPr lang="en-US" sz="4000" dirty="0">
                    <a:solidFill>
                      <a:srgbClr val="000000"/>
                    </a:solidFill>
                    <a:latin typeface="Arial (Body)"/>
                  </a:rPr>
                  <a:t> Oxy </a:t>
                </a:r>
                <a:r>
                  <a:rPr lang="en-US" sz="4000" dirty="0" err="1">
                    <a:solidFill>
                      <a:srgbClr val="000000"/>
                    </a:solidFill>
                    <a:latin typeface="Arial (Body)"/>
                  </a:rPr>
                  <a:t>và</a:t>
                </a:r>
                <a:r>
                  <a:rPr lang="en-US" sz="4000" dirty="0">
                    <a:solidFill>
                      <a:srgbClr val="000000"/>
                    </a:solidFill>
                    <a:latin typeface="Arial (Body)"/>
                  </a:rPr>
                  <a:t> </a:t>
                </a:r>
                <a:r>
                  <a:rPr lang="en-US" sz="4000" dirty="0" err="1">
                    <a:solidFill>
                      <a:srgbClr val="000000"/>
                    </a:solidFill>
                    <a:latin typeface="Arial (Body)"/>
                  </a:rPr>
                  <a:t>đánh</a:t>
                </a:r>
                <a:r>
                  <a:rPr lang="en-US" sz="4000" dirty="0">
                    <a:solidFill>
                      <a:srgbClr val="000000"/>
                    </a:solidFill>
                    <a:latin typeface="Arial (Body)"/>
                  </a:rPr>
                  <a:t> </a:t>
                </a:r>
                <a:r>
                  <a:rPr lang="en-US" sz="4000" dirty="0" err="1">
                    <a:solidFill>
                      <a:srgbClr val="000000"/>
                    </a:solidFill>
                    <a:latin typeface="Arial (Body)"/>
                  </a:rPr>
                  <a:t>dấu</a:t>
                </a:r>
                <a:r>
                  <a:rPr lang="en-US" sz="4000" dirty="0">
                    <a:solidFill>
                      <a:srgbClr val="000000"/>
                    </a:solidFill>
                    <a:latin typeface="Arial (Body)"/>
                  </a:rPr>
                  <a:t> </a:t>
                </a:r>
                <a:r>
                  <a:rPr lang="en-US" sz="4000" dirty="0" err="1">
                    <a:solidFill>
                      <a:srgbClr val="000000"/>
                    </a:solidFill>
                    <a:latin typeface="Arial (Body)"/>
                  </a:rPr>
                  <a:t>các</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a:t>
                </a:r>
                <a14:m>
                  <m:oMath xmlns:m="http://schemas.openxmlformats.org/officeDocument/2006/math">
                    <m:r>
                      <a:rPr lang="en-US" sz="4000" b="0" i="1" smtClean="0">
                        <a:solidFill>
                          <a:srgbClr val="000000"/>
                        </a:solidFill>
                        <a:latin typeface="Cambria Math" panose="02040503050406030204" pitchFamily="18" charset="0"/>
                      </a:rPr>
                      <m:t>−</m:t>
                    </m:r>
                  </m:oMath>
                </a14:m>
                <a:r>
                  <a:rPr lang="en-US" sz="4000" dirty="0">
                    <a:solidFill>
                      <a:srgbClr val="000000"/>
                    </a:solidFill>
                    <a:latin typeface="Arial (Body)"/>
                  </a:rPr>
                  <a:t>2; 0), B(3; 0), C(4; 0).</a:t>
                </a:r>
              </a:p>
              <a:p>
                <a:pPr algn="just">
                  <a:lnSpc>
                    <a:spcPct val="150000"/>
                  </a:lnSpc>
                </a:pPr>
                <a:r>
                  <a:rPr lang="en-US" sz="4000" dirty="0">
                    <a:solidFill>
                      <a:srgbClr val="000000"/>
                    </a:solidFill>
                    <a:latin typeface="Arial (Body)"/>
                  </a:rPr>
                  <a:t>a) Em </a:t>
                </a:r>
                <a:r>
                  <a:rPr lang="en-US" sz="4000" dirty="0" err="1">
                    <a:solidFill>
                      <a:srgbClr val="000000"/>
                    </a:solidFill>
                    <a:latin typeface="Arial (Body)"/>
                  </a:rPr>
                  <a:t>có</a:t>
                </a:r>
                <a:r>
                  <a:rPr lang="en-US" sz="4000" dirty="0">
                    <a:solidFill>
                      <a:srgbClr val="000000"/>
                    </a:solidFill>
                    <a:latin typeface="Arial (Body)"/>
                  </a:rPr>
                  <a:t> </a:t>
                </a:r>
                <a:r>
                  <a:rPr lang="en-US" sz="4000" dirty="0" err="1">
                    <a:solidFill>
                      <a:srgbClr val="000000"/>
                    </a:solidFill>
                    <a:latin typeface="Arial (Body)"/>
                  </a:rPr>
                  <a:t>nhận</a:t>
                </a:r>
                <a:r>
                  <a:rPr lang="en-US" sz="4000" dirty="0">
                    <a:solidFill>
                      <a:srgbClr val="000000"/>
                    </a:solidFill>
                    <a:latin typeface="Arial (Body)"/>
                  </a:rPr>
                  <a:t> </a:t>
                </a:r>
                <a:r>
                  <a:rPr lang="en-US" sz="4000" dirty="0" err="1">
                    <a:solidFill>
                      <a:srgbClr val="000000"/>
                    </a:solidFill>
                    <a:latin typeface="Arial (Body)"/>
                  </a:rPr>
                  <a:t>xét</a:t>
                </a:r>
                <a:r>
                  <a:rPr lang="en-US" sz="4000" dirty="0">
                    <a:solidFill>
                      <a:srgbClr val="000000"/>
                    </a:solidFill>
                    <a:latin typeface="Arial (Body)"/>
                  </a:rPr>
                  <a:t> </a:t>
                </a:r>
                <a:r>
                  <a:rPr lang="en-US" sz="4000" dirty="0" err="1">
                    <a:solidFill>
                      <a:srgbClr val="000000"/>
                    </a:solidFill>
                    <a:latin typeface="Arial (Body)"/>
                  </a:rPr>
                  <a:t>gì</a:t>
                </a:r>
                <a:r>
                  <a:rPr lang="en-US" sz="4000" dirty="0">
                    <a:solidFill>
                      <a:srgbClr val="000000"/>
                    </a:solidFill>
                    <a:latin typeface="Arial (Body)"/>
                  </a:rPr>
                  <a:t> </a:t>
                </a:r>
                <a:r>
                  <a:rPr lang="en-US" sz="4000" dirty="0" err="1">
                    <a:solidFill>
                      <a:srgbClr val="000000"/>
                    </a:solidFill>
                    <a:latin typeface="Arial (Body)"/>
                  </a:rPr>
                  <a:t>về</a:t>
                </a:r>
                <a:r>
                  <a:rPr lang="en-US" sz="4000" dirty="0">
                    <a:solidFill>
                      <a:srgbClr val="000000"/>
                    </a:solidFill>
                    <a:latin typeface="Arial (Body)"/>
                  </a:rPr>
                  <a:t> </a:t>
                </a:r>
                <a:r>
                  <a:rPr lang="en-US" sz="4000" dirty="0" err="1">
                    <a:solidFill>
                      <a:srgbClr val="000000"/>
                    </a:solidFill>
                    <a:latin typeface="Arial (Body)"/>
                  </a:rPr>
                  <a:t>các</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 B, C?</a:t>
                </a:r>
              </a:p>
              <a:p>
                <a:pPr algn="just">
                  <a:lnSpc>
                    <a:spcPct val="150000"/>
                  </a:lnSpc>
                </a:pPr>
                <a:r>
                  <a:rPr lang="en-US" sz="4000" dirty="0">
                    <a:solidFill>
                      <a:srgbClr val="000000"/>
                    </a:solidFill>
                    <a:latin typeface="Arial (Body)"/>
                  </a:rPr>
                  <a:t>b) Em </a:t>
                </a:r>
                <a:r>
                  <a:rPr lang="en-US" sz="4000" dirty="0" err="1">
                    <a:solidFill>
                      <a:srgbClr val="000000"/>
                    </a:solidFill>
                    <a:latin typeface="Arial (Body)"/>
                  </a:rPr>
                  <a:t>hãy</a:t>
                </a:r>
                <a:r>
                  <a:rPr lang="en-US" sz="4000" dirty="0">
                    <a:solidFill>
                      <a:srgbClr val="000000"/>
                    </a:solidFill>
                    <a:latin typeface="Arial (Body)"/>
                  </a:rPr>
                  <a:t> </a:t>
                </a:r>
                <a:r>
                  <a:rPr lang="en-US" sz="4000" dirty="0" err="1">
                    <a:solidFill>
                      <a:srgbClr val="000000"/>
                    </a:solidFill>
                    <a:latin typeface="Arial (Body)"/>
                  </a:rPr>
                  <a:t>cho</a:t>
                </a:r>
                <a:r>
                  <a:rPr lang="en-US" sz="4000" dirty="0">
                    <a:solidFill>
                      <a:srgbClr val="000000"/>
                    </a:solidFill>
                    <a:latin typeface="Arial (Body)"/>
                  </a:rPr>
                  <a:t> </a:t>
                </a:r>
                <a:r>
                  <a:rPr lang="en-US" sz="4000" dirty="0" err="1">
                    <a:solidFill>
                      <a:srgbClr val="000000"/>
                    </a:solidFill>
                    <a:latin typeface="Arial (Body)"/>
                  </a:rPr>
                  <a:t>biết</a:t>
                </a:r>
                <a:r>
                  <a:rPr lang="en-US" sz="4000" dirty="0">
                    <a:solidFill>
                      <a:srgbClr val="000000"/>
                    </a:solidFill>
                    <a:latin typeface="Arial (Body)"/>
                  </a:rPr>
                  <a:t> </a:t>
                </a:r>
                <a:r>
                  <a:rPr lang="en-US" sz="4000" dirty="0" err="1">
                    <a:solidFill>
                      <a:srgbClr val="000000"/>
                    </a:solidFill>
                    <a:latin typeface="Arial (Body)"/>
                  </a:rPr>
                  <a:t>một</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t>
                </a:r>
                <a:r>
                  <a:rPr lang="en-US" sz="4000" dirty="0" err="1">
                    <a:solidFill>
                      <a:srgbClr val="000000"/>
                    </a:solidFill>
                    <a:latin typeface="Arial (Body)"/>
                  </a:rPr>
                  <a:t>bất</a:t>
                </a:r>
                <a:r>
                  <a:rPr lang="en-US" sz="4000" dirty="0">
                    <a:solidFill>
                      <a:srgbClr val="000000"/>
                    </a:solidFill>
                    <a:latin typeface="Arial (Body)"/>
                  </a:rPr>
                  <a:t> </a:t>
                </a:r>
                <a:r>
                  <a:rPr lang="en-US" sz="4000" dirty="0" err="1">
                    <a:solidFill>
                      <a:srgbClr val="000000"/>
                    </a:solidFill>
                    <a:latin typeface="Arial (Body)"/>
                  </a:rPr>
                  <a:t>kì</a:t>
                </a:r>
                <a:r>
                  <a:rPr lang="en-US" sz="4000" dirty="0">
                    <a:solidFill>
                      <a:srgbClr val="000000"/>
                    </a:solidFill>
                    <a:latin typeface="Arial (Body)"/>
                  </a:rPr>
                  <a:t> </a:t>
                </a:r>
                <a:r>
                  <a:rPr lang="en-US" sz="4000" dirty="0" err="1">
                    <a:solidFill>
                      <a:srgbClr val="000000"/>
                    </a:solidFill>
                    <a:latin typeface="Arial (Body)"/>
                  </a:rPr>
                  <a:t>trên</a:t>
                </a:r>
                <a:r>
                  <a:rPr lang="en-US" sz="4000" dirty="0">
                    <a:solidFill>
                      <a:srgbClr val="000000"/>
                    </a:solidFill>
                    <a:latin typeface="Arial (Body)"/>
                  </a:rPr>
                  <a:t> </a:t>
                </a:r>
                <a:r>
                  <a:rPr lang="en-US" sz="4000" dirty="0" err="1">
                    <a:solidFill>
                      <a:srgbClr val="000000"/>
                    </a:solidFill>
                    <a:latin typeface="Arial (Body)"/>
                  </a:rPr>
                  <a:t>trục</a:t>
                </a:r>
                <a:r>
                  <a:rPr lang="en-US" sz="4000" dirty="0">
                    <a:solidFill>
                      <a:srgbClr val="000000"/>
                    </a:solidFill>
                    <a:latin typeface="Arial (Body)"/>
                  </a:rPr>
                  <a:t> </a:t>
                </a:r>
                <a:r>
                  <a:rPr lang="en-US" sz="4000" dirty="0" err="1">
                    <a:solidFill>
                      <a:srgbClr val="000000"/>
                    </a:solidFill>
                    <a:latin typeface="Arial (Body)"/>
                  </a:rPr>
                  <a:t>hoành</a:t>
                </a:r>
                <a:r>
                  <a:rPr lang="en-US" sz="4000" dirty="0">
                    <a:solidFill>
                      <a:srgbClr val="000000"/>
                    </a:solidFill>
                    <a:latin typeface="Arial (Body)"/>
                  </a:rPr>
                  <a:t> </a:t>
                </a:r>
                <a:r>
                  <a:rPr lang="en-US" sz="4000" dirty="0" err="1">
                    <a:solidFill>
                      <a:srgbClr val="000000"/>
                    </a:solidFill>
                    <a:latin typeface="Arial (Body)"/>
                  </a:rPr>
                  <a:t>có</a:t>
                </a:r>
                <a:r>
                  <a:rPr lang="en-US" sz="4000" dirty="0">
                    <a:solidFill>
                      <a:srgbClr val="000000"/>
                    </a:solidFill>
                    <a:latin typeface="Arial (Body)"/>
                  </a:rPr>
                  <a:t> tung </a:t>
                </a:r>
                <a:r>
                  <a:rPr lang="en-US" sz="4000" dirty="0" err="1">
                    <a:solidFill>
                      <a:srgbClr val="000000"/>
                    </a:solidFill>
                    <a:latin typeface="Arial (Body)"/>
                  </a:rPr>
                  <a:t>độ</a:t>
                </a:r>
                <a:r>
                  <a:rPr lang="en-US" sz="4000" dirty="0">
                    <a:solidFill>
                      <a:srgbClr val="000000"/>
                    </a:solidFill>
                    <a:latin typeface="Arial (Body)"/>
                  </a:rPr>
                  <a:t> </a:t>
                </a:r>
                <a:r>
                  <a:rPr lang="en-US" sz="4000" dirty="0" err="1">
                    <a:solidFill>
                      <a:srgbClr val="000000"/>
                    </a:solidFill>
                    <a:latin typeface="Arial (Body)"/>
                  </a:rPr>
                  <a:t>bằng</a:t>
                </a:r>
                <a:r>
                  <a:rPr lang="en-US" sz="4000" dirty="0">
                    <a:solidFill>
                      <a:srgbClr val="000000"/>
                    </a:solidFill>
                    <a:latin typeface="Arial (Body)"/>
                  </a:rPr>
                  <a:t> bao </a:t>
                </a:r>
                <a:r>
                  <a:rPr lang="en-US" sz="4000" dirty="0" err="1">
                    <a:solidFill>
                      <a:srgbClr val="000000"/>
                    </a:solidFill>
                    <a:latin typeface="Arial (Body)"/>
                  </a:rPr>
                  <a:t>nhiêu</a:t>
                </a:r>
                <a:r>
                  <a:rPr lang="en-US" sz="4000" dirty="0">
                    <a:solidFill>
                      <a:srgbClr val="000000"/>
                    </a:solidFill>
                    <a:latin typeface="Arial (Body)"/>
                  </a:rPr>
                  <a:t>.</a:t>
                </a:r>
              </a:p>
            </p:txBody>
          </p:sp>
        </mc:Choice>
        <mc:Fallback xmlns="">
          <p:sp>
            <p:nvSpPr>
              <p:cNvPr id="6" name="TextBox 5">
                <a:extLst>
                  <a:ext uri="{FF2B5EF4-FFF2-40B4-BE49-F238E27FC236}">
                    <a16:creationId xmlns:a16="http://schemas.microsoft.com/office/drawing/2014/main" id="{EE559F57-E7B9-FE03-10F6-273CF2623845}"/>
                  </a:ext>
                </a:extLst>
              </p:cNvPr>
              <p:cNvSpPr txBox="1">
                <a:spLocks noRot="1" noChangeAspect="1" noMove="1" noResize="1" noEditPoints="1" noAdjustHandles="1" noChangeArrowheads="1" noChangeShapeType="1" noTextEdit="1"/>
              </p:cNvSpPr>
              <p:nvPr/>
            </p:nvSpPr>
            <p:spPr>
              <a:xfrm>
                <a:off x="978453" y="1414186"/>
                <a:ext cx="16331094" cy="3671583"/>
              </a:xfrm>
              <a:prstGeom prst="rect">
                <a:avLst/>
              </a:prstGeom>
              <a:blipFill>
                <a:blip r:embed="rId6"/>
                <a:stretch>
                  <a:fillRect l="-1344" r="-1344" b="-6312"/>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xmlns="" id="{22E0D29A-CF94-5E1B-801A-6F1273D6ADE5}"/>
              </a:ext>
            </a:extLst>
          </p:cNvPr>
          <p:cNvSpPr/>
          <p:nvPr/>
        </p:nvSpPr>
        <p:spPr>
          <a:xfrm>
            <a:off x="530247" y="5313966"/>
            <a:ext cx="1154482" cy="707886"/>
          </a:xfrm>
          <a:prstGeom prst="rect">
            <a:avLst/>
          </a:prstGeom>
        </p:spPr>
        <p:txBody>
          <a:bodyPr wrap="none">
            <a:spAutoFit/>
          </a:bodyPr>
          <a:lstStyle/>
          <a:p>
            <a:pPr lvl="0" algn="ctr">
              <a:defRPr/>
            </a:pP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pic>
        <p:nvPicPr>
          <p:cNvPr id="13" name="Picture 12" descr="A graph of a function&#10;&#10;Description automatically generated">
            <a:extLst>
              <a:ext uri="{FF2B5EF4-FFF2-40B4-BE49-F238E27FC236}">
                <a16:creationId xmlns:a16="http://schemas.microsoft.com/office/drawing/2014/main" xmlns="" id="{34E7E67C-D849-327F-1234-6BA853B85DE6}"/>
              </a:ext>
            </a:extLst>
          </p:cNvPr>
          <p:cNvPicPr>
            <a:picLocks noChangeAspect="1"/>
          </p:cNvPicPr>
          <p:nvPr/>
        </p:nvPicPr>
        <p:blipFill>
          <a:blip r:embed="rId7"/>
          <a:stretch>
            <a:fillRect/>
          </a:stretch>
        </p:blipFill>
        <p:spPr>
          <a:xfrm>
            <a:off x="11090379" y="5043851"/>
            <a:ext cx="6092192" cy="385064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9000EC9B-84A6-9270-7473-66E36B924618}"/>
                  </a:ext>
                </a:extLst>
              </p:cNvPr>
              <p:cNvSpPr txBox="1"/>
              <p:nvPr/>
            </p:nvSpPr>
            <p:spPr>
              <a:xfrm>
                <a:off x="1253538" y="6021852"/>
                <a:ext cx="9852802" cy="3774175"/>
              </a:xfrm>
              <a:prstGeom prst="rect">
                <a:avLst/>
              </a:prstGeom>
              <a:noFill/>
            </p:spPr>
            <p:txBody>
              <a:bodyPr wrap="square">
                <a:spAutoFit/>
              </a:bodyPr>
              <a:lstStyle/>
              <a:p>
                <a:pPr>
                  <a:lnSpc>
                    <a:spcPct val="150000"/>
                  </a:lnSpc>
                  <a:spcAft>
                    <a:spcPts val="800"/>
                  </a:spcAft>
                </a:pPr>
                <a:r>
                  <a:rPr lang="en-US" sz="4000" dirty="0">
                    <a:effectLst/>
                    <a:latin typeface="Arial (Body)"/>
                    <a:ea typeface="Arial" panose="020B0604020202020204" pitchFamily="34" charset="0"/>
                    <a:cs typeface="Times New Roman" panose="02020603050405020304" pitchFamily="18" charset="0"/>
                  </a:rPr>
                  <a:t>a) </a:t>
                </a:r>
                <a:r>
                  <a:rPr lang="en-US" sz="4000" dirty="0" err="1">
                    <a:effectLst/>
                    <a:latin typeface="Arial (Body)"/>
                    <a:ea typeface="Arial" panose="020B0604020202020204" pitchFamily="34" charset="0"/>
                    <a:cs typeface="Times New Roman" panose="02020603050405020304" pitchFamily="18" charset="0"/>
                  </a:rPr>
                  <a:t>Các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điểm</a:t>
                </a:r>
                <a:r>
                  <a:rPr lang="en-US" sz="4000" dirty="0">
                    <a:effectLst/>
                    <a:latin typeface="Arial (Body)"/>
                    <a:ea typeface="Arial" panose="020B0604020202020204" pitchFamily="34" charset="0"/>
                    <a:cs typeface="Times New Roman" panose="02020603050405020304" pitchFamily="18" charset="0"/>
                  </a:rPr>
                  <a:t> A(</a:t>
                </a:r>
                <a14:m>
                  <m:oMath xmlns:m="http://schemas.openxmlformats.org/officeDocument/2006/math">
                    <m:r>
                      <a:rPr lang="en-US" sz="4000" i="1" dirty="0" smtClean="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4000" dirty="0">
                    <a:effectLst/>
                    <a:latin typeface="Arial (Body)"/>
                    <a:ea typeface="Arial" panose="020B0604020202020204" pitchFamily="34" charset="0"/>
                    <a:cs typeface="Times New Roman" panose="02020603050405020304" pitchFamily="18" charset="0"/>
                  </a:rPr>
                  <a:t>2;0), B(3;0), C(4;0) </a:t>
                </a:r>
                <a:r>
                  <a:rPr lang="en-US" sz="4000" dirty="0" err="1">
                    <a:effectLst/>
                    <a:latin typeface="Arial (Body)"/>
                    <a:ea typeface="Arial" panose="020B0604020202020204" pitchFamily="34" charset="0"/>
                    <a:cs typeface="Times New Roman" panose="02020603050405020304" pitchFamily="18" charset="0"/>
                  </a:rPr>
                  <a:t>đều</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nằm</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trục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hoành</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và</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có</a:t>
                </a:r>
                <a:r>
                  <a:rPr lang="en-US" sz="4000" dirty="0">
                    <a:effectLst/>
                    <a:latin typeface="Arial (Body)"/>
                    <a:ea typeface="Arial" panose="020B0604020202020204" pitchFamily="34" charset="0"/>
                    <a:cs typeface="Times New Roman" panose="02020603050405020304" pitchFamily="18" charset="0"/>
                  </a:rPr>
                  <a:t> tung </a:t>
                </a:r>
                <a:r>
                  <a:rPr lang="en-US" sz="4000" dirty="0" err="1">
                    <a:effectLst/>
                    <a:latin typeface="Arial (Body)"/>
                    <a:ea typeface="Arial" panose="020B0604020202020204" pitchFamily="34" charset="0"/>
                    <a:cs typeface="Times New Roman" panose="02020603050405020304" pitchFamily="18" charset="0"/>
                  </a:rPr>
                  <a:t>độ</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r>
                  <a:rPr lang="en-US" sz="4000" dirty="0">
                    <a:effectLst/>
                    <a:latin typeface="Arial (Body)"/>
                    <a:ea typeface="Arial" panose="020B0604020202020204" pitchFamily="34" charset="0"/>
                    <a:cs typeface="Times New Roman" panose="02020603050405020304" pitchFamily="18" charset="0"/>
                  </a:rPr>
                  <a:t> 0.</a:t>
                </a:r>
              </a:p>
              <a:p>
                <a:pPr>
                  <a:lnSpc>
                    <a:spcPct val="150000"/>
                  </a:lnSpc>
                  <a:spcAft>
                    <a:spcPts val="800"/>
                  </a:spcAft>
                </a:pPr>
                <a:r>
                  <a:rPr lang="en-US" sz="4000" dirty="0">
                    <a:effectLst/>
                    <a:latin typeface="Arial (Body)"/>
                    <a:ea typeface="Arial" panose="020B0604020202020204" pitchFamily="34" charset="0"/>
                    <a:cs typeface="Times New Roman" panose="02020603050405020304" pitchFamily="18" charset="0"/>
                  </a:rPr>
                  <a:t>b) </a:t>
                </a:r>
                <a:r>
                  <a:rPr lang="en-US" sz="4000" dirty="0" err="1">
                    <a:effectLst/>
                    <a:latin typeface="Arial (Body)"/>
                    <a:ea typeface="Arial" panose="020B0604020202020204" pitchFamily="34" charset="0"/>
                    <a:cs typeface="Times New Roman" panose="02020603050405020304" pitchFamily="18" charset="0"/>
                  </a:rPr>
                  <a:t>Bất</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kì</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một</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điểm</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nằm</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trên</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trục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hoành</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đều</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có</a:t>
                </a:r>
                <a:r>
                  <a:rPr lang="en-US" sz="4000" dirty="0">
                    <a:effectLst/>
                    <a:latin typeface="Arial (Body)"/>
                    <a:ea typeface="Arial" panose="020B0604020202020204" pitchFamily="34" charset="0"/>
                    <a:cs typeface="Times New Roman" panose="02020603050405020304" pitchFamily="18" charset="0"/>
                  </a:rPr>
                  <a:t> tung </a:t>
                </a:r>
                <a:r>
                  <a:rPr lang="en-US" sz="4000" dirty="0" err="1">
                    <a:effectLst/>
                    <a:latin typeface="Arial (Body)"/>
                    <a:ea typeface="Arial" panose="020B0604020202020204" pitchFamily="34" charset="0"/>
                    <a:cs typeface="Times New Roman" panose="02020603050405020304" pitchFamily="18" charset="0"/>
                  </a:rPr>
                  <a:t>độ</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bằng</a:t>
                </a:r>
                <a:r>
                  <a:rPr lang="en-US" sz="4000" dirty="0">
                    <a:effectLst/>
                    <a:latin typeface="Arial (Body)"/>
                    <a:ea typeface="Arial" panose="020B0604020202020204" pitchFamily="34" charset="0"/>
                    <a:cs typeface="Times New Roman" panose="02020603050405020304" pitchFamily="18" charset="0"/>
                  </a:rPr>
                  <a:t> 0.</a:t>
                </a:r>
              </a:p>
            </p:txBody>
          </p:sp>
        </mc:Choice>
        <mc:Fallback xmlns="">
          <p:sp>
            <p:nvSpPr>
              <p:cNvPr id="15" name="TextBox 14">
                <a:extLst>
                  <a:ext uri="{FF2B5EF4-FFF2-40B4-BE49-F238E27FC236}">
                    <a16:creationId xmlns:a16="http://schemas.microsoft.com/office/drawing/2014/main" id="{9000EC9B-84A6-9270-7473-66E36B924618}"/>
                  </a:ext>
                </a:extLst>
              </p:cNvPr>
              <p:cNvSpPr txBox="1">
                <a:spLocks noRot="1" noChangeAspect="1" noMove="1" noResize="1" noEditPoints="1" noAdjustHandles="1" noChangeArrowheads="1" noChangeShapeType="1" noTextEdit="1"/>
              </p:cNvSpPr>
              <p:nvPr/>
            </p:nvSpPr>
            <p:spPr>
              <a:xfrm>
                <a:off x="1253538" y="6021852"/>
                <a:ext cx="9852802" cy="3774175"/>
              </a:xfrm>
              <a:prstGeom prst="rect">
                <a:avLst/>
              </a:prstGeom>
              <a:blipFill>
                <a:blip r:embed="rId8"/>
                <a:stretch>
                  <a:fillRect l="-2228" r="-1238" b="-5977"/>
                </a:stretch>
              </a:blipFill>
            </p:spPr>
            <p:txBody>
              <a:bodyPr/>
              <a:lstStyle/>
              <a:p>
                <a:r>
                  <a:rPr lang="en-US">
                    <a:noFill/>
                  </a:rPr>
                  <a:t> </a:t>
                </a:r>
              </a:p>
            </p:txBody>
          </p:sp>
        </mc:Fallback>
      </mc:AlternateContent>
    </p:spTree>
    <p:extLst>
      <p:ext uri="{BB962C8B-B14F-4D97-AF65-F5344CB8AC3E}">
        <p14:creationId xmlns:p14="http://schemas.microsoft.com/office/powerpoint/2010/main" val="11240413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1297457" y="1337358"/>
            <a:ext cx="15693083" cy="8137363"/>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738756">
            <a:off x="12307396" y="-740069"/>
            <a:ext cx="8057164" cy="32443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774110">
            <a:off x="9138456" y="7856920"/>
            <a:ext cx="1490777" cy="2783853"/>
          </a:xfrm>
          <a:prstGeom prst="rect">
            <a:avLst/>
          </a:prstGeom>
        </p:spPr>
      </p:pic>
      <p:pic>
        <p:nvPicPr>
          <p:cNvPr id="4" name="Picture 3"/>
          <p:cNvPicPr>
            <a:picLocks noChangeAspect="1"/>
          </p:cNvPicPr>
          <p:nvPr/>
        </p:nvPicPr>
        <p:blipFill>
          <a:blip r:embed="rId5"/>
          <a:stretch>
            <a:fillRect/>
          </a:stretch>
        </p:blipFill>
        <p:spPr>
          <a:xfrm>
            <a:off x="-66140" y="630160"/>
            <a:ext cx="3493311" cy="1414395"/>
          </a:xfrm>
          <a:prstGeom prst="rect">
            <a:avLst/>
          </a:prstGeom>
        </p:spPr>
      </p:pic>
      <p:sp>
        <p:nvSpPr>
          <p:cNvPr id="9" name="Rectangle 8"/>
          <p:cNvSpPr/>
          <p:nvPr/>
        </p:nvSpPr>
        <p:spPr>
          <a:xfrm>
            <a:off x="1680516" y="1646520"/>
            <a:ext cx="5913620" cy="962251"/>
          </a:xfrm>
          <a:prstGeom prst="rect">
            <a:avLst/>
          </a:prstGeom>
        </p:spPr>
        <p:txBody>
          <a:bodyPr wrap="square">
            <a:spAutoFit/>
          </a:bodyPr>
          <a:lstStyle/>
          <a:p>
            <a:pPr algn="just">
              <a:lnSpc>
                <a:spcPct val="150000"/>
              </a:lnSpc>
            </a:pPr>
            <a:r>
              <a:rPr lang="en-US" sz="4300" b="1" u="sng" dirty="0" err="1">
                <a:solidFill>
                  <a:srgbClr val="002060"/>
                </a:solidFill>
                <a:latin typeface="Arial" panose="020B0604020202020204" pitchFamily="34" charset="0"/>
                <a:cs typeface="Arial" panose="020B0604020202020204" pitchFamily="34" charset="0"/>
              </a:rPr>
              <a:t>Bài</a:t>
            </a:r>
            <a:r>
              <a:rPr lang="en-US" sz="4300" b="1" u="sng" dirty="0">
                <a:solidFill>
                  <a:srgbClr val="002060"/>
                </a:solidFill>
                <a:latin typeface="Arial" panose="020B0604020202020204" pitchFamily="34" charset="0"/>
                <a:cs typeface="Arial" panose="020B0604020202020204" pitchFamily="34" charset="0"/>
              </a:rPr>
              <a:t> 3 (SGK – tr14)</a:t>
            </a:r>
            <a:endParaRPr lang="en-US" sz="43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stretch>
            <a:fillRect/>
          </a:stretch>
        </p:blipFill>
        <p:spPr>
          <a:xfrm flipH="1">
            <a:off x="15226445" y="7623232"/>
            <a:ext cx="2837214" cy="2380509"/>
          </a:xfrm>
          <a:prstGeom prst="rect">
            <a:avLst/>
          </a:prstGeom>
        </p:spPr>
      </p:pic>
      <p:sp>
        <p:nvSpPr>
          <p:cNvPr id="3" name="TextBox 2">
            <a:extLst>
              <a:ext uri="{FF2B5EF4-FFF2-40B4-BE49-F238E27FC236}">
                <a16:creationId xmlns:a16="http://schemas.microsoft.com/office/drawing/2014/main" xmlns="" id="{8D7DF696-A2DF-B2CA-6C0E-B39F834E24BD}"/>
              </a:ext>
            </a:extLst>
          </p:cNvPr>
          <p:cNvSpPr txBox="1"/>
          <p:nvPr/>
        </p:nvSpPr>
        <p:spPr>
          <a:xfrm>
            <a:off x="1890493" y="3090316"/>
            <a:ext cx="6212710" cy="5518242"/>
          </a:xfrm>
          <a:prstGeom prst="rect">
            <a:avLst/>
          </a:prstGeom>
          <a:noFill/>
        </p:spPr>
        <p:txBody>
          <a:bodyPr wrap="square">
            <a:spAutoFit/>
          </a:bodyPr>
          <a:lstStyle/>
          <a:p>
            <a:pPr algn="just">
              <a:lnSpc>
                <a:spcPct val="150000"/>
              </a:lnSpc>
            </a:pPr>
            <a:r>
              <a:rPr lang="en-US" sz="4000" dirty="0" err="1">
                <a:solidFill>
                  <a:srgbClr val="000000"/>
                </a:solidFill>
                <a:latin typeface="Arial (Body)"/>
              </a:rPr>
              <a:t>Vẽ</a:t>
            </a:r>
            <a:r>
              <a:rPr lang="en-US" sz="4000" dirty="0">
                <a:solidFill>
                  <a:srgbClr val="000000"/>
                </a:solidFill>
                <a:latin typeface="Arial (Body)"/>
              </a:rPr>
              <a:t> </a:t>
            </a:r>
            <a:r>
              <a:rPr lang="en-US" sz="4000" dirty="0" err="1">
                <a:solidFill>
                  <a:srgbClr val="000000"/>
                </a:solidFill>
                <a:latin typeface="Arial (Body)"/>
              </a:rPr>
              <a:t>một</a:t>
            </a:r>
            <a:r>
              <a:rPr lang="en-US" sz="4000" dirty="0">
                <a:solidFill>
                  <a:srgbClr val="000000"/>
                </a:solidFill>
                <a:latin typeface="Arial (Body)"/>
              </a:rPr>
              <a:t> </a:t>
            </a:r>
            <a:r>
              <a:rPr lang="en-US" sz="4000" dirty="0" err="1">
                <a:solidFill>
                  <a:srgbClr val="000000"/>
                </a:solidFill>
                <a:latin typeface="Arial (Body)"/>
              </a:rPr>
              <a:t>hệ</a:t>
            </a:r>
            <a:r>
              <a:rPr lang="en-US" sz="4000" dirty="0">
                <a:solidFill>
                  <a:srgbClr val="000000"/>
                </a:solidFill>
                <a:latin typeface="Arial (Body)"/>
              </a:rPr>
              <a:t> </a:t>
            </a:r>
            <a:r>
              <a:rPr lang="en-US" sz="4000" dirty="0" err="1">
                <a:solidFill>
                  <a:srgbClr val="000000"/>
                </a:solidFill>
                <a:latin typeface="Arial (Body)"/>
              </a:rPr>
              <a:t>trục</a:t>
            </a:r>
            <a:r>
              <a:rPr lang="en-US" sz="4000" dirty="0">
                <a:solidFill>
                  <a:srgbClr val="000000"/>
                </a:solidFill>
                <a:latin typeface="Arial (Body)"/>
              </a:rPr>
              <a:t> </a:t>
            </a:r>
            <a:r>
              <a:rPr lang="en-US" sz="4000" dirty="0" err="1">
                <a:solidFill>
                  <a:srgbClr val="000000"/>
                </a:solidFill>
                <a:latin typeface="Arial (Body)"/>
              </a:rPr>
              <a:t>tọa</a:t>
            </a:r>
            <a:r>
              <a:rPr lang="en-US" sz="4000" dirty="0">
                <a:solidFill>
                  <a:srgbClr val="000000"/>
                </a:solidFill>
                <a:latin typeface="Arial (Body)"/>
              </a:rPr>
              <a:t> </a:t>
            </a:r>
            <a:r>
              <a:rPr lang="en-US" sz="4000" dirty="0" err="1">
                <a:solidFill>
                  <a:srgbClr val="000000"/>
                </a:solidFill>
                <a:latin typeface="Arial (Body)"/>
              </a:rPr>
              <a:t>độ</a:t>
            </a:r>
            <a:r>
              <a:rPr lang="en-US" sz="4000" dirty="0">
                <a:solidFill>
                  <a:srgbClr val="000000"/>
                </a:solidFill>
                <a:latin typeface="Arial (Body)"/>
              </a:rPr>
              <a:t> Oxy </a:t>
            </a:r>
            <a:r>
              <a:rPr lang="en-US" sz="4000" dirty="0" err="1">
                <a:solidFill>
                  <a:srgbClr val="000000"/>
                </a:solidFill>
                <a:latin typeface="Arial (Body)"/>
              </a:rPr>
              <a:t>và</a:t>
            </a:r>
            <a:r>
              <a:rPr lang="en-US" sz="4000" dirty="0">
                <a:solidFill>
                  <a:srgbClr val="000000"/>
                </a:solidFill>
                <a:latin typeface="Arial (Body)"/>
              </a:rPr>
              <a:t> </a:t>
            </a:r>
            <a:r>
              <a:rPr lang="en-US" sz="4000" dirty="0" err="1">
                <a:solidFill>
                  <a:srgbClr val="000000"/>
                </a:solidFill>
                <a:latin typeface="Arial (Body)"/>
              </a:rPr>
              <a:t>đánh</a:t>
            </a:r>
            <a:r>
              <a:rPr lang="en-US" sz="4000" dirty="0">
                <a:solidFill>
                  <a:srgbClr val="000000"/>
                </a:solidFill>
                <a:latin typeface="Arial (Body)"/>
              </a:rPr>
              <a:t> </a:t>
            </a:r>
            <a:r>
              <a:rPr lang="en-US" sz="4000" dirty="0" err="1">
                <a:solidFill>
                  <a:srgbClr val="000000"/>
                </a:solidFill>
                <a:latin typeface="Arial (Body)"/>
              </a:rPr>
              <a:t>dấu</a:t>
            </a:r>
            <a:r>
              <a:rPr lang="en-US" sz="4000" dirty="0">
                <a:solidFill>
                  <a:srgbClr val="000000"/>
                </a:solidFill>
                <a:latin typeface="Arial (Body)"/>
              </a:rPr>
              <a:t> </a:t>
            </a:r>
            <a:r>
              <a:rPr lang="en-US" sz="4000" dirty="0" err="1">
                <a:solidFill>
                  <a:srgbClr val="000000"/>
                </a:solidFill>
                <a:latin typeface="Arial (Body)"/>
              </a:rPr>
              <a:t>các</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A(−3; 3), B(3; 3), C(3; −3), D(−3; −3). </a:t>
            </a:r>
            <a:r>
              <a:rPr lang="en-US" sz="4000" dirty="0" err="1">
                <a:solidFill>
                  <a:srgbClr val="000000"/>
                </a:solidFill>
                <a:latin typeface="Arial (Body)"/>
              </a:rPr>
              <a:t>Nêu</a:t>
            </a:r>
            <a:r>
              <a:rPr lang="en-US" sz="4000" dirty="0">
                <a:solidFill>
                  <a:srgbClr val="000000"/>
                </a:solidFill>
                <a:latin typeface="Arial (Body)"/>
              </a:rPr>
              <a:t> </a:t>
            </a:r>
            <a:r>
              <a:rPr lang="en-US" sz="4000" dirty="0" err="1">
                <a:solidFill>
                  <a:srgbClr val="000000"/>
                </a:solidFill>
                <a:latin typeface="Arial (Body)"/>
              </a:rPr>
              <a:t>nhận</a:t>
            </a:r>
            <a:r>
              <a:rPr lang="en-US" sz="4000" dirty="0">
                <a:solidFill>
                  <a:srgbClr val="000000"/>
                </a:solidFill>
                <a:latin typeface="Arial (Body)"/>
              </a:rPr>
              <a:t> </a:t>
            </a:r>
            <a:r>
              <a:rPr lang="en-US" sz="4000" dirty="0" err="1">
                <a:solidFill>
                  <a:srgbClr val="000000"/>
                </a:solidFill>
                <a:latin typeface="Arial (Body)"/>
              </a:rPr>
              <a:t>xét</a:t>
            </a:r>
            <a:r>
              <a:rPr lang="en-US" sz="4000" dirty="0">
                <a:solidFill>
                  <a:srgbClr val="000000"/>
                </a:solidFill>
                <a:latin typeface="Arial (Body)"/>
              </a:rPr>
              <a:t> </a:t>
            </a:r>
            <a:r>
              <a:rPr lang="en-US" sz="4000" dirty="0" err="1">
                <a:solidFill>
                  <a:srgbClr val="000000"/>
                </a:solidFill>
                <a:latin typeface="Arial (Body)"/>
              </a:rPr>
              <a:t>về</a:t>
            </a:r>
            <a:r>
              <a:rPr lang="en-US" sz="4000" dirty="0">
                <a:solidFill>
                  <a:srgbClr val="000000"/>
                </a:solidFill>
                <a:latin typeface="Arial (Body)"/>
              </a:rPr>
              <a:t> </a:t>
            </a:r>
            <a:r>
              <a:rPr lang="en-US" sz="4000" dirty="0" err="1">
                <a:solidFill>
                  <a:srgbClr val="000000"/>
                </a:solidFill>
                <a:latin typeface="Arial (Body)"/>
              </a:rPr>
              <a:t>các</a:t>
            </a:r>
            <a:r>
              <a:rPr lang="en-US" sz="4000" dirty="0">
                <a:solidFill>
                  <a:srgbClr val="000000"/>
                </a:solidFill>
                <a:latin typeface="Arial (Body)"/>
              </a:rPr>
              <a:t> </a:t>
            </a:r>
            <a:r>
              <a:rPr lang="en-US" sz="4000" dirty="0" err="1">
                <a:solidFill>
                  <a:srgbClr val="000000"/>
                </a:solidFill>
                <a:latin typeface="Arial (Body)"/>
              </a:rPr>
              <a:t>cạnh</a:t>
            </a:r>
            <a:r>
              <a:rPr lang="en-US" sz="4000" dirty="0">
                <a:solidFill>
                  <a:srgbClr val="000000"/>
                </a:solidFill>
                <a:latin typeface="Arial (Body)"/>
              </a:rPr>
              <a:t> </a:t>
            </a:r>
            <a:r>
              <a:rPr lang="en-US" sz="4000" dirty="0" err="1">
                <a:solidFill>
                  <a:srgbClr val="000000"/>
                </a:solidFill>
                <a:latin typeface="Arial (Body)"/>
              </a:rPr>
              <a:t>và</a:t>
            </a:r>
            <a:r>
              <a:rPr lang="en-US" sz="4000" dirty="0">
                <a:solidFill>
                  <a:srgbClr val="000000"/>
                </a:solidFill>
                <a:latin typeface="Arial (Body)"/>
              </a:rPr>
              <a:t> </a:t>
            </a:r>
            <a:r>
              <a:rPr lang="en-US" sz="4000" dirty="0" err="1">
                <a:solidFill>
                  <a:srgbClr val="000000"/>
                </a:solidFill>
                <a:latin typeface="Arial (Body)"/>
              </a:rPr>
              <a:t>các</a:t>
            </a:r>
            <a:r>
              <a:rPr lang="en-US" sz="4000" dirty="0">
                <a:solidFill>
                  <a:srgbClr val="000000"/>
                </a:solidFill>
                <a:latin typeface="Arial (Body)"/>
              </a:rPr>
              <a:t> </a:t>
            </a:r>
            <a:r>
              <a:rPr lang="en-US" sz="4000" dirty="0" err="1">
                <a:solidFill>
                  <a:srgbClr val="000000"/>
                </a:solidFill>
                <a:latin typeface="Arial (Body)"/>
              </a:rPr>
              <a:t>góc</a:t>
            </a:r>
            <a:r>
              <a:rPr lang="en-US" sz="4000" dirty="0">
                <a:solidFill>
                  <a:srgbClr val="000000"/>
                </a:solidFill>
                <a:latin typeface="Arial (Body)"/>
              </a:rPr>
              <a:t> </a:t>
            </a:r>
            <a:r>
              <a:rPr lang="en-US" sz="4000" dirty="0" err="1">
                <a:solidFill>
                  <a:srgbClr val="000000"/>
                </a:solidFill>
                <a:latin typeface="Arial (Body)"/>
              </a:rPr>
              <a:t>của</a:t>
            </a:r>
            <a:r>
              <a:rPr lang="en-US" sz="4000" dirty="0">
                <a:solidFill>
                  <a:srgbClr val="000000"/>
                </a:solidFill>
                <a:latin typeface="Arial (Body)"/>
              </a:rPr>
              <a:t> </a:t>
            </a:r>
            <a:r>
              <a:rPr lang="en-US" sz="4000" dirty="0" err="1">
                <a:solidFill>
                  <a:srgbClr val="000000"/>
                </a:solidFill>
                <a:latin typeface="Arial (Body)"/>
              </a:rPr>
              <a:t>tứ</a:t>
            </a:r>
            <a:r>
              <a:rPr lang="en-US" sz="4000" dirty="0">
                <a:solidFill>
                  <a:srgbClr val="000000"/>
                </a:solidFill>
                <a:latin typeface="Arial (Body)"/>
              </a:rPr>
              <a:t> </a:t>
            </a:r>
            <a:r>
              <a:rPr lang="en-US" sz="4000" dirty="0" err="1">
                <a:solidFill>
                  <a:srgbClr val="000000"/>
                </a:solidFill>
                <a:latin typeface="Arial (Body)"/>
              </a:rPr>
              <a:t>giác</a:t>
            </a:r>
            <a:r>
              <a:rPr lang="en-US" sz="4000" dirty="0">
                <a:solidFill>
                  <a:srgbClr val="000000"/>
                </a:solidFill>
                <a:latin typeface="Arial (Body)"/>
              </a:rPr>
              <a:t> ABCD.</a:t>
            </a:r>
          </a:p>
        </p:txBody>
      </p:sp>
      <p:sp>
        <p:nvSpPr>
          <p:cNvPr id="2" name="Rectangle 1">
            <a:extLst>
              <a:ext uri="{FF2B5EF4-FFF2-40B4-BE49-F238E27FC236}">
                <a16:creationId xmlns:a16="http://schemas.microsoft.com/office/drawing/2014/main" xmlns="" id="{5C976749-6EE0-E77B-95A2-E5B7CA8712C7}"/>
              </a:ext>
            </a:extLst>
          </p:cNvPr>
          <p:cNvSpPr/>
          <p:nvPr/>
        </p:nvSpPr>
        <p:spPr>
          <a:xfrm>
            <a:off x="8566757" y="2127645"/>
            <a:ext cx="1154482" cy="707886"/>
          </a:xfrm>
          <a:prstGeom prst="rect">
            <a:avLst/>
          </a:prstGeom>
        </p:spPr>
        <p:txBody>
          <a:bodyPr wrap="none">
            <a:spAutoFit/>
          </a:bodyPr>
          <a:lstStyle/>
          <a:p>
            <a:pPr lvl="0" algn="ctr">
              <a:defRPr/>
            </a:pP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F6AC8DAC-6A18-42AD-99F3-AD4B4DC1003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Lst>
          </a:blip>
          <a:srcRect r="620"/>
          <a:stretch/>
        </p:blipFill>
        <p:spPr bwMode="auto">
          <a:xfrm>
            <a:off x="9073743" y="3090316"/>
            <a:ext cx="6758464" cy="4035235"/>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xmlns="" id="{D4BB73E5-0463-8A38-06B4-FF16E85D601B}"/>
              </a:ext>
            </a:extLst>
          </p:cNvPr>
          <p:cNvSpPr txBox="1"/>
          <p:nvPr/>
        </p:nvSpPr>
        <p:spPr>
          <a:xfrm>
            <a:off x="9088704" y="7380336"/>
            <a:ext cx="6916334" cy="901593"/>
          </a:xfrm>
          <a:prstGeom prst="rect">
            <a:avLst/>
          </a:prstGeom>
          <a:noFill/>
        </p:spPr>
        <p:txBody>
          <a:bodyPr wrap="square">
            <a:spAutoFit/>
          </a:bodyPr>
          <a:lstStyle/>
          <a:p>
            <a:pPr algn="just">
              <a:lnSpc>
                <a:spcPct val="150000"/>
              </a:lnSpc>
              <a:spcAft>
                <a:spcPts val="600"/>
              </a:spcAft>
            </a:pPr>
            <a:r>
              <a:rPr lang="fr-FR" sz="4000" dirty="0" err="1">
                <a:solidFill>
                  <a:srgbClr val="000000"/>
                </a:solidFill>
                <a:effectLst/>
                <a:latin typeface="Arial (Body)"/>
                <a:ea typeface="Calibri" panose="020F0502020204030204" pitchFamily="34" charset="0"/>
                <a:cs typeface="Times New Roman" panose="02020603050405020304" pitchFamily="18" charset="0"/>
              </a:rPr>
              <a:t>Tứ</a:t>
            </a:r>
            <a:r>
              <a:rPr lang="fr-FR" sz="4000" dirty="0">
                <a:solidFill>
                  <a:srgbClr val="000000"/>
                </a:solidFill>
                <a:effectLst/>
                <a:latin typeface="Arial (Body)"/>
                <a:ea typeface="Calibri" panose="020F0502020204030204" pitchFamily="34" charset="0"/>
                <a:cs typeface="Times New Roman" panose="02020603050405020304" pitchFamily="18" charset="0"/>
              </a:rPr>
              <a:t> </a:t>
            </a:r>
            <a:r>
              <a:rPr lang="fr-FR" sz="4000" dirty="0" err="1">
                <a:solidFill>
                  <a:srgbClr val="000000"/>
                </a:solidFill>
                <a:effectLst/>
                <a:latin typeface="Arial (Body)"/>
                <a:ea typeface="Calibri" panose="020F0502020204030204" pitchFamily="34" charset="0"/>
                <a:cs typeface="Times New Roman" panose="02020603050405020304" pitchFamily="18" charset="0"/>
              </a:rPr>
              <a:t>giác</a:t>
            </a:r>
            <a:r>
              <a:rPr lang="fr-FR" sz="4000" dirty="0">
                <a:solidFill>
                  <a:srgbClr val="000000"/>
                </a:solidFill>
                <a:effectLst/>
                <a:latin typeface="Arial (Body)"/>
                <a:ea typeface="Calibri" panose="020F0502020204030204" pitchFamily="34" charset="0"/>
                <a:cs typeface="Times New Roman" panose="02020603050405020304" pitchFamily="18" charset="0"/>
              </a:rPr>
              <a:t> ABCD là </a:t>
            </a:r>
            <a:r>
              <a:rPr lang="fr-FR" sz="4000" dirty="0" err="1">
                <a:solidFill>
                  <a:srgbClr val="000000"/>
                </a:solidFill>
                <a:effectLst/>
                <a:latin typeface="Arial (Body)"/>
                <a:ea typeface="Calibri" panose="020F0502020204030204" pitchFamily="34" charset="0"/>
                <a:cs typeface="Times New Roman" panose="02020603050405020304" pitchFamily="18" charset="0"/>
              </a:rPr>
              <a:t>hình</a:t>
            </a:r>
            <a:r>
              <a:rPr lang="fr-FR" sz="4000" dirty="0">
                <a:solidFill>
                  <a:srgbClr val="000000"/>
                </a:solidFill>
                <a:effectLst/>
                <a:latin typeface="Arial (Body)"/>
                <a:ea typeface="Calibri" panose="020F0502020204030204" pitchFamily="34" charset="0"/>
                <a:cs typeface="Times New Roman" panose="02020603050405020304" pitchFamily="18" charset="0"/>
              </a:rPr>
              <a:t> </a:t>
            </a:r>
            <a:r>
              <a:rPr lang="fr-FR" sz="4000" dirty="0" err="1">
                <a:solidFill>
                  <a:srgbClr val="000000"/>
                </a:solidFill>
                <a:effectLst/>
                <a:latin typeface="Arial (Body)"/>
                <a:ea typeface="Calibri" panose="020F0502020204030204" pitchFamily="34" charset="0"/>
                <a:cs typeface="Times New Roman" panose="02020603050405020304" pitchFamily="18" charset="0"/>
              </a:rPr>
              <a:t>vuông</a:t>
            </a:r>
            <a:r>
              <a:rPr lang="fr-FR"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521495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2"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mc:AlternateContent xmlns:mc="http://schemas.openxmlformats.org/markup-compatibility/2006" xmlns:a14="http://schemas.microsoft.com/office/drawing/2010/main">
        <mc:Choice Requires="a14">
          <p:sp>
            <p:nvSpPr>
              <p:cNvPr id="18" name="Rectangle 17"/>
              <p:cNvSpPr/>
              <p:nvPr/>
            </p:nvSpPr>
            <p:spPr>
              <a:xfrm>
                <a:off x="1724725" y="1516578"/>
                <a:ext cx="14838550" cy="2590133"/>
              </a:xfrm>
              <a:prstGeom prst="rect">
                <a:avLst/>
              </a:prstGeom>
            </p:spPr>
            <p:txBody>
              <a:bodyPr wrap="square">
                <a:spAutoFit/>
              </a:bodyPr>
              <a:lstStyle/>
              <a:p>
                <a:pPr algn="just">
                  <a:lnSpc>
                    <a:spcPct val="200000"/>
                  </a:lnSpc>
                </a:pPr>
                <a:r>
                  <a:rPr lang="en-US" sz="4000" dirty="0">
                    <a:solidFill>
                      <a:srgbClr val="000000"/>
                    </a:solidFill>
                    <a:latin typeface="Arial (Body)"/>
                  </a:rPr>
                  <a:t>Trong </a:t>
                </a:r>
                <a:r>
                  <a:rPr lang="en-US" sz="4000" dirty="0" err="1">
                    <a:solidFill>
                      <a:srgbClr val="000000"/>
                    </a:solidFill>
                    <a:latin typeface="Arial (Body)"/>
                  </a:rPr>
                  <a:t>những</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t>
                </a:r>
                <a:r>
                  <a:rPr lang="en-US" sz="4000" dirty="0" err="1">
                    <a:solidFill>
                      <a:srgbClr val="000000"/>
                    </a:solidFill>
                    <a:latin typeface="Arial (Body)"/>
                  </a:rPr>
                  <a:t>sau</a:t>
                </a:r>
                <a:r>
                  <a:rPr lang="en-US" sz="4000" dirty="0">
                    <a:solidFill>
                      <a:srgbClr val="000000"/>
                    </a:solidFill>
                    <a:latin typeface="Arial (Body)"/>
                  </a:rPr>
                  <a:t>, </a:t>
                </a:r>
                <a:r>
                  <a:rPr lang="en-US" sz="4000" dirty="0" err="1">
                    <a:solidFill>
                      <a:srgbClr val="000000"/>
                    </a:solidFill>
                    <a:latin typeface="Arial (Body)"/>
                  </a:rPr>
                  <a:t>tìm</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t>
                </a:r>
                <a:r>
                  <a:rPr lang="en-US" sz="4000" dirty="0" err="1">
                    <a:solidFill>
                      <a:srgbClr val="000000"/>
                    </a:solidFill>
                    <a:latin typeface="Arial (Body)"/>
                  </a:rPr>
                  <a:t>thuộc</a:t>
                </a:r>
                <a:r>
                  <a:rPr lang="en-US" sz="4000" dirty="0">
                    <a:solidFill>
                      <a:srgbClr val="000000"/>
                    </a:solidFill>
                    <a:latin typeface="Arial (Body)"/>
                  </a:rPr>
                  <a:t> </a:t>
                </a:r>
                <a:r>
                  <a:rPr lang="en-US" sz="4000" dirty="0" err="1">
                    <a:solidFill>
                      <a:srgbClr val="000000"/>
                    </a:solidFill>
                    <a:latin typeface="Arial (Body)"/>
                  </a:rPr>
                  <a:t>đồ</a:t>
                </a:r>
                <a:r>
                  <a:rPr lang="en-US" sz="4000" dirty="0">
                    <a:solidFill>
                      <a:srgbClr val="000000"/>
                    </a:solidFill>
                    <a:latin typeface="Arial (Body)"/>
                  </a:rPr>
                  <a:t> thị </a:t>
                </a:r>
                <a:r>
                  <a:rPr lang="en-US" sz="4000" dirty="0" err="1">
                    <a:solidFill>
                      <a:srgbClr val="000000"/>
                    </a:solidFill>
                    <a:latin typeface="Arial (Body)"/>
                  </a:rPr>
                  <a:t>của</a:t>
                </a:r>
                <a:r>
                  <a:rPr lang="en-US" sz="4000" dirty="0">
                    <a:solidFill>
                      <a:srgbClr val="000000"/>
                    </a:solidFill>
                    <a:latin typeface="Arial (Body)"/>
                  </a:rPr>
                  <a:t> </a:t>
                </a:r>
                <a:r>
                  <a:rPr lang="en-US" sz="4000" dirty="0" err="1">
                    <a:solidFill>
                      <a:srgbClr val="000000"/>
                    </a:solidFill>
                    <a:latin typeface="Arial (Body)"/>
                  </a:rPr>
                  <a:t>hàm</a:t>
                </a:r>
                <a:r>
                  <a:rPr lang="en-US" sz="4000" dirty="0">
                    <a:solidFill>
                      <a:srgbClr val="000000"/>
                    </a:solidFill>
                    <a:latin typeface="Arial (Body)"/>
                  </a:rPr>
                  <a:t> </a:t>
                </a:r>
                <a:r>
                  <a:rPr lang="en-US" sz="4000" dirty="0" err="1">
                    <a:solidFill>
                      <a:srgbClr val="000000"/>
                    </a:solidFill>
                    <a:latin typeface="Arial (Body)"/>
                  </a:rPr>
                  <a:t>số</a:t>
                </a:r>
                <a:r>
                  <a:rPr lang="en-US" sz="4000" dirty="0">
                    <a:solidFill>
                      <a:srgbClr val="000000"/>
                    </a:solidFill>
                    <a:latin typeface="Arial (Body)"/>
                  </a:rPr>
                  <a:t> y = 4x:</a:t>
                </a:r>
              </a:p>
              <a:p>
                <a:pPr algn="ctr">
                  <a:lnSpc>
                    <a:spcPct val="150000"/>
                  </a:lnSpc>
                </a:pPr>
                <a:r>
                  <a:rPr lang="en-US" sz="4000" dirty="0">
                    <a:solidFill>
                      <a:srgbClr val="000000"/>
                    </a:solidFill>
                    <a:latin typeface="Arial (Body)"/>
                  </a:rPr>
                  <a:t>M</a:t>
                </a:r>
                <a14:m>
                  <m:oMath xmlns:m="http://schemas.openxmlformats.org/officeDocument/2006/math">
                    <m:r>
                      <a:rPr lang="en-US" sz="4000" b="0" i="1" smtClean="0">
                        <a:solidFill>
                          <a:srgbClr val="000000"/>
                        </a:solidFill>
                        <a:latin typeface="Cambria Math" panose="02040503050406030204" pitchFamily="18" charset="0"/>
                      </a:rPr>
                      <m:t>(−</m:t>
                    </m:r>
                  </m:oMath>
                </a14:m>
                <a:r>
                  <a:rPr lang="en-US" sz="4000" dirty="0">
                    <a:solidFill>
                      <a:srgbClr val="000000"/>
                    </a:solidFill>
                    <a:latin typeface="Arial (Body)"/>
                  </a:rPr>
                  <a:t>1; </a:t>
                </a:r>
                <a14:m>
                  <m:oMath xmlns:m="http://schemas.openxmlformats.org/officeDocument/2006/math">
                    <m:r>
                      <a:rPr lang="en-US" sz="4000" b="0" i="1" smtClean="0">
                        <a:solidFill>
                          <a:srgbClr val="000000"/>
                        </a:solidFill>
                        <a:latin typeface="Cambria Math" panose="02040503050406030204" pitchFamily="18" charset="0"/>
                      </a:rPr>
                      <m:t>−</m:t>
                    </m:r>
                  </m:oMath>
                </a14:m>
                <a:r>
                  <a:rPr lang="en-US" sz="4000" dirty="0">
                    <a:solidFill>
                      <a:srgbClr val="000000"/>
                    </a:solidFill>
                    <a:latin typeface="Arial (Body)"/>
                  </a:rPr>
                  <a:t>4); M(1; </a:t>
                </a:r>
                <a14:m>
                  <m:oMath xmlns:m="http://schemas.openxmlformats.org/officeDocument/2006/math">
                    <m:r>
                      <a:rPr lang="en-US" sz="4000" b="0" i="1" smtClean="0">
                        <a:solidFill>
                          <a:srgbClr val="000000"/>
                        </a:solidFill>
                        <a:latin typeface="Cambria Math" panose="02040503050406030204" pitchFamily="18" charset="0"/>
                      </a:rPr>
                      <m:t>−</m:t>
                    </m:r>
                  </m:oMath>
                </a14:m>
                <a:r>
                  <a:rPr lang="en-US" sz="4000" dirty="0">
                    <a:solidFill>
                      <a:srgbClr val="000000"/>
                    </a:solidFill>
                    <a:latin typeface="Arial (Body)"/>
                  </a:rPr>
                  <a:t>4); P</a:t>
                </a:r>
                <a14:m>
                  <m:oMath xmlns:m="http://schemas.openxmlformats.org/officeDocument/2006/math">
                    <m:d>
                      <m:dPr>
                        <m:ctrlPr>
                          <a:rPr lang="en-US" sz="4000" b="0" i="1" smtClean="0">
                            <a:solidFill>
                              <a:srgbClr val="000000"/>
                            </a:solidFill>
                            <a:latin typeface="Cambria Math"/>
                          </a:rPr>
                        </m:ctrlPr>
                      </m:dPr>
                      <m:e>
                        <m:f>
                          <m:fPr>
                            <m:ctrlPr>
                              <a:rPr lang="en-US" sz="4000" b="0" i="1" smtClean="0">
                                <a:solidFill>
                                  <a:srgbClr val="000000"/>
                                </a:solidFill>
                                <a:latin typeface="Cambria Math"/>
                              </a:rPr>
                            </m:ctrlPr>
                          </m:fPr>
                          <m:num>
                            <m:r>
                              <a:rPr lang="en-US" sz="4000" b="0" i="1" smtClean="0">
                                <a:solidFill>
                                  <a:srgbClr val="000000"/>
                                </a:solidFill>
                                <a:latin typeface="Cambria Math" panose="02040503050406030204" pitchFamily="18" charset="0"/>
                              </a:rPr>
                              <m:t>1</m:t>
                            </m:r>
                          </m:num>
                          <m:den>
                            <m:r>
                              <a:rPr lang="en-US" sz="4000" b="0" i="1" smtClean="0">
                                <a:solidFill>
                                  <a:srgbClr val="000000"/>
                                </a:solidFill>
                                <a:latin typeface="Cambria Math" panose="02040503050406030204" pitchFamily="18" charset="0"/>
                              </a:rPr>
                              <m:t>4</m:t>
                            </m:r>
                          </m:den>
                        </m:f>
                        <m:r>
                          <a:rPr lang="en-US" sz="4000" b="0" i="1" smtClean="0">
                            <a:solidFill>
                              <a:srgbClr val="000000"/>
                            </a:solidFill>
                            <a:latin typeface="Cambria Math" panose="02040503050406030204" pitchFamily="18" charset="0"/>
                          </a:rPr>
                          <m:t>;1</m:t>
                        </m:r>
                      </m:e>
                    </m:d>
                  </m:oMath>
                </a14:m>
                <a:endParaRPr lang="vi-VN" sz="4000" dirty="0">
                  <a:solidFill>
                    <a:srgbClr val="000000"/>
                  </a:solidFill>
                  <a:latin typeface="Arial (Body)"/>
                </a:endParaRPr>
              </a:p>
            </p:txBody>
          </p:sp>
        </mc:Choice>
        <mc:Fallback xmlns="">
          <p:sp>
            <p:nvSpPr>
              <p:cNvPr id="18" name="Rectangle 17"/>
              <p:cNvSpPr>
                <a:spLocks noRot="1" noChangeAspect="1" noMove="1" noResize="1" noEditPoints="1" noAdjustHandles="1" noChangeArrowheads="1" noChangeShapeType="1" noTextEdit="1"/>
              </p:cNvSpPr>
              <p:nvPr/>
            </p:nvSpPr>
            <p:spPr>
              <a:xfrm>
                <a:off x="1724725" y="1516578"/>
                <a:ext cx="14838550" cy="2590133"/>
              </a:xfrm>
              <a:prstGeom prst="rect">
                <a:avLst/>
              </a:prstGeom>
              <a:blipFill>
                <a:blip r:embed="rId2"/>
                <a:stretch>
                  <a:fillRect l="-1479" r="-698" b="-3059"/>
                </a:stretch>
              </a:blipFill>
            </p:spPr>
            <p:txBody>
              <a:bodyPr/>
              <a:lstStyle/>
              <a:p>
                <a:r>
                  <a:rPr lang="en-US">
                    <a:noFill/>
                  </a:rPr>
                  <a:t> </a:t>
                </a:r>
              </a:p>
            </p:txBody>
          </p:sp>
        </mc:Fallback>
      </mc:AlternateContent>
      <p:pic>
        <p:nvPicPr>
          <p:cNvPr id="19"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72256"/>
          <a:stretch>
            <a:fillRect/>
          </a:stretch>
        </p:blipFill>
        <p:spPr>
          <a:xfrm rot="12087268">
            <a:off x="-3399188" y="8615119"/>
            <a:ext cx="9070739" cy="3131406"/>
          </a:xfrm>
          <a:prstGeom prst="rect">
            <a:avLst/>
          </a:prstGeom>
        </p:spPr>
      </p:pic>
      <p:sp>
        <p:nvSpPr>
          <p:cNvPr id="23" name="Rectangle 22"/>
          <p:cNvSpPr/>
          <p:nvPr/>
        </p:nvSpPr>
        <p:spPr>
          <a:xfrm>
            <a:off x="1746109" y="591714"/>
            <a:ext cx="5913620" cy="901593"/>
          </a:xfrm>
          <a:prstGeom prst="rect">
            <a:avLst/>
          </a:prstGeom>
        </p:spPr>
        <p:txBody>
          <a:bodyPr wrap="square">
            <a:spAutoFit/>
          </a:bodyPr>
          <a:lstStyle/>
          <a:p>
            <a:pPr algn="just">
              <a:lnSpc>
                <a:spcPct val="150000"/>
              </a:lnSpc>
            </a:pPr>
            <a:r>
              <a:rPr lang="en-US" sz="4000" b="1" u="sng" dirty="0" err="1">
                <a:solidFill>
                  <a:srgbClr val="002060"/>
                </a:solidFill>
                <a:latin typeface="Arial" panose="020B0604020202020204" pitchFamily="34" charset="0"/>
                <a:cs typeface="Arial" panose="020B0604020202020204" pitchFamily="34" charset="0"/>
              </a:rPr>
              <a:t>Bài</a:t>
            </a:r>
            <a:r>
              <a:rPr lang="en-US" sz="4000" b="1" u="sng" dirty="0">
                <a:solidFill>
                  <a:srgbClr val="002060"/>
                </a:solidFill>
                <a:latin typeface="Arial" panose="020B0604020202020204" pitchFamily="34" charset="0"/>
                <a:cs typeface="Arial" panose="020B0604020202020204" pitchFamily="34" charset="0"/>
              </a:rPr>
              <a:t> 5 (SGK – tr14)</a:t>
            </a:r>
            <a:endParaRPr lang="en-US" sz="4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636541" y="395829"/>
            <a:ext cx="1109568" cy="1585097"/>
          </a:xfrm>
          <a:prstGeom prst="rect">
            <a:avLst/>
          </a:prstGeom>
        </p:spPr>
      </p:pic>
      <p:pic>
        <p:nvPicPr>
          <p:cNvPr id="8" name="Picture 7"/>
          <p:cNvPicPr>
            <a:picLocks noChangeAspect="1"/>
          </p:cNvPicPr>
          <p:nvPr/>
        </p:nvPicPr>
        <p:blipFill>
          <a:blip r:embed="rId6"/>
          <a:stretch>
            <a:fillRect/>
          </a:stretch>
        </p:blipFill>
        <p:spPr>
          <a:xfrm>
            <a:off x="15754271" y="8191500"/>
            <a:ext cx="2457529" cy="2429465"/>
          </a:xfrm>
          <a:prstGeom prst="rect">
            <a:avLst/>
          </a:prstGeom>
        </p:spPr>
      </p:pic>
      <p:sp>
        <p:nvSpPr>
          <p:cNvPr id="3" name="Rectangle 2">
            <a:extLst>
              <a:ext uri="{FF2B5EF4-FFF2-40B4-BE49-F238E27FC236}">
                <a16:creationId xmlns:a16="http://schemas.microsoft.com/office/drawing/2014/main" xmlns="" id="{1216CDF7-E304-5F82-425A-58073A3B63BF}"/>
              </a:ext>
            </a:extLst>
          </p:cNvPr>
          <p:cNvSpPr/>
          <p:nvPr/>
        </p:nvSpPr>
        <p:spPr>
          <a:xfrm>
            <a:off x="1168868" y="4789557"/>
            <a:ext cx="1154482" cy="707886"/>
          </a:xfrm>
          <a:prstGeom prst="rect">
            <a:avLst/>
          </a:prstGeom>
        </p:spPr>
        <p:txBody>
          <a:bodyPr wrap="none">
            <a:spAutoFit/>
          </a:bodyPr>
          <a:lstStyle/>
          <a:p>
            <a:pPr lvl="0" algn="ctr">
              <a:defRPr/>
            </a:pP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1BBAF5DF-C21A-B0D0-61C7-5FA3D435E700}"/>
                  </a:ext>
                </a:extLst>
              </p:cNvPr>
              <p:cNvSpPr txBox="1"/>
              <p:nvPr/>
            </p:nvSpPr>
            <p:spPr>
              <a:xfrm>
                <a:off x="3048000" y="6027955"/>
                <a:ext cx="12192000" cy="2953437"/>
              </a:xfrm>
              <a:prstGeom prst="rect">
                <a:avLst/>
              </a:prstGeom>
              <a:noFill/>
            </p:spPr>
            <p:txBody>
              <a:bodyPr wrap="square">
                <a:spAutoFit/>
              </a:bodyPr>
              <a:lstStyle/>
              <a:p>
                <a:pPr>
                  <a:lnSpc>
                    <a:spcPct val="150000"/>
                  </a:lnSpc>
                  <a:spcAft>
                    <a:spcPts val="800"/>
                  </a:spcAft>
                </a:pP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Thay</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tọa</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độ</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điểm</a:t>
                </a:r>
                <a:r>
                  <a:rPr lang="fr-FR" sz="4000" dirty="0">
                    <a:effectLst/>
                    <a:latin typeface="Arial (Body)"/>
                    <a:ea typeface="Arial" panose="020B0604020202020204" pitchFamily="34" charset="0"/>
                    <a:cs typeface="Times New Roman" panose="02020603050405020304" pitchFamily="18" charset="0"/>
                  </a:rPr>
                  <a:t> </a:t>
                </a:r>
                <a14:m>
                  <m:oMath xmlns:m="http://schemas.openxmlformats.org/officeDocument/2006/math">
                    <m:r>
                      <a:rPr lang="en-US" sz="4000" i="1">
                        <a:effectLst/>
                        <a:latin typeface="Cambria Math"/>
                        <a:ea typeface="Arial" panose="020B0604020202020204" pitchFamily="34" charset="0"/>
                        <a:cs typeface="Times New Roman" panose="02020603050405020304" pitchFamily="18" charset="0"/>
                      </a:rPr>
                      <m:t>𝑀</m:t>
                    </m:r>
                    <m:r>
                      <a:rPr lang="fr-FR" sz="4000" i="1">
                        <a:effectLst/>
                        <a:latin typeface="Cambria Math"/>
                        <a:ea typeface="Arial" panose="020B0604020202020204" pitchFamily="34" charset="0"/>
                        <a:cs typeface="Times New Roman" panose="02020603050405020304" pitchFamily="18" charset="0"/>
                      </a:rPr>
                      <m:t>(−1; −4)</m:t>
                    </m:r>
                  </m:oMath>
                </a14:m>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vào</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hàm</a:t>
                </a:r>
                <a:r>
                  <a:rPr lang="fr-FR" sz="4000" dirty="0">
                    <a:effectLst/>
                    <a:latin typeface="Arial (Body)"/>
                    <a:ea typeface="Arial" panose="020B0604020202020204" pitchFamily="34" charset="0"/>
                    <a:cs typeface="Times New Roman" panose="02020603050405020304" pitchFamily="18" charset="0"/>
                  </a:rPr>
                  <a:t> </a:t>
                </a:r>
                <a:r>
                  <a:rPr lang="fr-FR" sz="4000" dirty="0" err="1">
                    <a:effectLst/>
                    <a:latin typeface="Arial (Body)"/>
                    <a:ea typeface="Arial" panose="020B0604020202020204" pitchFamily="34" charset="0"/>
                    <a:cs typeface="Times New Roman" panose="02020603050405020304" pitchFamily="18" charset="0"/>
                  </a:rPr>
                  <a:t>số</a:t>
                </a:r>
                <a:r>
                  <a:rPr lang="fr-FR" sz="4000" dirty="0">
                    <a:effectLst/>
                    <a:latin typeface="Arial (Body)"/>
                    <a:ea typeface="Arial" panose="020B0604020202020204" pitchFamily="34" charset="0"/>
                    <a:cs typeface="Times New Roman" panose="02020603050405020304" pitchFamily="18" charset="0"/>
                  </a:rPr>
                  <a:t> ta </a:t>
                </a:r>
                <a:r>
                  <a:rPr lang="fr-FR" sz="4000" dirty="0" err="1">
                    <a:effectLst/>
                    <a:latin typeface="Arial (Body)"/>
                    <a:ea typeface="Arial" panose="020B0604020202020204" pitchFamily="34" charset="0"/>
                    <a:cs typeface="Times New Roman" panose="02020603050405020304" pitchFamily="18" charset="0"/>
                  </a:rPr>
                  <a:t>có</a:t>
                </a:r>
                <a:r>
                  <a:rPr lang="fr-FR" sz="4000" dirty="0">
                    <a:effectLst/>
                    <a:latin typeface="Arial (Body)"/>
                    <a:ea typeface="Arial" panose="020B0604020202020204" pitchFamily="34" charset="0"/>
                    <a:cs typeface="Times New Roman" panose="02020603050405020304" pitchFamily="18" charset="0"/>
                  </a:rPr>
                  <a:t>:</a:t>
                </a:r>
                <a:endParaRPr lang="en-US" sz="4000" dirty="0">
                  <a:effectLst/>
                  <a:latin typeface="Arial (Body)"/>
                  <a:ea typeface="Arial" panose="020B060402020202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fr-FR" sz="4000" i="1">
                          <a:effectLst/>
                          <a:latin typeface="Cambria Math"/>
                          <a:ea typeface="Arial" panose="020B0604020202020204" pitchFamily="34" charset="0"/>
                          <a:cs typeface="Times New Roman" panose="02020603050405020304" pitchFamily="18" charset="0"/>
                        </a:rPr>
                        <m:t> </m:t>
                      </m:r>
                      <m:r>
                        <a:rPr lang="en-US" sz="4000" i="1">
                          <a:effectLst/>
                          <a:latin typeface="Cambria Math"/>
                          <a:ea typeface="Arial" panose="020B0604020202020204" pitchFamily="34" charset="0"/>
                          <a:cs typeface="Times New Roman" panose="02020603050405020304" pitchFamily="18" charset="0"/>
                        </a:rPr>
                        <m:t>−4 = 4.(−1) </m:t>
                      </m:r>
                    </m:oMath>
                  </m:oMathPara>
                </a14:m>
                <a:endParaRPr lang="en-US" sz="4000" dirty="0">
                  <a:effectLst/>
                  <a:latin typeface="Arial (Body)"/>
                  <a:ea typeface="Arial" panose="020B0604020202020204" pitchFamily="34" charset="0"/>
                  <a:cs typeface="Times New Roman" panose="02020603050405020304" pitchFamily="18" charset="0"/>
                </a:endParaRPr>
              </a:p>
              <a:p>
                <a:pPr>
                  <a:lnSpc>
                    <a:spcPct val="150000"/>
                  </a:lnSpc>
                  <a:spcAft>
                    <a:spcPts val="800"/>
                  </a:spcAft>
                </a:pPr>
                <a14:m>
                  <m:oMath xmlns:m="http://schemas.openxmlformats.org/officeDocument/2006/math">
                    <m:r>
                      <a:rPr lang="en-US" sz="4000" i="1">
                        <a:effectLst/>
                        <a:latin typeface="Cambria Math"/>
                        <a:ea typeface="Arial" panose="020B0604020202020204" pitchFamily="34" charset="0"/>
                        <a:cs typeface="Times New Roman" panose="02020603050405020304" pitchFamily="18" charset="0"/>
                      </a:rPr>
                      <m:t>⇒</m:t>
                    </m:r>
                  </m:oMath>
                </a14:m>
                <a:r>
                  <a:rPr lang="en-US" sz="4000" dirty="0">
                    <a:effectLst/>
                    <a:latin typeface="Arial (Body)"/>
                    <a:ea typeface="Arial" panose="020B0604020202020204" pitchFamily="34" charset="0"/>
                    <a:cs typeface="Times New Roman" panose="02020603050405020304" pitchFamily="18" charset="0"/>
                  </a:rPr>
                  <a:t> M </a:t>
                </a:r>
                <a:r>
                  <a:rPr lang="en-US" sz="4000" dirty="0" err="1">
                    <a:effectLst/>
                    <a:latin typeface="Arial (Body)"/>
                    <a:ea typeface="Arial" panose="020B0604020202020204" pitchFamily="34" charset="0"/>
                    <a:cs typeface="Times New Roman" panose="02020603050405020304" pitchFamily="18" charset="0"/>
                  </a:rPr>
                  <a:t>thuộc</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đồ</a:t>
                </a:r>
                <a:r>
                  <a:rPr lang="en-US" sz="4000" dirty="0">
                    <a:effectLst/>
                    <a:latin typeface="Arial (Body)"/>
                    <a:ea typeface="Arial" panose="020B0604020202020204" pitchFamily="34" charset="0"/>
                    <a:cs typeface="Times New Roman" panose="02020603050405020304" pitchFamily="18" charset="0"/>
                  </a:rPr>
                  <a:t> thị </a:t>
                </a:r>
                <a:r>
                  <a:rPr lang="en-US" sz="4000" dirty="0" err="1">
                    <a:effectLst/>
                    <a:latin typeface="Arial (Body)"/>
                    <a:ea typeface="Arial" panose="020B0604020202020204" pitchFamily="34" charset="0"/>
                    <a:cs typeface="Times New Roman" panose="02020603050405020304" pitchFamily="18" charset="0"/>
                  </a:rPr>
                  <a:t>hàm</a:t>
                </a:r>
                <a:r>
                  <a:rPr lang="en-US" sz="4000" dirty="0">
                    <a:effectLst/>
                    <a:latin typeface="Arial (Body)"/>
                    <a:ea typeface="Arial" panose="020B0604020202020204" pitchFamily="34" charset="0"/>
                    <a:cs typeface="Times New Roman" panose="02020603050405020304" pitchFamily="18" charset="0"/>
                  </a:rPr>
                  <a:t> </a:t>
                </a:r>
                <a:r>
                  <a:rPr lang="en-US" sz="4000" dirty="0" err="1">
                    <a:effectLst/>
                    <a:latin typeface="Arial (Body)"/>
                    <a:ea typeface="Arial" panose="020B0604020202020204" pitchFamily="34" charset="0"/>
                    <a:cs typeface="Times New Roman" panose="02020603050405020304" pitchFamily="18" charset="0"/>
                  </a:rPr>
                  <a:t>số</a:t>
                </a:r>
                <a:r>
                  <a:rPr lang="en-US" sz="4000" dirty="0">
                    <a:effectLst/>
                    <a:latin typeface="Arial (Body)"/>
                    <a:ea typeface="Arial" panose="020B0604020202020204" pitchFamily="34" charset="0"/>
                    <a:cs typeface="Times New Roman" panose="02020603050405020304" pitchFamily="18" charset="0"/>
                  </a:rPr>
                  <a:t> y = 4x.</a:t>
                </a:r>
              </a:p>
            </p:txBody>
          </p:sp>
        </mc:Choice>
        <mc:Fallback xmlns="">
          <p:sp>
            <p:nvSpPr>
              <p:cNvPr id="5" name="TextBox 4">
                <a:extLst>
                  <a:ext uri="{FF2B5EF4-FFF2-40B4-BE49-F238E27FC236}">
                    <a16:creationId xmlns:a16="http://schemas.microsoft.com/office/drawing/2014/main" id="{1BBAF5DF-C21A-B0D0-61C7-5FA3D435E700}"/>
                  </a:ext>
                </a:extLst>
              </p:cNvPr>
              <p:cNvSpPr txBox="1">
                <a:spLocks noRot="1" noChangeAspect="1" noMove="1" noResize="1" noEditPoints="1" noAdjustHandles="1" noChangeArrowheads="1" noChangeShapeType="1" noTextEdit="1"/>
              </p:cNvSpPr>
              <p:nvPr/>
            </p:nvSpPr>
            <p:spPr>
              <a:xfrm>
                <a:off x="3048000" y="6027955"/>
                <a:ext cx="12192000" cy="2953437"/>
              </a:xfrm>
              <a:prstGeom prst="rect">
                <a:avLst/>
              </a:prstGeom>
              <a:blipFill>
                <a:blip r:embed="rId7"/>
                <a:stretch>
                  <a:fillRect l="-1750" b="-8058"/>
                </a:stretch>
              </a:blipFill>
            </p:spPr>
            <p:txBody>
              <a:bodyPr/>
              <a:lstStyle/>
              <a:p>
                <a:r>
                  <a:rPr lang="en-US">
                    <a:noFill/>
                  </a:rPr>
                  <a:t> </a:t>
                </a:r>
              </a:p>
            </p:txBody>
          </p:sp>
        </mc:Fallback>
      </mc:AlternateContent>
    </p:spTree>
    <p:extLst>
      <p:ext uri="{BB962C8B-B14F-4D97-AF65-F5344CB8AC3E}">
        <p14:creationId xmlns:p14="http://schemas.microsoft.com/office/powerpoint/2010/main" val="6712166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mc:AlternateContent xmlns:mc="http://schemas.openxmlformats.org/markup-compatibility/2006" xmlns:a14="http://schemas.microsoft.com/office/drawing/2010/main">
        <mc:Choice Requires="a14">
          <p:sp>
            <p:nvSpPr>
              <p:cNvPr id="18" name="Rectangle 17"/>
              <p:cNvSpPr/>
              <p:nvPr/>
            </p:nvSpPr>
            <p:spPr>
              <a:xfrm>
                <a:off x="1724725" y="1516578"/>
                <a:ext cx="14838550" cy="2590133"/>
              </a:xfrm>
              <a:prstGeom prst="rect">
                <a:avLst/>
              </a:prstGeom>
            </p:spPr>
            <p:txBody>
              <a:bodyPr wrap="square">
                <a:spAutoFit/>
              </a:bodyPr>
              <a:lstStyle/>
              <a:p>
                <a:pPr algn="just">
                  <a:lnSpc>
                    <a:spcPct val="200000"/>
                  </a:lnSpc>
                </a:pPr>
                <a:r>
                  <a:rPr lang="en-US" sz="4000" dirty="0">
                    <a:solidFill>
                      <a:srgbClr val="000000"/>
                    </a:solidFill>
                    <a:latin typeface="Arial (Body)"/>
                  </a:rPr>
                  <a:t>Trong </a:t>
                </a:r>
                <a:r>
                  <a:rPr lang="en-US" sz="4000" dirty="0" err="1">
                    <a:solidFill>
                      <a:srgbClr val="000000"/>
                    </a:solidFill>
                    <a:latin typeface="Arial (Body)"/>
                  </a:rPr>
                  <a:t>những</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t>
                </a:r>
                <a:r>
                  <a:rPr lang="en-US" sz="4000" dirty="0" err="1">
                    <a:solidFill>
                      <a:srgbClr val="000000"/>
                    </a:solidFill>
                    <a:latin typeface="Arial (Body)"/>
                  </a:rPr>
                  <a:t>sau</a:t>
                </a:r>
                <a:r>
                  <a:rPr lang="en-US" sz="4000" dirty="0">
                    <a:solidFill>
                      <a:srgbClr val="000000"/>
                    </a:solidFill>
                    <a:latin typeface="Arial (Body)"/>
                  </a:rPr>
                  <a:t>, </a:t>
                </a:r>
                <a:r>
                  <a:rPr lang="en-US" sz="4000" dirty="0" err="1">
                    <a:solidFill>
                      <a:srgbClr val="000000"/>
                    </a:solidFill>
                    <a:latin typeface="Arial (Body)"/>
                  </a:rPr>
                  <a:t>tìm</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t>
                </a:r>
                <a:r>
                  <a:rPr lang="en-US" sz="4000" dirty="0" err="1">
                    <a:solidFill>
                      <a:srgbClr val="000000"/>
                    </a:solidFill>
                    <a:latin typeface="Arial (Body)"/>
                  </a:rPr>
                  <a:t>thuộc</a:t>
                </a:r>
                <a:r>
                  <a:rPr lang="en-US" sz="4000" dirty="0">
                    <a:solidFill>
                      <a:srgbClr val="000000"/>
                    </a:solidFill>
                    <a:latin typeface="Arial (Body)"/>
                  </a:rPr>
                  <a:t> </a:t>
                </a:r>
                <a:r>
                  <a:rPr lang="en-US" sz="4000" dirty="0" err="1">
                    <a:solidFill>
                      <a:srgbClr val="000000"/>
                    </a:solidFill>
                    <a:latin typeface="Arial (Body)"/>
                  </a:rPr>
                  <a:t>đồ</a:t>
                </a:r>
                <a:r>
                  <a:rPr lang="en-US" sz="4000" dirty="0">
                    <a:solidFill>
                      <a:srgbClr val="000000"/>
                    </a:solidFill>
                    <a:latin typeface="Arial (Body)"/>
                  </a:rPr>
                  <a:t> thị </a:t>
                </a:r>
                <a:r>
                  <a:rPr lang="en-US" sz="4000" dirty="0" err="1">
                    <a:solidFill>
                      <a:srgbClr val="000000"/>
                    </a:solidFill>
                    <a:latin typeface="Arial (Body)"/>
                  </a:rPr>
                  <a:t>của</a:t>
                </a:r>
                <a:r>
                  <a:rPr lang="en-US" sz="4000" dirty="0">
                    <a:solidFill>
                      <a:srgbClr val="000000"/>
                    </a:solidFill>
                    <a:latin typeface="Arial (Body)"/>
                  </a:rPr>
                  <a:t> </a:t>
                </a:r>
                <a:r>
                  <a:rPr lang="en-US" sz="4000" dirty="0" err="1">
                    <a:solidFill>
                      <a:srgbClr val="000000"/>
                    </a:solidFill>
                    <a:latin typeface="Arial (Body)"/>
                  </a:rPr>
                  <a:t>hàm</a:t>
                </a:r>
                <a:r>
                  <a:rPr lang="en-US" sz="4000" dirty="0">
                    <a:solidFill>
                      <a:srgbClr val="000000"/>
                    </a:solidFill>
                    <a:latin typeface="Arial (Body)"/>
                  </a:rPr>
                  <a:t> </a:t>
                </a:r>
                <a:r>
                  <a:rPr lang="en-US" sz="4000" dirty="0" err="1">
                    <a:solidFill>
                      <a:srgbClr val="000000"/>
                    </a:solidFill>
                    <a:latin typeface="Arial (Body)"/>
                  </a:rPr>
                  <a:t>số</a:t>
                </a:r>
                <a:r>
                  <a:rPr lang="en-US" sz="4000" dirty="0">
                    <a:solidFill>
                      <a:srgbClr val="000000"/>
                    </a:solidFill>
                    <a:latin typeface="Arial (Body)"/>
                  </a:rPr>
                  <a:t> y = 4x:</a:t>
                </a:r>
              </a:p>
              <a:p>
                <a:pPr algn="ctr">
                  <a:lnSpc>
                    <a:spcPct val="150000"/>
                  </a:lnSpc>
                </a:pPr>
                <a:r>
                  <a:rPr lang="en-US" sz="4000" dirty="0">
                    <a:solidFill>
                      <a:srgbClr val="000000"/>
                    </a:solidFill>
                    <a:latin typeface="Arial (Body)"/>
                  </a:rPr>
                  <a:t>M</a:t>
                </a:r>
                <a14:m>
                  <m:oMath xmlns:m="http://schemas.openxmlformats.org/officeDocument/2006/math">
                    <m:r>
                      <a:rPr lang="en-US" sz="4000" b="0" i="1" smtClean="0">
                        <a:solidFill>
                          <a:srgbClr val="000000"/>
                        </a:solidFill>
                        <a:latin typeface="Cambria Math" panose="02040503050406030204" pitchFamily="18" charset="0"/>
                      </a:rPr>
                      <m:t>(−</m:t>
                    </m:r>
                  </m:oMath>
                </a14:m>
                <a:r>
                  <a:rPr lang="en-US" sz="4000" dirty="0">
                    <a:solidFill>
                      <a:srgbClr val="000000"/>
                    </a:solidFill>
                    <a:latin typeface="Arial (Body)"/>
                  </a:rPr>
                  <a:t>1; </a:t>
                </a:r>
                <a14:m>
                  <m:oMath xmlns:m="http://schemas.openxmlformats.org/officeDocument/2006/math">
                    <m:r>
                      <a:rPr lang="en-US" sz="4000" b="0" i="1" smtClean="0">
                        <a:solidFill>
                          <a:srgbClr val="000000"/>
                        </a:solidFill>
                        <a:latin typeface="Cambria Math" panose="02040503050406030204" pitchFamily="18" charset="0"/>
                      </a:rPr>
                      <m:t>−</m:t>
                    </m:r>
                  </m:oMath>
                </a14:m>
                <a:r>
                  <a:rPr lang="en-US" sz="4000" dirty="0">
                    <a:solidFill>
                      <a:srgbClr val="000000"/>
                    </a:solidFill>
                    <a:latin typeface="Arial (Body)"/>
                  </a:rPr>
                  <a:t>4); M(1; </a:t>
                </a:r>
                <a14:m>
                  <m:oMath xmlns:m="http://schemas.openxmlformats.org/officeDocument/2006/math">
                    <m:r>
                      <a:rPr lang="en-US" sz="4000" b="0" i="1" smtClean="0">
                        <a:solidFill>
                          <a:srgbClr val="000000"/>
                        </a:solidFill>
                        <a:latin typeface="Cambria Math" panose="02040503050406030204" pitchFamily="18" charset="0"/>
                      </a:rPr>
                      <m:t>−</m:t>
                    </m:r>
                  </m:oMath>
                </a14:m>
                <a:r>
                  <a:rPr lang="en-US" sz="4000" dirty="0">
                    <a:solidFill>
                      <a:srgbClr val="000000"/>
                    </a:solidFill>
                    <a:latin typeface="Arial (Body)"/>
                  </a:rPr>
                  <a:t>4); P</a:t>
                </a:r>
                <a14:m>
                  <m:oMath xmlns:m="http://schemas.openxmlformats.org/officeDocument/2006/math">
                    <m:d>
                      <m:dPr>
                        <m:ctrlPr>
                          <a:rPr lang="en-US" sz="4000" b="0" i="1" smtClean="0">
                            <a:solidFill>
                              <a:srgbClr val="000000"/>
                            </a:solidFill>
                            <a:latin typeface="Cambria Math"/>
                          </a:rPr>
                        </m:ctrlPr>
                      </m:dPr>
                      <m:e>
                        <m:f>
                          <m:fPr>
                            <m:ctrlPr>
                              <a:rPr lang="en-US" sz="4000" b="0" i="1" smtClean="0">
                                <a:solidFill>
                                  <a:srgbClr val="000000"/>
                                </a:solidFill>
                                <a:latin typeface="Cambria Math"/>
                              </a:rPr>
                            </m:ctrlPr>
                          </m:fPr>
                          <m:num>
                            <m:r>
                              <a:rPr lang="en-US" sz="4000" b="0" i="1" smtClean="0">
                                <a:solidFill>
                                  <a:srgbClr val="000000"/>
                                </a:solidFill>
                                <a:latin typeface="Cambria Math" panose="02040503050406030204" pitchFamily="18" charset="0"/>
                              </a:rPr>
                              <m:t>1</m:t>
                            </m:r>
                          </m:num>
                          <m:den>
                            <m:r>
                              <a:rPr lang="en-US" sz="4000" b="0" i="1" smtClean="0">
                                <a:solidFill>
                                  <a:srgbClr val="000000"/>
                                </a:solidFill>
                                <a:latin typeface="Cambria Math" panose="02040503050406030204" pitchFamily="18" charset="0"/>
                              </a:rPr>
                              <m:t>4</m:t>
                            </m:r>
                          </m:den>
                        </m:f>
                        <m:r>
                          <a:rPr lang="en-US" sz="4000" b="0" i="1" smtClean="0">
                            <a:solidFill>
                              <a:srgbClr val="000000"/>
                            </a:solidFill>
                            <a:latin typeface="Cambria Math" panose="02040503050406030204" pitchFamily="18" charset="0"/>
                          </a:rPr>
                          <m:t>;1</m:t>
                        </m:r>
                      </m:e>
                    </m:d>
                  </m:oMath>
                </a14:m>
                <a:endParaRPr lang="vi-VN" sz="4000" dirty="0">
                  <a:solidFill>
                    <a:srgbClr val="000000"/>
                  </a:solidFill>
                  <a:latin typeface="Arial (Body)"/>
                </a:endParaRPr>
              </a:p>
            </p:txBody>
          </p:sp>
        </mc:Choice>
        <mc:Fallback xmlns="">
          <p:sp>
            <p:nvSpPr>
              <p:cNvPr id="18" name="Rectangle 17"/>
              <p:cNvSpPr>
                <a:spLocks noRot="1" noChangeAspect="1" noMove="1" noResize="1" noEditPoints="1" noAdjustHandles="1" noChangeArrowheads="1" noChangeShapeType="1" noTextEdit="1"/>
              </p:cNvSpPr>
              <p:nvPr/>
            </p:nvSpPr>
            <p:spPr>
              <a:xfrm>
                <a:off x="1724725" y="1516578"/>
                <a:ext cx="14838550" cy="2590133"/>
              </a:xfrm>
              <a:prstGeom prst="rect">
                <a:avLst/>
              </a:prstGeom>
              <a:blipFill>
                <a:blip r:embed="rId2"/>
                <a:stretch>
                  <a:fillRect l="-1479" r="-698" b="-3059"/>
                </a:stretch>
              </a:blipFill>
            </p:spPr>
            <p:txBody>
              <a:bodyPr/>
              <a:lstStyle/>
              <a:p>
                <a:r>
                  <a:rPr lang="en-US">
                    <a:noFill/>
                  </a:rPr>
                  <a:t> </a:t>
                </a:r>
              </a:p>
            </p:txBody>
          </p:sp>
        </mc:Fallback>
      </mc:AlternateContent>
      <p:pic>
        <p:nvPicPr>
          <p:cNvPr id="19"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72256"/>
          <a:stretch>
            <a:fillRect/>
          </a:stretch>
        </p:blipFill>
        <p:spPr>
          <a:xfrm rot="12087268">
            <a:off x="-3399188" y="8615119"/>
            <a:ext cx="9070739" cy="3131406"/>
          </a:xfrm>
          <a:prstGeom prst="rect">
            <a:avLst/>
          </a:prstGeom>
        </p:spPr>
      </p:pic>
      <p:sp>
        <p:nvSpPr>
          <p:cNvPr id="23" name="Rectangle 22"/>
          <p:cNvSpPr/>
          <p:nvPr/>
        </p:nvSpPr>
        <p:spPr>
          <a:xfrm>
            <a:off x="1746109" y="591714"/>
            <a:ext cx="5913620" cy="901593"/>
          </a:xfrm>
          <a:prstGeom prst="rect">
            <a:avLst/>
          </a:prstGeom>
        </p:spPr>
        <p:txBody>
          <a:bodyPr wrap="square">
            <a:spAutoFit/>
          </a:bodyPr>
          <a:lstStyle/>
          <a:p>
            <a:pPr algn="just">
              <a:lnSpc>
                <a:spcPct val="150000"/>
              </a:lnSpc>
            </a:pPr>
            <a:r>
              <a:rPr lang="en-US" sz="4000" b="1" u="sng" dirty="0" err="1">
                <a:solidFill>
                  <a:srgbClr val="002060"/>
                </a:solidFill>
                <a:latin typeface="Arial" panose="020B0604020202020204" pitchFamily="34" charset="0"/>
                <a:cs typeface="Arial" panose="020B0604020202020204" pitchFamily="34" charset="0"/>
              </a:rPr>
              <a:t>Bài</a:t>
            </a:r>
            <a:r>
              <a:rPr lang="en-US" sz="4000" b="1" u="sng" dirty="0">
                <a:solidFill>
                  <a:srgbClr val="002060"/>
                </a:solidFill>
                <a:latin typeface="Arial" panose="020B0604020202020204" pitchFamily="34" charset="0"/>
                <a:cs typeface="Arial" panose="020B0604020202020204" pitchFamily="34" charset="0"/>
              </a:rPr>
              <a:t> 5 (SGK – tr14)</a:t>
            </a:r>
            <a:endParaRPr lang="en-US" sz="4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636541" y="395829"/>
            <a:ext cx="1109568" cy="1585097"/>
          </a:xfrm>
          <a:prstGeom prst="rect">
            <a:avLst/>
          </a:prstGeom>
        </p:spPr>
      </p:pic>
      <p:pic>
        <p:nvPicPr>
          <p:cNvPr id="8" name="Picture 7"/>
          <p:cNvPicPr>
            <a:picLocks noChangeAspect="1"/>
          </p:cNvPicPr>
          <p:nvPr/>
        </p:nvPicPr>
        <p:blipFill>
          <a:blip r:embed="rId6"/>
          <a:stretch>
            <a:fillRect/>
          </a:stretch>
        </p:blipFill>
        <p:spPr>
          <a:xfrm>
            <a:off x="15754271" y="8191500"/>
            <a:ext cx="2457529" cy="2429465"/>
          </a:xfrm>
          <a:prstGeom prst="rect">
            <a:avLst/>
          </a:prstGeom>
        </p:spPr>
      </p:pic>
      <p:sp>
        <p:nvSpPr>
          <p:cNvPr id="3" name="Rectangle 2">
            <a:extLst>
              <a:ext uri="{FF2B5EF4-FFF2-40B4-BE49-F238E27FC236}">
                <a16:creationId xmlns:a16="http://schemas.microsoft.com/office/drawing/2014/main" xmlns="" id="{1216CDF7-E304-5F82-425A-58073A3B63BF}"/>
              </a:ext>
            </a:extLst>
          </p:cNvPr>
          <p:cNvSpPr/>
          <p:nvPr/>
        </p:nvSpPr>
        <p:spPr>
          <a:xfrm>
            <a:off x="1168868" y="4789557"/>
            <a:ext cx="1154482" cy="707886"/>
          </a:xfrm>
          <a:prstGeom prst="rect">
            <a:avLst/>
          </a:prstGeom>
        </p:spPr>
        <p:txBody>
          <a:bodyPr wrap="none">
            <a:spAutoFit/>
          </a:bodyPr>
          <a:lstStyle/>
          <a:p>
            <a:pPr lvl="0" algn="ctr">
              <a:defRPr/>
            </a:pP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1BBAF5DF-C21A-B0D0-61C7-5FA3D435E700}"/>
                  </a:ext>
                </a:extLst>
              </p:cNvPr>
              <p:cNvSpPr txBox="1"/>
              <p:nvPr/>
            </p:nvSpPr>
            <p:spPr>
              <a:xfrm>
                <a:off x="3048000" y="6027955"/>
                <a:ext cx="12192000" cy="2956900"/>
              </a:xfrm>
              <a:prstGeom prst="rect">
                <a:avLst/>
              </a:prstGeom>
              <a:noFill/>
            </p:spPr>
            <p:txBody>
              <a:bodyPr wrap="square">
                <a:spAutoFit/>
              </a:bodyPr>
              <a:lstStyle/>
              <a:p>
                <a:pPr>
                  <a:lnSpc>
                    <a:spcPct val="150000"/>
                  </a:lnSpc>
                  <a:spcAft>
                    <a:spcPts val="800"/>
                  </a:spcAft>
                </a:pP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Thay</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tọa</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độ</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điểm</a:t>
                </a:r>
                <a:r>
                  <a:rPr lang="en-US" sz="4000" dirty="0">
                    <a:latin typeface="Arial (Body)"/>
                    <a:ea typeface="Arial" panose="020B0604020202020204" pitchFamily="34" charset="0"/>
                    <a:cs typeface="Times New Roman" panose="02020603050405020304" pitchFamily="18" charset="0"/>
                  </a:rPr>
                  <a:t> </a:t>
                </a:r>
                <a14:m>
                  <m:oMath xmlns:m="http://schemas.openxmlformats.org/officeDocument/2006/math">
                    <m:r>
                      <a:rPr lang="en-US" sz="4000" i="1">
                        <a:latin typeface="Cambria Math"/>
                        <a:ea typeface="Arial" panose="020B0604020202020204" pitchFamily="34" charset="0"/>
                        <a:cs typeface="Times New Roman" panose="02020603050405020304" pitchFamily="18" charset="0"/>
                      </a:rPr>
                      <m:t>𝑁</m:t>
                    </m:r>
                    <m:r>
                      <a:rPr lang="en-US" sz="4000" i="1">
                        <a:latin typeface="Cambria Math"/>
                        <a:ea typeface="Arial" panose="020B0604020202020204" pitchFamily="34" charset="0"/>
                        <a:cs typeface="Times New Roman" panose="02020603050405020304" pitchFamily="18" charset="0"/>
                      </a:rPr>
                      <m:t>(1; −4)</m:t>
                    </m:r>
                  </m:oMath>
                </a14:m>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vào</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hàm</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số</a:t>
                </a:r>
                <a:r>
                  <a:rPr lang="en-US" sz="4000" dirty="0">
                    <a:latin typeface="Arial (Body)"/>
                    <a:ea typeface="Arial" panose="020B0604020202020204" pitchFamily="34" charset="0"/>
                    <a:cs typeface="Times New Roman" panose="02020603050405020304" pitchFamily="18" charset="0"/>
                  </a:rPr>
                  <a:t> ta </a:t>
                </a:r>
                <a:r>
                  <a:rPr lang="en-US" sz="4000" dirty="0" err="1">
                    <a:latin typeface="Arial (Body)"/>
                    <a:ea typeface="Arial" panose="020B0604020202020204" pitchFamily="34" charset="0"/>
                    <a:cs typeface="Times New Roman" panose="02020603050405020304" pitchFamily="18" charset="0"/>
                  </a:rPr>
                  <a:t>có</a:t>
                </a:r>
                <a:r>
                  <a:rPr lang="en-US" sz="4000" dirty="0">
                    <a:latin typeface="Arial (Body)"/>
                    <a:ea typeface="Arial" panose="020B0604020202020204" pitchFamily="34" charset="0"/>
                    <a:cs typeface="Times New Roman" panose="02020603050405020304" pitchFamily="18" charset="0"/>
                  </a:rPr>
                  <a:t>:</a:t>
                </a: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latin typeface="Cambria Math"/>
                          <a:ea typeface="Arial" panose="020B0604020202020204" pitchFamily="34" charset="0"/>
                          <a:cs typeface="Times New Roman" panose="02020603050405020304" pitchFamily="18" charset="0"/>
                        </a:rPr>
                        <m:t> −4 ≠  4 . 1 </m:t>
                      </m:r>
                    </m:oMath>
                  </m:oMathPara>
                </a14:m>
                <a:endParaRPr lang="en-US" sz="4000" dirty="0">
                  <a:latin typeface="Arial (Body)"/>
                  <a:ea typeface="Arial" panose="020B0604020202020204" pitchFamily="34" charset="0"/>
                  <a:cs typeface="Times New Roman" panose="02020603050405020304" pitchFamily="18" charset="0"/>
                </a:endParaRPr>
              </a:p>
              <a:p>
                <a:pPr>
                  <a:lnSpc>
                    <a:spcPct val="150000"/>
                  </a:lnSpc>
                  <a:spcAft>
                    <a:spcPts val="800"/>
                  </a:spcAft>
                </a:pPr>
                <a14:m>
                  <m:oMath xmlns:m="http://schemas.openxmlformats.org/officeDocument/2006/math">
                    <m:r>
                      <a:rPr lang="en-US" sz="4000" i="1">
                        <a:latin typeface="Cambria Math"/>
                        <a:ea typeface="Arial" panose="020B0604020202020204" pitchFamily="34" charset="0"/>
                        <a:cs typeface="Times New Roman" panose="02020603050405020304" pitchFamily="18" charset="0"/>
                      </a:rPr>
                      <m:t>⇒</m:t>
                    </m:r>
                  </m:oMath>
                </a14:m>
                <a:r>
                  <a:rPr lang="en-US" sz="4000" dirty="0">
                    <a:latin typeface="Arial (Body)"/>
                    <a:ea typeface="Arial" panose="020B0604020202020204" pitchFamily="34" charset="0"/>
                    <a:cs typeface="Times New Roman" panose="02020603050405020304" pitchFamily="18" charset="0"/>
                  </a:rPr>
                  <a:t> N </a:t>
                </a:r>
                <a:r>
                  <a:rPr lang="en-US" sz="4000" dirty="0" err="1">
                    <a:latin typeface="Arial (Body)"/>
                    <a:ea typeface="Arial" panose="020B0604020202020204" pitchFamily="34" charset="0"/>
                    <a:cs typeface="Times New Roman" panose="02020603050405020304" pitchFamily="18" charset="0"/>
                  </a:rPr>
                  <a:t>không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thuộc</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đồ</a:t>
                </a:r>
                <a:r>
                  <a:rPr lang="en-US" sz="4000" dirty="0">
                    <a:latin typeface="Arial (Body)"/>
                    <a:ea typeface="Arial" panose="020B0604020202020204" pitchFamily="34" charset="0"/>
                    <a:cs typeface="Times New Roman" panose="02020603050405020304" pitchFamily="18" charset="0"/>
                  </a:rPr>
                  <a:t> thị </a:t>
                </a:r>
                <a:r>
                  <a:rPr lang="en-US" sz="4000" dirty="0" err="1">
                    <a:latin typeface="Arial (Body)"/>
                    <a:ea typeface="Arial" panose="020B0604020202020204" pitchFamily="34" charset="0"/>
                    <a:cs typeface="Times New Roman" panose="02020603050405020304" pitchFamily="18" charset="0"/>
                  </a:rPr>
                  <a:t>hàm</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số</a:t>
                </a:r>
                <a:r>
                  <a:rPr lang="en-US" sz="4000" dirty="0">
                    <a:latin typeface="Arial (Body)"/>
                    <a:ea typeface="Arial" panose="020B0604020202020204" pitchFamily="34" charset="0"/>
                    <a:cs typeface="Times New Roman" panose="02020603050405020304" pitchFamily="18" charset="0"/>
                  </a:rPr>
                  <a:t> y = 4x</a:t>
                </a:r>
              </a:p>
            </p:txBody>
          </p:sp>
        </mc:Choice>
        <mc:Fallback xmlns="">
          <p:sp>
            <p:nvSpPr>
              <p:cNvPr id="5" name="TextBox 4">
                <a:extLst>
                  <a:ext uri="{FF2B5EF4-FFF2-40B4-BE49-F238E27FC236}">
                    <a16:creationId xmlns:a16="http://schemas.microsoft.com/office/drawing/2014/main" id="{1BBAF5DF-C21A-B0D0-61C7-5FA3D435E700}"/>
                  </a:ext>
                </a:extLst>
              </p:cNvPr>
              <p:cNvSpPr txBox="1">
                <a:spLocks noRot="1" noChangeAspect="1" noMove="1" noResize="1" noEditPoints="1" noAdjustHandles="1" noChangeArrowheads="1" noChangeShapeType="1" noTextEdit="1"/>
              </p:cNvSpPr>
              <p:nvPr/>
            </p:nvSpPr>
            <p:spPr>
              <a:xfrm>
                <a:off x="3048000" y="6027955"/>
                <a:ext cx="12192000" cy="2956900"/>
              </a:xfrm>
              <a:prstGeom prst="rect">
                <a:avLst/>
              </a:prstGeom>
              <a:blipFill>
                <a:blip r:embed="rId7"/>
                <a:stretch>
                  <a:fillRect l="-1750" b="-7835"/>
                </a:stretch>
              </a:blipFill>
            </p:spPr>
            <p:txBody>
              <a:bodyPr/>
              <a:lstStyle/>
              <a:p>
                <a:r>
                  <a:rPr lang="en-US">
                    <a:noFill/>
                  </a:rPr>
                  <a:t> </a:t>
                </a:r>
              </a:p>
            </p:txBody>
          </p:sp>
        </mc:Fallback>
      </mc:AlternateContent>
    </p:spTree>
    <p:extLst>
      <p:ext uri="{BB962C8B-B14F-4D97-AF65-F5344CB8AC3E}">
        <p14:creationId xmlns:p14="http://schemas.microsoft.com/office/powerpoint/2010/main" val="4752903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081854">
            <a:off x="13782131" y="-1852359"/>
            <a:ext cx="7792445" cy="2690113"/>
          </a:xfrm>
          <a:prstGeom prst="rect">
            <a:avLst/>
          </a:prstGeom>
        </p:spPr>
      </p:pic>
      <p:grpSp>
        <p:nvGrpSpPr>
          <p:cNvPr id="28" name="Group 27"/>
          <p:cNvGrpSpPr/>
          <p:nvPr/>
        </p:nvGrpSpPr>
        <p:grpSpPr>
          <a:xfrm>
            <a:off x="9108989" y="571500"/>
            <a:ext cx="7752726" cy="2085767"/>
            <a:chOff x="9144000" y="1901348"/>
            <a:chExt cx="7752726" cy="2458983"/>
          </a:xfrm>
        </p:grpSpPr>
        <p:sp>
          <p:nvSpPr>
            <p:cNvPr id="29" name="AutoShape 3"/>
            <p:cNvSpPr/>
            <p:nvPr/>
          </p:nvSpPr>
          <p:spPr>
            <a:xfrm>
              <a:off x="9144000" y="1901348"/>
              <a:ext cx="7752726" cy="2458983"/>
            </a:xfrm>
            <a:prstGeom prst="rect">
              <a:avLst/>
            </a:prstGeom>
            <a:solidFill>
              <a:srgbClr val="61A6AB"/>
            </a:solidFill>
          </p:spPr>
          <p:txBody>
            <a:bodyPr/>
            <a:lstStyle/>
            <a:p>
              <a:endParaRPr lang="en-US"/>
            </a:p>
          </p:txBody>
        </p:sp>
        <p:sp>
          <p:nvSpPr>
            <p:cNvPr id="30" name="AutoShape 7"/>
            <p:cNvSpPr/>
            <p:nvPr/>
          </p:nvSpPr>
          <p:spPr>
            <a:xfrm>
              <a:off x="9144000" y="1901348"/>
              <a:ext cx="7752726" cy="951331"/>
            </a:xfrm>
            <a:prstGeom prst="rect">
              <a:avLst/>
            </a:prstGeom>
            <a:solidFill>
              <a:srgbClr val="FFCE6D"/>
            </a:solidFill>
          </p:spPr>
          <p:txBody>
            <a:bodyPr/>
            <a:lstStyle/>
            <a:p>
              <a:endParaRPr lang="en-US"/>
            </a:p>
          </p:txBody>
        </p:sp>
        <p:sp>
          <p:nvSpPr>
            <p:cNvPr id="31" name="TextBox 8"/>
            <p:cNvSpPr txBox="1"/>
            <p:nvPr/>
          </p:nvSpPr>
          <p:spPr>
            <a:xfrm>
              <a:off x="9626054" y="2213466"/>
              <a:ext cx="6788617" cy="607394"/>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lang="en-US" sz="4800" b="1" dirty="0">
                  <a:solidFill>
                    <a:srgbClr val="291B25"/>
                  </a:solidFill>
                  <a:latin typeface="Arial" panose="020B0604020202020204" pitchFamily="34" charset="0"/>
                  <a:cs typeface="Arial" panose="020B0604020202020204" pitchFamily="34" charset="0"/>
                </a:rPr>
                <a:t>1.</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sp>
        <p:nvSpPr>
          <p:cNvPr id="38" name="Rectangle 37"/>
          <p:cNvSpPr/>
          <p:nvPr/>
        </p:nvSpPr>
        <p:spPr>
          <a:xfrm>
            <a:off x="9595249" y="1476275"/>
            <a:ext cx="6842386" cy="101925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500" b="1" noProof="0" dirty="0">
                <a:solidFill>
                  <a:prstClr val="white"/>
                </a:solidFill>
                <a:latin typeface="Arial" panose="020B0604020202020204" pitchFamily="34" charset="0"/>
                <a:ea typeface="Calibri" panose="020F0502020204030204" pitchFamily="34" charset="0"/>
                <a:cs typeface="Times New Roman" panose="02020603050405020304" pitchFamily="18" charset="0"/>
              </a:rPr>
              <a:t>TỌA ĐỘ CỦA MỘT ĐIỂM</a:t>
            </a:r>
            <a:endParaRPr kumimoji="0" lang="en-US" sz="45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0"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4577" y="9258300"/>
            <a:ext cx="19136809" cy="10764455"/>
          </a:xfrm>
          <a:prstGeom prst="rect">
            <a:avLst/>
          </a:prstGeom>
        </p:spPr>
      </p:pic>
      <p:pic>
        <p:nvPicPr>
          <p:cNvPr id="3" name="Picture 2"/>
          <p:cNvPicPr>
            <a:picLocks noChangeAspect="1"/>
          </p:cNvPicPr>
          <p:nvPr/>
        </p:nvPicPr>
        <p:blipFill>
          <a:blip r:embed="rId6"/>
          <a:stretch>
            <a:fillRect/>
          </a:stretch>
        </p:blipFill>
        <p:spPr>
          <a:xfrm>
            <a:off x="16045429" y="8382558"/>
            <a:ext cx="2444708" cy="2481287"/>
          </a:xfrm>
          <a:prstGeom prst="rect">
            <a:avLst/>
          </a:prstGeom>
        </p:spPr>
      </p:pic>
      <p:pic>
        <p:nvPicPr>
          <p:cNvPr id="5" name="Picture 4"/>
          <p:cNvPicPr>
            <a:picLocks noChangeAspect="1"/>
          </p:cNvPicPr>
          <p:nvPr/>
        </p:nvPicPr>
        <p:blipFill>
          <a:blip r:embed="rId7"/>
          <a:stretch>
            <a:fillRect/>
          </a:stretch>
        </p:blipFill>
        <p:spPr>
          <a:xfrm>
            <a:off x="581761" y="7900953"/>
            <a:ext cx="1914310" cy="1847248"/>
          </a:xfrm>
          <a:prstGeom prst="rect">
            <a:avLst/>
          </a:prstGeom>
        </p:spPr>
      </p:pic>
      <p:pic>
        <p:nvPicPr>
          <p:cNvPr id="4" name="Picture 3"/>
          <p:cNvPicPr>
            <a:picLocks noChangeAspect="1"/>
          </p:cNvPicPr>
          <p:nvPr/>
        </p:nvPicPr>
        <p:blipFill>
          <a:blip r:embed="rId8"/>
          <a:stretch>
            <a:fillRect/>
          </a:stretch>
        </p:blipFill>
        <p:spPr>
          <a:xfrm>
            <a:off x="714366" y="146405"/>
            <a:ext cx="7577985" cy="7510923"/>
          </a:xfrm>
          <a:prstGeom prst="rect">
            <a:avLst/>
          </a:prstGeom>
        </p:spPr>
      </p:pic>
      <p:sp>
        <p:nvSpPr>
          <p:cNvPr id="21" name="TextBox 20"/>
          <p:cNvSpPr txBox="1"/>
          <p:nvPr/>
        </p:nvSpPr>
        <p:spPr>
          <a:xfrm>
            <a:off x="2209800" y="3372795"/>
            <a:ext cx="4954371" cy="28623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 DUNG BÀI HỌC</a:t>
            </a:r>
          </a:p>
        </p:txBody>
      </p:sp>
      <p:grpSp>
        <p:nvGrpSpPr>
          <p:cNvPr id="2" name="Group 1">
            <a:extLst>
              <a:ext uri="{FF2B5EF4-FFF2-40B4-BE49-F238E27FC236}">
                <a16:creationId xmlns:a16="http://schemas.microsoft.com/office/drawing/2014/main" xmlns="" id="{F0EDB790-9E7D-28EC-540D-88B2223042C7}"/>
              </a:ext>
            </a:extLst>
          </p:cNvPr>
          <p:cNvGrpSpPr/>
          <p:nvPr/>
        </p:nvGrpSpPr>
        <p:grpSpPr>
          <a:xfrm>
            <a:off x="9108989" y="3009900"/>
            <a:ext cx="7752726" cy="3810000"/>
            <a:chOff x="9144000" y="1901348"/>
            <a:chExt cx="7752726" cy="4491741"/>
          </a:xfrm>
        </p:grpSpPr>
        <p:sp>
          <p:nvSpPr>
            <p:cNvPr id="6" name="AutoShape 3">
              <a:extLst>
                <a:ext uri="{FF2B5EF4-FFF2-40B4-BE49-F238E27FC236}">
                  <a16:creationId xmlns:a16="http://schemas.microsoft.com/office/drawing/2014/main" xmlns="" id="{D16DD107-F5D0-7744-C54D-5E3A082C59B8}"/>
                </a:ext>
              </a:extLst>
            </p:cNvPr>
            <p:cNvSpPr/>
            <p:nvPr/>
          </p:nvSpPr>
          <p:spPr>
            <a:xfrm>
              <a:off x="9144000" y="1901348"/>
              <a:ext cx="7752726" cy="4491741"/>
            </a:xfrm>
            <a:prstGeom prst="rect">
              <a:avLst/>
            </a:prstGeom>
            <a:solidFill>
              <a:srgbClr val="61A6AB"/>
            </a:solidFill>
          </p:spPr>
          <p:txBody>
            <a:bodyPr/>
            <a:lstStyle/>
            <a:p>
              <a:endParaRPr lang="en-US"/>
            </a:p>
          </p:txBody>
        </p:sp>
        <p:sp>
          <p:nvSpPr>
            <p:cNvPr id="7" name="AutoShape 7">
              <a:extLst>
                <a:ext uri="{FF2B5EF4-FFF2-40B4-BE49-F238E27FC236}">
                  <a16:creationId xmlns:a16="http://schemas.microsoft.com/office/drawing/2014/main" xmlns="" id="{AA86EECE-5399-3B6E-15F2-9E5D1A784AAD}"/>
                </a:ext>
              </a:extLst>
            </p:cNvPr>
            <p:cNvSpPr/>
            <p:nvPr/>
          </p:nvSpPr>
          <p:spPr>
            <a:xfrm>
              <a:off x="9144000" y="1901348"/>
              <a:ext cx="7752726" cy="951331"/>
            </a:xfrm>
            <a:prstGeom prst="rect">
              <a:avLst/>
            </a:prstGeom>
            <a:solidFill>
              <a:srgbClr val="FFCE6D"/>
            </a:solidFill>
          </p:spPr>
          <p:txBody>
            <a:bodyPr/>
            <a:lstStyle/>
            <a:p>
              <a:endParaRPr lang="en-US"/>
            </a:p>
          </p:txBody>
        </p:sp>
        <p:sp>
          <p:nvSpPr>
            <p:cNvPr id="8" name="TextBox 8">
              <a:extLst>
                <a:ext uri="{FF2B5EF4-FFF2-40B4-BE49-F238E27FC236}">
                  <a16:creationId xmlns:a16="http://schemas.microsoft.com/office/drawing/2014/main" xmlns="" id="{8BFBA7EE-1850-8A97-034C-9266190A0C5B}"/>
                </a:ext>
              </a:extLst>
            </p:cNvPr>
            <p:cNvSpPr txBox="1"/>
            <p:nvPr/>
          </p:nvSpPr>
          <p:spPr>
            <a:xfrm>
              <a:off x="9626054" y="2213466"/>
              <a:ext cx="6788617" cy="607394"/>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lang="en-US" sz="4800" b="1" dirty="0">
                  <a:solidFill>
                    <a:srgbClr val="291B25"/>
                  </a:solidFill>
                  <a:latin typeface="Arial" panose="020B0604020202020204" pitchFamily="34" charset="0"/>
                  <a:cs typeface="Arial" panose="020B0604020202020204" pitchFamily="34" charset="0"/>
                </a:rPr>
                <a:t>2.</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sp>
        <p:nvSpPr>
          <p:cNvPr id="9" name="Rectangle 8">
            <a:extLst>
              <a:ext uri="{FF2B5EF4-FFF2-40B4-BE49-F238E27FC236}">
                <a16:creationId xmlns:a16="http://schemas.microsoft.com/office/drawing/2014/main" xmlns="" id="{7DA776BE-9A1A-BE6B-E486-4DCFA27FE657}"/>
              </a:ext>
            </a:extLst>
          </p:cNvPr>
          <p:cNvSpPr/>
          <p:nvPr/>
        </p:nvSpPr>
        <p:spPr>
          <a:xfrm>
            <a:off x="8986173" y="3723155"/>
            <a:ext cx="8060537" cy="309674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500" b="1" noProof="0" dirty="0">
                <a:solidFill>
                  <a:prstClr val="white"/>
                </a:solidFill>
                <a:latin typeface="Arial" panose="020B0604020202020204" pitchFamily="34" charset="0"/>
                <a:ea typeface="Calibri" panose="020F0502020204030204" pitchFamily="34" charset="0"/>
                <a:cs typeface="Times New Roman" panose="02020603050405020304" pitchFamily="18" charset="0"/>
              </a:rPr>
              <a:t>XÁC ĐỊNH MỘT ĐIỂM TRÊN MẶT PHẲNG TỌA ĐỘ KHI BIẾT TỌA ĐỘ CỦA NÓ</a:t>
            </a:r>
            <a:endParaRPr kumimoji="0" lang="en-US" sz="45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B1AD73CD-028E-EECB-150B-E7F64DDFEE60}"/>
              </a:ext>
            </a:extLst>
          </p:cNvPr>
          <p:cNvGrpSpPr/>
          <p:nvPr/>
        </p:nvGrpSpPr>
        <p:grpSpPr>
          <a:xfrm>
            <a:off x="9108989" y="7172533"/>
            <a:ext cx="7752726" cy="2085767"/>
            <a:chOff x="9144000" y="1901348"/>
            <a:chExt cx="7752726" cy="2458983"/>
          </a:xfrm>
        </p:grpSpPr>
        <p:sp>
          <p:nvSpPr>
            <p:cNvPr id="11" name="AutoShape 3">
              <a:extLst>
                <a:ext uri="{FF2B5EF4-FFF2-40B4-BE49-F238E27FC236}">
                  <a16:creationId xmlns:a16="http://schemas.microsoft.com/office/drawing/2014/main" xmlns="" id="{745B905E-F367-9943-2F43-CE48764768C6}"/>
                </a:ext>
              </a:extLst>
            </p:cNvPr>
            <p:cNvSpPr/>
            <p:nvPr/>
          </p:nvSpPr>
          <p:spPr>
            <a:xfrm>
              <a:off x="9144000" y="1901348"/>
              <a:ext cx="7752726" cy="2458983"/>
            </a:xfrm>
            <a:prstGeom prst="rect">
              <a:avLst/>
            </a:prstGeom>
            <a:solidFill>
              <a:srgbClr val="61A6AB"/>
            </a:solidFill>
          </p:spPr>
          <p:txBody>
            <a:bodyPr/>
            <a:lstStyle/>
            <a:p>
              <a:endParaRPr lang="en-US"/>
            </a:p>
          </p:txBody>
        </p:sp>
        <p:sp>
          <p:nvSpPr>
            <p:cNvPr id="12" name="AutoShape 7">
              <a:extLst>
                <a:ext uri="{FF2B5EF4-FFF2-40B4-BE49-F238E27FC236}">
                  <a16:creationId xmlns:a16="http://schemas.microsoft.com/office/drawing/2014/main" xmlns="" id="{7C8C65BF-5A86-B1EB-F259-69B451F3F880}"/>
                </a:ext>
              </a:extLst>
            </p:cNvPr>
            <p:cNvSpPr/>
            <p:nvPr/>
          </p:nvSpPr>
          <p:spPr>
            <a:xfrm>
              <a:off x="9144000" y="1901348"/>
              <a:ext cx="7752726" cy="951331"/>
            </a:xfrm>
            <a:prstGeom prst="rect">
              <a:avLst/>
            </a:prstGeom>
            <a:solidFill>
              <a:srgbClr val="FFCE6D"/>
            </a:solidFill>
          </p:spPr>
          <p:txBody>
            <a:bodyPr/>
            <a:lstStyle/>
            <a:p>
              <a:endParaRPr lang="en-US"/>
            </a:p>
          </p:txBody>
        </p:sp>
        <p:sp>
          <p:nvSpPr>
            <p:cNvPr id="13" name="TextBox 8">
              <a:extLst>
                <a:ext uri="{FF2B5EF4-FFF2-40B4-BE49-F238E27FC236}">
                  <a16:creationId xmlns:a16="http://schemas.microsoft.com/office/drawing/2014/main" xmlns="" id="{4ECF6C06-74CF-85AE-787F-9825FFB409F4}"/>
                </a:ext>
              </a:extLst>
            </p:cNvPr>
            <p:cNvSpPr txBox="1"/>
            <p:nvPr/>
          </p:nvSpPr>
          <p:spPr>
            <a:xfrm>
              <a:off x="9626054" y="2213466"/>
              <a:ext cx="6788617" cy="607394"/>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lang="en-US" sz="4800" b="1" dirty="0">
                  <a:solidFill>
                    <a:srgbClr val="291B25"/>
                  </a:solidFill>
                  <a:latin typeface="Arial" panose="020B0604020202020204" pitchFamily="34" charset="0"/>
                  <a:cs typeface="Arial" panose="020B0604020202020204" pitchFamily="34" charset="0"/>
                </a:rPr>
                <a:t>3.</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sp>
        <p:nvSpPr>
          <p:cNvPr id="14" name="Rectangle 13">
            <a:extLst>
              <a:ext uri="{FF2B5EF4-FFF2-40B4-BE49-F238E27FC236}">
                <a16:creationId xmlns:a16="http://schemas.microsoft.com/office/drawing/2014/main" xmlns="" id="{B313BE4A-A61B-2BCA-9640-5D5A5A39A54C}"/>
              </a:ext>
            </a:extLst>
          </p:cNvPr>
          <p:cNvSpPr/>
          <p:nvPr/>
        </p:nvSpPr>
        <p:spPr>
          <a:xfrm>
            <a:off x="10017354" y="8077308"/>
            <a:ext cx="5998181" cy="101925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500" b="1" dirty="0">
                <a:solidFill>
                  <a:prstClr val="white"/>
                </a:solidFill>
                <a:latin typeface="Arial" panose="020B0604020202020204" pitchFamily="34" charset="0"/>
                <a:ea typeface="Calibri" panose="020F0502020204030204" pitchFamily="34" charset="0"/>
                <a:cs typeface="Times New Roman" panose="02020603050405020304" pitchFamily="18" charset="0"/>
              </a:rPr>
              <a:t>ĐỒ THỊ CỦA HÀM SỐ</a:t>
            </a:r>
            <a:endParaRPr kumimoji="0" lang="en-US" sz="45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667229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1" grpId="0"/>
      <p:bldP spid="9"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mc:AlternateContent xmlns:mc="http://schemas.openxmlformats.org/markup-compatibility/2006" xmlns:a14="http://schemas.microsoft.com/office/drawing/2010/main">
        <mc:Choice Requires="a14">
          <p:sp>
            <p:nvSpPr>
              <p:cNvPr id="18" name="Rectangle 17"/>
              <p:cNvSpPr/>
              <p:nvPr/>
            </p:nvSpPr>
            <p:spPr>
              <a:xfrm>
                <a:off x="1724725" y="1516578"/>
                <a:ext cx="14838550" cy="2590133"/>
              </a:xfrm>
              <a:prstGeom prst="rect">
                <a:avLst/>
              </a:prstGeom>
            </p:spPr>
            <p:txBody>
              <a:bodyPr wrap="square">
                <a:spAutoFit/>
              </a:bodyPr>
              <a:lstStyle/>
              <a:p>
                <a:pPr algn="just">
                  <a:lnSpc>
                    <a:spcPct val="200000"/>
                  </a:lnSpc>
                </a:pPr>
                <a:r>
                  <a:rPr lang="en-US" sz="4000" dirty="0">
                    <a:solidFill>
                      <a:srgbClr val="000000"/>
                    </a:solidFill>
                    <a:latin typeface="Arial (Body)"/>
                  </a:rPr>
                  <a:t>Trong </a:t>
                </a:r>
                <a:r>
                  <a:rPr lang="en-US" sz="4000" dirty="0" err="1">
                    <a:solidFill>
                      <a:srgbClr val="000000"/>
                    </a:solidFill>
                    <a:latin typeface="Arial (Body)"/>
                  </a:rPr>
                  <a:t>những</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t>
                </a:r>
                <a:r>
                  <a:rPr lang="en-US" sz="4000" dirty="0" err="1">
                    <a:solidFill>
                      <a:srgbClr val="000000"/>
                    </a:solidFill>
                    <a:latin typeface="Arial (Body)"/>
                  </a:rPr>
                  <a:t>sau</a:t>
                </a:r>
                <a:r>
                  <a:rPr lang="en-US" sz="4000" dirty="0">
                    <a:solidFill>
                      <a:srgbClr val="000000"/>
                    </a:solidFill>
                    <a:latin typeface="Arial (Body)"/>
                  </a:rPr>
                  <a:t>, </a:t>
                </a:r>
                <a:r>
                  <a:rPr lang="en-US" sz="4000" dirty="0" err="1">
                    <a:solidFill>
                      <a:srgbClr val="000000"/>
                    </a:solidFill>
                    <a:latin typeface="Arial (Body)"/>
                  </a:rPr>
                  <a:t>tìm</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a:t>
                </a:r>
                <a:r>
                  <a:rPr lang="en-US" sz="4000" dirty="0" err="1">
                    <a:solidFill>
                      <a:srgbClr val="000000"/>
                    </a:solidFill>
                    <a:latin typeface="Arial (Body)"/>
                  </a:rPr>
                  <a:t>thuộc</a:t>
                </a:r>
                <a:r>
                  <a:rPr lang="en-US" sz="4000" dirty="0">
                    <a:solidFill>
                      <a:srgbClr val="000000"/>
                    </a:solidFill>
                    <a:latin typeface="Arial (Body)"/>
                  </a:rPr>
                  <a:t> </a:t>
                </a:r>
                <a:r>
                  <a:rPr lang="en-US" sz="4000" dirty="0" err="1">
                    <a:solidFill>
                      <a:srgbClr val="000000"/>
                    </a:solidFill>
                    <a:latin typeface="Arial (Body)"/>
                  </a:rPr>
                  <a:t>đồ</a:t>
                </a:r>
                <a:r>
                  <a:rPr lang="en-US" sz="4000" dirty="0">
                    <a:solidFill>
                      <a:srgbClr val="000000"/>
                    </a:solidFill>
                    <a:latin typeface="Arial (Body)"/>
                  </a:rPr>
                  <a:t> thị </a:t>
                </a:r>
                <a:r>
                  <a:rPr lang="en-US" sz="4000" dirty="0" err="1">
                    <a:solidFill>
                      <a:srgbClr val="000000"/>
                    </a:solidFill>
                    <a:latin typeface="Arial (Body)"/>
                  </a:rPr>
                  <a:t>của</a:t>
                </a:r>
                <a:r>
                  <a:rPr lang="en-US" sz="4000" dirty="0">
                    <a:solidFill>
                      <a:srgbClr val="000000"/>
                    </a:solidFill>
                    <a:latin typeface="Arial (Body)"/>
                  </a:rPr>
                  <a:t> </a:t>
                </a:r>
                <a:r>
                  <a:rPr lang="en-US" sz="4000" dirty="0" err="1">
                    <a:solidFill>
                      <a:srgbClr val="000000"/>
                    </a:solidFill>
                    <a:latin typeface="Arial (Body)"/>
                  </a:rPr>
                  <a:t>hàm</a:t>
                </a:r>
                <a:r>
                  <a:rPr lang="en-US" sz="4000" dirty="0">
                    <a:solidFill>
                      <a:srgbClr val="000000"/>
                    </a:solidFill>
                    <a:latin typeface="Arial (Body)"/>
                  </a:rPr>
                  <a:t> </a:t>
                </a:r>
                <a:r>
                  <a:rPr lang="en-US" sz="4000" dirty="0" err="1">
                    <a:solidFill>
                      <a:srgbClr val="000000"/>
                    </a:solidFill>
                    <a:latin typeface="Arial (Body)"/>
                  </a:rPr>
                  <a:t>số</a:t>
                </a:r>
                <a:r>
                  <a:rPr lang="en-US" sz="4000" dirty="0">
                    <a:solidFill>
                      <a:srgbClr val="000000"/>
                    </a:solidFill>
                    <a:latin typeface="Arial (Body)"/>
                  </a:rPr>
                  <a:t> y = 4x:</a:t>
                </a:r>
              </a:p>
              <a:p>
                <a:pPr algn="ctr">
                  <a:lnSpc>
                    <a:spcPct val="150000"/>
                  </a:lnSpc>
                </a:pPr>
                <a:r>
                  <a:rPr lang="en-US" sz="4000" dirty="0">
                    <a:solidFill>
                      <a:srgbClr val="000000"/>
                    </a:solidFill>
                    <a:latin typeface="Arial (Body)"/>
                  </a:rPr>
                  <a:t>M</a:t>
                </a:r>
                <a14:m>
                  <m:oMath xmlns:m="http://schemas.openxmlformats.org/officeDocument/2006/math">
                    <m:r>
                      <a:rPr lang="en-US" sz="4000" b="0" i="1" smtClean="0">
                        <a:solidFill>
                          <a:srgbClr val="000000"/>
                        </a:solidFill>
                        <a:latin typeface="Cambria Math" panose="02040503050406030204" pitchFamily="18" charset="0"/>
                      </a:rPr>
                      <m:t>(−</m:t>
                    </m:r>
                  </m:oMath>
                </a14:m>
                <a:r>
                  <a:rPr lang="en-US" sz="4000" dirty="0">
                    <a:solidFill>
                      <a:srgbClr val="000000"/>
                    </a:solidFill>
                    <a:latin typeface="Arial (Body)"/>
                  </a:rPr>
                  <a:t>1; </a:t>
                </a:r>
                <a14:m>
                  <m:oMath xmlns:m="http://schemas.openxmlformats.org/officeDocument/2006/math">
                    <m:r>
                      <a:rPr lang="en-US" sz="4000" b="0" i="1" smtClean="0">
                        <a:solidFill>
                          <a:srgbClr val="000000"/>
                        </a:solidFill>
                        <a:latin typeface="Cambria Math" panose="02040503050406030204" pitchFamily="18" charset="0"/>
                      </a:rPr>
                      <m:t>−</m:t>
                    </m:r>
                  </m:oMath>
                </a14:m>
                <a:r>
                  <a:rPr lang="en-US" sz="4000" dirty="0">
                    <a:solidFill>
                      <a:srgbClr val="000000"/>
                    </a:solidFill>
                    <a:latin typeface="Arial (Body)"/>
                  </a:rPr>
                  <a:t>4); M(1; </a:t>
                </a:r>
                <a14:m>
                  <m:oMath xmlns:m="http://schemas.openxmlformats.org/officeDocument/2006/math">
                    <m:r>
                      <a:rPr lang="en-US" sz="4000" b="0" i="1" smtClean="0">
                        <a:solidFill>
                          <a:srgbClr val="000000"/>
                        </a:solidFill>
                        <a:latin typeface="Cambria Math" panose="02040503050406030204" pitchFamily="18" charset="0"/>
                      </a:rPr>
                      <m:t>−</m:t>
                    </m:r>
                  </m:oMath>
                </a14:m>
                <a:r>
                  <a:rPr lang="en-US" sz="4000" dirty="0">
                    <a:solidFill>
                      <a:srgbClr val="000000"/>
                    </a:solidFill>
                    <a:latin typeface="Arial (Body)"/>
                  </a:rPr>
                  <a:t>4); P</a:t>
                </a:r>
                <a14:m>
                  <m:oMath xmlns:m="http://schemas.openxmlformats.org/officeDocument/2006/math">
                    <m:d>
                      <m:dPr>
                        <m:ctrlPr>
                          <a:rPr lang="en-US" sz="4000" b="0" i="1" smtClean="0">
                            <a:solidFill>
                              <a:srgbClr val="000000"/>
                            </a:solidFill>
                            <a:latin typeface="Cambria Math"/>
                          </a:rPr>
                        </m:ctrlPr>
                      </m:dPr>
                      <m:e>
                        <m:f>
                          <m:fPr>
                            <m:ctrlPr>
                              <a:rPr lang="en-US" sz="4000" b="0" i="1" smtClean="0">
                                <a:solidFill>
                                  <a:srgbClr val="000000"/>
                                </a:solidFill>
                                <a:latin typeface="Cambria Math"/>
                              </a:rPr>
                            </m:ctrlPr>
                          </m:fPr>
                          <m:num>
                            <m:r>
                              <a:rPr lang="en-US" sz="4000" b="0" i="1" smtClean="0">
                                <a:solidFill>
                                  <a:srgbClr val="000000"/>
                                </a:solidFill>
                                <a:latin typeface="Cambria Math" panose="02040503050406030204" pitchFamily="18" charset="0"/>
                              </a:rPr>
                              <m:t>1</m:t>
                            </m:r>
                          </m:num>
                          <m:den>
                            <m:r>
                              <a:rPr lang="en-US" sz="4000" b="0" i="1" smtClean="0">
                                <a:solidFill>
                                  <a:srgbClr val="000000"/>
                                </a:solidFill>
                                <a:latin typeface="Cambria Math" panose="02040503050406030204" pitchFamily="18" charset="0"/>
                              </a:rPr>
                              <m:t>4</m:t>
                            </m:r>
                          </m:den>
                        </m:f>
                        <m:r>
                          <a:rPr lang="en-US" sz="4000" b="0" i="1" smtClean="0">
                            <a:solidFill>
                              <a:srgbClr val="000000"/>
                            </a:solidFill>
                            <a:latin typeface="Cambria Math" panose="02040503050406030204" pitchFamily="18" charset="0"/>
                          </a:rPr>
                          <m:t>;1</m:t>
                        </m:r>
                      </m:e>
                    </m:d>
                  </m:oMath>
                </a14:m>
                <a:endParaRPr lang="vi-VN" sz="4000" dirty="0">
                  <a:solidFill>
                    <a:srgbClr val="000000"/>
                  </a:solidFill>
                  <a:latin typeface="Arial (Body)"/>
                </a:endParaRPr>
              </a:p>
            </p:txBody>
          </p:sp>
        </mc:Choice>
        <mc:Fallback xmlns="">
          <p:sp>
            <p:nvSpPr>
              <p:cNvPr id="18" name="Rectangle 17"/>
              <p:cNvSpPr>
                <a:spLocks noRot="1" noChangeAspect="1" noMove="1" noResize="1" noEditPoints="1" noAdjustHandles="1" noChangeArrowheads="1" noChangeShapeType="1" noTextEdit="1"/>
              </p:cNvSpPr>
              <p:nvPr/>
            </p:nvSpPr>
            <p:spPr>
              <a:xfrm>
                <a:off x="1724725" y="1516578"/>
                <a:ext cx="14838550" cy="2590133"/>
              </a:xfrm>
              <a:prstGeom prst="rect">
                <a:avLst/>
              </a:prstGeom>
              <a:blipFill>
                <a:blip r:embed="rId2"/>
                <a:stretch>
                  <a:fillRect l="-1479" r="-698" b="-3059"/>
                </a:stretch>
              </a:blipFill>
            </p:spPr>
            <p:txBody>
              <a:bodyPr/>
              <a:lstStyle/>
              <a:p>
                <a:r>
                  <a:rPr lang="en-US">
                    <a:noFill/>
                  </a:rPr>
                  <a:t> </a:t>
                </a:r>
              </a:p>
            </p:txBody>
          </p:sp>
        </mc:Fallback>
      </mc:AlternateContent>
      <p:pic>
        <p:nvPicPr>
          <p:cNvPr id="19"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72256"/>
          <a:stretch>
            <a:fillRect/>
          </a:stretch>
        </p:blipFill>
        <p:spPr>
          <a:xfrm rot="12087268">
            <a:off x="-3399188" y="8615119"/>
            <a:ext cx="9070739" cy="3131406"/>
          </a:xfrm>
          <a:prstGeom prst="rect">
            <a:avLst/>
          </a:prstGeom>
        </p:spPr>
      </p:pic>
      <p:sp>
        <p:nvSpPr>
          <p:cNvPr id="23" name="Rectangle 22"/>
          <p:cNvSpPr/>
          <p:nvPr/>
        </p:nvSpPr>
        <p:spPr>
          <a:xfrm>
            <a:off x="1746109" y="591714"/>
            <a:ext cx="5913620" cy="901593"/>
          </a:xfrm>
          <a:prstGeom prst="rect">
            <a:avLst/>
          </a:prstGeom>
        </p:spPr>
        <p:txBody>
          <a:bodyPr wrap="square">
            <a:spAutoFit/>
          </a:bodyPr>
          <a:lstStyle/>
          <a:p>
            <a:pPr algn="just">
              <a:lnSpc>
                <a:spcPct val="150000"/>
              </a:lnSpc>
            </a:pPr>
            <a:r>
              <a:rPr lang="en-US" sz="4000" b="1" u="sng" dirty="0" err="1">
                <a:solidFill>
                  <a:srgbClr val="002060"/>
                </a:solidFill>
                <a:latin typeface="Arial" panose="020B0604020202020204" pitchFamily="34" charset="0"/>
                <a:cs typeface="Arial" panose="020B0604020202020204" pitchFamily="34" charset="0"/>
              </a:rPr>
              <a:t>Bài</a:t>
            </a:r>
            <a:r>
              <a:rPr lang="en-US" sz="4000" b="1" u="sng" dirty="0">
                <a:solidFill>
                  <a:srgbClr val="002060"/>
                </a:solidFill>
                <a:latin typeface="Arial" panose="020B0604020202020204" pitchFamily="34" charset="0"/>
                <a:cs typeface="Arial" panose="020B0604020202020204" pitchFamily="34" charset="0"/>
              </a:rPr>
              <a:t> 5 (SGK – tr14)</a:t>
            </a:r>
            <a:endParaRPr lang="en-US" sz="4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636541" y="395829"/>
            <a:ext cx="1109568" cy="1585097"/>
          </a:xfrm>
          <a:prstGeom prst="rect">
            <a:avLst/>
          </a:prstGeom>
        </p:spPr>
      </p:pic>
      <p:pic>
        <p:nvPicPr>
          <p:cNvPr id="8" name="Picture 7"/>
          <p:cNvPicPr>
            <a:picLocks noChangeAspect="1"/>
          </p:cNvPicPr>
          <p:nvPr/>
        </p:nvPicPr>
        <p:blipFill>
          <a:blip r:embed="rId6"/>
          <a:stretch>
            <a:fillRect/>
          </a:stretch>
        </p:blipFill>
        <p:spPr>
          <a:xfrm>
            <a:off x="15754271" y="8191500"/>
            <a:ext cx="2457529" cy="2429465"/>
          </a:xfrm>
          <a:prstGeom prst="rect">
            <a:avLst/>
          </a:prstGeom>
        </p:spPr>
      </p:pic>
      <p:sp>
        <p:nvSpPr>
          <p:cNvPr id="3" name="Rectangle 2">
            <a:extLst>
              <a:ext uri="{FF2B5EF4-FFF2-40B4-BE49-F238E27FC236}">
                <a16:creationId xmlns:a16="http://schemas.microsoft.com/office/drawing/2014/main" xmlns="" id="{1216CDF7-E304-5F82-425A-58073A3B63BF}"/>
              </a:ext>
            </a:extLst>
          </p:cNvPr>
          <p:cNvSpPr/>
          <p:nvPr/>
        </p:nvSpPr>
        <p:spPr>
          <a:xfrm>
            <a:off x="1168868" y="4789557"/>
            <a:ext cx="1154482" cy="707886"/>
          </a:xfrm>
          <a:prstGeom prst="rect">
            <a:avLst/>
          </a:prstGeom>
        </p:spPr>
        <p:txBody>
          <a:bodyPr wrap="none">
            <a:spAutoFit/>
          </a:bodyPr>
          <a:lstStyle/>
          <a:p>
            <a:pPr lvl="0" algn="ctr">
              <a:defRPr/>
            </a:pP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1BBAF5DF-C21A-B0D0-61C7-5FA3D435E700}"/>
                  </a:ext>
                </a:extLst>
              </p:cNvPr>
              <p:cNvSpPr txBox="1"/>
              <p:nvPr/>
            </p:nvSpPr>
            <p:spPr>
              <a:xfrm>
                <a:off x="3048000" y="5420299"/>
                <a:ext cx="12192000" cy="4217373"/>
              </a:xfrm>
              <a:prstGeom prst="rect">
                <a:avLst/>
              </a:prstGeom>
              <a:noFill/>
            </p:spPr>
            <p:txBody>
              <a:bodyPr wrap="square">
                <a:spAutoFit/>
              </a:bodyPr>
              <a:lstStyle/>
              <a:p>
                <a:pPr>
                  <a:lnSpc>
                    <a:spcPct val="150000"/>
                  </a:lnSpc>
                  <a:spcAft>
                    <a:spcPts val="800"/>
                  </a:spcAft>
                </a:pP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Thay</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tọa</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độ</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điểm</a:t>
                </a:r>
                <a:r>
                  <a:rPr lang="en-US" sz="4000" dirty="0">
                    <a:latin typeface="Arial (Body)"/>
                    <a:ea typeface="Arial" panose="020B0604020202020204" pitchFamily="34" charset="0"/>
                    <a:cs typeface="Times New Roman" panose="02020603050405020304" pitchFamily="18" charset="0"/>
                  </a:rPr>
                  <a:t> </a:t>
                </a:r>
                <a14:m>
                  <m:oMath xmlns:m="http://schemas.openxmlformats.org/officeDocument/2006/math">
                    <m:r>
                      <a:rPr lang="en-US" sz="4000" i="1">
                        <a:latin typeface="Cambria Math"/>
                        <a:ea typeface="Arial" panose="020B0604020202020204" pitchFamily="34" charset="0"/>
                        <a:cs typeface="Times New Roman" panose="02020603050405020304" pitchFamily="18" charset="0"/>
                      </a:rPr>
                      <m:t>𝑃</m:t>
                    </m:r>
                    <m:d>
                      <m:dPr>
                        <m:ctrlPr>
                          <a:rPr lang="en-US" sz="4000" i="1">
                            <a:latin typeface="Cambria Math"/>
                            <a:ea typeface="Arial" panose="020B0604020202020204" pitchFamily="34" charset="0"/>
                            <a:cs typeface="Times New Roman" panose="02020603050405020304" pitchFamily="18" charset="0"/>
                          </a:rPr>
                        </m:ctrlPr>
                      </m:dPr>
                      <m:e>
                        <m:f>
                          <m:fPr>
                            <m:ctrlPr>
                              <a:rPr lang="en-US" sz="4000" i="1">
                                <a:latin typeface="Cambria Math"/>
                                <a:ea typeface="Arial" panose="020B0604020202020204" pitchFamily="34" charset="0"/>
                                <a:cs typeface="Times New Roman" panose="02020603050405020304" pitchFamily="18" charset="0"/>
                              </a:rPr>
                            </m:ctrlPr>
                          </m:fPr>
                          <m:num>
                            <m:r>
                              <a:rPr lang="en-US" sz="4000" i="1">
                                <a:latin typeface="Cambria Math"/>
                                <a:ea typeface="Arial" panose="020B0604020202020204" pitchFamily="34" charset="0"/>
                                <a:cs typeface="Times New Roman" panose="02020603050405020304" pitchFamily="18" charset="0"/>
                              </a:rPr>
                              <m:t>1</m:t>
                            </m:r>
                          </m:num>
                          <m:den>
                            <m:r>
                              <a:rPr lang="en-US" sz="4000" i="1">
                                <a:latin typeface="Cambria Math"/>
                                <a:ea typeface="Arial" panose="020B0604020202020204" pitchFamily="34" charset="0"/>
                                <a:cs typeface="Times New Roman" panose="02020603050405020304" pitchFamily="18" charset="0"/>
                              </a:rPr>
                              <m:t>4</m:t>
                            </m:r>
                          </m:den>
                        </m:f>
                        <m:r>
                          <a:rPr lang="en-US" sz="4000" i="1">
                            <a:latin typeface="Cambria Math"/>
                            <a:ea typeface="Arial" panose="020B0604020202020204" pitchFamily="34" charset="0"/>
                            <a:cs typeface="Times New Roman" panose="02020603050405020304" pitchFamily="18" charset="0"/>
                          </a:rPr>
                          <m:t>;1</m:t>
                        </m:r>
                      </m:e>
                    </m:d>
                    <m:r>
                      <a:rPr lang="en-US" sz="4000" i="1">
                        <a:latin typeface="Cambria Math"/>
                        <a:ea typeface="Arial" panose="020B0604020202020204" pitchFamily="34" charset="0"/>
                        <a:cs typeface="Times New Roman" panose="02020603050405020304" pitchFamily="18" charset="0"/>
                      </a:rPr>
                      <m:t> </m:t>
                    </m:r>
                  </m:oMath>
                </a14:m>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vào</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hàm</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số</a:t>
                </a:r>
                <a:r>
                  <a:rPr lang="en-US" sz="4000" dirty="0">
                    <a:latin typeface="Arial (Body)"/>
                    <a:ea typeface="Arial" panose="020B0604020202020204" pitchFamily="34" charset="0"/>
                    <a:cs typeface="Times New Roman" panose="02020603050405020304" pitchFamily="18" charset="0"/>
                  </a:rPr>
                  <a:t> ta </a:t>
                </a:r>
                <a:r>
                  <a:rPr lang="en-US" sz="4000" dirty="0" err="1">
                    <a:latin typeface="Arial (Body)"/>
                    <a:ea typeface="Arial" panose="020B0604020202020204" pitchFamily="34" charset="0"/>
                    <a:cs typeface="Times New Roman" panose="02020603050405020304" pitchFamily="18" charset="0"/>
                  </a:rPr>
                  <a:t>có</a:t>
                </a:r>
                <a:r>
                  <a:rPr lang="en-US" sz="4000" dirty="0">
                    <a:latin typeface="Arial (Body)"/>
                    <a:ea typeface="Arial" panose="020B0604020202020204" pitchFamily="34" charset="0"/>
                    <a:cs typeface="Times New Roman" panose="02020603050405020304" pitchFamily="18" charset="0"/>
                  </a:rPr>
                  <a:t>:</a:t>
                </a: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latin typeface="Cambria Math"/>
                          <a:ea typeface="Arial" panose="020B0604020202020204" pitchFamily="34" charset="0"/>
                          <a:cs typeface="Times New Roman" panose="02020603050405020304" pitchFamily="18" charset="0"/>
                        </a:rPr>
                        <m:t> 1 = 4 . </m:t>
                      </m:r>
                      <m:f>
                        <m:fPr>
                          <m:ctrlPr>
                            <a:rPr lang="en-US" sz="4000" i="1">
                              <a:latin typeface="Cambria Math"/>
                              <a:ea typeface="Arial" panose="020B0604020202020204" pitchFamily="34" charset="0"/>
                              <a:cs typeface="Times New Roman" panose="02020603050405020304" pitchFamily="18" charset="0"/>
                            </a:rPr>
                          </m:ctrlPr>
                        </m:fPr>
                        <m:num>
                          <m:r>
                            <a:rPr lang="en-US" sz="4000" i="1">
                              <a:latin typeface="Cambria Math"/>
                              <a:ea typeface="Arial" panose="020B0604020202020204" pitchFamily="34" charset="0"/>
                              <a:cs typeface="Times New Roman" panose="02020603050405020304" pitchFamily="18" charset="0"/>
                            </a:rPr>
                            <m:t>1</m:t>
                          </m:r>
                        </m:num>
                        <m:den>
                          <m:r>
                            <a:rPr lang="en-US" sz="4000" i="1">
                              <a:latin typeface="Cambria Math"/>
                              <a:ea typeface="Arial" panose="020B0604020202020204" pitchFamily="34" charset="0"/>
                              <a:cs typeface="Times New Roman" panose="02020603050405020304" pitchFamily="18" charset="0"/>
                            </a:rPr>
                            <m:t>4</m:t>
                          </m:r>
                        </m:den>
                      </m:f>
                      <m:r>
                        <a:rPr lang="en-US" sz="4000" i="1">
                          <a:latin typeface="Cambria Math"/>
                          <a:ea typeface="Arial" panose="020B0604020202020204" pitchFamily="34" charset="0"/>
                          <a:cs typeface="Times New Roman" panose="02020603050405020304" pitchFamily="18" charset="0"/>
                        </a:rPr>
                        <m:t> </m:t>
                      </m:r>
                    </m:oMath>
                  </m:oMathPara>
                </a14:m>
                <a:endParaRPr lang="en-US" sz="4000" dirty="0">
                  <a:latin typeface="Arial (Body)"/>
                  <a:ea typeface="Arial" panose="020B0604020202020204" pitchFamily="34" charset="0"/>
                  <a:cs typeface="Times New Roman" panose="02020603050405020304" pitchFamily="18" charset="0"/>
                </a:endParaRPr>
              </a:p>
              <a:p>
                <a:pPr>
                  <a:lnSpc>
                    <a:spcPct val="150000"/>
                  </a:lnSpc>
                  <a:spcAft>
                    <a:spcPts val="800"/>
                  </a:spcAft>
                </a:pPr>
                <a14:m>
                  <m:oMath xmlns:m="http://schemas.openxmlformats.org/officeDocument/2006/math">
                    <m:r>
                      <a:rPr lang="en-US" sz="4000" i="1">
                        <a:latin typeface="Cambria Math"/>
                        <a:ea typeface="Arial" panose="020B0604020202020204" pitchFamily="34" charset="0"/>
                        <a:cs typeface="Times New Roman" panose="02020603050405020304" pitchFamily="18" charset="0"/>
                      </a:rPr>
                      <m:t>⇒</m:t>
                    </m:r>
                  </m:oMath>
                </a14:m>
                <a:r>
                  <a:rPr lang="en-US" sz="4000" dirty="0">
                    <a:latin typeface="Arial (Body)"/>
                    <a:ea typeface="Arial" panose="020B0604020202020204" pitchFamily="34" charset="0"/>
                    <a:cs typeface="Times New Roman" panose="02020603050405020304" pitchFamily="18" charset="0"/>
                  </a:rPr>
                  <a:t> P </a:t>
                </a:r>
                <a:r>
                  <a:rPr lang="en-US" sz="4000" dirty="0" err="1">
                    <a:latin typeface="Arial (Body)"/>
                    <a:ea typeface="Arial" panose="020B0604020202020204" pitchFamily="34" charset="0"/>
                    <a:cs typeface="Times New Roman" panose="02020603050405020304" pitchFamily="18" charset="0"/>
                  </a:rPr>
                  <a:t>thuộc</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đồ</a:t>
                </a:r>
                <a:r>
                  <a:rPr lang="en-US" sz="4000" dirty="0">
                    <a:latin typeface="Arial (Body)"/>
                    <a:ea typeface="Arial" panose="020B0604020202020204" pitchFamily="34" charset="0"/>
                    <a:cs typeface="Times New Roman" panose="02020603050405020304" pitchFamily="18" charset="0"/>
                  </a:rPr>
                  <a:t> thị </a:t>
                </a:r>
                <a:r>
                  <a:rPr lang="en-US" sz="4000" dirty="0" err="1">
                    <a:latin typeface="Arial (Body)"/>
                    <a:ea typeface="Arial" panose="020B0604020202020204" pitchFamily="34" charset="0"/>
                    <a:cs typeface="Times New Roman" panose="02020603050405020304" pitchFamily="18" charset="0"/>
                  </a:rPr>
                  <a:t>hàm</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số</a:t>
                </a:r>
                <a:r>
                  <a:rPr lang="en-US" sz="4000" dirty="0">
                    <a:latin typeface="Arial (Body)"/>
                    <a:ea typeface="Arial" panose="020B0604020202020204" pitchFamily="34" charset="0"/>
                    <a:cs typeface="Times New Roman" panose="02020603050405020304" pitchFamily="18" charset="0"/>
                  </a:rPr>
                  <a:t> y = 4x</a:t>
                </a:r>
              </a:p>
            </p:txBody>
          </p:sp>
        </mc:Choice>
        <mc:Fallback xmlns="">
          <p:sp>
            <p:nvSpPr>
              <p:cNvPr id="5" name="TextBox 4">
                <a:extLst>
                  <a:ext uri="{FF2B5EF4-FFF2-40B4-BE49-F238E27FC236}">
                    <a16:creationId xmlns:a16="http://schemas.microsoft.com/office/drawing/2014/main" id="{1BBAF5DF-C21A-B0D0-61C7-5FA3D435E700}"/>
                  </a:ext>
                </a:extLst>
              </p:cNvPr>
              <p:cNvSpPr txBox="1">
                <a:spLocks noRot="1" noChangeAspect="1" noMove="1" noResize="1" noEditPoints="1" noAdjustHandles="1" noChangeArrowheads="1" noChangeShapeType="1" noTextEdit="1"/>
              </p:cNvSpPr>
              <p:nvPr/>
            </p:nvSpPr>
            <p:spPr>
              <a:xfrm>
                <a:off x="3048000" y="5420299"/>
                <a:ext cx="12192000" cy="4217373"/>
              </a:xfrm>
              <a:prstGeom prst="rect">
                <a:avLst/>
              </a:prstGeom>
              <a:blipFill>
                <a:blip r:embed="rId7"/>
                <a:stretch>
                  <a:fillRect l="-1750" b="-5202"/>
                </a:stretch>
              </a:blipFill>
            </p:spPr>
            <p:txBody>
              <a:bodyPr/>
              <a:lstStyle/>
              <a:p>
                <a:r>
                  <a:rPr lang="en-US">
                    <a:noFill/>
                  </a:rPr>
                  <a:t> </a:t>
                </a:r>
              </a:p>
            </p:txBody>
          </p:sp>
        </mc:Fallback>
      </mc:AlternateContent>
    </p:spTree>
    <p:extLst>
      <p:ext uri="{BB962C8B-B14F-4D97-AF65-F5344CB8AC3E}">
        <p14:creationId xmlns:p14="http://schemas.microsoft.com/office/powerpoint/2010/main" val="8687849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6" name="AutoShape 6"/>
          <p:cNvSpPr/>
          <p:nvPr/>
        </p:nvSpPr>
        <p:spPr>
          <a:xfrm>
            <a:off x="1028700" y="762000"/>
            <a:ext cx="16230600" cy="8763000"/>
          </a:xfrm>
          <a:prstGeom prst="rect">
            <a:avLst/>
          </a:prstGeom>
          <a:solidFill>
            <a:srgbClr val="61A6A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72256"/>
          <a:stretch>
            <a:fillRect/>
          </a:stretch>
        </p:blipFill>
        <p:spPr>
          <a:xfrm rot="6835193">
            <a:off x="12562835" y="8624200"/>
            <a:ext cx="9392930" cy="3325597"/>
          </a:xfrm>
          <a:prstGeom prst="rect">
            <a:avLst/>
          </a:prstGeom>
        </p:spPr>
      </p:pic>
      <p:sp>
        <p:nvSpPr>
          <p:cNvPr id="3" name="Rectangle 2">
            <a:extLst>
              <a:ext uri="{FF2B5EF4-FFF2-40B4-BE49-F238E27FC236}">
                <a16:creationId xmlns:a16="http://schemas.microsoft.com/office/drawing/2014/main" xmlns="" id="{C10F736C-F8FD-E7B3-9ECA-C59F459BE1F6}"/>
              </a:ext>
            </a:extLst>
          </p:cNvPr>
          <p:cNvSpPr/>
          <p:nvPr/>
        </p:nvSpPr>
        <p:spPr>
          <a:xfrm>
            <a:off x="1143000" y="1204275"/>
            <a:ext cx="4730891" cy="901593"/>
          </a:xfrm>
          <a:prstGeom prst="rect">
            <a:avLst/>
          </a:prstGeom>
        </p:spPr>
        <p:txBody>
          <a:bodyPr wrap="square">
            <a:spAutoFit/>
          </a:bodyPr>
          <a:lstStyle/>
          <a:p>
            <a:pPr algn="just">
              <a:lnSpc>
                <a:spcPct val="150000"/>
              </a:lnSpc>
            </a:pPr>
            <a:r>
              <a:rPr lang="en-US" sz="4000" b="1" u="sng" dirty="0" err="1">
                <a:solidFill>
                  <a:schemeClr val="bg1"/>
                </a:solidFill>
                <a:latin typeface="Arial" panose="020B0604020202020204" pitchFamily="34" charset="0"/>
                <a:cs typeface="Arial" panose="020B0604020202020204" pitchFamily="34" charset="0"/>
              </a:rPr>
              <a:t>Bài</a:t>
            </a:r>
            <a:r>
              <a:rPr lang="en-US" sz="4000" b="1" u="sng" dirty="0">
                <a:solidFill>
                  <a:schemeClr val="bg1"/>
                </a:solidFill>
                <a:latin typeface="Arial" panose="020B0604020202020204" pitchFamily="34" charset="0"/>
                <a:cs typeface="Arial" panose="020B0604020202020204" pitchFamily="34" charset="0"/>
              </a:rPr>
              <a:t> 6 (SGK – tr14)</a:t>
            </a:r>
            <a:endParaRPr lang="en-US" sz="4000" dirty="0">
              <a:solidFill>
                <a:schemeClr val="bg1"/>
              </a:solidFill>
              <a:latin typeface="Arial" panose="020B0604020202020204" pitchFamily="34" charset="0"/>
              <a:cs typeface="Arial" panose="020B0604020202020204" pitchFamily="34" charset="0"/>
            </a:endParaRPr>
          </a:p>
        </p:txBody>
      </p:sp>
      <p:pic>
        <p:nvPicPr>
          <p:cNvPr id="7" name="Picture 35">
            <a:extLst>
              <a:ext uri="{FF2B5EF4-FFF2-40B4-BE49-F238E27FC236}">
                <a16:creationId xmlns:a16="http://schemas.microsoft.com/office/drawing/2014/main" xmlns="" id="{0C6DF4B4-65C3-5106-0BB4-9BABF68356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7200900"/>
            <a:ext cx="1905667" cy="3086100"/>
          </a:xfrm>
          <a:prstGeom prst="rect">
            <a:avLst/>
          </a:prstGeom>
        </p:spPr>
      </p:pic>
      <p:pic>
        <p:nvPicPr>
          <p:cNvPr id="8" name="Picture 13">
            <a:extLst>
              <a:ext uri="{FF2B5EF4-FFF2-40B4-BE49-F238E27FC236}">
                <a16:creationId xmlns:a16="http://schemas.microsoft.com/office/drawing/2014/main" xmlns="" id="{5BCB65EE-993D-8717-596C-BC11E328692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94340" y="215100"/>
            <a:ext cx="2091720" cy="2055115"/>
          </a:xfrm>
          <a:prstGeom prst="rect">
            <a:avLst/>
          </a:prstGeom>
        </p:spPr>
      </p:pic>
      <p:sp>
        <p:nvSpPr>
          <p:cNvPr id="14" name="TextBox 13">
            <a:extLst>
              <a:ext uri="{FF2B5EF4-FFF2-40B4-BE49-F238E27FC236}">
                <a16:creationId xmlns:a16="http://schemas.microsoft.com/office/drawing/2014/main" xmlns="" id="{3854C40A-0B50-4144-E125-0DF985C0C1DA}"/>
              </a:ext>
            </a:extLst>
          </p:cNvPr>
          <p:cNvSpPr txBox="1"/>
          <p:nvPr/>
        </p:nvSpPr>
        <p:spPr>
          <a:xfrm>
            <a:off x="5662814" y="1170294"/>
            <a:ext cx="10339186" cy="1839606"/>
          </a:xfrm>
          <a:prstGeom prst="rect">
            <a:avLst/>
          </a:prstGeom>
          <a:noFill/>
        </p:spPr>
        <p:txBody>
          <a:bodyPr wrap="square">
            <a:spAutoFit/>
          </a:bodyPr>
          <a:lstStyle/>
          <a:p>
            <a:pPr>
              <a:lnSpc>
                <a:spcPct val="150000"/>
              </a:lnSpc>
            </a:pPr>
            <a:r>
              <a:rPr lang="vi-VN" sz="4000" b="0" i="0" dirty="0">
                <a:solidFill>
                  <a:schemeClr val="bg1"/>
                </a:solidFill>
                <a:effectLst/>
              </a:rPr>
              <a:t>Cho y là hàm số của biến số x. Giá trị tương ứng của x, y được cho trong bảng sau:</a:t>
            </a:r>
            <a:endParaRPr lang="en-US" sz="4000" dirty="0">
              <a:solidFill>
                <a:schemeClr val="bg1"/>
              </a:solidFill>
            </a:endParaRPr>
          </a:p>
        </p:txBody>
      </p:sp>
      <mc:AlternateContent xmlns:mc="http://schemas.openxmlformats.org/markup-compatibility/2006" xmlns:a14="http://schemas.microsoft.com/office/drawing/2010/main">
        <mc:Choice Requires="a14">
          <p:graphicFrame>
            <p:nvGraphicFramePr>
              <p:cNvPr id="15" name="Table 11">
                <a:extLst>
                  <a:ext uri="{FF2B5EF4-FFF2-40B4-BE49-F238E27FC236}">
                    <a16:creationId xmlns:a16="http://schemas.microsoft.com/office/drawing/2014/main" xmlns="" id="{FD8A868C-EF03-5F43-C610-E3EE81741C3C}"/>
                  </a:ext>
                </a:extLst>
              </p:cNvPr>
              <p:cNvGraphicFramePr>
                <a:graphicFrameLocks noGrp="1"/>
              </p:cNvGraphicFramePr>
              <p:nvPr>
                <p:extLst>
                  <p:ext uri="{D42A27DB-BD31-4B8C-83A1-F6EECF244321}">
                    <p14:modId xmlns:p14="http://schemas.microsoft.com/office/powerpoint/2010/main" val="825211955"/>
                  </p:ext>
                </p:extLst>
              </p:nvPr>
            </p:nvGraphicFramePr>
            <p:xfrm>
              <a:off x="4743728" y="3608302"/>
              <a:ext cx="8800543" cy="2220998"/>
            </p:xfrm>
            <a:graphic>
              <a:graphicData uri="http://schemas.openxmlformats.org/drawingml/2006/table">
                <a:tbl>
                  <a:tblPr firstRow="1" bandRow="1">
                    <a:tableStyleId>{5940675A-B579-460E-94D1-54222C63F5DA}</a:tableStyleId>
                  </a:tblPr>
                  <a:tblGrid>
                    <a:gridCol w="1619188">
                      <a:extLst>
                        <a:ext uri="{9D8B030D-6E8A-4147-A177-3AD203B41FA5}">
                          <a16:colId xmlns:a16="http://schemas.microsoft.com/office/drawing/2014/main" xmlns="" val="247178053"/>
                        </a:ext>
                      </a:extLst>
                    </a:gridCol>
                    <a:gridCol w="1574749">
                      <a:extLst>
                        <a:ext uri="{9D8B030D-6E8A-4147-A177-3AD203B41FA5}">
                          <a16:colId xmlns:a16="http://schemas.microsoft.com/office/drawing/2014/main" xmlns="" val="4195990685"/>
                        </a:ext>
                      </a:extLst>
                    </a:gridCol>
                    <a:gridCol w="1342905">
                      <a:extLst>
                        <a:ext uri="{9D8B030D-6E8A-4147-A177-3AD203B41FA5}">
                          <a16:colId xmlns:a16="http://schemas.microsoft.com/office/drawing/2014/main" xmlns="" val="1403783473"/>
                        </a:ext>
                      </a:extLst>
                    </a:gridCol>
                    <a:gridCol w="1464935">
                      <a:extLst>
                        <a:ext uri="{9D8B030D-6E8A-4147-A177-3AD203B41FA5}">
                          <a16:colId xmlns:a16="http://schemas.microsoft.com/office/drawing/2014/main" xmlns="" val="345896211"/>
                        </a:ext>
                      </a:extLst>
                    </a:gridCol>
                    <a:gridCol w="1464935">
                      <a:extLst>
                        <a:ext uri="{9D8B030D-6E8A-4147-A177-3AD203B41FA5}">
                          <a16:colId xmlns:a16="http://schemas.microsoft.com/office/drawing/2014/main" xmlns="" val="3830961492"/>
                        </a:ext>
                      </a:extLst>
                    </a:gridCol>
                    <a:gridCol w="1333831">
                      <a:extLst>
                        <a:ext uri="{9D8B030D-6E8A-4147-A177-3AD203B41FA5}">
                          <a16:colId xmlns:a16="http://schemas.microsoft.com/office/drawing/2014/main" xmlns="" val="1586981783"/>
                        </a:ext>
                      </a:extLst>
                    </a:gridCol>
                  </a:tblGrid>
                  <a:tr h="1045012">
                    <a:tc>
                      <a:txBody>
                        <a:bodyPr/>
                        <a:lstStyle/>
                        <a:p>
                          <a:pPr algn="ctr"/>
                          <a:r>
                            <a:rPr lang="en-US" sz="3800" b="0" i="0" dirty="0">
                              <a:solidFill>
                                <a:schemeClr val="tx1"/>
                              </a:solidFill>
                              <a:latin typeface="Arial (Body)"/>
                              <a:cs typeface="Arial" panose="020B0604020202020204" pitchFamily="34" charset="0"/>
                            </a:rPr>
                            <a:t>x</a:t>
                          </a:r>
                          <a:endParaRPr lang="en-US" sz="3800" dirty="0">
                            <a:solidFill>
                              <a:schemeClr val="tx1"/>
                            </a:solidFill>
                            <a:latin typeface="Arial (Body)"/>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 xmlns:m="http://schemas.openxmlformats.org/officeDocument/2006/math">
                              <m:r>
                                <a:rPr lang="en-US" sz="3800" b="0" i="1" smtClean="0">
                                  <a:solidFill>
                                    <a:schemeClr val="bg1"/>
                                  </a:solidFill>
                                  <a:latin typeface="Cambria Math" panose="02040503050406030204" pitchFamily="18" charset="0"/>
                                  <a:cs typeface="Arial" panose="020B0604020202020204" pitchFamily="34" charset="0"/>
                                </a:rPr>
                                <m:t>−</m:t>
                              </m:r>
                            </m:oMath>
                          </a14:m>
                          <a:r>
                            <a:rPr lang="en-US" sz="3800" dirty="0">
                              <a:solidFill>
                                <a:schemeClr val="bg1"/>
                              </a:solidFill>
                              <a:latin typeface="Arial (Body)"/>
                              <a:cs typeface="Arial" panose="020B0604020202020204" pitchFamily="34" charset="0"/>
                            </a:rPr>
                            <a:t>2</a:t>
                          </a:r>
                        </a:p>
                      </a:txBody>
                      <a:tcPr anchor="ctr">
                        <a:lnL w="12700" cap="flat" cmpd="sng" algn="ctr">
                          <a:solidFill>
                            <a:schemeClr val="tx1"/>
                          </a:solidFill>
                          <a:prstDash val="solid"/>
                          <a:round/>
                          <a:headEnd type="none" w="med" len="med"/>
                          <a:tailEnd type="none" w="med" len="med"/>
                        </a:lnL>
                      </a:tcPr>
                    </a:tc>
                    <a:tc>
                      <a:txBody>
                        <a:bodyPr/>
                        <a:lstStyle/>
                        <a:p>
                          <a:pPr algn="ctr"/>
                          <a14:m>
                            <m:oMath xmlns:m="http://schemas.openxmlformats.org/officeDocument/2006/math">
                              <m:r>
                                <a:rPr lang="en-US" sz="3800" b="0" i="1" dirty="0" smtClean="0">
                                  <a:solidFill>
                                    <a:schemeClr val="bg1"/>
                                  </a:solidFill>
                                  <a:latin typeface="Cambria Math" panose="02040503050406030204" pitchFamily="18" charset="0"/>
                                  <a:cs typeface="Arial" panose="020B0604020202020204" pitchFamily="34" charset="0"/>
                                </a:rPr>
                                <m:t>−</m:t>
                              </m:r>
                            </m:oMath>
                          </a14:m>
                          <a:r>
                            <a:rPr lang="en-US" sz="3800" dirty="0">
                              <a:solidFill>
                                <a:schemeClr val="bg1"/>
                              </a:solidFill>
                              <a:latin typeface="Arial (Body)"/>
                              <a:cs typeface="Arial" panose="020B0604020202020204" pitchFamily="34" charset="0"/>
                            </a:rPr>
                            <a:t>1</a:t>
                          </a:r>
                        </a:p>
                      </a:txBody>
                      <a:tcPr anchor="ctr"/>
                    </a:tc>
                    <a:tc>
                      <a:txBody>
                        <a:bodyPr/>
                        <a:lstStyle/>
                        <a:p>
                          <a:pPr algn="ctr"/>
                          <a:r>
                            <a:rPr lang="en-US" sz="3800" dirty="0">
                              <a:solidFill>
                                <a:schemeClr val="bg1"/>
                              </a:solidFill>
                              <a:latin typeface="Arial (Body)"/>
                              <a:cs typeface="Arial" panose="020B0604020202020204" pitchFamily="34" charset="0"/>
                            </a:rPr>
                            <a:t>0</a:t>
                          </a:r>
                        </a:p>
                      </a:txBody>
                      <a:tcPr anchor="ctr"/>
                    </a:tc>
                    <a:tc>
                      <a:txBody>
                        <a:bodyPr/>
                        <a:lstStyle/>
                        <a:p>
                          <a:pPr algn="ctr"/>
                          <a:r>
                            <a:rPr lang="en-US" sz="3800" dirty="0">
                              <a:solidFill>
                                <a:schemeClr val="bg1"/>
                              </a:solidFill>
                              <a:latin typeface="Arial (Body)"/>
                              <a:cs typeface="Arial" panose="020B0604020202020204" pitchFamily="34" charset="0"/>
                            </a:rPr>
                            <a:t>1</a:t>
                          </a:r>
                        </a:p>
                      </a:txBody>
                      <a:tcPr anchor="ctr"/>
                    </a:tc>
                    <a:tc>
                      <a:txBody>
                        <a:bodyPr/>
                        <a:lstStyle/>
                        <a:p>
                          <a:pPr algn="ctr"/>
                          <a:r>
                            <a:rPr lang="en-US" sz="3800" dirty="0">
                              <a:solidFill>
                                <a:schemeClr val="bg1"/>
                              </a:solidFill>
                              <a:latin typeface="Arial (Body)"/>
                              <a:cs typeface="Arial" panose="020B0604020202020204" pitchFamily="34" charset="0"/>
                            </a:rPr>
                            <a:t>2</a:t>
                          </a:r>
                        </a:p>
                      </a:txBody>
                      <a:tcPr anchor="ctr"/>
                    </a:tc>
                    <a:extLst>
                      <a:ext uri="{0D108BD9-81ED-4DB2-BD59-A6C34878D82A}">
                        <a16:rowId xmlns:a16="http://schemas.microsoft.com/office/drawing/2014/main" xmlns="" val="2256072961"/>
                      </a:ext>
                    </a:extLst>
                  </a:tr>
                  <a:tr h="1175986">
                    <a:tc>
                      <a:txBody>
                        <a:bodyPr/>
                        <a:lstStyle/>
                        <a:p>
                          <a:pPr algn="ctr"/>
                          <a:r>
                            <a:rPr lang="en-US" sz="3800" b="0" i="0" dirty="0">
                              <a:solidFill>
                                <a:schemeClr val="tx1"/>
                              </a:solidFill>
                              <a:latin typeface="Arial (Body)"/>
                              <a:cs typeface="Arial" panose="020B0604020202020204" pitchFamily="34" charset="0"/>
                            </a:rPr>
                            <a:t>y </a:t>
                          </a:r>
                          <a:endParaRPr lang="en-US" sz="3800" dirty="0">
                            <a:solidFill>
                              <a:schemeClr val="tx1"/>
                            </a:solidFill>
                            <a:latin typeface="Arial (Body)"/>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 xmlns:m="http://schemas.openxmlformats.org/officeDocument/2006/math">
                              <m:r>
                                <a:rPr lang="en-US" sz="3800" b="0" i="1" smtClean="0">
                                  <a:solidFill>
                                    <a:schemeClr val="bg1"/>
                                  </a:solidFill>
                                  <a:latin typeface="Cambria Math" panose="02040503050406030204" pitchFamily="18" charset="0"/>
                                  <a:cs typeface="Arial" panose="020B0604020202020204" pitchFamily="34" charset="0"/>
                                </a:rPr>
                                <m:t>−</m:t>
                              </m:r>
                            </m:oMath>
                          </a14:m>
                          <a:r>
                            <a:rPr lang="en-US" sz="3800" dirty="0">
                              <a:solidFill>
                                <a:schemeClr val="bg1"/>
                              </a:solidFill>
                              <a:latin typeface="Arial (Body)"/>
                              <a:cs typeface="Arial" panose="020B0604020202020204" pitchFamily="34" charset="0"/>
                            </a:rPr>
                            <a:t>6</a:t>
                          </a:r>
                        </a:p>
                      </a:txBody>
                      <a:tcPr anchor="ctr">
                        <a:lnL w="12700" cap="flat" cmpd="sng" algn="ctr">
                          <a:solidFill>
                            <a:schemeClr val="tx1"/>
                          </a:solidFill>
                          <a:prstDash val="solid"/>
                          <a:round/>
                          <a:headEnd type="none" w="med" len="med"/>
                          <a:tailEnd type="none" w="med" len="med"/>
                        </a:lnL>
                      </a:tcPr>
                    </a:tc>
                    <a:tc>
                      <a:txBody>
                        <a:bodyPr/>
                        <a:lstStyle/>
                        <a:p>
                          <a:pPr algn="ctr"/>
                          <a14:m>
                            <m:oMath xmlns:m="http://schemas.openxmlformats.org/officeDocument/2006/math">
                              <m:r>
                                <a:rPr lang="en-US" sz="3800" b="0" i="1" dirty="0" smtClean="0">
                                  <a:solidFill>
                                    <a:schemeClr val="bg1"/>
                                  </a:solidFill>
                                  <a:latin typeface="Cambria Math" panose="02040503050406030204" pitchFamily="18" charset="0"/>
                                  <a:cs typeface="Arial" panose="020B0604020202020204" pitchFamily="34" charset="0"/>
                                </a:rPr>
                                <m:t>−</m:t>
                              </m:r>
                            </m:oMath>
                          </a14:m>
                          <a:r>
                            <a:rPr lang="en-US" sz="3800" dirty="0">
                              <a:solidFill>
                                <a:schemeClr val="bg1"/>
                              </a:solidFill>
                              <a:latin typeface="Arial (Body)"/>
                              <a:cs typeface="Arial" panose="020B0604020202020204" pitchFamily="34" charset="0"/>
                            </a:rPr>
                            <a:t>3</a:t>
                          </a:r>
                        </a:p>
                      </a:txBody>
                      <a:tcPr anchor="ctr"/>
                    </a:tc>
                    <a:tc>
                      <a:txBody>
                        <a:bodyPr/>
                        <a:lstStyle/>
                        <a:p>
                          <a:pPr algn="ctr"/>
                          <a:r>
                            <a:rPr lang="en-US" sz="3800" dirty="0">
                              <a:solidFill>
                                <a:schemeClr val="bg1"/>
                              </a:solidFill>
                              <a:latin typeface="Arial (Body)"/>
                              <a:cs typeface="Arial" panose="020B0604020202020204" pitchFamily="34" charset="0"/>
                            </a:rPr>
                            <a:t>0</a:t>
                          </a:r>
                        </a:p>
                      </a:txBody>
                      <a:tcPr anchor="ctr"/>
                    </a:tc>
                    <a:tc>
                      <a:txBody>
                        <a:bodyPr/>
                        <a:lstStyle/>
                        <a:p>
                          <a:pPr algn="ctr"/>
                          <a:r>
                            <a:rPr lang="en-US" sz="3800" dirty="0">
                              <a:solidFill>
                                <a:schemeClr val="bg1"/>
                              </a:solidFill>
                              <a:latin typeface="Arial (Body)"/>
                              <a:cs typeface="Arial" panose="020B0604020202020204" pitchFamily="34" charset="0"/>
                            </a:rPr>
                            <a:t>3</a:t>
                          </a:r>
                        </a:p>
                      </a:txBody>
                      <a:tcPr anchor="ctr"/>
                    </a:tc>
                    <a:tc>
                      <a:txBody>
                        <a:bodyPr/>
                        <a:lstStyle/>
                        <a:p>
                          <a:pPr algn="ctr"/>
                          <a:r>
                            <a:rPr lang="en-US" sz="3800" dirty="0">
                              <a:solidFill>
                                <a:schemeClr val="bg1"/>
                              </a:solidFill>
                              <a:latin typeface="Arial (Body)"/>
                              <a:cs typeface="Arial" panose="020B0604020202020204" pitchFamily="34" charset="0"/>
                            </a:rPr>
                            <a:t>6</a:t>
                          </a:r>
                        </a:p>
                      </a:txBody>
                      <a:tcPr anchor="ctr"/>
                    </a:tc>
                    <a:extLst>
                      <a:ext uri="{0D108BD9-81ED-4DB2-BD59-A6C34878D82A}">
                        <a16:rowId xmlns:a16="http://schemas.microsoft.com/office/drawing/2014/main" xmlns="" val="3063532789"/>
                      </a:ext>
                    </a:extLst>
                  </a:tr>
                </a:tbl>
              </a:graphicData>
            </a:graphic>
          </p:graphicFrame>
        </mc:Choice>
        <mc:Fallback xmlns="">
          <p:graphicFrame>
            <p:nvGraphicFramePr>
              <p:cNvPr id="15" name="Table 11">
                <a:extLst>
                  <a:ext uri="{FF2B5EF4-FFF2-40B4-BE49-F238E27FC236}">
                    <a16:creationId xmlns:a16="http://schemas.microsoft.com/office/drawing/2014/main" id="{FD8A868C-EF03-5F43-C610-E3EE81741C3C}"/>
                  </a:ext>
                </a:extLst>
              </p:cNvPr>
              <p:cNvGraphicFramePr>
                <a:graphicFrameLocks noGrp="1"/>
              </p:cNvGraphicFramePr>
              <p:nvPr>
                <p:extLst>
                  <p:ext uri="{D42A27DB-BD31-4B8C-83A1-F6EECF244321}">
                    <p14:modId xmlns:p14="http://schemas.microsoft.com/office/powerpoint/2010/main" val="825211955"/>
                  </p:ext>
                </p:extLst>
              </p:nvPr>
            </p:nvGraphicFramePr>
            <p:xfrm>
              <a:off x="4743728" y="3608302"/>
              <a:ext cx="8800543" cy="2220998"/>
            </p:xfrm>
            <a:graphic>
              <a:graphicData uri="http://schemas.openxmlformats.org/drawingml/2006/table">
                <a:tbl>
                  <a:tblPr firstRow="1" bandRow="1">
                    <a:tableStyleId>{5940675A-B579-460E-94D1-54222C63F5DA}</a:tableStyleId>
                  </a:tblPr>
                  <a:tblGrid>
                    <a:gridCol w="1619188">
                      <a:extLst>
                        <a:ext uri="{9D8B030D-6E8A-4147-A177-3AD203B41FA5}">
                          <a16:colId xmlns:a16="http://schemas.microsoft.com/office/drawing/2014/main" val="247178053"/>
                        </a:ext>
                      </a:extLst>
                    </a:gridCol>
                    <a:gridCol w="1574749">
                      <a:extLst>
                        <a:ext uri="{9D8B030D-6E8A-4147-A177-3AD203B41FA5}">
                          <a16:colId xmlns:a16="http://schemas.microsoft.com/office/drawing/2014/main" val="4195990685"/>
                        </a:ext>
                      </a:extLst>
                    </a:gridCol>
                    <a:gridCol w="1342905">
                      <a:extLst>
                        <a:ext uri="{9D8B030D-6E8A-4147-A177-3AD203B41FA5}">
                          <a16:colId xmlns:a16="http://schemas.microsoft.com/office/drawing/2014/main" val="1403783473"/>
                        </a:ext>
                      </a:extLst>
                    </a:gridCol>
                    <a:gridCol w="1464935">
                      <a:extLst>
                        <a:ext uri="{9D8B030D-6E8A-4147-A177-3AD203B41FA5}">
                          <a16:colId xmlns:a16="http://schemas.microsoft.com/office/drawing/2014/main" val="345896211"/>
                        </a:ext>
                      </a:extLst>
                    </a:gridCol>
                    <a:gridCol w="1464935">
                      <a:extLst>
                        <a:ext uri="{9D8B030D-6E8A-4147-A177-3AD203B41FA5}">
                          <a16:colId xmlns:a16="http://schemas.microsoft.com/office/drawing/2014/main" val="3830961492"/>
                        </a:ext>
                      </a:extLst>
                    </a:gridCol>
                    <a:gridCol w="1333831">
                      <a:extLst>
                        <a:ext uri="{9D8B030D-6E8A-4147-A177-3AD203B41FA5}">
                          <a16:colId xmlns:a16="http://schemas.microsoft.com/office/drawing/2014/main" val="1586981783"/>
                        </a:ext>
                      </a:extLst>
                    </a:gridCol>
                  </a:tblGrid>
                  <a:tr h="1045012">
                    <a:tc>
                      <a:txBody>
                        <a:bodyPr/>
                        <a:lstStyle/>
                        <a:p>
                          <a:pPr algn="ctr"/>
                          <a:r>
                            <a:rPr lang="en-US" sz="3800" b="0" i="0" dirty="0">
                              <a:solidFill>
                                <a:schemeClr val="tx1"/>
                              </a:solidFill>
                              <a:latin typeface="Arial (Body)"/>
                              <a:cs typeface="Arial" panose="020B0604020202020204" pitchFamily="34" charset="0"/>
                            </a:rPr>
                            <a:t>x</a:t>
                          </a:r>
                          <a:endParaRPr lang="en-US" sz="3800" dirty="0">
                            <a:solidFill>
                              <a:schemeClr val="tx1"/>
                            </a:solidFill>
                            <a:latin typeface="Arial (Body)"/>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blipFill>
                          <a:blip r:embed="rId9"/>
                          <a:stretch>
                            <a:fillRect l="-103488" t="-581" r="-357364" b="-113953"/>
                          </a:stretch>
                        </a:blipFill>
                      </a:tcPr>
                    </a:tc>
                    <a:tc>
                      <a:txBody>
                        <a:bodyPr/>
                        <a:lstStyle/>
                        <a:p>
                          <a:endParaRPr lang="en-US"/>
                        </a:p>
                      </a:txBody>
                      <a:tcPr anchor="ctr">
                        <a:blipFill>
                          <a:blip r:embed="rId9"/>
                          <a:stretch>
                            <a:fillRect l="-238636" t="-581" r="-319091" b="-113953"/>
                          </a:stretch>
                        </a:blipFill>
                      </a:tcPr>
                    </a:tc>
                    <a:tc>
                      <a:txBody>
                        <a:bodyPr/>
                        <a:lstStyle/>
                        <a:p>
                          <a:pPr algn="ctr"/>
                          <a:r>
                            <a:rPr lang="en-US" sz="3800" dirty="0">
                              <a:solidFill>
                                <a:schemeClr val="bg1"/>
                              </a:solidFill>
                              <a:latin typeface="Arial (Body)"/>
                              <a:cs typeface="Arial" panose="020B0604020202020204" pitchFamily="34" charset="0"/>
                            </a:rPr>
                            <a:t>0</a:t>
                          </a:r>
                        </a:p>
                      </a:txBody>
                      <a:tcPr anchor="ctr"/>
                    </a:tc>
                    <a:tc>
                      <a:txBody>
                        <a:bodyPr/>
                        <a:lstStyle/>
                        <a:p>
                          <a:pPr algn="ctr"/>
                          <a:r>
                            <a:rPr lang="en-US" sz="3800" dirty="0">
                              <a:solidFill>
                                <a:schemeClr val="bg1"/>
                              </a:solidFill>
                              <a:latin typeface="Arial (Body)"/>
                              <a:cs typeface="Arial" panose="020B0604020202020204" pitchFamily="34" charset="0"/>
                            </a:rPr>
                            <a:t>1</a:t>
                          </a:r>
                        </a:p>
                      </a:txBody>
                      <a:tcPr anchor="ctr"/>
                    </a:tc>
                    <a:tc>
                      <a:txBody>
                        <a:bodyPr/>
                        <a:lstStyle/>
                        <a:p>
                          <a:pPr algn="ctr"/>
                          <a:r>
                            <a:rPr lang="en-US" sz="3800" dirty="0">
                              <a:solidFill>
                                <a:schemeClr val="bg1"/>
                              </a:solidFill>
                              <a:latin typeface="Arial (Body)"/>
                              <a:cs typeface="Arial" panose="020B0604020202020204" pitchFamily="34" charset="0"/>
                            </a:rPr>
                            <a:t>2</a:t>
                          </a:r>
                        </a:p>
                      </a:txBody>
                      <a:tcPr anchor="ctr"/>
                    </a:tc>
                    <a:extLst>
                      <a:ext uri="{0D108BD9-81ED-4DB2-BD59-A6C34878D82A}">
                        <a16:rowId xmlns:a16="http://schemas.microsoft.com/office/drawing/2014/main" val="2256072961"/>
                      </a:ext>
                    </a:extLst>
                  </a:tr>
                  <a:tr h="1175986">
                    <a:tc>
                      <a:txBody>
                        <a:bodyPr/>
                        <a:lstStyle/>
                        <a:p>
                          <a:pPr algn="ctr"/>
                          <a:r>
                            <a:rPr lang="en-US" sz="3800" b="0" i="0" dirty="0">
                              <a:solidFill>
                                <a:schemeClr val="tx1"/>
                              </a:solidFill>
                              <a:latin typeface="Arial (Body)"/>
                              <a:cs typeface="Arial" panose="020B0604020202020204" pitchFamily="34" charset="0"/>
                            </a:rPr>
                            <a:t>y </a:t>
                          </a:r>
                          <a:endParaRPr lang="en-US" sz="3800" dirty="0">
                            <a:solidFill>
                              <a:schemeClr val="tx1"/>
                            </a:solidFill>
                            <a:latin typeface="Arial (Body)"/>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blipFill>
                          <a:blip r:embed="rId9"/>
                          <a:stretch>
                            <a:fillRect l="-103488" t="-89175" r="-357364" b="-1031"/>
                          </a:stretch>
                        </a:blipFill>
                      </a:tcPr>
                    </a:tc>
                    <a:tc>
                      <a:txBody>
                        <a:bodyPr/>
                        <a:lstStyle/>
                        <a:p>
                          <a:endParaRPr lang="en-US"/>
                        </a:p>
                      </a:txBody>
                      <a:tcPr anchor="ctr">
                        <a:blipFill>
                          <a:blip r:embed="rId9"/>
                          <a:stretch>
                            <a:fillRect l="-238636" t="-89175" r="-319091" b="-1031"/>
                          </a:stretch>
                        </a:blipFill>
                      </a:tcPr>
                    </a:tc>
                    <a:tc>
                      <a:txBody>
                        <a:bodyPr/>
                        <a:lstStyle/>
                        <a:p>
                          <a:pPr algn="ctr"/>
                          <a:r>
                            <a:rPr lang="en-US" sz="3800" dirty="0">
                              <a:solidFill>
                                <a:schemeClr val="bg1"/>
                              </a:solidFill>
                              <a:latin typeface="Arial (Body)"/>
                              <a:cs typeface="Arial" panose="020B0604020202020204" pitchFamily="34" charset="0"/>
                            </a:rPr>
                            <a:t>0</a:t>
                          </a:r>
                        </a:p>
                      </a:txBody>
                      <a:tcPr anchor="ctr"/>
                    </a:tc>
                    <a:tc>
                      <a:txBody>
                        <a:bodyPr/>
                        <a:lstStyle/>
                        <a:p>
                          <a:pPr algn="ctr"/>
                          <a:r>
                            <a:rPr lang="en-US" sz="3800" dirty="0">
                              <a:solidFill>
                                <a:schemeClr val="bg1"/>
                              </a:solidFill>
                              <a:latin typeface="Arial (Body)"/>
                              <a:cs typeface="Arial" panose="020B0604020202020204" pitchFamily="34" charset="0"/>
                            </a:rPr>
                            <a:t>3</a:t>
                          </a:r>
                        </a:p>
                      </a:txBody>
                      <a:tcPr anchor="ctr"/>
                    </a:tc>
                    <a:tc>
                      <a:txBody>
                        <a:bodyPr/>
                        <a:lstStyle/>
                        <a:p>
                          <a:pPr algn="ctr"/>
                          <a:r>
                            <a:rPr lang="en-US" sz="3800" dirty="0">
                              <a:solidFill>
                                <a:schemeClr val="bg1"/>
                              </a:solidFill>
                              <a:latin typeface="Arial (Body)"/>
                              <a:cs typeface="Arial" panose="020B0604020202020204" pitchFamily="34" charset="0"/>
                            </a:rPr>
                            <a:t>6</a:t>
                          </a:r>
                        </a:p>
                      </a:txBody>
                      <a:tcPr anchor="ctr"/>
                    </a:tc>
                    <a:extLst>
                      <a:ext uri="{0D108BD9-81ED-4DB2-BD59-A6C34878D82A}">
                        <a16:rowId xmlns:a16="http://schemas.microsoft.com/office/drawing/2014/main" val="3063532789"/>
                      </a:ext>
                    </a:extLst>
                  </a:tr>
                </a:tbl>
              </a:graphicData>
            </a:graphic>
          </p:graphicFrame>
        </mc:Fallback>
      </mc:AlternateContent>
      <p:sp>
        <p:nvSpPr>
          <p:cNvPr id="17" name="TextBox 16">
            <a:extLst>
              <a:ext uri="{FF2B5EF4-FFF2-40B4-BE49-F238E27FC236}">
                <a16:creationId xmlns:a16="http://schemas.microsoft.com/office/drawing/2014/main" xmlns="" id="{8CFEF045-0DA8-F133-0115-B616D1AD2851}"/>
              </a:ext>
            </a:extLst>
          </p:cNvPr>
          <p:cNvSpPr txBox="1"/>
          <p:nvPr/>
        </p:nvSpPr>
        <p:spPr>
          <a:xfrm>
            <a:off x="2606245" y="6192987"/>
            <a:ext cx="13075507" cy="2748253"/>
          </a:xfrm>
          <a:prstGeom prst="rect">
            <a:avLst/>
          </a:prstGeom>
          <a:noFill/>
        </p:spPr>
        <p:txBody>
          <a:bodyPr wrap="square">
            <a:spAutoFit/>
          </a:bodyPr>
          <a:lstStyle/>
          <a:p>
            <a:pPr algn="just">
              <a:lnSpc>
                <a:spcPct val="150000"/>
              </a:lnSpc>
            </a:pPr>
            <a:r>
              <a:rPr lang="vi-VN" sz="4000" b="0" i="0" dirty="0">
                <a:solidFill>
                  <a:schemeClr val="bg1"/>
                </a:solidFill>
                <a:effectLst/>
              </a:rPr>
              <a:t>a) Vẽ một hệ trục tọa độ </a:t>
            </a:r>
            <a:r>
              <a:rPr lang="vi-VN" sz="4000" b="0" i="0" dirty="0" err="1">
                <a:solidFill>
                  <a:schemeClr val="bg1"/>
                </a:solidFill>
                <a:effectLst/>
              </a:rPr>
              <a:t>Oxy</a:t>
            </a:r>
            <a:r>
              <a:rPr lang="vi-VN" sz="4000" b="0" i="0" dirty="0">
                <a:solidFill>
                  <a:schemeClr val="bg1"/>
                </a:solidFill>
                <a:effectLst/>
              </a:rPr>
              <a:t> và xác định các điểm biểu diễn các cặp giá trị (x; y) tương ứng có trong bảng trên?</a:t>
            </a:r>
          </a:p>
          <a:p>
            <a:pPr algn="just">
              <a:lnSpc>
                <a:spcPct val="150000"/>
              </a:lnSpc>
            </a:pPr>
            <a:r>
              <a:rPr lang="vi-VN" sz="4000" b="0" i="0" dirty="0">
                <a:solidFill>
                  <a:schemeClr val="bg1"/>
                </a:solidFill>
                <a:effectLst/>
              </a:rPr>
              <a:t>b) Em có nhận xét gì các điểm vừa xác định trong câu a?</a:t>
            </a:r>
          </a:p>
        </p:txBody>
      </p:sp>
    </p:spTree>
    <p:extLst>
      <p:ext uri="{BB962C8B-B14F-4D97-AF65-F5344CB8AC3E}">
        <p14:creationId xmlns:p14="http://schemas.microsoft.com/office/powerpoint/2010/main" val="101377025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6" name="AutoShape 6"/>
          <p:cNvSpPr/>
          <p:nvPr/>
        </p:nvSpPr>
        <p:spPr>
          <a:xfrm>
            <a:off x="1028700" y="762000"/>
            <a:ext cx="16230600" cy="8763000"/>
          </a:xfrm>
          <a:prstGeom prst="rect">
            <a:avLst/>
          </a:prstGeom>
          <a:solidFill>
            <a:srgbClr val="61A6A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72256"/>
          <a:stretch>
            <a:fillRect/>
          </a:stretch>
        </p:blipFill>
        <p:spPr>
          <a:xfrm rot="7469819">
            <a:off x="12531518" y="8293069"/>
            <a:ext cx="9392930" cy="3325597"/>
          </a:xfrm>
          <a:prstGeom prst="rect">
            <a:avLst/>
          </a:prstGeom>
        </p:spPr>
      </p:pic>
      <p:sp>
        <p:nvSpPr>
          <p:cNvPr id="3" name="Rectangle 2">
            <a:extLst>
              <a:ext uri="{FF2B5EF4-FFF2-40B4-BE49-F238E27FC236}">
                <a16:creationId xmlns:a16="http://schemas.microsoft.com/office/drawing/2014/main" xmlns="" id="{C10F736C-F8FD-E7B3-9ECA-C59F459BE1F6}"/>
              </a:ext>
            </a:extLst>
          </p:cNvPr>
          <p:cNvSpPr/>
          <p:nvPr/>
        </p:nvSpPr>
        <p:spPr>
          <a:xfrm>
            <a:off x="1143000" y="1204275"/>
            <a:ext cx="4730891" cy="901593"/>
          </a:xfrm>
          <a:prstGeom prst="rect">
            <a:avLst/>
          </a:prstGeom>
        </p:spPr>
        <p:txBody>
          <a:bodyPr wrap="square">
            <a:spAutoFit/>
          </a:bodyPr>
          <a:lstStyle/>
          <a:p>
            <a:pPr algn="just">
              <a:lnSpc>
                <a:spcPct val="150000"/>
              </a:lnSpc>
            </a:pPr>
            <a:r>
              <a:rPr lang="en-US" sz="4000" b="1" u="sng" dirty="0" err="1">
                <a:solidFill>
                  <a:schemeClr val="bg1"/>
                </a:solidFill>
                <a:latin typeface="Arial" panose="020B0604020202020204" pitchFamily="34" charset="0"/>
                <a:cs typeface="Arial" panose="020B0604020202020204" pitchFamily="34" charset="0"/>
              </a:rPr>
              <a:t>Bài</a:t>
            </a:r>
            <a:r>
              <a:rPr lang="en-US" sz="4000" b="1" u="sng" dirty="0">
                <a:solidFill>
                  <a:schemeClr val="bg1"/>
                </a:solidFill>
                <a:latin typeface="Arial" panose="020B0604020202020204" pitchFamily="34" charset="0"/>
                <a:cs typeface="Arial" panose="020B0604020202020204" pitchFamily="34" charset="0"/>
              </a:rPr>
              <a:t> 6 (SGK – tr14)</a:t>
            </a:r>
            <a:endParaRPr lang="en-US" sz="4000" dirty="0">
              <a:solidFill>
                <a:schemeClr val="bg1"/>
              </a:solidFill>
              <a:latin typeface="Arial" panose="020B0604020202020204" pitchFamily="34" charset="0"/>
              <a:cs typeface="Arial" panose="020B0604020202020204" pitchFamily="34" charset="0"/>
            </a:endParaRPr>
          </a:p>
        </p:txBody>
      </p:sp>
      <p:pic>
        <p:nvPicPr>
          <p:cNvPr id="7" name="Picture 35">
            <a:extLst>
              <a:ext uri="{FF2B5EF4-FFF2-40B4-BE49-F238E27FC236}">
                <a16:creationId xmlns:a16="http://schemas.microsoft.com/office/drawing/2014/main" xmlns="" id="{0C6DF4B4-65C3-5106-0BB4-9BABF68356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7200900"/>
            <a:ext cx="1905667" cy="3086100"/>
          </a:xfrm>
          <a:prstGeom prst="rect">
            <a:avLst/>
          </a:prstGeom>
        </p:spPr>
      </p:pic>
      <p:pic>
        <p:nvPicPr>
          <p:cNvPr id="8" name="Picture 13">
            <a:extLst>
              <a:ext uri="{FF2B5EF4-FFF2-40B4-BE49-F238E27FC236}">
                <a16:creationId xmlns:a16="http://schemas.microsoft.com/office/drawing/2014/main" xmlns="" id="{5BCB65EE-993D-8717-596C-BC11E328692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94340" y="215100"/>
            <a:ext cx="2091720" cy="2055115"/>
          </a:xfrm>
          <a:prstGeom prst="rect">
            <a:avLst/>
          </a:prstGeom>
        </p:spPr>
      </p:pic>
      <p:sp>
        <p:nvSpPr>
          <p:cNvPr id="17" name="TextBox 16">
            <a:extLst>
              <a:ext uri="{FF2B5EF4-FFF2-40B4-BE49-F238E27FC236}">
                <a16:creationId xmlns:a16="http://schemas.microsoft.com/office/drawing/2014/main" xmlns="" id="{8CFEF045-0DA8-F133-0115-B616D1AD2851}"/>
              </a:ext>
            </a:extLst>
          </p:cNvPr>
          <p:cNvSpPr txBox="1"/>
          <p:nvPr/>
        </p:nvSpPr>
        <p:spPr>
          <a:xfrm>
            <a:off x="1608104" y="3483909"/>
            <a:ext cx="7701941" cy="3671583"/>
          </a:xfrm>
          <a:prstGeom prst="rect">
            <a:avLst/>
          </a:prstGeom>
          <a:noFill/>
        </p:spPr>
        <p:txBody>
          <a:bodyPr wrap="square">
            <a:spAutoFit/>
          </a:bodyPr>
          <a:lstStyle/>
          <a:p>
            <a:pPr algn="just">
              <a:lnSpc>
                <a:spcPct val="150000"/>
              </a:lnSpc>
              <a:spcAft>
                <a:spcPts val="600"/>
              </a:spcAft>
            </a:pPr>
            <a:r>
              <a:rPr lang="vi-VN" sz="4000" b="0" i="0" dirty="0">
                <a:solidFill>
                  <a:schemeClr val="bg1"/>
                </a:solidFill>
                <a:effectLst/>
                <a:latin typeface="Arial (Body)"/>
              </a:rPr>
              <a:t>a) </a:t>
            </a:r>
            <a:r>
              <a:rPr lang="fr-FR" sz="4000" dirty="0" err="1">
                <a:solidFill>
                  <a:schemeClr val="bg1"/>
                </a:solidFill>
                <a:effectLst/>
                <a:latin typeface="Arial (Body)"/>
                <a:ea typeface="Calibri" panose="020F0502020204030204" pitchFamily="34" charset="0"/>
                <a:cs typeface="Times New Roman" panose="02020603050405020304" pitchFamily="18" charset="0"/>
              </a:rPr>
              <a:t>Đồ</a:t>
            </a:r>
            <a:r>
              <a:rPr lang="fr-FR" sz="4000" dirty="0">
                <a:solidFill>
                  <a:schemeClr val="bg1"/>
                </a:solidFill>
                <a:effectLst/>
                <a:latin typeface="Arial (Body)"/>
                <a:ea typeface="Calibri" panose="020F0502020204030204" pitchFamily="34" charset="0"/>
                <a:cs typeface="Times New Roman" panose="02020603050405020304" pitchFamily="18" charset="0"/>
              </a:rPr>
              <a:t> thị </a:t>
            </a:r>
            <a:r>
              <a:rPr lang="fr-FR" sz="4000" dirty="0" err="1">
                <a:solidFill>
                  <a:schemeClr val="bg1"/>
                </a:solidFill>
                <a:effectLst/>
                <a:latin typeface="Arial (Body)"/>
                <a:ea typeface="Calibri" panose="020F0502020204030204" pitchFamily="34" charset="0"/>
                <a:cs typeface="Times New Roman" panose="02020603050405020304" pitchFamily="18" charset="0"/>
              </a:rPr>
              <a:t>hàm</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số</a:t>
            </a:r>
            <a:r>
              <a:rPr lang="fr-FR" sz="4000" dirty="0">
                <a:solidFill>
                  <a:schemeClr val="bg1"/>
                </a:solidFill>
                <a:effectLst/>
                <a:latin typeface="Arial (Body)"/>
                <a:ea typeface="Calibri" panose="020F0502020204030204" pitchFamily="34" charset="0"/>
                <a:cs typeface="Times New Roman" panose="02020603050405020304" pitchFamily="18" charset="0"/>
              </a:rPr>
              <a:t> là </a:t>
            </a:r>
            <a:r>
              <a:rPr lang="fr-FR" sz="4000" dirty="0" err="1">
                <a:solidFill>
                  <a:schemeClr val="bg1"/>
                </a:solidFill>
                <a:effectLst/>
                <a:latin typeface="Arial (Body)"/>
                <a:ea typeface="Calibri" panose="020F0502020204030204" pitchFamily="34" charset="0"/>
                <a:cs typeface="Times New Roman" panose="02020603050405020304" pitchFamily="18" charset="0"/>
              </a:rPr>
              <a:t>tập</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hợp</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các</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điểm</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có</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toạ</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độ</a:t>
            </a:r>
            <a:r>
              <a:rPr lang="fr-FR" sz="4000" dirty="0">
                <a:solidFill>
                  <a:schemeClr val="bg1"/>
                </a:solidFill>
                <a:effectLst/>
                <a:latin typeface="Arial (Body)"/>
                <a:ea typeface="Calibri" panose="020F0502020204030204" pitchFamily="34" charset="0"/>
                <a:cs typeface="Times New Roman" panose="02020603050405020304" pitchFamily="18" charset="0"/>
              </a:rPr>
              <a:t> (-2; -6); (-1; -3); (0;0); (1;3); (2;6) </a:t>
            </a:r>
            <a:r>
              <a:rPr lang="fr-FR" sz="4000" dirty="0" err="1">
                <a:solidFill>
                  <a:schemeClr val="bg1"/>
                </a:solidFill>
                <a:effectLst/>
                <a:latin typeface="Arial (Body)"/>
                <a:ea typeface="Calibri" panose="020F0502020204030204" pitchFamily="34" charset="0"/>
                <a:cs typeface="Times New Roman" panose="02020603050405020304" pitchFamily="18" charset="0"/>
              </a:rPr>
              <a:t>được</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vẽ</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trên</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mặt</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phẳng</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toạ</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độ</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như</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sau</a:t>
            </a:r>
            <a:r>
              <a:rPr lang="fr-FR" sz="4000" dirty="0">
                <a:solidFill>
                  <a:schemeClr val="bg1"/>
                </a:solidFill>
                <a:effectLst/>
                <a:latin typeface="Arial (Body)"/>
                <a:ea typeface="Calibri" panose="020F0502020204030204" pitchFamily="34" charset="0"/>
                <a:cs typeface="Times New Roman" panose="02020603050405020304" pitchFamily="18" charset="0"/>
              </a:rPr>
              <a:t>:</a:t>
            </a:r>
            <a:endParaRPr lang="en-US" sz="4000" dirty="0">
              <a:solidFill>
                <a:schemeClr val="bg1"/>
              </a:solidFill>
              <a:effectLst/>
              <a:latin typeface="Arial (Body)"/>
              <a:ea typeface="Arial" panose="020B060402020202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F29AC3DC-7D3B-AB48-44A5-6A8244642FA7}"/>
              </a:ext>
            </a:extLst>
          </p:cNvPr>
          <p:cNvSpPr/>
          <p:nvPr/>
        </p:nvSpPr>
        <p:spPr>
          <a:xfrm>
            <a:off x="8566757" y="1916272"/>
            <a:ext cx="1154482" cy="707886"/>
          </a:xfrm>
          <a:prstGeom prst="rect">
            <a:avLst/>
          </a:prstGeom>
        </p:spPr>
        <p:txBody>
          <a:bodyPr wrap="none">
            <a:spAutoFit/>
          </a:bodyPr>
          <a:lstStyle/>
          <a:p>
            <a:pPr lvl="0" algn="ctr">
              <a:defRPr/>
            </a:pP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65ACE0DF-BE3A-DB46-0C12-20F0BD8E2C3D}"/>
              </a:ext>
            </a:extLst>
          </p:cNvPr>
          <p:cNvPicPr>
            <a:picLocks noChangeAspect="1"/>
          </p:cNvPicPr>
          <p:nvPr/>
        </p:nvPicPr>
        <p:blipFill>
          <a:blip r:embed="rId9"/>
          <a:stretch>
            <a:fillRect/>
          </a:stretch>
        </p:blipFill>
        <p:spPr>
          <a:xfrm>
            <a:off x="9569567" y="3280025"/>
            <a:ext cx="7256217" cy="4417562"/>
          </a:xfrm>
          <a:prstGeom prst="rect">
            <a:avLst/>
          </a:prstGeom>
        </p:spPr>
      </p:pic>
      <p:sp>
        <p:nvSpPr>
          <p:cNvPr id="9" name="TextBox 8">
            <a:extLst>
              <a:ext uri="{FF2B5EF4-FFF2-40B4-BE49-F238E27FC236}">
                <a16:creationId xmlns:a16="http://schemas.microsoft.com/office/drawing/2014/main" xmlns="" id="{0343E1A0-2602-0CEB-2032-E44C60E052B7}"/>
              </a:ext>
            </a:extLst>
          </p:cNvPr>
          <p:cNvSpPr txBox="1"/>
          <p:nvPr/>
        </p:nvSpPr>
        <p:spPr>
          <a:xfrm>
            <a:off x="2396249" y="7919931"/>
            <a:ext cx="10639166" cy="901593"/>
          </a:xfrm>
          <a:prstGeom prst="rect">
            <a:avLst/>
          </a:prstGeom>
          <a:noFill/>
        </p:spPr>
        <p:txBody>
          <a:bodyPr wrap="square">
            <a:spAutoFit/>
          </a:bodyPr>
          <a:lstStyle/>
          <a:p>
            <a:pPr algn="just">
              <a:lnSpc>
                <a:spcPct val="150000"/>
              </a:lnSpc>
              <a:spcAft>
                <a:spcPts val="600"/>
              </a:spcAft>
            </a:pPr>
            <a:r>
              <a:rPr lang="fr-FR" sz="4000" dirty="0">
                <a:solidFill>
                  <a:schemeClr val="bg1"/>
                </a:solidFill>
                <a:effectLst/>
                <a:latin typeface="Arial (Body)"/>
                <a:ea typeface="Calibri" panose="020F0502020204030204" pitchFamily="34" charset="0"/>
                <a:cs typeface="Times New Roman" panose="02020603050405020304" pitchFamily="18" charset="0"/>
              </a:rPr>
              <a:t>b) </a:t>
            </a:r>
            <a:r>
              <a:rPr lang="fr-FR" sz="4000" dirty="0" err="1">
                <a:solidFill>
                  <a:schemeClr val="bg1"/>
                </a:solidFill>
                <a:effectLst/>
                <a:latin typeface="Arial (Body)"/>
                <a:ea typeface="Calibri" panose="020F0502020204030204" pitchFamily="34" charset="0"/>
                <a:cs typeface="Times New Roman" panose="02020603050405020304" pitchFamily="18" charset="0"/>
              </a:rPr>
              <a:t>Các</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điểm</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đã</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cho</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trong</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câu</a:t>
            </a:r>
            <a:r>
              <a:rPr lang="fr-FR" sz="4000" dirty="0">
                <a:solidFill>
                  <a:schemeClr val="bg1"/>
                </a:solidFill>
                <a:effectLst/>
                <a:latin typeface="Arial (Body)"/>
                <a:ea typeface="Calibri" panose="020F0502020204030204" pitchFamily="34" charset="0"/>
                <a:cs typeface="Times New Roman" panose="02020603050405020304" pitchFamily="18" charset="0"/>
              </a:rPr>
              <a:t> a) </a:t>
            </a:r>
            <a:r>
              <a:rPr lang="fr-FR" sz="4000" dirty="0" err="1">
                <a:solidFill>
                  <a:schemeClr val="bg1"/>
                </a:solidFill>
                <a:effectLst/>
                <a:latin typeface="Arial (Body)"/>
                <a:ea typeface="Calibri" panose="020F0502020204030204" pitchFamily="34" charset="0"/>
                <a:cs typeface="Times New Roman" panose="02020603050405020304" pitchFamily="18" charset="0"/>
              </a:rPr>
              <a:t>thẳng</a:t>
            </a:r>
            <a:r>
              <a:rPr lang="fr-FR" sz="4000" dirty="0">
                <a:solidFill>
                  <a:schemeClr val="bg1"/>
                </a:solidFill>
                <a:effectLst/>
                <a:latin typeface="Arial (Body)"/>
                <a:ea typeface="Calibri" panose="020F0502020204030204" pitchFamily="34" charset="0"/>
                <a:cs typeface="Times New Roman" panose="02020603050405020304" pitchFamily="18" charset="0"/>
              </a:rPr>
              <a:t> </a:t>
            </a:r>
            <a:r>
              <a:rPr lang="fr-FR" sz="4000" dirty="0" err="1">
                <a:solidFill>
                  <a:schemeClr val="bg1"/>
                </a:solidFill>
                <a:effectLst/>
                <a:latin typeface="Arial (Body)"/>
                <a:ea typeface="Calibri" panose="020F0502020204030204" pitchFamily="34" charset="0"/>
                <a:cs typeface="Times New Roman" panose="02020603050405020304" pitchFamily="18" charset="0"/>
              </a:rPr>
              <a:t>hàng</a:t>
            </a:r>
            <a:r>
              <a:rPr lang="fr-FR" sz="4000" dirty="0">
                <a:solidFill>
                  <a:schemeClr val="bg1"/>
                </a:solidFill>
                <a:effectLst/>
                <a:latin typeface="Arial (Body)"/>
                <a:ea typeface="Calibri" panose="020F0502020204030204" pitchFamily="34" charset="0"/>
                <a:cs typeface="Times New Roman" panose="02020603050405020304" pitchFamily="18" charset="0"/>
              </a:rPr>
              <a:t>.</a:t>
            </a:r>
            <a:endParaRPr lang="en-US" sz="4000" dirty="0">
              <a:solidFill>
                <a:schemeClr val="bg1"/>
              </a:solidFill>
              <a:effectLst/>
              <a:latin typeface="Arial (Body)"/>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47618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3" name="AutoShape 2"/>
          <p:cNvSpPr/>
          <p:nvPr/>
        </p:nvSpPr>
        <p:spPr>
          <a:xfrm rot="-5400000">
            <a:off x="3908987" y="4511113"/>
            <a:ext cx="10551944" cy="19131917"/>
          </a:xfrm>
          <a:prstGeom prst="rect">
            <a:avLst/>
          </a:prstGeom>
          <a:solidFill>
            <a:srgbClr val="FFFFFF"/>
          </a:solidFill>
        </p:spPr>
        <p:txBody>
          <a:bodyPr/>
          <a:lstStyle/>
          <a:p>
            <a:endParaRPr lang="en-US"/>
          </a:p>
        </p:txBody>
      </p:sp>
      <p:pic>
        <p:nvPicPr>
          <p:cNvPr id="2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9278123"/>
            <a:ext cx="19136809" cy="10764455"/>
          </a:xfrm>
          <a:prstGeom prst="rect">
            <a:avLst/>
          </a:prstGeom>
        </p:spPr>
      </p:pic>
      <p:pic>
        <p:nvPicPr>
          <p:cNvPr id="25"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72256"/>
          <a:stretch>
            <a:fillRect/>
          </a:stretch>
        </p:blipFill>
        <p:spPr>
          <a:xfrm rot="2125209">
            <a:off x="11736091" y="-879764"/>
            <a:ext cx="10330278" cy="3566225"/>
          </a:xfrm>
          <a:prstGeom prst="rect">
            <a:avLst/>
          </a:prstGeom>
        </p:spPr>
      </p:pic>
      <p:grpSp>
        <p:nvGrpSpPr>
          <p:cNvPr id="40" name="Group 39"/>
          <p:cNvGrpSpPr/>
          <p:nvPr/>
        </p:nvGrpSpPr>
        <p:grpSpPr>
          <a:xfrm>
            <a:off x="3400736" y="2562614"/>
            <a:ext cx="11305864" cy="3952486"/>
            <a:chOff x="9144000" y="1901348"/>
            <a:chExt cx="7752726" cy="3054047"/>
          </a:xfrm>
        </p:grpSpPr>
        <p:sp>
          <p:nvSpPr>
            <p:cNvPr id="41" name="AutoShape 3"/>
            <p:cNvSpPr/>
            <p:nvPr/>
          </p:nvSpPr>
          <p:spPr>
            <a:xfrm>
              <a:off x="9144000" y="1901348"/>
              <a:ext cx="7752726" cy="3054047"/>
            </a:xfrm>
            <a:prstGeom prst="rect">
              <a:avLst/>
            </a:prstGeom>
            <a:solidFill>
              <a:srgbClr val="61A6AB"/>
            </a:solidFill>
          </p:spPr>
          <p:txBody>
            <a:bodyPr/>
            <a:lstStyle/>
            <a:p>
              <a:endParaRPr lang="en-US"/>
            </a:p>
          </p:txBody>
        </p:sp>
        <p:sp>
          <p:nvSpPr>
            <p:cNvPr id="42" name="AutoShape 7"/>
            <p:cNvSpPr/>
            <p:nvPr/>
          </p:nvSpPr>
          <p:spPr>
            <a:xfrm>
              <a:off x="9144000" y="1901348"/>
              <a:ext cx="7752726" cy="951331"/>
            </a:xfrm>
            <a:prstGeom prst="rect">
              <a:avLst/>
            </a:prstGeom>
            <a:solidFill>
              <a:srgbClr val="FFCE6D"/>
            </a:solidFill>
          </p:spPr>
          <p:txBody>
            <a:bodyPr/>
            <a:lstStyle/>
            <a:p>
              <a:endParaRPr lang="en-US"/>
            </a:p>
          </p:txBody>
        </p:sp>
      </p:grpSp>
      <p:sp>
        <p:nvSpPr>
          <p:cNvPr id="44" name="Rectangle 43"/>
          <p:cNvSpPr/>
          <p:nvPr/>
        </p:nvSpPr>
        <p:spPr>
          <a:xfrm>
            <a:off x="6908689" y="4229987"/>
            <a:ext cx="4289957" cy="132824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VẬN</a:t>
            </a:r>
            <a:r>
              <a:rPr kumimoji="0" lang="en-US" sz="6000" b="1"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DỤNG</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056994" y="5004025"/>
            <a:ext cx="2533006" cy="3711685"/>
          </a:xfrm>
          <a:prstGeom prst="rect">
            <a:avLst/>
          </a:prstGeom>
        </p:spPr>
      </p:pic>
      <p:pic>
        <p:nvPicPr>
          <p:cNvPr id="45" name="Picture 4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Lst>
          </a:blip>
          <a:stretch>
            <a:fillRect/>
          </a:stretch>
        </p:blipFill>
        <p:spPr>
          <a:xfrm flipV="1">
            <a:off x="12496800" y="5676900"/>
            <a:ext cx="1635091" cy="1800467"/>
          </a:xfrm>
          <a:prstGeom prst="rect">
            <a:avLst/>
          </a:prstGeom>
        </p:spPr>
      </p:pic>
      <p:pic>
        <p:nvPicPr>
          <p:cNvPr id="4" name="Picture 3"/>
          <p:cNvPicPr>
            <a:picLocks noChangeAspect="1"/>
          </p:cNvPicPr>
          <p:nvPr/>
        </p:nvPicPr>
        <p:blipFill>
          <a:blip r:embed="rId9"/>
          <a:stretch>
            <a:fillRect/>
          </a:stretch>
        </p:blipFill>
        <p:spPr>
          <a:xfrm>
            <a:off x="1462040" y="-3040"/>
            <a:ext cx="1938696" cy="1603387"/>
          </a:xfrm>
          <a:prstGeom prst="rect">
            <a:avLst/>
          </a:prstGeom>
        </p:spPr>
      </p:pic>
    </p:spTree>
    <p:extLst>
      <p:ext uri="{BB962C8B-B14F-4D97-AF65-F5344CB8AC3E}">
        <p14:creationId xmlns:p14="http://schemas.microsoft.com/office/powerpoint/2010/main" val="4036687691"/>
      </p:ext>
    </p:extLst>
  </p:cSld>
  <p:clrMapOvr>
    <a:masterClrMapping/>
  </p:clrMapOvr>
  <p:transition spd="med">
    <p:circl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562900" y="647700"/>
            <a:ext cx="17725099" cy="89916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7064778" y="-140476"/>
            <a:ext cx="1294758" cy="1372094"/>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38668" y="9055382"/>
            <a:ext cx="1294758" cy="1372094"/>
          </a:xfrm>
          <a:prstGeom prst="rect">
            <a:avLst/>
          </a:prstGeom>
        </p:spPr>
      </p:pic>
      <p:sp>
        <p:nvSpPr>
          <p:cNvPr id="22" name="Rectangle 21"/>
          <p:cNvSpPr/>
          <p:nvPr/>
        </p:nvSpPr>
        <p:spPr>
          <a:xfrm>
            <a:off x="2198492" y="871120"/>
            <a:ext cx="5913620" cy="962251"/>
          </a:xfrm>
          <a:prstGeom prst="rect">
            <a:avLst/>
          </a:prstGeom>
        </p:spPr>
        <p:txBody>
          <a:bodyPr wrap="square">
            <a:spAutoFit/>
          </a:bodyPr>
          <a:lstStyle/>
          <a:p>
            <a:pPr algn="just">
              <a:lnSpc>
                <a:spcPct val="150000"/>
              </a:lnSpc>
            </a:pPr>
            <a:r>
              <a:rPr lang="en-US" sz="4300" b="1" u="sng" dirty="0" err="1">
                <a:solidFill>
                  <a:srgbClr val="002060"/>
                </a:solidFill>
                <a:latin typeface="Arial" panose="020B0604020202020204" pitchFamily="34" charset="0"/>
                <a:cs typeface="Arial" panose="020B0604020202020204" pitchFamily="34" charset="0"/>
              </a:rPr>
              <a:t>Bài</a:t>
            </a:r>
            <a:r>
              <a:rPr lang="en-US" sz="4300" b="1" u="sng" dirty="0">
                <a:solidFill>
                  <a:srgbClr val="002060"/>
                </a:solidFill>
                <a:latin typeface="Arial" panose="020B0604020202020204" pitchFamily="34" charset="0"/>
                <a:cs typeface="Arial" panose="020B0604020202020204" pitchFamily="34" charset="0"/>
              </a:rPr>
              <a:t> 7 (SGK – tr14)</a:t>
            </a:r>
            <a:endParaRPr lang="en-US" sz="43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11429999" y="8667714"/>
            <a:ext cx="2149149" cy="1552388"/>
          </a:xfrm>
          <a:prstGeom prst="rect">
            <a:avLst/>
          </a:prstGeom>
        </p:spPr>
      </p:pic>
      <p:pic>
        <p:nvPicPr>
          <p:cNvPr id="15" name="Picture 14"/>
          <p:cNvPicPr>
            <a:picLocks noChangeAspect="1"/>
          </p:cNvPicPr>
          <p:nvPr/>
        </p:nvPicPr>
        <p:blipFill>
          <a:blip r:embed="rId5"/>
          <a:stretch>
            <a:fillRect/>
          </a:stretch>
        </p:blipFill>
        <p:spPr>
          <a:xfrm rot="20892784" flipH="1">
            <a:off x="513272" y="838835"/>
            <a:ext cx="1371048" cy="1436576"/>
          </a:xfrm>
          <a:prstGeom prst="rect">
            <a:avLst/>
          </a:prstGeom>
        </p:spPr>
      </p:pic>
      <p:sp>
        <p:nvSpPr>
          <p:cNvPr id="3" name="TextBox 2">
            <a:extLst>
              <a:ext uri="{FF2B5EF4-FFF2-40B4-BE49-F238E27FC236}">
                <a16:creationId xmlns:a16="http://schemas.microsoft.com/office/drawing/2014/main" xmlns="" id="{C8DB5BFD-D408-65B2-B732-FB33E4ED9FBF}"/>
              </a:ext>
            </a:extLst>
          </p:cNvPr>
          <p:cNvSpPr txBox="1"/>
          <p:nvPr/>
        </p:nvSpPr>
        <p:spPr>
          <a:xfrm>
            <a:off x="2233872" y="952500"/>
            <a:ext cx="14827618" cy="2766270"/>
          </a:xfrm>
          <a:prstGeom prst="rect">
            <a:avLst/>
          </a:prstGeom>
          <a:noFill/>
        </p:spPr>
        <p:txBody>
          <a:bodyPr wrap="square">
            <a:spAutoFit/>
          </a:bodyPr>
          <a:lstStyle/>
          <a:p>
            <a:pPr>
              <a:lnSpc>
                <a:spcPct val="150000"/>
              </a:lnSpc>
            </a:pPr>
            <a:r>
              <a:rPr lang="en-US" sz="4000" b="0" i="0" dirty="0">
                <a:solidFill>
                  <a:srgbClr val="000000"/>
                </a:solidFill>
                <a:effectLst/>
                <a:latin typeface="Arial (Body)"/>
              </a:rPr>
              <a:t>					 </a:t>
            </a:r>
            <a:r>
              <a:rPr lang="vi-VN" sz="4000" dirty="0">
                <a:solidFill>
                  <a:srgbClr val="000000"/>
                </a:solidFill>
                <a:latin typeface="Arial (Body)"/>
              </a:rPr>
              <a:t>Số quyển x và số tiền y (nghìn đồng) phải trả của ba bạn Hùng, Dũng và Mạnh được biểu diễn bới ba điểm H; D; M trong mặt </a:t>
            </a:r>
            <a:r>
              <a:rPr lang="vi-VN" sz="4000" dirty="0" err="1">
                <a:solidFill>
                  <a:srgbClr val="000000"/>
                </a:solidFill>
                <a:latin typeface="Arial (Body)"/>
              </a:rPr>
              <a:t>phẳng</a:t>
            </a:r>
            <a:r>
              <a:rPr lang="vi-VN" sz="4000" dirty="0">
                <a:solidFill>
                  <a:srgbClr val="000000"/>
                </a:solidFill>
                <a:latin typeface="Arial (Body)"/>
              </a:rPr>
              <a:t> tọa độ </a:t>
            </a:r>
            <a:r>
              <a:rPr lang="vi-VN" sz="4000" dirty="0" err="1">
                <a:solidFill>
                  <a:srgbClr val="000000"/>
                </a:solidFill>
                <a:latin typeface="Arial (Body)"/>
              </a:rPr>
              <a:t>Oxy</a:t>
            </a:r>
            <a:r>
              <a:rPr lang="vi-VN" sz="4000" dirty="0">
                <a:solidFill>
                  <a:srgbClr val="000000"/>
                </a:solidFill>
                <a:latin typeface="Arial (Body)"/>
              </a:rPr>
              <a:t> như Hình 11.</a:t>
            </a:r>
            <a:endParaRPr lang="en-US" sz="4000" dirty="0">
              <a:latin typeface="Arial (Body)"/>
            </a:endParaRPr>
          </a:p>
        </p:txBody>
      </p:sp>
      <p:pic>
        <p:nvPicPr>
          <p:cNvPr id="13" name="Picture 12">
            <a:extLst>
              <a:ext uri="{FF2B5EF4-FFF2-40B4-BE49-F238E27FC236}">
                <a16:creationId xmlns:a16="http://schemas.microsoft.com/office/drawing/2014/main" xmlns="" id="{8B47AAFC-0149-366C-15A1-941A48BDC4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858290" y="3009616"/>
            <a:ext cx="3866810" cy="6101476"/>
          </a:xfrm>
          <a:prstGeom prst="rect">
            <a:avLst/>
          </a:prstGeom>
        </p:spPr>
      </p:pic>
      <p:sp>
        <p:nvSpPr>
          <p:cNvPr id="16" name="TextBox 15">
            <a:extLst>
              <a:ext uri="{FF2B5EF4-FFF2-40B4-BE49-F238E27FC236}">
                <a16:creationId xmlns:a16="http://schemas.microsoft.com/office/drawing/2014/main" xmlns="" id="{37E45664-62E2-2D3A-CE2B-0786A15C1736}"/>
              </a:ext>
            </a:extLst>
          </p:cNvPr>
          <p:cNvSpPr txBox="1"/>
          <p:nvPr/>
        </p:nvSpPr>
        <p:spPr>
          <a:xfrm>
            <a:off x="1178201" y="3881174"/>
            <a:ext cx="10020771" cy="1824923"/>
          </a:xfrm>
          <a:prstGeom prst="rect">
            <a:avLst/>
          </a:prstGeom>
          <a:noFill/>
        </p:spPr>
        <p:txBody>
          <a:bodyPr wrap="square">
            <a:spAutoFit/>
          </a:bodyPr>
          <a:lstStyle/>
          <a:p>
            <a:pPr algn="just">
              <a:lnSpc>
                <a:spcPct val="150000"/>
              </a:lnSpc>
            </a:pPr>
            <a:r>
              <a:rPr lang="en-US" sz="4000" dirty="0">
                <a:solidFill>
                  <a:srgbClr val="000000"/>
                </a:solidFill>
                <a:latin typeface="Arial (Body)"/>
              </a:rPr>
              <a:t>a) </a:t>
            </a:r>
            <a:r>
              <a:rPr lang="en-US" sz="4000" dirty="0" err="1">
                <a:solidFill>
                  <a:srgbClr val="000000"/>
                </a:solidFill>
                <a:latin typeface="Arial (Body)"/>
              </a:rPr>
              <a:t>Tìm</a:t>
            </a:r>
            <a:r>
              <a:rPr lang="en-US" sz="4000" dirty="0">
                <a:solidFill>
                  <a:srgbClr val="000000"/>
                </a:solidFill>
                <a:latin typeface="Arial (Body)"/>
              </a:rPr>
              <a:t> </a:t>
            </a:r>
            <a:r>
              <a:rPr lang="en-US" sz="4000" dirty="0" err="1">
                <a:solidFill>
                  <a:srgbClr val="000000"/>
                </a:solidFill>
                <a:latin typeface="Arial (Body)"/>
              </a:rPr>
              <a:t>tọa</a:t>
            </a:r>
            <a:r>
              <a:rPr lang="en-US" sz="4000" dirty="0">
                <a:solidFill>
                  <a:srgbClr val="000000"/>
                </a:solidFill>
                <a:latin typeface="Arial (Body)"/>
              </a:rPr>
              <a:t> </a:t>
            </a:r>
            <a:r>
              <a:rPr lang="en-US" sz="4000" dirty="0" err="1">
                <a:solidFill>
                  <a:srgbClr val="000000"/>
                </a:solidFill>
                <a:latin typeface="Arial (Body)"/>
              </a:rPr>
              <a:t>độ</a:t>
            </a:r>
            <a:r>
              <a:rPr lang="en-US" sz="4000" dirty="0">
                <a:solidFill>
                  <a:srgbClr val="000000"/>
                </a:solidFill>
                <a:latin typeface="Arial (Body)"/>
              </a:rPr>
              <a:t> </a:t>
            </a:r>
            <a:r>
              <a:rPr lang="en-US" sz="4000" dirty="0" err="1">
                <a:solidFill>
                  <a:srgbClr val="000000"/>
                </a:solidFill>
                <a:latin typeface="Arial (Body)"/>
              </a:rPr>
              <a:t>các</a:t>
            </a:r>
            <a:r>
              <a:rPr lang="en-US" sz="4000" dirty="0">
                <a:solidFill>
                  <a:srgbClr val="000000"/>
                </a:solidFill>
                <a:latin typeface="Arial (Body)"/>
              </a:rPr>
              <a:t> </a:t>
            </a:r>
            <a:r>
              <a:rPr lang="en-US" sz="4000" dirty="0" err="1">
                <a:solidFill>
                  <a:srgbClr val="000000"/>
                </a:solidFill>
                <a:latin typeface="Arial (Body)"/>
              </a:rPr>
              <a:t>điểm</a:t>
            </a:r>
            <a:r>
              <a:rPr lang="en-US" sz="4000" dirty="0">
                <a:solidFill>
                  <a:srgbClr val="000000"/>
                </a:solidFill>
                <a:latin typeface="Arial (Body)"/>
              </a:rPr>
              <a:t> H, D, M.</a:t>
            </a:r>
          </a:p>
          <a:p>
            <a:pPr algn="just">
              <a:lnSpc>
                <a:spcPct val="150000"/>
              </a:lnSpc>
            </a:pPr>
            <a:r>
              <a:rPr lang="en-US" sz="4000" dirty="0">
                <a:solidFill>
                  <a:srgbClr val="000000"/>
                </a:solidFill>
                <a:latin typeface="Arial (Body)"/>
              </a:rPr>
              <a:t>b) </a:t>
            </a:r>
            <a:r>
              <a:rPr lang="en-US" sz="4000" dirty="0" err="1">
                <a:solidFill>
                  <a:srgbClr val="000000"/>
                </a:solidFill>
                <a:latin typeface="Arial (Body)"/>
              </a:rPr>
              <a:t>Hỏi</a:t>
            </a:r>
            <a:r>
              <a:rPr lang="en-US" sz="4000" dirty="0">
                <a:solidFill>
                  <a:srgbClr val="000000"/>
                </a:solidFill>
                <a:latin typeface="Arial (Body)"/>
              </a:rPr>
              <a:t> ai </a:t>
            </a:r>
            <a:r>
              <a:rPr lang="en-US" sz="4000" dirty="0" err="1">
                <a:solidFill>
                  <a:srgbClr val="000000"/>
                </a:solidFill>
                <a:latin typeface="Arial (Body)"/>
              </a:rPr>
              <a:t>mua</a:t>
            </a:r>
            <a:r>
              <a:rPr lang="en-US" sz="4000" dirty="0">
                <a:solidFill>
                  <a:srgbClr val="000000"/>
                </a:solidFill>
                <a:latin typeface="Arial (Body)"/>
              </a:rPr>
              <a:t> </a:t>
            </a:r>
            <a:r>
              <a:rPr lang="en-US" sz="4000" dirty="0" err="1">
                <a:solidFill>
                  <a:srgbClr val="000000"/>
                </a:solidFill>
                <a:latin typeface="Arial (Body)"/>
              </a:rPr>
              <a:t>nhiều</a:t>
            </a:r>
            <a:r>
              <a:rPr lang="en-US" sz="4000" dirty="0">
                <a:solidFill>
                  <a:srgbClr val="000000"/>
                </a:solidFill>
                <a:latin typeface="Arial (Body)"/>
              </a:rPr>
              <a:t> </a:t>
            </a:r>
            <a:r>
              <a:rPr lang="en-US" sz="4000" dirty="0" err="1">
                <a:solidFill>
                  <a:srgbClr val="000000"/>
                </a:solidFill>
                <a:latin typeface="Arial (Body)"/>
              </a:rPr>
              <a:t>quyển</a:t>
            </a:r>
            <a:r>
              <a:rPr lang="en-US" sz="4000" dirty="0">
                <a:solidFill>
                  <a:srgbClr val="000000"/>
                </a:solidFill>
                <a:latin typeface="Arial (Body)"/>
              </a:rPr>
              <a:t> </a:t>
            </a:r>
            <a:r>
              <a:rPr lang="en-US" sz="4000" dirty="0" err="1">
                <a:solidFill>
                  <a:srgbClr val="000000"/>
                </a:solidFill>
                <a:latin typeface="Arial (Body)"/>
              </a:rPr>
              <a:t>vở</a:t>
            </a:r>
            <a:r>
              <a:rPr lang="en-US" sz="4000" dirty="0">
                <a:solidFill>
                  <a:srgbClr val="000000"/>
                </a:solidFill>
                <a:latin typeface="Arial (Body)"/>
              </a:rPr>
              <a:t> </a:t>
            </a:r>
            <a:r>
              <a:rPr lang="en-US" sz="4000" dirty="0" err="1">
                <a:solidFill>
                  <a:srgbClr val="000000"/>
                </a:solidFill>
                <a:latin typeface="Arial (Body)"/>
              </a:rPr>
              <a:t>nhất</a:t>
            </a:r>
            <a:r>
              <a:rPr lang="en-US" sz="4000" dirty="0">
                <a:solidFill>
                  <a:srgbClr val="000000"/>
                </a:solidFill>
                <a:latin typeface="Arial (Body)"/>
              </a:rPr>
              <a:t>?</a:t>
            </a:r>
          </a:p>
        </p:txBody>
      </p:sp>
      <p:sp>
        <p:nvSpPr>
          <p:cNvPr id="2" name="Rectangle 1">
            <a:extLst>
              <a:ext uri="{FF2B5EF4-FFF2-40B4-BE49-F238E27FC236}">
                <a16:creationId xmlns:a16="http://schemas.microsoft.com/office/drawing/2014/main" xmlns="" id="{FC29A444-C3FE-0DC8-3232-7FF4B5E247E2}"/>
              </a:ext>
            </a:extLst>
          </p:cNvPr>
          <p:cNvSpPr/>
          <p:nvPr/>
        </p:nvSpPr>
        <p:spPr>
          <a:xfrm>
            <a:off x="862110" y="6060354"/>
            <a:ext cx="1154482" cy="707886"/>
          </a:xfrm>
          <a:prstGeom prst="rect">
            <a:avLst/>
          </a:prstGeom>
        </p:spPr>
        <p:txBody>
          <a:bodyPr wrap="none">
            <a:spAutoFit/>
          </a:bodyPr>
          <a:lstStyle/>
          <a:p>
            <a:pPr lvl="0" algn="ctr">
              <a:defRPr/>
            </a:pP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3921F2CB-613C-82D7-A63E-80266C3346A2}"/>
              </a:ext>
            </a:extLst>
          </p:cNvPr>
          <p:cNvSpPr txBox="1"/>
          <p:nvPr/>
        </p:nvSpPr>
        <p:spPr>
          <a:xfrm>
            <a:off x="943108" y="6839260"/>
            <a:ext cx="10714206" cy="1901867"/>
          </a:xfrm>
          <a:prstGeom prst="rect">
            <a:avLst/>
          </a:prstGeom>
          <a:noFill/>
        </p:spPr>
        <p:txBody>
          <a:bodyPr wrap="square">
            <a:spAutoFit/>
          </a:bodyPr>
          <a:lstStyle/>
          <a:p>
            <a:pPr algn="just">
              <a:lnSpc>
                <a:spcPct val="150000"/>
              </a:lnSpc>
              <a:spcAft>
                <a:spcPts val="6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a) H(3;9); D(4; 12); M(2; 6)</a:t>
            </a:r>
            <a:endParaRPr lang="en-US" sz="4000" dirty="0">
              <a:effectLst/>
              <a:latin typeface="Arial (Body)"/>
              <a:ea typeface="Arial" panose="020B0604020202020204" pitchFamily="34" charset="0"/>
              <a:cs typeface="Times New Roman" panose="02020603050405020304" pitchFamily="18" charset="0"/>
            </a:endParaRPr>
          </a:p>
          <a:p>
            <a:pPr algn="just">
              <a:lnSpc>
                <a:spcPct val="150000"/>
              </a:lnSpc>
              <a:spcAft>
                <a:spcPts val="6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b) Dũng </a:t>
            </a:r>
            <a:r>
              <a:rPr lang="en-US" sz="4000" dirty="0" err="1">
                <a:solidFill>
                  <a:srgbClr val="000000"/>
                </a:solidFill>
                <a:effectLst/>
                <a:latin typeface="Arial (Body)"/>
                <a:ea typeface="Calibri" panose="020F0502020204030204" pitchFamily="34" charset="0"/>
                <a:cs typeface="Times New Roman" panose="02020603050405020304" pitchFamily="18" charset="0"/>
              </a:rPr>
              <a:t>mua</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nhiều</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quyển</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vở</a:t>
            </a:r>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en-US" sz="4000" dirty="0" err="1">
                <a:solidFill>
                  <a:srgbClr val="000000"/>
                </a:solidFill>
                <a:effectLst/>
                <a:latin typeface="Arial (Body)"/>
                <a:ea typeface="Calibri" panose="020F0502020204030204" pitchFamily="34" charset="0"/>
                <a:cs typeface="Times New Roman" panose="02020603050405020304" pitchFamily="18" charset="0"/>
              </a:rPr>
              <a:t>nhất</a:t>
            </a:r>
            <a:r>
              <a:rPr lang="en-US" sz="4000" dirty="0">
                <a:solidFill>
                  <a:srgbClr val="000000"/>
                </a:solidFill>
                <a:effectLst/>
                <a:latin typeface="Arial (Body)"/>
                <a:ea typeface="Calibri" panose="020F0502020204030204" pitchFamily="34" charset="0"/>
                <a:cs typeface="Times New Roman" panose="02020603050405020304" pitchFamily="18" charset="0"/>
              </a:rPr>
              <a:t> (4 </a:t>
            </a:r>
            <a:r>
              <a:rPr lang="en-US" sz="4000" dirty="0" err="1">
                <a:solidFill>
                  <a:srgbClr val="000000"/>
                </a:solidFill>
                <a:effectLst/>
                <a:latin typeface="Arial (Body)"/>
                <a:ea typeface="Calibri" panose="020F0502020204030204" pitchFamily="34" charset="0"/>
                <a:cs typeface="Times New Roman" panose="02020603050405020304" pitchFamily="18" charset="0"/>
              </a:rPr>
              <a:t>quyển</a:t>
            </a:r>
            <a:r>
              <a:rPr lang="en-US"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4084525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16" grpId="0"/>
      <p:bldP spid="2"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31326" y="10052212"/>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txBody>
            <a:bodyPr/>
            <a:lstStyle/>
            <a:p>
              <a:endParaRPr lang="en-US"/>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921142">
            <a:off x="12860566" y="-971883"/>
            <a:ext cx="8746306" cy="3019405"/>
          </a:xfrm>
          <a:prstGeom prst="rect">
            <a:avLst/>
          </a:prstGeom>
        </p:spPr>
      </p:pic>
      <p:sp>
        <p:nvSpPr>
          <p:cNvPr id="11" name="Rectangle 10"/>
          <p:cNvSpPr/>
          <p:nvPr/>
        </p:nvSpPr>
        <p:spPr>
          <a:xfrm>
            <a:off x="1689342" y="602996"/>
            <a:ext cx="5913620" cy="901593"/>
          </a:xfrm>
          <a:prstGeom prst="rect">
            <a:avLst/>
          </a:prstGeom>
        </p:spPr>
        <p:txBody>
          <a:bodyPr wrap="square">
            <a:spAutoFit/>
          </a:bodyPr>
          <a:lstStyle/>
          <a:p>
            <a:pPr algn="just">
              <a:lnSpc>
                <a:spcPct val="150000"/>
              </a:lnSpc>
            </a:pPr>
            <a:r>
              <a:rPr lang="en-US" sz="4000" b="1" u="sng" dirty="0" err="1">
                <a:solidFill>
                  <a:srgbClr val="C00000"/>
                </a:solidFill>
                <a:latin typeface="Arial" panose="020B0604020202020204" pitchFamily="34" charset="0"/>
                <a:cs typeface="Arial" panose="020B0604020202020204" pitchFamily="34" charset="0"/>
              </a:rPr>
              <a:t>Bài</a:t>
            </a:r>
            <a:r>
              <a:rPr lang="en-US" sz="4000" b="1" u="sng" dirty="0">
                <a:solidFill>
                  <a:srgbClr val="C00000"/>
                </a:solidFill>
                <a:latin typeface="Arial" panose="020B0604020202020204" pitchFamily="34" charset="0"/>
                <a:cs typeface="Arial" panose="020B0604020202020204" pitchFamily="34" charset="0"/>
              </a:rPr>
              <a:t> 8 (SGK – tr14)</a:t>
            </a:r>
            <a:endParaRPr lang="en-US" sz="4000"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33400" y="358442"/>
            <a:ext cx="1030313" cy="1146147"/>
          </a:xfrm>
          <a:prstGeom prst="rect">
            <a:avLst/>
          </a:prstGeom>
        </p:spPr>
      </p:pic>
      <p:pic>
        <p:nvPicPr>
          <p:cNvPr id="21" name="Picture 20"/>
          <p:cNvPicPr>
            <a:picLocks noChangeAspect="1"/>
          </p:cNvPicPr>
          <p:nvPr/>
        </p:nvPicPr>
        <p:blipFill>
          <a:blip r:embed="rId5"/>
          <a:stretch>
            <a:fillRect/>
          </a:stretch>
        </p:blipFill>
        <p:spPr>
          <a:xfrm flipH="1">
            <a:off x="15977414" y="7520511"/>
            <a:ext cx="2310585" cy="2791311"/>
          </a:xfrm>
          <a:prstGeom prst="rect">
            <a:avLst/>
          </a:prstGeom>
        </p:spPr>
      </p:pic>
      <p:pic>
        <p:nvPicPr>
          <p:cNvPr id="22" name="Picture 21"/>
          <p:cNvPicPr>
            <a:picLocks noChangeAspect="1"/>
          </p:cNvPicPr>
          <p:nvPr/>
        </p:nvPicPr>
        <p:blipFill>
          <a:blip r:embed="rId6"/>
          <a:stretch>
            <a:fillRect/>
          </a:stretch>
        </p:blipFill>
        <p:spPr>
          <a:xfrm>
            <a:off x="229481" y="8522615"/>
            <a:ext cx="2310584" cy="2322777"/>
          </a:xfrm>
          <a:prstGeom prst="rect">
            <a:avLst/>
          </a:prstGeom>
        </p:spPr>
      </p:pic>
      <p:sp>
        <p:nvSpPr>
          <p:cNvPr id="8" name="TextBox 7">
            <a:extLst>
              <a:ext uri="{FF2B5EF4-FFF2-40B4-BE49-F238E27FC236}">
                <a16:creationId xmlns:a16="http://schemas.microsoft.com/office/drawing/2014/main" xmlns="" id="{18E8BE04-7E28-3544-83B3-E1CAD8145970}"/>
              </a:ext>
            </a:extLst>
          </p:cNvPr>
          <p:cNvSpPr txBox="1"/>
          <p:nvPr/>
        </p:nvSpPr>
        <p:spPr>
          <a:xfrm>
            <a:off x="1185601" y="1687750"/>
            <a:ext cx="15916797" cy="6459589"/>
          </a:xfrm>
          <a:prstGeom prst="rect">
            <a:avLst/>
          </a:prstGeom>
          <a:noFill/>
        </p:spPr>
        <p:txBody>
          <a:bodyPr wrap="square">
            <a:spAutoFit/>
          </a:bodyPr>
          <a:lstStyle/>
          <a:p>
            <a:pPr algn="just">
              <a:lnSpc>
                <a:spcPct val="150000"/>
              </a:lnSpc>
            </a:pPr>
            <a:r>
              <a:rPr lang="vi-VN" sz="4000" dirty="0">
                <a:solidFill>
                  <a:srgbClr val="000000"/>
                </a:solidFill>
                <a:latin typeface="Arial (Body)"/>
              </a:rPr>
              <a:t>Mai trông coi một cửa hàng kem, em nhận thấy có mối quan hệ giữa số que kem S bán ra mỗi ngày và nhiệt độ t (°C) của ngày hôm đó. Mai đã ghi lại các giá trị tương ứng của t và S trong bảng sau:</a:t>
            </a:r>
            <a:endParaRPr lang="en-US" sz="4000" dirty="0">
              <a:solidFill>
                <a:srgbClr val="000000"/>
              </a:solidFill>
              <a:latin typeface="Arial (Body)"/>
            </a:endParaRPr>
          </a:p>
          <a:p>
            <a:pPr algn="just">
              <a:lnSpc>
                <a:spcPct val="150000"/>
              </a:lnSpc>
            </a:pPr>
            <a:endParaRPr lang="en-US" sz="4000" dirty="0">
              <a:solidFill>
                <a:srgbClr val="000000"/>
              </a:solidFill>
              <a:latin typeface="Arial (Body)"/>
            </a:endParaRPr>
          </a:p>
          <a:p>
            <a:pPr algn="just">
              <a:lnSpc>
                <a:spcPct val="150000"/>
              </a:lnSpc>
            </a:pPr>
            <a:endParaRPr lang="en-US" sz="4000" dirty="0">
              <a:solidFill>
                <a:srgbClr val="000000"/>
              </a:solidFill>
              <a:latin typeface="Arial (Body)"/>
            </a:endParaRPr>
          </a:p>
          <a:p>
            <a:pPr algn="just">
              <a:lnSpc>
                <a:spcPct val="150000"/>
              </a:lnSpc>
            </a:pPr>
            <a:endParaRPr lang="en-US" sz="4000" dirty="0">
              <a:solidFill>
                <a:srgbClr val="000000"/>
              </a:solidFill>
              <a:latin typeface="Arial (Body)"/>
            </a:endParaRPr>
          </a:p>
          <a:p>
            <a:pPr algn="just">
              <a:lnSpc>
                <a:spcPct val="150000"/>
              </a:lnSpc>
            </a:pPr>
            <a:r>
              <a:rPr lang="en-US" sz="4000" dirty="0" err="1">
                <a:solidFill>
                  <a:srgbClr val="000000"/>
                </a:solidFill>
                <a:latin typeface="Arial (Body)"/>
              </a:rPr>
              <a:t>Vẽ</a:t>
            </a:r>
            <a:r>
              <a:rPr lang="en-US" sz="4000" dirty="0">
                <a:solidFill>
                  <a:srgbClr val="000000"/>
                </a:solidFill>
                <a:latin typeface="Arial (Body)"/>
              </a:rPr>
              <a:t> </a:t>
            </a:r>
            <a:r>
              <a:rPr lang="en-US" sz="4000" dirty="0" err="1">
                <a:solidFill>
                  <a:srgbClr val="000000"/>
                </a:solidFill>
                <a:latin typeface="Arial (Body)"/>
              </a:rPr>
              <a:t>đồ</a:t>
            </a:r>
            <a:r>
              <a:rPr lang="en-US" sz="4000" dirty="0">
                <a:solidFill>
                  <a:srgbClr val="000000"/>
                </a:solidFill>
                <a:latin typeface="Arial (Body)"/>
              </a:rPr>
              <a:t> thị </a:t>
            </a:r>
            <a:r>
              <a:rPr lang="en-US" sz="4000" dirty="0" err="1">
                <a:solidFill>
                  <a:srgbClr val="000000"/>
                </a:solidFill>
                <a:latin typeface="Arial (Body)"/>
              </a:rPr>
              <a:t>của</a:t>
            </a:r>
            <a:r>
              <a:rPr lang="en-US" sz="4000" dirty="0">
                <a:solidFill>
                  <a:srgbClr val="000000"/>
                </a:solidFill>
                <a:latin typeface="Arial (Body)"/>
              </a:rPr>
              <a:t> </a:t>
            </a:r>
            <a:r>
              <a:rPr lang="en-US" sz="4000" dirty="0" err="1">
                <a:solidFill>
                  <a:srgbClr val="000000"/>
                </a:solidFill>
                <a:latin typeface="Arial (Body)"/>
              </a:rPr>
              <a:t>hàm</a:t>
            </a:r>
            <a:r>
              <a:rPr lang="en-US" sz="4000" dirty="0">
                <a:solidFill>
                  <a:srgbClr val="000000"/>
                </a:solidFill>
                <a:latin typeface="Arial (Body)"/>
              </a:rPr>
              <a:t> </a:t>
            </a:r>
            <a:r>
              <a:rPr lang="en-US" sz="4000" dirty="0" err="1">
                <a:solidFill>
                  <a:srgbClr val="000000"/>
                </a:solidFill>
                <a:latin typeface="Arial (Body)"/>
              </a:rPr>
              <a:t>số</a:t>
            </a:r>
            <a:r>
              <a:rPr lang="en-US" sz="4000" dirty="0">
                <a:solidFill>
                  <a:srgbClr val="000000"/>
                </a:solidFill>
                <a:latin typeface="Arial (Body)"/>
              </a:rPr>
              <a:t> S </a:t>
            </a:r>
            <a:r>
              <a:rPr lang="en-US" sz="4000" dirty="0" err="1">
                <a:solidFill>
                  <a:srgbClr val="000000"/>
                </a:solidFill>
                <a:latin typeface="Arial (Body)"/>
              </a:rPr>
              <a:t>theo</a:t>
            </a:r>
            <a:r>
              <a:rPr lang="en-US" sz="4000" dirty="0">
                <a:solidFill>
                  <a:srgbClr val="000000"/>
                </a:solidFill>
                <a:latin typeface="Arial (Body)"/>
              </a:rPr>
              <a:t> </a:t>
            </a:r>
            <a:r>
              <a:rPr lang="en-US" sz="4000" dirty="0" err="1">
                <a:solidFill>
                  <a:srgbClr val="000000"/>
                </a:solidFill>
                <a:latin typeface="Arial (Body)"/>
              </a:rPr>
              <a:t>biến</a:t>
            </a:r>
            <a:r>
              <a:rPr lang="en-US" sz="4000" dirty="0">
                <a:solidFill>
                  <a:srgbClr val="000000"/>
                </a:solidFill>
                <a:latin typeface="Arial (Body)"/>
              </a:rPr>
              <a:t> </a:t>
            </a:r>
            <a:r>
              <a:rPr lang="en-US" sz="4000" dirty="0" err="1">
                <a:solidFill>
                  <a:srgbClr val="000000"/>
                </a:solidFill>
                <a:latin typeface="Arial (Body)"/>
              </a:rPr>
              <a:t>số</a:t>
            </a:r>
            <a:r>
              <a:rPr lang="en-US" sz="4000" dirty="0">
                <a:solidFill>
                  <a:srgbClr val="000000"/>
                </a:solidFill>
                <a:latin typeface="Arial (Body)"/>
              </a:rPr>
              <a:t> t.</a:t>
            </a:r>
          </a:p>
        </p:txBody>
      </p:sp>
      <p:graphicFrame>
        <p:nvGraphicFramePr>
          <p:cNvPr id="3" name="Table 11">
            <a:extLst>
              <a:ext uri="{FF2B5EF4-FFF2-40B4-BE49-F238E27FC236}">
                <a16:creationId xmlns:a16="http://schemas.microsoft.com/office/drawing/2014/main" xmlns="" id="{EC64C064-1ACF-9638-0025-3F6E9C93AE73}"/>
              </a:ext>
            </a:extLst>
          </p:cNvPr>
          <p:cNvGraphicFramePr>
            <a:graphicFrameLocks noGrp="1"/>
          </p:cNvGraphicFramePr>
          <p:nvPr>
            <p:extLst>
              <p:ext uri="{D42A27DB-BD31-4B8C-83A1-F6EECF244321}">
                <p14:modId xmlns:p14="http://schemas.microsoft.com/office/powerpoint/2010/main" val="1644762343"/>
              </p:ext>
            </p:extLst>
          </p:nvPr>
        </p:nvGraphicFramePr>
        <p:xfrm>
          <a:off x="3933963" y="4686300"/>
          <a:ext cx="10420072" cy="2488575"/>
        </p:xfrm>
        <a:graphic>
          <a:graphicData uri="http://schemas.openxmlformats.org/drawingml/2006/table">
            <a:tbl>
              <a:tblPr firstRow="1" bandRow="1">
                <a:tableStyleId>{5940675A-B579-460E-94D1-54222C63F5DA}</a:tableStyleId>
              </a:tblPr>
              <a:tblGrid>
                <a:gridCol w="1643573">
                  <a:extLst>
                    <a:ext uri="{9D8B030D-6E8A-4147-A177-3AD203B41FA5}">
                      <a16:colId xmlns:a16="http://schemas.microsoft.com/office/drawing/2014/main" xmlns="" val="247178053"/>
                    </a:ext>
                  </a:extLst>
                </a:gridCol>
                <a:gridCol w="1598464">
                  <a:extLst>
                    <a:ext uri="{9D8B030D-6E8A-4147-A177-3AD203B41FA5}">
                      <a16:colId xmlns:a16="http://schemas.microsoft.com/office/drawing/2014/main" xmlns="" val="4195990685"/>
                    </a:ext>
                  </a:extLst>
                </a:gridCol>
                <a:gridCol w="1363129">
                  <a:extLst>
                    <a:ext uri="{9D8B030D-6E8A-4147-A177-3AD203B41FA5}">
                      <a16:colId xmlns:a16="http://schemas.microsoft.com/office/drawing/2014/main" xmlns="" val="1403783473"/>
                    </a:ext>
                  </a:extLst>
                </a:gridCol>
                <a:gridCol w="1486996">
                  <a:extLst>
                    <a:ext uri="{9D8B030D-6E8A-4147-A177-3AD203B41FA5}">
                      <a16:colId xmlns:a16="http://schemas.microsoft.com/office/drawing/2014/main" xmlns="" val="345896211"/>
                    </a:ext>
                  </a:extLst>
                </a:gridCol>
                <a:gridCol w="1486996">
                  <a:extLst>
                    <a:ext uri="{9D8B030D-6E8A-4147-A177-3AD203B41FA5}">
                      <a16:colId xmlns:a16="http://schemas.microsoft.com/office/drawing/2014/main" xmlns="" val="410946322"/>
                    </a:ext>
                  </a:extLst>
                </a:gridCol>
                <a:gridCol w="1486996">
                  <a:extLst>
                    <a:ext uri="{9D8B030D-6E8A-4147-A177-3AD203B41FA5}">
                      <a16:colId xmlns:a16="http://schemas.microsoft.com/office/drawing/2014/main" xmlns="" val="3830961492"/>
                    </a:ext>
                  </a:extLst>
                </a:gridCol>
                <a:gridCol w="1353918">
                  <a:extLst>
                    <a:ext uri="{9D8B030D-6E8A-4147-A177-3AD203B41FA5}">
                      <a16:colId xmlns:a16="http://schemas.microsoft.com/office/drawing/2014/main" xmlns="" val="1586981783"/>
                    </a:ext>
                  </a:extLst>
                </a:gridCol>
              </a:tblGrid>
              <a:tr h="1170911">
                <a:tc>
                  <a:txBody>
                    <a:bodyPr/>
                    <a:lstStyle/>
                    <a:p>
                      <a:pPr algn="ctr"/>
                      <a:r>
                        <a:rPr lang="en-US" sz="3800" b="0" i="0" dirty="0">
                          <a:latin typeface="Arial (Body)"/>
                          <a:cs typeface="Arial" panose="020B0604020202020204" pitchFamily="34" charset="0"/>
                        </a:rPr>
                        <a:t>t</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pPr algn="ctr"/>
                      <a:r>
                        <a:rPr lang="en-US" sz="3800" dirty="0">
                          <a:latin typeface="Arial (Body)"/>
                          <a:cs typeface="Arial" panose="020B0604020202020204" pitchFamily="34" charset="0"/>
                        </a:rPr>
                        <a:t>18</a:t>
                      </a:r>
                    </a:p>
                  </a:txBody>
                  <a:tcPr anchor="ctr"/>
                </a:tc>
                <a:tc>
                  <a:txBody>
                    <a:bodyPr/>
                    <a:lstStyle/>
                    <a:p>
                      <a:pPr algn="ctr"/>
                      <a:r>
                        <a:rPr lang="en-US" sz="3800" dirty="0">
                          <a:latin typeface="Arial (Body)"/>
                          <a:cs typeface="Arial" panose="020B0604020202020204" pitchFamily="34" charset="0"/>
                        </a:rPr>
                        <a:t>20</a:t>
                      </a:r>
                    </a:p>
                  </a:txBody>
                  <a:tcPr anchor="ctr"/>
                </a:tc>
                <a:tc>
                  <a:txBody>
                    <a:bodyPr/>
                    <a:lstStyle/>
                    <a:p>
                      <a:pPr algn="ctr"/>
                      <a:r>
                        <a:rPr lang="en-US" sz="3800" dirty="0">
                          <a:latin typeface="Arial (Body)"/>
                          <a:cs typeface="Arial" panose="020B0604020202020204" pitchFamily="34" charset="0"/>
                        </a:rPr>
                        <a:t>21</a:t>
                      </a:r>
                    </a:p>
                  </a:txBody>
                  <a:tcPr anchor="ctr"/>
                </a:tc>
                <a:tc>
                  <a:txBody>
                    <a:bodyPr/>
                    <a:lstStyle/>
                    <a:p>
                      <a:pPr algn="ctr"/>
                      <a:r>
                        <a:rPr lang="en-US" sz="3800" dirty="0">
                          <a:latin typeface="Arial (Body)"/>
                          <a:cs typeface="Arial" panose="020B0604020202020204" pitchFamily="34" charset="0"/>
                        </a:rPr>
                        <a:t>25</a:t>
                      </a:r>
                    </a:p>
                  </a:txBody>
                  <a:tcPr anchor="ctr"/>
                </a:tc>
                <a:tc>
                  <a:txBody>
                    <a:bodyPr/>
                    <a:lstStyle/>
                    <a:p>
                      <a:pPr algn="ctr"/>
                      <a:r>
                        <a:rPr lang="en-US" sz="3800" dirty="0">
                          <a:latin typeface="Arial (Body)"/>
                          <a:cs typeface="Arial" panose="020B0604020202020204" pitchFamily="34" charset="0"/>
                        </a:rPr>
                        <a:t>28</a:t>
                      </a:r>
                    </a:p>
                  </a:txBody>
                  <a:tcPr anchor="ctr"/>
                </a:tc>
                <a:tc>
                  <a:txBody>
                    <a:bodyPr/>
                    <a:lstStyle/>
                    <a:p>
                      <a:pPr algn="ctr"/>
                      <a:r>
                        <a:rPr lang="en-US" sz="3800" dirty="0">
                          <a:latin typeface="Arial (Body)"/>
                          <a:cs typeface="Arial" panose="020B0604020202020204" pitchFamily="34" charset="0"/>
                        </a:rPr>
                        <a:t>30</a:t>
                      </a:r>
                    </a:p>
                  </a:txBody>
                  <a:tcPr anchor="ctr"/>
                </a:tc>
                <a:extLst>
                  <a:ext uri="{0D108BD9-81ED-4DB2-BD59-A6C34878D82A}">
                    <a16:rowId xmlns:a16="http://schemas.microsoft.com/office/drawing/2014/main" xmlns="" val="2256072961"/>
                  </a:ext>
                </a:extLst>
              </a:tr>
              <a:tr h="1317664">
                <a:tc>
                  <a:txBody>
                    <a:bodyPr/>
                    <a:lstStyle/>
                    <a:p>
                      <a:pPr algn="ctr"/>
                      <a:r>
                        <a:rPr lang="en-US" sz="3800" b="0" i="0" dirty="0">
                          <a:latin typeface="Arial (Body)"/>
                          <a:cs typeface="Arial" panose="020B0604020202020204" pitchFamily="34" charset="0"/>
                        </a:rPr>
                        <a:t>S</a:t>
                      </a:r>
                      <a:endParaRPr lang="en-US" sz="3800" dirty="0">
                        <a:latin typeface="Arial (Body)"/>
                        <a:cs typeface="Arial" panose="020B0604020202020204" pitchFamily="34" charset="0"/>
                      </a:endParaRPr>
                    </a:p>
                  </a:txBody>
                  <a:tcPr anchor="ctr">
                    <a:solidFill>
                      <a:schemeClr val="accent5">
                        <a:lumMod val="20000"/>
                        <a:lumOff val="80000"/>
                      </a:schemeClr>
                    </a:solidFill>
                  </a:tcPr>
                </a:tc>
                <a:tc>
                  <a:txBody>
                    <a:bodyPr/>
                    <a:lstStyle/>
                    <a:p>
                      <a:pPr algn="ctr"/>
                      <a:r>
                        <a:rPr lang="en-US" sz="3800" dirty="0">
                          <a:latin typeface="Arial (Body)"/>
                          <a:cs typeface="Arial" panose="020B0604020202020204" pitchFamily="34" charset="0"/>
                        </a:rPr>
                        <a:t>36</a:t>
                      </a:r>
                    </a:p>
                  </a:txBody>
                  <a:tcPr anchor="ctr"/>
                </a:tc>
                <a:tc>
                  <a:txBody>
                    <a:bodyPr/>
                    <a:lstStyle/>
                    <a:p>
                      <a:pPr algn="ctr"/>
                      <a:r>
                        <a:rPr lang="en-US" sz="3800" dirty="0">
                          <a:latin typeface="Arial (Body)"/>
                          <a:cs typeface="Arial" panose="020B0604020202020204" pitchFamily="34" charset="0"/>
                        </a:rPr>
                        <a:t>40</a:t>
                      </a:r>
                    </a:p>
                  </a:txBody>
                  <a:tcPr anchor="ctr"/>
                </a:tc>
                <a:tc>
                  <a:txBody>
                    <a:bodyPr/>
                    <a:lstStyle/>
                    <a:p>
                      <a:pPr algn="ctr"/>
                      <a:r>
                        <a:rPr lang="en-US" sz="3800" dirty="0">
                          <a:latin typeface="Arial (Body)"/>
                          <a:cs typeface="Arial" panose="020B0604020202020204" pitchFamily="34" charset="0"/>
                        </a:rPr>
                        <a:t>42</a:t>
                      </a:r>
                    </a:p>
                  </a:txBody>
                  <a:tcPr anchor="ctr"/>
                </a:tc>
                <a:tc>
                  <a:txBody>
                    <a:bodyPr/>
                    <a:lstStyle/>
                    <a:p>
                      <a:pPr algn="ctr"/>
                      <a:r>
                        <a:rPr lang="en-US" sz="3800" dirty="0">
                          <a:latin typeface="Arial (Body)"/>
                          <a:cs typeface="Arial" panose="020B0604020202020204" pitchFamily="34" charset="0"/>
                        </a:rPr>
                        <a:t>50</a:t>
                      </a:r>
                    </a:p>
                  </a:txBody>
                  <a:tcPr anchor="ctr"/>
                </a:tc>
                <a:tc>
                  <a:txBody>
                    <a:bodyPr/>
                    <a:lstStyle/>
                    <a:p>
                      <a:pPr algn="ctr"/>
                      <a:r>
                        <a:rPr lang="en-US" sz="3800" dirty="0">
                          <a:latin typeface="Arial (Body)"/>
                          <a:cs typeface="Arial" panose="020B0604020202020204" pitchFamily="34" charset="0"/>
                        </a:rPr>
                        <a:t>56</a:t>
                      </a:r>
                    </a:p>
                  </a:txBody>
                  <a:tcPr anchor="ctr"/>
                </a:tc>
                <a:tc>
                  <a:txBody>
                    <a:bodyPr/>
                    <a:lstStyle/>
                    <a:p>
                      <a:pPr algn="ctr"/>
                      <a:r>
                        <a:rPr lang="en-US" sz="3800" dirty="0">
                          <a:latin typeface="Arial (Body)"/>
                          <a:cs typeface="Arial" panose="020B0604020202020204" pitchFamily="34" charset="0"/>
                        </a:rPr>
                        <a:t>60</a:t>
                      </a:r>
                    </a:p>
                  </a:txBody>
                  <a:tcPr anchor="ctr"/>
                </a:tc>
                <a:extLst>
                  <a:ext uri="{0D108BD9-81ED-4DB2-BD59-A6C34878D82A}">
                    <a16:rowId xmlns:a16="http://schemas.microsoft.com/office/drawing/2014/main" xmlns="" val="3063532789"/>
                  </a:ext>
                </a:extLst>
              </a:tr>
            </a:tbl>
          </a:graphicData>
        </a:graphic>
      </p:graphicFrame>
    </p:spTree>
    <p:extLst>
      <p:ext uri="{BB962C8B-B14F-4D97-AF65-F5344CB8AC3E}">
        <p14:creationId xmlns:p14="http://schemas.microsoft.com/office/powerpoint/2010/main" val="276071592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500"/>
                                        <p:tgtEl>
                                          <p:spTgt spid="8"/>
                                        </p:tgtEl>
                                      </p:cBhvr>
                                    </p:animEffect>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31326" y="10052212"/>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txBody>
            <a:bodyPr/>
            <a:lstStyle/>
            <a:p>
              <a:endParaRPr lang="en-US"/>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921142">
            <a:off x="12860566" y="-971883"/>
            <a:ext cx="8746306" cy="3019405"/>
          </a:xfrm>
          <a:prstGeom prst="rect">
            <a:avLst/>
          </a:prstGeom>
        </p:spPr>
      </p:pic>
      <p:pic>
        <p:nvPicPr>
          <p:cNvPr id="2" name="Picture 1"/>
          <p:cNvPicPr>
            <a:picLocks noChangeAspect="1"/>
          </p:cNvPicPr>
          <p:nvPr/>
        </p:nvPicPr>
        <p:blipFill>
          <a:blip r:embed="rId4"/>
          <a:stretch>
            <a:fillRect/>
          </a:stretch>
        </p:blipFill>
        <p:spPr>
          <a:xfrm>
            <a:off x="533400" y="358442"/>
            <a:ext cx="1030313" cy="1146147"/>
          </a:xfrm>
          <a:prstGeom prst="rect">
            <a:avLst/>
          </a:prstGeom>
        </p:spPr>
      </p:pic>
      <p:pic>
        <p:nvPicPr>
          <p:cNvPr id="21" name="Picture 20"/>
          <p:cNvPicPr>
            <a:picLocks noChangeAspect="1"/>
          </p:cNvPicPr>
          <p:nvPr/>
        </p:nvPicPr>
        <p:blipFill>
          <a:blip r:embed="rId5"/>
          <a:stretch>
            <a:fillRect/>
          </a:stretch>
        </p:blipFill>
        <p:spPr>
          <a:xfrm flipH="1">
            <a:off x="16275093" y="7717055"/>
            <a:ext cx="2310585" cy="2791311"/>
          </a:xfrm>
          <a:prstGeom prst="rect">
            <a:avLst/>
          </a:prstGeom>
        </p:spPr>
      </p:pic>
      <p:pic>
        <p:nvPicPr>
          <p:cNvPr id="22" name="Picture 21"/>
          <p:cNvPicPr>
            <a:picLocks noChangeAspect="1"/>
          </p:cNvPicPr>
          <p:nvPr/>
        </p:nvPicPr>
        <p:blipFill>
          <a:blip r:embed="rId6"/>
          <a:stretch>
            <a:fillRect/>
          </a:stretch>
        </p:blipFill>
        <p:spPr>
          <a:xfrm>
            <a:off x="-621892" y="8890823"/>
            <a:ext cx="2310584" cy="2322777"/>
          </a:xfrm>
          <a:prstGeom prst="rect">
            <a:avLst/>
          </a:prstGeom>
        </p:spPr>
      </p:pic>
      <p:sp>
        <p:nvSpPr>
          <p:cNvPr id="3" name="Rectangle 2">
            <a:extLst>
              <a:ext uri="{FF2B5EF4-FFF2-40B4-BE49-F238E27FC236}">
                <a16:creationId xmlns:a16="http://schemas.microsoft.com/office/drawing/2014/main" xmlns="" id="{80E52710-2CD4-951E-1CBD-AEF76524D848}"/>
              </a:ext>
            </a:extLst>
          </p:cNvPr>
          <p:cNvSpPr/>
          <p:nvPr/>
        </p:nvSpPr>
        <p:spPr>
          <a:xfrm>
            <a:off x="1962823" y="796703"/>
            <a:ext cx="1154482" cy="707886"/>
          </a:xfrm>
          <a:prstGeom prst="rect">
            <a:avLst/>
          </a:prstGeom>
        </p:spPr>
        <p:txBody>
          <a:bodyPr wrap="none">
            <a:spAutoFit/>
          </a:bodyPr>
          <a:lstStyle/>
          <a:p>
            <a:pPr lvl="0" algn="ctr">
              <a:defRPr/>
            </a:pPr>
            <a:r>
              <a:rPr lang="en-US" sz="4000" b="1" dirty="0" err="1">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4AF85161-760C-F04B-C8E5-D1E0CD1E2C64}"/>
              </a:ext>
            </a:extLst>
          </p:cNvPr>
          <p:cNvSpPr txBox="1"/>
          <p:nvPr/>
        </p:nvSpPr>
        <p:spPr>
          <a:xfrm>
            <a:off x="2976880" y="1764385"/>
            <a:ext cx="12334239" cy="901593"/>
          </a:xfrm>
          <a:prstGeom prst="rect">
            <a:avLst/>
          </a:prstGeom>
          <a:noFill/>
        </p:spPr>
        <p:txBody>
          <a:bodyPr wrap="square">
            <a:spAutoFit/>
          </a:bodyPr>
          <a:lstStyle/>
          <a:p>
            <a:pPr>
              <a:lnSpc>
                <a:spcPct val="150000"/>
              </a:lnSpc>
              <a:spcAft>
                <a:spcPts val="600"/>
              </a:spcAft>
            </a:pPr>
            <a:r>
              <a:rPr lang="en-US" sz="4000" dirty="0" err="1">
                <a:latin typeface="Arial (Body)"/>
                <a:ea typeface="Times New Roman" panose="02020603050405020304" pitchFamily="18" charset="0"/>
                <a:cs typeface="Times New Roman" panose="02020603050405020304" pitchFamily="18" charset="0"/>
              </a:rPr>
              <a:t>Đồ</a:t>
            </a:r>
            <a:r>
              <a:rPr lang="en-US" sz="4000" dirty="0">
                <a:latin typeface="Arial (Body)"/>
                <a:ea typeface="Times New Roman" panose="02020603050405020304" pitchFamily="18" charset="0"/>
                <a:cs typeface="Times New Roman" panose="02020603050405020304" pitchFamily="18" charset="0"/>
              </a:rPr>
              <a:t> thị </a:t>
            </a:r>
            <a:r>
              <a:rPr lang="en-US" sz="4000" dirty="0" err="1">
                <a:latin typeface="Arial (Body)"/>
                <a:ea typeface="Times New Roman" panose="02020603050405020304" pitchFamily="18" charset="0"/>
                <a:cs typeface="Times New Roman" panose="02020603050405020304" pitchFamily="18" charset="0"/>
              </a:rPr>
              <a:t>hàm</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số</a:t>
            </a:r>
            <a:r>
              <a:rPr lang="en-US" sz="4000" dirty="0">
                <a:latin typeface="Arial (Body)"/>
                <a:ea typeface="Times New Roman" panose="02020603050405020304" pitchFamily="18" charset="0"/>
                <a:cs typeface="Times New Roman" panose="02020603050405020304" pitchFamily="18" charset="0"/>
              </a:rPr>
              <a:t> S </a:t>
            </a:r>
            <a:r>
              <a:rPr lang="en-US" sz="4000" dirty="0" err="1">
                <a:latin typeface="Arial (Body)"/>
                <a:ea typeface="Times New Roman" panose="02020603050405020304" pitchFamily="18" charset="0"/>
                <a:cs typeface="Times New Roman" panose="02020603050405020304" pitchFamily="18" charset="0"/>
              </a:rPr>
              <a:t>theo</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biến</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số</a:t>
            </a:r>
            <a:r>
              <a:rPr lang="en-US" sz="4000" dirty="0">
                <a:latin typeface="Arial (Body)"/>
                <a:ea typeface="Times New Roman" panose="02020603050405020304" pitchFamily="18" charset="0"/>
                <a:cs typeface="Times New Roman" panose="02020603050405020304" pitchFamily="18" charset="0"/>
              </a:rPr>
              <a:t> t </a:t>
            </a:r>
            <a:r>
              <a:rPr lang="en-US" sz="4000" dirty="0" err="1">
                <a:latin typeface="Arial (Body)"/>
                <a:ea typeface="Times New Roman" panose="02020603050405020304" pitchFamily="18" charset="0"/>
                <a:cs typeface="Times New Roman" panose="02020603050405020304" pitchFamily="18" charset="0"/>
              </a:rPr>
              <a:t>được</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vẽ</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như</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hình</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sau</a:t>
            </a:r>
            <a:r>
              <a:rPr lang="en-US" sz="4000" dirty="0">
                <a:latin typeface="Arial (Body)"/>
                <a:ea typeface="Times New Roman" panose="02020603050405020304" pitchFamily="18" charset="0"/>
                <a:cs typeface="Times New Roman" panose="02020603050405020304" pitchFamily="18" charset="0"/>
              </a:rPr>
              <a:t>:</a:t>
            </a:r>
            <a:endParaRPr lang="en-US" sz="4000" dirty="0">
              <a:latin typeface="Arial (Body)"/>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EC040331-9B8B-54DE-58BE-E0BB576B16BE}"/>
              </a:ext>
            </a:extLst>
          </p:cNvPr>
          <p:cNvPicPr>
            <a:picLocks noChangeAspect="1"/>
          </p:cNvPicPr>
          <p:nvPr/>
        </p:nvPicPr>
        <p:blipFill>
          <a:blip r:embed="rId7">
            <a:clrChange>
              <a:clrFrom>
                <a:srgbClr val="E9E9E9"/>
              </a:clrFrom>
              <a:clrTo>
                <a:srgbClr val="E9E9E9">
                  <a:alpha val="0"/>
                </a:srgbClr>
              </a:clrTo>
            </a:clrChange>
            <a:biLevel thresh="75000"/>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744352" y="2948650"/>
            <a:ext cx="4799294" cy="6859970"/>
          </a:xfrm>
          <a:prstGeom prst="rect">
            <a:avLst/>
          </a:prstGeom>
        </p:spPr>
      </p:pic>
    </p:spTree>
    <p:extLst>
      <p:ext uri="{BB962C8B-B14F-4D97-AF65-F5344CB8AC3E}">
        <p14:creationId xmlns:p14="http://schemas.microsoft.com/office/powerpoint/2010/main" val="26283055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67465" y="281686"/>
            <a:ext cx="4287847" cy="1023353"/>
          </a:xfrm>
          <a:prstGeom prst="rect">
            <a:avLst/>
          </a:prstGeom>
        </p:spPr>
      </p:pic>
      <p:sp>
        <p:nvSpPr>
          <p:cNvPr id="7" name="Pentagon 6"/>
          <p:cNvSpPr/>
          <p:nvPr/>
        </p:nvSpPr>
        <p:spPr>
          <a:xfrm>
            <a:off x="457200" y="793362"/>
            <a:ext cx="9296400" cy="1219200"/>
          </a:xfrm>
          <a:prstGeom prst="homePlat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prstClr val="white"/>
                </a:solidFill>
                <a:latin typeface="Arial" panose="020B0604020202020204" pitchFamily="34" charset="0"/>
                <a:cs typeface="Arial" panose="020B0604020202020204" pitchFamily="34" charset="0"/>
              </a:rPr>
              <a:t>EM CÓ BIẾT</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05717" y="9307638"/>
            <a:ext cx="1344352" cy="463801"/>
          </a:xfrm>
          <a:prstGeom prst="rect">
            <a:avLst/>
          </a:prstGeom>
        </p:spPr>
      </p:pic>
      <p:sp>
        <p:nvSpPr>
          <p:cNvPr id="6" name="Rectangle 5"/>
          <p:cNvSpPr/>
          <p:nvPr/>
        </p:nvSpPr>
        <p:spPr>
          <a:xfrm>
            <a:off x="1100209" y="3466926"/>
            <a:ext cx="10603795" cy="6056851"/>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Descartes (1596 – 1650)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khoa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học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toán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học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người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Pháp</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đã</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hoàn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thiện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bố</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lí</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thuyết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về</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phẳng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tọa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xem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toán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học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đã</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kết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hợp</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ngành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học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endPar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457200" y="2469089"/>
            <a:ext cx="17373600" cy="707886"/>
          </a:xfrm>
          <a:prstGeom prst="rect">
            <a:avLst/>
          </a:prstGeom>
        </p:spPr>
        <p:txBody>
          <a:bodyPr wrap="square">
            <a:spAutoFit/>
          </a:bodyPr>
          <a:lstStyle/>
          <a:p>
            <a:pPr lvl="0" algn="ctr">
              <a:defRPr/>
            </a:pPr>
            <a:r>
              <a:rPr lang="en-US" sz="4000" b="1" dirty="0">
                <a:solidFill>
                  <a:srgbClr val="C00000"/>
                </a:solidFill>
                <a:latin typeface="Arial" panose="020B0604020202020204" pitchFamily="34" charset="0"/>
                <a:cs typeface="Arial" panose="020B0604020202020204" pitchFamily="34" charset="0"/>
              </a:rPr>
              <a:t>RENÉ DESCARTES – NGƯỜI PHÁT MINH RA MẶT PHẲNG TỌA ĐỘ</a:t>
            </a:r>
          </a:p>
        </p:txBody>
      </p:sp>
      <p:pic>
        <p:nvPicPr>
          <p:cNvPr id="5" name="Picture 4">
            <a:extLst>
              <a:ext uri="{FF2B5EF4-FFF2-40B4-BE49-F238E27FC236}">
                <a16:creationId xmlns:a16="http://schemas.microsoft.com/office/drawing/2014/main" xmlns="" id="{641E2EF4-805B-9C6E-8371-A08363BE709C}"/>
              </a:ext>
            </a:extLst>
          </p:cNvPr>
          <p:cNvPicPr>
            <a:picLocks noChangeAspect="1"/>
          </p:cNvPicPr>
          <p:nvPr/>
        </p:nvPicPr>
        <p:blipFill>
          <a:blip r:embed="rId8">
            <a:extLst>
              <a:ext uri="{28A0092B-C50C-407E-A947-70E740481C1C}">
                <a14:useLocalDpi xmlns:a14="http://schemas.microsoft.com/office/drawing/2010/main" val="0"/>
              </a:ext>
            </a:extLst>
          </a:blip>
          <a:srcRect l="2729" r="2729"/>
          <a:stretch/>
        </p:blipFill>
        <p:spPr>
          <a:xfrm>
            <a:off x="12408922" y="3413850"/>
            <a:ext cx="4468971" cy="5853870"/>
          </a:xfrm>
          <a:prstGeom prst="rect">
            <a:avLst/>
          </a:prstGeom>
        </p:spPr>
      </p:pic>
    </p:spTree>
    <p:extLst>
      <p:ext uri="{BB962C8B-B14F-4D97-AF65-F5344CB8AC3E}">
        <p14:creationId xmlns:p14="http://schemas.microsoft.com/office/powerpoint/2010/main" val="414197702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67465" y="281686"/>
            <a:ext cx="4287847" cy="1023353"/>
          </a:xfrm>
          <a:prstGeom prst="rect">
            <a:avLst/>
          </a:prstGeom>
        </p:spPr>
      </p:pic>
      <p:sp>
        <p:nvSpPr>
          <p:cNvPr id="7" name="Pentagon 6"/>
          <p:cNvSpPr/>
          <p:nvPr/>
        </p:nvSpPr>
        <p:spPr>
          <a:xfrm>
            <a:off x="457200" y="793362"/>
            <a:ext cx="9296400" cy="1219200"/>
          </a:xfrm>
          <a:prstGeom prst="homePlat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prstClr val="white"/>
                </a:solidFill>
                <a:latin typeface="Arial" panose="020B0604020202020204" pitchFamily="34" charset="0"/>
                <a:cs typeface="Arial" panose="020B0604020202020204" pitchFamily="34" charset="0"/>
              </a:rPr>
              <a:t>EM CÓ BIẾT</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05717" y="9307638"/>
            <a:ext cx="1344352" cy="46380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323572" y="3312359"/>
                <a:ext cx="9979283" cy="6056851"/>
              </a:xfrm>
              <a:prstGeom prst="rect">
                <a:avLst/>
              </a:prstGeom>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Trò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chơi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dành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nhóm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Mỗi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bạn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lấy</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tờ</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giấy</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vẽ</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hệ</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trục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tọa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Oxy (</a:t>
                </a:r>
                <a14:m>
                  <m:oMath xmlns:m="http://schemas.openxmlformats.org/officeDocument/2006/math">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 &lt; x, y &lt;10).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bố</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trí</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4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tàu</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vào</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4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điểm</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tọa</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tùy</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ý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phải</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giữ</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kín</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đối</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phương</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en-US" sz="40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23572" y="3312359"/>
                <a:ext cx="9979283" cy="6056851"/>
              </a:xfrm>
              <a:prstGeom prst="rect">
                <a:avLst/>
              </a:prstGeom>
              <a:blipFill>
                <a:blip r:embed="rId8"/>
                <a:stretch>
                  <a:fillRect l="-2138" r="-2199" b="-3320"/>
                </a:stretch>
              </a:blipFill>
            </p:spPr>
            <p:txBody>
              <a:bodyPr/>
              <a:lstStyle/>
              <a:p>
                <a:r>
                  <a:rPr lang="en-US">
                    <a:noFill/>
                  </a:rPr>
                  <a:t> </a:t>
                </a:r>
              </a:p>
            </p:txBody>
          </p:sp>
        </mc:Fallback>
      </mc:AlternateContent>
      <p:sp>
        <p:nvSpPr>
          <p:cNvPr id="10" name="Rectangle 9"/>
          <p:cNvSpPr/>
          <p:nvPr/>
        </p:nvSpPr>
        <p:spPr>
          <a:xfrm>
            <a:off x="457200" y="2469089"/>
            <a:ext cx="17373600" cy="861774"/>
          </a:xfrm>
          <a:prstGeom prst="rect">
            <a:avLst/>
          </a:prstGeom>
        </p:spPr>
        <p:txBody>
          <a:bodyPr wrap="square">
            <a:spAutoFit/>
          </a:bodyPr>
          <a:lstStyle/>
          <a:p>
            <a:pPr lvl="0" algn="ctr">
              <a:defRPr/>
            </a:pPr>
            <a:r>
              <a:rPr lang="en-US" sz="5000" b="1" dirty="0">
                <a:solidFill>
                  <a:srgbClr val="C00000"/>
                </a:solidFill>
                <a:latin typeface="Arial" panose="020B0604020202020204" pitchFamily="34" charset="0"/>
                <a:cs typeface="Arial" panose="020B0604020202020204" pitchFamily="34" charset="0"/>
              </a:rPr>
              <a:t>TRÒ CHƠI: BẮN TÀU TRÊN BIỂN</a:t>
            </a:r>
          </a:p>
        </p:txBody>
      </p:sp>
      <p:pic>
        <p:nvPicPr>
          <p:cNvPr id="5" name="Picture 4">
            <a:extLst>
              <a:ext uri="{FF2B5EF4-FFF2-40B4-BE49-F238E27FC236}">
                <a16:creationId xmlns:a16="http://schemas.microsoft.com/office/drawing/2014/main" xmlns="" id="{641E2EF4-805B-9C6E-8371-A08363BE709C}"/>
              </a:ext>
            </a:extLst>
          </p:cNvPr>
          <p:cNvPicPr>
            <a:picLocks noChangeAspect="1"/>
          </p:cNvPicPr>
          <p:nvPr/>
        </p:nvPicPr>
        <p:blipFill rotWithShape="1">
          <a:blip r:embed="rId9">
            <a:extLst>
              <a:ext uri="{28A0092B-C50C-407E-A947-70E740481C1C}">
                <a14:useLocalDpi xmlns:a14="http://schemas.microsoft.com/office/drawing/2010/main" val="0"/>
              </a:ext>
            </a:extLst>
          </a:blip>
          <a:srcRect l="-88" r="470"/>
          <a:stretch/>
        </p:blipFill>
        <p:spPr>
          <a:xfrm>
            <a:off x="11704004" y="3413850"/>
            <a:ext cx="5846065" cy="5853870"/>
          </a:xfrm>
          <a:prstGeom prst="rect">
            <a:avLst/>
          </a:prstGeom>
        </p:spPr>
      </p:pic>
    </p:spTree>
    <p:extLst>
      <p:ext uri="{BB962C8B-B14F-4D97-AF65-F5344CB8AC3E}">
        <p14:creationId xmlns:p14="http://schemas.microsoft.com/office/powerpoint/2010/main" val="880726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18" name="TextBox 2"/>
          <p:cNvSpPr txBox="1"/>
          <p:nvPr/>
        </p:nvSpPr>
        <p:spPr>
          <a:xfrm>
            <a:off x="2448392" y="1032433"/>
            <a:ext cx="13106882" cy="1133515"/>
          </a:xfrm>
          <a:prstGeom prst="rect">
            <a:avLst/>
          </a:prstGeom>
        </p:spPr>
        <p:txBody>
          <a:bodyPr lIns="0" tIns="0" rIns="0" bIns="0" rtlCol="0" anchor="t">
            <a:spAutoFit/>
          </a:bodyPr>
          <a:lstStyle/>
          <a:p>
            <a:pPr marL="0" lvl="0" indent="0" algn="ctr">
              <a:lnSpc>
                <a:spcPts val="9600"/>
              </a:lnSpc>
            </a:pPr>
            <a:r>
              <a:rPr lang="en-US" sz="7200" b="1" u="none" dirty="0">
                <a:solidFill>
                  <a:srgbClr val="291B25"/>
                </a:solidFill>
                <a:latin typeface="Arial" panose="020B0604020202020204" pitchFamily="34" charset="0"/>
                <a:cs typeface="Arial" panose="020B0604020202020204" pitchFamily="34" charset="0"/>
              </a:rPr>
              <a:t>HƯỚNG DẪN VỀ NHÀ</a:t>
            </a:r>
          </a:p>
        </p:txBody>
      </p:sp>
      <p:grpSp>
        <p:nvGrpSpPr>
          <p:cNvPr id="22" name="Group 21"/>
          <p:cNvGrpSpPr/>
          <p:nvPr/>
        </p:nvGrpSpPr>
        <p:grpSpPr>
          <a:xfrm>
            <a:off x="381000" y="3483562"/>
            <a:ext cx="4942032" cy="4936538"/>
            <a:chOff x="1028700" y="3864562"/>
            <a:chExt cx="4470386" cy="4936538"/>
          </a:xfrm>
        </p:grpSpPr>
        <p:sp>
          <p:nvSpPr>
            <p:cNvPr id="23" name="AutoShape 4"/>
            <p:cNvSpPr/>
            <p:nvPr/>
          </p:nvSpPr>
          <p:spPr>
            <a:xfrm rot="101125">
              <a:off x="1028700" y="4119958"/>
              <a:ext cx="4470386" cy="4681142"/>
            </a:xfrm>
            <a:prstGeom prst="rect">
              <a:avLst/>
            </a:prstGeom>
            <a:solidFill>
              <a:srgbClr val="FFCE6D"/>
            </a:solidFill>
          </p:spPr>
          <p:txBody>
            <a:bodyPr/>
            <a:lstStyle/>
            <a:p>
              <a:endParaRPr lang="en-US"/>
            </a:p>
          </p:txBody>
        </p:sp>
        <p:pic>
          <p:nvPicPr>
            <p:cNvPr id="24"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3524">
              <a:off x="2191181" y="3864562"/>
              <a:ext cx="2145424" cy="512034"/>
            </a:xfrm>
            <a:prstGeom prst="rect">
              <a:avLst/>
            </a:prstGeom>
          </p:spPr>
        </p:pic>
        <p:sp>
          <p:nvSpPr>
            <p:cNvPr id="25" name="TextBox 24"/>
            <p:cNvSpPr txBox="1"/>
            <p:nvPr/>
          </p:nvSpPr>
          <p:spPr>
            <a:xfrm>
              <a:off x="1059990" y="5546497"/>
              <a:ext cx="411916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grpSp>
      <p:grpSp>
        <p:nvGrpSpPr>
          <p:cNvPr id="26" name="Group 25"/>
          <p:cNvGrpSpPr/>
          <p:nvPr/>
        </p:nvGrpSpPr>
        <p:grpSpPr>
          <a:xfrm>
            <a:off x="6019800" y="3466779"/>
            <a:ext cx="5023729" cy="4953321"/>
            <a:chOff x="6362700" y="3847779"/>
            <a:chExt cx="4470386" cy="4953321"/>
          </a:xfrm>
        </p:grpSpPr>
        <p:sp>
          <p:nvSpPr>
            <p:cNvPr id="27" name="AutoShape 6"/>
            <p:cNvSpPr/>
            <p:nvPr/>
          </p:nvSpPr>
          <p:spPr>
            <a:xfrm rot="-98493">
              <a:off x="6362700" y="4119958"/>
              <a:ext cx="4470386" cy="4681142"/>
            </a:xfrm>
            <a:prstGeom prst="rect">
              <a:avLst/>
            </a:prstGeom>
            <a:solidFill>
              <a:srgbClr val="FFCE6D"/>
            </a:solidFill>
          </p:spPr>
          <p:txBody>
            <a:bodyPr/>
            <a:lstStyle/>
            <a:p>
              <a:endParaRPr lang="en-US"/>
            </a:p>
          </p:txBody>
        </p:sp>
        <p:pic>
          <p:nvPicPr>
            <p:cNvPr id="28"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1288">
              <a:off x="7618911" y="3847779"/>
              <a:ext cx="1875504" cy="545601"/>
            </a:xfrm>
            <a:prstGeom prst="rect">
              <a:avLst/>
            </a:prstGeom>
          </p:spPr>
        </p:pic>
        <p:sp>
          <p:nvSpPr>
            <p:cNvPr id="29" name="TextBox 28"/>
            <p:cNvSpPr txBox="1"/>
            <p:nvPr/>
          </p:nvSpPr>
          <p:spPr>
            <a:xfrm>
              <a:off x="6512042" y="5524746"/>
              <a:ext cx="4119160" cy="1938992"/>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SBT</a:t>
              </a:r>
            </a:p>
          </p:txBody>
        </p:sp>
      </p:grpSp>
      <p:grpSp>
        <p:nvGrpSpPr>
          <p:cNvPr id="30" name="Group 29"/>
          <p:cNvGrpSpPr/>
          <p:nvPr/>
        </p:nvGrpSpPr>
        <p:grpSpPr>
          <a:xfrm>
            <a:off x="11620499" y="3390900"/>
            <a:ext cx="5829301" cy="4944316"/>
            <a:chOff x="11696699" y="3856784"/>
            <a:chExt cx="4470386" cy="4944316"/>
          </a:xfrm>
        </p:grpSpPr>
        <p:sp>
          <p:nvSpPr>
            <p:cNvPr id="31" name="AutoShape 8"/>
            <p:cNvSpPr/>
            <p:nvPr/>
          </p:nvSpPr>
          <p:spPr>
            <a:xfrm rot="148990">
              <a:off x="11696699" y="4119958"/>
              <a:ext cx="4470386" cy="4681142"/>
            </a:xfrm>
            <a:prstGeom prst="rect">
              <a:avLst/>
            </a:prstGeom>
            <a:solidFill>
              <a:srgbClr val="FFCE6D"/>
            </a:solidFill>
          </p:spPr>
          <p:txBody>
            <a:bodyPr/>
            <a:lstStyle/>
            <a:p>
              <a:endParaRPr lang="en-US"/>
            </a:p>
          </p:txBody>
        </p:sp>
        <p:pic>
          <p:nvPicPr>
            <p:cNvPr id="32"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66755">
              <a:off x="12859180" y="3856784"/>
              <a:ext cx="2145424" cy="512034"/>
            </a:xfrm>
            <a:prstGeom prst="rect">
              <a:avLst/>
            </a:prstGeom>
          </p:spPr>
        </p:pic>
      </p:grpSp>
      <mc:AlternateContent xmlns:mc="http://schemas.openxmlformats.org/markup-compatibility/2006" xmlns:a14="http://schemas.microsoft.com/office/drawing/2010/main">
        <mc:Choice Requires="a14">
          <p:sp>
            <p:nvSpPr>
              <p:cNvPr id="33" name="Rectangle 32"/>
              <p:cNvSpPr/>
              <p:nvPr/>
            </p:nvSpPr>
            <p:spPr>
              <a:xfrm>
                <a:off x="11722711" y="4620518"/>
                <a:ext cx="5624875" cy="2748253"/>
              </a:xfrm>
              <a:prstGeom prst="rect">
                <a:avLst/>
              </a:prstGeom>
            </p:spPr>
            <p:txBody>
              <a:bodyPr wrap="square">
                <a:spAutoFit/>
              </a:bodyPr>
              <a:lstStyle/>
              <a:p>
                <a:pPr algn="just">
                  <a:lnSpc>
                    <a:spcPct val="150000"/>
                  </a:lnSpc>
                </a:pPr>
                <a:r>
                  <a:rPr lang="vi-VN" sz="4000" dirty="0">
                    <a:latin typeface="Arial (Body)"/>
                  </a:rPr>
                  <a:t>Chuẩn bị bài mới:</a:t>
                </a:r>
                <a:r>
                  <a:rPr lang="en-US" sz="4000" b="1" dirty="0">
                    <a:latin typeface="Arial (Body)"/>
                  </a:rPr>
                  <a:t> </a:t>
                </a:r>
              </a:p>
              <a:p>
                <a:pPr algn="just">
                  <a:lnSpc>
                    <a:spcPct val="150000"/>
                  </a:lnSpc>
                </a:pPr>
                <a:r>
                  <a:rPr lang="en-US" sz="4000" b="1" i="1" dirty="0" err="1">
                    <a:latin typeface="Arial (Body)"/>
                  </a:rPr>
                  <a:t>Bài</a:t>
                </a:r>
                <a:r>
                  <a:rPr lang="en-US" sz="4000" b="1" i="1" dirty="0">
                    <a:latin typeface="Arial (Body)"/>
                  </a:rPr>
                  <a:t> 3. </a:t>
                </a:r>
                <a:r>
                  <a:rPr lang="en-US" sz="4000" b="1" i="1" dirty="0" err="1">
                    <a:latin typeface="Arial (Body)"/>
                  </a:rPr>
                  <a:t>Hàm</a:t>
                </a:r>
                <a:r>
                  <a:rPr lang="en-US" sz="4000" b="1" i="1" dirty="0">
                    <a:latin typeface="Arial (Body)"/>
                  </a:rPr>
                  <a:t> </a:t>
                </a:r>
                <a:r>
                  <a:rPr lang="en-US" sz="4000" b="1" i="1" dirty="0" err="1">
                    <a:latin typeface="Arial (Body)"/>
                  </a:rPr>
                  <a:t>số</a:t>
                </a:r>
                <a:r>
                  <a:rPr lang="en-US" sz="4000" b="1" i="1" dirty="0">
                    <a:latin typeface="Arial (Body)"/>
                  </a:rPr>
                  <a:t> </a:t>
                </a:r>
                <a:r>
                  <a:rPr lang="en-US" sz="4000" b="1" i="1" dirty="0" err="1">
                    <a:latin typeface="Arial (Body)"/>
                  </a:rPr>
                  <a:t>bậc</a:t>
                </a:r>
                <a:r>
                  <a:rPr lang="en-US" sz="4000" b="1" i="1" dirty="0">
                    <a:latin typeface="Arial (Body)"/>
                  </a:rPr>
                  <a:t> </a:t>
                </a:r>
                <a:r>
                  <a:rPr lang="en-US" sz="4000" b="1" i="1" dirty="0" err="1">
                    <a:latin typeface="Arial (Body)"/>
                  </a:rPr>
                  <a:t>nhất</a:t>
                </a:r>
                <a:r>
                  <a:rPr lang="en-US" sz="4000" b="1" i="1" dirty="0">
                    <a:latin typeface="Arial (Body)"/>
                  </a:rPr>
                  <a:t> y = ax + b (a </a:t>
                </a:r>
                <a14:m>
                  <m:oMath xmlns:m="http://schemas.openxmlformats.org/officeDocument/2006/math">
                    <m:r>
                      <a:rPr lang="en-US" sz="4000" b="1" i="1" smtClean="0">
                        <a:latin typeface="Cambria Math" panose="02040503050406030204" pitchFamily="18" charset="0"/>
                      </a:rPr>
                      <m:t>≠</m:t>
                    </m:r>
                  </m:oMath>
                </a14:m>
                <a:r>
                  <a:rPr lang="en-US" sz="4000" b="1" i="1" dirty="0">
                    <a:latin typeface="Arial (Body)"/>
                  </a:rPr>
                  <a:t> 0)</a:t>
                </a:r>
                <a:r>
                  <a:rPr lang="vi-VN" sz="4000" b="1" i="1" dirty="0">
                    <a:latin typeface="Arial (Body)"/>
                  </a:rPr>
                  <a:t>.</a:t>
                </a:r>
              </a:p>
            </p:txBody>
          </p:sp>
        </mc:Choice>
        <mc:Fallback xmlns="">
          <p:sp>
            <p:nvSpPr>
              <p:cNvPr id="33" name="Rectangle 32"/>
              <p:cNvSpPr>
                <a:spLocks noRot="1" noChangeAspect="1" noMove="1" noResize="1" noEditPoints="1" noAdjustHandles="1" noChangeArrowheads="1" noChangeShapeType="1" noTextEdit="1"/>
              </p:cNvSpPr>
              <p:nvPr/>
            </p:nvSpPr>
            <p:spPr>
              <a:xfrm>
                <a:off x="11722711" y="4620518"/>
                <a:ext cx="5624875" cy="2748253"/>
              </a:xfrm>
              <a:prstGeom prst="rect">
                <a:avLst/>
              </a:prstGeom>
              <a:blipFill>
                <a:blip r:embed="rId7"/>
                <a:stretch>
                  <a:fillRect l="-3792" r="-6501" b="-8647"/>
                </a:stretch>
              </a:blipFill>
            </p:spPr>
            <p:txBody>
              <a:bodyPr/>
              <a:lstStyle/>
              <a:p>
                <a:r>
                  <a:rPr lang="en-US">
                    <a:noFill/>
                  </a:rPr>
                  <a:t> </a:t>
                </a:r>
              </a:p>
            </p:txBody>
          </p:sp>
        </mc:Fallback>
      </mc:AlternateContent>
      <p:pic>
        <p:nvPicPr>
          <p:cNvPr id="34"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595840">
            <a:off x="818535" y="7663985"/>
            <a:ext cx="2016426" cy="1880776"/>
          </a:xfrm>
          <a:prstGeom prst="rect">
            <a:avLst/>
          </a:prstGeom>
        </p:spPr>
      </p:pic>
      <p:pic>
        <p:nvPicPr>
          <p:cNvPr id="2" name="Picture 1"/>
          <p:cNvPicPr>
            <a:picLocks noChangeAspect="1"/>
          </p:cNvPicPr>
          <p:nvPr/>
        </p:nvPicPr>
        <p:blipFill>
          <a:blip r:embed="rId10"/>
          <a:stretch>
            <a:fillRect/>
          </a:stretch>
        </p:blipFill>
        <p:spPr>
          <a:xfrm>
            <a:off x="16955176" y="-162869"/>
            <a:ext cx="4041998" cy="10656732"/>
          </a:xfrm>
          <a:prstGeom prst="rect">
            <a:avLst/>
          </a:prstGeom>
        </p:spPr>
      </p:pic>
    </p:spTree>
    <p:extLst>
      <p:ext uri="{BB962C8B-B14F-4D97-AF65-F5344CB8AC3E}">
        <p14:creationId xmlns:p14="http://schemas.microsoft.com/office/powerpoint/2010/main" val="162582521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3" name="AutoShape 2"/>
          <p:cNvSpPr/>
          <p:nvPr/>
        </p:nvSpPr>
        <p:spPr>
          <a:xfrm rot="-5400000">
            <a:off x="3908987" y="4511113"/>
            <a:ext cx="10551944" cy="19131917"/>
          </a:xfrm>
          <a:prstGeom prst="rect">
            <a:avLst/>
          </a:prstGeom>
          <a:solidFill>
            <a:srgbClr val="FFFFFF"/>
          </a:solidFill>
        </p:spPr>
        <p:txBody>
          <a:bodyPr/>
          <a:lstStyle/>
          <a:p>
            <a:endParaRPr lang="en-US"/>
          </a:p>
        </p:txBody>
      </p:sp>
      <p:pic>
        <p:nvPicPr>
          <p:cNvPr id="2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9278123"/>
            <a:ext cx="19136809" cy="10764455"/>
          </a:xfrm>
          <a:prstGeom prst="rect">
            <a:avLst/>
          </a:prstGeom>
        </p:spPr>
      </p:pic>
      <p:pic>
        <p:nvPicPr>
          <p:cNvPr id="25"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72256"/>
          <a:stretch>
            <a:fillRect/>
          </a:stretch>
        </p:blipFill>
        <p:spPr>
          <a:xfrm rot="2125209">
            <a:off x="11736091" y="-879764"/>
            <a:ext cx="10330278" cy="3566225"/>
          </a:xfrm>
          <a:prstGeom prst="rect">
            <a:avLst/>
          </a:prstGeom>
        </p:spPr>
      </p:pic>
      <p:grpSp>
        <p:nvGrpSpPr>
          <p:cNvPr id="40" name="Group 39"/>
          <p:cNvGrpSpPr/>
          <p:nvPr/>
        </p:nvGrpSpPr>
        <p:grpSpPr>
          <a:xfrm>
            <a:off x="3400736" y="2562614"/>
            <a:ext cx="11305864" cy="3952486"/>
            <a:chOff x="9144000" y="1901348"/>
            <a:chExt cx="7752726" cy="3054047"/>
          </a:xfrm>
        </p:grpSpPr>
        <p:sp>
          <p:nvSpPr>
            <p:cNvPr id="41" name="AutoShape 3"/>
            <p:cNvSpPr/>
            <p:nvPr/>
          </p:nvSpPr>
          <p:spPr>
            <a:xfrm>
              <a:off x="9144000" y="1901348"/>
              <a:ext cx="7752726" cy="3054047"/>
            </a:xfrm>
            <a:prstGeom prst="rect">
              <a:avLst/>
            </a:prstGeom>
            <a:solidFill>
              <a:srgbClr val="61A6AB"/>
            </a:solidFill>
          </p:spPr>
          <p:txBody>
            <a:bodyPr/>
            <a:lstStyle/>
            <a:p>
              <a:endParaRPr lang="en-US"/>
            </a:p>
          </p:txBody>
        </p:sp>
        <p:sp>
          <p:nvSpPr>
            <p:cNvPr id="42" name="AutoShape 7"/>
            <p:cNvSpPr/>
            <p:nvPr/>
          </p:nvSpPr>
          <p:spPr>
            <a:xfrm>
              <a:off x="9144000" y="1901348"/>
              <a:ext cx="7752726" cy="951331"/>
            </a:xfrm>
            <a:prstGeom prst="rect">
              <a:avLst/>
            </a:prstGeom>
            <a:solidFill>
              <a:srgbClr val="FFCE6D"/>
            </a:solidFill>
          </p:spPr>
          <p:txBody>
            <a:bodyPr/>
            <a:lstStyle/>
            <a:p>
              <a:endParaRPr lang="en-US"/>
            </a:p>
          </p:txBody>
        </p:sp>
        <p:sp>
          <p:nvSpPr>
            <p:cNvPr id="43" name="TextBox 8"/>
            <p:cNvSpPr txBox="1"/>
            <p:nvPr/>
          </p:nvSpPr>
          <p:spPr>
            <a:xfrm>
              <a:off x="9618457" y="2309828"/>
              <a:ext cx="6788617" cy="425195"/>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lang="en-US" sz="6000" b="1" dirty="0">
                  <a:solidFill>
                    <a:srgbClr val="291B25"/>
                  </a:solidFill>
                  <a:latin typeface="Arial" panose="020B0604020202020204" pitchFamily="34" charset="0"/>
                  <a:cs typeface="Arial" panose="020B0604020202020204" pitchFamily="34" charset="0"/>
                </a:rPr>
                <a:t>1.</a:t>
              </a:r>
              <a:endParaRPr kumimoji="0" lang="en-US" sz="60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grpSp>
      <p:sp>
        <p:nvSpPr>
          <p:cNvPr id="44" name="Rectangle 43"/>
          <p:cNvSpPr/>
          <p:nvPr/>
        </p:nvSpPr>
        <p:spPr>
          <a:xfrm>
            <a:off x="4406338" y="4224148"/>
            <a:ext cx="9059532" cy="132824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TỌA ĐỘ CỦA MỘT ĐIỂM</a:t>
            </a:r>
            <a:endPar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1056994" y="5004025"/>
            <a:ext cx="2533006" cy="3711685"/>
          </a:xfrm>
          <a:prstGeom prst="rect">
            <a:avLst/>
          </a:prstGeom>
        </p:spPr>
      </p:pic>
      <p:pic>
        <p:nvPicPr>
          <p:cNvPr id="45" name="Picture 4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Lst>
          </a:blip>
          <a:stretch>
            <a:fillRect/>
          </a:stretch>
        </p:blipFill>
        <p:spPr>
          <a:xfrm flipV="1">
            <a:off x="12496800" y="5676900"/>
            <a:ext cx="1635091" cy="1800467"/>
          </a:xfrm>
          <a:prstGeom prst="rect">
            <a:avLst/>
          </a:prstGeom>
        </p:spPr>
      </p:pic>
      <p:pic>
        <p:nvPicPr>
          <p:cNvPr id="4" name="Picture 3"/>
          <p:cNvPicPr>
            <a:picLocks noChangeAspect="1"/>
          </p:cNvPicPr>
          <p:nvPr/>
        </p:nvPicPr>
        <p:blipFill>
          <a:blip r:embed="rId9"/>
          <a:stretch>
            <a:fillRect/>
          </a:stretch>
        </p:blipFill>
        <p:spPr>
          <a:xfrm>
            <a:off x="1462040" y="-3040"/>
            <a:ext cx="1938696" cy="1603387"/>
          </a:xfrm>
          <a:prstGeom prst="rect">
            <a:avLst/>
          </a:prstGeom>
        </p:spPr>
      </p:pic>
    </p:spTree>
    <p:extLst>
      <p:ext uri="{BB962C8B-B14F-4D97-AF65-F5344CB8AC3E}">
        <p14:creationId xmlns:p14="http://schemas.microsoft.com/office/powerpoint/2010/main" val="2258615046"/>
      </p:ext>
    </p:extLst>
  </p:cSld>
  <p:clrMapOvr>
    <a:masterClrMapping/>
  </p:clrMapOvr>
  <p:transition spd="med">
    <p:circl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638800" y="-7886700"/>
            <a:ext cx="27446571" cy="25971211"/>
          </a:xfrm>
          <a:prstGeom prst="rect">
            <a:avLst/>
          </a:prstGeom>
        </p:spPr>
      </p:pic>
      <p:sp>
        <p:nvSpPr>
          <p:cNvPr id="12" name="TextBox 6"/>
          <p:cNvSpPr txBox="1"/>
          <p:nvPr/>
        </p:nvSpPr>
        <p:spPr>
          <a:xfrm>
            <a:off x="1752600" y="3467100"/>
            <a:ext cx="14630400" cy="3248646"/>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C0504D">
                    <a:lumMod val="50000"/>
                  </a:srgbClr>
                </a:solidFill>
                <a:effectLst/>
                <a:uLnTx/>
                <a:uFillTx/>
                <a:latin typeface="Arial" panose="020B0604020202020204" pitchFamily="34" charset="0"/>
                <a:ea typeface="+mn-ea"/>
                <a:cs typeface="Arial" panose="020B0604020202020204" pitchFamily="34" charset="0"/>
              </a:rPr>
              <a:t>CẢM ƠN CÁC EM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500" b="1" i="0" u="none" strike="noStrike" kern="1200" cap="none" spc="0" normalizeH="0" baseline="0" noProof="0" dirty="0">
                <a:ln>
                  <a:noFill/>
                </a:ln>
                <a:solidFill>
                  <a:srgbClr val="C0504D">
                    <a:lumMod val="50000"/>
                  </a:srgbClr>
                </a:solidFill>
                <a:effectLst/>
                <a:uLnTx/>
                <a:uFillTx/>
                <a:latin typeface="Arial" panose="020B0604020202020204" pitchFamily="34" charset="0"/>
                <a:ea typeface="+mn-ea"/>
                <a:cs typeface="Arial" panose="020B0604020202020204" pitchFamily="34" charset="0"/>
              </a:rPr>
              <a:t>ĐÃ THEO DÕI BÀI GIẢNG!</a:t>
            </a:r>
          </a:p>
        </p:txBody>
      </p:sp>
    </p:spTree>
    <p:extLst>
      <p:ext uri="{BB962C8B-B14F-4D97-AF65-F5344CB8AC3E}">
        <p14:creationId xmlns:p14="http://schemas.microsoft.com/office/powerpoint/2010/main" val="816432097"/>
      </p:ext>
    </p:extLst>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9544" y="623002"/>
            <a:ext cx="209384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HĐKP</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3" name="Rectangle 2"/>
          <p:cNvSpPr/>
          <p:nvPr/>
        </p:nvSpPr>
        <p:spPr>
          <a:xfrm>
            <a:off x="926502" y="466318"/>
            <a:ext cx="9217328" cy="3671583"/>
          </a:xfrm>
          <a:prstGeom prst="rect">
            <a:avLst/>
          </a:prstGeom>
        </p:spPr>
        <p:txBody>
          <a:bodyPr wrap="square">
            <a:spAutoFit/>
          </a:bodyPr>
          <a:lstStyle/>
          <a:p>
            <a:pPr algn="just">
              <a:lnSpc>
                <a:spcPct val="150000"/>
              </a:lnSpc>
            </a:pPr>
            <a:r>
              <a:rPr lang="en-US" sz="4000" dirty="0">
                <a:solidFill>
                  <a:srgbClr val="000000"/>
                </a:solidFill>
                <a:latin typeface="Arial (Body)"/>
              </a:rPr>
              <a:t>		</a:t>
            </a:r>
            <a:r>
              <a:rPr lang="en-US" sz="4000" dirty="0" err="1">
                <a:solidFill>
                  <a:srgbClr val="000000"/>
                </a:solidFill>
                <a:latin typeface="Arial (Body)"/>
              </a:rPr>
              <a:t>Trên</a:t>
            </a:r>
            <a:r>
              <a:rPr lang="en-US" sz="4000" dirty="0">
                <a:solidFill>
                  <a:srgbClr val="000000"/>
                </a:solidFill>
                <a:latin typeface="Arial (Body)"/>
              </a:rPr>
              <a:t> </a:t>
            </a:r>
            <a:r>
              <a:rPr lang="en-US" sz="4000" dirty="0" err="1">
                <a:solidFill>
                  <a:srgbClr val="000000"/>
                </a:solidFill>
                <a:latin typeface="Arial (Body)"/>
              </a:rPr>
              <a:t>biển</a:t>
            </a:r>
            <a:r>
              <a:rPr lang="en-US" sz="4000" dirty="0">
                <a:solidFill>
                  <a:srgbClr val="000000"/>
                </a:solidFill>
                <a:latin typeface="Arial (Body)"/>
              </a:rPr>
              <a:t> </a:t>
            </a:r>
            <a:r>
              <a:rPr lang="en-US" sz="4000" dirty="0" err="1">
                <a:solidFill>
                  <a:srgbClr val="000000"/>
                </a:solidFill>
                <a:latin typeface="Arial (Body)"/>
              </a:rPr>
              <a:t>có</a:t>
            </a:r>
            <a:r>
              <a:rPr lang="en-US" sz="4000" dirty="0">
                <a:solidFill>
                  <a:srgbClr val="000000"/>
                </a:solidFill>
                <a:latin typeface="Arial (Body)"/>
              </a:rPr>
              <a:t> </a:t>
            </a:r>
            <a:r>
              <a:rPr lang="en-US" sz="4000" dirty="0" err="1">
                <a:solidFill>
                  <a:srgbClr val="000000"/>
                </a:solidFill>
                <a:latin typeface="Arial (Body)"/>
              </a:rPr>
              <a:t>một</a:t>
            </a:r>
            <a:r>
              <a:rPr lang="en-US" sz="4000" dirty="0">
                <a:solidFill>
                  <a:srgbClr val="000000"/>
                </a:solidFill>
                <a:latin typeface="Arial (Body)"/>
              </a:rPr>
              <a:t> con </a:t>
            </a:r>
            <a:r>
              <a:rPr lang="en-US" sz="4000" dirty="0" err="1">
                <a:solidFill>
                  <a:srgbClr val="000000"/>
                </a:solidFill>
                <a:latin typeface="Arial (Body)"/>
              </a:rPr>
              <a:t>tàu</a:t>
            </a:r>
            <a:r>
              <a:rPr lang="en-US" sz="4000" dirty="0">
                <a:solidFill>
                  <a:srgbClr val="000000"/>
                </a:solidFill>
                <a:latin typeface="Arial (Body)"/>
              </a:rPr>
              <a:t> ở </a:t>
            </a:r>
            <a:r>
              <a:rPr lang="en-US" sz="4000" dirty="0" err="1">
                <a:solidFill>
                  <a:srgbClr val="000000"/>
                </a:solidFill>
                <a:latin typeface="Arial (Body)"/>
              </a:rPr>
              <a:t>vị</a:t>
            </a:r>
            <a:r>
              <a:rPr lang="en-US" sz="4000" dirty="0">
                <a:solidFill>
                  <a:srgbClr val="000000"/>
                </a:solidFill>
                <a:latin typeface="Arial (Body)"/>
              </a:rPr>
              <a:t> </a:t>
            </a:r>
            <a:r>
              <a:rPr lang="en-US" sz="4000" dirty="0" err="1">
                <a:solidFill>
                  <a:srgbClr val="000000"/>
                </a:solidFill>
                <a:latin typeface="Arial (Body)"/>
              </a:rPr>
              <a:t>trí</a:t>
            </a:r>
            <a:r>
              <a:rPr lang="en-US" sz="4000" dirty="0">
                <a:solidFill>
                  <a:srgbClr val="000000"/>
                </a:solidFill>
                <a:latin typeface="Arial (Body)"/>
              </a:rPr>
              <a:t> A </a:t>
            </a:r>
            <a:r>
              <a:rPr lang="en-US" sz="4000" dirty="0" err="1">
                <a:solidFill>
                  <a:srgbClr val="000000"/>
                </a:solidFill>
                <a:latin typeface="Arial (Body)"/>
              </a:rPr>
              <a:t>và</a:t>
            </a:r>
            <a:r>
              <a:rPr lang="en-US" sz="4000" dirty="0">
                <a:solidFill>
                  <a:srgbClr val="000000"/>
                </a:solidFill>
                <a:latin typeface="Arial (Body)"/>
              </a:rPr>
              <a:t> </a:t>
            </a:r>
            <a:r>
              <a:rPr lang="en-US" sz="4000" dirty="0" err="1">
                <a:solidFill>
                  <a:srgbClr val="000000"/>
                </a:solidFill>
                <a:latin typeface="Arial (Body)"/>
              </a:rPr>
              <a:t>một</a:t>
            </a:r>
            <a:r>
              <a:rPr lang="en-US" sz="4000" dirty="0">
                <a:solidFill>
                  <a:srgbClr val="000000"/>
                </a:solidFill>
                <a:latin typeface="Arial (Body)"/>
              </a:rPr>
              <a:t> </a:t>
            </a:r>
            <a:r>
              <a:rPr lang="en-US" sz="4000" dirty="0" err="1">
                <a:solidFill>
                  <a:srgbClr val="000000"/>
                </a:solidFill>
                <a:latin typeface="Arial (Body)"/>
              </a:rPr>
              <a:t>hòn</a:t>
            </a:r>
            <a:r>
              <a:rPr lang="en-US" sz="4000" dirty="0">
                <a:solidFill>
                  <a:srgbClr val="000000"/>
                </a:solidFill>
                <a:latin typeface="Arial (Body)"/>
              </a:rPr>
              <a:t> </a:t>
            </a:r>
            <a:r>
              <a:rPr lang="en-US" sz="4000" dirty="0" err="1">
                <a:solidFill>
                  <a:srgbClr val="000000"/>
                </a:solidFill>
                <a:latin typeface="Arial (Body)"/>
              </a:rPr>
              <a:t>đảo</a:t>
            </a:r>
            <a:r>
              <a:rPr lang="en-US" sz="4000" dirty="0">
                <a:solidFill>
                  <a:srgbClr val="000000"/>
                </a:solidFill>
                <a:latin typeface="Arial (Body)"/>
              </a:rPr>
              <a:t> ở </a:t>
            </a:r>
            <a:r>
              <a:rPr lang="en-US" sz="4000" dirty="0" err="1">
                <a:solidFill>
                  <a:srgbClr val="000000"/>
                </a:solidFill>
                <a:latin typeface="Arial (Body)"/>
              </a:rPr>
              <a:t>vị</a:t>
            </a:r>
            <a:r>
              <a:rPr lang="en-US" sz="4000" dirty="0">
                <a:solidFill>
                  <a:srgbClr val="000000"/>
                </a:solidFill>
                <a:latin typeface="Arial (Body)"/>
              </a:rPr>
              <a:t> </a:t>
            </a:r>
            <a:r>
              <a:rPr lang="en-US" sz="4000" dirty="0" err="1">
                <a:solidFill>
                  <a:srgbClr val="000000"/>
                </a:solidFill>
                <a:latin typeface="Arial (Body)"/>
              </a:rPr>
              <a:t>trí</a:t>
            </a:r>
            <a:r>
              <a:rPr lang="en-US" sz="4000" dirty="0">
                <a:solidFill>
                  <a:srgbClr val="000000"/>
                </a:solidFill>
                <a:latin typeface="Arial (Body)"/>
              </a:rPr>
              <a:t> B (</a:t>
            </a:r>
            <a:r>
              <a:rPr lang="en-US" sz="4000" dirty="0" err="1">
                <a:solidFill>
                  <a:srgbClr val="000000"/>
                </a:solidFill>
                <a:latin typeface="Arial (Body)"/>
              </a:rPr>
              <a:t>Hình</a:t>
            </a:r>
            <a:r>
              <a:rPr lang="en-US" sz="4000" dirty="0">
                <a:solidFill>
                  <a:srgbClr val="000000"/>
                </a:solidFill>
                <a:latin typeface="Arial (Body)"/>
              </a:rPr>
              <a:t> 1). </a:t>
            </a:r>
            <a:r>
              <a:rPr lang="en-US" sz="4000" dirty="0" err="1">
                <a:solidFill>
                  <a:srgbClr val="000000"/>
                </a:solidFill>
                <a:latin typeface="Arial (Body)"/>
              </a:rPr>
              <a:t>Hãy</a:t>
            </a:r>
            <a:r>
              <a:rPr lang="en-US" sz="4000" dirty="0">
                <a:solidFill>
                  <a:srgbClr val="000000"/>
                </a:solidFill>
                <a:latin typeface="Arial (Body)"/>
              </a:rPr>
              <a:t> </a:t>
            </a:r>
            <a:r>
              <a:rPr lang="en-US" sz="4000" dirty="0" err="1">
                <a:solidFill>
                  <a:srgbClr val="000000"/>
                </a:solidFill>
                <a:latin typeface="Arial (Body)"/>
              </a:rPr>
              <a:t>mô</a:t>
            </a:r>
            <a:r>
              <a:rPr lang="en-US" sz="4000" dirty="0">
                <a:solidFill>
                  <a:srgbClr val="000000"/>
                </a:solidFill>
                <a:latin typeface="Arial (Body)"/>
              </a:rPr>
              <a:t> </a:t>
            </a:r>
            <a:r>
              <a:rPr lang="en-US" sz="4000" dirty="0" err="1">
                <a:solidFill>
                  <a:srgbClr val="000000"/>
                </a:solidFill>
                <a:latin typeface="Arial (Body)"/>
              </a:rPr>
              <a:t>tả</a:t>
            </a:r>
            <a:r>
              <a:rPr lang="en-US" sz="4000" dirty="0">
                <a:solidFill>
                  <a:srgbClr val="000000"/>
                </a:solidFill>
                <a:latin typeface="Arial (Body)"/>
              </a:rPr>
              <a:t> </a:t>
            </a:r>
            <a:r>
              <a:rPr lang="en-US" sz="4000" dirty="0" err="1">
                <a:solidFill>
                  <a:srgbClr val="000000"/>
                </a:solidFill>
                <a:latin typeface="Arial (Body)"/>
              </a:rPr>
              <a:t>vị</a:t>
            </a:r>
            <a:r>
              <a:rPr lang="en-US" sz="4000" dirty="0">
                <a:solidFill>
                  <a:srgbClr val="000000"/>
                </a:solidFill>
                <a:latin typeface="Arial (Body)"/>
              </a:rPr>
              <a:t> </a:t>
            </a:r>
            <a:r>
              <a:rPr lang="en-US" sz="4000" dirty="0" err="1">
                <a:solidFill>
                  <a:srgbClr val="000000"/>
                </a:solidFill>
                <a:latin typeface="Arial (Body)"/>
              </a:rPr>
              <a:t>trí</a:t>
            </a:r>
            <a:r>
              <a:rPr lang="en-US" sz="4000" dirty="0">
                <a:solidFill>
                  <a:srgbClr val="000000"/>
                </a:solidFill>
                <a:latin typeface="Arial (Body)"/>
              </a:rPr>
              <a:t> </a:t>
            </a:r>
            <a:r>
              <a:rPr lang="en-US" sz="4000" dirty="0" err="1">
                <a:solidFill>
                  <a:srgbClr val="000000"/>
                </a:solidFill>
                <a:latin typeface="Arial (Body)"/>
              </a:rPr>
              <a:t>của</a:t>
            </a:r>
            <a:r>
              <a:rPr lang="en-US" sz="4000" dirty="0">
                <a:solidFill>
                  <a:srgbClr val="000000"/>
                </a:solidFill>
                <a:latin typeface="Arial (Body)"/>
              </a:rPr>
              <a:t> con </a:t>
            </a:r>
            <a:r>
              <a:rPr lang="en-US" sz="4000" dirty="0" err="1">
                <a:solidFill>
                  <a:srgbClr val="000000"/>
                </a:solidFill>
                <a:latin typeface="Arial (Body)"/>
              </a:rPr>
              <a:t>tàu</a:t>
            </a:r>
            <a:r>
              <a:rPr lang="en-US" sz="4000" dirty="0">
                <a:solidFill>
                  <a:srgbClr val="000000"/>
                </a:solidFill>
                <a:latin typeface="Arial (Body)"/>
              </a:rPr>
              <a:t> </a:t>
            </a:r>
            <a:r>
              <a:rPr lang="en-US" sz="4000" dirty="0" err="1">
                <a:solidFill>
                  <a:srgbClr val="000000"/>
                </a:solidFill>
                <a:latin typeface="Arial (Body)"/>
              </a:rPr>
              <a:t>và</a:t>
            </a:r>
            <a:r>
              <a:rPr lang="en-US" sz="4000" dirty="0">
                <a:solidFill>
                  <a:srgbClr val="000000"/>
                </a:solidFill>
                <a:latin typeface="Arial (Body)"/>
              </a:rPr>
              <a:t> </a:t>
            </a:r>
            <a:r>
              <a:rPr lang="en-US" sz="4000" dirty="0" err="1">
                <a:solidFill>
                  <a:srgbClr val="000000"/>
                </a:solidFill>
                <a:latin typeface="Arial (Body)"/>
              </a:rPr>
              <a:t>vị</a:t>
            </a:r>
            <a:r>
              <a:rPr lang="en-US" sz="4000" dirty="0">
                <a:solidFill>
                  <a:srgbClr val="000000"/>
                </a:solidFill>
                <a:latin typeface="Arial (Body)"/>
              </a:rPr>
              <a:t> </a:t>
            </a:r>
            <a:r>
              <a:rPr lang="en-US" sz="4000" dirty="0" err="1">
                <a:solidFill>
                  <a:srgbClr val="000000"/>
                </a:solidFill>
                <a:latin typeface="Arial (Body)"/>
              </a:rPr>
              <a:t>trí</a:t>
            </a:r>
            <a:r>
              <a:rPr lang="en-US" sz="4000" dirty="0">
                <a:solidFill>
                  <a:srgbClr val="000000"/>
                </a:solidFill>
                <a:latin typeface="Arial (Body)"/>
              </a:rPr>
              <a:t> </a:t>
            </a:r>
            <a:r>
              <a:rPr lang="en-US" sz="4000" dirty="0" err="1">
                <a:solidFill>
                  <a:srgbClr val="000000"/>
                </a:solidFill>
                <a:latin typeface="Arial (Body)"/>
              </a:rPr>
              <a:t>hòn</a:t>
            </a:r>
            <a:r>
              <a:rPr lang="en-US" sz="4000" dirty="0">
                <a:solidFill>
                  <a:srgbClr val="000000"/>
                </a:solidFill>
                <a:latin typeface="Arial (Body)"/>
              </a:rPr>
              <a:t> </a:t>
            </a:r>
            <a:r>
              <a:rPr lang="en-US" sz="4000" dirty="0" err="1">
                <a:solidFill>
                  <a:srgbClr val="000000"/>
                </a:solidFill>
                <a:latin typeface="Arial (Body)"/>
              </a:rPr>
              <a:t>đảo</a:t>
            </a:r>
            <a:r>
              <a:rPr lang="en-US" sz="4000" dirty="0">
                <a:solidFill>
                  <a:srgbClr val="000000"/>
                </a:solidFill>
                <a:latin typeface="Arial (Body)"/>
              </a:rPr>
              <a:t> so </a:t>
            </a:r>
            <a:r>
              <a:rPr lang="en-US" sz="4000" dirty="0" err="1">
                <a:solidFill>
                  <a:srgbClr val="000000"/>
                </a:solidFill>
                <a:latin typeface="Arial (Body)"/>
              </a:rPr>
              <a:t>với</a:t>
            </a:r>
            <a:r>
              <a:rPr lang="en-US" sz="4000" dirty="0">
                <a:solidFill>
                  <a:srgbClr val="000000"/>
                </a:solidFill>
                <a:latin typeface="Arial (Body)"/>
              </a:rPr>
              <a:t> </a:t>
            </a:r>
            <a:r>
              <a:rPr lang="en-US" sz="4000" dirty="0" err="1">
                <a:solidFill>
                  <a:srgbClr val="000000"/>
                </a:solidFill>
                <a:latin typeface="Arial (Body)"/>
              </a:rPr>
              <a:t>vị</a:t>
            </a:r>
            <a:r>
              <a:rPr lang="en-US" sz="4000" dirty="0">
                <a:solidFill>
                  <a:srgbClr val="000000"/>
                </a:solidFill>
                <a:latin typeface="Arial (Body)"/>
              </a:rPr>
              <a:t> </a:t>
            </a:r>
            <a:r>
              <a:rPr lang="en-US" sz="4000" dirty="0" err="1">
                <a:solidFill>
                  <a:srgbClr val="000000"/>
                </a:solidFill>
                <a:latin typeface="Arial (Body)"/>
              </a:rPr>
              <a:t>trí</a:t>
            </a:r>
            <a:r>
              <a:rPr lang="en-US" sz="4000" dirty="0">
                <a:solidFill>
                  <a:srgbClr val="000000"/>
                </a:solidFill>
                <a:latin typeface="Arial (Body)"/>
              </a:rPr>
              <a:t> </a:t>
            </a:r>
            <a:r>
              <a:rPr lang="en-US" sz="4000" dirty="0" err="1">
                <a:solidFill>
                  <a:srgbClr val="000000"/>
                </a:solidFill>
                <a:latin typeface="Arial (Body)"/>
              </a:rPr>
              <a:t>của</a:t>
            </a:r>
            <a:r>
              <a:rPr lang="en-US" sz="4000" dirty="0">
                <a:solidFill>
                  <a:srgbClr val="000000"/>
                </a:solidFill>
                <a:latin typeface="Arial (Body)"/>
              </a:rPr>
              <a:t> </a:t>
            </a:r>
            <a:r>
              <a:rPr lang="en-US" sz="4000" dirty="0" err="1">
                <a:solidFill>
                  <a:srgbClr val="000000"/>
                </a:solidFill>
                <a:latin typeface="Arial (Body)"/>
              </a:rPr>
              <a:t>hai</a:t>
            </a:r>
            <a:r>
              <a:rPr lang="en-US" sz="4000" dirty="0">
                <a:solidFill>
                  <a:srgbClr val="000000"/>
                </a:solidFill>
                <a:latin typeface="Arial (Body)"/>
              </a:rPr>
              <a:t> </a:t>
            </a:r>
            <a:r>
              <a:rPr lang="en-US" sz="4000" dirty="0" err="1">
                <a:solidFill>
                  <a:srgbClr val="000000"/>
                </a:solidFill>
                <a:latin typeface="Arial (Body)"/>
              </a:rPr>
              <a:t>trục</a:t>
            </a:r>
            <a:r>
              <a:rPr lang="en-US" sz="4000" dirty="0">
                <a:solidFill>
                  <a:srgbClr val="000000"/>
                </a:solidFill>
                <a:latin typeface="Arial (Body)"/>
              </a:rPr>
              <a:t> Ox </a:t>
            </a:r>
            <a:r>
              <a:rPr lang="en-US" sz="4000" dirty="0" err="1">
                <a:solidFill>
                  <a:srgbClr val="000000"/>
                </a:solidFill>
                <a:latin typeface="Arial (Body)"/>
              </a:rPr>
              <a:t>và</a:t>
            </a:r>
            <a:r>
              <a:rPr lang="en-US" sz="4000" dirty="0">
                <a:solidFill>
                  <a:srgbClr val="000000"/>
                </a:solidFill>
                <a:latin typeface="Arial (Body)"/>
              </a:rPr>
              <a:t> Oy.</a:t>
            </a:r>
          </a:p>
        </p:txBody>
      </p:sp>
      <p:pic>
        <p:nvPicPr>
          <p:cNvPr id="5" name="Picture 4"/>
          <p:cNvPicPr>
            <a:picLocks noChangeAspect="1"/>
          </p:cNvPicPr>
          <p:nvPr/>
        </p:nvPicPr>
        <p:blipFill>
          <a:blip r:embed="rId2"/>
          <a:stretch>
            <a:fillRect/>
          </a:stretch>
        </p:blipFill>
        <p:spPr>
          <a:xfrm>
            <a:off x="15849600" y="266700"/>
            <a:ext cx="2261812" cy="1420491"/>
          </a:xfrm>
          <a:prstGeom prst="rect">
            <a:avLst/>
          </a:prstGeom>
        </p:spPr>
      </p:pic>
      <p:pic>
        <p:nvPicPr>
          <p:cNvPr id="6" name="Picture 5"/>
          <p:cNvPicPr>
            <a:picLocks noChangeAspect="1"/>
          </p:cNvPicPr>
          <p:nvPr/>
        </p:nvPicPr>
        <p:blipFill>
          <a:blip r:embed="rId3"/>
          <a:stretch>
            <a:fillRect/>
          </a:stretch>
        </p:blipFill>
        <p:spPr>
          <a:xfrm>
            <a:off x="15762714" y="8265985"/>
            <a:ext cx="1981306" cy="166925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773" y="-495300"/>
            <a:ext cx="3993403" cy="11525786"/>
          </a:xfrm>
          <a:prstGeom prst="rect">
            <a:avLst/>
          </a:prstGeom>
        </p:spPr>
      </p:pic>
      <p:grpSp>
        <p:nvGrpSpPr>
          <p:cNvPr id="4" name="Group 3">
            <a:extLst>
              <a:ext uri="{FF2B5EF4-FFF2-40B4-BE49-F238E27FC236}">
                <a16:creationId xmlns:a16="http://schemas.microsoft.com/office/drawing/2014/main" xmlns="" id="{B6DF25AC-7E5E-5233-0F65-17175D576DB6}"/>
              </a:ext>
            </a:extLst>
          </p:cNvPr>
          <p:cNvGrpSpPr/>
          <p:nvPr/>
        </p:nvGrpSpPr>
        <p:grpSpPr>
          <a:xfrm>
            <a:off x="1058561" y="5267593"/>
            <a:ext cx="1999661" cy="1322947"/>
            <a:chOff x="8144169" y="4482026"/>
            <a:chExt cx="1999661" cy="1322947"/>
          </a:xfrm>
        </p:grpSpPr>
        <p:pic>
          <p:nvPicPr>
            <p:cNvPr id="7" name="Picture 6">
              <a:extLst>
                <a:ext uri="{FF2B5EF4-FFF2-40B4-BE49-F238E27FC236}">
                  <a16:creationId xmlns:a16="http://schemas.microsoft.com/office/drawing/2014/main" xmlns="" id="{82BB07D8-D3DD-319C-6B6C-8EC64EE202C7}"/>
                </a:ext>
              </a:extLst>
            </p:cNvPr>
            <p:cNvPicPr>
              <a:picLocks noChangeAspect="1"/>
            </p:cNvPicPr>
            <p:nvPr/>
          </p:nvPicPr>
          <p:blipFill>
            <a:blip r:embed="rId5"/>
            <a:stretch>
              <a:fillRect/>
            </a:stretch>
          </p:blipFill>
          <p:spPr>
            <a:xfrm>
              <a:off x="8144169" y="4482026"/>
              <a:ext cx="1999661" cy="1322947"/>
            </a:xfrm>
            <a:prstGeom prst="rect">
              <a:avLst/>
            </a:prstGeom>
          </p:spPr>
        </p:pic>
        <p:sp>
          <p:nvSpPr>
            <p:cNvPr id="9" name="TextBox 8">
              <a:extLst>
                <a:ext uri="{FF2B5EF4-FFF2-40B4-BE49-F238E27FC236}">
                  <a16:creationId xmlns:a16="http://schemas.microsoft.com/office/drawing/2014/main" xmlns="" id="{F1EF667A-B019-5990-9589-73B470EF1F20}"/>
                </a:ext>
              </a:extLst>
            </p:cNvPr>
            <p:cNvSpPr txBox="1"/>
            <p:nvPr/>
          </p:nvSpPr>
          <p:spPr>
            <a:xfrm>
              <a:off x="8403159" y="4726471"/>
              <a:ext cx="157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xmlns="" id="{6BAE87FF-86BE-86F8-838F-33B321CF34B0}"/>
              </a:ext>
            </a:extLst>
          </p:cNvPr>
          <p:cNvSpPr txBox="1"/>
          <p:nvPr/>
        </p:nvSpPr>
        <p:spPr>
          <a:xfrm>
            <a:off x="2634153" y="7056722"/>
            <a:ext cx="13019693" cy="1930978"/>
          </a:xfrm>
          <a:prstGeom prst="rect">
            <a:avLst/>
          </a:prstGeom>
          <a:noFill/>
        </p:spPr>
        <p:txBody>
          <a:bodyPr wrap="square">
            <a:spAutoFit/>
          </a:bodyPr>
          <a:lstStyle/>
          <a:p>
            <a:pPr>
              <a:lnSpc>
                <a:spcPct val="150000"/>
              </a:lnSpc>
              <a:spcAft>
                <a:spcPts val="800"/>
              </a:spcAft>
            </a:pPr>
            <a:r>
              <a:rPr lang="en-US" sz="4000" dirty="0">
                <a:latin typeface="Arial (Body)"/>
                <a:ea typeface="Arial" panose="020B0604020202020204" pitchFamily="34" charset="0"/>
                <a:cs typeface="Times New Roman" panose="02020603050405020304" pitchFamily="18" charset="0"/>
              </a:rPr>
              <a:t>+ Con </a:t>
            </a:r>
            <a:r>
              <a:rPr lang="en-US" sz="4000" dirty="0" err="1">
                <a:latin typeface="Arial (Body)"/>
                <a:ea typeface="Arial" panose="020B0604020202020204" pitchFamily="34" charset="0"/>
                <a:cs typeface="Times New Roman" panose="02020603050405020304" pitchFamily="18" charset="0"/>
              </a:rPr>
              <a:t>tàu</a:t>
            </a:r>
            <a:r>
              <a:rPr lang="en-US" sz="4000" dirty="0">
                <a:latin typeface="Arial (Body)"/>
                <a:ea typeface="Arial" panose="020B0604020202020204" pitchFamily="34" charset="0"/>
                <a:cs typeface="Times New Roman" panose="02020603050405020304" pitchFamily="18" charset="0"/>
              </a:rPr>
              <a:t> ở </a:t>
            </a:r>
            <a:r>
              <a:rPr lang="en-US" sz="4000" dirty="0" err="1">
                <a:latin typeface="Arial (Body)"/>
                <a:ea typeface="Arial" panose="020B0604020202020204" pitchFamily="34" charset="0"/>
                <a:cs typeface="Times New Roman" panose="02020603050405020304" pitchFamily="18" charset="0"/>
              </a:rPr>
              <a:t>vị</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trí</a:t>
            </a:r>
            <a:r>
              <a:rPr lang="en-US" sz="4000" dirty="0">
                <a:latin typeface="Arial (Body)"/>
                <a:ea typeface="Arial" panose="020B0604020202020204" pitchFamily="34" charset="0"/>
                <a:cs typeface="Times New Roman" panose="02020603050405020304" pitchFamily="18" charset="0"/>
              </a:rPr>
              <a:t> A </a:t>
            </a:r>
            <a:r>
              <a:rPr lang="en-US" sz="4000" dirty="0" err="1">
                <a:latin typeface="Arial (Body)"/>
                <a:ea typeface="Arial" panose="020B0604020202020204" pitchFamily="34" charset="0"/>
                <a:cs typeface="Times New Roman" panose="02020603050405020304" pitchFamily="18" charset="0"/>
              </a:rPr>
              <a:t>có</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tọa</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độ</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x,y</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tương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ứng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là</a:t>
            </a:r>
            <a:r>
              <a:rPr lang="en-US" sz="4000" dirty="0">
                <a:latin typeface="Arial (Body)"/>
                <a:ea typeface="Arial" panose="020B0604020202020204" pitchFamily="34" charset="0"/>
                <a:cs typeface="Times New Roman" panose="02020603050405020304" pitchFamily="18" charset="0"/>
              </a:rPr>
              <a:t> (4; 8)</a:t>
            </a:r>
          </a:p>
          <a:p>
            <a:pPr>
              <a:lnSpc>
                <a:spcPct val="150000"/>
              </a:lnSpc>
              <a:spcAft>
                <a:spcPts val="800"/>
              </a:spcAft>
            </a:pP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Hòn</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đảo</a:t>
            </a:r>
            <a:r>
              <a:rPr lang="en-US" sz="4000" dirty="0">
                <a:latin typeface="Arial (Body)"/>
                <a:ea typeface="Arial" panose="020B0604020202020204" pitchFamily="34" charset="0"/>
                <a:cs typeface="Times New Roman" panose="02020603050405020304" pitchFamily="18" charset="0"/>
              </a:rPr>
              <a:t> ở </a:t>
            </a:r>
            <a:r>
              <a:rPr lang="en-US" sz="4000" dirty="0" err="1">
                <a:latin typeface="Arial (Body)"/>
                <a:ea typeface="Arial" panose="020B0604020202020204" pitchFamily="34" charset="0"/>
                <a:cs typeface="Times New Roman" panose="02020603050405020304" pitchFamily="18" charset="0"/>
              </a:rPr>
              <a:t>vị</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trí</a:t>
            </a:r>
            <a:r>
              <a:rPr lang="en-US" sz="4000" dirty="0">
                <a:latin typeface="Arial (Body)"/>
                <a:ea typeface="Arial" panose="020B0604020202020204" pitchFamily="34" charset="0"/>
                <a:cs typeface="Times New Roman" panose="02020603050405020304" pitchFamily="18" charset="0"/>
              </a:rPr>
              <a:t> B </a:t>
            </a:r>
            <a:r>
              <a:rPr lang="en-US" sz="4000" dirty="0" err="1">
                <a:latin typeface="Arial (Body)"/>
                <a:ea typeface="Arial" panose="020B0604020202020204" pitchFamily="34" charset="0"/>
                <a:cs typeface="Times New Roman" panose="02020603050405020304" pitchFamily="18" charset="0"/>
              </a:rPr>
              <a:t>có</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tọa</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độ</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x,y</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tương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ứng</a:t>
            </a:r>
            <a:r>
              <a:rPr lang="en-US" sz="4000" dirty="0">
                <a:latin typeface="Arial (Body)"/>
                <a:ea typeface="Arial" panose="020B0604020202020204" pitchFamily="34" charset="0"/>
                <a:cs typeface="Times New Roman" panose="02020603050405020304" pitchFamily="18" charset="0"/>
              </a:rPr>
              <a:t> </a:t>
            </a:r>
            <a:r>
              <a:rPr lang="en-US" sz="4000" dirty="0" err="1">
                <a:latin typeface="Arial (Body)"/>
                <a:ea typeface="Arial" panose="020B0604020202020204" pitchFamily="34" charset="0"/>
                <a:cs typeface="Times New Roman" panose="02020603050405020304" pitchFamily="18" charset="0"/>
              </a:rPr>
              <a:t>là</a:t>
            </a:r>
            <a:r>
              <a:rPr lang="en-US" sz="4000" dirty="0">
                <a:latin typeface="Arial (Body)"/>
                <a:ea typeface="Arial" panose="020B0604020202020204" pitchFamily="34" charset="0"/>
                <a:cs typeface="Times New Roman" panose="02020603050405020304" pitchFamily="18" charset="0"/>
              </a:rPr>
              <a:t> (-3; 7)</a:t>
            </a:r>
          </a:p>
        </p:txBody>
      </p:sp>
      <p:pic>
        <p:nvPicPr>
          <p:cNvPr id="10" name="Picture 9">
            <a:extLst>
              <a:ext uri="{FF2B5EF4-FFF2-40B4-BE49-F238E27FC236}">
                <a16:creationId xmlns:a16="http://schemas.microsoft.com/office/drawing/2014/main" xmlns="" id="{71E82E76-30D2-9991-2569-95668CEED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552" y="623002"/>
            <a:ext cx="5613583" cy="5466226"/>
          </a:xfrm>
          <a:prstGeom prst="rect">
            <a:avLst/>
          </a:prstGeom>
        </p:spPr>
      </p:pic>
    </p:spTree>
    <p:extLst>
      <p:ext uri="{BB962C8B-B14F-4D97-AF65-F5344CB8AC3E}">
        <p14:creationId xmlns:p14="http://schemas.microsoft.com/office/powerpoint/2010/main" val="2839368314"/>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4136" y="-285093"/>
            <a:ext cx="19705933" cy="11084587"/>
          </a:xfrm>
          <a:prstGeom prst="rect">
            <a:avLst/>
          </a:prstGeom>
        </p:spPr>
      </p:pic>
      <p:sp>
        <p:nvSpPr>
          <p:cNvPr id="15" name="AutoShape 6"/>
          <p:cNvSpPr/>
          <p:nvPr/>
        </p:nvSpPr>
        <p:spPr>
          <a:xfrm>
            <a:off x="517272" y="534069"/>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75512" y="39971"/>
            <a:ext cx="4287847" cy="822617"/>
          </a:xfrm>
          <a:prstGeom prst="rect">
            <a:avLst/>
          </a:prstGeom>
        </p:spPr>
      </p:pic>
      <p:sp>
        <p:nvSpPr>
          <p:cNvPr id="7" name="Pentagon 6"/>
          <p:cNvSpPr/>
          <p:nvPr/>
        </p:nvSpPr>
        <p:spPr>
          <a:xfrm>
            <a:off x="457199" y="800100"/>
            <a:ext cx="6553201" cy="1107103"/>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Arial" panose="020B0604020202020204" pitchFamily="34" charset="0"/>
                <a:cs typeface="Arial" panose="020B0604020202020204" pitchFamily="34" charset="0"/>
              </a:rPr>
              <a:t>MẶT PHẲNG TỌA ĐỘ</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p:cNvSpPr/>
          <p:nvPr/>
        </p:nvSpPr>
        <p:spPr>
          <a:xfrm>
            <a:off x="762000" y="2552700"/>
            <a:ext cx="10668000" cy="6672404"/>
          </a:xfrm>
          <a:prstGeom prst="rect">
            <a:avLst/>
          </a:prstGeom>
        </p:spPr>
        <p:txBody>
          <a:bodyPr wrap="square">
            <a:spAutoFit/>
          </a:bodyPr>
          <a:lstStyle/>
          <a:p>
            <a:pPr algn="just" fontAlgn="base">
              <a:lnSpc>
                <a:spcPct val="150000"/>
              </a:lnSpc>
              <a:spcBef>
                <a:spcPts val="1200"/>
              </a:spcBef>
              <a:spcAft>
                <a:spcPts val="600"/>
              </a:spcAft>
            </a:pPr>
            <a:r>
              <a:rPr lang="en-US" sz="4000" dirty="0" err="1">
                <a:solidFill>
                  <a:srgbClr val="000000"/>
                </a:solidFill>
                <a:latin typeface="Arial (Body)"/>
                <a:ea typeface="Times New Roman" panose="02020603050405020304" pitchFamily="18" charset="0"/>
                <a:cs typeface="Times New Roman" panose="02020603050405020304" pitchFamily="18" charset="0"/>
              </a:rPr>
              <a:t>Trên</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mặt</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phẳng</a:t>
            </a:r>
            <a:r>
              <a:rPr lang="en-US" sz="4000" dirty="0">
                <a:solidFill>
                  <a:srgbClr val="000000"/>
                </a:solidFill>
                <a:latin typeface="Arial (Body)"/>
                <a:ea typeface="Times New Roman" panose="02020603050405020304" pitchFamily="18" charset="0"/>
                <a:cs typeface="Times New Roman" panose="02020603050405020304" pitchFamily="18" charset="0"/>
              </a:rPr>
              <a:t>, ta </a:t>
            </a:r>
            <a:r>
              <a:rPr lang="en-US" sz="4000" dirty="0" err="1">
                <a:solidFill>
                  <a:srgbClr val="000000"/>
                </a:solidFill>
                <a:latin typeface="Arial (Body)"/>
                <a:ea typeface="Times New Roman" panose="02020603050405020304" pitchFamily="18" charset="0"/>
                <a:cs typeface="Times New Roman" panose="02020603050405020304" pitchFamily="18" charset="0"/>
              </a:rPr>
              <a:t>vẽ</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hai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trục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số</a:t>
            </a:r>
            <a:r>
              <a:rPr lang="en-US" sz="4000" dirty="0">
                <a:solidFill>
                  <a:srgbClr val="000000"/>
                </a:solidFill>
                <a:latin typeface="Arial (Body)"/>
                <a:ea typeface="Times New Roman" panose="02020603050405020304" pitchFamily="18" charset="0"/>
                <a:cs typeface="Times New Roman" panose="02020603050405020304" pitchFamily="18" charset="0"/>
              </a:rPr>
              <a:t> Ox </a:t>
            </a:r>
            <a:r>
              <a:rPr lang="en-US" sz="4000" dirty="0" err="1">
                <a:solidFill>
                  <a:srgbClr val="000000"/>
                </a:solidFill>
                <a:latin typeface="Arial (Body)"/>
                <a:ea typeface="Times New Roman" panose="02020603050405020304" pitchFamily="18" charset="0"/>
                <a:cs typeface="Times New Roman" panose="02020603050405020304" pitchFamily="18" charset="0"/>
              </a:rPr>
              <a:t>và</a:t>
            </a:r>
            <a:r>
              <a:rPr lang="en-US" sz="4000" dirty="0">
                <a:solidFill>
                  <a:srgbClr val="000000"/>
                </a:solidFill>
                <a:latin typeface="Arial (Body)"/>
                <a:ea typeface="Times New Roman" panose="02020603050405020304" pitchFamily="18" charset="0"/>
                <a:cs typeface="Times New Roman" panose="02020603050405020304" pitchFamily="18" charset="0"/>
              </a:rPr>
              <a:t> Oy </a:t>
            </a:r>
            <a:r>
              <a:rPr lang="en-US" sz="4000" dirty="0" err="1">
                <a:solidFill>
                  <a:srgbClr val="000000"/>
                </a:solidFill>
                <a:latin typeface="Arial (Body)"/>
                <a:ea typeface="Times New Roman" panose="02020603050405020304" pitchFamily="18" charset="0"/>
                <a:cs typeface="Times New Roman" panose="02020603050405020304" pitchFamily="18" charset="0"/>
              </a:rPr>
              <a:t>vuông</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góc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với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nhau</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tại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gốc</a:t>
            </a:r>
            <a:r>
              <a:rPr lang="en-US" sz="4000" dirty="0">
                <a:solidFill>
                  <a:srgbClr val="000000"/>
                </a:solidFill>
                <a:latin typeface="Arial (Body)"/>
                <a:ea typeface="Times New Roman" panose="02020603050405020304" pitchFamily="18" charset="0"/>
                <a:cs typeface="Times New Roman" panose="02020603050405020304" pitchFamily="18" charset="0"/>
              </a:rPr>
              <a:t> O </a:t>
            </a:r>
            <a:r>
              <a:rPr lang="en-US" sz="4000" dirty="0" err="1">
                <a:solidFill>
                  <a:srgbClr val="000000"/>
                </a:solidFill>
                <a:latin typeface="Arial (Body)"/>
                <a:ea typeface="Times New Roman" panose="02020603050405020304" pitchFamily="18" charset="0"/>
                <a:cs typeface="Times New Roman" panose="02020603050405020304" pitchFamily="18" charset="0"/>
              </a:rPr>
              <a:t>của</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mỗi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trục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khi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đó</a:t>
            </a:r>
            <a:r>
              <a:rPr lang="en-US" sz="4000" dirty="0">
                <a:solidFill>
                  <a:srgbClr val="000000"/>
                </a:solidFill>
                <a:latin typeface="Arial (Body)"/>
                <a:ea typeface="Times New Roman" panose="02020603050405020304" pitchFamily="18" charset="0"/>
                <a:cs typeface="Times New Roman" panose="02020603050405020304" pitchFamily="18" charset="0"/>
              </a:rPr>
              <a:t> ta </a:t>
            </a:r>
            <a:r>
              <a:rPr lang="en-US" sz="4000" dirty="0" err="1">
                <a:solidFill>
                  <a:srgbClr val="000000"/>
                </a:solidFill>
                <a:latin typeface="Arial (Body)"/>
                <a:ea typeface="Times New Roman" panose="02020603050405020304" pitchFamily="18" charset="0"/>
                <a:cs typeface="Times New Roman" panose="02020603050405020304" pitchFamily="18" charset="0"/>
              </a:rPr>
              <a:t>có</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hệ</a:t>
            </a:r>
            <a:r>
              <a:rPr lang="en-US" sz="4000" b="1"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trục</a:t>
            </a:r>
            <a:r>
              <a:rPr lang="en-US" sz="4000" b="1"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tọa</a:t>
            </a:r>
            <a:r>
              <a:rPr lang="en-US" sz="4000" b="1"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độ</a:t>
            </a:r>
            <a:r>
              <a:rPr lang="en-US" sz="4000" b="1" dirty="0">
                <a:solidFill>
                  <a:srgbClr val="000000"/>
                </a:solidFill>
                <a:latin typeface="Arial (Body)"/>
                <a:ea typeface="Times New Roman" panose="02020603050405020304" pitchFamily="18" charset="0"/>
                <a:cs typeface="Times New Roman" panose="02020603050405020304" pitchFamily="18" charset="0"/>
              </a:rPr>
              <a:t> Oxy</a:t>
            </a:r>
            <a:r>
              <a:rPr lang="en-US" sz="4000" dirty="0">
                <a:solidFill>
                  <a:srgbClr val="000000"/>
                </a:solidFill>
                <a:latin typeface="Arial (Body)"/>
                <a:ea typeface="Times New Roman" panose="02020603050405020304" pitchFamily="18" charset="0"/>
                <a:cs typeface="Times New Roman" panose="02020603050405020304" pitchFamily="18" charset="0"/>
              </a:rPr>
              <a:t>.</a:t>
            </a:r>
            <a:endParaRPr lang="en-US" sz="4000" dirty="0">
              <a:latin typeface="Arial (Body)"/>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en-US" sz="4000" dirty="0" err="1">
                <a:solidFill>
                  <a:srgbClr val="000000"/>
                </a:solidFill>
                <a:latin typeface="Arial (Body)"/>
                <a:ea typeface="Times New Roman" panose="02020603050405020304" pitchFamily="18" charset="0"/>
                <a:cs typeface="Times New Roman" panose="02020603050405020304" pitchFamily="18" charset="0"/>
              </a:rPr>
              <a:t>Các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trục</a:t>
            </a:r>
            <a:r>
              <a:rPr lang="en-US" sz="4000" dirty="0">
                <a:solidFill>
                  <a:srgbClr val="000000"/>
                </a:solidFill>
                <a:latin typeface="Arial (Body)"/>
                <a:ea typeface="Times New Roman" panose="02020603050405020304" pitchFamily="18" charset="0"/>
                <a:cs typeface="Times New Roman" panose="02020603050405020304" pitchFamily="18" charset="0"/>
              </a:rPr>
              <a:t> Ox, Oy </a:t>
            </a:r>
            <a:r>
              <a:rPr lang="en-US" sz="4000" dirty="0" err="1">
                <a:solidFill>
                  <a:srgbClr val="000000"/>
                </a:solidFill>
                <a:latin typeface="Arial (Body)"/>
                <a:ea typeface="Times New Roman" panose="02020603050405020304" pitchFamily="18" charset="0"/>
                <a:cs typeface="Times New Roman" panose="02020603050405020304" pitchFamily="18" charset="0"/>
              </a:rPr>
              <a:t>gọi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là</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các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trục</a:t>
            </a:r>
            <a:r>
              <a:rPr lang="en-US" sz="4000" b="1"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tọa</a:t>
            </a:r>
            <a:r>
              <a:rPr lang="en-US" sz="4000" b="1"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độ</a:t>
            </a:r>
            <a:r>
              <a:rPr lang="en-US" sz="4000" dirty="0">
                <a:solidFill>
                  <a:srgbClr val="000000"/>
                </a:solidFill>
                <a:latin typeface="Arial (Body)"/>
                <a:ea typeface="Times New Roman" panose="02020603050405020304" pitchFamily="18" charset="0"/>
                <a:cs typeface="Times New Roman" panose="02020603050405020304" pitchFamily="18" charset="0"/>
              </a:rPr>
              <a:t>. Ox </a:t>
            </a:r>
            <a:r>
              <a:rPr lang="en-US" sz="4000" dirty="0" err="1">
                <a:solidFill>
                  <a:srgbClr val="000000"/>
                </a:solidFill>
                <a:latin typeface="Arial (Body)"/>
                <a:ea typeface="Times New Roman" panose="02020603050405020304" pitchFamily="18" charset="0"/>
                <a:cs typeface="Times New Roman" panose="02020603050405020304" pitchFamily="18" charset="0"/>
              </a:rPr>
              <a:t>gọi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là</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trục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hoành</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và</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thường</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được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vẽ</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nằm</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ngang</a:t>
            </a:r>
            <a:r>
              <a:rPr lang="en-US" sz="4000" dirty="0">
                <a:solidFill>
                  <a:srgbClr val="000000"/>
                </a:solidFill>
                <a:latin typeface="Arial (Body)"/>
                <a:ea typeface="Times New Roman" panose="02020603050405020304" pitchFamily="18" charset="0"/>
                <a:cs typeface="Times New Roman" panose="02020603050405020304" pitchFamily="18" charset="0"/>
              </a:rPr>
              <a:t>, Oy </a:t>
            </a:r>
            <a:r>
              <a:rPr lang="en-US" sz="4000" dirty="0" err="1">
                <a:solidFill>
                  <a:srgbClr val="000000"/>
                </a:solidFill>
                <a:latin typeface="Arial (Body)"/>
                <a:ea typeface="Times New Roman" panose="02020603050405020304" pitchFamily="18" charset="0"/>
                <a:cs typeface="Times New Roman" panose="02020603050405020304" pitchFamily="18" charset="0"/>
              </a:rPr>
              <a:t>gọi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là</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trục</a:t>
            </a:r>
            <a:r>
              <a:rPr lang="en-US" sz="4000" dirty="0">
                <a:solidFill>
                  <a:srgbClr val="000000"/>
                </a:solidFill>
                <a:latin typeface="Arial (Body)"/>
                <a:ea typeface="Times New Roman" panose="02020603050405020304" pitchFamily="18" charset="0"/>
                <a:cs typeface="Times New Roman" panose="02020603050405020304" pitchFamily="18" charset="0"/>
              </a:rPr>
              <a:t> tung </a:t>
            </a:r>
            <a:r>
              <a:rPr lang="en-US" sz="4000" dirty="0" err="1">
                <a:solidFill>
                  <a:srgbClr val="000000"/>
                </a:solidFill>
                <a:latin typeface="Arial (Body)"/>
                <a:ea typeface="Times New Roman" panose="02020603050405020304" pitchFamily="18" charset="0"/>
                <a:cs typeface="Times New Roman" panose="02020603050405020304" pitchFamily="18" charset="0"/>
              </a:rPr>
              <a:t>và</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thường</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được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vẽ</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thẳng</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đứng</a:t>
            </a:r>
            <a:r>
              <a:rPr lang="en-US" sz="4000" dirty="0">
                <a:solidFill>
                  <a:srgbClr val="000000"/>
                </a:solidFill>
                <a:latin typeface="Arial (Body)"/>
                <a:ea typeface="Times New Roman" panose="02020603050405020304" pitchFamily="18" charset="0"/>
                <a:cs typeface="Times New Roman" panose="02020603050405020304" pitchFamily="18" charset="0"/>
              </a:rPr>
              <a:t>. Giao </a:t>
            </a:r>
            <a:r>
              <a:rPr lang="en-US" sz="4000" dirty="0" err="1">
                <a:solidFill>
                  <a:srgbClr val="000000"/>
                </a:solidFill>
                <a:latin typeface="Arial (Body)"/>
                <a:ea typeface="Times New Roman" panose="02020603050405020304" pitchFamily="18" charset="0"/>
                <a:cs typeface="Times New Roman" panose="02020603050405020304" pitchFamily="18" charset="0"/>
              </a:rPr>
              <a:t>điểm</a:t>
            </a:r>
            <a:r>
              <a:rPr lang="en-US" sz="4000" dirty="0">
                <a:solidFill>
                  <a:srgbClr val="000000"/>
                </a:solidFill>
                <a:latin typeface="Arial (Body)"/>
                <a:ea typeface="Times New Roman" panose="02020603050405020304" pitchFamily="18" charset="0"/>
                <a:cs typeface="Times New Roman" panose="02020603050405020304" pitchFamily="18" charset="0"/>
              </a:rPr>
              <a:t> O </a:t>
            </a:r>
            <a:r>
              <a:rPr lang="en-US" sz="4000" dirty="0" err="1">
                <a:solidFill>
                  <a:srgbClr val="000000"/>
                </a:solidFill>
                <a:latin typeface="Arial (Body)"/>
                <a:ea typeface="Times New Roman" panose="02020603050405020304" pitchFamily="18" charset="0"/>
                <a:cs typeface="Times New Roman" panose="02020603050405020304" pitchFamily="18" charset="0"/>
              </a:rPr>
              <a:t>được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gọi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là</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gốc</a:t>
            </a:r>
            <a:r>
              <a:rPr lang="en-US" sz="4000" b="1"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toạ</a:t>
            </a:r>
            <a:r>
              <a:rPr lang="en-US" sz="4000" b="1"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độ</a:t>
            </a:r>
            <a:r>
              <a:rPr lang="en-US" sz="4000" dirty="0">
                <a:solidFill>
                  <a:srgbClr val="000000"/>
                </a:solidFill>
                <a:latin typeface="Arial (Body)"/>
                <a:ea typeface="Times New Roman" panose="02020603050405020304" pitchFamily="18" charset="0"/>
                <a:cs typeface="Times New Roman" panose="02020603050405020304" pitchFamily="18" charset="0"/>
              </a:rPr>
              <a:t>.</a:t>
            </a:r>
            <a:endParaRPr lang="en-US" sz="4000" dirty="0">
              <a:latin typeface="Arial (Body)"/>
              <a:ea typeface="Arial" panose="020B0604020202020204" pitchFamily="34" charset="0"/>
              <a:cs typeface="Times New Roman" panose="02020603050405020304" pitchFamily="18" charset="0"/>
            </a:endParaRPr>
          </a:p>
        </p:txBody>
      </p:sp>
      <p:pic>
        <p:nvPicPr>
          <p:cNvPr id="17" name="Picture 16"/>
          <p:cNvPicPr>
            <a:picLocks noChangeAspect="1"/>
          </p:cNvPicPr>
          <p:nvPr/>
        </p:nvPicPr>
        <p:blipFill>
          <a:blip r:embed="rId6"/>
          <a:stretch>
            <a:fillRect/>
          </a:stretch>
        </p:blipFill>
        <p:spPr>
          <a:xfrm>
            <a:off x="16855875" y="8186948"/>
            <a:ext cx="1654066" cy="1741698"/>
          </a:xfrm>
          <a:prstGeom prst="rect">
            <a:avLst/>
          </a:prstGeom>
        </p:spPr>
      </p:pic>
      <p:pic>
        <p:nvPicPr>
          <p:cNvPr id="18" name="Picture 17"/>
          <p:cNvPicPr>
            <a:picLocks noChangeAspect="1"/>
          </p:cNvPicPr>
          <p:nvPr/>
        </p:nvPicPr>
        <p:blipFill>
          <a:blip r:embed="rId7"/>
          <a:stretch>
            <a:fillRect/>
          </a:stretch>
        </p:blipFill>
        <p:spPr>
          <a:xfrm>
            <a:off x="15889141" y="511381"/>
            <a:ext cx="1902117" cy="1719221"/>
          </a:xfrm>
          <a:prstGeom prst="rect">
            <a:avLst/>
          </a:prstGeom>
        </p:spPr>
      </p:pic>
      <p:pic>
        <p:nvPicPr>
          <p:cNvPr id="5" name="Picture 4">
            <a:extLst>
              <a:ext uri="{FF2B5EF4-FFF2-40B4-BE49-F238E27FC236}">
                <a16:creationId xmlns:a16="http://schemas.microsoft.com/office/drawing/2014/main" xmlns="" id="{ACDF06B4-92C4-F0C9-4488-CEA174D91B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97190" y="2603795"/>
            <a:ext cx="5347267" cy="5892305"/>
          </a:xfrm>
          <a:prstGeom prst="rect">
            <a:avLst/>
          </a:prstGeom>
        </p:spPr>
      </p:pic>
    </p:spTree>
    <p:extLst>
      <p:ext uri="{BB962C8B-B14F-4D97-AF65-F5344CB8AC3E}">
        <p14:creationId xmlns:p14="http://schemas.microsoft.com/office/powerpoint/2010/main" val="51829859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24136" y="-285093"/>
            <a:ext cx="19705933" cy="11084587"/>
          </a:xfrm>
          <a:prstGeom prst="rect">
            <a:avLst/>
          </a:prstGeom>
        </p:spPr>
      </p:pic>
      <p:sp>
        <p:nvSpPr>
          <p:cNvPr id="15" name="AutoShape 6"/>
          <p:cNvSpPr/>
          <p:nvPr/>
        </p:nvSpPr>
        <p:spPr>
          <a:xfrm>
            <a:off x="517272" y="534069"/>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75512" y="39971"/>
            <a:ext cx="4287847" cy="822617"/>
          </a:xfrm>
          <a:prstGeom prst="rect">
            <a:avLst/>
          </a:prstGeom>
        </p:spPr>
      </p:pic>
      <p:sp>
        <p:nvSpPr>
          <p:cNvPr id="7" name="Pentagon 6"/>
          <p:cNvSpPr/>
          <p:nvPr/>
        </p:nvSpPr>
        <p:spPr>
          <a:xfrm>
            <a:off x="457199" y="800100"/>
            <a:ext cx="6553201" cy="1107103"/>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Arial" panose="020B0604020202020204" pitchFamily="34" charset="0"/>
                <a:cs typeface="Arial" panose="020B0604020202020204" pitchFamily="34" charset="0"/>
              </a:rPr>
              <a:t>MẶT PHẲNG TỌA ĐỘ</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p:cNvSpPr/>
          <p:nvPr/>
        </p:nvSpPr>
        <p:spPr>
          <a:xfrm>
            <a:off x="1143543" y="2726365"/>
            <a:ext cx="9672321" cy="5518242"/>
          </a:xfrm>
          <a:prstGeom prst="rect">
            <a:avLst/>
          </a:prstGeom>
        </p:spPr>
        <p:txBody>
          <a:bodyPr wrap="square">
            <a:spAutoFit/>
          </a:bodyPr>
          <a:lstStyle/>
          <a:p>
            <a:pPr algn="just" fontAlgn="base">
              <a:lnSpc>
                <a:spcPct val="150000"/>
              </a:lnSpc>
              <a:spcBef>
                <a:spcPts val="1200"/>
              </a:spcBef>
              <a:spcAft>
                <a:spcPts val="600"/>
              </a:spcAft>
            </a:pPr>
            <a:r>
              <a:rPr lang="en-US" sz="4000" dirty="0" err="1">
                <a:solidFill>
                  <a:srgbClr val="000000"/>
                </a:solidFill>
                <a:latin typeface="Arial (Body)"/>
                <a:ea typeface="Times New Roman" panose="02020603050405020304" pitchFamily="18" charset="0"/>
                <a:cs typeface="Times New Roman" panose="02020603050405020304" pitchFamily="18" charset="0"/>
              </a:rPr>
              <a:t>Mặt</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phẳng</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có</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hệ</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trục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toạ</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độ</a:t>
            </a:r>
            <a:r>
              <a:rPr lang="en-US" sz="4000" dirty="0">
                <a:solidFill>
                  <a:srgbClr val="000000"/>
                </a:solidFill>
                <a:latin typeface="Arial (Body)"/>
                <a:ea typeface="Times New Roman" panose="02020603050405020304" pitchFamily="18" charset="0"/>
                <a:cs typeface="Times New Roman" panose="02020603050405020304" pitchFamily="18" charset="0"/>
              </a:rPr>
              <a:t> Oxy </a:t>
            </a:r>
            <a:r>
              <a:rPr lang="en-US" sz="4000" dirty="0" err="1">
                <a:solidFill>
                  <a:srgbClr val="000000"/>
                </a:solidFill>
                <a:latin typeface="Arial (Body)"/>
                <a:ea typeface="Times New Roman" panose="02020603050405020304" pitchFamily="18" charset="0"/>
                <a:cs typeface="Times New Roman" panose="02020603050405020304" pitchFamily="18" charset="0"/>
              </a:rPr>
              <a:t>gọi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là</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mặt</a:t>
            </a:r>
            <a:r>
              <a:rPr lang="en-US" sz="4000" b="1"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phẳng</a:t>
            </a:r>
            <a:r>
              <a:rPr lang="en-US" sz="4000" b="1"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toạ</a:t>
            </a:r>
            <a:r>
              <a:rPr lang="en-US" sz="4000" b="1" dirty="0">
                <a:solidFill>
                  <a:srgbClr val="000000"/>
                </a:solidFill>
                <a:latin typeface="Arial (Body)"/>
                <a:ea typeface="Times New Roman" panose="02020603050405020304" pitchFamily="18" charset="0"/>
                <a:cs typeface="Times New Roman" panose="02020603050405020304" pitchFamily="18" charset="0"/>
              </a:rPr>
              <a:t> </a:t>
            </a:r>
            <a:r>
              <a:rPr lang="en-US" sz="4000" b="1" dirty="0" err="1">
                <a:solidFill>
                  <a:srgbClr val="000000"/>
                </a:solidFill>
                <a:latin typeface="Arial (Body)"/>
                <a:ea typeface="Times New Roman" panose="02020603050405020304" pitchFamily="18" charset="0"/>
                <a:cs typeface="Times New Roman" panose="02020603050405020304" pitchFamily="18" charset="0"/>
              </a:rPr>
              <a:t>độ</a:t>
            </a:r>
            <a:r>
              <a:rPr lang="en-US" sz="4000" dirty="0">
                <a:solidFill>
                  <a:srgbClr val="000000"/>
                </a:solidFill>
                <a:latin typeface="Arial (Body)"/>
                <a:ea typeface="Times New Roman" panose="02020603050405020304" pitchFamily="18" charset="0"/>
                <a:cs typeface="Times New Roman" panose="02020603050405020304" pitchFamily="18" charset="0"/>
              </a:rPr>
              <a:t> Oxy. Hai </a:t>
            </a:r>
            <a:r>
              <a:rPr lang="en-US" sz="4000" dirty="0" err="1">
                <a:solidFill>
                  <a:srgbClr val="000000"/>
                </a:solidFill>
                <a:latin typeface="Arial (Body)"/>
                <a:ea typeface="Times New Roman" panose="02020603050405020304" pitchFamily="18" charset="0"/>
                <a:cs typeface="Times New Roman" panose="02020603050405020304" pitchFamily="18" charset="0"/>
              </a:rPr>
              <a:t>trục</a:t>
            </a:r>
            <a:r>
              <a:rPr lang="en-US" sz="4000" dirty="0">
                <a:solidFill>
                  <a:srgbClr val="000000"/>
                </a:solidFill>
                <a:latin typeface="Arial (Body)"/>
                <a:ea typeface="Times New Roman" panose="02020603050405020304" pitchFamily="18" charset="0"/>
                <a:cs typeface="Times New Roman" panose="02020603050405020304" pitchFamily="18" charset="0"/>
              </a:rPr>
              <a:t> Ox, Oy chia </a:t>
            </a:r>
            <a:r>
              <a:rPr lang="en-US" sz="4000" dirty="0" err="1">
                <a:solidFill>
                  <a:srgbClr val="000000"/>
                </a:solidFill>
                <a:latin typeface="Arial (Body)"/>
                <a:ea typeface="Times New Roman" panose="02020603050405020304" pitchFamily="18" charset="0"/>
                <a:cs typeface="Times New Roman" panose="02020603050405020304" pitchFamily="18" charset="0"/>
              </a:rPr>
              <a:t>mặt</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phẳng</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toạ</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độ</a:t>
            </a:r>
            <a:r>
              <a:rPr lang="en-US" sz="4000" dirty="0">
                <a:solidFill>
                  <a:srgbClr val="000000"/>
                </a:solidFill>
                <a:latin typeface="Arial (Body)"/>
                <a:ea typeface="Times New Roman" panose="02020603050405020304" pitchFamily="18" charset="0"/>
                <a:cs typeface="Times New Roman" panose="02020603050405020304" pitchFamily="18" charset="0"/>
              </a:rPr>
              <a:t> Oxy </a:t>
            </a:r>
            <a:r>
              <a:rPr lang="en-US" sz="4000" dirty="0" err="1">
                <a:solidFill>
                  <a:srgbClr val="000000"/>
                </a:solidFill>
                <a:latin typeface="Arial (Body)"/>
                <a:ea typeface="Times New Roman" panose="02020603050405020304" pitchFamily="18" charset="0"/>
                <a:cs typeface="Times New Roman" panose="02020603050405020304" pitchFamily="18" charset="0"/>
              </a:rPr>
              <a:t>thành</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bốn</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góc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góc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phần</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tư</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thứ</a:t>
            </a:r>
            <a:r>
              <a:rPr lang="en-US" sz="4000" dirty="0">
                <a:solidFill>
                  <a:srgbClr val="000000"/>
                </a:solidFill>
                <a:latin typeface="Arial (Body)"/>
                <a:ea typeface="Times New Roman" panose="02020603050405020304" pitchFamily="18" charset="0"/>
                <a:cs typeface="Times New Roman" panose="02020603050405020304" pitchFamily="18" charset="0"/>
              </a:rPr>
              <a:t> I, II, III, IV. </a:t>
            </a:r>
            <a:r>
              <a:rPr lang="en-US" sz="4000" dirty="0" err="1">
                <a:solidFill>
                  <a:srgbClr val="000000"/>
                </a:solidFill>
                <a:latin typeface="Arial (Body)"/>
                <a:ea typeface="Times New Roman" panose="02020603050405020304" pitchFamily="18" charset="0"/>
                <a:cs typeface="Times New Roman" panose="02020603050405020304" pitchFamily="18" charset="0"/>
              </a:rPr>
              <a:t>Các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đơn</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vị</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dài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trên</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hai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trục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toạ</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độ</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thường</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được</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chọn</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bằng</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nhau</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nếu</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không</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nói</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gì</a:t>
            </a:r>
            <a:r>
              <a:rPr lang="en-US" sz="4000" dirty="0">
                <a:solidFill>
                  <a:srgbClr val="000000"/>
                </a:solidFill>
                <a:latin typeface="Arial (Body)"/>
                <a:ea typeface="Times New Roman" panose="02020603050405020304" pitchFamily="18" charset="0"/>
                <a:cs typeface="Times New Roman" panose="02020603050405020304" pitchFamily="18" charset="0"/>
              </a:rPr>
              <a:t> </a:t>
            </a:r>
            <a:r>
              <a:rPr lang="en-US" sz="4000" dirty="0" err="1">
                <a:solidFill>
                  <a:srgbClr val="000000"/>
                </a:solidFill>
                <a:latin typeface="Arial (Body)"/>
                <a:ea typeface="Times New Roman" panose="02020603050405020304" pitchFamily="18" charset="0"/>
                <a:cs typeface="Times New Roman" panose="02020603050405020304" pitchFamily="18" charset="0"/>
              </a:rPr>
              <a:t>thêm</a:t>
            </a:r>
            <a:r>
              <a:rPr lang="en-US" sz="4000" dirty="0">
                <a:solidFill>
                  <a:srgbClr val="000000"/>
                </a:solidFill>
                <a:latin typeface="Arial (Body)"/>
                <a:ea typeface="Times New Roman" panose="02020603050405020304" pitchFamily="18" charset="0"/>
                <a:cs typeface="Times New Roman" panose="02020603050405020304" pitchFamily="18" charset="0"/>
              </a:rPr>
              <a:t>).</a:t>
            </a:r>
            <a:endParaRPr lang="en-US" sz="4000" dirty="0">
              <a:latin typeface="Arial (Body)"/>
              <a:ea typeface="Arial" panose="020B0604020202020204" pitchFamily="34" charset="0"/>
              <a:cs typeface="Times New Roman" panose="02020603050405020304" pitchFamily="18" charset="0"/>
            </a:endParaRPr>
          </a:p>
        </p:txBody>
      </p:sp>
      <p:pic>
        <p:nvPicPr>
          <p:cNvPr id="17" name="Picture 16"/>
          <p:cNvPicPr>
            <a:picLocks noChangeAspect="1"/>
          </p:cNvPicPr>
          <p:nvPr/>
        </p:nvPicPr>
        <p:blipFill>
          <a:blip r:embed="rId6"/>
          <a:stretch>
            <a:fillRect/>
          </a:stretch>
        </p:blipFill>
        <p:spPr>
          <a:xfrm>
            <a:off x="16840199" y="8263859"/>
            <a:ext cx="1654066" cy="1741698"/>
          </a:xfrm>
          <a:prstGeom prst="rect">
            <a:avLst/>
          </a:prstGeom>
        </p:spPr>
      </p:pic>
      <p:pic>
        <p:nvPicPr>
          <p:cNvPr id="18" name="Picture 17"/>
          <p:cNvPicPr>
            <a:picLocks noChangeAspect="1"/>
          </p:cNvPicPr>
          <p:nvPr/>
        </p:nvPicPr>
        <p:blipFill>
          <a:blip r:embed="rId7"/>
          <a:stretch>
            <a:fillRect/>
          </a:stretch>
        </p:blipFill>
        <p:spPr>
          <a:xfrm>
            <a:off x="15889141" y="511381"/>
            <a:ext cx="1902117" cy="1719221"/>
          </a:xfrm>
          <a:prstGeom prst="rect">
            <a:avLst/>
          </a:prstGeom>
        </p:spPr>
      </p:pic>
      <p:pic>
        <p:nvPicPr>
          <p:cNvPr id="4" name="Picture 3">
            <a:extLst>
              <a:ext uri="{FF2B5EF4-FFF2-40B4-BE49-F238E27FC236}">
                <a16:creationId xmlns:a16="http://schemas.microsoft.com/office/drawing/2014/main" xmlns="" id="{7C62599C-C19D-A138-729D-30B03AA173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97190" y="2603795"/>
            <a:ext cx="5347267" cy="5892305"/>
          </a:xfrm>
          <a:prstGeom prst="rect">
            <a:avLst/>
          </a:prstGeom>
        </p:spPr>
      </p:pic>
    </p:spTree>
    <p:extLst>
      <p:ext uri="{BB962C8B-B14F-4D97-AF65-F5344CB8AC3E}">
        <p14:creationId xmlns:p14="http://schemas.microsoft.com/office/powerpoint/2010/main" val="18709173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AutoShape 6"/>
          <p:cNvSpPr/>
          <p:nvPr/>
        </p:nvSpPr>
        <p:spPr>
          <a:xfrm>
            <a:off x="426720" y="419100"/>
            <a:ext cx="17373600" cy="9448800"/>
          </a:xfrm>
          <a:prstGeom prst="rect">
            <a:avLst/>
          </a:prstGeom>
          <a:solidFill>
            <a:srgbClr val="F6F6E9"/>
          </a:solidFill>
        </p:spPr>
        <p:txBody>
          <a:bodyPr/>
          <a:lstStyle/>
          <a:p>
            <a:endParaRPr lang="en-US"/>
          </a:p>
        </p:txBody>
      </p:sp>
      <p:sp>
        <p:nvSpPr>
          <p:cNvPr id="24" name="Rectangle 23"/>
          <p:cNvSpPr/>
          <p:nvPr/>
        </p:nvSpPr>
        <p:spPr>
          <a:xfrm>
            <a:off x="667184" y="2688811"/>
            <a:ext cx="12271619" cy="6585777"/>
          </a:xfrm>
          <a:prstGeom prst="rect">
            <a:avLst/>
          </a:prstGeom>
          <a:solidFill>
            <a:schemeClr val="accent3">
              <a:lumMod val="60000"/>
              <a:lumOff val="40000"/>
            </a:schemeClr>
          </a:solidFill>
        </p:spPr>
        <p:txBody>
          <a:bodyPr wrap="square" anchor="ctr">
            <a:spAutoFit/>
          </a:bodyPr>
          <a:lstStyle/>
          <a:p>
            <a:pPr algn="just" fontAlgn="base">
              <a:lnSpc>
                <a:spcPct val="150000"/>
              </a:lnSpc>
              <a:spcBef>
                <a:spcPts val="1200"/>
              </a:spcBef>
              <a:spcAft>
                <a:spcPts val="600"/>
              </a:spcAft>
            </a:pPr>
            <a:r>
              <a:rPr lang="en-US" sz="3800" dirty="0">
                <a:solidFill>
                  <a:srgbClr val="000000"/>
                </a:solidFill>
                <a:latin typeface="Arial (Body)"/>
                <a:ea typeface="Times New Roman" panose="02020603050405020304" pitchFamily="18" charset="0"/>
                <a:cs typeface="Times New Roman" panose="02020603050405020304" pitchFamily="18" charset="0"/>
              </a:rPr>
              <a:t>Ta </a:t>
            </a:r>
            <a:r>
              <a:rPr lang="en-US" sz="3800" dirty="0" err="1">
                <a:solidFill>
                  <a:srgbClr val="000000"/>
                </a:solidFill>
                <a:latin typeface="Arial (Body)"/>
                <a:ea typeface="Times New Roman" panose="02020603050405020304" pitchFamily="18" charset="0"/>
                <a:cs typeface="Times New Roman" panose="02020603050405020304" pitchFamily="18" charset="0"/>
              </a:rPr>
              <a:t>xác</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định</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vị</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trí</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một</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điểm</a:t>
            </a:r>
            <a:r>
              <a:rPr lang="en-US" sz="3800" dirty="0">
                <a:solidFill>
                  <a:srgbClr val="000000"/>
                </a:solidFill>
                <a:latin typeface="Arial (Body)"/>
                <a:ea typeface="Times New Roman" panose="02020603050405020304" pitchFamily="18" charset="0"/>
                <a:cs typeface="Times New Roman" panose="02020603050405020304" pitchFamily="18" charset="0"/>
              </a:rPr>
              <a:t> P </a:t>
            </a:r>
            <a:r>
              <a:rPr lang="en-US" sz="3800" dirty="0" err="1">
                <a:solidFill>
                  <a:srgbClr val="000000"/>
                </a:solidFill>
                <a:latin typeface="Arial (Body)"/>
                <a:ea typeface="Times New Roman" panose="02020603050405020304" pitchFamily="18" charset="0"/>
                <a:cs typeface="Times New Roman" panose="02020603050405020304" pitchFamily="18" charset="0"/>
              </a:rPr>
              <a:t>trong</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mặt</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phẳng</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toạ</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độ</a:t>
            </a:r>
            <a:r>
              <a:rPr lang="en-US" sz="3800" dirty="0">
                <a:solidFill>
                  <a:srgbClr val="000000"/>
                </a:solidFill>
                <a:latin typeface="Arial (Body)"/>
                <a:ea typeface="Times New Roman" panose="02020603050405020304" pitchFamily="18" charset="0"/>
                <a:cs typeface="Times New Roman" panose="02020603050405020304" pitchFamily="18" charset="0"/>
              </a:rPr>
              <a:t> Oxy </a:t>
            </a:r>
            <a:r>
              <a:rPr lang="en-US" sz="3800" dirty="0" err="1">
                <a:solidFill>
                  <a:srgbClr val="000000"/>
                </a:solidFill>
                <a:latin typeface="Arial (Body)"/>
                <a:ea typeface="Times New Roman" panose="02020603050405020304" pitchFamily="18" charset="0"/>
                <a:cs typeface="Times New Roman" panose="02020603050405020304" pitchFamily="18" charset="0"/>
              </a:rPr>
              <a:t>bằng</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cách</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dùng</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hai</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số</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thực</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như</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sau</a:t>
            </a:r>
            <a:r>
              <a:rPr lang="en-US" sz="3800" dirty="0">
                <a:solidFill>
                  <a:srgbClr val="000000"/>
                </a:solidFill>
                <a:latin typeface="Arial (Body)"/>
                <a:ea typeface="Times New Roman" panose="02020603050405020304" pitchFamily="18" charset="0"/>
                <a:cs typeface="Times New Roman" panose="02020603050405020304" pitchFamily="18" charset="0"/>
              </a:rPr>
              <a:t>:</a:t>
            </a:r>
            <a:endParaRPr lang="en-US" sz="3800" dirty="0">
              <a:latin typeface="Arial (Body)"/>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en-US" sz="3800" dirty="0" err="1">
                <a:solidFill>
                  <a:srgbClr val="000000"/>
                </a:solidFill>
                <a:latin typeface="Arial (Body)"/>
                <a:ea typeface="Times New Roman" panose="02020603050405020304" pitchFamily="18" charset="0"/>
                <a:cs typeface="Times New Roman" panose="02020603050405020304" pitchFamily="18" charset="0"/>
              </a:rPr>
              <a:t>Từ</a:t>
            </a:r>
            <a:r>
              <a:rPr lang="en-US" sz="3800" dirty="0">
                <a:solidFill>
                  <a:srgbClr val="000000"/>
                </a:solidFill>
                <a:latin typeface="Arial (Body)"/>
                <a:ea typeface="Times New Roman" panose="02020603050405020304" pitchFamily="18" charset="0"/>
                <a:cs typeface="Times New Roman" panose="02020603050405020304" pitchFamily="18" charset="0"/>
              </a:rPr>
              <a:t> P </a:t>
            </a:r>
            <a:r>
              <a:rPr lang="en-US" sz="3800" dirty="0" err="1">
                <a:solidFill>
                  <a:srgbClr val="000000"/>
                </a:solidFill>
                <a:latin typeface="Arial (Body)"/>
                <a:ea typeface="Times New Roman" panose="02020603050405020304" pitchFamily="18" charset="0"/>
                <a:cs typeface="Times New Roman" panose="02020603050405020304" pitchFamily="18" charset="0"/>
              </a:rPr>
              <a:t>vẽ</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các</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đường</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vuông</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góc</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với</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các</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trục</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toạ</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độ</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cắt</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trục</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hoành</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tại</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điểm</a:t>
            </a:r>
            <a:r>
              <a:rPr lang="en-US" sz="3800" dirty="0">
                <a:solidFill>
                  <a:srgbClr val="000000"/>
                </a:solidFill>
                <a:latin typeface="Arial (Body)"/>
                <a:ea typeface="Times New Roman" panose="02020603050405020304" pitchFamily="18" charset="0"/>
                <a:cs typeface="Times New Roman" panose="02020603050405020304" pitchFamily="18" charset="0"/>
              </a:rPr>
              <a:t> a </a:t>
            </a:r>
            <a:r>
              <a:rPr lang="en-US" sz="3800" dirty="0" err="1">
                <a:solidFill>
                  <a:srgbClr val="000000"/>
                </a:solidFill>
                <a:latin typeface="Arial (Body)"/>
                <a:ea typeface="Times New Roman" panose="02020603050405020304" pitchFamily="18" charset="0"/>
                <a:cs typeface="Times New Roman" panose="02020603050405020304" pitchFamily="18" charset="0"/>
              </a:rPr>
              <a:t>và</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trục</a:t>
            </a:r>
            <a:r>
              <a:rPr lang="en-US" sz="3800" dirty="0">
                <a:solidFill>
                  <a:srgbClr val="000000"/>
                </a:solidFill>
                <a:latin typeface="Arial (Body)"/>
                <a:ea typeface="Times New Roman" panose="02020603050405020304" pitchFamily="18" charset="0"/>
                <a:cs typeface="Times New Roman" panose="02020603050405020304" pitchFamily="18" charset="0"/>
              </a:rPr>
              <a:t> tung </a:t>
            </a:r>
            <a:r>
              <a:rPr lang="en-US" sz="3800" dirty="0" err="1">
                <a:solidFill>
                  <a:srgbClr val="000000"/>
                </a:solidFill>
                <a:latin typeface="Arial (Body)"/>
                <a:ea typeface="Times New Roman" panose="02020603050405020304" pitchFamily="18" charset="0"/>
                <a:cs typeface="Times New Roman" panose="02020603050405020304" pitchFamily="18" charset="0"/>
              </a:rPr>
              <a:t>tại</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điểm</a:t>
            </a:r>
            <a:r>
              <a:rPr lang="en-US" sz="3800" dirty="0">
                <a:solidFill>
                  <a:srgbClr val="000000"/>
                </a:solidFill>
                <a:latin typeface="Arial (Body)"/>
                <a:ea typeface="Times New Roman" panose="02020603050405020304" pitchFamily="18" charset="0"/>
                <a:cs typeface="Times New Roman" panose="02020603050405020304" pitchFamily="18" charset="0"/>
              </a:rPr>
              <a:t> b. Khi </a:t>
            </a:r>
            <a:r>
              <a:rPr lang="en-US" sz="3800" dirty="0" err="1">
                <a:solidFill>
                  <a:srgbClr val="000000"/>
                </a:solidFill>
                <a:latin typeface="Arial (Body)"/>
                <a:ea typeface="Times New Roman" panose="02020603050405020304" pitchFamily="18" charset="0"/>
                <a:cs typeface="Times New Roman" panose="02020603050405020304" pitchFamily="18" charset="0"/>
              </a:rPr>
              <a:t>đó</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cặp</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số</a:t>
            </a:r>
            <a:r>
              <a:rPr lang="en-US" sz="3800" dirty="0">
                <a:solidFill>
                  <a:srgbClr val="000000"/>
                </a:solidFill>
                <a:latin typeface="Arial (Body)"/>
                <a:ea typeface="Times New Roman" panose="02020603050405020304" pitchFamily="18" charset="0"/>
                <a:cs typeface="Times New Roman" panose="02020603050405020304" pitchFamily="18" charset="0"/>
              </a:rPr>
              <a:t> (a; b) </a:t>
            </a:r>
            <a:r>
              <a:rPr lang="en-US" sz="3800" dirty="0" err="1">
                <a:solidFill>
                  <a:srgbClr val="000000"/>
                </a:solidFill>
                <a:latin typeface="Arial (Body)"/>
                <a:ea typeface="Times New Roman" panose="02020603050405020304" pitchFamily="18" charset="0"/>
                <a:cs typeface="Times New Roman" panose="02020603050405020304" pitchFamily="18" charset="0"/>
              </a:rPr>
              <a:t>gọi</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b="1" dirty="0" err="1">
                <a:solidFill>
                  <a:srgbClr val="000000"/>
                </a:solidFill>
                <a:latin typeface="Arial (Body)"/>
                <a:ea typeface="Times New Roman" panose="02020603050405020304" pitchFamily="18" charset="0"/>
                <a:cs typeface="Times New Roman" panose="02020603050405020304" pitchFamily="18" charset="0"/>
              </a:rPr>
              <a:t>là</a:t>
            </a:r>
            <a:r>
              <a:rPr lang="en-US" sz="3800" b="1" dirty="0">
                <a:solidFill>
                  <a:srgbClr val="000000"/>
                </a:solidFill>
                <a:latin typeface="Arial (Body)"/>
                <a:ea typeface="Times New Roman" panose="02020603050405020304" pitchFamily="18" charset="0"/>
                <a:cs typeface="Times New Roman" panose="02020603050405020304" pitchFamily="18" charset="0"/>
              </a:rPr>
              <a:t> </a:t>
            </a:r>
            <a:r>
              <a:rPr lang="en-US" sz="3800" b="1" dirty="0" err="1">
                <a:solidFill>
                  <a:srgbClr val="000000"/>
                </a:solidFill>
                <a:latin typeface="Arial (Body)"/>
                <a:ea typeface="Times New Roman" panose="02020603050405020304" pitchFamily="18" charset="0"/>
                <a:cs typeface="Times New Roman" panose="02020603050405020304" pitchFamily="18" charset="0"/>
              </a:rPr>
              <a:t>toạ</a:t>
            </a:r>
            <a:r>
              <a:rPr lang="en-US" sz="3800" b="1" dirty="0">
                <a:solidFill>
                  <a:srgbClr val="000000"/>
                </a:solidFill>
                <a:latin typeface="Arial (Body)"/>
                <a:ea typeface="Times New Roman" panose="02020603050405020304" pitchFamily="18" charset="0"/>
                <a:cs typeface="Times New Roman" panose="02020603050405020304" pitchFamily="18" charset="0"/>
              </a:rPr>
              <a:t> </a:t>
            </a:r>
            <a:r>
              <a:rPr lang="en-US" sz="3800" b="1" dirty="0" err="1">
                <a:solidFill>
                  <a:srgbClr val="000000"/>
                </a:solidFill>
                <a:latin typeface="Arial (Body)"/>
                <a:ea typeface="Times New Roman" panose="02020603050405020304" pitchFamily="18" charset="0"/>
                <a:cs typeface="Times New Roman" panose="02020603050405020304" pitchFamily="18" charset="0"/>
              </a:rPr>
              <a:t>độ</a:t>
            </a:r>
            <a:r>
              <a:rPr lang="en-US" sz="3800" b="1" dirty="0">
                <a:solidFill>
                  <a:srgbClr val="000000"/>
                </a:solidFill>
                <a:latin typeface="Arial (Body)"/>
                <a:ea typeface="Times New Roman" panose="02020603050405020304" pitchFamily="18" charset="0"/>
                <a:cs typeface="Times New Roman" panose="02020603050405020304" pitchFamily="18" charset="0"/>
              </a:rPr>
              <a:t> </a:t>
            </a:r>
            <a:r>
              <a:rPr lang="en-US" sz="3800" b="1" dirty="0" err="1">
                <a:solidFill>
                  <a:srgbClr val="000000"/>
                </a:solidFill>
                <a:latin typeface="Arial (Body)"/>
                <a:ea typeface="Times New Roman" panose="02020603050405020304" pitchFamily="18" charset="0"/>
                <a:cs typeface="Times New Roman" panose="02020603050405020304" pitchFamily="18" charset="0"/>
              </a:rPr>
              <a:t>của</a:t>
            </a:r>
            <a:r>
              <a:rPr lang="en-US" sz="3800" b="1" dirty="0">
                <a:solidFill>
                  <a:srgbClr val="000000"/>
                </a:solidFill>
                <a:latin typeface="Arial (Body)"/>
                <a:ea typeface="Times New Roman" panose="02020603050405020304" pitchFamily="18" charset="0"/>
                <a:cs typeface="Times New Roman" panose="02020603050405020304" pitchFamily="18" charset="0"/>
              </a:rPr>
              <a:t> </a:t>
            </a:r>
            <a:r>
              <a:rPr lang="en-US" sz="3800" b="1" dirty="0" err="1">
                <a:solidFill>
                  <a:srgbClr val="000000"/>
                </a:solidFill>
                <a:latin typeface="Arial (Body)"/>
                <a:ea typeface="Times New Roman" panose="02020603050405020304" pitchFamily="18" charset="0"/>
                <a:cs typeface="Times New Roman" panose="02020603050405020304" pitchFamily="18" charset="0"/>
              </a:rPr>
              <a:t>điểm</a:t>
            </a:r>
            <a:r>
              <a:rPr lang="en-US" sz="3800" b="1" dirty="0">
                <a:solidFill>
                  <a:srgbClr val="000000"/>
                </a:solidFill>
                <a:latin typeface="Arial (Body)"/>
                <a:ea typeface="Times New Roman" panose="02020603050405020304" pitchFamily="18" charset="0"/>
                <a:cs typeface="Times New Roman" panose="02020603050405020304" pitchFamily="18" charset="0"/>
              </a:rPr>
              <a:t> P</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và</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kí</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hiệu</a:t>
            </a:r>
            <a:r>
              <a:rPr lang="en-US" sz="3800" dirty="0">
                <a:solidFill>
                  <a:srgbClr val="000000"/>
                </a:solidFill>
                <a:latin typeface="Arial (Body)"/>
                <a:ea typeface="Times New Roman" panose="02020603050405020304" pitchFamily="18" charset="0"/>
                <a:cs typeface="Times New Roman" panose="02020603050405020304" pitchFamily="18" charset="0"/>
              </a:rPr>
              <a:t> P(a; b). </a:t>
            </a:r>
            <a:r>
              <a:rPr lang="en-US" sz="3800" dirty="0" err="1">
                <a:solidFill>
                  <a:srgbClr val="000000"/>
                </a:solidFill>
                <a:latin typeface="Arial (Body)"/>
                <a:ea typeface="Times New Roman" panose="02020603050405020304" pitchFamily="18" charset="0"/>
                <a:cs typeface="Times New Roman" panose="02020603050405020304" pitchFamily="18" charset="0"/>
              </a:rPr>
              <a:t>Số</a:t>
            </a:r>
            <a:r>
              <a:rPr lang="en-US" sz="3800" dirty="0">
                <a:solidFill>
                  <a:srgbClr val="000000"/>
                </a:solidFill>
                <a:latin typeface="Arial (Body)"/>
                <a:ea typeface="Times New Roman" panose="02020603050405020304" pitchFamily="18" charset="0"/>
                <a:cs typeface="Times New Roman" panose="02020603050405020304" pitchFamily="18" charset="0"/>
              </a:rPr>
              <a:t> a </a:t>
            </a:r>
            <a:r>
              <a:rPr lang="en-US" sz="3800" dirty="0" err="1">
                <a:solidFill>
                  <a:srgbClr val="000000"/>
                </a:solidFill>
                <a:latin typeface="Arial (Body)"/>
                <a:ea typeface="Times New Roman" panose="02020603050405020304" pitchFamily="18" charset="0"/>
                <a:cs typeface="Times New Roman" panose="02020603050405020304" pitchFamily="18" charset="0"/>
              </a:rPr>
              <a:t>gọi</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là</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b="1" dirty="0" err="1">
                <a:solidFill>
                  <a:srgbClr val="000000"/>
                </a:solidFill>
                <a:latin typeface="Arial (Body)"/>
                <a:ea typeface="Times New Roman" panose="02020603050405020304" pitchFamily="18" charset="0"/>
                <a:cs typeface="Times New Roman" panose="02020603050405020304" pitchFamily="18" charset="0"/>
              </a:rPr>
              <a:t>hoành</a:t>
            </a:r>
            <a:r>
              <a:rPr lang="en-US" sz="3800" b="1" dirty="0">
                <a:solidFill>
                  <a:srgbClr val="000000"/>
                </a:solidFill>
                <a:latin typeface="Arial (Body)"/>
                <a:ea typeface="Times New Roman" panose="02020603050405020304" pitchFamily="18" charset="0"/>
                <a:cs typeface="Times New Roman" panose="02020603050405020304" pitchFamily="18" charset="0"/>
              </a:rPr>
              <a:t> </a:t>
            </a:r>
            <a:r>
              <a:rPr lang="en-US" sz="3800" b="1" dirty="0" err="1">
                <a:solidFill>
                  <a:srgbClr val="000000"/>
                </a:solidFill>
                <a:latin typeface="Arial (Body)"/>
                <a:ea typeface="Times New Roman" panose="02020603050405020304" pitchFamily="18" charset="0"/>
                <a:cs typeface="Times New Roman" panose="02020603050405020304" pitchFamily="18" charset="0"/>
              </a:rPr>
              <a:t>độ</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và</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số</a:t>
            </a:r>
            <a:r>
              <a:rPr lang="en-US" sz="3800" dirty="0">
                <a:solidFill>
                  <a:srgbClr val="000000"/>
                </a:solidFill>
                <a:latin typeface="Arial (Body)"/>
                <a:ea typeface="Times New Roman" panose="02020603050405020304" pitchFamily="18" charset="0"/>
                <a:cs typeface="Times New Roman" panose="02020603050405020304" pitchFamily="18" charset="0"/>
              </a:rPr>
              <a:t> b </a:t>
            </a:r>
            <a:r>
              <a:rPr lang="en-US" sz="3800" dirty="0" err="1">
                <a:solidFill>
                  <a:srgbClr val="000000"/>
                </a:solidFill>
                <a:latin typeface="Arial (Body)"/>
                <a:ea typeface="Times New Roman" panose="02020603050405020304" pitchFamily="18" charset="0"/>
                <a:cs typeface="Times New Roman" panose="02020603050405020304" pitchFamily="18" charset="0"/>
              </a:rPr>
              <a:t>gọi</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là</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b="1" dirty="0">
                <a:solidFill>
                  <a:srgbClr val="000000"/>
                </a:solidFill>
                <a:latin typeface="Arial (Body)"/>
                <a:ea typeface="Times New Roman" panose="02020603050405020304" pitchFamily="18" charset="0"/>
                <a:cs typeface="Times New Roman" panose="02020603050405020304" pitchFamily="18" charset="0"/>
              </a:rPr>
              <a:t>tung </a:t>
            </a:r>
            <a:r>
              <a:rPr lang="en-US" sz="3800" b="1" dirty="0" err="1">
                <a:solidFill>
                  <a:srgbClr val="000000"/>
                </a:solidFill>
                <a:latin typeface="Arial (Body)"/>
                <a:ea typeface="Times New Roman" panose="02020603050405020304" pitchFamily="18" charset="0"/>
                <a:cs typeface="Times New Roman" panose="02020603050405020304" pitchFamily="18" charset="0"/>
              </a:rPr>
              <a:t>độ</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của</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điểm</a:t>
            </a:r>
            <a:r>
              <a:rPr lang="en-US" sz="3800" dirty="0">
                <a:solidFill>
                  <a:srgbClr val="000000"/>
                </a:solidFill>
                <a:latin typeface="Arial (Body)"/>
                <a:ea typeface="Times New Roman" panose="02020603050405020304" pitchFamily="18" charset="0"/>
                <a:cs typeface="Times New Roman" panose="02020603050405020304" pitchFamily="18" charset="0"/>
              </a:rPr>
              <a:t> P.</a:t>
            </a:r>
            <a:endParaRPr lang="en-US" sz="3800" dirty="0">
              <a:latin typeface="Arial (Body)"/>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en-US" sz="3800" dirty="0" err="1">
                <a:solidFill>
                  <a:srgbClr val="000000"/>
                </a:solidFill>
                <a:latin typeface="Arial (Body)"/>
                <a:ea typeface="Times New Roman" panose="02020603050405020304" pitchFamily="18" charset="0"/>
                <a:cs typeface="Times New Roman" panose="02020603050405020304" pitchFamily="18" charset="0"/>
              </a:rPr>
              <a:t>Gốc</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toạ</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độ</a:t>
            </a:r>
            <a:r>
              <a:rPr lang="en-US" sz="3800" dirty="0">
                <a:solidFill>
                  <a:srgbClr val="000000"/>
                </a:solidFill>
                <a:latin typeface="Arial (Body)"/>
                <a:ea typeface="Times New Roman" panose="02020603050405020304" pitchFamily="18" charset="0"/>
                <a:cs typeface="Times New Roman" panose="02020603050405020304" pitchFamily="18" charset="0"/>
              </a:rPr>
              <a:t> O </a:t>
            </a:r>
            <a:r>
              <a:rPr lang="en-US" sz="3800" dirty="0" err="1">
                <a:solidFill>
                  <a:srgbClr val="000000"/>
                </a:solidFill>
                <a:latin typeface="Arial (Body)"/>
                <a:ea typeface="Times New Roman" panose="02020603050405020304" pitchFamily="18" charset="0"/>
                <a:cs typeface="Times New Roman" panose="02020603050405020304" pitchFamily="18" charset="0"/>
              </a:rPr>
              <a:t>có</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toạ</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độ</a:t>
            </a:r>
            <a:r>
              <a:rPr lang="en-US" sz="3800" dirty="0">
                <a:solidFill>
                  <a:srgbClr val="000000"/>
                </a:solidFill>
                <a:latin typeface="Arial (Body)"/>
                <a:ea typeface="Times New Roman" panose="02020603050405020304" pitchFamily="18" charset="0"/>
                <a:cs typeface="Times New Roman" panose="02020603050405020304" pitchFamily="18" charset="0"/>
              </a:rPr>
              <a:t> </a:t>
            </a:r>
            <a:r>
              <a:rPr lang="en-US" sz="3800" dirty="0" err="1">
                <a:solidFill>
                  <a:srgbClr val="000000"/>
                </a:solidFill>
                <a:latin typeface="Arial (Body)"/>
                <a:ea typeface="Times New Roman" panose="02020603050405020304" pitchFamily="18" charset="0"/>
                <a:cs typeface="Times New Roman" panose="02020603050405020304" pitchFamily="18" charset="0"/>
              </a:rPr>
              <a:t>là</a:t>
            </a:r>
            <a:r>
              <a:rPr lang="en-US" sz="3800" dirty="0">
                <a:solidFill>
                  <a:srgbClr val="000000"/>
                </a:solidFill>
                <a:latin typeface="Arial (Body)"/>
                <a:ea typeface="Times New Roman" panose="02020603050405020304" pitchFamily="18" charset="0"/>
                <a:cs typeface="Times New Roman" panose="02020603050405020304" pitchFamily="18" charset="0"/>
              </a:rPr>
              <a:t> (0; 0).</a:t>
            </a:r>
            <a:r>
              <a:rPr lang="en-US" sz="3800" b="1" u="sng" dirty="0">
                <a:solidFill>
                  <a:srgbClr val="000000"/>
                </a:solidFill>
                <a:latin typeface="Arial (Body)"/>
                <a:ea typeface="Times New Roman" panose="02020603050405020304" pitchFamily="18" charset="0"/>
                <a:cs typeface="Times New Roman" panose="02020603050405020304" pitchFamily="18" charset="0"/>
              </a:rPr>
              <a:t> </a:t>
            </a:r>
            <a:endParaRPr lang="en-US" sz="3800" dirty="0">
              <a:latin typeface="Arial (Body)"/>
              <a:ea typeface="Arial" panose="020B060402020202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2664632" y="-3514968"/>
            <a:ext cx="10870110" cy="8931414"/>
          </a:xfrm>
          <a:prstGeom prst="rect">
            <a:avLst/>
          </a:prstGeom>
        </p:spPr>
      </p:pic>
      <p:sp>
        <p:nvSpPr>
          <p:cNvPr id="9" name="Pentagon 8"/>
          <p:cNvSpPr/>
          <p:nvPr/>
        </p:nvSpPr>
        <p:spPr>
          <a:xfrm>
            <a:off x="514453" y="599816"/>
            <a:ext cx="8700076" cy="1627883"/>
          </a:xfrm>
          <a:prstGeom prst="homePlat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TỌA ĐỘ CỦA MỘT ĐIỂM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Arial" panose="020B0604020202020204" pitchFamily="34" charset="0"/>
              </a:rPr>
              <a:t>TRÊN MẶT PHẲNG TỌA ĐỘ</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9154647" y="391297"/>
            <a:ext cx="1219200" cy="1277470"/>
          </a:xfrm>
          <a:prstGeom prst="rect">
            <a:avLst/>
          </a:prstGeom>
        </p:spPr>
      </p:pic>
      <p:pic>
        <p:nvPicPr>
          <p:cNvPr id="4" name="Picture 3"/>
          <p:cNvPicPr>
            <a:picLocks noChangeAspect="1"/>
          </p:cNvPicPr>
          <p:nvPr/>
        </p:nvPicPr>
        <p:blipFill>
          <a:blip r:embed="rId4"/>
          <a:stretch>
            <a:fillRect/>
          </a:stretch>
        </p:blipFill>
        <p:spPr>
          <a:xfrm>
            <a:off x="15773400" y="7621136"/>
            <a:ext cx="2130076" cy="2367900"/>
          </a:xfrm>
          <a:prstGeom prst="rect">
            <a:avLst/>
          </a:prstGeom>
        </p:spPr>
      </p:pic>
      <p:pic>
        <p:nvPicPr>
          <p:cNvPr id="7" name="Picture 6">
            <a:extLst>
              <a:ext uri="{FF2B5EF4-FFF2-40B4-BE49-F238E27FC236}">
                <a16:creationId xmlns:a16="http://schemas.microsoft.com/office/drawing/2014/main" xmlns="" id="{82D36C5A-B4F4-AEC9-D6F2-A4C2E2022E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65456" y="2688811"/>
            <a:ext cx="4228587" cy="4596290"/>
          </a:xfrm>
          <a:prstGeom prst="rect">
            <a:avLst/>
          </a:prstGeom>
        </p:spPr>
      </p:pic>
    </p:spTree>
    <p:extLst>
      <p:ext uri="{BB962C8B-B14F-4D97-AF65-F5344CB8AC3E}">
        <p14:creationId xmlns:p14="http://schemas.microsoft.com/office/powerpoint/2010/main" val="408118884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xEl>
                                              <p:pRg st="2" end="2"/>
                                            </p:txEl>
                                          </p:spTgt>
                                        </p:tgtEl>
                                        <p:attrNameLst>
                                          <p:attrName>style.visibility</p:attrName>
                                        </p:attrNameLst>
                                      </p:cBhvr>
                                      <p:to>
                                        <p:strVal val="visible"/>
                                      </p:to>
                                    </p:set>
                                    <p:animEffect transition="in" filter="fade">
                                      <p:cBhvr>
                                        <p:cTn id="30"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14839</TotalTime>
  <Words>2567</Words>
  <Application>Microsoft Office PowerPoint</Application>
  <PresentationFormat>Custom</PresentationFormat>
  <Paragraphs>297</Paragraphs>
  <Slides>50</Slides>
  <Notes>10</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50</vt:i4>
      </vt:variant>
    </vt:vector>
  </HeadingPairs>
  <TitlesOfParts>
    <vt:vector size="65" baseType="lpstr">
      <vt:lpstr>Arial</vt:lpstr>
      <vt:lpstr>Calibri</vt:lpstr>
      <vt:lpstr>Arial (Body)</vt:lpstr>
      <vt:lpstr>Malgun Gothic</vt:lpstr>
      <vt:lpstr>Cambria Math</vt:lpstr>
      <vt:lpstr>Calibri Light</vt:lpstr>
      <vt:lpstr>Times New Roman</vt:lpstr>
      <vt:lpstr>Office Theme</vt:lpstr>
      <vt:lpstr>1_Office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Administrator</cp:lastModifiedBy>
  <cp:revision>1</cp:revision>
  <dcterms:created xsi:type="dcterms:W3CDTF">2006-08-16T00:00:00Z</dcterms:created>
  <dcterms:modified xsi:type="dcterms:W3CDTF">2025-05-30T01:54:32Z</dcterms:modified>
  <dc:identifier>DAFARKD_w7U</dc:identifier>
</cp:coreProperties>
</file>