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344" r:id="rId4"/>
    <p:sldId id="263" r:id="rId5"/>
    <p:sldId id="258" r:id="rId6"/>
    <p:sldId id="259" r:id="rId7"/>
    <p:sldId id="296" r:id="rId8"/>
    <p:sldId id="273" r:id="rId9"/>
    <p:sldId id="298" r:id="rId10"/>
    <p:sldId id="260" r:id="rId11"/>
    <p:sldId id="261" r:id="rId12"/>
    <p:sldId id="262" r:id="rId13"/>
    <p:sldId id="345" r:id="rId14"/>
    <p:sldId id="265" r:id="rId15"/>
    <p:sldId id="330" r:id="rId16"/>
    <p:sldId id="305" r:id="rId17"/>
    <p:sldId id="307" r:id="rId18"/>
    <p:sldId id="306" r:id="rId19"/>
    <p:sldId id="277" r:id="rId20"/>
    <p:sldId id="346" r:id="rId21"/>
    <p:sldId id="279" r:id="rId22"/>
    <p:sldId id="347" r:id="rId23"/>
    <p:sldId id="280" r:id="rId24"/>
    <p:sldId id="348" r:id="rId25"/>
    <p:sldId id="326" r:id="rId26"/>
    <p:sldId id="333" r:id="rId27"/>
    <p:sldId id="335" r:id="rId28"/>
    <p:sldId id="340" r:id="rId29"/>
    <p:sldId id="349" r:id="rId30"/>
    <p:sldId id="350" r:id="rId31"/>
    <p:sldId id="351" r:id="rId32"/>
    <p:sldId id="352" r:id="rId33"/>
    <p:sldId id="266" r:id="rId34"/>
    <p:sldId id="353" r:id="rId35"/>
    <p:sldId id="288" r:id="rId36"/>
    <p:sldId id="354" r:id="rId37"/>
    <p:sldId id="291" r:id="rId38"/>
    <p:sldId id="334" r:id="rId39"/>
    <p:sldId id="292" r:id="rId40"/>
    <p:sldId id="294" r:id="rId41"/>
    <p:sldId id="271" r:id="rId42"/>
    <p:sldId id="272" r:id="rId43"/>
  </p:sldIdLst>
  <p:sldSz cx="18288000" cy="10287000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Cambria Math" pitchFamily="18" charset="0"/>
      <p:regular r:id="rId49"/>
    </p:embeddedFont>
    <p:embeddedFont>
      <p:font typeface="Calibri Light" pitchFamily="34" charset="0"/>
      <p:regular r:id="rId50"/>
      <p: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7EAD-9BD6-4810-B272-9701D955816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B37C-24A9-4A70-837B-7BBCE928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8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5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4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7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2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5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2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2.wdp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2.wdp"/><Relationship Id="rId7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sv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image" Target="../media/image6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43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4200" y="6250814"/>
            <a:ext cx="8382585" cy="63602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685799" y="4610100"/>
            <a:ext cx="5867400" cy="6788419"/>
            <a:chOff x="-1122581" y="434117"/>
            <a:chExt cx="9436018" cy="11802602"/>
          </a:xfrm>
        </p:grpSpPr>
        <p:sp>
          <p:nvSpPr>
            <p:cNvPr id="5" name="Freeform 5"/>
            <p:cNvSpPr/>
            <p:nvPr/>
          </p:nvSpPr>
          <p:spPr>
            <a:xfrm>
              <a:off x="-1122581" y="2758407"/>
              <a:ext cx="9436018" cy="947831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55422" y="3512837"/>
              <a:ext cx="7901700" cy="793711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70516" y="434117"/>
              <a:ext cx="7267699" cy="48239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28700" y="4111412"/>
              <a:ext cx="5133457" cy="61755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84755" y="434117"/>
              <a:ext cx="1005142" cy="102434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558" y="4964117"/>
              <a:ext cx="1005142" cy="102434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5988465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1458466"/>
              <a:ext cx="1005142" cy="102434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5400" y="4764087"/>
            <a:ext cx="1005142" cy="1024349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1219200" y="673962"/>
            <a:ext cx="1539240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CÁC EM ĐẾN VỚI TIẾT HỌC NGÀY HÔM NAY!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041522" y="696798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69170" y="987956"/>
              <a:ext cx="468910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tr6)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8334501" y="3238500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5139" y="695305"/>
            <a:ext cx="1550083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HĐKP1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3151" y="4598188"/>
            <a:ext cx="13721695" cy="490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9213" y="692232"/>
            <a:ext cx="5791200" cy="1331522"/>
            <a:chOff x="6365212" y="840178"/>
            <a:chExt cx="5791200" cy="1331522"/>
          </a:xfrm>
        </p:grpSpPr>
        <p:grpSp>
          <p:nvGrpSpPr>
            <p:cNvPr id="19" name="Group 18"/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21" name="Group 3"/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25" name="Freeform 4"/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2" name="Group 6"/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23" name="Freeform 7"/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28627"/>
                  </a:scheme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0" name="TextBox 2"/>
            <p:cNvSpPr txBox="1"/>
            <p:nvPr/>
          </p:nvSpPr>
          <p:spPr>
            <a:xfrm>
              <a:off x="6365212" y="840178"/>
              <a:ext cx="5791200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>
                  <a:latin typeface="Arial" panose="020B0604020202020204" pitchFamily="34" charset="0"/>
                  <a:cs typeface="Arial" panose="020B0604020202020204" pitchFamily="34" charset="0"/>
                </a:rPr>
                <a:t>Thực hành 1</a:t>
              </a:r>
              <a:endParaRPr lang="en-US" sz="50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080207" y="404754"/>
            <a:ext cx="10387823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vi-VN" sz="4000" dirty="0">
                <a:solidFill>
                  <a:srgbClr val="000000"/>
                </a:solidFill>
              </a:rPr>
              <a:t>Mô tả các đại lượng là hàm số và biến số trong các mô hình sau: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831" y="2239294"/>
            <a:ext cx="1726613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 (Body)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cột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doanh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thu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y (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triệu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)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</a:rPr>
              <a:t>tháng</a:t>
            </a:r>
            <a:r>
              <a:rPr lang="en-US" sz="4000" dirty="0">
                <a:solidFill>
                  <a:srgbClr val="000000"/>
                </a:solidFill>
                <a:latin typeface="Arial (Body)"/>
              </a:rPr>
              <a:t> x.</a:t>
            </a:r>
            <a:endParaRPr lang="en-US" sz="4000" dirty="0">
              <a:effectLst/>
              <a:latin typeface="Arial (Body)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8030" y="8662107"/>
            <a:ext cx="1542422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8EDD0A-1C20-507E-69D3-4EE3E7E7C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90" y="4168470"/>
            <a:ext cx="8754299" cy="4080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CE0CF8-FA7C-1C66-29D6-E7203F16ECEC}"/>
              </a:ext>
            </a:extLst>
          </p:cNvPr>
          <p:cNvSpPr txBox="1"/>
          <p:nvPr/>
        </p:nvSpPr>
        <p:spPr>
          <a:xfrm>
            <a:off x="482261" y="3245576"/>
            <a:ext cx="8145789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</a:rPr>
              <a:t>b) Quãng đường s (</a:t>
            </a:r>
            <a:r>
              <a:rPr lang="vi-VN" sz="4000" b="0" i="0" dirty="0" err="1">
                <a:solidFill>
                  <a:srgbClr val="000000"/>
                </a:solidFill>
                <a:effectLst/>
              </a:rPr>
              <a:t>km</a:t>
            </a:r>
            <a:r>
              <a:rPr lang="vi-VN" sz="4000" b="0" i="0" dirty="0">
                <a:solidFill>
                  <a:srgbClr val="000000"/>
                </a:solidFill>
                <a:effectLst/>
              </a:rPr>
              <a:t>) đi được trong thời gian t (giờ) của một chiếc xe chạy với tốc độ không đổi bằng 40 </a:t>
            </a:r>
            <a:r>
              <a:rPr lang="vi-VN" sz="4000" b="0" i="0" dirty="0" err="1">
                <a:solidFill>
                  <a:srgbClr val="000000"/>
                </a:solidFill>
                <a:effectLst/>
              </a:rPr>
              <a:t>km</a:t>
            </a:r>
            <a:r>
              <a:rPr lang="vi-VN" sz="4000" b="0" i="0" dirty="0">
                <a:solidFill>
                  <a:srgbClr val="000000"/>
                </a:solidFill>
                <a:effectLst/>
              </a:rPr>
              <a:t>/h.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</a:rPr>
              <a:t>c) Số tiền y (đồng) người mua phải trả cho x quyển vở có giá 10 000 đồng/quyển.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1000" y="3276609"/>
            <a:ext cx="9427351" cy="6591292"/>
          </a:xfrm>
          <a:custGeom>
            <a:avLst/>
            <a:gdLst/>
            <a:ahLst/>
            <a:cxnLst/>
            <a:rect l="l" t="t" r="r" b="b"/>
            <a:pathLst>
              <a:path w="4099121" h="1678281">
                <a:moveTo>
                  <a:pt x="0" y="0"/>
                </a:moveTo>
                <a:lnTo>
                  <a:pt x="4099121" y="0"/>
                </a:lnTo>
                <a:lnTo>
                  <a:pt x="4099121" y="1678281"/>
                </a:lnTo>
                <a:lnTo>
                  <a:pt x="0" y="16782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9213" y="692232"/>
            <a:ext cx="5791200" cy="1331522"/>
            <a:chOff x="6365212" y="840178"/>
            <a:chExt cx="5791200" cy="1331522"/>
          </a:xfrm>
        </p:grpSpPr>
        <p:grpSp>
          <p:nvGrpSpPr>
            <p:cNvPr id="19" name="Group 18"/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21" name="Group 3"/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25" name="Freeform 4"/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2" name="Group 6"/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23" name="Freeform 7"/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28627"/>
                  </a:scheme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0" name="TextBox 2"/>
            <p:cNvSpPr txBox="1"/>
            <p:nvPr/>
          </p:nvSpPr>
          <p:spPr>
            <a:xfrm>
              <a:off x="6365212" y="840178"/>
              <a:ext cx="5791200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>
                  <a:latin typeface="Arial" panose="020B0604020202020204" pitchFamily="34" charset="0"/>
                  <a:cs typeface="Arial" panose="020B0604020202020204" pitchFamily="34" charset="0"/>
                </a:rPr>
                <a:t>Thực hành 1</a:t>
              </a:r>
              <a:endParaRPr lang="en-US" sz="50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4258693" y="2952530"/>
            <a:ext cx="1671964" cy="67968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52631" y="4166468"/>
                <a:ext cx="9427351" cy="4811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x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=40.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10 000.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Đại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y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hàm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x</a:t>
                </a:r>
                <a:endParaRPr lang="en-US" sz="4000" dirty="0"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31" y="4166468"/>
                <a:ext cx="9427351" cy="4811574"/>
              </a:xfrm>
              <a:prstGeom prst="rect">
                <a:avLst/>
              </a:prstGeom>
              <a:blipFill>
                <a:blip r:embed="rId3"/>
                <a:stretch>
                  <a:fillRect l="-232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8030" y="8662107"/>
            <a:ext cx="1542422" cy="1457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E88B15-FF88-A5C6-AAF1-35552043D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340" y="3969151"/>
            <a:ext cx="7552112" cy="351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0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73598" y="907553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0"/>
            <a:ext cx="1981200" cy="1555369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20923" y="489052"/>
            <a:ext cx="4741161" cy="1301648"/>
            <a:chOff x="1852505" y="3331267"/>
            <a:chExt cx="4741161" cy="1301648"/>
          </a:xfrm>
        </p:grpSpPr>
        <p:sp>
          <p:nvSpPr>
            <p:cNvPr id="18" name="Freeform 29"/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52505" y="3331267"/>
              <a:ext cx="4741161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>
                  <a:ln w="0"/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1</a:t>
              </a:r>
              <a:endParaRPr lang="en-US" sz="50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02408" y="3312259"/>
            <a:ext cx="14813792" cy="276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4000" dirty="0">
                <a:solidFill>
                  <a:srgbClr val="000000"/>
                </a:solidFill>
              </a:rPr>
              <a:t>Khi đo nhiệt độ, ta có công thức đổi từ đơn vị độ C (</a:t>
            </a:r>
            <a:r>
              <a:rPr lang="vi-VN" sz="4000" dirty="0" err="1">
                <a:solidFill>
                  <a:srgbClr val="000000"/>
                </a:solidFill>
              </a:rPr>
              <a:t>Celsius</a:t>
            </a:r>
            <a:r>
              <a:rPr lang="vi-VN" sz="4000" dirty="0">
                <a:solidFill>
                  <a:srgbClr val="000000"/>
                </a:solidFill>
              </a:rPr>
              <a:t>) sang đơn vị độ F (</a:t>
            </a:r>
            <a:r>
              <a:rPr lang="vi-VN" sz="4000" dirty="0" err="1">
                <a:solidFill>
                  <a:srgbClr val="000000"/>
                </a:solidFill>
              </a:rPr>
              <a:t>Fahrenheit</a:t>
            </a:r>
            <a:r>
              <a:rPr lang="vi-VN" sz="4000" dirty="0">
                <a:solidFill>
                  <a:srgbClr val="000000"/>
                </a:solidFill>
              </a:rPr>
              <a:t>) như sau: F = 1,8C + 32. Theo em, F có phải là một hàm số theo biến số C hay không? Giải thích.</a:t>
            </a:r>
            <a:endParaRPr lang="en-US" sz="40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37995" y="358492"/>
            <a:ext cx="1071205" cy="1196877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822993" y="2105880"/>
            <a:ext cx="100767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19300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23C12F-8FE7-42FD-6ACF-FF800AD6E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116" y="1977455"/>
            <a:ext cx="2058953" cy="7349036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7238585B-1A76-3E91-0F6B-21917AA614BD}"/>
              </a:ext>
            </a:extLst>
          </p:cNvPr>
          <p:cNvSpPr/>
          <p:nvPr/>
        </p:nvSpPr>
        <p:spPr>
          <a:xfrm>
            <a:off x="633463" y="6382629"/>
            <a:ext cx="1560257" cy="843953"/>
          </a:xfrm>
          <a:prstGeom prst="wedgeEllipseCallout">
            <a:avLst>
              <a:gd name="adj1" fmla="val 28519"/>
              <a:gd name="adj2" fmla="val 653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5B7221-C2C6-509C-6B4B-32D7868159ED}"/>
              </a:ext>
            </a:extLst>
          </p:cNvPr>
          <p:cNvSpPr/>
          <p:nvPr/>
        </p:nvSpPr>
        <p:spPr>
          <a:xfrm>
            <a:off x="2305573" y="7043447"/>
            <a:ext cx="1256213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F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C.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F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phụ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C ta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</a:rPr>
              <a:t> F.</a:t>
            </a:r>
            <a:endParaRPr lang="en-US" sz="4000" dirty="0">
              <a:latin typeface="Arial (Body)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5052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783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668886" y="3658946"/>
            <a:ext cx="900310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 TRỊ CỦA HÀM SỐ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9547"/>
      </p:ext>
    </p:extLst>
  </p:cSld>
  <p:clrMapOvr>
    <a:masterClrMapping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06546" y="-174265"/>
            <a:ext cx="1005142" cy="102434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60425" y="510417"/>
            <a:ext cx="4727476" cy="963915"/>
            <a:chOff x="2012116" y="2110922"/>
            <a:chExt cx="4727476" cy="96391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2"/>
              <a:ext cx="1032846" cy="96391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158192" y="2261133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48053" y="1388609"/>
                <a:ext cx="15991893" cy="5518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Cho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ý,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53" y="1388609"/>
                <a:ext cx="15991893" cy="5518242"/>
              </a:xfrm>
              <a:prstGeom prst="rect">
                <a:avLst/>
              </a:prstGeom>
              <a:blipFill>
                <a:blip r:embed="rId6"/>
                <a:stretch>
                  <a:fillRect l="-1334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Callout 27"/>
          <p:cNvSpPr/>
          <p:nvPr/>
        </p:nvSpPr>
        <p:spPr>
          <a:xfrm>
            <a:off x="15162877" y="6906851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8053" y="7728347"/>
                <a:ext cx="14614755" cy="1930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a) Khi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4</m:t>
                    </m:r>
                  </m:oMath>
                </a14:m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, 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=2.4+3=11</m:t>
                    </m:r>
                  </m:oMath>
                </a14:m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+ 3)</m:t>
                    </m:r>
                  </m:oMath>
                </a14:m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53" y="7728347"/>
                <a:ext cx="14614755" cy="1930978"/>
              </a:xfrm>
              <a:prstGeom prst="rect">
                <a:avLst/>
              </a:prstGeom>
              <a:blipFill>
                <a:blip r:embed="rId7"/>
                <a:stretch>
                  <a:fillRect l="-1460" b="-1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01493" y="8906426"/>
            <a:ext cx="1203664" cy="1075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4EC73C8E-FF31-1A07-F7C9-488891245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416810"/>
                  </p:ext>
                </p:extLst>
              </p:nvPr>
            </p:nvGraphicFramePr>
            <p:xfrm>
              <a:off x="3080435" y="2603932"/>
              <a:ext cx="12171705" cy="22347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4630">
                      <a:extLst>
                        <a:ext uri="{9D8B030D-6E8A-4147-A177-3AD203B41FA5}">
                          <a16:colId xmlns:a16="http://schemas.microsoft.com/office/drawing/2014/main" xmlns="" val="2974384144"/>
                        </a:ext>
                      </a:extLst>
                    </a:gridCol>
                    <a:gridCol w="1772550">
                      <a:extLst>
                        <a:ext uri="{9D8B030D-6E8A-4147-A177-3AD203B41FA5}">
                          <a16:colId xmlns:a16="http://schemas.microsoft.com/office/drawing/2014/main" xmlns="" val="2218084113"/>
                        </a:ext>
                      </a:extLst>
                    </a:gridCol>
                    <a:gridCol w="1772550">
                      <a:extLst>
                        <a:ext uri="{9D8B030D-6E8A-4147-A177-3AD203B41FA5}">
                          <a16:colId xmlns:a16="http://schemas.microsoft.com/office/drawing/2014/main" xmlns="" val="3622535690"/>
                        </a:ext>
                      </a:extLst>
                    </a:gridCol>
                    <a:gridCol w="1772550">
                      <a:extLst>
                        <a:ext uri="{9D8B030D-6E8A-4147-A177-3AD203B41FA5}">
                          <a16:colId xmlns:a16="http://schemas.microsoft.com/office/drawing/2014/main" xmlns="" val="1009827875"/>
                        </a:ext>
                      </a:extLst>
                    </a:gridCol>
                    <a:gridCol w="1800807">
                      <a:extLst>
                        <a:ext uri="{9D8B030D-6E8A-4147-A177-3AD203B41FA5}">
                          <a16:colId xmlns:a16="http://schemas.microsoft.com/office/drawing/2014/main" xmlns="" val="3061513118"/>
                        </a:ext>
                      </a:extLst>
                    </a:gridCol>
                    <a:gridCol w="2028618">
                      <a:extLst>
                        <a:ext uri="{9D8B030D-6E8A-4147-A177-3AD203B41FA5}">
                          <a16:colId xmlns:a16="http://schemas.microsoft.com/office/drawing/2014/main" xmlns="" val="1243554449"/>
                        </a:ext>
                      </a:extLst>
                    </a:gridCol>
                  </a:tblGrid>
                  <a:tr h="11173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42574441"/>
                      </a:ext>
                    </a:extLst>
                  </a:tr>
                  <a:tr h="11173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169156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EC73C8E-FF31-1A07-F7C9-488891245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416810"/>
                  </p:ext>
                </p:extLst>
              </p:nvPr>
            </p:nvGraphicFramePr>
            <p:xfrm>
              <a:off x="3080435" y="2603932"/>
              <a:ext cx="12171705" cy="22347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4630">
                      <a:extLst>
                        <a:ext uri="{9D8B030D-6E8A-4147-A177-3AD203B41FA5}">
                          <a16:colId xmlns:a16="http://schemas.microsoft.com/office/drawing/2014/main" val="2974384144"/>
                        </a:ext>
                      </a:extLst>
                    </a:gridCol>
                    <a:gridCol w="1772550">
                      <a:extLst>
                        <a:ext uri="{9D8B030D-6E8A-4147-A177-3AD203B41FA5}">
                          <a16:colId xmlns:a16="http://schemas.microsoft.com/office/drawing/2014/main" val="2218084113"/>
                        </a:ext>
                      </a:extLst>
                    </a:gridCol>
                    <a:gridCol w="1772550">
                      <a:extLst>
                        <a:ext uri="{9D8B030D-6E8A-4147-A177-3AD203B41FA5}">
                          <a16:colId xmlns:a16="http://schemas.microsoft.com/office/drawing/2014/main" val="3622535690"/>
                        </a:ext>
                      </a:extLst>
                    </a:gridCol>
                    <a:gridCol w="1772550">
                      <a:extLst>
                        <a:ext uri="{9D8B030D-6E8A-4147-A177-3AD203B41FA5}">
                          <a16:colId xmlns:a16="http://schemas.microsoft.com/office/drawing/2014/main" val="1009827875"/>
                        </a:ext>
                      </a:extLst>
                    </a:gridCol>
                    <a:gridCol w="1800807">
                      <a:extLst>
                        <a:ext uri="{9D8B030D-6E8A-4147-A177-3AD203B41FA5}">
                          <a16:colId xmlns:a16="http://schemas.microsoft.com/office/drawing/2014/main" val="3061513118"/>
                        </a:ext>
                      </a:extLst>
                    </a:gridCol>
                    <a:gridCol w="2028618">
                      <a:extLst>
                        <a:ext uri="{9D8B030D-6E8A-4147-A177-3AD203B41FA5}">
                          <a16:colId xmlns:a16="http://schemas.microsoft.com/office/drawing/2014/main" val="1243554449"/>
                        </a:ext>
                      </a:extLst>
                    </a:gridCol>
                  </a:tblGrid>
                  <a:tr h="11173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2" t="-543" r="-303226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2574441"/>
                      </a:ext>
                    </a:extLst>
                  </a:tr>
                  <a:tr h="11173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2" t="-101093" r="-303226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9156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3B7F0A5D-F993-4B3C-1956-A54DAA59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078" y="370024"/>
            <a:ext cx="98812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HĐKP2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https://lh3.googleusercontent.com/i6URejbve4H9S8HiZpVVmUqRIa9ER3MOZtKM_5qVU9zjVfghITfgNq_A97ouNOVGxitXcnzrnl1hT0oMR9kIXTifZdhO-B16pNdBZasv94eXDnwH4ubyUbCJadTjBNYjkP7r9vo1aZgjEILox-AlCjSqVP1Lq4-6WVfE-2IgJxYYWHqU6rBm866tCsikVZQ5InshMbaJFQ=nw">
            <a:extLst>
              <a:ext uri="{FF2B5EF4-FFF2-40B4-BE49-F238E27FC236}">
                <a16:creationId xmlns:a16="http://schemas.microsoft.com/office/drawing/2014/main" xmlns="" id="{B2912CB1-9184-DA2C-B8BF-ED632226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85" y="283444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428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92600" y="895350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7573" y="423485"/>
            <a:ext cx="665161" cy="6778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02571" y="2439735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10414" y="2439735"/>
            <a:ext cx="7267169" cy="1341804"/>
            <a:chOff x="6758735" y="552280"/>
            <a:chExt cx="3797636" cy="1066800"/>
          </a:xfrm>
        </p:grpSpPr>
        <p:sp>
          <p:nvSpPr>
            <p:cNvPr id="17" name="Rounded Rectangle 16"/>
            <p:cNvSpPr/>
            <p:nvPr/>
          </p:nvSpPr>
          <p:spPr>
            <a:xfrm>
              <a:off x="6758735" y="552280"/>
              <a:ext cx="3797636" cy="1066800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84175" y="758050"/>
              <a:ext cx="3350023" cy="623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hàm</a:t>
              </a:r>
              <a:r>
                <a:rPr lang="en-US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4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8199" y="4223916"/>
            <a:ext cx="16611600" cy="5241758"/>
            <a:chOff x="1050758" y="3254542"/>
            <a:chExt cx="16611600" cy="6663149"/>
          </a:xfrm>
        </p:grpSpPr>
        <p:grpSp>
          <p:nvGrpSpPr>
            <p:cNvPr id="6" name="Group 6"/>
            <p:cNvGrpSpPr/>
            <p:nvPr/>
          </p:nvGrpSpPr>
          <p:grpSpPr>
            <a:xfrm>
              <a:off x="1050758" y="3254542"/>
              <a:ext cx="16611600" cy="6663149"/>
              <a:chOff x="0" y="0"/>
              <a:chExt cx="3848257" cy="141487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462457" y="3358114"/>
                  <a:ext cx="15621000" cy="48000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bảng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,…</a:t>
                  </a: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y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x ta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),…</m:t>
                      </m:r>
                    </m:oMath>
                  </a14:m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Chẳng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hạn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bởi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 4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+ 1</m:t>
                      </m:r>
                    </m:oMath>
                  </a14:m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còn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= 4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+ 1</m:t>
                      </m:r>
                    </m:oMath>
                  </a14:m>
                  <a:r>
                    <a:rPr lang="en-US" sz="4000" dirty="0">
                      <a:effectLst/>
                      <a:latin typeface="Arial (Body)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457" y="3358114"/>
                  <a:ext cx="15621000" cy="4800097"/>
                </a:xfrm>
                <a:prstGeom prst="rect">
                  <a:avLst/>
                </a:prstGeom>
                <a:blipFill>
                  <a:blip r:embed="rId3"/>
                  <a:stretch>
                    <a:fillRect l="-1366" b="-32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550C33-B1B1-8316-3DC2-01E98AF38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5" t="30738" r="33331" b="29664"/>
          <a:stretch/>
        </p:blipFill>
        <p:spPr>
          <a:xfrm rot="21065298">
            <a:off x="15980143" y="1107175"/>
            <a:ext cx="1523838" cy="102434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A1735558-B1E4-5BA4-9504-F1CABD88C91C}"/>
              </a:ext>
            </a:extLst>
          </p:cNvPr>
          <p:cNvSpPr/>
          <p:nvPr/>
        </p:nvSpPr>
        <p:spPr>
          <a:xfrm>
            <a:off x="3505200" y="423485"/>
            <a:ext cx="11887200" cy="1341804"/>
          </a:xfrm>
          <a:prstGeom prst="wedgeRoundRectCallout">
            <a:avLst>
              <a:gd name="adj1" fmla="val 55253"/>
              <a:gd name="adj2" fmla="val 284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</a:rPr>
              <a:t>Vậy cách để cho một hàm số như thế nào?</a:t>
            </a:r>
            <a:endParaRPr lang="en-US" sz="40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705439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900996" y="7365069"/>
            <a:ext cx="5307191" cy="402683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01099" y="464883"/>
            <a:ext cx="5257800" cy="1456607"/>
            <a:chOff x="6553200" y="342900"/>
            <a:chExt cx="5257800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6553200" y="342900"/>
              <a:ext cx="5257800" cy="1456607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31501" y="607045"/>
              <a:ext cx="407515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KẾT LUẬN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0399" y="2275777"/>
            <a:ext cx="16420801" cy="3581400"/>
            <a:chOff x="2497534" y="2298718"/>
            <a:chExt cx="13738663" cy="5395622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298718"/>
              <a:ext cx="13738663" cy="5395622"/>
              <a:chOff x="0" y="-38100"/>
              <a:chExt cx="4236570" cy="166383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31955"/>
                <a:ext cx="4236570" cy="1593784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15561" y="2697345"/>
              <a:ext cx="13085122" cy="4711811"/>
              <a:chOff x="-24854" y="-38100"/>
              <a:chExt cx="4035039" cy="14529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4854" y="0"/>
                <a:ext cx="4035039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8072" y="3071590"/>
            <a:ext cx="15144553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y = f(x),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x = a ta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y = f(a)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f(a)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b="1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y = f(x)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4800" i="1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x = a.</a:t>
            </a:r>
            <a:endParaRPr lang="en-US" sz="4800" dirty="0"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EBED48-9F42-3F37-5E2D-51ACFADF9A1A}"/>
              </a:ext>
            </a:extLst>
          </p:cNvPr>
          <p:cNvSpPr txBox="1"/>
          <p:nvPr/>
        </p:nvSpPr>
        <p:spPr>
          <a:xfrm>
            <a:off x="3870066" y="6022007"/>
            <a:ext cx="12870168" cy="195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3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43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3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43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43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43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3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43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3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3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4300" b="1" i="1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4300" b="1" i="1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4300" b="1" i="1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300" b="1" i="1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4300" b="1" i="1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300" b="1" i="1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y = f(x).</a:t>
            </a:r>
            <a:endParaRPr lang="en-US" sz="43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4BEF6AAF-3938-723B-5BA4-801E8CC25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19609"/>
              </p:ext>
            </p:extLst>
          </p:nvPr>
        </p:nvGraphicFramePr>
        <p:xfrm>
          <a:off x="4917666" y="8141668"/>
          <a:ext cx="10774967" cy="1954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545">
                  <a:extLst>
                    <a:ext uri="{9D8B030D-6E8A-4147-A177-3AD203B41FA5}">
                      <a16:colId xmlns:a16="http://schemas.microsoft.com/office/drawing/2014/main" xmlns="" val="2974384144"/>
                    </a:ext>
                  </a:extLst>
                </a:gridCol>
                <a:gridCol w="1569145">
                  <a:extLst>
                    <a:ext uri="{9D8B030D-6E8A-4147-A177-3AD203B41FA5}">
                      <a16:colId xmlns:a16="http://schemas.microsoft.com/office/drawing/2014/main" xmlns="" val="2218084113"/>
                    </a:ext>
                  </a:extLst>
                </a:gridCol>
                <a:gridCol w="1569145">
                  <a:extLst>
                    <a:ext uri="{9D8B030D-6E8A-4147-A177-3AD203B41FA5}">
                      <a16:colId xmlns:a16="http://schemas.microsoft.com/office/drawing/2014/main" xmlns="" val="3622535690"/>
                    </a:ext>
                  </a:extLst>
                </a:gridCol>
                <a:gridCol w="1569145">
                  <a:extLst>
                    <a:ext uri="{9D8B030D-6E8A-4147-A177-3AD203B41FA5}">
                      <a16:colId xmlns:a16="http://schemas.microsoft.com/office/drawing/2014/main" xmlns="" val="1009827875"/>
                    </a:ext>
                  </a:extLst>
                </a:gridCol>
                <a:gridCol w="1594159">
                  <a:extLst>
                    <a:ext uri="{9D8B030D-6E8A-4147-A177-3AD203B41FA5}">
                      <a16:colId xmlns:a16="http://schemas.microsoft.com/office/drawing/2014/main" xmlns="" val="3061513118"/>
                    </a:ext>
                  </a:extLst>
                </a:gridCol>
                <a:gridCol w="1795828">
                  <a:extLst>
                    <a:ext uri="{9D8B030D-6E8A-4147-A177-3AD203B41FA5}">
                      <a16:colId xmlns:a16="http://schemas.microsoft.com/office/drawing/2014/main" xmlns="" val="1243554449"/>
                    </a:ext>
                  </a:extLst>
                </a:gridCol>
              </a:tblGrid>
              <a:tr h="977416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x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a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b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c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2574441"/>
                  </a:ext>
                </a:extLst>
              </a:tr>
              <a:tr h="977416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y = f(x)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f(a)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f(b)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f(c)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691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275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723900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798" y="359607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69170" y="987956"/>
              <a:ext cx="468910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(SGK – tr8)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82743" y="1448501"/>
                <a:ext cx="15033283" cy="3056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hàm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y = f(x) = –2x + 1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f(10);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10)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Lập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bảng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giá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trị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hàm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1; 0; 1; 2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43" y="1448501"/>
                <a:ext cx="15033283" cy="3056029"/>
              </a:xfrm>
              <a:prstGeom prst="rect">
                <a:avLst/>
              </a:prstGeom>
              <a:blipFill>
                <a:blip r:embed="rId3"/>
                <a:stretch>
                  <a:fillRect l="-1419" r="-405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1100573" y="5219700"/>
            <a:ext cx="1560257" cy="843953"/>
          </a:xfrm>
          <a:prstGeom prst="wedgeEllipseCallout">
            <a:avLst>
              <a:gd name="adj1" fmla="val 30061"/>
              <a:gd name="adj2" fmla="val 5964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95152" y="345351"/>
            <a:ext cx="1071326" cy="1197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421297" y="5707075"/>
                <a:ext cx="9487213" cy="3056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10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10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f(x), 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f(10)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2 . 10 + 1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20 + 1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19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10)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2 . 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10) + 1 = 20 + 1 = 21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297" y="5707075"/>
                <a:ext cx="9487213" cy="3056029"/>
              </a:xfrm>
              <a:prstGeom prst="rect">
                <a:avLst/>
              </a:prstGeom>
              <a:blipFill>
                <a:blip r:embed="rId5"/>
                <a:stretch>
                  <a:fillRect l="-2248" r="-1285" b="-7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7825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723900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798" y="359607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69170" y="987956"/>
              <a:ext cx="468910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(SGK – tr8)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82743" y="1448501"/>
                <a:ext cx="15033283" cy="3056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hàm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y = f(x) = –2x + 1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f(10);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10)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Lập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bảng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giá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trị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hàm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1; 0; 1; 2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43" y="1448501"/>
                <a:ext cx="15033283" cy="3056029"/>
              </a:xfrm>
              <a:prstGeom prst="rect">
                <a:avLst/>
              </a:prstGeom>
              <a:blipFill>
                <a:blip r:embed="rId3"/>
                <a:stretch>
                  <a:fillRect l="-1419" r="-405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1100573" y="5143500"/>
            <a:ext cx="1560257" cy="843953"/>
          </a:xfrm>
          <a:prstGeom prst="wedgeEllipseCallout">
            <a:avLst>
              <a:gd name="adj1" fmla="val 30061"/>
              <a:gd name="adj2" fmla="val 5964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95152" y="345351"/>
            <a:ext cx="1071326" cy="1197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60336" y="6037085"/>
                <a:ext cx="15809136" cy="90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b) Cho x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lần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1; 0; 1; 2, 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bảng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giá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trị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hàm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36" y="6037085"/>
                <a:ext cx="15809136" cy="901593"/>
              </a:xfrm>
              <a:prstGeom prst="rect">
                <a:avLst/>
              </a:prstGeom>
              <a:blipFill>
                <a:blip r:embed="rId5"/>
                <a:stretch>
                  <a:fillRect l="-138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9B7B40AF-94A1-07ED-C26C-6E98951EE9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816161"/>
                  </p:ext>
                </p:extLst>
              </p:nvPr>
            </p:nvGraphicFramePr>
            <p:xfrm>
              <a:off x="1386142" y="7152634"/>
              <a:ext cx="15225457" cy="21237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81258">
                      <a:extLst>
                        <a:ext uri="{9D8B030D-6E8A-4147-A177-3AD203B41FA5}">
                          <a16:colId xmlns:a16="http://schemas.microsoft.com/office/drawing/2014/main" xmlns="" val="2974384144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xmlns="" val="221808411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="" val="362253569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xmlns="" val="1009827875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xmlns="" val="3061513118"/>
                        </a:ext>
                      </a:extLst>
                    </a:gridCol>
                    <a:gridCol w="2057399">
                      <a:extLst>
                        <a:ext uri="{9D8B030D-6E8A-4147-A177-3AD203B41FA5}">
                          <a16:colId xmlns:a16="http://schemas.microsoft.com/office/drawing/2014/main" xmlns="" val="1243554449"/>
                        </a:ext>
                      </a:extLst>
                    </a:gridCol>
                  </a:tblGrid>
                  <a:tr h="1061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0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42574441"/>
                      </a:ext>
                    </a:extLst>
                  </a:tr>
                  <a:tr h="1061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y = f(x) =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2x + 1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5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3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1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169156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B7B40AF-94A1-07ED-C26C-6E98951EE9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816161"/>
                  </p:ext>
                </p:extLst>
              </p:nvPr>
            </p:nvGraphicFramePr>
            <p:xfrm>
              <a:off x="1386142" y="7152634"/>
              <a:ext cx="15225457" cy="21237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81258">
                      <a:extLst>
                        <a:ext uri="{9D8B030D-6E8A-4147-A177-3AD203B41FA5}">
                          <a16:colId xmlns:a16="http://schemas.microsoft.com/office/drawing/2014/main" val="2974384144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21808411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62253569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009827875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061513118"/>
                        </a:ext>
                      </a:extLst>
                    </a:gridCol>
                    <a:gridCol w="2057399">
                      <a:extLst>
                        <a:ext uri="{9D8B030D-6E8A-4147-A177-3AD203B41FA5}">
                          <a16:colId xmlns:a16="http://schemas.microsoft.com/office/drawing/2014/main" val="1243554449"/>
                        </a:ext>
                      </a:extLst>
                    </a:gridCol>
                  </a:tblGrid>
                  <a:tr h="1061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2755" t="-571" r="-386501" b="-106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93067" t="-571" r="-274133" b="-106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0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2574441"/>
                      </a:ext>
                    </a:extLst>
                  </a:tr>
                  <a:tr h="1061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36" t="-101149" r="-240272" b="-7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5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3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1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17429" t="-101149" r="-97429" b="-7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349" t="-101149" r="-888" b="-7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9156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9490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68115" y="9563100"/>
            <a:ext cx="543685" cy="5540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785690" y="200375"/>
            <a:ext cx="2380882" cy="1735390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98884" y="331224"/>
            <a:ext cx="6727658" cy="1604541"/>
            <a:chOff x="1485900" y="1827798"/>
            <a:chExt cx="6727658" cy="1604541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27798"/>
              <a:ext cx="6727658" cy="1604541"/>
              <a:chOff x="1028700" y="1670038"/>
              <a:chExt cx="16011076" cy="61904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156757"/>
                <a:ext cx="15237295" cy="5304890"/>
                <a:chOff x="0" y="-38100"/>
                <a:chExt cx="3848257" cy="13397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159737"/>
                  <a:ext cx="3848257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94724"/>
              <a:ext cx="5618686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93128" y="2105775"/>
            <a:ext cx="1584852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a-DK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liệu về lượng mưa M (mm) trong 7 tháng mùa mưa của thành phố Đà Lạt năm 2020 được biểu diễn theo số n chỉ tháng trong biểu đồ dưới đây.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3018" y="4695771"/>
            <a:ext cx="10148639" cy="47090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6852" y="5755309"/>
            <a:ext cx="556808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nl-NL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880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34374" y="2186810"/>
            <a:ext cx="17219252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92135">
            <a:off x="664641" y="332762"/>
            <a:ext cx="1642268" cy="151909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 rot="4356270">
            <a:off x="16717773" y="8543666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791200" y="355428"/>
            <a:ext cx="5791200" cy="1331522"/>
            <a:chOff x="6365212" y="840178"/>
            <a:chExt cx="5791200" cy="1331522"/>
          </a:xfrm>
        </p:grpSpPr>
        <p:grpSp>
          <p:nvGrpSpPr>
            <p:cNvPr id="31" name="Group 30"/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33" name="Group 3"/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42" name="Freeform 4"/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5" name="Group 6"/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40" name="Freeform 7"/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28627"/>
                  </a:scheme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32" name="TextBox 2"/>
            <p:cNvSpPr txBox="1"/>
            <p:nvPr/>
          </p:nvSpPr>
          <p:spPr>
            <a:xfrm>
              <a:off x="6365212" y="840178"/>
              <a:ext cx="5791200" cy="105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>
                  <a:latin typeface="Arial" panose="020B0604020202020204" pitchFamily="34" charset="0"/>
                  <a:cs typeface="Arial" panose="020B0604020202020204" pitchFamily="34" charset="0"/>
                </a:rPr>
                <a:t>Thực hành 2</a:t>
              </a:r>
              <a:endParaRPr lang="en-US" sz="50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D68A09FE-B8A3-577C-A2D0-B43955FDC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531194"/>
                  </p:ext>
                </p:extLst>
              </p:nvPr>
            </p:nvGraphicFramePr>
            <p:xfrm>
              <a:off x="2334776" y="3586258"/>
              <a:ext cx="13618448" cy="21237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0252">
                      <a:extLst>
                        <a:ext uri="{9D8B030D-6E8A-4147-A177-3AD203B41FA5}">
                          <a16:colId xmlns:a16="http://schemas.microsoft.com/office/drawing/2014/main" xmlns="" val="2974384144"/>
                        </a:ext>
                      </a:extLst>
                    </a:gridCol>
                    <a:gridCol w="1726046">
                      <a:extLst>
                        <a:ext uri="{9D8B030D-6E8A-4147-A177-3AD203B41FA5}">
                          <a16:colId xmlns:a16="http://schemas.microsoft.com/office/drawing/2014/main" xmlns="" val="2218084113"/>
                        </a:ext>
                      </a:extLst>
                    </a:gridCol>
                    <a:gridCol w="1785564">
                      <a:extLst>
                        <a:ext uri="{9D8B030D-6E8A-4147-A177-3AD203B41FA5}">
                          <a16:colId xmlns:a16="http://schemas.microsoft.com/office/drawing/2014/main" xmlns="" val="3622535690"/>
                        </a:ext>
                      </a:extLst>
                    </a:gridCol>
                    <a:gridCol w="1607008">
                      <a:extLst>
                        <a:ext uri="{9D8B030D-6E8A-4147-A177-3AD203B41FA5}">
                          <a16:colId xmlns:a16="http://schemas.microsoft.com/office/drawing/2014/main" xmlns="" val="1009827875"/>
                        </a:ext>
                      </a:extLst>
                    </a:gridCol>
                    <a:gridCol w="1666526">
                      <a:extLst>
                        <a:ext uri="{9D8B030D-6E8A-4147-A177-3AD203B41FA5}">
                          <a16:colId xmlns:a16="http://schemas.microsoft.com/office/drawing/2014/main" xmlns="" val="3061513118"/>
                        </a:ext>
                      </a:extLst>
                    </a:gridCol>
                    <a:gridCol w="1666526">
                      <a:extLst>
                        <a:ext uri="{9D8B030D-6E8A-4147-A177-3AD203B41FA5}">
                          <a16:colId xmlns:a16="http://schemas.microsoft.com/office/drawing/2014/main" xmlns="" val="95511138"/>
                        </a:ext>
                      </a:extLst>
                    </a:gridCol>
                    <a:gridCol w="1666526">
                      <a:extLst>
                        <a:ext uri="{9D8B030D-6E8A-4147-A177-3AD203B41FA5}">
                          <a16:colId xmlns:a16="http://schemas.microsoft.com/office/drawing/2014/main" xmlns="" val="627380354"/>
                        </a:ext>
                      </a:extLst>
                    </a:gridCol>
                  </a:tblGrid>
                  <a:tr h="1061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42574441"/>
                      </a:ext>
                    </a:extLst>
                  </a:tr>
                  <a:tr h="1061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y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169156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68A09FE-B8A3-577C-A2D0-B43955FDC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531194"/>
                  </p:ext>
                </p:extLst>
              </p:nvPr>
            </p:nvGraphicFramePr>
            <p:xfrm>
              <a:off x="2334776" y="3586258"/>
              <a:ext cx="13618448" cy="21237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0252">
                      <a:extLst>
                        <a:ext uri="{9D8B030D-6E8A-4147-A177-3AD203B41FA5}">
                          <a16:colId xmlns:a16="http://schemas.microsoft.com/office/drawing/2014/main" val="2974384144"/>
                        </a:ext>
                      </a:extLst>
                    </a:gridCol>
                    <a:gridCol w="1726046">
                      <a:extLst>
                        <a:ext uri="{9D8B030D-6E8A-4147-A177-3AD203B41FA5}">
                          <a16:colId xmlns:a16="http://schemas.microsoft.com/office/drawing/2014/main" val="2218084113"/>
                        </a:ext>
                      </a:extLst>
                    </a:gridCol>
                    <a:gridCol w="1785564">
                      <a:extLst>
                        <a:ext uri="{9D8B030D-6E8A-4147-A177-3AD203B41FA5}">
                          <a16:colId xmlns:a16="http://schemas.microsoft.com/office/drawing/2014/main" val="3622535690"/>
                        </a:ext>
                      </a:extLst>
                    </a:gridCol>
                    <a:gridCol w="1607008">
                      <a:extLst>
                        <a:ext uri="{9D8B030D-6E8A-4147-A177-3AD203B41FA5}">
                          <a16:colId xmlns:a16="http://schemas.microsoft.com/office/drawing/2014/main" val="1009827875"/>
                        </a:ext>
                      </a:extLst>
                    </a:gridCol>
                    <a:gridCol w="1666526">
                      <a:extLst>
                        <a:ext uri="{9D8B030D-6E8A-4147-A177-3AD203B41FA5}">
                          <a16:colId xmlns:a16="http://schemas.microsoft.com/office/drawing/2014/main" val="3061513118"/>
                        </a:ext>
                      </a:extLst>
                    </a:gridCol>
                    <a:gridCol w="1666526">
                      <a:extLst>
                        <a:ext uri="{9D8B030D-6E8A-4147-A177-3AD203B41FA5}">
                          <a16:colId xmlns:a16="http://schemas.microsoft.com/office/drawing/2014/main" val="95511138"/>
                        </a:ext>
                      </a:extLst>
                    </a:gridCol>
                    <a:gridCol w="1666526">
                      <a:extLst>
                        <a:ext uri="{9D8B030D-6E8A-4147-A177-3AD203B41FA5}">
                          <a16:colId xmlns:a16="http://schemas.microsoft.com/office/drawing/2014/main" val="627380354"/>
                        </a:ext>
                      </a:extLst>
                    </a:gridCol>
                  </a:tblGrid>
                  <a:tr h="1061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3534" t="-571" r="-487633" b="-106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93174" t="-571" r="-370990" b="-106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6364" t="-571" r="-311742" b="-106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2574441"/>
                      </a:ext>
                    </a:extLst>
                  </a:tr>
                  <a:tr h="1061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y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3534" t="-101149" r="-487633" b="-7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93174" t="-101149" r="-370990" b="-7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36364" t="-101149" r="-311742" b="-7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9156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E176E356-7B58-AC48-0718-F5E0B61A21B0}"/>
                  </a:ext>
                </a:extLst>
              </p:cNvPr>
              <p:cNvSpPr/>
              <p:nvPr/>
            </p:nvSpPr>
            <p:spPr>
              <a:xfrm>
                <a:off x="534374" y="5891894"/>
                <a:ext cx="17219252" cy="367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= f(x) = x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f(2);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3;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1; 0; 1; 2; 3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76E356-7B58-AC48-0718-F5E0B61A2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4" y="5891894"/>
                <a:ext cx="17219252" cy="3671583"/>
              </a:xfrm>
              <a:prstGeom prst="rect">
                <a:avLst/>
              </a:prstGeom>
              <a:blipFill>
                <a:blip r:embed="rId6"/>
                <a:stretch>
                  <a:fillRect l="-1275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252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Callout 29"/>
          <p:cNvSpPr/>
          <p:nvPr/>
        </p:nvSpPr>
        <p:spPr>
          <a:xfrm>
            <a:off x="15220158" y="786719"/>
            <a:ext cx="1671964" cy="85912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92135">
            <a:off x="182216" y="261640"/>
            <a:ext cx="1642268" cy="151909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 rot="4356270">
            <a:off x="16717773" y="8543666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791200" y="355428"/>
            <a:ext cx="5791200" cy="1331522"/>
            <a:chOff x="6365212" y="840178"/>
            <a:chExt cx="5791200" cy="1331522"/>
          </a:xfrm>
        </p:grpSpPr>
        <p:grpSp>
          <p:nvGrpSpPr>
            <p:cNvPr id="31" name="Group 30"/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33" name="Group 3"/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42" name="Freeform 4"/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5" name="Group 6"/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40" name="Freeform 7"/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28627"/>
                  </a:scheme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32" name="TextBox 2"/>
            <p:cNvSpPr txBox="1"/>
            <p:nvPr/>
          </p:nvSpPr>
          <p:spPr>
            <a:xfrm>
              <a:off x="6365212" y="840178"/>
              <a:ext cx="5791200" cy="105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>
                  <a:latin typeface="Arial" panose="020B0604020202020204" pitchFamily="34" charset="0"/>
                  <a:cs typeface="Arial" panose="020B0604020202020204" pitchFamily="34" charset="0"/>
                </a:rPr>
                <a:t>Thực hành 2</a:t>
              </a:r>
              <a:endParaRPr lang="en-US" sz="50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0751B77-866D-BA15-594B-55F06E8DAE0E}"/>
                  </a:ext>
                </a:extLst>
              </p:cNvPr>
              <p:cNvSpPr txBox="1"/>
              <p:nvPr/>
            </p:nvSpPr>
            <p:spPr>
              <a:xfrm>
                <a:off x="863838" y="1729489"/>
                <a:ext cx="16560324" cy="5928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phụ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x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 = 2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 – 3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f(x),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i="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f(2) = 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i="0" baseline="30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i="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  <a:endParaRPr lang="en-US" sz="4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i="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4000" i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i="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3) = 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:r>
                  <a:rPr lang="en-US" sz="4000" baseline="30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9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Cho x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-3; -2; -1; 0; 1; 2; 3,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751B77-866D-BA15-594B-55F06E8DA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38" y="1729489"/>
                <a:ext cx="16560324" cy="5928611"/>
              </a:xfrm>
              <a:prstGeom prst="rect">
                <a:avLst/>
              </a:prstGeom>
              <a:blipFill>
                <a:blip r:embed="rId5"/>
                <a:stretch>
                  <a:fillRect l="-1325" b="-3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xmlns="" id="{0BB856B7-C6B8-E666-7722-44A272DAC0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1367568"/>
                  </p:ext>
                </p:extLst>
              </p:nvPr>
            </p:nvGraphicFramePr>
            <p:xfrm>
              <a:off x="2937607" y="7873554"/>
              <a:ext cx="11518798" cy="20705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01907">
                      <a:extLst>
                        <a:ext uri="{9D8B030D-6E8A-4147-A177-3AD203B41FA5}">
                          <a16:colId xmlns:a16="http://schemas.microsoft.com/office/drawing/2014/main" xmlns="" val="2974384144"/>
                        </a:ext>
                      </a:extLst>
                    </a:gridCol>
                    <a:gridCol w="1445127">
                      <a:extLst>
                        <a:ext uri="{9D8B030D-6E8A-4147-A177-3AD203B41FA5}">
                          <a16:colId xmlns:a16="http://schemas.microsoft.com/office/drawing/2014/main" xmlns="" val="2218084113"/>
                        </a:ext>
                      </a:extLst>
                    </a:gridCol>
                    <a:gridCol w="1494958">
                      <a:extLst>
                        <a:ext uri="{9D8B030D-6E8A-4147-A177-3AD203B41FA5}">
                          <a16:colId xmlns:a16="http://schemas.microsoft.com/office/drawing/2014/main" xmlns="" val="3622535690"/>
                        </a:ext>
                      </a:extLst>
                    </a:gridCol>
                    <a:gridCol w="1345462">
                      <a:extLst>
                        <a:ext uri="{9D8B030D-6E8A-4147-A177-3AD203B41FA5}">
                          <a16:colId xmlns:a16="http://schemas.microsoft.com/office/drawing/2014/main" xmlns="" val="1009827875"/>
                        </a:ext>
                      </a:extLst>
                    </a:gridCol>
                    <a:gridCol w="1345462">
                      <a:extLst>
                        <a:ext uri="{9D8B030D-6E8A-4147-A177-3AD203B41FA5}">
                          <a16:colId xmlns:a16="http://schemas.microsoft.com/office/drawing/2014/main" xmlns="" val="2481319351"/>
                        </a:ext>
                      </a:extLst>
                    </a:gridCol>
                    <a:gridCol w="1395294">
                      <a:extLst>
                        <a:ext uri="{9D8B030D-6E8A-4147-A177-3AD203B41FA5}">
                          <a16:colId xmlns:a16="http://schemas.microsoft.com/office/drawing/2014/main" xmlns="" val="3061513118"/>
                        </a:ext>
                      </a:extLst>
                    </a:gridCol>
                    <a:gridCol w="1395294">
                      <a:extLst>
                        <a:ext uri="{9D8B030D-6E8A-4147-A177-3AD203B41FA5}">
                          <a16:colId xmlns:a16="http://schemas.microsoft.com/office/drawing/2014/main" xmlns="" val="95511138"/>
                        </a:ext>
                      </a:extLst>
                    </a:gridCol>
                    <a:gridCol w="1395294">
                      <a:extLst>
                        <a:ext uri="{9D8B030D-6E8A-4147-A177-3AD203B41FA5}">
                          <a16:colId xmlns:a16="http://schemas.microsoft.com/office/drawing/2014/main" xmlns="" val="627380354"/>
                        </a:ext>
                      </a:extLst>
                    </a:gridCol>
                  </a:tblGrid>
                  <a:tr h="10352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42574441"/>
                      </a:ext>
                    </a:extLst>
                  </a:tr>
                  <a:tr h="10352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y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169156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BB856B7-C6B8-E666-7722-44A272DAC0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1367568"/>
                  </p:ext>
                </p:extLst>
              </p:nvPr>
            </p:nvGraphicFramePr>
            <p:xfrm>
              <a:off x="2937607" y="7873554"/>
              <a:ext cx="11518798" cy="20705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01907">
                      <a:extLst>
                        <a:ext uri="{9D8B030D-6E8A-4147-A177-3AD203B41FA5}">
                          <a16:colId xmlns:a16="http://schemas.microsoft.com/office/drawing/2014/main" val="2974384144"/>
                        </a:ext>
                      </a:extLst>
                    </a:gridCol>
                    <a:gridCol w="1445127">
                      <a:extLst>
                        <a:ext uri="{9D8B030D-6E8A-4147-A177-3AD203B41FA5}">
                          <a16:colId xmlns:a16="http://schemas.microsoft.com/office/drawing/2014/main" val="2218084113"/>
                        </a:ext>
                      </a:extLst>
                    </a:gridCol>
                    <a:gridCol w="1494958">
                      <a:extLst>
                        <a:ext uri="{9D8B030D-6E8A-4147-A177-3AD203B41FA5}">
                          <a16:colId xmlns:a16="http://schemas.microsoft.com/office/drawing/2014/main" val="3622535690"/>
                        </a:ext>
                      </a:extLst>
                    </a:gridCol>
                    <a:gridCol w="1345462">
                      <a:extLst>
                        <a:ext uri="{9D8B030D-6E8A-4147-A177-3AD203B41FA5}">
                          <a16:colId xmlns:a16="http://schemas.microsoft.com/office/drawing/2014/main" val="1009827875"/>
                        </a:ext>
                      </a:extLst>
                    </a:gridCol>
                    <a:gridCol w="1345462">
                      <a:extLst>
                        <a:ext uri="{9D8B030D-6E8A-4147-A177-3AD203B41FA5}">
                          <a16:colId xmlns:a16="http://schemas.microsoft.com/office/drawing/2014/main" val="2481319351"/>
                        </a:ext>
                      </a:extLst>
                    </a:gridCol>
                    <a:gridCol w="1395294">
                      <a:extLst>
                        <a:ext uri="{9D8B030D-6E8A-4147-A177-3AD203B41FA5}">
                          <a16:colId xmlns:a16="http://schemas.microsoft.com/office/drawing/2014/main" val="3061513118"/>
                        </a:ext>
                      </a:extLst>
                    </a:gridCol>
                    <a:gridCol w="1395294">
                      <a:extLst>
                        <a:ext uri="{9D8B030D-6E8A-4147-A177-3AD203B41FA5}">
                          <a16:colId xmlns:a16="http://schemas.microsoft.com/office/drawing/2014/main" val="95511138"/>
                        </a:ext>
                      </a:extLst>
                    </a:gridCol>
                    <a:gridCol w="1395294">
                      <a:extLst>
                        <a:ext uri="{9D8B030D-6E8A-4147-A177-3AD203B41FA5}">
                          <a16:colId xmlns:a16="http://schemas.microsoft.com/office/drawing/2014/main" val="627380354"/>
                        </a:ext>
                      </a:extLst>
                    </a:gridCol>
                  </a:tblGrid>
                  <a:tr h="10352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17647" t="-585" r="-578151" b="-108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11429" t="-585" r="-461633" b="-108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45249" t="-585" r="-411765" b="-1081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2574441"/>
                      </a:ext>
                    </a:extLst>
                  </a:tr>
                  <a:tr h="10352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y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9156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525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752600" y="5067300"/>
            <a:ext cx="21107400" cy="6950242"/>
          </a:xfrm>
          <a:custGeom>
            <a:avLst/>
            <a:gdLst/>
            <a:ahLst/>
            <a:cxnLst/>
            <a:rect l="l" t="t" r="r" b="b"/>
            <a:pathLst>
              <a:path w="4099121" h="1678281">
                <a:moveTo>
                  <a:pt x="0" y="0"/>
                </a:moveTo>
                <a:lnTo>
                  <a:pt x="4099121" y="0"/>
                </a:lnTo>
                <a:lnTo>
                  <a:pt x="4099121" y="1678281"/>
                </a:lnTo>
                <a:lnTo>
                  <a:pt x="0" y="16782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Oval Callout 29"/>
          <p:cNvSpPr/>
          <p:nvPr/>
        </p:nvSpPr>
        <p:spPr>
          <a:xfrm>
            <a:off x="8150374" y="4686300"/>
            <a:ext cx="1671964" cy="79823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 rot="4356270">
            <a:off x="16717773" y="8543666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434976" y="1790700"/>
            <a:ext cx="17474224" cy="276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Gọi C = f(d) là hàm số mô tả mối quan hệ giữa chu vi C và đường kính d của một đường tròn. Tìm công thức f(d) và lập bảng giá trị của hàm số ứng với d lần lượt bằng 1; 2; 3; 4 (theo đơn vị </a:t>
            </a:r>
            <a:r>
              <a:rPr lang="vi-VN" sz="4000" dirty="0" err="1">
                <a:solidFill>
                  <a:srgbClr val="000000"/>
                </a:solidFill>
              </a:rPr>
              <a:t>cm</a:t>
            </a:r>
            <a:r>
              <a:rPr lang="vi-VN" sz="4000" dirty="0">
                <a:solidFill>
                  <a:srgbClr val="000000"/>
                </a:solidFill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3000" y="5458968"/>
                <a:ext cx="14706600" cy="4290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Cho d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1; 2; 3; 4, ta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58968"/>
                <a:ext cx="14706600" cy="4290534"/>
              </a:xfrm>
              <a:prstGeom prst="rect">
                <a:avLst/>
              </a:prstGeom>
              <a:blipFill>
                <a:blip r:embed="rId3"/>
                <a:stretch>
                  <a:fillRect l="-1493" b="-4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3CB252F-8A0C-E5B0-6E82-D2F35A5FE0D3}"/>
              </a:ext>
            </a:extLst>
          </p:cNvPr>
          <p:cNvGrpSpPr/>
          <p:nvPr/>
        </p:nvGrpSpPr>
        <p:grpSpPr>
          <a:xfrm>
            <a:off x="6720923" y="489052"/>
            <a:ext cx="4741161" cy="1301648"/>
            <a:chOff x="1852505" y="3331267"/>
            <a:chExt cx="4741161" cy="1301648"/>
          </a:xfrm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xmlns="" id="{824BD997-4413-32E0-1FDD-B1E0B7E040C4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063708F-A9D1-38AE-9560-D1655BD7337A}"/>
                </a:ext>
              </a:extLst>
            </p:cNvPr>
            <p:cNvSpPr/>
            <p:nvPr/>
          </p:nvSpPr>
          <p:spPr>
            <a:xfrm>
              <a:off x="1852505" y="3331267"/>
              <a:ext cx="4741161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2</a:t>
              </a:r>
              <a:endParaRPr lang="en-US" sz="50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53E6EFC-ABB5-A1FB-02A2-EF457AD90F62}"/>
              </a:ext>
            </a:extLst>
          </p:cNvPr>
          <p:cNvGrpSpPr/>
          <p:nvPr/>
        </p:nvGrpSpPr>
        <p:grpSpPr>
          <a:xfrm>
            <a:off x="152400" y="0"/>
            <a:ext cx="1981200" cy="1555369"/>
            <a:chOff x="-502571" y="-69469"/>
            <a:chExt cx="4426871" cy="3533553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xmlns="" id="{38DCB1F5-B6FE-2FCF-3D99-D70AEB208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xmlns="" id="{DBBE9BC8-EDAB-9ACD-B356-C26209DDE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xmlns="" id="{4B0A603A-D434-2320-22FA-594F5675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2" name="Picture 15">
              <a:extLst>
                <a:ext uri="{FF2B5EF4-FFF2-40B4-BE49-F238E27FC236}">
                  <a16:creationId xmlns:a16="http://schemas.microsoft.com/office/drawing/2014/main" xmlns="" id="{F1F56670-D9F8-B86B-4E80-7ED38FA25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8219E059-C7DC-07E8-BD0B-D9E9AD06A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37995" y="358492"/>
            <a:ext cx="1071205" cy="11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369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752600" y="5067300"/>
            <a:ext cx="21107400" cy="6950242"/>
          </a:xfrm>
          <a:custGeom>
            <a:avLst/>
            <a:gdLst/>
            <a:ahLst/>
            <a:cxnLst/>
            <a:rect l="l" t="t" r="r" b="b"/>
            <a:pathLst>
              <a:path w="4099121" h="1678281">
                <a:moveTo>
                  <a:pt x="0" y="0"/>
                </a:moveTo>
                <a:lnTo>
                  <a:pt x="4099121" y="0"/>
                </a:lnTo>
                <a:lnTo>
                  <a:pt x="4099121" y="1678281"/>
                </a:lnTo>
                <a:lnTo>
                  <a:pt x="0" y="16782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Oval Callout 29"/>
          <p:cNvSpPr/>
          <p:nvPr/>
        </p:nvSpPr>
        <p:spPr>
          <a:xfrm>
            <a:off x="8150374" y="4686300"/>
            <a:ext cx="1671964" cy="79823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 rot="4356270">
            <a:off x="16717773" y="8543666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434976" y="1790700"/>
            <a:ext cx="17474224" cy="276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Gọi C = f(d) là hàm số mô tả mối quan hệ giữa chu vi C và đường kính d của một đường tròn. Tìm công thức f(d) và lập bảng giá trị của hàm số ứng với d lần lượt bằng 1; 2; 3; 4 (theo đơn vị </a:t>
            </a:r>
            <a:r>
              <a:rPr lang="vi-VN" sz="4000" dirty="0" err="1">
                <a:solidFill>
                  <a:srgbClr val="000000"/>
                </a:solidFill>
              </a:rPr>
              <a:t>cm</a:t>
            </a:r>
            <a:r>
              <a:rPr lang="vi-VN" sz="4000" dirty="0">
                <a:solidFill>
                  <a:srgbClr val="000000"/>
                </a:solidFill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3CB252F-8A0C-E5B0-6E82-D2F35A5FE0D3}"/>
              </a:ext>
            </a:extLst>
          </p:cNvPr>
          <p:cNvGrpSpPr/>
          <p:nvPr/>
        </p:nvGrpSpPr>
        <p:grpSpPr>
          <a:xfrm>
            <a:off x="6720923" y="489052"/>
            <a:ext cx="4741161" cy="1301648"/>
            <a:chOff x="1852505" y="3331267"/>
            <a:chExt cx="4741161" cy="1301648"/>
          </a:xfrm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xmlns="" id="{824BD997-4413-32E0-1FDD-B1E0B7E040C4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063708F-A9D1-38AE-9560-D1655BD7337A}"/>
                </a:ext>
              </a:extLst>
            </p:cNvPr>
            <p:cNvSpPr/>
            <p:nvPr/>
          </p:nvSpPr>
          <p:spPr>
            <a:xfrm>
              <a:off x="1852505" y="3331267"/>
              <a:ext cx="4741161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2</a:t>
              </a:r>
              <a:endParaRPr lang="en-US" sz="50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53E6EFC-ABB5-A1FB-02A2-EF457AD90F62}"/>
              </a:ext>
            </a:extLst>
          </p:cNvPr>
          <p:cNvGrpSpPr/>
          <p:nvPr/>
        </p:nvGrpSpPr>
        <p:grpSpPr>
          <a:xfrm>
            <a:off x="152400" y="0"/>
            <a:ext cx="1981200" cy="1555369"/>
            <a:chOff x="-502571" y="-69469"/>
            <a:chExt cx="4426871" cy="3533553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xmlns="" id="{38DCB1F5-B6FE-2FCF-3D99-D70AEB208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xmlns="" id="{DBBE9BC8-EDAB-9ACD-B356-C26209DDE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xmlns="" id="{4B0A603A-D434-2320-22FA-594F5675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2" name="Picture 15">
              <a:extLst>
                <a:ext uri="{FF2B5EF4-FFF2-40B4-BE49-F238E27FC236}">
                  <a16:creationId xmlns:a16="http://schemas.microsoft.com/office/drawing/2014/main" xmlns="" id="{F1F56670-D9F8-B86B-4E80-7ED38FA25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8219E059-C7DC-07E8-BD0B-D9E9AD06A8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37995" y="358492"/>
            <a:ext cx="1071205" cy="119687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0D1B7FE9-803F-4440-5598-520D75B3E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67421"/>
              </p:ext>
            </p:extLst>
          </p:nvPr>
        </p:nvGraphicFramePr>
        <p:xfrm>
          <a:off x="2918856" y="5829299"/>
          <a:ext cx="11940143" cy="223626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50769">
                  <a:extLst>
                    <a:ext uri="{9D8B030D-6E8A-4147-A177-3AD203B41FA5}">
                      <a16:colId xmlns:a16="http://schemas.microsoft.com/office/drawing/2014/main" xmlns="" val="3773939804"/>
                    </a:ext>
                  </a:extLst>
                </a:gridCol>
                <a:gridCol w="2397701">
                  <a:extLst>
                    <a:ext uri="{9D8B030D-6E8A-4147-A177-3AD203B41FA5}">
                      <a16:colId xmlns:a16="http://schemas.microsoft.com/office/drawing/2014/main" xmlns="" val="2618684743"/>
                    </a:ext>
                  </a:extLst>
                </a:gridCol>
                <a:gridCol w="2364612">
                  <a:extLst>
                    <a:ext uri="{9D8B030D-6E8A-4147-A177-3AD203B41FA5}">
                      <a16:colId xmlns:a16="http://schemas.microsoft.com/office/drawing/2014/main" xmlns="" val="923898565"/>
                    </a:ext>
                  </a:extLst>
                </a:gridCol>
                <a:gridCol w="2397701">
                  <a:extLst>
                    <a:ext uri="{9D8B030D-6E8A-4147-A177-3AD203B41FA5}">
                      <a16:colId xmlns:a16="http://schemas.microsoft.com/office/drawing/2014/main" xmlns="" val="3219058188"/>
                    </a:ext>
                  </a:extLst>
                </a:gridCol>
                <a:gridCol w="1929360">
                  <a:extLst>
                    <a:ext uri="{9D8B030D-6E8A-4147-A177-3AD203B41FA5}">
                      <a16:colId xmlns:a16="http://schemas.microsoft.com/office/drawing/2014/main" xmlns="" val="2289043413"/>
                    </a:ext>
                  </a:extLst>
                </a:gridCol>
              </a:tblGrid>
              <a:tr h="1102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(cm)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932209076"/>
                  </a:ext>
                </a:extLst>
              </a:tr>
              <a:tr h="1133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(cm</a:t>
                      </a:r>
                      <a:r>
                        <a:rPr lang="en-US" sz="4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7,068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12.56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25674198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90EB76F-7974-3E82-D305-049FCEB9AC43}"/>
              </a:ext>
            </a:extLst>
          </p:cNvPr>
          <p:cNvGrpSpPr/>
          <p:nvPr/>
        </p:nvGrpSpPr>
        <p:grpSpPr>
          <a:xfrm>
            <a:off x="724244" y="8115300"/>
            <a:ext cx="16344556" cy="1824923"/>
            <a:chOff x="255964" y="3245967"/>
            <a:chExt cx="8493925" cy="18249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81187F7-2D45-E16C-4FD1-315363556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55964" y="3393062"/>
              <a:ext cx="569553" cy="11576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DE9E8B4-48FF-B512-BA39-557010F4DE26}"/>
                </a:ext>
              </a:extLst>
            </p:cNvPr>
            <p:cNvSpPr txBox="1"/>
            <p:nvPr/>
          </p:nvSpPr>
          <p:spPr>
            <a:xfrm>
              <a:off x="987150" y="3245967"/>
              <a:ext cx="7762739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x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thay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mà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luôn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giá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trị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thì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gọi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hàm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hằng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kí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kern="1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hiệu</a:t>
              </a:r>
              <a:r>
                <a:rPr lang="en-US" sz="4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 = f (x) = c</a:t>
              </a:r>
              <a:endPara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06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73598" y="907553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0"/>
            <a:ext cx="1981200" cy="1555369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997006" y="1779664"/>
            <a:ext cx="11042593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37,5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t.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N(t)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37995" y="358492"/>
            <a:ext cx="1071205" cy="1196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5064" y="2140824"/>
            <a:ext cx="5068900" cy="4816057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997006" y="6358045"/>
            <a:ext cx="156025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1" y="7594874"/>
            <a:ext cx="1310639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37,5</a:t>
            </a:r>
            <a:r>
              <a:rPr lang="en-U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N(t) = 37,5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7E35B86-0DF4-F9CE-DA3B-5EBED7AACE63}"/>
              </a:ext>
            </a:extLst>
          </p:cNvPr>
          <p:cNvGrpSpPr/>
          <p:nvPr/>
        </p:nvGrpSpPr>
        <p:grpSpPr>
          <a:xfrm>
            <a:off x="5943599" y="533669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xmlns="" id="{6C7169D0-04CB-5D05-9BF8-AF5B243A78F6}"/>
                </a:ext>
              </a:extLst>
            </p:cNvPr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6647288-E534-9597-6E6C-EC6573E05BF0}"/>
                </a:ext>
              </a:extLst>
            </p:cNvPr>
            <p:cNvSpPr/>
            <p:nvPr/>
          </p:nvSpPr>
          <p:spPr>
            <a:xfrm>
              <a:off x="2269170" y="987956"/>
              <a:ext cx="468910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tr8)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8701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05600" y="3694207"/>
            <a:ext cx="4544834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890"/>
      </p:ext>
    </p:extLst>
  </p:cSld>
  <p:clrMapOvr>
    <a:masterClrMapping/>
  </p:clrMapOvr>
  <p:transition spd="med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1462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19896" y="6311249"/>
            <a:ext cx="123944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56597" y="6292959"/>
                <a:ext cx="2031325" cy="90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	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597" y="6292959"/>
                <a:ext cx="2031325" cy="901593"/>
              </a:xfrm>
              <a:prstGeom prst="rect">
                <a:avLst/>
              </a:prstGeom>
              <a:blipFill>
                <a:blip r:embed="rId5"/>
                <a:stretch>
                  <a:fillRect l="-1047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725988" y="7997766"/>
            <a:ext cx="1227259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07016" y="8354329"/>
                <a:ext cx="3033774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016" y="8354329"/>
                <a:ext cx="3033774" cy="901593"/>
              </a:xfrm>
              <a:prstGeom prst="rect">
                <a:avLst/>
              </a:prstGeom>
              <a:blipFill>
                <a:blip r:embed="rId6"/>
                <a:stretch>
                  <a:fillRect l="-7243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645758" y="3301140"/>
            <a:ext cx="1393369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Câu 1. 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hàm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số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g(x) = (x - 1)(x</a:t>
            </a:r>
            <a:r>
              <a:rPr lang="en-US" sz="4500" baseline="300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2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+ x + 1).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Tính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f(0)</a:t>
            </a:r>
            <a:endParaRPr lang="en-US" sz="4500" dirty="0">
              <a:solidFill>
                <a:schemeClr val="bg1"/>
              </a:solidFill>
              <a:latin typeface="Arial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1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44522" y="6311249"/>
                <a:ext cx="3990195" cy="90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&lt; h(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522" y="6311249"/>
                <a:ext cx="3990195" cy="901593"/>
              </a:xfrm>
              <a:prstGeom prst="rect">
                <a:avLst/>
              </a:prstGeom>
              <a:blipFill>
                <a:blip r:embed="rId5"/>
                <a:stretch>
                  <a:fillRect l="-5505" r="-765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533268" y="6292959"/>
                <a:ext cx="3877985" cy="90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= h(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1)	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268" y="6292959"/>
                <a:ext cx="3877985" cy="901593"/>
              </a:xfrm>
              <a:prstGeom prst="rect">
                <a:avLst/>
              </a:prstGeom>
              <a:blipFill>
                <a:blip r:embed="rId6"/>
                <a:stretch>
                  <a:fillRect l="-5660" r="-4403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42599" y="7997766"/>
                <a:ext cx="3994042" cy="1363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99" y="7997766"/>
                <a:ext cx="3994042" cy="1363258"/>
              </a:xfrm>
              <a:prstGeom prst="rect">
                <a:avLst/>
              </a:prstGeom>
              <a:blipFill>
                <a:blip r:embed="rId7"/>
                <a:stretch>
                  <a:fillRect l="-4573" r="-3506" b="-18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37159" y="8354329"/>
                <a:ext cx="3903631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&gt; h(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159" y="8354329"/>
                <a:ext cx="3903631" cy="901593"/>
              </a:xfrm>
              <a:prstGeom prst="rect">
                <a:avLst/>
              </a:prstGeom>
              <a:blipFill>
                <a:blip r:embed="rId8"/>
                <a:stretch>
                  <a:fillRect l="-5625" r="-375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743200" y="2870761"/>
            <a:ext cx="1355845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2</a:t>
            </a:r>
            <a:r>
              <a:rPr lang="vi-VN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. 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hai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hàm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số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f(x) = −2x</a:t>
            </a:r>
            <a:r>
              <a:rPr lang="en-US" sz="4500" baseline="300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3 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và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h(x) = 10 – 3x. So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sánh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f(−2)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và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</a:rPr>
              <a:t> h(−1)</a:t>
            </a:r>
            <a:endParaRPr lang="en-US" sz="4500" dirty="0">
              <a:solidFill>
                <a:schemeClr val="bg1"/>
              </a:solidFill>
              <a:latin typeface="Arial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69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577229" y="6311249"/>
            <a:ext cx="152477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16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56598" y="6292959"/>
            <a:ext cx="20313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32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5988" y="7997766"/>
            <a:ext cx="1227259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07016" y="8354329"/>
            <a:ext cx="303377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64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681597" y="3322077"/>
            <a:ext cx="12877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3</a:t>
            </a:r>
            <a:r>
              <a:rPr lang="vi-VN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. </a:t>
            </a:r>
            <a:r>
              <a:rPr lang="en-US" sz="4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</a:rPr>
              <a:t>hàm</a:t>
            </a:r>
            <a:r>
              <a:rPr lang="en-US" sz="4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</a:rPr>
              <a:t>số</a:t>
            </a:r>
            <a:r>
              <a:rPr lang="en-US" sz="4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</a:rPr>
              <a:t> f(x) = x</a:t>
            </a:r>
            <a:r>
              <a:rPr lang="en-US" sz="45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</a:rPr>
              <a:t>3</a:t>
            </a:r>
            <a:r>
              <a:rPr lang="en-US" sz="4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</a:rPr>
              <a:t> - 3x – 2. </a:t>
            </a:r>
            <a:r>
              <a:rPr lang="en-US" sz="4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</a:rPr>
              <a:t>Tính</a:t>
            </a:r>
            <a:r>
              <a:rPr lang="en-US" sz="4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</a:rPr>
              <a:t> 2.f(3)</a:t>
            </a:r>
            <a:endParaRPr lang="en-US" sz="4500" dirty="0">
              <a:solidFill>
                <a:schemeClr val="bg1"/>
              </a:solidFill>
              <a:latin typeface="Arial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24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68115" y="9563100"/>
            <a:ext cx="543685" cy="5540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785690" y="200375"/>
            <a:ext cx="2380882" cy="1735390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98884" y="331224"/>
            <a:ext cx="6727658" cy="1604541"/>
            <a:chOff x="1485900" y="1827798"/>
            <a:chExt cx="6727658" cy="1604541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27798"/>
              <a:ext cx="6727658" cy="1604541"/>
              <a:chOff x="1028700" y="1670038"/>
              <a:chExt cx="16011076" cy="61904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156757"/>
                <a:ext cx="15237295" cy="5304890"/>
                <a:chOff x="0" y="-38100"/>
                <a:chExt cx="3848257" cy="13397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159737"/>
                  <a:ext cx="3848257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94724"/>
              <a:ext cx="5618686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0673" y="3924300"/>
            <a:ext cx="8892672" cy="41262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4655" y="2823434"/>
            <a:ext cx="8892672" cy="6739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134.5 mm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343.6 mm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319.9 mm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276.6 mm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377.8 mm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288.7 mm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3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155.4 mm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B78F82-4E8B-38B0-FBEE-436DBE80DC77}"/>
              </a:ext>
            </a:extLst>
          </p:cNvPr>
          <p:cNvSpPr/>
          <p:nvPr/>
        </p:nvSpPr>
        <p:spPr>
          <a:xfrm>
            <a:off x="7943992" y="2073237"/>
            <a:ext cx="197201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nl-NL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213348" y="6311249"/>
            <a:ext cx="225254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 = 0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61545" y="6292959"/>
            <a:ext cx="295465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 = 2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0968" y="7997766"/>
            <a:ext cx="2317301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m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07016" y="8354329"/>
                <a:ext cx="3033774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m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016" y="8354329"/>
                <a:ext cx="3033774" cy="901593"/>
              </a:xfrm>
              <a:prstGeom prst="rect">
                <a:avLst/>
              </a:prstGeom>
              <a:blipFill>
                <a:blip r:embed="rId5"/>
                <a:stretch>
                  <a:fillRect l="-7243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214716" y="2728495"/>
            <a:ext cx="12877800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4</a:t>
            </a:r>
            <a:r>
              <a:rPr lang="vi-VN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. 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y = (3m – 2)x + 5m.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m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x = −1</a:t>
            </a:r>
          </a:p>
        </p:txBody>
      </p:sp>
    </p:spTree>
    <p:extLst>
      <p:ext uri="{BB962C8B-B14F-4D97-AF65-F5344CB8AC3E}">
        <p14:creationId xmlns:p14="http://schemas.microsoft.com/office/powerpoint/2010/main" val="3105768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299109" y="6311249"/>
            <a:ext cx="20810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x = 1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209145" y="6292959"/>
                <a:ext cx="2954655" cy="96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9145" y="6292959"/>
                <a:ext cx="2954655" cy="968598"/>
              </a:xfrm>
              <a:prstGeom prst="rect">
                <a:avLst/>
              </a:prstGeom>
              <a:blipFill>
                <a:blip r:embed="rId5"/>
                <a:stretch>
                  <a:fillRect l="-7423" b="-25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24791" y="7997766"/>
                <a:ext cx="3429657" cy="1578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3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300" b="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3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91" y="7997766"/>
                <a:ext cx="3429657" cy="1578894"/>
              </a:xfrm>
              <a:prstGeom prst="rect">
                <a:avLst/>
              </a:prstGeom>
              <a:blipFill>
                <a:blip r:embed="rId6"/>
                <a:stretch>
                  <a:fillRect l="-6228" r="-5160" b="-17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344400" y="8354329"/>
                <a:ext cx="3033774" cy="96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- 1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8354329"/>
                <a:ext cx="3033774" cy="968598"/>
              </a:xfrm>
              <a:prstGeom prst="rect">
                <a:avLst/>
              </a:prstGeom>
              <a:blipFill>
                <a:blip r:embed="rId7"/>
                <a:stretch>
                  <a:fillRect l="-7028" r="-6225" b="-25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81442" y="2789213"/>
                <a:ext cx="12636313" cy="2283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45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Câu </a:t>
                </a:r>
                <a:r>
                  <a:rPr lang="en-US" sz="45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5</a:t>
                </a:r>
                <a:r>
                  <a:rPr lang="vi-VN" sz="45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. </a:t>
                </a:r>
                <a:r>
                  <a:rPr lang="en-US" sz="48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</a:rPr>
                  <a:t>Cho </a:t>
                </a:r>
                <a:r>
                  <a:rPr lang="en-US" sz="4800" dirty="0" err="1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</a:rPr>
                  <a:t>hàm</a:t>
                </a:r>
                <a:r>
                  <a:rPr lang="en-US" sz="48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</a:rPr>
                  <a:t> y = (3+2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)x -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 – 1. </a:t>
                </a:r>
                <a:r>
                  <a:rPr lang="en-US" sz="4800" dirty="0" err="1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Tìm</a:t>
                </a:r>
                <a:r>
                  <a:rPr lang="en-US" sz="48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 x </a:t>
                </a:r>
                <a:r>
                  <a:rPr lang="en-US" sz="4800" dirty="0" err="1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để</a:t>
                </a:r>
                <a:r>
                  <a:rPr lang="en-US" sz="48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 y = 0</a:t>
                </a:r>
                <a:endParaRPr lang="en-US" sz="4500" dirty="0">
                  <a:solidFill>
                    <a:schemeClr val="bg1"/>
                  </a:solidFill>
                  <a:latin typeface="Arial (Body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442" y="2789213"/>
                <a:ext cx="12636313" cy="2283446"/>
              </a:xfrm>
              <a:prstGeom prst="rect">
                <a:avLst/>
              </a:prstGeom>
              <a:blipFill>
                <a:blip r:embed="rId8"/>
                <a:stretch>
                  <a:fillRect l="-2219" b="-13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677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6720239" y="8538483"/>
            <a:ext cx="1403434" cy="1568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4229" y="620213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515100" y="428421"/>
            <a:ext cx="5257800" cy="1066800"/>
            <a:chOff x="214647" y="190500"/>
            <a:chExt cx="11478326" cy="1066800"/>
          </a:xfrm>
        </p:grpSpPr>
        <p:sp>
          <p:nvSpPr>
            <p:cNvPr id="19" name="Rectangle 1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9788" y="220912"/>
              <a:ext cx="980762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66800" y="1555712"/>
            <a:ext cx="16154400" cy="597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giá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trị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tương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ứng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hai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đại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x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y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cho</a:t>
            </a:r>
            <a:r>
              <a:rPr lang="vi-VN" sz="4000" dirty="0">
                <a:solidFill>
                  <a:srgbClr val="000000"/>
                </a:solidFill>
                <a:latin typeface="Arial (Body)"/>
              </a:rPr>
              <a:t> trong các bảng sau. Trong mỗi trường hợp, hãy cho biết đại lượng y có phải là hàm số của đại lượng x không.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Giải</a:t>
            </a:r>
            <a:r>
              <a:rPr lang="en-US" sz="4000" dirty="0">
                <a:effectLst/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Times New Roman" panose="02020603050405020304" pitchFamily="18" charset="0"/>
              </a:rPr>
              <a:t>thích</a:t>
            </a:r>
            <a:endParaRPr lang="en-US" sz="4000" dirty="0">
              <a:effectLst/>
              <a:latin typeface="Arial (Body)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 (Body)"/>
                <a:ea typeface="Times New Roman" panose="02020603050405020304" pitchFamily="18" charset="0"/>
              </a:rPr>
              <a:t>a)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sz="4000" dirty="0">
              <a:effectLst/>
              <a:latin typeface="Arial (Body)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 (Body)"/>
                <a:ea typeface="Times New Roman" panose="02020603050405020304" pitchFamily="18" charset="0"/>
              </a:rPr>
              <a:t>b)</a:t>
            </a:r>
            <a:endParaRPr lang="en-US" sz="4000" dirty="0">
              <a:effectLst/>
              <a:latin typeface="Arial (Body)"/>
              <a:ea typeface="Times New Roman" panose="02020603050405020304" pitchFamily="18" charset="0"/>
            </a:endParaRPr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35400" y="428421"/>
            <a:ext cx="1150262" cy="76923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75425F8-D51B-F6F8-570C-D35A30FE7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676509"/>
              </p:ext>
            </p:extLst>
          </p:nvPr>
        </p:nvGraphicFramePr>
        <p:xfrm>
          <a:off x="3379924" y="4825554"/>
          <a:ext cx="11518797" cy="2070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026">
                  <a:extLst>
                    <a:ext uri="{9D8B030D-6E8A-4147-A177-3AD203B41FA5}">
                      <a16:colId xmlns:a16="http://schemas.microsoft.com/office/drawing/2014/main" xmlns="" val="2974384144"/>
                    </a:ext>
                  </a:extLst>
                </a:gridCol>
                <a:gridCol w="1288989">
                  <a:extLst>
                    <a:ext uri="{9D8B030D-6E8A-4147-A177-3AD203B41FA5}">
                      <a16:colId xmlns:a16="http://schemas.microsoft.com/office/drawing/2014/main" xmlns="" val="2218084113"/>
                    </a:ext>
                  </a:extLst>
                </a:gridCol>
                <a:gridCol w="1333436">
                  <a:extLst>
                    <a:ext uri="{9D8B030D-6E8A-4147-A177-3AD203B41FA5}">
                      <a16:colId xmlns:a16="http://schemas.microsoft.com/office/drawing/2014/main" xmlns="" val="3622535690"/>
                    </a:ext>
                  </a:extLst>
                </a:gridCol>
                <a:gridCol w="1200093">
                  <a:extLst>
                    <a:ext uri="{9D8B030D-6E8A-4147-A177-3AD203B41FA5}">
                      <a16:colId xmlns:a16="http://schemas.microsoft.com/office/drawing/2014/main" xmlns="" val="1009827875"/>
                    </a:ext>
                  </a:extLst>
                </a:gridCol>
                <a:gridCol w="1200093">
                  <a:extLst>
                    <a:ext uri="{9D8B030D-6E8A-4147-A177-3AD203B41FA5}">
                      <a16:colId xmlns:a16="http://schemas.microsoft.com/office/drawing/2014/main" xmlns="" val="2481319351"/>
                    </a:ext>
                  </a:extLst>
                </a:gridCol>
                <a:gridCol w="1244540">
                  <a:extLst>
                    <a:ext uri="{9D8B030D-6E8A-4147-A177-3AD203B41FA5}">
                      <a16:colId xmlns:a16="http://schemas.microsoft.com/office/drawing/2014/main" xmlns="" val="3061513118"/>
                    </a:ext>
                  </a:extLst>
                </a:gridCol>
                <a:gridCol w="1244540">
                  <a:extLst>
                    <a:ext uri="{9D8B030D-6E8A-4147-A177-3AD203B41FA5}">
                      <a16:colId xmlns:a16="http://schemas.microsoft.com/office/drawing/2014/main" xmlns="" val="95511138"/>
                    </a:ext>
                  </a:extLst>
                </a:gridCol>
                <a:gridCol w="1244540">
                  <a:extLst>
                    <a:ext uri="{9D8B030D-6E8A-4147-A177-3AD203B41FA5}">
                      <a16:colId xmlns:a16="http://schemas.microsoft.com/office/drawing/2014/main" xmlns="" val="627380354"/>
                    </a:ext>
                  </a:extLst>
                </a:gridCol>
                <a:gridCol w="1244540">
                  <a:extLst>
                    <a:ext uri="{9D8B030D-6E8A-4147-A177-3AD203B41FA5}">
                      <a16:colId xmlns:a16="http://schemas.microsoft.com/office/drawing/2014/main" xmlns="" val="1944231454"/>
                    </a:ext>
                  </a:extLst>
                </a:gridCol>
              </a:tblGrid>
              <a:tr h="1035273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x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2574441"/>
                  </a:ext>
                </a:extLst>
              </a:tr>
              <a:tr h="1035273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latin typeface="Arial (Body)"/>
                        </a:rPr>
                        <a:t>y</a:t>
                      </a: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69156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3F1BC854-57CB-61C4-AACF-1699CF5184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6907108"/>
                  </p:ext>
                </p:extLst>
              </p:nvPr>
            </p:nvGraphicFramePr>
            <p:xfrm>
              <a:off x="3485339" y="7541210"/>
              <a:ext cx="11317321" cy="23801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93285">
                      <a:extLst>
                        <a:ext uri="{9D8B030D-6E8A-4147-A177-3AD203B41FA5}">
                          <a16:colId xmlns:a16="http://schemas.microsoft.com/office/drawing/2014/main" xmlns="" val="2974384144"/>
                        </a:ext>
                      </a:extLst>
                    </a:gridCol>
                    <a:gridCol w="1607631">
                      <a:extLst>
                        <a:ext uri="{9D8B030D-6E8A-4147-A177-3AD203B41FA5}">
                          <a16:colId xmlns:a16="http://schemas.microsoft.com/office/drawing/2014/main" xmlns="" val="2218084113"/>
                        </a:ext>
                      </a:extLst>
                    </a:gridCol>
                    <a:gridCol w="1663065">
                      <a:extLst>
                        <a:ext uri="{9D8B030D-6E8A-4147-A177-3AD203B41FA5}">
                          <a16:colId xmlns:a16="http://schemas.microsoft.com/office/drawing/2014/main" xmlns="" val="3622535690"/>
                        </a:ext>
                      </a:extLst>
                    </a:gridCol>
                    <a:gridCol w="1496758">
                      <a:extLst>
                        <a:ext uri="{9D8B030D-6E8A-4147-A177-3AD203B41FA5}">
                          <a16:colId xmlns:a16="http://schemas.microsoft.com/office/drawing/2014/main" xmlns="" val="1009827875"/>
                        </a:ext>
                      </a:extLst>
                    </a:gridCol>
                    <a:gridCol w="1552194">
                      <a:extLst>
                        <a:ext uri="{9D8B030D-6E8A-4147-A177-3AD203B41FA5}">
                          <a16:colId xmlns:a16="http://schemas.microsoft.com/office/drawing/2014/main" xmlns="" val="3061513118"/>
                        </a:ext>
                      </a:extLst>
                    </a:gridCol>
                    <a:gridCol w="1552194">
                      <a:extLst>
                        <a:ext uri="{9D8B030D-6E8A-4147-A177-3AD203B41FA5}">
                          <a16:colId xmlns:a16="http://schemas.microsoft.com/office/drawing/2014/main" xmlns="" val="95511138"/>
                        </a:ext>
                      </a:extLst>
                    </a:gridCol>
                    <a:gridCol w="1552194">
                      <a:extLst>
                        <a:ext uri="{9D8B030D-6E8A-4147-A177-3AD203B41FA5}">
                          <a16:colId xmlns:a16="http://schemas.microsoft.com/office/drawing/2014/main" xmlns="" val="627380354"/>
                        </a:ext>
                      </a:extLst>
                    </a:gridCol>
                  </a:tblGrid>
                  <a:tr h="10395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>
                        <a:solidFill>
                          <a:srgbClr val="FFFF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42574441"/>
                      </a:ext>
                    </a:extLst>
                  </a:tr>
                  <a:tr h="13405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y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>
                        <a:solidFill>
                          <a:srgbClr val="FFFF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169156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F1BC854-57CB-61C4-AACF-1699CF5184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6907108"/>
                  </p:ext>
                </p:extLst>
              </p:nvPr>
            </p:nvGraphicFramePr>
            <p:xfrm>
              <a:off x="3485339" y="7541210"/>
              <a:ext cx="11317321" cy="23801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93285">
                      <a:extLst>
                        <a:ext uri="{9D8B030D-6E8A-4147-A177-3AD203B41FA5}">
                          <a16:colId xmlns:a16="http://schemas.microsoft.com/office/drawing/2014/main" val="2974384144"/>
                        </a:ext>
                      </a:extLst>
                    </a:gridCol>
                    <a:gridCol w="1607631">
                      <a:extLst>
                        <a:ext uri="{9D8B030D-6E8A-4147-A177-3AD203B41FA5}">
                          <a16:colId xmlns:a16="http://schemas.microsoft.com/office/drawing/2014/main" val="2218084113"/>
                        </a:ext>
                      </a:extLst>
                    </a:gridCol>
                    <a:gridCol w="1663065">
                      <a:extLst>
                        <a:ext uri="{9D8B030D-6E8A-4147-A177-3AD203B41FA5}">
                          <a16:colId xmlns:a16="http://schemas.microsoft.com/office/drawing/2014/main" val="3622535690"/>
                        </a:ext>
                      </a:extLst>
                    </a:gridCol>
                    <a:gridCol w="1496758">
                      <a:extLst>
                        <a:ext uri="{9D8B030D-6E8A-4147-A177-3AD203B41FA5}">
                          <a16:colId xmlns:a16="http://schemas.microsoft.com/office/drawing/2014/main" val="1009827875"/>
                        </a:ext>
                      </a:extLst>
                    </a:gridCol>
                    <a:gridCol w="1552194">
                      <a:extLst>
                        <a:ext uri="{9D8B030D-6E8A-4147-A177-3AD203B41FA5}">
                          <a16:colId xmlns:a16="http://schemas.microsoft.com/office/drawing/2014/main" val="3061513118"/>
                        </a:ext>
                      </a:extLst>
                    </a:gridCol>
                    <a:gridCol w="1552194">
                      <a:extLst>
                        <a:ext uri="{9D8B030D-6E8A-4147-A177-3AD203B41FA5}">
                          <a16:colId xmlns:a16="http://schemas.microsoft.com/office/drawing/2014/main" val="95511138"/>
                        </a:ext>
                      </a:extLst>
                    </a:gridCol>
                    <a:gridCol w="1552194">
                      <a:extLst>
                        <a:ext uri="{9D8B030D-6E8A-4147-A177-3AD203B41FA5}">
                          <a16:colId xmlns:a16="http://schemas.microsoft.com/office/drawing/2014/main" val="627380354"/>
                        </a:ext>
                      </a:extLst>
                    </a:gridCol>
                  </a:tblGrid>
                  <a:tr h="10395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>
                        <a:solidFill>
                          <a:srgbClr val="FFFF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18182" t="-585" r="-486742" b="-1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10989" t="-585" r="-370696" b="-1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45122" t="-585" r="-311382" b="-1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2574441"/>
                      </a:ext>
                    </a:extLst>
                  </a:tr>
                  <a:tr h="13405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y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>
                        <a:solidFill>
                          <a:srgbClr val="FFFF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18182" t="-78182" r="-486742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10989" t="-78182" r="-370696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45122" t="-78182" r="-311382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29020" t="-78182" r="-100784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29020" t="-78182" r="-784" b="-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91568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6720239" y="8538483"/>
            <a:ext cx="1403434" cy="1568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4229" y="620213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515100" y="598987"/>
            <a:ext cx="5257800" cy="1066800"/>
            <a:chOff x="214647" y="190500"/>
            <a:chExt cx="11478326" cy="1066800"/>
          </a:xfrm>
        </p:grpSpPr>
        <p:sp>
          <p:nvSpPr>
            <p:cNvPr id="19" name="Rectangle 1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9788" y="220912"/>
              <a:ext cx="980762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35400" y="428421"/>
            <a:ext cx="1150262" cy="76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57300" y="3549245"/>
                <a:ext cx="15773400" cy="6113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y là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phụ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4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+ 1</m:t>
                    </m:r>
                  </m:oMath>
                </a14:m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x = 2 ta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y là 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FR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3549245"/>
                <a:ext cx="15773400" cy="6113597"/>
              </a:xfrm>
              <a:prstGeom prst="rect">
                <a:avLst/>
              </a:prstGeom>
              <a:blipFill>
                <a:blip r:embed="rId6"/>
                <a:stretch>
                  <a:fillRect l="-1352" b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16"/>
          <p:cNvSpPr/>
          <p:nvPr/>
        </p:nvSpPr>
        <p:spPr>
          <a:xfrm>
            <a:off x="1066800" y="2171700"/>
            <a:ext cx="1560257" cy="843953"/>
          </a:xfrm>
          <a:prstGeom prst="wedgeEllipseCallout">
            <a:avLst>
              <a:gd name="adj1" fmla="val 36230"/>
              <a:gd name="adj2" fmla="val 625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363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028700" y="5002286"/>
            <a:ext cx="156025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7239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39788" y="220912"/>
              <a:ext cx="980762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073942" y="799162"/>
            <a:ext cx="6019799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y = f(x) = 3x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52607" y="6120728"/>
                <a:ext cx="10982786" cy="3411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x = 1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f(x)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4000" i="0" dirty="0">
                    <a:latin typeface="Arial (Body)"/>
                    <a:cs typeface="Times New Roman" panose="02020603050405020304" pitchFamily="18" charset="0"/>
                  </a:rPr>
                  <a:t>(</a:t>
                </a:r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1) = 1</a:t>
                </a:r>
                <a:r>
                  <a:rPr lang="en-US" sz="4000" b="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3 = 3</a:t>
                </a:r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4000" i="0" dirty="0">
                    <a:latin typeface="Arial (Body)"/>
                    <a:cs typeface="Times New Roman" panose="02020603050405020304" pitchFamily="18" charset="0"/>
                  </a:rPr>
                  <a:t>(</a:t>
                </a:r>
                <a:r>
                  <a:rPr lang="en-US" sz="4000" i="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x)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= 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= 1</a:t>
                </a:r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i="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4000" i="0" dirty="0">
                    <a:latin typeface="Arial (Body)"/>
                    <a:cs typeface="Times New Roman" panose="02020603050405020304" pitchFamily="18" charset="0"/>
                  </a:rPr>
                  <a:t>(</a:t>
                </a:r>
                <a:r>
                  <a:rPr lang="en-US" sz="4000" i="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x)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4000" i="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4000" i="0" dirty="0">
                    <a:latin typeface="Arial (Body)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i="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= 3.</a:t>
                </a:r>
                <a:r>
                  <a:rPr lang="en-US" sz="4000" i="0" dirty="0">
                    <a:latin typeface="Arial (Body)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i="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i="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07" y="6120728"/>
                <a:ext cx="10982786" cy="3411960"/>
              </a:xfrm>
              <a:prstGeom prst="rect">
                <a:avLst/>
              </a:prstGeom>
              <a:blipFill>
                <a:blip r:embed="rId4"/>
                <a:stretch>
                  <a:fillRect l="-1942" b="-6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7BD334F9-8FB1-95F2-7015-4D5D2B371DD2}"/>
                  </a:ext>
                </a:extLst>
              </p:cNvPr>
              <p:cNvSpPr/>
              <p:nvPr/>
            </p:nvSpPr>
            <p:spPr>
              <a:xfrm>
                <a:off x="1139220" y="1562100"/>
                <a:ext cx="16009560" cy="32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f(1);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</a:rPr>
                  <a:t>2);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</a:rPr>
                  <a:t>b) </a:t>
                </a:r>
                <a:r>
                  <a:rPr lang="en-US" sz="4000" dirty="0" err="1">
                    <a:latin typeface="Arial (Body)"/>
                  </a:rPr>
                  <a:t>Lập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bảng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các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giá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trị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tương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ứng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của</a:t>
                </a:r>
                <a:r>
                  <a:rPr lang="en-US" sz="4000" dirty="0">
                    <a:latin typeface="Arial (Body)"/>
                  </a:rPr>
                  <a:t> y </a:t>
                </a:r>
                <a:r>
                  <a:rPr lang="en-US" sz="4000" dirty="0" err="1">
                    <a:latin typeface="Arial (Body)"/>
                  </a:rPr>
                  <a:t>khi</a:t>
                </a:r>
                <a:r>
                  <a:rPr lang="en-US" sz="4000" dirty="0">
                    <a:latin typeface="Arial (Body)"/>
                  </a:rPr>
                  <a:t> x </a:t>
                </a:r>
                <a:r>
                  <a:rPr lang="en-US" sz="4000" dirty="0" err="1">
                    <a:latin typeface="Arial (Body)"/>
                  </a:rPr>
                  <a:t>lần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lượt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nhận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các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giá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trị</a:t>
                </a:r>
                <a:r>
                  <a:rPr lang="en-US" sz="4000" dirty="0">
                    <a:latin typeface="Arial (Body)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</a:rPr>
                  <a:t>3; 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</a:rPr>
                  <a:t>2; 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</a:rPr>
                  <a:t>1;  	0;		1;		2;		3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D334F9-8FB1-95F2-7015-4D5D2B371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20" y="1562100"/>
                <a:ext cx="16009560" cy="3206775"/>
              </a:xfrm>
              <a:prstGeom prst="rect">
                <a:avLst/>
              </a:prstGeom>
              <a:blipFill>
                <a:blip r:embed="rId5"/>
                <a:stretch>
                  <a:fillRect l="-1371" r="-876" b="-7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585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9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028700" y="5002286"/>
            <a:ext cx="156025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7239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39788" y="220912"/>
              <a:ext cx="980762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073942" y="799162"/>
            <a:ext cx="6019799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 y = f(x) = 3x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95400" y="6370019"/>
                <a:ext cx="61722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b) Cho x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3;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1; 0; 1; 2; 3, ta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000" dirty="0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370019"/>
                <a:ext cx="6172200" cy="2748253"/>
              </a:xfrm>
              <a:prstGeom prst="rect">
                <a:avLst/>
              </a:prstGeom>
              <a:blipFill>
                <a:blip r:embed="rId4"/>
                <a:stretch>
                  <a:fillRect l="-3557" r="-306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7BD334F9-8FB1-95F2-7015-4D5D2B371DD2}"/>
                  </a:ext>
                </a:extLst>
              </p:cNvPr>
              <p:cNvSpPr/>
              <p:nvPr/>
            </p:nvSpPr>
            <p:spPr>
              <a:xfrm>
                <a:off x="1139220" y="1562100"/>
                <a:ext cx="16009560" cy="320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f(1); 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</a:rPr>
                  <a:t>2);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</a:rPr>
                  <a:t>b) </a:t>
                </a:r>
                <a:r>
                  <a:rPr lang="en-US" sz="4000" dirty="0" err="1">
                    <a:latin typeface="Arial (Body)"/>
                  </a:rPr>
                  <a:t>Lập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bảng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các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giá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trị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tương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ứng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của</a:t>
                </a:r>
                <a:r>
                  <a:rPr lang="en-US" sz="4000" dirty="0">
                    <a:latin typeface="Arial (Body)"/>
                  </a:rPr>
                  <a:t> y </a:t>
                </a:r>
                <a:r>
                  <a:rPr lang="en-US" sz="4000" dirty="0" err="1">
                    <a:latin typeface="Arial (Body)"/>
                  </a:rPr>
                  <a:t>khi</a:t>
                </a:r>
                <a:r>
                  <a:rPr lang="en-US" sz="4000" dirty="0">
                    <a:latin typeface="Arial (Body)"/>
                  </a:rPr>
                  <a:t> x </a:t>
                </a:r>
                <a:r>
                  <a:rPr lang="en-US" sz="4000" dirty="0" err="1">
                    <a:latin typeface="Arial (Body)"/>
                  </a:rPr>
                  <a:t>lần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lượt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nhận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các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giá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trị</a:t>
                </a:r>
                <a:r>
                  <a:rPr lang="en-US" sz="4000" dirty="0">
                    <a:latin typeface="Arial (Body)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</a:rPr>
                  <a:t>3; 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</a:rPr>
                  <a:t>2; 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</a:rPr>
                  <a:t>1;  	0;		1;		2;		3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D334F9-8FB1-95F2-7015-4D5D2B371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20" y="1562100"/>
                <a:ext cx="16009560" cy="3206775"/>
              </a:xfrm>
              <a:prstGeom prst="rect">
                <a:avLst/>
              </a:prstGeom>
              <a:blipFill>
                <a:blip r:embed="rId5"/>
                <a:stretch>
                  <a:fillRect l="-1371" r="-876" b="-7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38BE09B1-A9EE-3AF3-AA81-A10B2C9D41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5706792"/>
                  </p:ext>
                </p:extLst>
              </p:nvPr>
            </p:nvGraphicFramePr>
            <p:xfrm>
              <a:off x="7895529" y="6467386"/>
              <a:ext cx="9300179" cy="25535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9978">
                      <a:extLst>
                        <a:ext uri="{9D8B030D-6E8A-4147-A177-3AD203B41FA5}">
                          <a16:colId xmlns:a16="http://schemas.microsoft.com/office/drawing/2014/main" xmlns="" val="2974384144"/>
                        </a:ext>
                      </a:extLst>
                    </a:gridCol>
                    <a:gridCol w="1186393">
                      <a:extLst>
                        <a:ext uri="{9D8B030D-6E8A-4147-A177-3AD203B41FA5}">
                          <a16:colId xmlns:a16="http://schemas.microsoft.com/office/drawing/2014/main" xmlns="" val="2218084113"/>
                        </a:ext>
                      </a:extLst>
                    </a:gridCol>
                    <a:gridCol w="1227303">
                      <a:extLst>
                        <a:ext uri="{9D8B030D-6E8A-4147-A177-3AD203B41FA5}">
                          <a16:colId xmlns:a16="http://schemas.microsoft.com/office/drawing/2014/main" xmlns="" val="3622535690"/>
                        </a:ext>
                      </a:extLst>
                    </a:gridCol>
                    <a:gridCol w="1104573">
                      <a:extLst>
                        <a:ext uri="{9D8B030D-6E8A-4147-A177-3AD203B41FA5}">
                          <a16:colId xmlns:a16="http://schemas.microsoft.com/office/drawing/2014/main" xmlns="" val="1009827875"/>
                        </a:ext>
                      </a:extLst>
                    </a:gridCol>
                    <a:gridCol w="1145483">
                      <a:extLst>
                        <a:ext uri="{9D8B030D-6E8A-4147-A177-3AD203B41FA5}">
                          <a16:colId xmlns:a16="http://schemas.microsoft.com/office/drawing/2014/main" xmlns="" val="3061513118"/>
                        </a:ext>
                      </a:extLst>
                    </a:gridCol>
                    <a:gridCol w="1145483">
                      <a:extLst>
                        <a:ext uri="{9D8B030D-6E8A-4147-A177-3AD203B41FA5}">
                          <a16:colId xmlns:a16="http://schemas.microsoft.com/office/drawing/2014/main" xmlns="" val="3048000327"/>
                        </a:ext>
                      </a:extLst>
                    </a:gridCol>
                    <a:gridCol w="1145483">
                      <a:extLst>
                        <a:ext uri="{9D8B030D-6E8A-4147-A177-3AD203B41FA5}">
                          <a16:colId xmlns:a16="http://schemas.microsoft.com/office/drawing/2014/main" xmlns="" val="95511138"/>
                        </a:ext>
                      </a:extLst>
                    </a:gridCol>
                    <a:gridCol w="1145483">
                      <a:extLst>
                        <a:ext uri="{9D8B030D-6E8A-4147-A177-3AD203B41FA5}">
                          <a16:colId xmlns:a16="http://schemas.microsoft.com/office/drawing/2014/main" xmlns="" val="627380354"/>
                        </a:ext>
                      </a:extLst>
                    </a:gridCol>
                  </a:tblGrid>
                  <a:tr h="12767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42574441"/>
                      </a:ext>
                    </a:extLst>
                  </a:tr>
                  <a:tr h="12767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y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169156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8BE09B1-A9EE-3AF3-AA81-A10B2C9D41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5706792"/>
                  </p:ext>
                </p:extLst>
              </p:nvPr>
            </p:nvGraphicFramePr>
            <p:xfrm>
              <a:off x="7895529" y="6467386"/>
              <a:ext cx="9300179" cy="25535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9978">
                      <a:extLst>
                        <a:ext uri="{9D8B030D-6E8A-4147-A177-3AD203B41FA5}">
                          <a16:colId xmlns:a16="http://schemas.microsoft.com/office/drawing/2014/main" val="2974384144"/>
                        </a:ext>
                      </a:extLst>
                    </a:gridCol>
                    <a:gridCol w="1186393">
                      <a:extLst>
                        <a:ext uri="{9D8B030D-6E8A-4147-A177-3AD203B41FA5}">
                          <a16:colId xmlns:a16="http://schemas.microsoft.com/office/drawing/2014/main" val="2218084113"/>
                        </a:ext>
                      </a:extLst>
                    </a:gridCol>
                    <a:gridCol w="1227303">
                      <a:extLst>
                        <a:ext uri="{9D8B030D-6E8A-4147-A177-3AD203B41FA5}">
                          <a16:colId xmlns:a16="http://schemas.microsoft.com/office/drawing/2014/main" val="3622535690"/>
                        </a:ext>
                      </a:extLst>
                    </a:gridCol>
                    <a:gridCol w="1104573">
                      <a:extLst>
                        <a:ext uri="{9D8B030D-6E8A-4147-A177-3AD203B41FA5}">
                          <a16:colId xmlns:a16="http://schemas.microsoft.com/office/drawing/2014/main" val="1009827875"/>
                        </a:ext>
                      </a:extLst>
                    </a:gridCol>
                    <a:gridCol w="1145483">
                      <a:extLst>
                        <a:ext uri="{9D8B030D-6E8A-4147-A177-3AD203B41FA5}">
                          <a16:colId xmlns:a16="http://schemas.microsoft.com/office/drawing/2014/main" val="3061513118"/>
                        </a:ext>
                      </a:extLst>
                    </a:gridCol>
                    <a:gridCol w="1145483">
                      <a:extLst>
                        <a:ext uri="{9D8B030D-6E8A-4147-A177-3AD203B41FA5}">
                          <a16:colId xmlns:a16="http://schemas.microsoft.com/office/drawing/2014/main" val="3048000327"/>
                        </a:ext>
                      </a:extLst>
                    </a:gridCol>
                    <a:gridCol w="1145483">
                      <a:extLst>
                        <a:ext uri="{9D8B030D-6E8A-4147-A177-3AD203B41FA5}">
                          <a16:colId xmlns:a16="http://schemas.microsoft.com/office/drawing/2014/main" val="95511138"/>
                        </a:ext>
                      </a:extLst>
                    </a:gridCol>
                    <a:gridCol w="1145483">
                      <a:extLst>
                        <a:ext uri="{9D8B030D-6E8A-4147-A177-3AD203B41FA5}">
                          <a16:colId xmlns:a16="http://schemas.microsoft.com/office/drawing/2014/main" val="627380354"/>
                        </a:ext>
                      </a:extLst>
                    </a:gridCol>
                  </a:tblGrid>
                  <a:tr h="12767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x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538" t="-476" r="-582564" b="-1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5522" t="-476" r="-465174" b="-1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28177" t="-476" r="-416575" b="-1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2574441"/>
                      </a:ext>
                    </a:extLst>
                  </a:tr>
                  <a:tr h="12767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i="0" dirty="0">
                              <a:latin typeface="Arial (Body)"/>
                            </a:rPr>
                            <a:t>y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538" t="-100476" r="-582564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5522" t="-100476" r="-465174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28177" t="-100476" r="-416575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9156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9419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673" y="3748093"/>
            <a:ext cx="17449800" cy="6145356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30" name="Oval Callout 29"/>
          <p:cNvSpPr/>
          <p:nvPr/>
        </p:nvSpPr>
        <p:spPr>
          <a:xfrm>
            <a:off x="8178591" y="3543300"/>
            <a:ext cx="1671964" cy="79542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515100" y="571516"/>
            <a:ext cx="5257800" cy="1066800"/>
            <a:chOff x="214647" y="190500"/>
            <a:chExt cx="11478326" cy="1066800"/>
          </a:xfrm>
        </p:grpSpPr>
        <p:sp>
          <p:nvSpPr>
            <p:cNvPr id="35" name="Rectangle 34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39788" y="220912"/>
              <a:ext cx="980762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19702" y="2165662"/>
                <a:ext cx="14322649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Cho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hàm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 y = f(x) = x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2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 + 4.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 f(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3); f(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2);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 f(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</a:rPr>
                  <a:t>1); f(0); f(1)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702" y="2165662"/>
                <a:ext cx="14322649" cy="901593"/>
              </a:xfrm>
              <a:prstGeom prst="rect">
                <a:avLst/>
              </a:prstGeom>
              <a:blipFill>
                <a:blip r:embed="rId3"/>
                <a:stretch>
                  <a:fillRect l="-1489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93067" y="4782383"/>
                <a:ext cx="5826432" cy="4902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3) = 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3)</a:t>
                </a:r>
                <a:r>
                  <a:rPr lang="en-US" sz="4000" baseline="30000" dirty="0">
                    <a:latin typeface="Arial (Body)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+ 4 = 13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2) = 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2)</a:t>
                </a:r>
                <a:r>
                  <a:rPr lang="en-US" sz="4000" baseline="30000" dirty="0">
                    <a:latin typeface="Arial (Body)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+ 4 = 8</a:t>
                </a:r>
                <a:endParaRPr lang="en-US" sz="4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1) = 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1)</a:t>
                </a:r>
                <a:r>
                  <a:rPr lang="en-US" sz="4000" baseline="30000" dirty="0">
                    <a:latin typeface="Arial (Body)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+ 4 = 5</a:t>
                </a:r>
                <a:endParaRPr lang="en-US" sz="4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f(0) = 0</a:t>
                </a:r>
                <a:r>
                  <a:rPr lang="en-US" sz="4000" baseline="30000" dirty="0">
                    <a:latin typeface="Arial (Body)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+ 4 = 4</a:t>
                </a:r>
                <a:endParaRPr lang="en-US" sz="4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f(1) = 1</a:t>
                </a:r>
                <a:r>
                  <a:rPr lang="en-US" sz="4000" baseline="30000" dirty="0">
                    <a:latin typeface="Arial (Body)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</a:rPr>
                  <a:t> + 4 = 5</a:t>
                </a:r>
                <a:endParaRPr lang="en-US" sz="4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067" y="4782383"/>
                <a:ext cx="5826432" cy="4902689"/>
              </a:xfrm>
              <a:prstGeom prst="rect">
                <a:avLst/>
              </a:prstGeom>
              <a:blipFill>
                <a:blip r:embed="rId4"/>
                <a:stretch>
                  <a:fillRect l="-3766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0255" y="8281477"/>
            <a:ext cx="1920406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16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33038" y="3694207"/>
            <a:ext cx="4289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4799"/>
      </p:ext>
    </p:extLst>
  </p:cSld>
  <p:clrMapOvr>
    <a:masterClrMapping/>
  </p:clrMapOvr>
  <p:transition spd="med"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7344" y="3976163"/>
            <a:ext cx="21107400" cy="6577536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8308016" y="3628077"/>
            <a:ext cx="1671964" cy="78214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7019" y="3429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39788" y="220912"/>
              <a:ext cx="980762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151" y="7581900"/>
            <a:ext cx="2578934" cy="2549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311" y="406263"/>
            <a:ext cx="17527066" cy="350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800" b="0" i="0" dirty="0">
                <a:solidFill>
                  <a:srgbClr val="000000"/>
                </a:solidFill>
                <a:effectLst/>
              </a:rPr>
              <a:t>						</a:t>
            </a:r>
            <a:r>
              <a:rPr lang="vi-VN" sz="3800" b="0" i="0" dirty="0">
                <a:solidFill>
                  <a:srgbClr val="000000"/>
                </a:solidFill>
                <a:effectLst/>
              </a:rPr>
              <a:t>Khối lượng m (g) của một thanh sắt có khối lượng riêng là 7,8 </a:t>
            </a:r>
            <a:r>
              <a:rPr lang="vi-VN" sz="3800" b="0" i="0" dirty="0" err="1">
                <a:solidFill>
                  <a:srgbClr val="000000"/>
                </a:solidFill>
                <a:effectLst/>
              </a:rPr>
              <a:t>kg</a:t>
            </a:r>
            <a:r>
              <a:rPr lang="vi-VN" sz="3800" b="0" i="0" dirty="0">
                <a:solidFill>
                  <a:srgbClr val="000000"/>
                </a:solidFill>
                <a:effectLst/>
              </a:rPr>
              <a:t>/dm</a:t>
            </a:r>
            <a:r>
              <a:rPr lang="vi-VN" sz="3800" b="0" i="0" baseline="30000" dirty="0">
                <a:solidFill>
                  <a:srgbClr val="000000"/>
                </a:solidFill>
                <a:effectLst/>
              </a:rPr>
              <a:t>3</a:t>
            </a:r>
            <a:r>
              <a:rPr lang="vi-VN" sz="3800" b="0" i="0" dirty="0">
                <a:solidFill>
                  <a:srgbClr val="000000"/>
                </a:solidFill>
                <a:effectLst/>
              </a:rPr>
              <a:t> tỉ lệ thuận với thể tích V (cm</a:t>
            </a:r>
            <a:r>
              <a:rPr lang="vi-VN" sz="3800" b="0" i="0" baseline="30000" dirty="0">
                <a:solidFill>
                  <a:srgbClr val="000000"/>
                </a:solidFill>
                <a:effectLst/>
              </a:rPr>
              <a:t>3</a:t>
            </a:r>
            <a:r>
              <a:rPr lang="vi-VN" sz="3800" b="0" i="0" dirty="0">
                <a:solidFill>
                  <a:srgbClr val="000000"/>
                </a:solidFill>
                <a:effectLst/>
              </a:rPr>
              <a:t>) theo công thức m = 7,8V. Đại lượng m có phải là hàm số của đại lượng V không? Nếu có, tính m(10); m(20); m(30); m(40); m(50).</a:t>
            </a:r>
            <a:endParaRPr lang="en-US" sz="3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A1DBE9-A927-920F-0436-C94C4C1FCD75}"/>
              </a:ext>
            </a:extLst>
          </p:cNvPr>
          <p:cNvSpPr txBox="1"/>
          <p:nvPr/>
        </p:nvSpPr>
        <p:spPr>
          <a:xfrm>
            <a:off x="681040" y="4439182"/>
            <a:ext cx="16925917" cy="565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m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phụ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V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V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duy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m. Ta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m = 7,8V.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38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m(10) = 7,8 . 10 = 78 (g)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m(20) = 7,8 . 20 = 156 (g)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38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m(40) = 7,8 . 40 = 312 (g)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38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m(50) = 7,8 . 50 = 390 (g)</a:t>
            </a:r>
          </a:p>
        </p:txBody>
      </p:sp>
    </p:spTree>
    <p:extLst>
      <p:ext uri="{BB962C8B-B14F-4D97-AF65-F5344CB8AC3E}">
        <p14:creationId xmlns:p14="http://schemas.microsoft.com/office/powerpoint/2010/main" val="1262698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6720239" y="8538483"/>
            <a:ext cx="1403434" cy="1568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821326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66800" y="544147"/>
            <a:ext cx="5257800" cy="1066800"/>
            <a:chOff x="214647" y="190500"/>
            <a:chExt cx="11478326" cy="1066800"/>
          </a:xfrm>
        </p:grpSpPr>
        <p:sp>
          <p:nvSpPr>
            <p:cNvPr id="19" name="Rectangle 1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9788" y="220912"/>
              <a:ext cx="980762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5. (SGK – tr.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82809" y="571500"/>
                <a:ext cx="16238391" cy="407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</a:rPr>
                  <a:t>						</a:t>
                </a:r>
                <a:r>
                  <a:rPr lang="vi-VN" sz="4000" dirty="0">
                    <a:solidFill>
                      <a:srgbClr val="000000"/>
                    </a:solidFill>
                  </a:rPr>
                  <a:t>Thời gian t(giờ) của một vật chuyển động đều trên quãng đương 20km tỉ lệ nghịch với tốc độ v (</a:t>
                </a:r>
                <a:r>
                  <a:rPr lang="vi-VN" sz="4000" dirty="0" err="1">
                    <a:solidFill>
                      <a:srgbClr val="000000"/>
                    </a:solidFill>
                  </a:rPr>
                  <a:t>km</a:t>
                </a:r>
                <a:r>
                  <a:rPr lang="vi-VN" sz="4000" dirty="0">
                    <a:solidFill>
                      <a:srgbClr val="000000"/>
                    </a:solidFill>
                  </a:rPr>
                  <a:t>/h) của nó theo công thức</a:t>
                </a:r>
                <a:r>
                  <a:rPr lang="en-US" sz="4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000000"/>
                    </a:solidFill>
                  </a:rPr>
                  <a:t> . Tính và lập bảng các giá trị tương ứng của t khi v lần lượt nhận các giá trị 10; 20; 40; 80.</a:t>
                </a:r>
                <a:endParaRPr lang="en-US" sz="38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09" y="571500"/>
                <a:ext cx="16238391" cy="4073423"/>
              </a:xfrm>
              <a:prstGeom prst="rect">
                <a:avLst/>
              </a:prstGeom>
              <a:blipFill>
                <a:blip r:embed="rId4"/>
                <a:stretch>
                  <a:fillRect l="-1314" r="-1351" b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153400" y="4838700"/>
            <a:ext cx="1671964" cy="73807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042316" y="217107"/>
            <a:ext cx="1150262" cy="76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70641" y="5733332"/>
                <a:ext cx="13146718" cy="1315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v.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4000" dirty="0"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41" y="5733332"/>
                <a:ext cx="13146718" cy="1315168"/>
              </a:xfrm>
              <a:prstGeom prst="rect">
                <a:avLst/>
              </a:prstGeom>
              <a:blipFill>
                <a:blip r:embed="rId7"/>
                <a:stretch>
                  <a:fillRect l="-1670" b="-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C3337BD8-390D-A327-F8D5-7BBE051154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9052902"/>
                  </p:ext>
                </p:extLst>
              </p:nvPr>
            </p:nvGraphicFramePr>
            <p:xfrm>
              <a:off x="3657599" y="7271829"/>
              <a:ext cx="10972802" cy="270903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194317">
                      <a:extLst>
                        <a:ext uri="{9D8B030D-6E8A-4147-A177-3AD203B41FA5}">
                          <a16:colId xmlns:a16="http://schemas.microsoft.com/office/drawing/2014/main" xmlns="" val="776888524"/>
                        </a:ext>
                      </a:extLst>
                    </a:gridCol>
                    <a:gridCol w="2194317">
                      <a:extLst>
                        <a:ext uri="{9D8B030D-6E8A-4147-A177-3AD203B41FA5}">
                          <a16:colId xmlns:a16="http://schemas.microsoft.com/office/drawing/2014/main" xmlns="" val="4242105464"/>
                        </a:ext>
                      </a:extLst>
                    </a:gridCol>
                    <a:gridCol w="2194317">
                      <a:extLst>
                        <a:ext uri="{9D8B030D-6E8A-4147-A177-3AD203B41FA5}">
                          <a16:colId xmlns:a16="http://schemas.microsoft.com/office/drawing/2014/main" xmlns="" val="648180979"/>
                        </a:ext>
                      </a:extLst>
                    </a:gridCol>
                    <a:gridCol w="2194317">
                      <a:extLst>
                        <a:ext uri="{9D8B030D-6E8A-4147-A177-3AD203B41FA5}">
                          <a16:colId xmlns:a16="http://schemas.microsoft.com/office/drawing/2014/main" xmlns="" val="1893146436"/>
                        </a:ext>
                      </a:extLst>
                    </a:gridCol>
                    <a:gridCol w="2195534">
                      <a:extLst>
                        <a:ext uri="{9D8B030D-6E8A-4147-A177-3AD203B41FA5}">
                          <a16:colId xmlns:a16="http://schemas.microsoft.com/office/drawing/2014/main" xmlns="" val="38832951"/>
                        </a:ext>
                      </a:extLst>
                    </a:gridCol>
                  </a:tblGrid>
                  <a:tr h="624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v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 (Body)"/>
                            </a:rPr>
                            <a:t>10</a:t>
                          </a:r>
                          <a:endParaRPr lang="en-US" sz="4000" dirty="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 (Body)"/>
                            </a:rPr>
                            <a:t>20</a:t>
                          </a:r>
                          <a:endParaRPr lang="en-US" sz="4000" dirty="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40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80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28213205"/>
                      </a:ext>
                    </a:extLst>
                  </a:tr>
                  <a:tr h="14860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4000" b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000" b="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4000" b="0" i="1">
                                        <a:effectLst/>
                                        <a:latin typeface="Cambria Math"/>
                                      </a:rPr>
                                      <m:t>𝑣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b="0" dirty="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2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1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4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22949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3337BD8-390D-A327-F8D5-7BBE051154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9052902"/>
                  </p:ext>
                </p:extLst>
              </p:nvPr>
            </p:nvGraphicFramePr>
            <p:xfrm>
              <a:off x="3657599" y="7271829"/>
              <a:ext cx="10972802" cy="259607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194317">
                      <a:extLst>
                        <a:ext uri="{9D8B030D-6E8A-4147-A177-3AD203B41FA5}">
                          <a16:colId xmlns:a16="http://schemas.microsoft.com/office/drawing/2014/main" val="776888524"/>
                        </a:ext>
                      </a:extLst>
                    </a:gridCol>
                    <a:gridCol w="2194317">
                      <a:extLst>
                        <a:ext uri="{9D8B030D-6E8A-4147-A177-3AD203B41FA5}">
                          <a16:colId xmlns:a16="http://schemas.microsoft.com/office/drawing/2014/main" val="4242105464"/>
                        </a:ext>
                      </a:extLst>
                    </a:gridCol>
                    <a:gridCol w="2194317">
                      <a:extLst>
                        <a:ext uri="{9D8B030D-6E8A-4147-A177-3AD203B41FA5}">
                          <a16:colId xmlns:a16="http://schemas.microsoft.com/office/drawing/2014/main" val="648180979"/>
                        </a:ext>
                      </a:extLst>
                    </a:gridCol>
                    <a:gridCol w="2194317">
                      <a:extLst>
                        <a:ext uri="{9D8B030D-6E8A-4147-A177-3AD203B41FA5}">
                          <a16:colId xmlns:a16="http://schemas.microsoft.com/office/drawing/2014/main" val="1893146436"/>
                        </a:ext>
                      </a:extLst>
                    </a:gridCol>
                    <a:gridCol w="2195534">
                      <a:extLst>
                        <a:ext uri="{9D8B030D-6E8A-4147-A177-3AD203B41FA5}">
                          <a16:colId xmlns:a16="http://schemas.microsoft.com/office/drawing/2014/main" val="38832951"/>
                        </a:ext>
                      </a:extLst>
                    </a:gridCol>
                  </a:tblGrid>
                  <a:tr h="801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v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6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 (Body)"/>
                            </a:rPr>
                            <a:t>10</a:t>
                          </a:r>
                          <a:endParaRPr lang="en-US" sz="4000" dirty="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 (Body)"/>
                            </a:rPr>
                            <a:t>20</a:t>
                          </a:r>
                          <a:endParaRPr lang="en-US" sz="4000" dirty="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40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80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8213205"/>
                      </a:ext>
                    </a:extLst>
                  </a:tr>
                  <a:tr h="1794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278" t="-45085" r="-401111" b="-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2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4000">
                              <a:effectLst/>
                              <a:latin typeface="Arial (Body)"/>
                            </a:rPr>
                            <a:t>1</a:t>
                          </a:r>
                          <a:endParaRPr lang="en-US" sz="4000"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300556" t="-45085" r="-100833" b="-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399446" t="-45085" r="-554" b="-6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9490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40316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988814"/>
            <a:ext cx="17144999" cy="7736086"/>
            <a:chOff x="2497534" y="2422272"/>
            <a:chExt cx="13292933" cy="5442455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422272"/>
              <a:ext cx="13292933" cy="5442455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96159" y="2820898"/>
              <a:ext cx="12479412" cy="4588258"/>
              <a:chOff x="0" y="0"/>
              <a:chExt cx="3848257" cy="1414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2497534" y="7877491"/>
            <a:ext cx="13293460" cy="1304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910717"/>
            <a:ext cx="4419600" cy="50418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400" y="4561038"/>
            <a:ext cx="1066206" cy="12397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078200" y="25694"/>
            <a:ext cx="2209800" cy="2298406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22687" y="1429492"/>
              <a:ext cx="2936613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9" name="TextBox 5"/>
          <p:cNvSpPr txBox="1"/>
          <p:nvPr/>
        </p:nvSpPr>
        <p:spPr>
          <a:xfrm>
            <a:off x="880384" y="2171700"/>
            <a:ext cx="16306800" cy="1307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CHƯƠNG 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5</a:t>
            </a: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.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HÀM SỐ VÀ ĐỒ THỊ</a:t>
            </a:r>
            <a:endParaRPr lang="vi-VN" sz="7000" b="1" spc="392" dirty="0">
              <a:solidFill>
                <a:srgbClr val="FF0000"/>
              </a:solidFill>
              <a:latin typeface="Arial (Body)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69867" y="3924300"/>
            <a:ext cx="14084533" cy="153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KHÁI NIỆM HÀM SỐ</a:t>
            </a:r>
            <a:endParaRPr lang="en-US" sz="7000" b="1" kern="0" dirty="0">
              <a:solidFill>
                <a:srgbClr val="00B05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215" y="91678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02200" y="146093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4162" y="204905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73400" y="352333"/>
            <a:ext cx="685800" cy="698905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981200" y="1312328"/>
            <a:ext cx="13935391" cy="10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1884" y="3400759"/>
            <a:ext cx="5372566" cy="4104941"/>
            <a:chOff x="942181" y="3749823"/>
            <a:chExt cx="5372566" cy="3465452"/>
          </a:xfrm>
        </p:grpSpPr>
        <p:sp>
          <p:nvSpPr>
            <p:cNvPr id="20" name="Freeform 4"/>
            <p:cNvSpPr/>
            <p:nvPr/>
          </p:nvSpPr>
          <p:spPr>
            <a:xfrm>
              <a:off x="942181" y="3749823"/>
              <a:ext cx="5372566" cy="34654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0467" y="4361453"/>
              <a:ext cx="4796230" cy="1636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9496" y="3350489"/>
            <a:ext cx="5372566" cy="4104942"/>
            <a:chOff x="6864388" y="3825355"/>
            <a:chExt cx="5372566" cy="4104942"/>
          </a:xfrm>
        </p:grpSpPr>
        <p:sp>
          <p:nvSpPr>
            <p:cNvPr id="25" name="Freeform 4"/>
            <p:cNvSpPr/>
            <p:nvPr/>
          </p:nvSpPr>
          <p:spPr>
            <a:xfrm>
              <a:off x="6864388" y="3825355"/>
              <a:ext cx="5372566" cy="410494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70566" y="4518789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445486" y="3400759"/>
            <a:ext cx="5372566" cy="4104941"/>
            <a:chOff x="12668443" y="3698727"/>
            <a:chExt cx="5372566" cy="3856157"/>
          </a:xfrm>
        </p:grpSpPr>
        <p:sp>
          <p:nvSpPr>
            <p:cNvPr id="30" name="Freeform 4"/>
            <p:cNvSpPr/>
            <p:nvPr/>
          </p:nvSpPr>
          <p:spPr>
            <a:xfrm>
              <a:off x="12668443" y="3698727"/>
              <a:ext cx="5372566" cy="3856157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961697" y="3904211"/>
              <a:ext cx="4786058" cy="3449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Tọa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độ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điểm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đồ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thị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hàm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số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72134" y="6788150"/>
            <a:ext cx="8382585" cy="63602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386463"/>
            <a:ext cx="4114800" cy="45660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597" y="5146689"/>
            <a:ext cx="1066206" cy="12397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316200" y="100117"/>
            <a:ext cx="2755015" cy="3124200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322687" y="1429492"/>
              <a:ext cx="3130336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8" name="TextBox 9"/>
          <p:cNvSpPr txBox="1"/>
          <p:nvPr/>
        </p:nvSpPr>
        <p:spPr>
          <a:xfrm>
            <a:off x="2457273" y="3009900"/>
            <a:ext cx="1348712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037" y="5801477"/>
            <a:ext cx="5486400" cy="41628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1879" y="2469528"/>
            <a:ext cx="596921" cy="6083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1433" y="190500"/>
            <a:ext cx="750048" cy="7643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60249" y="8913865"/>
            <a:ext cx="1005142" cy="1024349"/>
          </a:xfrm>
          <a:prstGeom prst="rect">
            <a:avLst/>
          </a:prstGeom>
        </p:spPr>
      </p:pic>
      <p:grpSp>
        <p:nvGrpSpPr>
          <p:cNvPr id="26" name="Group 8"/>
          <p:cNvGrpSpPr/>
          <p:nvPr/>
        </p:nvGrpSpPr>
        <p:grpSpPr>
          <a:xfrm>
            <a:off x="8376241" y="4324654"/>
            <a:ext cx="1226808" cy="1226808"/>
            <a:chOff x="0" y="0"/>
            <a:chExt cx="1635744" cy="1635744"/>
          </a:xfrm>
        </p:grpSpPr>
        <p:grpSp>
          <p:nvGrpSpPr>
            <p:cNvPr id="27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783831" y="4290006"/>
            <a:ext cx="5666936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000" b="1" dirty="0" err="1">
                <a:latin typeface="Arial (Body)"/>
                <a:ea typeface="Times New Roman" panose="02020603050405020304" pitchFamily="18" charset="0"/>
              </a:rPr>
              <a:t>Khái</a:t>
            </a:r>
            <a:r>
              <a:rPr lang="en-US" sz="5000" b="1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Arial (Body)"/>
                <a:ea typeface="Times New Roman" panose="02020603050405020304" pitchFamily="18" charset="0"/>
              </a:rPr>
              <a:t>niệm</a:t>
            </a:r>
            <a:r>
              <a:rPr lang="en-US" sz="5000" b="1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Arial (Body)"/>
                <a:ea typeface="Times New Roman" panose="02020603050405020304" pitchFamily="18" charset="0"/>
              </a:rPr>
              <a:t>hàm</a:t>
            </a:r>
            <a:r>
              <a:rPr lang="en-US" sz="5000" b="1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Arial (Body)"/>
                <a:ea typeface="Times New Roman" panose="02020603050405020304" pitchFamily="18" charset="0"/>
              </a:rPr>
              <a:t>số</a:t>
            </a:r>
            <a:endParaRPr lang="en-US" sz="5000" dirty="0">
              <a:latin typeface="Arial (Body)"/>
              <a:ea typeface="Times New Roman" panose="02020603050405020304" pitchFamily="18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8376241" y="6639984"/>
            <a:ext cx="1226808" cy="1226808"/>
            <a:chOff x="0" y="0"/>
            <a:chExt cx="1635744" cy="1635744"/>
          </a:xfrm>
        </p:grpSpPr>
        <p:grpSp>
          <p:nvGrpSpPr>
            <p:cNvPr id="33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9783831" y="6610076"/>
            <a:ext cx="5737468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000" b="1" dirty="0" err="1">
                <a:latin typeface="Arial (Body)"/>
                <a:ea typeface="Times New Roman" panose="02020603050405020304" pitchFamily="18" charset="0"/>
              </a:rPr>
              <a:t>Giá</a:t>
            </a:r>
            <a:r>
              <a:rPr lang="en-US" sz="5000" b="1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Arial (Body)"/>
                <a:ea typeface="Times New Roman" panose="02020603050405020304" pitchFamily="18" charset="0"/>
              </a:rPr>
              <a:t>trị</a:t>
            </a:r>
            <a:r>
              <a:rPr lang="en-US" sz="5000" b="1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Arial (Body)"/>
                <a:ea typeface="Times New Roman" panose="02020603050405020304" pitchFamily="18" charset="0"/>
              </a:rPr>
              <a:t>của</a:t>
            </a:r>
            <a:r>
              <a:rPr lang="en-US" sz="5000" b="1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Arial (Body)"/>
                <a:ea typeface="Times New Roman" panose="02020603050405020304" pitchFamily="18" charset="0"/>
              </a:rPr>
              <a:t>hàm</a:t>
            </a:r>
            <a:r>
              <a:rPr lang="en-US" sz="5000" b="1" dirty="0"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Arial (Body)"/>
                <a:ea typeface="Times New Roman" panose="02020603050405020304" pitchFamily="18" charset="0"/>
              </a:rPr>
              <a:t>số</a:t>
            </a:r>
            <a:endParaRPr lang="en-US" sz="5000" dirty="0">
              <a:latin typeface="Arial (Body)"/>
              <a:ea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90624" y="1034123"/>
            <a:ext cx="9706751" cy="1604541"/>
            <a:chOff x="1485900" y="1827798"/>
            <a:chExt cx="9706751" cy="1604541"/>
          </a:xfrm>
        </p:grpSpPr>
        <p:grpSp>
          <p:nvGrpSpPr>
            <p:cNvPr id="51" name="Group 50"/>
            <p:cNvGrpSpPr/>
            <p:nvPr/>
          </p:nvGrpSpPr>
          <p:grpSpPr>
            <a:xfrm>
              <a:off x="1485900" y="1827798"/>
              <a:ext cx="9706751" cy="1604541"/>
              <a:chOff x="1028700" y="1670038"/>
              <a:chExt cx="23100985" cy="6190486"/>
            </a:xfrm>
          </p:grpSpPr>
          <p:grpSp>
            <p:nvGrpSpPr>
              <p:cNvPr id="5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57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54" name="Group 6"/>
              <p:cNvGrpSpPr/>
              <p:nvPr/>
            </p:nvGrpSpPr>
            <p:grpSpPr>
              <a:xfrm>
                <a:off x="1515415" y="2156757"/>
                <a:ext cx="22614270" cy="5304890"/>
                <a:chOff x="-1" y="-38100"/>
                <a:chExt cx="5711350" cy="1339777"/>
              </a:xfrm>
            </p:grpSpPr>
            <p:sp>
              <p:nvSpPr>
                <p:cNvPr id="55" name="Freeform 7"/>
                <p:cNvSpPr/>
                <p:nvPr/>
              </p:nvSpPr>
              <p:spPr>
                <a:xfrm>
                  <a:off x="-1" y="159737"/>
                  <a:ext cx="5711350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52" name="TextBox 2"/>
            <p:cNvSpPr txBox="1"/>
            <p:nvPr/>
          </p:nvSpPr>
          <p:spPr>
            <a:xfrm>
              <a:off x="1949116" y="2161250"/>
              <a:ext cx="9135252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5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19854" y="3658946"/>
            <a:ext cx="8348760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KHÁI NIỆM HÀM SỐ</a:t>
            </a:r>
            <a:endParaRPr lang="vi-VN" sz="6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0928"/>
      </p:ext>
    </p:extLst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427" y="8166110"/>
            <a:ext cx="1005142" cy="102434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39871" y="265506"/>
            <a:ext cx="4647266" cy="963915"/>
            <a:chOff x="2012116" y="2110922"/>
            <a:chExt cx="4647266" cy="96391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2"/>
              <a:ext cx="1032846" cy="96391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77982" y="2261133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HĐKP1: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359" y="8724900"/>
            <a:ext cx="1589884" cy="1458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11938" y="281004"/>
                <a:ext cx="16388672" cy="173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			  a)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Nhiệt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độ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cơ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thể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bệnh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nhân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theo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thời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gian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h (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giờ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ngày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ghi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bảng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38" y="281004"/>
                <a:ext cx="16388672" cy="1738296"/>
              </a:xfrm>
              <a:prstGeom prst="rect">
                <a:avLst/>
              </a:prstGeom>
              <a:blipFill>
                <a:blip r:embed="rId7"/>
                <a:stretch>
                  <a:fillRect l="-122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53715" y="4405750"/>
                <a:ext cx="16737739" cy="5614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giờ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đọc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bao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nhiệt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 (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giờ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hết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180 km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vận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 (km/h)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b="0" i="1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bảng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10; 20; 30; 60; 180.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bao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t?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5" y="4405750"/>
                <a:ext cx="16737739" cy="5614550"/>
              </a:xfrm>
              <a:prstGeom prst="rect">
                <a:avLst/>
              </a:prstGeom>
              <a:blipFill>
                <a:blip r:embed="rId8"/>
                <a:stretch>
                  <a:fillRect l="-1202" r="-1202" b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id="{2BBC1972-8BB1-CE12-30BE-FF2AA273BC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0733323"/>
                  </p:ext>
                </p:extLst>
              </p:nvPr>
            </p:nvGraphicFramePr>
            <p:xfrm>
              <a:off x="653715" y="2457248"/>
              <a:ext cx="16569530" cy="1848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70485">
                      <a:extLst>
                        <a:ext uri="{9D8B030D-6E8A-4147-A177-3AD203B41FA5}">
                          <a16:colId xmlns:a16="http://schemas.microsoft.com/office/drawing/2014/main" xmlns="" val="29743841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xmlns="" val="221808411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xmlns="" val="362253569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xmlns="" val="1009827875"/>
                        </a:ext>
                      </a:extLst>
                    </a:gridCol>
                    <a:gridCol w="1470880">
                      <a:extLst>
                        <a:ext uri="{9D8B030D-6E8A-4147-A177-3AD203B41FA5}">
                          <a16:colId xmlns:a16="http://schemas.microsoft.com/office/drawing/2014/main" xmlns="" val="3061513118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xmlns="" val="1243554449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xmlns="" val="242717249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xmlns="" val="2005936286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xmlns="" val="1831191465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xmlns="" val="1345937003"/>
                        </a:ext>
                      </a:extLst>
                    </a:gridCol>
                  </a:tblGrid>
                  <a:tr h="924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h (</a:t>
                          </a:r>
                          <a:r>
                            <a:rPr lang="en-US" sz="4000" dirty="0" err="1">
                              <a:latin typeface="Arial (Body)"/>
                            </a:rPr>
                            <a:t>giờ</a:t>
                          </a:r>
                          <a:r>
                            <a:rPr lang="en-US" sz="4000" dirty="0">
                              <a:latin typeface="Arial (Body)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42574441"/>
                      </a:ext>
                    </a:extLst>
                  </a:tr>
                  <a:tr h="924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  <a:ea typeface="Times New Roman" panose="02020603050405020304" pitchFamily="18" charset="0"/>
                            </a:rPr>
                            <a:t>d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4000" dirty="0">
                              <a:latin typeface="Arial (Body)"/>
                              <a:ea typeface="Times New Roman" panose="02020603050405020304" pitchFamily="18" charset="0"/>
                            </a:rPr>
                            <a:t> </a:t>
                          </a:r>
                          <a:endParaRPr lang="en-US" sz="4000" dirty="0">
                            <a:latin typeface="Arial (Body)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169156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BBC1972-8BB1-CE12-30BE-FF2AA273BC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0733323"/>
                  </p:ext>
                </p:extLst>
              </p:nvPr>
            </p:nvGraphicFramePr>
            <p:xfrm>
              <a:off x="653715" y="2457248"/>
              <a:ext cx="16569530" cy="1848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70485">
                      <a:extLst>
                        <a:ext uri="{9D8B030D-6E8A-4147-A177-3AD203B41FA5}">
                          <a16:colId xmlns:a16="http://schemas.microsoft.com/office/drawing/2014/main" val="2974384144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21808411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362253569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1009827875"/>
                        </a:ext>
                      </a:extLst>
                    </a:gridCol>
                    <a:gridCol w="1470880">
                      <a:extLst>
                        <a:ext uri="{9D8B030D-6E8A-4147-A177-3AD203B41FA5}">
                          <a16:colId xmlns:a16="http://schemas.microsoft.com/office/drawing/2014/main" val="3061513118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val="1243554449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val="242717249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val="2005936286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val="1831191465"/>
                        </a:ext>
                      </a:extLst>
                    </a:gridCol>
                    <a:gridCol w="1656953">
                      <a:extLst>
                        <a:ext uri="{9D8B030D-6E8A-4147-A177-3AD203B41FA5}">
                          <a16:colId xmlns:a16="http://schemas.microsoft.com/office/drawing/2014/main" val="1345937003"/>
                        </a:ext>
                      </a:extLst>
                    </a:gridCol>
                  </a:tblGrid>
                  <a:tr h="924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h (</a:t>
                          </a:r>
                          <a:r>
                            <a:rPr lang="en-US" sz="4000" dirty="0" err="1">
                              <a:latin typeface="Arial (Body)"/>
                            </a:rPr>
                            <a:t>giờ</a:t>
                          </a:r>
                          <a:r>
                            <a:rPr lang="en-US" sz="4000" dirty="0">
                              <a:latin typeface="Arial (Body)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2574441"/>
                      </a:ext>
                    </a:extLst>
                  </a:tr>
                  <a:tr h="9240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47" t="-100658" r="-571852" b="-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(Body)"/>
                            </a:rPr>
                            <a:t>39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9156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55808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7612" y="3464317"/>
            <a:ext cx="1005142" cy="102434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1264723" y="2327497"/>
            <a:ext cx="15758552" cy="193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b) Ta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8334501" y="881619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3247" y="9057341"/>
            <a:ext cx="830496" cy="96812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0147CB7-1F24-C765-9DF7-9E13F6677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66880"/>
              </p:ext>
            </p:extLst>
          </p:nvPr>
        </p:nvGraphicFramePr>
        <p:xfrm>
          <a:off x="3080437" y="4751724"/>
          <a:ext cx="12127126" cy="2553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3552">
                  <a:extLst>
                    <a:ext uri="{9D8B030D-6E8A-4147-A177-3AD203B41FA5}">
                      <a16:colId xmlns:a16="http://schemas.microsoft.com/office/drawing/2014/main" xmlns="" val="2974384144"/>
                    </a:ext>
                  </a:extLst>
                </a:gridCol>
                <a:gridCol w="1766058">
                  <a:extLst>
                    <a:ext uri="{9D8B030D-6E8A-4147-A177-3AD203B41FA5}">
                      <a16:colId xmlns:a16="http://schemas.microsoft.com/office/drawing/2014/main" xmlns="" val="2218084113"/>
                    </a:ext>
                  </a:extLst>
                </a:gridCol>
                <a:gridCol w="1766058">
                  <a:extLst>
                    <a:ext uri="{9D8B030D-6E8A-4147-A177-3AD203B41FA5}">
                      <a16:colId xmlns:a16="http://schemas.microsoft.com/office/drawing/2014/main" xmlns="" val="3622535690"/>
                    </a:ext>
                  </a:extLst>
                </a:gridCol>
                <a:gridCol w="1766058">
                  <a:extLst>
                    <a:ext uri="{9D8B030D-6E8A-4147-A177-3AD203B41FA5}">
                      <a16:colId xmlns:a16="http://schemas.microsoft.com/office/drawing/2014/main" xmlns="" val="1009827875"/>
                    </a:ext>
                  </a:extLst>
                </a:gridCol>
                <a:gridCol w="1794212">
                  <a:extLst>
                    <a:ext uri="{9D8B030D-6E8A-4147-A177-3AD203B41FA5}">
                      <a16:colId xmlns:a16="http://schemas.microsoft.com/office/drawing/2014/main" xmlns="" val="3061513118"/>
                    </a:ext>
                  </a:extLst>
                </a:gridCol>
                <a:gridCol w="2021188">
                  <a:extLst>
                    <a:ext uri="{9D8B030D-6E8A-4147-A177-3AD203B41FA5}">
                      <a16:colId xmlns:a16="http://schemas.microsoft.com/office/drawing/2014/main" xmlns="" val="1243554449"/>
                    </a:ext>
                  </a:extLst>
                </a:gridCol>
              </a:tblGrid>
              <a:tr h="127680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v (km/h)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180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2574441"/>
                  </a:ext>
                </a:extLst>
              </a:tr>
              <a:tr h="127680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t (</a:t>
                      </a:r>
                      <a:r>
                        <a:rPr lang="en-US" sz="4000" dirty="0" err="1">
                          <a:latin typeface="Arial (Body)"/>
                        </a:rPr>
                        <a:t>giờ</a:t>
                      </a:r>
                      <a:r>
                        <a:rPr lang="en-US" sz="4000" dirty="0">
                          <a:latin typeface="Arial (Body)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(Body)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6915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D661E8-A8BB-7736-D96F-A0850B9E518C}"/>
              </a:ext>
            </a:extLst>
          </p:cNvPr>
          <p:cNvSpPr txBox="1"/>
          <p:nvPr/>
        </p:nvSpPr>
        <p:spPr>
          <a:xfrm>
            <a:off x="873782" y="7645600"/>
            <a:ext cx="1654043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t.</a:t>
            </a:r>
          </a:p>
        </p:txBody>
      </p:sp>
    </p:spTree>
    <p:extLst>
      <p:ext uri="{BB962C8B-B14F-4D97-AF65-F5344CB8AC3E}">
        <p14:creationId xmlns:p14="http://schemas.microsoft.com/office/powerpoint/2010/main" val="469395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420086" y="8115300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776701" y="562693"/>
            <a:ext cx="5257800" cy="1456607"/>
            <a:chOff x="6553200" y="342900"/>
            <a:chExt cx="5257800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6553200" y="342900"/>
              <a:ext cx="5257800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31501" y="607045"/>
              <a:ext cx="4075155" cy="101566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4400" y="2476500"/>
            <a:ext cx="16246642" cy="5787190"/>
            <a:chOff x="2497534" y="2298718"/>
            <a:chExt cx="13592951" cy="5321862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298718"/>
              <a:ext cx="13592951" cy="5321862"/>
              <a:chOff x="0" y="-38100"/>
              <a:chExt cx="4191637" cy="164109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3458" y="62079"/>
                <a:ext cx="4148179" cy="1540915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  <a:ln>
                <a:solidFill>
                  <a:schemeClr val="tx2"/>
                </a:solidFill>
                <a:prstDash val="dash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15561" y="2697345"/>
              <a:ext cx="13085122" cy="4711811"/>
              <a:chOff x="-24854" y="-38100"/>
              <a:chExt cx="4035039" cy="14529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4854" y="0"/>
                <a:ext cx="4035039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  <a:ln>
                <a:solidFill>
                  <a:schemeClr val="tx2"/>
                </a:solidFill>
                <a:prstDash val="dash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396" y="3409834"/>
            <a:ext cx="14554200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x ta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b="1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b="1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4400" i="1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2605</Words>
  <Application>Microsoft Office PowerPoint</Application>
  <PresentationFormat>Custom</PresentationFormat>
  <Paragraphs>383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Arial (Body)</vt:lpstr>
      <vt:lpstr>Cambria Math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Administrator</cp:lastModifiedBy>
  <cp:revision>1</cp:revision>
  <dcterms:created xsi:type="dcterms:W3CDTF">2006-08-16T00:00:00Z</dcterms:created>
  <dcterms:modified xsi:type="dcterms:W3CDTF">2025-05-30T01:51:13Z</dcterms:modified>
  <dc:identifier>DAFWAZhnXwQ</dc:identifier>
</cp:coreProperties>
</file>