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5"/>
  </p:notesMasterIdLst>
  <p:handoutMasterIdLst>
    <p:handoutMasterId r:id="rId16"/>
  </p:handoutMasterIdLst>
  <p:sldIdLst>
    <p:sldId id="256" r:id="rId3"/>
    <p:sldId id="3357" r:id="rId4"/>
    <p:sldId id="295" r:id="rId5"/>
    <p:sldId id="3081" r:id="rId6"/>
    <p:sldId id="3352" r:id="rId7"/>
    <p:sldId id="3309" r:id="rId8"/>
    <p:sldId id="3328" r:id="rId9"/>
    <p:sldId id="3358" r:id="rId10"/>
    <p:sldId id="3359" r:id="rId11"/>
    <p:sldId id="3360" r:id="rId12"/>
    <p:sldId id="3083" r:id="rId13"/>
    <p:sldId id="3351" r:id="rId14"/>
  </p:sldIdLst>
  <p:sldSz cx="12192000" cy="6858000"/>
  <p:notesSz cx="6858000" cy="9144000"/>
  <p:embeddedFontLst>
    <p:embeddedFont>
      <p:font typeface="Bahnschrift SemiBold SemiConden" pitchFamily="34" charset="0"/>
      <p:bold r:id="rId17"/>
    </p:embeddedFont>
    <p:embeddedFont>
      <p:font typeface="Calibri" pitchFamily="34" charset="0"/>
      <p:regular r:id="rId18"/>
      <p:bold r:id="rId19"/>
      <p:italic r:id="rId20"/>
      <p:boldItalic r:id="rId21"/>
    </p:embeddedFont>
    <p:embeddedFont>
      <p:font typeface="Segoe Print" pitchFamily="2" charset="0"/>
      <p:regular r:id="rId22"/>
      <p:bold r:id="rId23"/>
    </p:embeddedFont>
    <p:embeddedFont>
      <p:font typeface="Bahnschrift Condensed" pitchFamily="34" charset="0"/>
      <p:regular r:id="rId24"/>
      <p:bold r:id="rId2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117" d="100"/>
          <a:sy n="117" d="100"/>
        </p:scale>
        <p:origin x="-204" y="-10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30/5/2025</a:t>
            </a:fld>
            <a:endParaRPr lang="en-US"/>
          </a:p>
        </p:txBody>
      </p:sp>
      <p:sp>
        <p:nvSpPr>
          <p:cNvPr id="4" name="Footer Placeholder 3">
            <a:extLst>
              <a:ext uri="{FF2B5EF4-FFF2-40B4-BE49-F238E27FC236}">
                <a16:creationId xmlns:a16="http://schemas.microsoft.com/office/drawing/2014/main" xmlns=""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30/5/2025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2</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vi-VN" sz="2800" dirty="0">
                <a:solidFill>
                  <a:schemeClr val="accent5">
                    <a:lumMod val="75000"/>
                  </a:schemeClr>
                </a:solidFill>
                <a:latin typeface="+mj-lt"/>
              </a:rPr>
              <a:t>TỔ CHỨC LƯU TRỮ, TÌM KIẾM </a:t>
            </a:r>
          </a:p>
          <a:p>
            <a:pPr algn="ctr"/>
            <a:r>
              <a:rPr lang="vi-VN" sz="2800" dirty="0">
                <a:solidFill>
                  <a:schemeClr val="accent5">
                    <a:lumMod val="75000"/>
                  </a:schemeClr>
                </a:solidFill>
                <a:latin typeface="+mj-lt"/>
              </a:rPr>
              <a:t>VÀ TRAO ĐỔI THÔNG TIN</a:t>
            </a:r>
            <a:endParaRPr lang="en-US" sz="28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438399" y="2534747"/>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2</a:t>
            </a:r>
            <a:r>
              <a:rPr lang="en-US" sz="6000" b="1" dirty="0">
                <a:ln w="19050">
                  <a:solidFill>
                    <a:schemeClr val="bg1"/>
                  </a:solidFill>
                </a:ln>
                <a:solidFill>
                  <a:srgbClr val="002060"/>
                </a:solidFill>
                <a:latin typeface="Bahnschrift Condensed" panose="020B0502040204020203" pitchFamily="34" charset="0"/>
              </a:rPr>
              <a:t>. THÔNG TIN TRONG </a:t>
            </a:r>
          </a:p>
          <a:p>
            <a:pPr algn="ctr">
              <a:lnSpc>
                <a:spcPct val="120000"/>
              </a:lnSpc>
            </a:pPr>
            <a:r>
              <a:rPr lang="en-US" sz="6000" b="1" dirty="0">
                <a:ln w="19050">
                  <a:solidFill>
                    <a:schemeClr val="bg1"/>
                  </a:solidFill>
                </a:ln>
                <a:solidFill>
                  <a:srgbClr val="002060"/>
                </a:solidFill>
                <a:latin typeface="Bahnschrift Condensed" panose="020B0502040204020203" pitchFamily="34" charset="0"/>
              </a:rPr>
              <a:t>GIẢI QUYẾT VẤN ĐỀ</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23D1D5ED-8B85-B316-F8E0-CA55CC47BAFC}"/>
              </a:ext>
            </a:extLst>
          </p:cNvPr>
          <p:cNvGrpSpPr/>
          <p:nvPr/>
        </p:nvGrpSpPr>
        <p:grpSpPr>
          <a:xfrm>
            <a:off x="663708" y="274801"/>
            <a:ext cx="10419734" cy="2109812"/>
            <a:chOff x="692583" y="4271766"/>
            <a:chExt cx="10419734" cy="2291218"/>
          </a:xfrm>
        </p:grpSpPr>
        <p:grpSp>
          <p:nvGrpSpPr>
            <p:cNvPr id="6" name="Group 5">
              <a:extLst>
                <a:ext uri="{FF2B5EF4-FFF2-40B4-BE49-F238E27FC236}">
                  <a16:creationId xmlns:a16="http://schemas.microsoft.com/office/drawing/2014/main" xmlns="" id="{ACAFD670-791C-E659-18EB-2DF957682E93}"/>
                </a:ext>
              </a:extLst>
            </p:cNvPr>
            <p:cNvGrpSpPr/>
            <p:nvPr/>
          </p:nvGrpSpPr>
          <p:grpSpPr>
            <a:xfrm>
              <a:off x="692583" y="4271766"/>
              <a:ext cx="10398951" cy="2291218"/>
              <a:chOff x="690585" y="4323720"/>
              <a:chExt cx="10251336" cy="2291218"/>
            </a:xfrm>
          </p:grpSpPr>
          <p:sp>
            <p:nvSpPr>
              <p:cNvPr id="9" name="Rectangle: Rounded Corners 8">
                <a:extLst>
                  <a:ext uri="{FF2B5EF4-FFF2-40B4-BE49-F238E27FC236}">
                    <a16:creationId xmlns:a16="http://schemas.microsoft.com/office/drawing/2014/main" xmlns="" id="{955C7DFE-50FA-433A-16C4-77A6FABBD6F2}"/>
                  </a:ext>
                </a:extLst>
              </p:cNvPr>
              <p:cNvSpPr/>
              <p:nvPr/>
            </p:nvSpPr>
            <p:spPr>
              <a:xfrm>
                <a:off x="1181534" y="4594430"/>
                <a:ext cx="9760387" cy="2020508"/>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xmlns=""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5AAE867D-8A11-0600-BADF-295217A7D0CD}"/>
                </a:ext>
              </a:extLst>
            </p:cNvPr>
            <p:cNvSpPr/>
            <p:nvPr/>
          </p:nvSpPr>
          <p:spPr>
            <a:xfrm>
              <a:off x="1493476" y="4562973"/>
              <a:ext cx="9598058" cy="1856564"/>
            </a:xfrm>
            <a:prstGeom prst="rect">
              <a:avLst/>
            </a:prstGeom>
          </p:spPr>
          <p:txBody>
            <a:bodyPr wrap="square">
              <a:spAutoFit/>
            </a:bodyPr>
            <a:lstStyle/>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Chất lượng thông tin là yếu tố quan trọng, quyết định hiệu quả của việc giải quyết </a:t>
              </a:r>
            </a:p>
            <a:p>
              <a:pPr>
                <a:lnSpc>
                  <a:spcPct val="150000"/>
                </a:lnSpc>
              </a:pPr>
              <a:r>
                <a:rPr lang="vi-VN" sz="1800" dirty="0">
                  <a:solidFill>
                    <a:srgbClr val="231F20"/>
                  </a:solidFill>
                  <a:effectLst/>
                  <a:latin typeface="Arial" panose="020B0604020202020204" pitchFamily="34" charset="0"/>
                </a:rPr>
                <a:t>vấn đề.</a:t>
              </a:r>
            </a:p>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Chất lượng thông tin được đánh giá thông qua tính mới, tính chính xác, tính đầy đủ, </a:t>
              </a:r>
            </a:p>
            <a:p>
              <a:pPr>
                <a:lnSpc>
                  <a:spcPct val="150000"/>
                </a:lnSpc>
              </a:pPr>
              <a:r>
                <a:rPr lang="vi-VN" sz="1800" dirty="0">
                  <a:solidFill>
                    <a:srgbClr val="231F20"/>
                  </a:solidFill>
                  <a:effectLst/>
                  <a:latin typeface="Arial" panose="020B0604020202020204" pitchFamily="34" charset="0"/>
                </a:rPr>
                <a:t>tính sử dụng được.</a:t>
              </a:r>
              <a:endParaRPr lang="vi-VN" sz="2400" dirty="0">
                <a:latin typeface="UTM Avo" panose="020406030505060202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xmlns="" id="{71C55A10-A1D7-D84D-01D6-2F175AD80189}"/>
              </a:ext>
            </a:extLst>
          </p:cNvPr>
          <p:cNvGrpSpPr/>
          <p:nvPr/>
        </p:nvGrpSpPr>
        <p:grpSpPr>
          <a:xfrm>
            <a:off x="663708" y="3193957"/>
            <a:ext cx="10499289" cy="2430391"/>
            <a:chOff x="604396" y="708555"/>
            <a:chExt cx="10499289" cy="2430391"/>
          </a:xfrm>
        </p:grpSpPr>
        <p:grpSp>
          <p:nvGrpSpPr>
            <p:cNvPr id="12" name="Group 11">
              <a:extLst>
                <a:ext uri="{FF2B5EF4-FFF2-40B4-BE49-F238E27FC236}">
                  <a16:creationId xmlns:a16="http://schemas.microsoft.com/office/drawing/2014/main" xmlns="" id="{FB54EB3C-7287-F5F1-7265-E62FF82B59EE}"/>
                </a:ext>
              </a:extLst>
            </p:cNvPr>
            <p:cNvGrpSpPr/>
            <p:nvPr/>
          </p:nvGrpSpPr>
          <p:grpSpPr>
            <a:xfrm>
              <a:off x="1053799" y="817924"/>
              <a:ext cx="10049886" cy="2321022"/>
              <a:chOff x="1062431" y="4644163"/>
              <a:chExt cx="10049886" cy="2321022"/>
            </a:xfrm>
          </p:grpSpPr>
          <p:sp>
            <p:nvSpPr>
              <p:cNvPr id="15" name="Rectangle: Rounded Corners 14">
                <a:extLst>
                  <a:ext uri="{FF2B5EF4-FFF2-40B4-BE49-F238E27FC236}">
                    <a16:creationId xmlns:a16="http://schemas.microsoft.com/office/drawing/2014/main" xmlns="" id="{417C7E8C-D2C6-BA70-D879-F7B1DC946BF2}"/>
                  </a:ext>
                </a:extLst>
              </p:cNvPr>
              <p:cNvSpPr/>
              <p:nvPr/>
            </p:nvSpPr>
            <p:spPr>
              <a:xfrm>
                <a:off x="1062431" y="4795451"/>
                <a:ext cx="9900933" cy="216973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9C6C7040-E87C-7849-DC5E-EF4701AB974E}"/>
                  </a:ext>
                </a:extLst>
              </p:cNvPr>
              <p:cNvSpPr/>
              <p:nvPr/>
            </p:nvSpPr>
            <p:spPr>
              <a:xfrm>
                <a:off x="1434704" y="5016007"/>
                <a:ext cx="9598058" cy="1709571"/>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Trong khi tìm thông tin về các trường THPT, bạn An đã không để ý đến thời gian đăng </a:t>
                </a:r>
              </a:p>
              <a:p>
                <a:pPr>
                  <a:lnSpc>
                    <a:spcPct val="150000"/>
                  </a:lnSpc>
                </a:pPr>
                <a:r>
                  <a:rPr lang="vi-VN" sz="1800" dirty="0">
                    <a:solidFill>
                      <a:srgbClr val="231F20"/>
                    </a:solidFill>
                    <a:effectLst/>
                    <a:latin typeface="Arial" panose="020B0604020202020204" pitchFamily="34" charset="0"/>
                  </a:rPr>
                  <a:t>kí nguyện vọng dự thi và xét tuyển vào lớp 10 các trường THPT công lập. Theo em:</a:t>
                </a:r>
              </a:p>
              <a:p>
                <a:pPr>
                  <a:lnSpc>
                    <a:spcPct val="150000"/>
                  </a:lnSpc>
                </a:pPr>
                <a:r>
                  <a:rPr lang="vi-VN" sz="1800" dirty="0">
                    <a:solidFill>
                      <a:srgbClr val="231F20"/>
                    </a:solidFill>
                    <a:effectLst/>
                    <a:latin typeface="Arial" panose="020B0604020202020204" pitchFamily="34" charset="0"/>
                  </a:rPr>
                  <a:t> a) Sơ suất này vi phạm tiêu chí nào về chất lượng thông tin? </a:t>
                </a:r>
              </a:p>
              <a:p>
                <a:pPr>
                  <a:lnSpc>
                    <a:spcPct val="150000"/>
                  </a:lnSpc>
                </a:pPr>
                <a:r>
                  <a:rPr lang="vi-VN" sz="1800" dirty="0">
                    <a:solidFill>
                      <a:srgbClr val="231F20"/>
                    </a:solidFill>
                    <a:effectLst/>
                    <a:latin typeface="Arial" panose="020B0604020202020204" pitchFamily="34" charset="0"/>
                  </a:rPr>
                  <a:t> b) Điều đó có thể dẫn đến khó khăn gì cho bạn An?</a:t>
                </a:r>
                <a:endParaRPr lang="vi-VN" sz="2400" dirty="0">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xmlns="" id="{F04303A4-EF31-F03F-F655-A5B60FD8C0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396" y="708555"/>
              <a:ext cx="903656" cy="884631"/>
            </a:xfrm>
            <a:prstGeom prst="rect">
              <a:avLst/>
            </a:prstGeom>
          </p:spPr>
        </p:pic>
      </p:grpSp>
    </p:spTree>
    <p:extLst>
      <p:ext uri="{BB962C8B-B14F-4D97-AF65-F5344CB8AC3E}">
        <p14:creationId xmlns:p14="http://schemas.microsoft.com/office/powerpoint/2010/main" val="23969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xmlns="" id="{BDA09E34-DFEE-4830-82E0-C6C4ED1A4B3B}"/>
              </a:ext>
            </a:extLst>
          </p:cNvPr>
          <p:cNvSpPr/>
          <p:nvPr/>
        </p:nvSpPr>
        <p:spPr>
          <a:xfrm>
            <a:off x="853441" y="1433716"/>
            <a:ext cx="5520466" cy="4661276"/>
          </a:xfrm>
          <a:prstGeom prst="rect">
            <a:avLst/>
          </a:prstGeom>
        </p:spPr>
        <p:txBody>
          <a:bodyPr wrap="square">
            <a:spAutoFit/>
          </a:bodyPr>
          <a:lstStyle/>
          <a:p>
            <a:pPr algn="just" defTabSz="342900">
              <a:lnSpc>
                <a:spcPct val="150000"/>
              </a:lnSpc>
            </a:pPr>
            <a:r>
              <a:rPr lang="vi-VN" sz="2000" dirty="0">
                <a:solidFill>
                  <a:schemeClr val="accent6">
                    <a:lumMod val="50000"/>
                  </a:schemeClr>
                </a:solidFill>
                <a:latin typeface="UTM Avo" panose="02040603050506020204" pitchFamily="18" charset="0"/>
                <a:cs typeface="Times New Roman" panose="02020603050405020304" pitchFamily="18" charset="0"/>
              </a:rPr>
              <a:t>Để chuẩn bị cho chuyến tham quan một nông trại, An gọi đến số điện thoại liên lạc được cung cấp trên trang web của nông trại nhưng không được. Minh cho rằng có thể đầu số điện thoại đã thay đổi nhưng nông trại chưa kịp cập nhật lên trang web nên đã tìm kiếm thông tin trên website của các nhà cung cấp dịch vụ viễn thông. Nhờ đó, Minh đã liên hệ thành công với nông trại. Em hãy nhận xét về chất lượng của thông tin (theo 4 tính chất ở Hình 2.2) mà mỗi bạn thu nhận được.</a:t>
            </a:r>
          </a:p>
        </p:txBody>
      </p:sp>
      <p:sp>
        <p:nvSpPr>
          <p:cNvPr id="4" name="矩形 10">
            <a:extLst>
              <a:ext uri="{FF2B5EF4-FFF2-40B4-BE49-F238E27FC236}">
                <a16:creationId xmlns:a16="http://schemas.microsoft.com/office/drawing/2014/main" xmlns=""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6874721C-B208-1B76-4464-0717D311E2E6}"/>
              </a:ext>
            </a:extLst>
          </p:cNvPr>
          <p:cNvPicPr>
            <a:picLocks noChangeAspect="1"/>
          </p:cNvPicPr>
          <p:nvPr/>
        </p:nvPicPr>
        <p:blipFill>
          <a:blip r:embed="rId3"/>
          <a:stretch>
            <a:fillRect/>
          </a:stretch>
        </p:blipFill>
        <p:spPr>
          <a:xfrm>
            <a:off x="6717182" y="1140693"/>
            <a:ext cx="4118486" cy="4997713"/>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BDA09E34-DFEE-4830-82E0-C6C4ED1A4B3B}"/>
              </a:ext>
            </a:extLst>
          </p:cNvPr>
          <p:cNvSpPr/>
          <p:nvPr/>
        </p:nvSpPr>
        <p:spPr>
          <a:xfrm>
            <a:off x="914401" y="1294602"/>
            <a:ext cx="10192870" cy="965970"/>
          </a:xfrm>
          <a:prstGeom prst="rect">
            <a:avLst/>
          </a:prstGeom>
        </p:spPr>
        <p:txBody>
          <a:bodyPr wrap="square">
            <a:spAutoFit/>
          </a:bodyPr>
          <a:lstStyle/>
          <a:p>
            <a:pPr>
              <a:lnSpc>
                <a:spcPct val="150000"/>
              </a:lnSpc>
            </a:pPr>
            <a:r>
              <a:rPr lang="vi-VN" sz="2000" dirty="0">
                <a:solidFill>
                  <a:srgbClr val="231F20"/>
                </a:solidFill>
                <a:effectLst/>
                <a:latin typeface="Arial" panose="020B0604020202020204" pitchFamily="34" charset="0"/>
              </a:rPr>
              <a:t>Em hãy tìm trên Internet thông tin về chiếc máy tính điện tử kĩ thuật số đầu tiên trên thế giới. Đánh giá chất lượng thông tin tìm được.</a:t>
            </a:r>
            <a:endParaRPr lang="vi-VN" sz="2800"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xmlns=""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D0B9C16-3386-2BA8-C2A7-B6BB967355D5}"/>
              </a:ext>
            </a:extLst>
          </p:cNvPr>
          <p:cNvPicPr>
            <a:picLocks noChangeAspect="1"/>
          </p:cNvPicPr>
          <p:nvPr/>
        </p:nvPicPr>
        <p:blipFill>
          <a:blip r:embed="rId2"/>
          <a:stretch>
            <a:fillRect/>
          </a:stretch>
        </p:blipFill>
        <p:spPr>
          <a:xfrm>
            <a:off x="1428748" y="2850776"/>
            <a:ext cx="1798545" cy="2527685"/>
          </a:xfrm>
          <a:prstGeom prst="rect">
            <a:avLst/>
          </a:prstGeom>
        </p:spPr>
      </p:pic>
      <p:sp>
        <p:nvSpPr>
          <p:cNvPr id="4" name="Speech Bubble: Rectangle with Corners Rounded 3">
            <a:extLst>
              <a:ext uri="{FF2B5EF4-FFF2-40B4-BE49-F238E27FC236}">
                <a16:creationId xmlns:a16="http://schemas.microsoft.com/office/drawing/2014/main" xmlns="" id="{20F65953-211D-5978-B3D5-2F22B2CA0AD9}"/>
              </a:ext>
            </a:extLst>
          </p:cNvPr>
          <p:cNvSpPr/>
          <p:nvPr/>
        </p:nvSpPr>
        <p:spPr>
          <a:xfrm>
            <a:off x="3394261" y="1021976"/>
            <a:ext cx="7476565" cy="1828800"/>
          </a:xfrm>
          <a:prstGeom prst="wedgeRoundRectCallout">
            <a:avLst>
              <a:gd name="adj1" fmla="val -56205"/>
              <a:gd name="adj2" fmla="val 53186"/>
              <a:gd name="adj3" fmla="val 16667"/>
            </a:avLst>
          </a:prstGeom>
          <a:solidFill>
            <a:srgbClr val="FDDE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231F20"/>
                </a:solidFill>
                <a:effectLst/>
                <a:latin typeface="Arial" panose="020B0604020202020204" pitchFamily="34" charset="0"/>
              </a:rPr>
              <a:t>Đọc đoạn hội thoại giữa An và Minh trong SGK trang 9.</a:t>
            </a:r>
          </a:p>
          <a:p>
            <a:pPr>
              <a:lnSpc>
                <a:spcPct val="150000"/>
              </a:lnSpc>
            </a:pPr>
            <a:r>
              <a:rPr lang="vi-VN" sz="1800" dirty="0">
                <a:solidFill>
                  <a:srgbClr val="231F20"/>
                </a:solidFill>
                <a:effectLst/>
                <a:latin typeface="Arial" panose="020B0604020202020204" pitchFamily="34" charset="0"/>
              </a:rPr>
              <a:t>Chúng ta hãy cùng hai bạn tìm hiểu về vai trò của thông tin và chất lượng thông tin trong việc giải quyết những vấn đề được đặt ra trong cuộc sống nhé!</a:t>
            </a:r>
            <a:endParaRPr lang="en-US" dirty="0"/>
          </a:p>
        </p:txBody>
      </p:sp>
    </p:spTree>
    <p:extLst>
      <p:ext uri="{BB962C8B-B14F-4D97-AF65-F5344CB8AC3E}">
        <p14:creationId xmlns:p14="http://schemas.microsoft.com/office/powerpoint/2010/main" val="346532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Graphical user interface, application&#10;&#10;Description automatically generated">
            <a:extLst>
              <a:ext uri="{FF2B5EF4-FFF2-40B4-BE49-F238E27FC236}">
                <a16:creationId xmlns:a16="http://schemas.microsoft.com/office/drawing/2014/main" xmlns=""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
        <p:nvSpPr>
          <p:cNvPr id="5" name="Google Shape;1765;p26">
            <a:extLst>
              <a:ext uri="{FF2B5EF4-FFF2-40B4-BE49-F238E27FC236}">
                <a16:creationId xmlns:a16="http://schemas.microsoft.com/office/drawing/2014/main" xmlns=""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163407" y="1506610"/>
            <a:ext cx="8928847" cy="1077218"/>
          </a:xfrm>
          <a:prstGeom prst="rect">
            <a:avLst/>
          </a:prstGeom>
          <a:noFill/>
        </p:spPr>
        <p:txBody>
          <a:bodyPr wrap="square" rtlCol="0">
            <a:spAutoFit/>
          </a:bodyPr>
          <a:lstStyle/>
          <a:p>
            <a:pPr algn="ctr"/>
            <a:r>
              <a:rPr lang="vi-VN" sz="3200" dirty="0">
                <a:solidFill>
                  <a:schemeClr val="accent3">
                    <a:lumMod val="50000"/>
                  </a:schemeClr>
                </a:solidFill>
                <a:latin typeface="Bahnschrift SemiBold SemiConden" panose="020B0502040204020203" pitchFamily="34" charset="0"/>
              </a:rPr>
              <a:t>	 1. VAI TRÒ CỦA CHẤT LƯỢNG THÔNG TIN TRONG GIẢI QUYẾT VẤN ĐỀ</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581696" y="480292"/>
            <a:ext cx="10649995" cy="5694086"/>
            <a:chOff x="1117200" y="3528268"/>
            <a:chExt cx="10337399" cy="779243"/>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Tổng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hợp</a:t>
              </a:r>
              <a:r>
                <a:rPr lang="en-US" sz="2400" b="1" dirty="0">
                  <a:solidFill>
                    <a:srgbClr val="002060"/>
                  </a:solidFill>
                  <a:latin typeface="UTM Avo" panose="02040603050506020204" pitchFamily="18" charset="0"/>
                  <a:cs typeface="Times New Roman" panose="02020603050405020304" pitchFamily="18" charset="0"/>
                </a:rPr>
                <a:t> chi </a:t>
              </a:r>
              <a:r>
                <a:rPr lang="en-US" sz="2400" b="1" dirty="0" err="1">
                  <a:solidFill>
                    <a:srgbClr val="002060"/>
                  </a:solidFill>
                  <a:latin typeface="UTM Avo" panose="02040603050506020204" pitchFamily="18" charset="0"/>
                  <a:cs typeface="Times New Roman" panose="02020603050405020304" pitchFamily="18" charset="0"/>
                </a:rPr>
                <a:t>tiêu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theo</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từng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khoản</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xmlns="" id="{26DF4635-080D-9296-EAF9-FC2D000B145B}"/>
              </a:ext>
            </a:extLst>
          </p:cNvPr>
          <p:cNvSpPr txBox="1"/>
          <p:nvPr/>
        </p:nvSpPr>
        <p:spPr>
          <a:xfrm>
            <a:off x="1071153" y="1380574"/>
            <a:ext cx="6138824" cy="4651979"/>
          </a:xfrm>
          <a:prstGeom prst="rect">
            <a:avLst/>
          </a:prstGeom>
          <a:noFill/>
        </p:spPr>
        <p:txBody>
          <a:bodyPr wrap="square">
            <a:spAutoFit/>
          </a:bodyPr>
          <a:lstStyle/>
          <a:p>
            <a:pPr>
              <a:lnSpc>
                <a:spcPct val="150000"/>
              </a:lnSpc>
            </a:pPr>
            <a:r>
              <a:rPr lang="vi-VN" sz="2000" b="1" dirty="0">
                <a:solidFill>
                  <a:srgbClr val="231F20"/>
                </a:solidFill>
                <a:effectLst/>
                <a:latin typeface="MyriadPro-Bold"/>
              </a:rPr>
              <a:t>Chọn trường </a:t>
            </a:r>
            <a:endParaRPr lang="vi-VN" sz="2000" dirty="0"/>
          </a:p>
          <a:p>
            <a:pPr>
              <a:lnSpc>
                <a:spcPct val="150000"/>
              </a:lnSpc>
            </a:pPr>
            <a:r>
              <a:rPr lang="vi-VN" sz="2000" dirty="0">
                <a:solidFill>
                  <a:srgbClr val="231F20"/>
                </a:solidFill>
                <a:effectLst/>
                <a:latin typeface="Arial" panose="020B0604020202020204" pitchFamily="34" charset="0"/>
              </a:rPr>
              <a:t>Minh đã tìm kiếm thông tin về các trường THPT trên Internet và gửi cho An địa chỉ trang web giới thiệu về một trường THPT. An xem trang web và thấy có nhiều chi tiết ấn tượng, phù hợp với mình (Hình 2.1). Không tìm hiểu thêm nữa, An quyết định chọn trường đó làm nguyện vọng duy nhất của mình. Em hãy cho biết việc Minh chia sẻ thông tin với An và An đã tin tưởng, sử dụng thông tin để chọn trường mà chưa tìm hiểu kĩ sẽ có thể xảy ra vấn đề gì?</a:t>
            </a:r>
            <a:endParaRPr lang="en-US" sz="2000" dirty="0"/>
          </a:p>
        </p:txBody>
      </p:sp>
      <p:pic>
        <p:nvPicPr>
          <p:cNvPr id="14" name="Picture 13">
            <a:extLst>
              <a:ext uri="{FF2B5EF4-FFF2-40B4-BE49-F238E27FC236}">
                <a16:creationId xmlns:a16="http://schemas.microsoft.com/office/drawing/2014/main" xmlns="" id="{C63FE716-9A44-CD77-5C2A-A06C8FDE6BE1}"/>
              </a:ext>
            </a:extLst>
          </p:cNvPr>
          <p:cNvPicPr>
            <a:picLocks noChangeAspect="1"/>
          </p:cNvPicPr>
          <p:nvPr/>
        </p:nvPicPr>
        <p:blipFill>
          <a:blip r:embed="rId2"/>
          <a:stretch>
            <a:fillRect/>
          </a:stretch>
        </p:blipFill>
        <p:spPr>
          <a:xfrm>
            <a:off x="7476666" y="2676357"/>
            <a:ext cx="3566190" cy="3225599"/>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sp>
        <p:nvSpPr>
          <p:cNvPr id="5" name="TextBox 4">
            <a:extLst>
              <a:ext uri="{FF2B5EF4-FFF2-40B4-BE49-F238E27FC236}">
                <a16:creationId xmlns:a16="http://schemas.microsoft.com/office/drawing/2014/main" xmlns="" id="{B957415E-5093-85A3-61E7-5D599A56799B}"/>
              </a:ext>
            </a:extLst>
          </p:cNvPr>
          <p:cNvSpPr txBox="1"/>
          <p:nvPr/>
        </p:nvSpPr>
        <p:spPr>
          <a:xfrm>
            <a:off x="1567944" y="666568"/>
            <a:ext cx="9440715" cy="502701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Tìm được trang web có nhiều thông tin về một trường THPT, Minh đã gửi cho An. Thấy có những lời giới thiệu ấn tượng, An đã vội vàng ra quyết định mà không kiểm tra để biết thông tin có chính xác, đầy đủ và phù hợp với tiêu chí chọn trường của mình hay không. Do dựa trên thông tin chưa được kiểm chứng, quyết định của An có thể không đúng. Hơn nữa, việc An chỉ đăng kí một nguyện vọng sẽ làm giảm cơ hội lựa chọn. Để đưa ra quyết định đúng, An cần sử dụng thông tin có chất lượng từ những nguồn đáng tin cậy như trang web của Sở Giáo dục </a:t>
            </a:r>
            <a:r>
              <a:rPr lang="vi-VN" dirty="0">
                <a:solidFill>
                  <a:srgbClr val="231F20"/>
                </a:solidFill>
                <a:latin typeface="Arial" panose="020B0604020202020204" pitchFamily="34" charset="0"/>
              </a:rPr>
              <a:t>v</a:t>
            </a:r>
            <a:r>
              <a:rPr lang="vi-VN" sz="1800" dirty="0">
                <a:solidFill>
                  <a:srgbClr val="231F20"/>
                </a:solidFill>
                <a:effectLst/>
                <a:latin typeface="Arial" panose="020B0604020202020204" pitchFamily="34" charset="0"/>
              </a:rPr>
              <a:t>à Đào tạo, ý kiến của giáo viên chủ nhiệm hay của người thân có kinh nghiệm. Internet là một kho thông tin khổng lồ. Em có thể tìm thấy nhiều thông tin trên đó nhưng không phải thông tin nào cũng có thể sử dụng để giải quyết vấn đề một cách hiệu quả. Không phải số lượng bản tin mà là chất lượng của thông tin mới thực sự làm cho thông tin trở thành hữu ích. Vì vậy, em cần quan tâm đến chất lượng </a:t>
            </a:r>
            <a:r>
              <a:rPr lang="vi-VN" dirty="0">
                <a:solidFill>
                  <a:srgbClr val="231F20"/>
                </a:solidFill>
                <a:latin typeface="Arial" panose="020B0604020202020204" pitchFamily="34" charset="0"/>
              </a:rPr>
              <a:t>t</a:t>
            </a:r>
            <a:r>
              <a:rPr lang="vi-VN" sz="1800" dirty="0">
                <a:solidFill>
                  <a:srgbClr val="231F20"/>
                </a:solidFill>
                <a:effectLst/>
                <a:latin typeface="Arial" panose="020B0604020202020204" pitchFamily="34" charset="0"/>
              </a:rPr>
              <a:t>hông tin khi tìm kiếm, tiếp nhận và trao đổi thông tin.</a:t>
            </a:r>
            <a:endParaRPr lang="en-US" dirty="0"/>
          </a:p>
        </p:txBody>
      </p:sp>
    </p:spTree>
    <p:extLst>
      <p:ext uri="{BB962C8B-B14F-4D97-AF65-F5344CB8AC3E}">
        <p14:creationId xmlns:p14="http://schemas.microsoft.com/office/powerpoint/2010/main" val="132403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23D1D5ED-8B85-B316-F8E0-CA55CC47BAFC}"/>
              </a:ext>
            </a:extLst>
          </p:cNvPr>
          <p:cNvGrpSpPr/>
          <p:nvPr/>
        </p:nvGrpSpPr>
        <p:grpSpPr>
          <a:xfrm>
            <a:off x="663708" y="274800"/>
            <a:ext cx="10419734" cy="1294024"/>
            <a:chOff x="692583" y="4271766"/>
            <a:chExt cx="10419734" cy="1405287"/>
          </a:xfrm>
        </p:grpSpPr>
        <p:grpSp>
          <p:nvGrpSpPr>
            <p:cNvPr id="6" name="Group 5">
              <a:extLst>
                <a:ext uri="{FF2B5EF4-FFF2-40B4-BE49-F238E27FC236}">
                  <a16:creationId xmlns:a16="http://schemas.microsoft.com/office/drawing/2014/main" xmlns="" id="{ACAFD670-791C-E659-18EB-2DF957682E93}"/>
                </a:ext>
              </a:extLst>
            </p:cNvPr>
            <p:cNvGrpSpPr/>
            <p:nvPr/>
          </p:nvGrpSpPr>
          <p:grpSpPr>
            <a:xfrm>
              <a:off x="692583" y="4271766"/>
              <a:ext cx="10398951" cy="1405287"/>
              <a:chOff x="690585" y="4323720"/>
              <a:chExt cx="10251336" cy="1405287"/>
            </a:xfrm>
          </p:grpSpPr>
          <p:sp>
            <p:nvSpPr>
              <p:cNvPr id="9" name="Rectangle: Rounded Corners 8">
                <a:extLst>
                  <a:ext uri="{FF2B5EF4-FFF2-40B4-BE49-F238E27FC236}">
                    <a16:creationId xmlns:a16="http://schemas.microsoft.com/office/drawing/2014/main" xmlns="" id="{955C7DFE-50FA-433A-16C4-77A6FABBD6F2}"/>
                  </a:ext>
                </a:extLst>
              </p:cNvPr>
              <p:cNvSpPr/>
              <p:nvPr/>
            </p:nvSpPr>
            <p:spPr>
              <a:xfrm>
                <a:off x="1181534" y="4594430"/>
                <a:ext cx="9760387" cy="1134577"/>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xmlns=""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5AAE867D-8A11-0600-BADF-295217A7D0CD}"/>
                </a:ext>
              </a:extLst>
            </p:cNvPr>
            <p:cNvSpPr/>
            <p:nvPr/>
          </p:nvSpPr>
          <p:spPr>
            <a:xfrm>
              <a:off x="1493476" y="4562973"/>
              <a:ext cx="9598058" cy="954116"/>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Thông tin là cơ sở để đưa ra các quyết định. Cần phải quan tâm đến chất lượng thông tin khi tìm kiếm, tiếp nhận, trao đổi và sử dụng thông tin để có thể đưa ra các quyết định đúng đắn.</a:t>
              </a:r>
              <a:endParaRPr lang="vi-VN" sz="2400" dirty="0">
                <a:latin typeface="UTM Avo" panose="020406030505060202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xmlns="" id="{71C55A10-A1D7-D84D-01D6-2F175AD80189}"/>
              </a:ext>
            </a:extLst>
          </p:cNvPr>
          <p:cNvGrpSpPr/>
          <p:nvPr/>
        </p:nvGrpSpPr>
        <p:grpSpPr>
          <a:xfrm>
            <a:off x="663708" y="1889945"/>
            <a:ext cx="10499289" cy="3861731"/>
            <a:chOff x="604396" y="708555"/>
            <a:chExt cx="10499289" cy="3861731"/>
          </a:xfrm>
        </p:grpSpPr>
        <p:grpSp>
          <p:nvGrpSpPr>
            <p:cNvPr id="12" name="Group 11">
              <a:extLst>
                <a:ext uri="{FF2B5EF4-FFF2-40B4-BE49-F238E27FC236}">
                  <a16:creationId xmlns:a16="http://schemas.microsoft.com/office/drawing/2014/main" xmlns="" id="{FB54EB3C-7287-F5F1-7265-E62FF82B59EE}"/>
                </a:ext>
              </a:extLst>
            </p:cNvPr>
            <p:cNvGrpSpPr/>
            <p:nvPr/>
          </p:nvGrpSpPr>
          <p:grpSpPr>
            <a:xfrm>
              <a:off x="1053799" y="817924"/>
              <a:ext cx="10049886" cy="3752362"/>
              <a:chOff x="1062431" y="4644163"/>
              <a:chExt cx="10049886" cy="3752362"/>
            </a:xfrm>
          </p:grpSpPr>
          <p:sp>
            <p:nvSpPr>
              <p:cNvPr id="15" name="Rectangle: Rounded Corners 14">
                <a:extLst>
                  <a:ext uri="{FF2B5EF4-FFF2-40B4-BE49-F238E27FC236}">
                    <a16:creationId xmlns:a16="http://schemas.microsoft.com/office/drawing/2014/main" xmlns="" id="{417C7E8C-D2C6-BA70-D879-F7B1DC946BF2}"/>
                  </a:ext>
                </a:extLst>
              </p:cNvPr>
              <p:cNvSpPr/>
              <p:nvPr/>
            </p:nvSpPr>
            <p:spPr>
              <a:xfrm>
                <a:off x="1062431" y="4795451"/>
                <a:ext cx="9900933" cy="360107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9C6C7040-E87C-7849-DC5E-EF4701AB974E}"/>
                  </a:ext>
                </a:extLst>
              </p:cNvPr>
              <p:cNvSpPr/>
              <p:nvPr/>
            </p:nvSpPr>
            <p:spPr>
              <a:xfrm>
                <a:off x="1434704" y="5016007"/>
                <a:ext cx="9598058" cy="2956066"/>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KOL là thuật ngữ viết tắt của Key Opinion Leader có nghĩa là </a:t>
                </a:r>
                <a:r>
                  <a:rPr lang="vi-VN" sz="1800" i="1" dirty="0">
                    <a:solidFill>
                      <a:srgbClr val="231F20"/>
                    </a:solidFill>
                    <a:effectLst/>
                    <a:latin typeface="Arial" panose="020B0604020202020204" pitchFamily="34" charset="0"/>
                  </a:rPr>
                  <a:t>người dẫn dắt dư luận </a:t>
                </a:r>
                <a:endParaRPr lang="vi-VN" sz="2400" dirty="0"/>
              </a:p>
              <a:p>
                <a:pPr>
                  <a:lnSpc>
                    <a:spcPct val="150000"/>
                  </a:lnSpc>
                </a:pPr>
                <a:r>
                  <a:rPr lang="vi-VN" sz="1800" i="1" dirty="0">
                    <a:solidFill>
                      <a:srgbClr val="231F20"/>
                    </a:solidFill>
                    <a:effectLst/>
                    <a:latin typeface="Arial" panose="020B0604020202020204" pitchFamily="34" charset="0"/>
                  </a:rPr>
                  <a:t>chủ chốt </a:t>
                </a:r>
                <a:r>
                  <a:rPr lang="vi-VN" sz="1800" dirty="0">
                    <a:solidFill>
                      <a:srgbClr val="231F20"/>
                    </a:solidFill>
                    <a:effectLst/>
                    <a:latin typeface="Arial" panose="020B0604020202020204" pitchFamily="34" charset="0"/>
                  </a:rPr>
                  <a:t>hay</a:t>
                </a:r>
                <a:r>
                  <a:rPr lang="vi-VN" sz="1800" i="1" dirty="0">
                    <a:solidFill>
                      <a:srgbClr val="231F20"/>
                    </a:solidFill>
                    <a:effectLst/>
                    <a:latin typeface="Arial" panose="020B0604020202020204" pitchFamily="34" charset="0"/>
                  </a:rPr>
                  <a:t> người có ảnh hưởng</a:t>
                </a:r>
                <a:r>
                  <a:rPr lang="vi-VN" sz="1800" dirty="0">
                    <a:solidFill>
                      <a:srgbClr val="231F20"/>
                    </a:solidFill>
                    <a:effectLst/>
                    <a:latin typeface="Arial" panose="020B0604020202020204" pitchFamily="34" charset="0"/>
                  </a:rPr>
                  <a:t>. Khi em thấy một KOL quảng cáo sản phẩm trên </a:t>
                </a:r>
                <a:endParaRPr lang="vi-VN" sz="2400" dirty="0"/>
              </a:p>
              <a:p>
                <a:pPr>
                  <a:lnSpc>
                    <a:spcPct val="150000"/>
                  </a:lnSpc>
                </a:pPr>
                <a:r>
                  <a:rPr lang="vi-VN" sz="1800" dirty="0">
                    <a:solidFill>
                      <a:srgbClr val="231F20"/>
                    </a:solidFill>
                    <a:effectLst/>
                    <a:latin typeface="Arial" panose="020B0604020202020204" pitchFamily="34" charset="0"/>
                  </a:rPr>
                  <a:t>mạng, em sẽ ứng xử thế nào? </a:t>
                </a:r>
                <a:endParaRPr lang="vi-VN" sz="2400" dirty="0"/>
              </a:p>
              <a:p>
                <a:pPr>
                  <a:lnSpc>
                    <a:spcPct val="150000"/>
                  </a:lnSpc>
                </a:pPr>
                <a:r>
                  <a:rPr lang="vi-VN" sz="1800" dirty="0">
                    <a:solidFill>
                      <a:srgbClr val="231F20"/>
                    </a:solidFill>
                    <a:effectLst/>
                    <a:latin typeface="Arial" panose="020B0604020202020204" pitchFamily="34" charset="0"/>
                  </a:rPr>
                  <a:t>A. Chia sẻ thông tin với người thân vì KOL là một nguồn tin đáng tin cậy. </a:t>
                </a:r>
                <a:endParaRPr lang="vi-VN" sz="2400" dirty="0"/>
              </a:p>
              <a:p>
                <a:pPr>
                  <a:lnSpc>
                    <a:spcPct val="150000"/>
                  </a:lnSpc>
                </a:pPr>
                <a:r>
                  <a:rPr lang="vi-VN" sz="1800" dirty="0">
                    <a:solidFill>
                      <a:srgbClr val="231F20"/>
                    </a:solidFill>
                    <a:effectLst/>
                    <a:latin typeface="Arial" panose="020B0604020202020204" pitchFamily="34" charset="0"/>
                  </a:rPr>
                  <a:t>B. Sử dụng sản phẩm vì KOL là một đảm bảo cho sản phẩm đã qua kiểm định. </a:t>
                </a:r>
                <a:endParaRPr lang="vi-VN" sz="2400" dirty="0"/>
              </a:p>
              <a:p>
                <a:pPr>
                  <a:lnSpc>
                    <a:spcPct val="150000"/>
                  </a:lnSpc>
                </a:pPr>
                <a:r>
                  <a:rPr lang="vi-VN" sz="1800" dirty="0">
                    <a:solidFill>
                      <a:srgbClr val="FF0000"/>
                    </a:solidFill>
                    <a:effectLst/>
                    <a:latin typeface="Arial" panose="020B0604020202020204" pitchFamily="34" charset="0"/>
                  </a:rPr>
                  <a:t>C.</a:t>
                </a:r>
                <a:r>
                  <a:rPr lang="vi-VN" sz="1800" dirty="0">
                    <a:solidFill>
                      <a:srgbClr val="231F20"/>
                    </a:solidFill>
                    <a:effectLst/>
                    <a:latin typeface="Arial" panose="020B0604020202020204" pitchFamily="34" charset="0"/>
                  </a:rPr>
                  <a:t> Cân nhắc, đánh giá chất lượng thông tin trước khi sử dụng sản phẩm. </a:t>
                </a:r>
                <a:endParaRPr lang="vi-VN" sz="2400" dirty="0"/>
              </a:p>
              <a:p>
                <a:pPr>
                  <a:lnSpc>
                    <a:spcPct val="150000"/>
                  </a:lnSpc>
                </a:pPr>
                <a:r>
                  <a:rPr lang="vi-VN" sz="1800" dirty="0">
                    <a:solidFill>
                      <a:srgbClr val="231F20"/>
                    </a:solidFill>
                    <a:effectLst/>
                    <a:latin typeface="Arial" panose="020B0604020202020204" pitchFamily="34" charset="0"/>
                  </a:rPr>
                  <a:t>D. Không sử dụng và cảnh báo người thân về nguồn tin kém chất lượng.</a:t>
                </a:r>
                <a:endParaRPr lang="vi-VN" sz="2400" dirty="0">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xmlns="" id="{F04303A4-EF31-F03F-F655-A5B60FD8C0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396" y="708555"/>
              <a:ext cx="903656" cy="884631"/>
            </a:xfrm>
            <a:prstGeom prst="rect">
              <a:avLst/>
            </a:prstGeom>
          </p:spPr>
        </p:pic>
      </p:gr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478019" y="1973634"/>
            <a:ext cx="8826817" cy="1015663"/>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6000" dirty="0">
                <a:solidFill>
                  <a:schemeClr val="accent3">
                    <a:lumMod val="50000"/>
                  </a:schemeClr>
                </a:solidFill>
                <a:latin typeface="+mj-lt"/>
              </a:rPr>
              <a:t>CHẤT LƯỢNG THÔNG TIN</a:t>
            </a:r>
            <a:endParaRPr lang="en-US" sz="6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581696" y="507185"/>
            <a:ext cx="10649995" cy="5730819"/>
            <a:chOff x="1117200" y="3528268"/>
            <a:chExt cx="10337399" cy="784270"/>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37399" cy="784270"/>
              <a:chOff x="1493120" y="3891280"/>
              <a:chExt cx="10337399" cy="784270"/>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120" y="4000103"/>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a:solidFill>
                    <a:srgbClr val="002060"/>
                  </a:solidFill>
                  <a:latin typeface="UTM Avo" panose="02040603050506020204" pitchFamily="18" charset="0"/>
                  <a:cs typeface="Times New Roman" panose="02020603050405020304" pitchFamily="18" charset="0"/>
                </a:rPr>
                <a:t>Thông tin </a:t>
              </a:r>
              <a:r>
                <a:rPr lang="en-US" sz="2400" b="1" dirty="0" err="1">
                  <a:solidFill>
                    <a:srgbClr val="002060"/>
                  </a:solidFill>
                  <a:latin typeface="UTM Avo" panose="02040603050506020204" pitchFamily="18" charset="0"/>
                  <a:cs typeface="Times New Roman" panose="02020603050405020304" pitchFamily="18" charset="0"/>
                </a:rPr>
                <a:t>hữu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ích</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xmlns="" id="{26DF4635-080D-9296-EAF9-FC2D000B145B}"/>
              </a:ext>
            </a:extLst>
          </p:cNvPr>
          <p:cNvSpPr txBox="1"/>
          <p:nvPr/>
        </p:nvSpPr>
        <p:spPr>
          <a:xfrm>
            <a:off x="1071153" y="1380574"/>
            <a:ext cx="9892682" cy="2239844"/>
          </a:xfrm>
          <a:prstGeom prst="rect">
            <a:avLst/>
          </a:prstGeom>
          <a:noFill/>
        </p:spPr>
        <p:txBody>
          <a:bodyPr wrap="square">
            <a:spAutoFit/>
          </a:bodyPr>
          <a:lstStyle/>
          <a:p>
            <a:pPr>
              <a:lnSpc>
                <a:spcPct val="150000"/>
              </a:lnSpc>
            </a:pPr>
            <a:r>
              <a:rPr lang="vi-VN" sz="2400" b="1" dirty="0">
                <a:solidFill>
                  <a:srgbClr val="231F20"/>
                </a:solidFill>
                <a:effectLst/>
                <a:latin typeface="Arial-BoldMT"/>
              </a:rPr>
              <a:t>1.</a:t>
            </a:r>
            <a:r>
              <a:rPr lang="vi-VN" sz="2400" dirty="0">
                <a:solidFill>
                  <a:srgbClr val="231F20"/>
                </a:solidFill>
                <a:effectLst/>
                <a:latin typeface="Arial" panose="020B0604020202020204" pitchFamily="34" charset="0"/>
              </a:rPr>
              <a:t> Hãy tìm kiếm và lựa chọn thông tin mà theo em là hữu ích giúp em chọn trường THPT. </a:t>
            </a:r>
            <a:endParaRPr lang="vi-VN" sz="2400" dirty="0"/>
          </a:p>
          <a:p>
            <a:pPr>
              <a:lnSpc>
                <a:spcPct val="150000"/>
              </a:lnSpc>
            </a:pPr>
            <a:r>
              <a:rPr lang="vi-VN" sz="2400" b="1" dirty="0">
                <a:solidFill>
                  <a:srgbClr val="231F20"/>
                </a:solidFill>
                <a:effectLst/>
                <a:latin typeface="Arial-BoldMT"/>
              </a:rPr>
              <a:t>2.</a:t>
            </a:r>
            <a:r>
              <a:rPr lang="vi-VN" sz="2400" dirty="0">
                <a:solidFill>
                  <a:srgbClr val="231F20"/>
                </a:solidFill>
                <a:effectLst/>
                <a:latin typeface="Arial" panose="020B0604020202020204" pitchFamily="34" charset="0"/>
              </a:rPr>
              <a:t> Tại sao thông tin đó là hữu ích đối việc giải quyết vấn đề chọn trường của em?</a:t>
            </a:r>
            <a:endParaRPr lang="en-US" sz="2400" dirty="0"/>
          </a:p>
        </p:txBody>
      </p:sp>
    </p:spTree>
    <p:extLst>
      <p:ext uri="{BB962C8B-B14F-4D97-AF65-F5344CB8AC3E}">
        <p14:creationId xmlns:p14="http://schemas.microsoft.com/office/powerpoint/2010/main" val="36491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sp>
        <p:nvSpPr>
          <p:cNvPr id="5" name="TextBox 4">
            <a:extLst>
              <a:ext uri="{FF2B5EF4-FFF2-40B4-BE49-F238E27FC236}">
                <a16:creationId xmlns:a16="http://schemas.microsoft.com/office/drawing/2014/main" xmlns="" id="{B957415E-5093-85A3-61E7-5D599A56799B}"/>
              </a:ext>
            </a:extLst>
          </p:cNvPr>
          <p:cNvSpPr txBox="1"/>
          <p:nvPr/>
        </p:nvSpPr>
        <p:spPr>
          <a:xfrm>
            <a:off x="1567945" y="666568"/>
            <a:ext cx="4707350" cy="5575309"/>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Mặc dù thông tin đóng vai trò quan trọng trong việc ra quyết định nhưng không phải thông tin nào cũng hữu ích đối với việc giải quyết vấn đề. Chất lượng thông tin thể hiện ở mức độ đáp ứng của thông tin đối với các yêu cầu cụ thể nhằm giải quyết vấn đề, làm thông tin trở nên hữu ích. Để đánh giá chất lượng thông tin, em cần xem xét các tiêu chí như tính mới, tính chính xác, tính đầy đủ, tính sử dụng được của thông tin (Hình 2.2).</a:t>
            </a:r>
            <a:endParaRPr lang="en-US" sz="2000" dirty="0"/>
          </a:p>
        </p:txBody>
      </p:sp>
      <p:pic>
        <p:nvPicPr>
          <p:cNvPr id="3" name="Picture 2">
            <a:extLst>
              <a:ext uri="{FF2B5EF4-FFF2-40B4-BE49-F238E27FC236}">
                <a16:creationId xmlns:a16="http://schemas.microsoft.com/office/drawing/2014/main" xmlns="" id="{F5EE5773-8656-BBC4-6C00-D385CF333309}"/>
              </a:ext>
            </a:extLst>
          </p:cNvPr>
          <p:cNvPicPr>
            <a:picLocks noChangeAspect="1"/>
          </p:cNvPicPr>
          <p:nvPr/>
        </p:nvPicPr>
        <p:blipFill>
          <a:blip r:embed="rId3"/>
          <a:stretch>
            <a:fillRect/>
          </a:stretch>
        </p:blipFill>
        <p:spPr>
          <a:xfrm>
            <a:off x="6505569" y="666567"/>
            <a:ext cx="4118486" cy="4997713"/>
          </a:xfrm>
          <a:prstGeom prst="rect">
            <a:avLst/>
          </a:prstGeom>
        </p:spPr>
      </p:pic>
    </p:spTree>
    <p:extLst>
      <p:ext uri="{BB962C8B-B14F-4D97-AF65-F5344CB8AC3E}">
        <p14:creationId xmlns:p14="http://schemas.microsoft.com/office/powerpoint/2010/main" val="149570878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3648</TotalTime>
  <Words>1019</Words>
  <Application>Microsoft Office PowerPoint</Application>
  <PresentationFormat>Custom</PresentationFormat>
  <Paragraphs>39</Paragraphs>
  <Slides>12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Bahnschrift SemiBold SemiConden</vt:lpstr>
      <vt:lpstr>UTM Avo</vt:lpstr>
      <vt:lpstr>Calibri</vt:lpstr>
      <vt:lpstr>Segoe Print</vt:lpstr>
      <vt:lpstr>MyriadPro-Bold</vt:lpstr>
      <vt:lpstr>Arial-BoldMT</vt:lpstr>
      <vt:lpstr>Bahnschrift Condensed</vt:lpstr>
      <vt:lpstr>Times New Roman</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373</cp:revision>
  <dcterms:created xsi:type="dcterms:W3CDTF">2021-06-02T01:34:28Z</dcterms:created>
  <dcterms:modified xsi:type="dcterms:W3CDTF">2025-05-30T01:07:36Z</dcterms:modified>
</cp:coreProperties>
</file>