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4"/>
  </p:notesMasterIdLst>
  <p:sldIdLst>
    <p:sldId id="256" r:id="rId2"/>
    <p:sldId id="259" r:id="rId3"/>
    <p:sldId id="257" r:id="rId4"/>
    <p:sldId id="260" r:id="rId5"/>
    <p:sldId id="341" r:id="rId6"/>
    <p:sldId id="258" r:id="rId7"/>
    <p:sldId id="261" r:id="rId8"/>
    <p:sldId id="272" r:id="rId9"/>
    <p:sldId id="332" r:id="rId10"/>
    <p:sldId id="340" r:id="rId11"/>
    <p:sldId id="342" r:id="rId12"/>
    <p:sldId id="344" r:id="rId13"/>
    <p:sldId id="345" r:id="rId14"/>
    <p:sldId id="346" r:id="rId15"/>
    <p:sldId id="347" r:id="rId16"/>
    <p:sldId id="348" r:id="rId17"/>
    <p:sldId id="349" r:id="rId18"/>
    <p:sldId id="285" r:id="rId19"/>
    <p:sldId id="350" r:id="rId20"/>
    <p:sldId id="351" r:id="rId21"/>
    <p:sldId id="352" r:id="rId22"/>
    <p:sldId id="333" r:id="rId23"/>
    <p:sldId id="353" r:id="rId24"/>
    <p:sldId id="262" r:id="rId25"/>
    <p:sldId id="334" r:id="rId26"/>
    <p:sldId id="355" r:id="rId27"/>
    <p:sldId id="356" r:id="rId28"/>
    <p:sldId id="335" r:id="rId29"/>
    <p:sldId id="358" r:id="rId30"/>
    <p:sldId id="267" r:id="rId31"/>
    <p:sldId id="299" r:id="rId32"/>
    <p:sldId id="300" r:id="rId33"/>
    <p:sldId id="359" r:id="rId34"/>
    <p:sldId id="302" r:id="rId35"/>
    <p:sldId id="301" r:id="rId36"/>
    <p:sldId id="264" r:id="rId37"/>
    <p:sldId id="361" r:id="rId38"/>
    <p:sldId id="362" r:id="rId39"/>
    <p:sldId id="363" r:id="rId40"/>
    <p:sldId id="290" r:id="rId41"/>
    <p:sldId id="365" r:id="rId42"/>
    <p:sldId id="291" r:id="rId43"/>
    <p:sldId id="337" r:id="rId44"/>
    <p:sldId id="366" r:id="rId45"/>
    <p:sldId id="367" r:id="rId46"/>
    <p:sldId id="328" r:id="rId47"/>
    <p:sldId id="339" r:id="rId48"/>
    <p:sldId id="368" r:id="rId49"/>
    <p:sldId id="369" r:id="rId50"/>
    <p:sldId id="370" r:id="rId51"/>
    <p:sldId id="269" r:id="rId52"/>
    <p:sldId id="265" r:id="rId53"/>
  </p:sldIdLst>
  <p:sldSz cx="18288000" cy="10287000"/>
  <p:notesSz cx="6858000" cy="9144000"/>
  <p:embeddedFontLst>
    <p:embeddedFont>
      <p:font typeface="Cambria Math" panose="02040503050406030204" pitchFamily="18" charset="0"/>
      <p:regular r:id="rId55"/>
    </p:embeddedFont>
    <p:embeddedFont>
      <p:font typeface="Open Sans" panose="020B0606030504020204" pitchFamily="34"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7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0" d="100"/>
          <a:sy n="50" d="100"/>
        </p:scale>
        <p:origin x="216"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EED73-7134-4C02-9610-867CD65FDC8E}"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F0BD7-2E75-484D-8AF8-F23D9C66DCC0}" type="slidenum">
              <a:rPr lang="en-US" smtClean="0"/>
              <a:t>‹#›</a:t>
            </a:fld>
            <a:endParaRPr lang="en-US"/>
          </a:p>
        </p:txBody>
      </p:sp>
    </p:spTree>
    <p:extLst>
      <p:ext uri="{BB962C8B-B14F-4D97-AF65-F5344CB8AC3E}">
        <p14:creationId xmlns:p14="http://schemas.microsoft.com/office/powerpoint/2010/main" val="192002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F0BD7-2E75-484D-8AF8-F23D9C66DCC0}" type="slidenum">
              <a:rPr lang="en-US" smtClean="0"/>
              <a:t>6</a:t>
            </a:fld>
            <a:endParaRPr lang="en-US"/>
          </a:p>
        </p:txBody>
      </p:sp>
    </p:spTree>
    <p:extLst>
      <p:ext uri="{BB962C8B-B14F-4D97-AF65-F5344CB8AC3E}">
        <p14:creationId xmlns:p14="http://schemas.microsoft.com/office/powerpoint/2010/main" val="161728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0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3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2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214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666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95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714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820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64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81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750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74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9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097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0F0BD7-2E75-484D-8AF8-F23D9C66DC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49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37.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0.svg"/><Relationship Id="rId7"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12"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1.png"/><Relationship Id="rId5" Type="http://schemas.openxmlformats.org/officeDocument/2006/relationships/image" Target="../media/image42.png"/><Relationship Id="rId10" Type="http://schemas.openxmlformats.org/officeDocument/2006/relationships/image" Target="../media/image34.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svg"/><Relationship Id="rId7"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57.png"/><Relationship Id="rId5" Type="http://schemas.openxmlformats.org/officeDocument/2006/relationships/image" Target="../media/image59.png"/><Relationship Id="rId10" Type="http://schemas.openxmlformats.org/officeDocument/2006/relationships/image" Target="../media/image450.png"/><Relationship Id="rId4" Type="http://schemas.openxmlformats.org/officeDocument/2006/relationships/image" Target="../media/image43.svg"/><Relationship Id="rId9" Type="http://schemas.openxmlformats.org/officeDocument/2006/relationships/image" Target="../media/image440.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 Id="rId14" Type="http://schemas.openxmlformats.org/officeDocument/2006/relationships/image" Target="../media/image520.png"/></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2.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2.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6.sv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26" Type="http://schemas.openxmlformats.org/officeDocument/2006/relationships/image" Target="../media/image153.png"/><Relationship Id="rId3" Type="http://schemas.openxmlformats.org/officeDocument/2006/relationships/image" Target="../media/image74.png"/><Relationship Id="rId7" Type="http://schemas.openxmlformats.org/officeDocument/2006/relationships/image" Target="../media/image2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76.sv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6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9.svg"/><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80.png"/></Relationships>
</file>

<file path=ppt/slides/_rels/slide3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9.svg"/><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700.png"/></Relationships>
</file>

<file path=ppt/slides/_rels/slide3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9.svg"/><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710.png"/></Relationships>
</file>

<file path=ppt/slides/_rels/slide3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79.svg"/><Relationship Id="rId7"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7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1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sv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4.png"/><Relationship Id="rId7" Type="http://schemas.openxmlformats.org/officeDocument/2006/relationships/image" Target="../media/image81.png"/><Relationship Id="rId2" Type="http://schemas.openxmlformats.org/officeDocument/2006/relationships/image" Target="../media/image73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9" Type="http://schemas.openxmlformats.org/officeDocument/2006/relationships/image" Target="../media/image760.png"/><Relationship Id="rId4" Type="http://schemas.openxmlformats.org/officeDocument/2006/relationships/image" Target="../media/image25.svg"/></Relationships>
</file>

<file path=ppt/slides/_rels/slide4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4.png"/><Relationship Id="rId7" Type="http://schemas.openxmlformats.org/officeDocument/2006/relationships/image" Target="../media/image81.png"/><Relationship Id="rId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9" Type="http://schemas.openxmlformats.org/officeDocument/2006/relationships/image" Target="../media/image780.png"/><Relationship Id="rId4" Type="http://schemas.openxmlformats.org/officeDocument/2006/relationships/image" Target="../media/image25.svg"/></Relationships>
</file>

<file path=ppt/slides/_rels/slide42.xml.rels><?xml version="1.0" encoding="UTF-8" standalone="yes"?>
<Relationships xmlns="http://schemas.openxmlformats.org/package/2006/relationships"><Relationship Id="rId13" Type="http://schemas.openxmlformats.org/officeDocument/2006/relationships/image" Target="../media/image810.png"/><Relationship Id="rId3" Type="http://schemas.openxmlformats.org/officeDocument/2006/relationships/image" Target="../media/image83.svg"/><Relationship Id="rId12" Type="http://schemas.openxmlformats.org/officeDocument/2006/relationships/image" Target="../media/image800.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25.svg"/><Relationship Id="rId15" Type="http://schemas.microsoft.com/office/2007/relationships/hdphoto" Target="../media/hdphoto13.wdp"/><Relationship Id="rId4" Type="http://schemas.openxmlformats.org/officeDocument/2006/relationships/image" Target="../media/image24.png"/><Relationship Id="rId1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7.xml"/><Relationship Id="rId11" Type="http://schemas.openxmlformats.org/officeDocument/2006/relationships/image" Target="../media/image850.png"/><Relationship Id="rId10" Type="http://schemas.microsoft.com/office/2007/relationships/hdphoto" Target="../media/hdphoto14.wdp"/><Relationship Id="rId9" Type="http://schemas.openxmlformats.org/officeDocument/2006/relationships/image" Target="../media/image85.png"/></Relationships>
</file>

<file path=ppt/slides/_rels/slide44.xml.rels><?xml version="1.0" encoding="UTF-8" standalone="yes"?>
<Relationships xmlns="http://schemas.openxmlformats.org/package/2006/relationships"><Relationship Id="rId13" Type="http://schemas.openxmlformats.org/officeDocument/2006/relationships/image" Target="../media/image86.png"/><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4.png"/><Relationship Id="rId1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svg"/><Relationship Id="rId7" Type="http://schemas.microsoft.com/office/2007/relationships/hdphoto" Target="../media/hdphoto15.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9.svg"/><Relationship Id="rId7" Type="http://schemas.openxmlformats.org/officeDocument/2006/relationships/image" Target="../media/image93.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2.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16.wdp"/><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16.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png"/><Relationship Id="rId4" Type="http://schemas.openxmlformats.org/officeDocument/2006/relationships/image" Target="../media/image34.svg"/></Relationships>
</file>

<file path=ppt/slides/_rels/slide5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7.svg"/><Relationship Id="rId7" Type="http://schemas.openxmlformats.org/officeDocument/2006/relationships/image" Target="../media/image9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99.svg"/></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5.svg"/><Relationship Id="rId3" Type="http://schemas.openxmlformats.org/officeDocument/2006/relationships/image" Target="../media/image101.svg"/><Relationship Id="rId7" Type="http://schemas.openxmlformats.org/officeDocument/2006/relationships/image" Target="../media/image83.svg"/><Relationship Id="rId12" Type="http://schemas.openxmlformats.org/officeDocument/2006/relationships/image" Target="../media/image104.png"/><Relationship Id="rId17" Type="http://schemas.openxmlformats.org/officeDocument/2006/relationships/image" Target="../media/image107.svg"/><Relationship Id="rId2" Type="http://schemas.openxmlformats.org/officeDocument/2006/relationships/image" Target="../media/image100.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25.svg"/><Relationship Id="rId5" Type="http://schemas.openxmlformats.org/officeDocument/2006/relationships/image" Target="../media/image103.svg"/><Relationship Id="rId15" Type="http://schemas.openxmlformats.org/officeDocument/2006/relationships/image" Target="../media/image14.svg"/><Relationship Id="rId10" Type="http://schemas.openxmlformats.org/officeDocument/2006/relationships/image" Target="../media/image24.png"/><Relationship Id="rId4" Type="http://schemas.openxmlformats.org/officeDocument/2006/relationships/image" Target="../media/image102.png"/><Relationship Id="rId9" Type="http://schemas.openxmlformats.org/officeDocument/2006/relationships/image" Target="../media/image56.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sv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0" name="Group 10"/>
          <p:cNvGrpSpPr/>
          <p:nvPr/>
        </p:nvGrpSpPr>
        <p:grpSpPr>
          <a:xfrm>
            <a:off x="1872283" y="2323284"/>
            <a:ext cx="14172739" cy="5651978"/>
            <a:chOff x="0" y="0"/>
            <a:chExt cx="6563243" cy="1457336"/>
          </a:xfrm>
        </p:grpSpPr>
        <p:sp>
          <p:nvSpPr>
            <p:cNvPr id="11" name="Freeform 11"/>
            <p:cNvSpPr/>
            <p:nvPr/>
          </p:nvSpPr>
          <p:spPr>
            <a:xfrm>
              <a:off x="80010" y="80010"/>
              <a:ext cx="6470533" cy="1364626"/>
            </a:xfrm>
            <a:custGeom>
              <a:avLst/>
              <a:gdLst/>
              <a:ahLst/>
              <a:cxnLst/>
              <a:rect l="l" t="t" r="r" b="b"/>
              <a:pathLst>
                <a:path w="6470533" h="1364626">
                  <a:moveTo>
                    <a:pt x="0" y="1310016"/>
                  </a:moveTo>
                  <a:lnTo>
                    <a:pt x="0" y="1364626"/>
                  </a:lnTo>
                  <a:lnTo>
                    <a:pt x="6470533" y="1364626"/>
                  </a:lnTo>
                  <a:lnTo>
                    <a:pt x="6470533" y="0"/>
                  </a:lnTo>
                  <a:lnTo>
                    <a:pt x="6415923" y="0"/>
                  </a:lnTo>
                  <a:lnTo>
                    <a:pt x="6415923" y="1310016"/>
                  </a:lnTo>
                  <a:close/>
                </a:path>
              </a:pathLst>
            </a:custGeom>
            <a:solidFill>
              <a:srgbClr val="000000"/>
            </a:solidFill>
          </p:spPr>
          <p:txBody>
            <a:bodyPr/>
            <a:lstStyle/>
            <a:p>
              <a:endParaRPr lang="en-US"/>
            </a:p>
          </p:txBody>
        </p:sp>
        <p:sp>
          <p:nvSpPr>
            <p:cNvPr id="12" name="Freeform 12"/>
            <p:cNvSpPr/>
            <p:nvPr/>
          </p:nvSpPr>
          <p:spPr>
            <a:xfrm>
              <a:off x="67310" y="67310"/>
              <a:ext cx="6495933" cy="1390026"/>
            </a:xfrm>
            <a:custGeom>
              <a:avLst/>
              <a:gdLst/>
              <a:ahLst/>
              <a:cxnLst/>
              <a:rect l="l" t="t" r="r" b="b"/>
              <a:pathLst>
                <a:path w="6495933" h="1390026">
                  <a:moveTo>
                    <a:pt x="6428623" y="0"/>
                  </a:moveTo>
                  <a:lnTo>
                    <a:pt x="6428623" y="12700"/>
                  </a:lnTo>
                  <a:lnTo>
                    <a:pt x="6483233" y="12700"/>
                  </a:lnTo>
                  <a:lnTo>
                    <a:pt x="6483233" y="1377326"/>
                  </a:lnTo>
                  <a:lnTo>
                    <a:pt x="12700" y="1377326"/>
                  </a:lnTo>
                  <a:lnTo>
                    <a:pt x="12700" y="1322716"/>
                  </a:lnTo>
                  <a:lnTo>
                    <a:pt x="0" y="1322716"/>
                  </a:lnTo>
                  <a:lnTo>
                    <a:pt x="0" y="1390026"/>
                  </a:lnTo>
                  <a:lnTo>
                    <a:pt x="6495933" y="1390026"/>
                  </a:lnTo>
                  <a:lnTo>
                    <a:pt x="6495933" y="0"/>
                  </a:lnTo>
                  <a:close/>
                </a:path>
              </a:pathLst>
            </a:custGeom>
            <a:solidFill>
              <a:srgbClr val="000000"/>
            </a:solidFill>
          </p:spPr>
          <p:txBody>
            <a:bodyPr/>
            <a:lstStyle/>
            <a:p>
              <a:endParaRPr lang="en-US"/>
            </a:p>
          </p:txBody>
        </p:sp>
        <p:sp>
          <p:nvSpPr>
            <p:cNvPr id="13" name="Freeform 13"/>
            <p:cNvSpPr/>
            <p:nvPr/>
          </p:nvSpPr>
          <p:spPr>
            <a:xfrm>
              <a:off x="12700" y="12700"/>
              <a:ext cx="6470533" cy="1364626"/>
            </a:xfrm>
            <a:custGeom>
              <a:avLst/>
              <a:gdLst/>
              <a:ahLst/>
              <a:cxnLst/>
              <a:rect l="l" t="t" r="r" b="b"/>
              <a:pathLst>
                <a:path w="6470533" h="1364626">
                  <a:moveTo>
                    <a:pt x="0" y="0"/>
                  </a:moveTo>
                  <a:lnTo>
                    <a:pt x="6470533" y="0"/>
                  </a:lnTo>
                  <a:lnTo>
                    <a:pt x="6470533" y="1364626"/>
                  </a:lnTo>
                  <a:lnTo>
                    <a:pt x="0" y="1364626"/>
                  </a:lnTo>
                  <a:close/>
                </a:path>
              </a:pathLst>
            </a:custGeom>
            <a:solidFill>
              <a:srgbClr val="DBFF6E"/>
            </a:solidFill>
          </p:spPr>
          <p:txBody>
            <a:bodyPr/>
            <a:lstStyle/>
            <a:p>
              <a:endParaRPr lang="en-US"/>
            </a:p>
          </p:txBody>
        </p:sp>
        <p:sp>
          <p:nvSpPr>
            <p:cNvPr id="14" name="Freeform 14"/>
            <p:cNvSpPr/>
            <p:nvPr/>
          </p:nvSpPr>
          <p:spPr>
            <a:xfrm>
              <a:off x="0" y="0"/>
              <a:ext cx="6495933" cy="1390026"/>
            </a:xfrm>
            <a:custGeom>
              <a:avLst/>
              <a:gdLst/>
              <a:ahLst/>
              <a:cxnLst/>
              <a:rect l="l" t="t" r="r" b="b"/>
              <a:pathLst>
                <a:path w="6495933" h="1390026">
                  <a:moveTo>
                    <a:pt x="80010" y="1390026"/>
                  </a:moveTo>
                  <a:lnTo>
                    <a:pt x="6495933" y="1390026"/>
                  </a:lnTo>
                  <a:lnTo>
                    <a:pt x="6495933" y="80010"/>
                  </a:lnTo>
                  <a:lnTo>
                    <a:pt x="6495933" y="67310"/>
                  </a:lnTo>
                  <a:lnTo>
                    <a:pt x="6495933" y="0"/>
                  </a:lnTo>
                  <a:lnTo>
                    <a:pt x="0" y="0"/>
                  </a:lnTo>
                  <a:lnTo>
                    <a:pt x="0" y="1390026"/>
                  </a:lnTo>
                  <a:lnTo>
                    <a:pt x="67310" y="1390026"/>
                  </a:lnTo>
                  <a:lnTo>
                    <a:pt x="80010" y="1390026"/>
                  </a:lnTo>
                  <a:close/>
                  <a:moveTo>
                    <a:pt x="12700" y="12700"/>
                  </a:moveTo>
                  <a:lnTo>
                    <a:pt x="6483233" y="12700"/>
                  </a:lnTo>
                  <a:lnTo>
                    <a:pt x="6483233" y="1377326"/>
                  </a:lnTo>
                  <a:lnTo>
                    <a:pt x="12700" y="1377326"/>
                  </a:lnTo>
                  <a:lnTo>
                    <a:pt x="12700" y="12700"/>
                  </a:lnTo>
                  <a:close/>
                </a:path>
              </a:pathLst>
            </a:custGeom>
            <a:solidFill>
              <a:srgbClr val="000000"/>
            </a:solidFill>
          </p:spPr>
          <p:txBody>
            <a:bodyPr/>
            <a:lstStyle/>
            <a:p>
              <a:endParaRPr lang="en-US"/>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8497" y="1627257"/>
            <a:ext cx="1310625" cy="82450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09663" y="168914"/>
            <a:ext cx="1125241" cy="112524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28" y="8054912"/>
            <a:ext cx="1074009" cy="1074009"/>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63079" y="389166"/>
            <a:ext cx="1625429" cy="502405"/>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45085" y="7852984"/>
            <a:ext cx="1228430" cy="1096653"/>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776" y="1294154"/>
            <a:ext cx="1219464" cy="1219464"/>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75938" y="8832782"/>
            <a:ext cx="1177184" cy="1172903"/>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67096" y="8993505"/>
            <a:ext cx="840173" cy="1040755"/>
          </a:xfrm>
          <a:prstGeom prst="rect">
            <a:avLst/>
          </a:prstGeom>
        </p:spPr>
      </p:pic>
      <p:sp>
        <p:nvSpPr>
          <p:cNvPr id="24" name="Google Shape;7484;p29"/>
          <p:cNvSpPr txBox="1">
            <a:spLocks/>
          </p:cNvSpPr>
          <p:nvPr/>
        </p:nvSpPr>
        <p:spPr>
          <a:xfrm>
            <a:off x="3785961" y="3193567"/>
            <a:ext cx="10200031"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000" b="1" i="0" u="none" strike="noStrike" kern="0" cap="none" spc="0" normalizeH="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ĐẾN VỚI BUỔI HỌC NGÀY HÔM NAY</a:t>
            </a:r>
            <a:r>
              <a:rPr kumimoji="0" lang="vi-VN" sz="7000" b="1" i="0" u="none" strike="noStrike" kern="0" cap="none" spc="0" normalizeH="0" baseline="0" noProof="0" dirty="0">
                <a:ln w="0"/>
                <a:solidFill>
                  <a:schemeClr val="tx2"/>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871" y="4798256"/>
            <a:ext cx="1006238" cy="1006238"/>
          </a:xfrm>
          <a:prstGeom prst="rect">
            <a:avLst/>
          </a:prstGeom>
        </p:spPr>
      </p:pic>
      <p:sp>
        <p:nvSpPr>
          <p:cNvPr id="14" name="Rectangle 13"/>
          <p:cNvSpPr/>
          <p:nvPr/>
        </p:nvSpPr>
        <p:spPr>
          <a:xfrm>
            <a:off x="1583302" y="1766040"/>
            <a:ext cx="15714098" cy="2723823"/>
          </a:xfrm>
          <a:prstGeom prst="rect">
            <a:avLst/>
          </a:prstGeom>
        </p:spPr>
        <p:txBody>
          <a:bodyPr wrap="square">
            <a:spAutoFit/>
          </a:bodyPr>
          <a:lstStyle/>
          <a:p>
            <a:pPr lvl="0" algn="just">
              <a:lnSpc>
                <a:spcPct val="150000"/>
              </a:lnSpc>
              <a:spcAft>
                <a:spcPts val="800"/>
              </a:spcAft>
            </a:pPr>
            <a:r>
              <a:rPr kumimoji="0" lang="en-US" sz="3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Vẽ các đường thẳng lần lượt chứa mỗi cạnh của các tứ giác sau đây và nêu nhận xét của em về vị trí của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3800">
                <a:solidFill>
                  <a:srgbClr val="000000"/>
                </a:solidFill>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tứ giác đối với mỗi đường thẳng đã vẽ.</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p:cNvGrpSpPr/>
          <p:nvPr/>
        </p:nvGrpSpPr>
        <p:grpSpPr>
          <a:xfrm>
            <a:off x="533400" y="1857866"/>
            <a:ext cx="3505199" cy="1502896"/>
            <a:chOff x="1007533" y="3162300"/>
            <a:chExt cx="3505199" cy="1502896"/>
          </a:xfrm>
        </p:grpSpPr>
        <p:pic>
          <p:nvPicPr>
            <p:cNvPr id="27" name="Picture 26"/>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29" name="Group 28"/>
            <p:cNvGrpSpPr/>
            <p:nvPr/>
          </p:nvGrpSpPr>
          <p:grpSpPr>
            <a:xfrm>
              <a:off x="2057435" y="3251692"/>
              <a:ext cx="2455297" cy="1413504"/>
              <a:chOff x="524296" y="1852071"/>
              <a:chExt cx="5017449" cy="1413504"/>
            </a:xfrm>
          </p:grpSpPr>
          <p:sp>
            <p:nvSpPr>
              <p:cNvPr id="30" name="TextBox 29"/>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HĐKP2:</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1388903" y="2296079"/>
                <a:ext cx="3164438"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19" name="Rectangle 18"/>
          <p:cNvSpPr/>
          <p:nvPr/>
        </p:nvSpPr>
        <p:spPr>
          <a:xfrm>
            <a:off x="6337706" y="442905"/>
            <a:ext cx="630902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4500" b="1">
                <a:solidFill>
                  <a:prstClr val="white"/>
                </a:solidFill>
                <a:latin typeface="Arial" panose="020B0604020202020204" pitchFamily="34" charset="0"/>
                <a:ea typeface="Times New Roman" panose="02020603050405020304" pitchFamily="18" charset="0"/>
                <a:cs typeface="Arial" panose="020B0604020202020204" pitchFamily="34" charset="0"/>
              </a:rPr>
              <a:t>Tứ giác lồi</a:t>
            </a:r>
            <a:endParaRPr lang="en-US" sz="45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1615793" y="4506174"/>
            <a:ext cx="14928507" cy="4282768"/>
          </a:xfrm>
          <a:prstGeom prst="rect">
            <a:avLst/>
          </a:prstGeom>
        </p:spPr>
      </p:pic>
      <p:sp>
        <p:nvSpPr>
          <p:cNvPr id="21" name="Rectangle 20"/>
          <p:cNvSpPr/>
          <p:nvPr/>
        </p:nvSpPr>
        <p:spPr>
          <a:xfrm>
            <a:off x="-340895" y="8929184"/>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9"/>
          <a:stretch>
            <a:fillRect/>
          </a:stretch>
        </p:blipFill>
        <p:spPr>
          <a:xfrm rot="19998894">
            <a:off x="16548792" y="7536811"/>
            <a:ext cx="1819727" cy="1756354"/>
          </a:xfrm>
          <a:prstGeom prst="rect">
            <a:avLst/>
          </a:prstGeom>
        </p:spPr>
      </p:pic>
    </p:spTree>
    <p:extLst>
      <p:ext uri="{BB962C8B-B14F-4D97-AF65-F5344CB8AC3E}">
        <p14:creationId xmlns:p14="http://schemas.microsoft.com/office/powerpoint/2010/main" val="214285585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486348" cy="2749471"/>
          </a:xfrm>
          <a:prstGeom prst="rect">
            <a:avLst/>
          </a:prstGeom>
        </p:spPr>
        <p:txBody>
          <a:bodyPr wrap="square">
            <a:spAutoFit/>
          </a:bodyPr>
          <a:lstStyle/>
          <a:p>
            <a:pPr algn="just">
              <a:lnSpc>
                <a:spcPct val="150000"/>
              </a:lnSpc>
              <a:spcBef>
                <a:spcPts val="100"/>
              </a:spcBef>
              <a:spcAft>
                <a:spcPts val="100"/>
              </a:spcAft>
            </a:pPr>
            <a:r>
              <a:rPr lang="nl-NL" sz="3800" b="1">
                <a:solidFill>
                  <a:srgbClr val="C00000"/>
                </a:solidFill>
                <a:latin typeface="Arial" panose="020B0604020202020204" pitchFamily="34" charset="0"/>
                <a:ea typeface="Arial" panose="020B0604020202020204" pitchFamily="34" charset="0"/>
                <a:cs typeface="Arial" panose="020B0604020202020204" pitchFamily="34" charset="0"/>
              </a:rPr>
              <a:t>Nhận xét:</a:t>
            </a:r>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00"/>
              </a:spcBef>
              <a:spcAft>
                <a:spcPts val="100"/>
              </a:spcAft>
              <a:buFont typeface="Wingdings" panose="05000000000000000000" pitchFamily="2" charset="2"/>
              <a:buChar char="§"/>
            </a:pPr>
            <a:r>
              <a:rPr lang="nl-NL" sz="3800">
                <a:latin typeface="Arial" panose="020B0604020202020204" pitchFamily="34" charset="0"/>
                <a:ea typeface="Arial" panose="020B0604020202020204" pitchFamily="34" charset="0"/>
                <a:cs typeface="Arial" panose="020B0604020202020204" pitchFamily="34" charset="0"/>
              </a:rPr>
              <a:t>Hình a): các cạnh còn lại của tứ giác luôn nằm trong cùng một mặt phẳng được phân chia bởi đường thẳng chứa bất kì cạnh nào của tứ giác.</a:t>
            </a:r>
            <a:endParaRPr lang="en-US" sz="380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4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907454" cy="274947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Nhận xét:</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100"/>
              </a:spcBef>
              <a:spcAft>
                <a:spcPts val="100"/>
              </a:spcAft>
              <a:buFont typeface="Wingdings" panose="05000000000000000000" pitchFamily="2" charset="2"/>
              <a:buChar char="§"/>
            </a:pPr>
            <a:r>
              <a:rPr lang="vi-VN" sz="3800">
                <a:solidFill>
                  <a:prstClr val="black"/>
                </a:solidFill>
                <a:ea typeface="Arial" panose="020B0604020202020204" pitchFamily="34" charset="0"/>
                <a:cs typeface="Arial" panose="020B0604020202020204" pitchFamily="34" charset="0"/>
              </a:rPr>
              <a:t>Hình b): các cạnh còn lại của tứ giác không nằm trong cùng một mặt phẳng được phân chia bởi đường thẳng chứa cạnh BC (hoặc CD) của tứ giác.</a:t>
            </a:r>
          </a:p>
        </p:txBody>
      </p:sp>
    </p:spTree>
    <p:extLst>
      <p:ext uri="{BB962C8B-B14F-4D97-AF65-F5344CB8AC3E}">
        <p14:creationId xmlns:p14="http://schemas.microsoft.com/office/powerpoint/2010/main" val="183489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024" y="3238500"/>
            <a:ext cx="1006238" cy="1006238"/>
          </a:xfrm>
          <a:prstGeom prst="rect">
            <a:avLst/>
          </a:prstGeom>
        </p:spPr>
      </p:pic>
      <p:sp>
        <p:nvSpPr>
          <p:cNvPr id="32" name="TextBox 31"/>
          <p:cNvSpPr txBox="1"/>
          <p:nvPr/>
        </p:nvSpPr>
        <p:spPr>
          <a:xfrm>
            <a:off x="838200" y="28274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4BACC6">
                    <a:lumMod val="75000"/>
                  </a:srgb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38200" y="1066140"/>
            <a:ext cx="16535399" cy="1846659"/>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Ta vẽ các đường thẳng lần lượt chứa mỗi cạnh của các tứ giác như hình vẽ dưới đây: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rot="20931430">
            <a:off x="16894341" y="5748088"/>
            <a:ext cx="1819727" cy="1756354"/>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748465" y="2874039"/>
            <a:ext cx="14836110" cy="3564861"/>
          </a:xfrm>
          <a:prstGeom prst="rect">
            <a:avLst/>
          </a:prstGeom>
        </p:spPr>
      </p:pic>
      <p:sp>
        <p:nvSpPr>
          <p:cNvPr id="2" name="Rectangle 1"/>
          <p:cNvSpPr/>
          <p:nvPr/>
        </p:nvSpPr>
        <p:spPr>
          <a:xfrm>
            <a:off x="923346" y="6813629"/>
            <a:ext cx="16907454" cy="274947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rPr>
              <a:t>Nhận xét:</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lvl="0" indent="-571500" algn="just">
              <a:lnSpc>
                <a:spcPct val="150000"/>
              </a:lnSpc>
              <a:spcBef>
                <a:spcPts val="100"/>
              </a:spcBef>
              <a:spcAft>
                <a:spcPts val="100"/>
              </a:spcAft>
              <a:buFont typeface="Wingdings" panose="05000000000000000000" pitchFamily="2" charset="2"/>
              <a:buChar char="§"/>
            </a:pPr>
            <a:r>
              <a:rPr lang="vi-VN" sz="3800">
                <a:solidFill>
                  <a:prstClr val="black"/>
                </a:solidFill>
                <a:ea typeface="Arial" panose="020B0604020202020204" pitchFamily="34" charset="0"/>
                <a:cs typeface="Arial" panose="020B0604020202020204" pitchFamily="34" charset="0"/>
              </a:rPr>
              <a:t>Hình c): các cạnh còn lại của tứ giác không nằm trong cùng một mặt phẳng được phân chia bởi đường thẳng chứa cạnh BC (hoặc AD) của tứ giác.</a:t>
            </a:r>
          </a:p>
        </p:txBody>
      </p:sp>
    </p:spTree>
    <p:extLst>
      <p:ext uri="{BB962C8B-B14F-4D97-AF65-F5344CB8AC3E}">
        <p14:creationId xmlns:p14="http://schemas.microsoft.com/office/powerpoint/2010/main" val="37494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4" name="Group 4"/>
          <p:cNvGrpSpPr/>
          <p:nvPr/>
        </p:nvGrpSpPr>
        <p:grpSpPr>
          <a:xfrm>
            <a:off x="467612" y="3619500"/>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txBody>
            <a:bodyPr/>
            <a:lstStyle/>
            <a:p>
              <a:endParaRPr lang="en-US"/>
            </a:p>
          </p:txBody>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txBody>
              <a:bodyPr/>
              <a:lstStyle/>
              <a:p>
                <a:endParaRPr lang="en-US"/>
              </a:p>
            </p:txBody>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txBody>
              <a:bodyPr/>
              <a:lstStyle/>
              <a:p>
                <a:endParaRPr lang="en-US"/>
              </a:p>
            </p:txBody>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txBody>
              <a:bodyPr/>
              <a:lstStyle/>
              <a:p>
                <a:endParaRPr lang="en-US"/>
              </a:p>
            </p:txBody>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txBody>
              <a:bodyPr/>
              <a:lstStyle/>
              <a:p>
                <a:endParaRPr lang="en-US"/>
              </a:p>
            </p:txBody>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6000"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KẾT LUẬN</a:t>
              </a:r>
            </a:p>
          </p:txBody>
        </p:sp>
      </p:grpSp>
      <p:sp>
        <p:nvSpPr>
          <p:cNvPr id="18" name="Rectangle 17"/>
          <p:cNvSpPr/>
          <p:nvPr/>
        </p:nvSpPr>
        <p:spPr>
          <a:xfrm>
            <a:off x="1186305" y="3916129"/>
            <a:ext cx="14968095" cy="3208571"/>
          </a:xfrm>
          <a:prstGeom prst="rect">
            <a:avLst/>
          </a:prstGeom>
        </p:spPr>
        <p:txBody>
          <a:bodyPr wrap="square">
            <a:spAutoFit/>
          </a:bodyPr>
          <a:lstStyle/>
          <a:p>
            <a:pPr lvl="0" algn="just">
              <a:lnSpc>
                <a:spcPct val="150000"/>
              </a:lnSpc>
            </a:pPr>
            <a:r>
              <a:rPr lang="vi-VN" sz="4500" b="1">
                <a:solidFill>
                  <a:prstClr val="black"/>
                </a:solidFill>
                <a:ea typeface="Times New Roman" panose="02020603050405020304" pitchFamily="18" charset="0"/>
                <a:cs typeface="Arial" panose="020B0604020202020204" pitchFamily="34" charset="0"/>
              </a:rPr>
              <a:t>Tứ giác lồi </a:t>
            </a:r>
            <a:r>
              <a:rPr lang="vi-VN" sz="4500">
                <a:solidFill>
                  <a:prstClr val="black"/>
                </a:solidFill>
                <a:ea typeface="Times New Roman" panose="02020603050405020304" pitchFamily="18" charset="0"/>
                <a:cs typeface="Arial" panose="020B0604020202020204" pitchFamily="34" charset="0"/>
              </a:rPr>
              <a:t>là tứ giác luôn nằm trong cùng một phần mặt phẳng được phân chia bởi đường thẳng chứa bất kì cạnh nào của tứ giác.</a:t>
            </a:r>
            <a:endParaRPr kumimoji="0" lang="en-US" sz="450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6989501" y="8343900"/>
            <a:ext cx="3923480" cy="1736236"/>
          </a:xfrm>
          <a:prstGeom prst="rect">
            <a:avLst/>
          </a:prstGeom>
        </p:spPr>
      </p:pic>
    </p:spTree>
    <p:extLst>
      <p:ext uri="{BB962C8B-B14F-4D97-AF65-F5344CB8AC3E}">
        <p14:creationId xmlns:p14="http://schemas.microsoft.com/office/powerpoint/2010/main" val="22850795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47024" y="114300"/>
            <a:ext cx="1990562" cy="1115763"/>
            <a:chOff x="0" y="-678146"/>
            <a:chExt cx="13241067" cy="2943364"/>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txBody>
              <a:bodyPr/>
              <a:lstStyle/>
              <a:p>
                <a:endParaRPr lang="en-US"/>
              </a:p>
            </p:txBody>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txBody>
              <a:bodyPr/>
              <a:lstStyle/>
              <a:p>
                <a:endParaRPr lang="en-US"/>
              </a:p>
            </p:txBody>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92D050"/>
              </a:solidFill>
            </p:spPr>
            <p:txBody>
              <a:bodyPr/>
              <a:lstStyle/>
              <a:p>
                <a:endParaRPr lang="en-US"/>
              </a:p>
            </p:txBody>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txBody>
              <a:bodyPr/>
              <a:lstStyle/>
              <a:p>
                <a:endParaRPr lang="en-US"/>
              </a:p>
            </p:txBody>
          </p:sp>
        </p:grpSp>
        <p:sp>
          <p:nvSpPr>
            <p:cNvPr id="10" name="TextBox 10"/>
            <p:cNvSpPr txBox="1"/>
            <p:nvPr/>
          </p:nvSpPr>
          <p:spPr>
            <a:xfrm>
              <a:off x="1128439" y="-678146"/>
              <a:ext cx="11136498" cy="2591515"/>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2</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762000" y="44975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3028463" y="259167"/>
            <a:ext cx="12160049"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tứ giác lồi trong các</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sau</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59013" y="2613611"/>
            <a:ext cx="1506965" cy="262492"/>
          </a:xfrm>
          <a:prstGeom prst="rect">
            <a:avLst/>
          </a:prstGeom>
        </p:spPr>
      </p:pic>
      <p:sp>
        <p:nvSpPr>
          <p:cNvPr id="12" name="Rectangle 11"/>
          <p:cNvSpPr/>
          <p:nvPr/>
        </p:nvSpPr>
        <p:spPr>
          <a:xfrm>
            <a:off x="847024" y="4347920"/>
            <a:ext cx="17075480" cy="1846659"/>
          </a:xfrm>
          <a:prstGeom prst="rect">
            <a:avLst/>
          </a:prstGeom>
        </p:spPr>
        <p:txBody>
          <a:bodyPr wrap="square">
            <a:spAutoFit/>
          </a:bodyPr>
          <a:lstStyle/>
          <a:p>
            <a:pPr lvl="0">
              <a:lnSpc>
                <a:spcPct val="150000"/>
              </a:lnSpc>
              <a:spcBef>
                <a:spcPts val="600"/>
              </a:spcBef>
              <a:spcAft>
                <a:spcPts val="6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Kẻ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các đường thẳng chứa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các</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 cạnh của tứ giác như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trong </a:t>
            </a:r>
            <a:r>
              <a:rPr lang="vi-VN" sz="3800">
                <a:solidFill>
                  <a:prstClr val="black"/>
                </a:solidFill>
                <a:latin typeface="Arial" panose="020B0604020202020204" pitchFamily="34" charset="0"/>
                <a:ea typeface="Calibri" panose="020F0502020204030204" pitchFamily="34" charset="0"/>
                <a:cs typeface="Arial" panose="020B0604020202020204" pitchFamily="34" charset="0"/>
              </a:rPr>
              <a:t>hình</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dưới, ta thấy ABCD là tứ giác lồi còn EFGH không phải là tứ giác lồi.</a:t>
            </a:r>
            <a:endParaRPr lang="vi-VN"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 name="Picture 35"/>
          <p:cNvPicPr>
            <a:picLocks noChangeAspect="1"/>
          </p:cNvPicPr>
          <p:nvPr/>
        </p:nvPicPr>
        <p:blipFill>
          <a:blip r:embed="rId4"/>
          <a:srcRect/>
          <a:stretch>
            <a:fillRect/>
          </a:stretch>
        </p:blipFill>
        <p:spPr>
          <a:xfrm>
            <a:off x="16240699" y="901778"/>
            <a:ext cx="1188245" cy="930792"/>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bright="20000" contrast="-40000"/>
                    </a14:imgEffect>
                  </a14:imgLayer>
                </a14:imgProps>
              </a:ext>
            </a:extLst>
          </a:blip>
          <a:stretch>
            <a:fillRect/>
          </a:stretch>
        </p:blipFill>
        <p:spPr>
          <a:xfrm>
            <a:off x="4464118" y="1257300"/>
            <a:ext cx="9288738" cy="2919318"/>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bright="20000" contrast="-40000"/>
                    </a14:imgEffect>
                  </a14:imgLayer>
                </a14:imgProps>
              </a:ext>
            </a:extLst>
          </a:blip>
          <a:stretch>
            <a:fillRect/>
          </a:stretch>
        </p:blipFill>
        <p:spPr>
          <a:xfrm>
            <a:off x="695208" y="6362700"/>
            <a:ext cx="9439392" cy="3500321"/>
          </a:xfrm>
          <a:prstGeom prst="rect">
            <a:avLst/>
          </a:prstGeom>
        </p:spPr>
      </p:pic>
      <p:grpSp>
        <p:nvGrpSpPr>
          <p:cNvPr id="15" name="Group 14"/>
          <p:cNvGrpSpPr/>
          <p:nvPr/>
        </p:nvGrpSpPr>
        <p:grpSpPr>
          <a:xfrm>
            <a:off x="11585475" y="6287814"/>
            <a:ext cx="6397725" cy="3572285"/>
            <a:chOff x="11585475" y="6287814"/>
            <a:chExt cx="6397725" cy="3572285"/>
          </a:xfrm>
        </p:grpSpPr>
        <p:sp>
          <p:nvSpPr>
            <p:cNvPr id="13" name="Rectangle 12"/>
            <p:cNvSpPr/>
            <p:nvPr/>
          </p:nvSpPr>
          <p:spPr>
            <a:xfrm>
              <a:off x="11585475" y="6443779"/>
              <a:ext cx="6248400" cy="3416320"/>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just" fontAlgn="base">
                <a:lnSpc>
                  <a:spcPct val="150000"/>
                </a:lnSpc>
              </a:pPr>
              <a:r>
                <a:rPr lang="nl-NL" sz="3600" b="1" i="1" u="sng">
                  <a:solidFill>
                    <a:schemeClr val="bg1"/>
                  </a:solidFill>
                  <a:latin typeface="Arial" panose="020B0604020202020204" pitchFamily="34" charset="0"/>
                  <a:ea typeface="Arial" panose="020B0604020202020204" pitchFamily="34" charset="0"/>
                  <a:cs typeface="Arial" panose="020B0604020202020204" pitchFamily="34" charset="0"/>
                </a:rPr>
                <a:t>Chú ý: </a:t>
              </a:r>
              <a:endParaRPr lang="en-US" sz="36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r>
                <a:rPr lang="nl-NL" sz="3600" i="1">
                  <a:solidFill>
                    <a:schemeClr val="bg1"/>
                  </a:solidFill>
                  <a:latin typeface="Arial" panose="020B0604020202020204" pitchFamily="34" charset="0"/>
                  <a:ea typeface="Arial" panose="020B0604020202020204" pitchFamily="34" charset="0"/>
                  <a:cs typeface="Arial" panose="020B0604020202020204" pitchFamily="34" charset="0"/>
                </a:rPr>
                <a:t>Từ nay, khi nói đến tứ giác mà không chú thích gì thêm, ta hiểu đó là tứ giác lồi.</a:t>
              </a:r>
              <a:endParaRPr lang="en-US" sz="36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stretch>
              <a:fillRect/>
            </a:stretch>
          </p:blipFill>
          <p:spPr>
            <a:xfrm>
              <a:off x="16898018" y="6287814"/>
              <a:ext cx="1085182" cy="944962"/>
            </a:xfrm>
            <a:prstGeom prst="rect">
              <a:avLst/>
            </a:prstGeom>
          </p:spPr>
        </p:pic>
      </p:grpSp>
    </p:spTree>
    <p:extLst>
      <p:ext uri="{BB962C8B-B14F-4D97-AF65-F5344CB8AC3E}">
        <p14:creationId xmlns:p14="http://schemas.microsoft.com/office/powerpoint/2010/main" val="145063284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989" y="9288581"/>
            <a:ext cx="1006238" cy="100623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4072" y="9791700"/>
            <a:ext cx="1173249" cy="362641"/>
          </a:xfrm>
          <a:prstGeom prst="rect">
            <a:avLst/>
          </a:prstGeom>
        </p:spPr>
      </p:pic>
      <p:pic>
        <p:nvPicPr>
          <p:cNvPr id="2" name="Picture 1"/>
          <p:cNvPicPr>
            <a:picLocks noChangeAspect="1"/>
          </p:cNvPicPr>
          <p:nvPr/>
        </p:nvPicPr>
        <p:blipFill>
          <a:blip r:embed="rId7"/>
          <a:stretch>
            <a:fillRect/>
          </a:stretch>
        </p:blipFill>
        <p:spPr>
          <a:xfrm>
            <a:off x="16813286" y="2171700"/>
            <a:ext cx="1173248" cy="92733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629249" y="2171700"/>
                <a:ext cx="12115800" cy="6790577"/>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Trong một tứ giác:</a:t>
                </a:r>
              </a:p>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a) </a:t>
                </a:r>
                <a:r>
                  <a:rPr lang="vi-VN" sz="3800" b="1" i="1">
                    <a:solidFill>
                      <a:srgbClr val="000000"/>
                    </a:solidFill>
                    <a:ea typeface="Calibri" panose="020F0502020204030204" pitchFamily="34" charset="0"/>
                    <a:cs typeface="Arial" panose="020B0604020202020204" pitchFamily="34" charset="0"/>
                  </a:rPr>
                  <a:t>Hai cạnh kề nhau </a:t>
                </a:r>
                <a:r>
                  <a:rPr lang="vi-VN" sz="3800">
                    <a:solidFill>
                      <a:srgbClr val="000000"/>
                    </a:solidFill>
                    <a:ea typeface="Calibri" panose="020F0502020204030204" pitchFamily="34" charset="0"/>
                    <a:cs typeface="Arial" panose="020B0604020202020204" pitchFamily="34" charset="0"/>
                  </a:rPr>
                  <a:t>là hai cạnh có chung một đỉnh.</a:t>
                </a:r>
              </a:p>
              <a:p>
                <a:pPr lvl="0" algn="just">
                  <a:lnSpc>
                    <a:spcPct val="150000"/>
                  </a:lnSpc>
                  <a:spcBef>
                    <a:spcPts val="600"/>
                  </a:spcBef>
                  <a:spcAft>
                    <a:spcPts val="600"/>
                  </a:spcAft>
                </a:pPr>
                <a:r>
                  <a:rPr lang="vi-VN" sz="3800">
                    <a:solidFill>
                      <a:srgbClr val="000000"/>
                    </a:solidFill>
                    <a:ea typeface="Calibri" panose="020F0502020204030204" pitchFamily="34" charset="0"/>
                    <a:cs typeface="Arial" panose="020B0604020202020204" pitchFamily="34" charset="0"/>
                  </a:rPr>
                  <a:t>VD: Trong hình 5, BA và BC là hai cạnh kề nhau.</a:t>
                </a:r>
                <a:endParaRPr lang="en-US" sz="3800">
                  <a:solidFill>
                    <a:srgbClr val="000000"/>
                  </a:solidFill>
                  <a:ea typeface="Calibri" panose="020F0502020204030204" pitchFamily="34" charset="0"/>
                  <a:cs typeface="Arial" panose="020B0604020202020204" pitchFamily="34" charset="0"/>
                </a:endParaRPr>
              </a:p>
              <a:p>
                <a:pPr algn="just" fontAlgn="base">
                  <a:lnSpc>
                    <a:spcPct val="150000"/>
                  </a:lnSpc>
                  <a:spcBef>
                    <a:spcPts val="600"/>
                  </a:spcBef>
                  <a:spcAft>
                    <a:spcPts val="600"/>
                  </a:spcAft>
                </a:pPr>
                <a:r>
                  <a:rPr lang="en-US" sz="3800">
                    <a:solidFill>
                      <a:srgbClr val="0D0D0D"/>
                    </a:solidFill>
                    <a:latin typeface="Arial" panose="020B0604020202020204" pitchFamily="34" charset="0"/>
                    <a:ea typeface="Arial" panose="020B0604020202020204" pitchFamily="34" charset="0"/>
                    <a:cs typeface="Arial" panose="020B0604020202020204" pitchFamily="34" charset="0"/>
                  </a:rPr>
                  <a:t>b) Hai cạnh kề nhau tạo thành một </a:t>
                </a:r>
                <a:r>
                  <a:rPr lang="en-US" sz="3800" b="1">
                    <a:solidFill>
                      <a:srgbClr val="0D0D0D"/>
                    </a:solidFill>
                    <a:effectLst/>
                    <a:latin typeface="Arial" panose="020B0604020202020204" pitchFamily="34" charset="0"/>
                    <a:ea typeface="Arial" panose="020B0604020202020204" pitchFamily="34" charset="0"/>
                    <a:cs typeface="Arial" panose="020B0604020202020204" pitchFamily="34" charset="0"/>
                  </a:rPr>
                  <a:t>góc của tứ giác</a:t>
                </a: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spcBef>
                    <a:spcPts val="600"/>
                  </a:spcBef>
                  <a:spcAft>
                    <a:spcPts val="600"/>
                  </a:spcAft>
                </a:pP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VD: </a:t>
                </a:r>
                <a:r>
                  <a:rPr lang="vi-VN" sz="3800">
                    <a:solidFill>
                      <a:srgbClr val="000000"/>
                    </a:solidFill>
                    <a:ea typeface="Calibri" panose="020F0502020204030204" pitchFamily="34" charset="0"/>
                    <a:cs typeface="Arial" panose="020B0604020202020204" pitchFamily="34" charset="0"/>
                  </a:rPr>
                  <a:t>Trong hình 5, </a:t>
                </a:r>
                <a:r>
                  <a:rPr lang="en-US" sz="3800">
                    <a:solidFill>
                      <a:srgbClr val="0D0D0D"/>
                    </a:solidFill>
                    <a:latin typeface="Arial" panose="020B0604020202020204" pitchFamily="34" charset="0"/>
                    <a:ea typeface="Calibri" panose="020F0502020204030204" pitchFamily="34" charset="0"/>
                    <a:cs typeface="Arial" panose="020B0604020202020204" pitchFamily="34" charset="0"/>
                  </a:rPr>
                  <a:t>t</a:t>
                </a:r>
                <a:r>
                  <a:rPr lang="en-US" sz="3800">
                    <a:solidFill>
                      <a:srgbClr val="0D0D0D"/>
                    </a:solidFill>
                    <a:effectLst/>
                    <a:latin typeface="Arial" panose="020B0604020202020204" pitchFamily="34" charset="0"/>
                    <a:ea typeface="Arial" panose="020B0604020202020204" pitchFamily="34" charset="0"/>
                    <a:cs typeface="Arial" panose="020B0604020202020204" pitchFamily="34" charset="0"/>
                  </a:rPr>
                  <a:t>ứ giác ABCD có các góc là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3800">
                    <a:effectLst/>
                    <a:ea typeface="Arial" panose="020B0604020202020204" pitchFamily="34" charset="0"/>
                    <a:cs typeface="Times New Roman" panose="02020603050405020304" pitchFamily="18" charset="0"/>
                  </a:rPr>
                  <a:t>. </a:t>
                </a:r>
                <a:r>
                  <a:rPr lang="en-US" sz="3800">
                    <a:effectLst/>
                    <a:latin typeface="Arial" panose="020B0604020202020204" pitchFamily="34" charset="0"/>
                    <a:ea typeface="Arial" panose="020B0604020202020204" pitchFamily="34" charset="0"/>
                    <a:cs typeface="Arial" panose="020B0604020202020204" pitchFamily="34" charset="0"/>
                  </a:rPr>
                  <a:t>Các cặp góc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DAB</m:t>
                        </m:r>
                      </m:e>
                    </m:acc>
                  </m:oMath>
                </a14:m>
                <a:r>
                  <a:rPr lang="en-US" sz="3800">
                    <a:effectLst/>
                    <a:ea typeface="Arial" panose="020B0604020202020204" pitchFamily="34" charset="0"/>
                    <a:cs typeface="Times New Roman" panose="02020603050405020304" pitchFamily="18" charset="0"/>
                  </a:rPr>
                  <a:t> </a:t>
                </a:r>
                <a:r>
                  <a:rPr lang="en-US" sz="3800">
                    <a:effectLst/>
                    <a:latin typeface="Arial" panose="020B0604020202020204" pitchFamily="34" charset="0"/>
                    <a:ea typeface="Arial" panose="020B0604020202020204" pitchFamily="34" charset="0"/>
                    <a:cs typeface="Arial" panose="020B0604020202020204" pitchFamily="34" charset="0"/>
                  </a:rPr>
                  <a:t>và</a:t>
                </a:r>
                <a:r>
                  <a:rPr lang="en-US" sz="380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BCD</m:t>
                        </m:r>
                      </m:e>
                    </m:acc>
                  </m:oMath>
                </a14:m>
                <a:r>
                  <a:rPr lang="en-US" sz="380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oMath>
                </a14:m>
                <a:r>
                  <a:rPr lang="en-US" sz="3800">
                    <a:effectLst/>
                    <a:ea typeface="Arial" panose="020B0604020202020204" pitchFamily="34" charset="0"/>
                    <a:cs typeface="Times New Roman" panose="02020603050405020304" pitchFamily="18" charset="0"/>
                  </a:rPr>
                  <a:t> </a:t>
                </a:r>
                <a:r>
                  <a:rPr lang="en-US" sz="3800">
                    <a:effectLst/>
                    <a:latin typeface="Arial" panose="020B0604020202020204" pitchFamily="34" charset="0"/>
                    <a:ea typeface="Arial" panose="020B0604020202020204" pitchFamily="34" charset="0"/>
                    <a:cs typeface="Arial" panose="020B0604020202020204" pitchFamily="34" charset="0"/>
                  </a:rPr>
                  <a:t>và</a:t>
                </a:r>
                <a:r>
                  <a:rPr lang="en-US" sz="3800">
                    <a:effectLst/>
                    <a:ea typeface="Arial" panose="020B0604020202020204" pitchFamily="34" charset="0"/>
                    <a:cs typeface="Times New Roman" panose="02020603050405020304" pitchFamily="18"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3800">
                    <a:effectLst/>
                    <a:latin typeface="Arial" panose="020B0604020202020204" pitchFamily="34" charset="0"/>
                    <a:ea typeface="Arial" panose="020B0604020202020204" pitchFamily="34" charset="0"/>
                    <a:cs typeface="Arial" panose="020B0604020202020204" pitchFamily="34" charset="0"/>
                  </a:rPr>
                  <a:t> được </a:t>
                </a:r>
                <a:r>
                  <a:rPr lang="en-US" sz="3800" b="1" i="1">
                    <a:effectLst/>
                    <a:latin typeface="Arial" panose="020B0604020202020204" pitchFamily="34" charset="0"/>
                    <a:ea typeface="Arial" panose="020B0604020202020204" pitchFamily="34" charset="0"/>
                    <a:cs typeface="Arial" panose="020B0604020202020204" pitchFamily="34" charset="0"/>
                  </a:rPr>
                  <a:t>cặp góc đối.</a:t>
                </a:r>
              </a:p>
            </p:txBody>
          </p:sp>
        </mc:Choice>
        <mc:Fallback xmlns="">
          <p:sp>
            <p:nvSpPr>
              <p:cNvPr id="10" name="Rectangle 9"/>
              <p:cNvSpPr>
                <a:spLocks noRot="1" noChangeAspect="1" noMove="1" noResize="1" noEditPoints="1" noAdjustHandles="1" noChangeArrowheads="1" noChangeShapeType="1" noTextEdit="1"/>
              </p:cNvSpPr>
              <p:nvPr/>
            </p:nvSpPr>
            <p:spPr>
              <a:xfrm>
                <a:off x="629249" y="2171700"/>
                <a:ext cx="12115800" cy="6790577"/>
              </a:xfrm>
              <a:prstGeom prst="rect">
                <a:avLst/>
              </a:prstGeom>
              <a:blipFill>
                <a:blip r:embed="rId10"/>
                <a:stretch>
                  <a:fillRect l="-1660" r="-1610" b="-2693"/>
                </a:stretch>
              </a:blipFill>
            </p:spPr>
            <p:txBody>
              <a:bodyPr/>
              <a:lstStyle/>
              <a:p>
                <a:r>
                  <a:rPr lang="en-US">
                    <a:noFill/>
                  </a:rPr>
                  <a:t> </a:t>
                </a:r>
              </a:p>
            </p:txBody>
          </p:sp>
        </mc:Fallback>
      </mc:AlternateContent>
      <p:sp>
        <p:nvSpPr>
          <p:cNvPr id="12" name="Rectangle 11"/>
          <p:cNvSpPr/>
          <p:nvPr/>
        </p:nvSpPr>
        <p:spPr>
          <a:xfrm>
            <a:off x="3962400" y="647700"/>
            <a:ext cx="1074420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lvl="0" algn="ctr" defTabSz="457200">
              <a:lnSpc>
                <a:spcPct val="150000"/>
              </a:lnSpc>
              <a:spcAft>
                <a:spcPts val="300"/>
              </a:spcAft>
            </a:pPr>
            <a:r>
              <a:rPr lang="vi-VN" sz="4500" b="1">
                <a:solidFill>
                  <a:prstClr val="white"/>
                </a:solidFill>
                <a:ea typeface="Times New Roman" panose="02020603050405020304" pitchFamily="18" charset="0"/>
                <a:cs typeface="Arial" panose="020B0604020202020204" pitchFamily="34" charset="0"/>
              </a:rPr>
              <a:t>Cạnh, góc, đường chéo của tứ giác</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1">
            <a:biLevel thresh="75000"/>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13711989" y="4152900"/>
            <a:ext cx="4274545" cy="4436284"/>
          </a:xfrm>
          <a:prstGeom prst="rect">
            <a:avLst/>
          </a:prstGeom>
        </p:spPr>
      </p:pic>
    </p:spTree>
    <p:extLst>
      <p:ext uri="{BB962C8B-B14F-4D97-AF65-F5344CB8AC3E}">
        <p14:creationId xmlns:p14="http://schemas.microsoft.com/office/powerpoint/2010/main" val="321447968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4" dur="500"/>
                                        <p:tgtEl>
                                          <p:spTgt spid="10">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anim calcmode="lin" valueType="num">
                                      <p:cBhvr>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10">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anim calcmode="lin" valueType="num">
                                      <p:cBhvr>
                                        <p:cTn id="38"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846236"/>
            <a:ext cx="1006238" cy="100623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4072" y="9791700"/>
            <a:ext cx="1173249" cy="362641"/>
          </a:xfrm>
          <a:prstGeom prst="rect">
            <a:avLst/>
          </a:prstGeom>
        </p:spPr>
      </p:pic>
      <p:sp>
        <p:nvSpPr>
          <p:cNvPr id="10" name="Rectangle 9"/>
          <p:cNvSpPr/>
          <p:nvPr/>
        </p:nvSpPr>
        <p:spPr>
          <a:xfrm>
            <a:off x="778549" y="2400300"/>
            <a:ext cx="11201400" cy="6375720"/>
          </a:xfrm>
          <a:prstGeom prst="rect">
            <a:avLst/>
          </a:prstGeom>
        </p:spPr>
        <p:txBody>
          <a:bodyPr wrap="square">
            <a:spAutoFit/>
          </a:bodyPr>
          <a:lstStyle/>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c) </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Hai cạnh đối nhau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hai cạnh không có chung đỉnh nào.</a:t>
            </a:r>
            <a:endParaRPr lang="en-US" sz="37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VD: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Trong hình 5</a:t>
            </a: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 AB và DC là hai cạnh đối nhau.</a:t>
            </a:r>
          </a:p>
          <a:p>
            <a:pPr algn="just">
              <a:lnSpc>
                <a:spcPct val="150000"/>
              </a:lnSpc>
              <a:spcBef>
                <a:spcPts val="400"/>
              </a:spcBef>
              <a:spcAft>
                <a:spcPts val="4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 Hai </a:t>
            </a:r>
            <a:r>
              <a:rPr lang="en-US" sz="3700" b="1" i="1">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 đối nhau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hai </a:t>
            </a: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đỉnh</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 không </a:t>
            </a: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cùng nằm trên một cạnh.</a:t>
            </a:r>
            <a:endParaRPr lang="vi-VN" sz="37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VD: Trong hình 5, A và C là hai đỉnh đối nhau.</a:t>
            </a:r>
          </a:p>
          <a:p>
            <a:pPr lvl="0" algn="just">
              <a:lnSpc>
                <a:spcPct val="150000"/>
              </a:lnSpc>
              <a:spcBef>
                <a:spcPts val="400"/>
              </a:spcBef>
              <a:spcAft>
                <a:spcPts val="400"/>
              </a:spcAft>
            </a:pP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e) </a:t>
            </a:r>
            <a:r>
              <a:rPr lang="vi-VN" sz="3700" b="1" i="1">
                <a:solidFill>
                  <a:srgbClr val="000000"/>
                </a:solidFill>
                <a:latin typeface="Arial" panose="020B0604020202020204" pitchFamily="34" charset="0"/>
                <a:ea typeface="Calibri" panose="020F0502020204030204" pitchFamily="34" charset="0"/>
                <a:cs typeface="Arial" panose="020B0604020202020204" pitchFamily="34" charset="0"/>
              </a:rPr>
              <a:t>Đường chéo </a:t>
            </a:r>
            <a:r>
              <a:rPr lang="vi-VN" sz="3700">
                <a:solidFill>
                  <a:srgbClr val="000000"/>
                </a:solidFill>
                <a:latin typeface="Arial" panose="020B0604020202020204" pitchFamily="34" charset="0"/>
                <a:ea typeface="Calibri" panose="020F0502020204030204" pitchFamily="34" charset="0"/>
                <a:cs typeface="Arial" panose="020B0604020202020204" pitchFamily="34" charset="0"/>
              </a:rPr>
              <a:t>là đoạn thẳng nối hai đỉnh đối nhau.</a:t>
            </a:r>
          </a:p>
        </p:txBody>
      </p:sp>
      <p:sp>
        <p:nvSpPr>
          <p:cNvPr id="12" name="Rectangle 11"/>
          <p:cNvSpPr/>
          <p:nvPr/>
        </p:nvSpPr>
        <p:spPr>
          <a:xfrm>
            <a:off x="3962400" y="647700"/>
            <a:ext cx="10744200"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457200" rtl="0" eaLnBrk="1" fontAlgn="auto" latinLnBrk="0" hangingPunct="1">
              <a:lnSpc>
                <a:spcPct val="150000"/>
              </a:lnSpc>
              <a:spcBef>
                <a:spcPts val="0"/>
              </a:spcBef>
              <a:spcAft>
                <a:spcPts val="300"/>
              </a:spcAft>
              <a:buClrTx/>
              <a:buSzTx/>
              <a:buFontTx/>
              <a:buNone/>
              <a:tabLst/>
              <a:defRPr/>
            </a:pPr>
            <a:r>
              <a:rPr kumimoji="0" lang="vi-VN"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Cạnh, góc, đường chéo của tứ giác</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7">
            <a:biLevel thresh="75000"/>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3123118" y="2400300"/>
            <a:ext cx="4274545" cy="4436284"/>
          </a:xfrm>
          <a:prstGeom prst="rect">
            <a:avLst/>
          </a:prstGeom>
        </p:spPr>
      </p:pic>
      <p:sp>
        <p:nvSpPr>
          <p:cNvPr id="4" name="Rectangle 3"/>
          <p:cNvSpPr/>
          <p:nvPr/>
        </p:nvSpPr>
        <p:spPr>
          <a:xfrm>
            <a:off x="778549" y="8870206"/>
            <a:ext cx="16595051" cy="840871"/>
          </a:xfrm>
          <a:prstGeom prst="rect">
            <a:avLst/>
          </a:prstGeom>
        </p:spPr>
        <p:txBody>
          <a:bodyPr wrap="square">
            <a:spAutoFit/>
          </a:bodyPr>
          <a:lstStyle/>
          <a:p>
            <a:pPr lvl="0" algn="just">
              <a:lnSpc>
                <a:spcPct val="150000"/>
              </a:lnSpc>
              <a:spcBef>
                <a:spcPts val="400"/>
              </a:spcBef>
              <a:spcAft>
                <a:spcPts val="4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VD: </a:t>
            </a:r>
            <a:r>
              <a:rPr lang="vi-VN" sz="3700">
                <a:solidFill>
                  <a:srgbClr val="000000"/>
                </a:solidFill>
                <a:ea typeface="Calibri" panose="020F0502020204030204" pitchFamily="34" charset="0"/>
                <a:cs typeface="Arial" panose="020B0604020202020204" pitchFamily="34" charset="0"/>
              </a:rPr>
              <a:t>Trong hình 5, tứ giác ABCD có hai đường chéo là AC và BD.</a:t>
            </a:r>
          </a:p>
        </p:txBody>
      </p:sp>
      <p:pic>
        <p:nvPicPr>
          <p:cNvPr id="9" name="Picture 8"/>
          <p:cNvPicPr>
            <a:picLocks noChangeAspect="1"/>
          </p:cNvPicPr>
          <p:nvPr/>
        </p:nvPicPr>
        <p:blipFill>
          <a:blip r:embed="rId9"/>
          <a:stretch>
            <a:fillRect/>
          </a:stretch>
        </p:blipFill>
        <p:spPr>
          <a:xfrm>
            <a:off x="16811039" y="1392343"/>
            <a:ext cx="1173248" cy="927334"/>
          </a:xfrm>
          <a:prstGeom prst="rect">
            <a:avLst/>
          </a:prstGeom>
        </p:spPr>
      </p:pic>
    </p:spTree>
    <p:extLst>
      <p:ext uri="{BB962C8B-B14F-4D97-AF65-F5344CB8AC3E}">
        <p14:creationId xmlns:p14="http://schemas.microsoft.com/office/powerpoint/2010/main" val="72262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5" dur="500"/>
                                        <p:tgtEl>
                                          <p:spTgt spid="10">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18" dur="500"/>
                                        <p:tgtEl>
                                          <p:spTgt spid="1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anim calcmode="lin" valueType="num">
                                      <p:cBhvr>
                                        <p:cTn id="24"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10">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59931" y="495300"/>
            <a:ext cx="4699117" cy="1172640"/>
            <a:chOff x="4737498" y="2755552"/>
            <a:chExt cx="4699117" cy="1172640"/>
          </a:xfrm>
        </p:grpSpPr>
        <p:grpSp>
          <p:nvGrpSpPr>
            <p:cNvPr id="13" name="Group 4"/>
            <p:cNvGrpSpPr/>
            <p:nvPr/>
          </p:nvGrpSpPr>
          <p:grpSpPr>
            <a:xfrm>
              <a:off x="4737498" y="2780077"/>
              <a:ext cx="4699117" cy="1148115"/>
              <a:chOff x="12701" y="80010"/>
              <a:chExt cx="4556618" cy="815476"/>
            </a:xfrm>
          </p:grpSpPr>
          <p:sp>
            <p:nvSpPr>
              <p:cNvPr id="14"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txBody>
              <a:bodyPr/>
              <a:lstStyle/>
              <a:p>
                <a:endParaRPr lang="en-US"/>
              </a:p>
            </p:txBody>
          </p:sp>
          <p:sp>
            <p:nvSpPr>
              <p:cNvPr id="17"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4" name="Rectangle 3"/>
            <p:cNvSpPr/>
            <p:nvPr/>
          </p:nvSpPr>
          <p:spPr>
            <a:xfrm>
              <a:off x="5150194" y="2755552"/>
              <a:ext cx="3809056"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500" b="1" noProof="0">
                  <a:solidFill>
                    <a:schemeClr val="bg1"/>
                  </a:solidFill>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1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2290"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70860">
            <a:off x="16409347" y="11901"/>
            <a:ext cx="2359767" cy="2359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9931" y="2132750"/>
            <a:ext cx="6446724"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Vẽ tứ giác MNPQ và tìm:</a:t>
            </a:r>
          </a:p>
        </p:txBody>
      </p:sp>
      <p:sp>
        <p:nvSpPr>
          <p:cNvPr id="9" name="Rectangle 8"/>
          <p:cNvSpPr/>
          <p:nvPr/>
        </p:nvSpPr>
        <p:spPr>
          <a:xfrm>
            <a:off x="717481" y="3208749"/>
            <a:ext cx="5527173" cy="3785652"/>
          </a:xfrm>
          <a:prstGeom prst="rect">
            <a:avLst/>
          </a:prstGeom>
        </p:spPr>
        <p:txBody>
          <a:bodyPr wrap="square">
            <a:spAutoFit/>
          </a:bodyPr>
          <a:lstStyle/>
          <a:p>
            <a:pPr marL="571500" lvl="0" indent="-571500" algn="just">
              <a:lnSpc>
                <a:spcPct val="200000"/>
              </a:lnSpc>
              <a:buFontTx/>
              <a:buChar char="-"/>
            </a:pPr>
            <a:r>
              <a:rPr lang="vi-VN" sz="4000">
                <a:solidFill>
                  <a:srgbClr val="000000"/>
                </a:solidFill>
              </a:rPr>
              <a:t>Hai đỉnh đối nhau;</a:t>
            </a:r>
            <a:r>
              <a:rPr lang="en-US" sz="4000">
                <a:solidFill>
                  <a:srgbClr val="000000"/>
                </a:solidFill>
              </a:rPr>
              <a:t> </a:t>
            </a:r>
          </a:p>
          <a:p>
            <a:pPr marL="571500" lvl="0" indent="-571500" algn="just">
              <a:lnSpc>
                <a:spcPct val="200000"/>
              </a:lnSpc>
              <a:buFontTx/>
              <a:buChar char="-"/>
            </a:pPr>
            <a:r>
              <a:rPr lang="vi-VN" sz="4000">
                <a:solidFill>
                  <a:srgbClr val="000000"/>
                </a:solidFill>
              </a:rPr>
              <a:t>Hai đường chéo;</a:t>
            </a:r>
            <a:endParaRPr lang="en-US" sz="4000">
              <a:solidFill>
                <a:srgbClr val="000000"/>
              </a:solidFill>
            </a:endParaRPr>
          </a:p>
          <a:p>
            <a:pPr marL="571500" lvl="0" indent="-571500" algn="just">
              <a:lnSpc>
                <a:spcPct val="200000"/>
              </a:lnSpc>
              <a:buFontTx/>
              <a:buChar char="-"/>
            </a:pPr>
            <a:r>
              <a:rPr lang="vi-VN" sz="4000">
                <a:solidFill>
                  <a:srgbClr val="000000"/>
                </a:solidFill>
              </a:rPr>
              <a:t>Hai cạnh đối nhau.</a:t>
            </a:r>
            <a:endParaRPr lang="en-US" sz="4000">
              <a:solidFill>
                <a:srgbClr val="000000"/>
              </a:solidFill>
            </a:endParaRPr>
          </a:p>
        </p:txBody>
      </p:sp>
      <p:pic>
        <p:nvPicPr>
          <p:cNvPr id="10" name="Picture 9"/>
          <p:cNvPicPr>
            <a:picLocks noChangeAspect="1"/>
          </p:cNvPicPr>
          <p:nvPr/>
        </p:nvPicPr>
        <p:blipFill>
          <a:blip r:embed="rId3"/>
          <a:stretch>
            <a:fillRect/>
          </a:stretch>
        </p:blipFill>
        <p:spPr>
          <a:xfrm>
            <a:off x="347012" y="8343900"/>
            <a:ext cx="1628300" cy="1752600"/>
          </a:xfrm>
          <a:prstGeom prst="rect">
            <a:avLst/>
          </a:prstGeom>
        </p:spPr>
      </p:pic>
      <p:cxnSp>
        <p:nvCxnSpPr>
          <p:cNvPr id="7" name="Straight Connector 6"/>
          <p:cNvCxnSpPr/>
          <p:nvPr/>
        </p:nvCxnSpPr>
        <p:spPr>
          <a:xfrm>
            <a:off x="6991592" y="2126107"/>
            <a:ext cx="0" cy="8022989"/>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10059378" y="2224296"/>
            <a:ext cx="5667264" cy="3874559"/>
          </a:xfrm>
          <a:prstGeom prst="rect">
            <a:avLst/>
          </a:prstGeom>
        </p:spPr>
      </p:pic>
      <p:sp>
        <p:nvSpPr>
          <p:cNvPr id="19" name="TextBox 18"/>
          <p:cNvSpPr txBox="1"/>
          <p:nvPr/>
        </p:nvSpPr>
        <p:spPr>
          <a:xfrm>
            <a:off x="7444782" y="2224296"/>
            <a:ext cx="1672729" cy="707886"/>
          </a:xfrm>
          <a:prstGeom prst="rect">
            <a:avLst/>
          </a:prstGeom>
          <a:noFill/>
        </p:spPr>
        <p:txBody>
          <a:bodyPr wrap="square" rtlCol="0">
            <a:spAutoFit/>
          </a:bodyPr>
          <a:lstStyle/>
          <a:p>
            <a:r>
              <a:rPr lang="en-US" sz="4000" b="1" i="1" u="sng">
                <a:solidFill>
                  <a:srgbClr val="C00000"/>
                </a:solidFill>
                <a:latin typeface="Arial" panose="020B0604020202020204" pitchFamily="34" charset="0"/>
                <a:cs typeface="Arial" panose="020B0604020202020204" pitchFamily="34" charset="0"/>
              </a:rPr>
              <a:t>Giải:</a:t>
            </a:r>
            <a:endParaRPr lang="en-US" sz="4000" b="1" i="1" u="sng"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444782" y="5981700"/>
            <a:ext cx="10820400" cy="3862596"/>
          </a:xfrm>
          <a:prstGeom prst="rect">
            <a:avLst/>
          </a:prstGeom>
        </p:spPr>
        <p:txBody>
          <a:bodyPr wrap="square">
            <a:spAutoFit/>
          </a:bodyPr>
          <a:lstStyle/>
          <a:p>
            <a:pPr>
              <a:lnSpc>
                <a:spcPct val="150000"/>
              </a:lnSpc>
              <a:spcBef>
                <a:spcPts val="100"/>
              </a:spcBef>
              <a:spcAft>
                <a:spcPts val="100"/>
              </a:spcAft>
            </a:pPr>
            <a:r>
              <a:rPr lang="en-US" sz="4000">
                <a:latin typeface="Arial" panose="020B0604020202020204" pitchFamily="34" charset="0"/>
                <a:ea typeface="Arial" panose="020B0604020202020204" pitchFamily="34" charset="0"/>
                <a:cs typeface="Arial" panose="020B0604020202020204" pitchFamily="34" charset="0"/>
              </a:rPr>
              <a:t>Trong tứ giác MNPQ có:</a:t>
            </a:r>
          </a:p>
          <a:p>
            <a:pPr marL="571500" indent="-571500">
              <a:lnSpc>
                <a:spcPct val="150000"/>
              </a:lnSpc>
              <a:spcBef>
                <a:spcPts val="100"/>
              </a:spcBef>
              <a:spcAft>
                <a:spcPts val="100"/>
              </a:spcAft>
              <a:buFontTx/>
              <a:buChar char="-"/>
            </a:pPr>
            <a:r>
              <a:rPr lang="en-US" sz="4000">
                <a:latin typeface="Arial" panose="020B0604020202020204" pitchFamily="34" charset="0"/>
                <a:ea typeface="Arial" panose="020B0604020202020204" pitchFamily="34" charset="0"/>
                <a:cs typeface="Arial" panose="020B0604020202020204" pitchFamily="34" charset="0"/>
              </a:rPr>
              <a:t>Hai đỉnh đối nhau: M và P; N và Q;</a:t>
            </a:r>
          </a:p>
          <a:p>
            <a:pPr marL="571500" indent="-571500">
              <a:lnSpc>
                <a:spcPct val="150000"/>
              </a:lnSpc>
              <a:spcBef>
                <a:spcPts val="100"/>
              </a:spcBef>
              <a:spcAft>
                <a:spcPts val="100"/>
              </a:spcAft>
              <a:buFontTx/>
              <a:buChar char="-"/>
            </a:pPr>
            <a:r>
              <a:rPr lang="en-US" sz="4000">
                <a:latin typeface="Arial" panose="020B0604020202020204" pitchFamily="34" charset="0"/>
                <a:ea typeface="Arial" panose="020B0604020202020204" pitchFamily="34" charset="0"/>
                <a:cs typeface="Arial" panose="020B0604020202020204" pitchFamily="34" charset="0"/>
              </a:rPr>
              <a:t>Hai đường chéo: MP và NQ;</a:t>
            </a:r>
          </a:p>
          <a:p>
            <a:pPr marL="571500" indent="-571500">
              <a:lnSpc>
                <a:spcPct val="150000"/>
              </a:lnSpc>
              <a:spcBef>
                <a:spcPts val="100"/>
              </a:spcBef>
              <a:spcAft>
                <a:spcPts val="100"/>
              </a:spcAft>
              <a:buFontTx/>
              <a:buChar char="-"/>
            </a:pPr>
            <a:r>
              <a:rPr lang="en-US" sz="4000">
                <a:latin typeface="Arial" panose="020B0604020202020204" pitchFamily="34" charset="0"/>
                <a:ea typeface="Arial" panose="020B0604020202020204" pitchFamily="34" charset="0"/>
                <a:cs typeface="Arial" panose="020B0604020202020204" pitchFamily="34" charset="0"/>
              </a:rPr>
              <a:t>Hai cạnh đối nhau: MN và PQ; MQ và NP.</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91047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500"/>
                                        <p:tgtEl>
                                          <p:spTgt spid="12">
                                            <p:txEl>
                                              <p:pRg st="0" end="0"/>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fade">
                                      <p:cBhvr>
                                        <p:cTn id="40" dur="500"/>
                                        <p:tgtEl>
                                          <p:spTgt spid="12">
                                            <p:txEl>
                                              <p:pRg st="1" end="1"/>
                                            </p:txEl>
                                          </p:spTgt>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500"/>
                                        <p:tgtEl>
                                          <p:spTgt spid="12">
                                            <p:txEl>
                                              <p:pRg st="2" end="2"/>
                                            </p:txEl>
                                          </p:spTgt>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2">
                                            <p:txEl>
                                              <p:pRg st="3" end="3"/>
                                            </p:txEl>
                                          </p:spTgt>
                                        </p:tgtEl>
                                        <p:attrNameLst>
                                          <p:attrName>style.visibility</p:attrName>
                                        </p:attrNameLst>
                                      </p:cBhvr>
                                      <p:to>
                                        <p:strVal val="visible"/>
                                      </p:to>
                                    </p:set>
                                    <p:animEffect transition="in" filter="fade">
                                      <p:cBhvr>
                                        <p:cTn id="4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915400" y="3350367"/>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74039">
            <a:off x="16773749" y="8713110"/>
            <a:ext cx="1770374" cy="1145915"/>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008" y="9276934"/>
            <a:ext cx="880333" cy="877132"/>
          </a:xfrm>
          <a:prstGeom prst="rect">
            <a:avLst/>
          </a:prstGeom>
        </p:spPr>
      </p:pic>
      <p:sp>
        <p:nvSpPr>
          <p:cNvPr id="13" name="Rectangle 12"/>
          <p:cNvSpPr/>
          <p:nvPr/>
        </p:nvSpPr>
        <p:spPr>
          <a:xfrm>
            <a:off x="5867400" y="647700"/>
            <a:ext cx="11673489" cy="193899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Tìm các đỉnh, cạnh và đường chéo của tứ giác Long Xuyên CHRL (Hình 6).</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p:cNvGrpSpPr/>
          <p:nvPr/>
        </p:nvGrpSpPr>
        <p:grpSpPr>
          <a:xfrm>
            <a:off x="1524000" y="1104900"/>
            <a:ext cx="3757862" cy="1194654"/>
            <a:chOff x="4397152" y="4378530"/>
            <a:chExt cx="4267200" cy="1194654"/>
          </a:xfrm>
        </p:grpSpPr>
        <p:sp>
          <p:nvSpPr>
            <p:cNvPr id="2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sp>
          <p:nvSpPr>
            <p:cNvPr id="24" name="Rectangle 23"/>
            <p:cNvSpPr/>
            <p:nvPr/>
          </p:nvSpPr>
          <p:spPr>
            <a:xfrm>
              <a:off x="4699033" y="4378530"/>
              <a:ext cx="3294492"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4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dụng 1</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8915400" y="4439253"/>
            <a:ext cx="9601200" cy="4133247"/>
          </a:xfrm>
          <a:prstGeom prst="rect">
            <a:avLst/>
          </a:prstGeom>
        </p:spPr>
        <p:txBody>
          <a:bodyPr wrap="square">
            <a:spAutoFit/>
          </a:bodyPr>
          <a:lstStyle/>
          <a:p>
            <a:pPr lvl="0" algn="just">
              <a:lnSpc>
                <a:spcPct val="150000"/>
              </a:lnSpc>
              <a:spcBef>
                <a:spcPts val="600"/>
              </a:spcBef>
              <a:spcAft>
                <a:spcPts val="600"/>
              </a:spcAft>
            </a:pPr>
            <a:r>
              <a:rPr lang="vi-VN" sz="4000">
                <a:solidFill>
                  <a:prstClr val="black"/>
                </a:solidFill>
                <a:ea typeface="Arial" panose="020B0604020202020204" pitchFamily="34" charset="0"/>
                <a:cs typeface="Arial" panose="020B0604020202020204" pitchFamily="34" charset="0"/>
              </a:rPr>
              <a:t>Trong tứ giác Long Xuyên CHRL có:</a:t>
            </a:r>
          </a:p>
          <a:p>
            <a:pPr marL="571500" lvl="0" indent="-571500" algn="just">
              <a:lnSpc>
                <a:spcPct val="150000"/>
              </a:lnSpc>
              <a:spcBef>
                <a:spcPts val="600"/>
              </a:spcBef>
              <a:spcAft>
                <a:spcPts val="600"/>
              </a:spcAft>
              <a:buFontTx/>
              <a:buChar char="-"/>
            </a:pPr>
            <a:r>
              <a:rPr lang="vi-VN" sz="4000">
                <a:solidFill>
                  <a:prstClr val="black"/>
                </a:solidFill>
                <a:ea typeface="Arial" panose="020B0604020202020204" pitchFamily="34" charset="0"/>
                <a:cs typeface="Arial" panose="020B0604020202020204" pitchFamily="34" charset="0"/>
              </a:rPr>
              <a:t>Các đỉnh: C, H, R, L;</a:t>
            </a:r>
            <a:endParaRPr lang="en-US" sz="4000">
              <a:solidFill>
                <a:prstClr val="black"/>
              </a:solidFill>
              <a:ea typeface="Arial" panose="020B060402020202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4000">
                <a:solidFill>
                  <a:prstClr val="black"/>
                </a:solidFill>
                <a:ea typeface="Arial" panose="020B0604020202020204" pitchFamily="34" charset="0"/>
                <a:cs typeface="Arial" panose="020B0604020202020204" pitchFamily="34" charset="0"/>
              </a:rPr>
              <a:t>Các cạnh: CH, HR, RL, LC;</a:t>
            </a:r>
            <a:endParaRPr lang="en-US" sz="4000">
              <a:solidFill>
                <a:prstClr val="black"/>
              </a:solidFill>
              <a:ea typeface="Arial" panose="020B060402020202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4000">
                <a:solidFill>
                  <a:prstClr val="black"/>
                </a:solidFill>
                <a:ea typeface="Arial" panose="020B0604020202020204" pitchFamily="34" charset="0"/>
                <a:cs typeface="Arial" panose="020B0604020202020204" pitchFamily="34" charset="0"/>
              </a:rPr>
              <a:t>Các đường chéo: CR và HL.</a:t>
            </a: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Lst>
          </a:blip>
          <a:stretch>
            <a:fillRect/>
          </a:stretch>
        </p:blipFill>
        <p:spPr>
          <a:xfrm>
            <a:off x="529385" y="3982053"/>
            <a:ext cx="7243064" cy="4334280"/>
          </a:xfrm>
          <a:prstGeom prst="rect">
            <a:avLst/>
          </a:prstGeom>
        </p:spPr>
      </p:pic>
    </p:spTree>
    <p:extLst>
      <p:ext uri="{BB962C8B-B14F-4D97-AF65-F5344CB8AC3E}">
        <p14:creationId xmlns:p14="http://schemas.microsoft.com/office/powerpoint/2010/main" val="3833929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fade">
                                      <p:cBhvr>
                                        <p:cTn id="36" dur="500"/>
                                        <p:tgtEl>
                                          <p:spTgt spid="4">
                                            <p:txEl>
                                              <p:pRg st="1" end="1"/>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4" name="Group 4"/>
          <p:cNvGrpSpPr/>
          <p:nvPr/>
        </p:nvGrpSpPr>
        <p:grpSpPr>
          <a:xfrm>
            <a:off x="604190" y="2324100"/>
            <a:ext cx="16693210" cy="7620000"/>
            <a:chOff x="0" y="0"/>
            <a:chExt cx="41000197" cy="14962888"/>
          </a:xfrm>
        </p:grpSpPr>
        <p:sp>
          <p:nvSpPr>
            <p:cNvPr id="5" name="Freeform 5"/>
            <p:cNvSpPr/>
            <p:nvPr/>
          </p:nvSpPr>
          <p:spPr>
            <a:xfrm>
              <a:off x="72390" y="72390"/>
              <a:ext cx="40855416" cy="14818109"/>
            </a:xfrm>
            <a:custGeom>
              <a:avLst/>
              <a:gdLst/>
              <a:ahLst/>
              <a:cxnLst/>
              <a:rect l="l" t="t" r="r" b="b"/>
              <a:pathLst>
                <a:path w="40855416" h="14818109">
                  <a:moveTo>
                    <a:pt x="0" y="0"/>
                  </a:moveTo>
                  <a:lnTo>
                    <a:pt x="40855416" y="0"/>
                  </a:lnTo>
                  <a:lnTo>
                    <a:pt x="40855416" y="14818109"/>
                  </a:lnTo>
                  <a:lnTo>
                    <a:pt x="0" y="14818109"/>
                  </a:lnTo>
                  <a:lnTo>
                    <a:pt x="0" y="0"/>
                  </a:lnTo>
                  <a:close/>
                </a:path>
              </a:pathLst>
            </a:custGeom>
            <a:solidFill>
              <a:srgbClr val="FFFFFF"/>
            </a:solidFill>
          </p:spPr>
          <p:txBody>
            <a:bodyPr/>
            <a:lstStyle/>
            <a:p>
              <a:endParaRPr lang="en-US"/>
            </a:p>
          </p:txBody>
        </p:sp>
        <p:sp>
          <p:nvSpPr>
            <p:cNvPr id="6" name="Freeform 6"/>
            <p:cNvSpPr/>
            <p:nvPr/>
          </p:nvSpPr>
          <p:spPr>
            <a:xfrm>
              <a:off x="0" y="0"/>
              <a:ext cx="41000198" cy="14962888"/>
            </a:xfrm>
            <a:custGeom>
              <a:avLst/>
              <a:gdLst/>
              <a:ahLst/>
              <a:cxnLst/>
              <a:rect l="l" t="t" r="r" b="b"/>
              <a:pathLst>
                <a:path w="41000198" h="14962888">
                  <a:moveTo>
                    <a:pt x="40855416" y="14818108"/>
                  </a:moveTo>
                  <a:lnTo>
                    <a:pt x="41000198" y="14818108"/>
                  </a:lnTo>
                  <a:lnTo>
                    <a:pt x="41000198" y="14962888"/>
                  </a:lnTo>
                  <a:lnTo>
                    <a:pt x="40855416" y="14962888"/>
                  </a:lnTo>
                  <a:lnTo>
                    <a:pt x="40855416" y="14818108"/>
                  </a:lnTo>
                  <a:close/>
                  <a:moveTo>
                    <a:pt x="0" y="144780"/>
                  </a:moveTo>
                  <a:lnTo>
                    <a:pt x="144780" y="144780"/>
                  </a:lnTo>
                  <a:lnTo>
                    <a:pt x="144780" y="14818108"/>
                  </a:lnTo>
                  <a:lnTo>
                    <a:pt x="0" y="14818108"/>
                  </a:lnTo>
                  <a:lnTo>
                    <a:pt x="0" y="144780"/>
                  </a:lnTo>
                  <a:close/>
                  <a:moveTo>
                    <a:pt x="0" y="14818108"/>
                  </a:moveTo>
                  <a:lnTo>
                    <a:pt x="144780" y="14818108"/>
                  </a:lnTo>
                  <a:lnTo>
                    <a:pt x="144780" y="14962888"/>
                  </a:lnTo>
                  <a:lnTo>
                    <a:pt x="0" y="14962888"/>
                  </a:lnTo>
                  <a:lnTo>
                    <a:pt x="0" y="14818108"/>
                  </a:lnTo>
                  <a:close/>
                  <a:moveTo>
                    <a:pt x="40855416" y="144780"/>
                  </a:moveTo>
                  <a:lnTo>
                    <a:pt x="41000198" y="144780"/>
                  </a:lnTo>
                  <a:lnTo>
                    <a:pt x="41000198" y="14818108"/>
                  </a:lnTo>
                  <a:lnTo>
                    <a:pt x="40855416" y="14818108"/>
                  </a:lnTo>
                  <a:lnTo>
                    <a:pt x="40855416" y="144780"/>
                  </a:lnTo>
                  <a:close/>
                  <a:moveTo>
                    <a:pt x="144780" y="14818108"/>
                  </a:moveTo>
                  <a:lnTo>
                    <a:pt x="40855416" y="14818108"/>
                  </a:lnTo>
                  <a:lnTo>
                    <a:pt x="40855416" y="14962888"/>
                  </a:lnTo>
                  <a:lnTo>
                    <a:pt x="144780" y="14962888"/>
                  </a:lnTo>
                  <a:lnTo>
                    <a:pt x="144780" y="14818108"/>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grpSp>
      <p:grpSp>
        <p:nvGrpSpPr>
          <p:cNvPr id="16" name="Group 15"/>
          <p:cNvGrpSpPr/>
          <p:nvPr/>
        </p:nvGrpSpPr>
        <p:grpSpPr>
          <a:xfrm>
            <a:off x="3363538" y="571500"/>
            <a:ext cx="11612082" cy="1357701"/>
            <a:chOff x="3337959" y="1158587"/>
            <a:chExt cx="11612082" cy="1698913"/>
          </a:xfrm>
        </p:grpSpPr>
        <p:grpSp>
          <p:nvGrpSpPr>
            <p:cNvPr id="7" name="Group 7"/>
            <p:cNvGrpSpPr/>
            <p:nvPr/>
          </p:nvGrpSpPr>
          <p:grpSpPr>
            <a:xfrm>
              <a:off x="5949435" y="1158587"/>
              <a:ext cx="6242565" cy="1698913"/>
              <a:chOff x="0" y="0"/>
              <a:chExt cx="7530183" cy="1000967"/>
            </a:xfrm>
          </p:grpSpPr>
          <p:sp>
            <p:nvSpPr>
              <p:cNvPr id="8" name="Freeform 8"/>
              <p:cNvSpPr/>
              <p:nvPr/>
            </p:nvSpPr>
            <p:spPr>
              <a:xfrm>
                <a:off x="80010" y="80010"/>
                <a:ext cx="7437472" cy="908257"/>
              </a:xfrm>
              <a:custGeom>
                <a:avLst/>
                <a:gdLst/>
                <a:ahLst/>
                <a:cxnLst/>
                <a:rect l="l" t="t" r="r" b="b"/>
                <a:pathLst>
                  <a:path w="7437472" h="908257">
                    <a:moveTo>
                      <a:pt x="0" y="853647"/>
                    </a:moveTo>
                    <a:lnTo>
                      <a:pt x="0" y="908257"/>
                    </a:lnTo>
                    <a:lnTo>
                      <a:pt x="7437472" y="908257"/>
                    </a:lnTo>
                    <a:lnTo>
                      <a:pt x="7437472" y="0"/>
                    </a:lnTo>
                    <a:lnTo>
                      <a:pt x="7382862" y="0"/>
                    </a:lnTo>
                    <a:lnTo>
                      <a:pt x="7382862" y="853647"/>
                    </a:lnTo>
                    <a:close/>
                  </a:path>
                </a:pathLst>
              </a:custGeom>
              <a:solidFill>
                <a:srgbClr val="000000"/>
              </a:solidFill>
            </p:spPr>
            <p:txBody>
              <a:bodyPr/>
              <a:lstStyle/>
              <a:p>
                <a:endParaRPr lang="en-US"/>
              </a:p>
            </p:txBody>
          </p:sp>
          <p:sp>
            <p:nvSpPr>
              <p:cNvPr id="9" name="Freeform 9"/>
              <p:cNvSpPr/>
              <p:nvPr/>
            </p:nvSpPr>
            <p:spPr>
              <a:xfrm>
                <a:off x="67310" y="67310"/>
                <a:ext cx="7462872" cy="933657"/>
              </a:xfrm>
              <a:custGeom>
                <a:avLst/>
                <a:gdLst/>
                <a:ahLst/>
                <a:cxnLst/>
                <a:rect l="l" t="t" r="r" b="b"/>
                <a:pathLst>
                  <a:path w="7462872" h="933657">
                    <a:moveTo>
                      <a:pt x="7395562" y="0"/>
                    </a:moveTo>
                    <a:lnTo>
                      <a:pt x="7395562" y="12700"/>
                    </a:lnTo>
                    <a:lnTo>
                      <a:pt x="7450172" y="12700"/>
                    </a:lnTo>
                    <a:lnTo>
                      <a:pt x="7450172" y="920957"/>
                    </a:lnTo>
                    <a:lnTo>
                      <a:pt x="12700" y="920957"/>
                    </a:lnTo>
                    <a:lnTo>
                      <a:pt x="12700" y="866347"/>
                    </a:lnTo>
                    <a:lnTo>
                      <a:pt x="0" y="866347"/>
                    </a:lnTo>
                    <a:lnTo>
                      <a:pt x="0" y="933657"/>
                    </a:lnTo>
                    <a:lnTo>
                      <a:pt x="7462872" y="933657"/>
                    </a:lnTo>
                    <a:lnTo>
                      <a:pt x="7462872" y="0"/>
                    </a:lnTo>
                    <a:close/>
                  </a:path>
                </a:pathLst>
              </a:custGeom>
              <a:solidFill>
                <a:srgbClr val="000000"/>
              </a:solidFill>
            </p:spPr>
            <p:txBody>
              <a:bodyPr/>
              <a:lstStyle/>
              <a:p>
                <a:endParaRPr lang="en-US"/>
              </a:p>
            </p:txBody>
          </p:sp>
          <p:sp>
            <p:nvSpPr>
              <p:cNvPr id="10" name="Freeform 10"/>
              <p:cNvSpPr/>
              <p:nvPr/>
            </p:nvSpPr>
            <p:spPr>
              <a:xfrm>
                <a:off x="12700" y="12700"/>
                <a:ext cx="7437472" cy="908257"/>
              </a:xfrm>
              <a:custGeom>
                <a:avLst/>
                <a:gdLst/>
                <a:ahLst/>
                <a:cxnLst/>
                <a:rect l="l" t="t" r="r" b="b"/>
                <a:pathLst>
                  <a:path w="7437472" h="908257">
                    <a:moveTo>
                      <a:pt x="0" y="0"/>
                    </a:moveTo>
                    <a:lnTo>
                      <a:pt x="7437472" y="0"/>
                    </a:lnTo>
                    <a:lnTo>
                      <a:pt x="7437472" y="908257"/>
                    </a:lnTo>
                    <a:lnTo>
                      <a:pt x="0" y="908257"/>
                    </a:lnTo>
                    <a:close/>
                  </a:path>
                </a:pathLst>
              </a:custGeom>
              <a:solidFill>
                <a:srgbClr val="FF846B"/>
              </a:solidFill>
            </p:spPr>
            <p:txBody>
              <a:bodyPr/>
              <a:lstStyle/>
              <a:p>
                <a:endParaRPr lang="en-US"/>
              </a:p>
            </p:txBody>
          </p:sp>
          <p:sp>
            <p:nvSpPr>
              <p:cNvPr id="11" name="Freeform 11"/>
              <p:cNvSpPr/>
              <p:nvPr/>
            </p:nvSpPr>
            <p:spPr>
              <a:xfrm>
                <a:off x="0" y="0"/>
                <a:ext cx="7462872" cy="933657"/>
              </a:xfrm>
              <a:custGeom>
                <a:avLst/>
                <a:gdLst/>
                <a:ahLst/>
                <a:cxnLst/>
                <a:rect l="l" t="t" r="r" b="b"/>
                <a:pathLst>
                  <a:path w="7462872" h="933657">
                    <a:moveTo>
                      <a:pt x="80010" y="933657"/>
                    </a:moveTo>
                    <a:lnTo>
                      <a:pt x="7462872" y="933657"/>
                    </a:lnTo>
                    <a:lnTo>
                      <a:pt x="7462872" y="80010"/>
                    </a:lnTo>
                    <a:lnTo>
                      <a:pt x="7462872" y="67310"/>
                    </a:lnTo>
                    <a:lnTo>
                      <a:pt x="7462872" y="0"/>
                    </a:lnTo>
                    <a:lnTo>
                      <a:pt x="0" y="0"/>
                    </a:lnTo>
                    <a:lnTo>
                      <a:pt x="0" y="933657"/>
                    </a:lnTo>
                    <a:lnTo>
                      <a:pt x="67310" y="933657"/>
                    </a:lnTo>
                    <a:lnTo>
                      <a:pt x="80010" y="933657"/>
                    </a:lnTo>
                    <a:close/>
                    <a:moveTo>
                      <a:pt x="12700" y="12700"/>
                    </a:moveTo>
                    <a:lnTo>
                      <a:pt x="7450172" y="12700"/>
                    </a:lnTo>
                    <a:lnTo>
                      <a:pt x="7450172" y="920957"/>
                    </a:lnTo>
                    <a:lnTo>
                      <a:pt x="12700" y="920957"/>
                    </a:lnTo>
                    <a:lnTo>
                      <a:pt x="12700" y="12700"/>
                    </a:lnTo>
                    <a:close/>
                  </a:path>
                </a:pathLst>
              </a:custGeom>
              <a:solidFill>
                <a:srgbClr val="000000"/>
              </a:solidFill>
            </p:spPr>
            <p:txBody>
              <a:bodyPr/>
              <a:lstStyle/>
              <a:p>
                <a:endParaRPr lang="en-US"/>
              </a:p>
            </p:txBody>
          </p:sp>
        </p:grpSp>
        <p:sp>
          <p:nvSpPr>
            <p:cNvPr id="13" name="TextBox 13"/>
            <p:cNvSpPr txBox="1"/>
            <p:nvPr/>
          </p:nvSpPr>
          <p:spPr>
            <a:xfrm>
              <a:off x="3337959" y="1290163"/>
              <a:ext cx="11612082" cy="1040798"/>
            </a:xfrm>
            <a:prstGeom prst="rect">
              <a:avLst/>
            </a:prstGeom>
          </p:spPr>
          <p:txBody>
            <a:bodyPr lIns="0" tIns="0" rIns="0" bIns="0" rtlCol="0" anchor="t">
              <a:spAutoFit/>
            </a:bodyPr>
            <a:lstStyle/>
            <a:p>
              <a:pPr algn="ctr">
                <a:lnSpc>
                  <a:spcPts val="9003"/>
                </a:lnSpc>
              </a:pPr>
              <a:r>
                <a:rPr lang="en-US" sz="6000" b="1" spc="-112" dirty="0">
                  <a:solidFill>
                    <a:schemeClr val="bg1"/>
                  </a:solidFill>
                  <a:latin typeface="Arial" panose="020B0604020202020204" pitchFamily="34" charset="0"/>
                  <a:cs typeface="Arial" panose="020B0604020202020204" pitchFamily="34" charset="0"/>
                </a:rPr>
                <a:t>KHỞI ĐỘNG</a:t>
              </a:r>
            </a:p>
          </p:txBody>
        </p:sp>
      </p:gr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50641">
            <a:off x="1140557" y="972272"/>
            <a:ext cx="1828505" cy="1241059"/>
          </a:xfrm>
          <a:prstGeom prst="rect">
            <a:avLst/>
          </a:prstGeom>
        </p:spPr>
      </p:pic>
      <p:sp>
        <p:nvSpPr>
          <p:cNvPr id="17" name="Rectangle 16"/>
          <p:cNvSpPr/>
          <p:nvPr/>
        </p:nvSpPr>
        <p:spPr>
          <a:xfrm>
            <a:off x="1216160" y="2795453"/>
            <a:ext cx="15624033" cy="1824923"/>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Hình màu xanh bên được trích ra từ bản đồ được gọi là Tứ giác Long Xuyên. Em hãy cho biết:</a:t>
            </a:r>
          </a:p>
        </p:txBody>
      </p:sp>
      <p:pic>
        <p:nvPicPr>
          <p:cNvPr id="21"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3209" y="8752378"/>
            <a:ext cx="1371600" cy="1173289"/>
          </a:xfrm>
          <a:prstGeom prst="rect">
            <a:avLst/>
          </a:prstGeom>
        </p:spPr>
      </p:pic>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Lst>
          </a:blip>
          <a:stretch>
            <a:fillRect/>
          </a:stretch>
        </p:blipFill>
        <p:spPr>
          <a:xfrm>
            <a:off x="9737322" y="4438613"/>
            <a:ext cx="7243064" cy="4334280"/>
          </a:xfrm>
          <a:prstGeom prst="rect">
            <a:avLst/>
          </a:prstGeom>
        </p:spPr>
      </p:pic>
      <p:sp>
        <p:nvSpPr>
          <p:cNvPr id="19" name="Rectangle 18"/>
          <p:cNvSpPr/>
          <p:nvPr/>
        </p:nvSpPr>
        <p:spPr>
          <a:xfrm>
            <a:off x="1216160" y="4806984"/>
            <a:ext cx="7771394" cy="3785652"/>
          </a:xfrm>
          <a:prstGeom prst="rect">
            <a:avLst/>
          </a:prstGeom>
        </p:spPr>
        <p:txBody>
          <a:bodyPr wrap="square">
            <a:spAutoFit/>
          </a:bodyPr>
          <a:lstStyle/>
          <a:p>
            <a:pPr marL="571500" lvl="0" indent="-571500" algn="just">
              <a:lnSpc>
                <a:spcPct val="150000"/>
              </a:lnSpc>
              <a:buFontTx/>
              <a:buChar char="-"/>
            </a:pPr>
            <a:r>
              <a:rPr lang="vi-VN" sz="4000">
                <a:solidFill>
                  <a:prstClr val="black"/>
                </a:solidFill>
                <a:ea typeface="Calibri" panose="020F0502020204030204" pitchFamily="34" charset="0"/>
                <a:cs typeface="Arial" panose="020B0604020202020204" pitchFamily="34" charset="0"/>
              </a:rPr>
              <a:t>Hình này được tạo bởi mấy đoạn thẳng.</a:t>
            </a:r>
            <a:endParaRPr lang="en-US" sz="4000">
              <a:solidFill>
                <a:prstClr val="black"/>
              </a:solidFill>
              <a:ea typeface="Calibri" panose="020F0502020204030204" pitchFamily="34" charset="0"/>
              <a:cs typeface="Arial" panose="020B0604020202020204" pitchFamily="34" charset="0"/>
            </a:endParaRPr>
          </a:p>
          <a:p>
            <a:pPr marL="571500" lvl="0" indent="-571500" algn="just">
              <a:lnSpc>
                <a:spcPct val="150000"/>
              </a:lnSpc>
              <a:buFontTx/>
              <a:buChar char="-"/>
            </a:pPr>
            <a:r>
              <a:rPr lang="vi-VN" sz="4000">
                <a:solidFill>
                  <a:prstClr val="black"/>
                </a:solidFill>
                <a:ea typeface="Calibri" panose="020F0502020204030204" pitchFamily="34" charset="0"/>
                <a:cs typeface="Arial" panose="020B0604020202020204" pitchFamily="34" charset="0"/>
              </a:rPr>
              <a:t>Các đoạn thẳng này nối các địa điểm nào.</a:t>
            </a: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8" name="Group 7"/>
          <p:cNvGrpSpPr/>
          <p:nvPr/>
        </p:nvGrpSpPr>
        <p:grpSpPr>
          <a:xfrm>
            <a:off x="3024972" y="1451162"/>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txBody>
              <a:bodyPr/>
              <a:lstStyle/>
              <a:p>
                <a:endParaRPr lang="en-US"/>
              </a:p>
            </p:txBody>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txBody>
              <a:bodyPr/>
              <a:lstStyle/>
              <a:p>
                <a:endParaRPr lang="en-US"/>
              </a:p>
            </p:txBody>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txBody>
              <a:bodyPr/>
              <a:lstStyle/>
              <a:p>
                <a:endParaRPr lang="en-US"/>
              </a:p>
            </p:txBody>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txBody>
              <a:bodyPr/>
              <a:lstStyle/>
              <a:p>
                <a:endParaRPr lang="en-US"/>
              </a:p>
            </p:txBody>
          </p:sp>
        </p:grpSp>
        <p:sp>
          <p:nvSpPr>
            <p:cNvPr id="20" name="TextBox 13"/>
            <p:cNvSpPr txBox="1"/>
            <p:nvPr/>
          </p:nvSpPr>
          <p:spPr>
            <a:xfrm>
              <a:off x="260155" y="85212"/>
              <a:ext cx="7839827" cy="266032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2" b="1" i="0" u="none" strike="noStrike" kern="1200" cap="none" spc="-112"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 TỔNG</a:t>
              </a:r>
              <a:r>
                <a:rPr kumimoji="0" lang="en-US" sz="7502" b="1" i="0" u="none" strike="noStrike" kern="1200" cap="none" spc="-112" normalizeH="0" noProof="0">
                  <a:ln>
                    <a:noFill/>
                  </a:ln>
                  <a:solidFill>
                    <a:srgbClr val="000000"/>
                  </a:solidFill>
                  <a:effectLst/>
                  <a:uLnTx/>
                  <a:uFillTx/>
                  <a:latin typeface="Arial" panose="020B0604020202020204" pitchFamily="34" charset="0"/>
                  <a:ea typeface="+mn-ea"/>
                  <a:cs typeface="Arial" panose="020B0604020202020204" pitchFamily="34" charset="0"/>
                </a:rPr>
                <a:t> CÁC GÓC CỦA MỘT TỨ GIÁC</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4045157" y="6362700"/>
            <a:ext cx="2715618" cy="3279146"/>
          </a:xfrm>
          <a:prstGeom prst="rect">
            <a:avLst/>
          </a:prstGeom>
        </p:spPr>
      </p:pic>
      <p:pic>
        <p:nvPicPr>
          <p:cNvPr id="13" name="Picture 12"/>
          <p:cNvPicPr>
            <a:picLocks noChangeAspect="1"/>
          </p:cNvPicPr>
          <p:nvPr/>
        </p:nvPicPr>
        <p:blipFill>
          <a:blip r:embed="rId3"/>
          <a:stretch>
            <a:fillRect/>
          </a:stretch>
        </p:blipFill>
        <p:spPr>
          <a:xfrm>
            <a:off x="914400" y="7429500"/>
            <a:ext cx="2644307" cy="1920446"/>
          </a:xfrm>
          <a:prstGeom prst="rect">
            <a:avLst/>
          </a:prstGeom>
        </p:spPr>
      </p:pic>
    </p:spTree>
    <p:extLst>
      <p:ext uri="{BB962C8B-B14F-4D97-AF65-F5344CB8AC3E}">
        <p14:creationId xmlns:p14="http://schemas.microsoft.com/office/powerpoint/2010/main" val="13219348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6975" y="279340"/>
            <a:ext cx="1173249" cy="362641"/>
          </a:xfrm>
          <a:prstGeom prst="rect">
            <a:avLst/>
          </a:prstGeom>
        </p:spPr>
      </p:pic>
      <p:pic>
        <p:nvPicPr>
          <p:cNvPr id="3" name="Picture 2"/>
          <p:cNvPicPr>
            <a:picLocks noChangeAspect="1"/>
          </p:cNvPicPr>
          <p:nvPr/>
        </p:nvPicPr>
        <p:blipFill>
          <a:blip r:embed="rId5"/>
          <a:stretch>
            <a:fillRect/>
          </a:stretch>
        </p:blipFill>
        <p:spPr>
          <a:xfrm rot="20944727">
            <a:off x="16246256" y="6927732"/>
            <a:ext cx="1908626" cy="1460683"/>
          </a:xfrm>
          <a:prstGeom prst="rect">
            <a:avLst/>
          </a:prstGeom>
        </p:spPr>
      </p:pic>
      <p:sp>
        <p:nvSpPr>
          <p:cNvPr id="9" name="Rectangle 8"/>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81200" y="977245"/>
            <a:ext cx="15605814" cy="27238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8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                  </a:t>
            </a: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Đường chéo AC chia tứ giác ABCD thành hai tam giác ACB và ACD (Hình 7). Tính tổng các góc của tam giác ACB và tam giác ACD. Từ đó, ta có nhận xét gì về tổng các góc của tứ giác ABCD?</a:t>
            </a:r>
          </a:p>
        </p:txBody>
      </p:sp>
      <p:grpSp>
        <p:nvGrpSpPr>
          <p:cNvPr id="11" name="Group 10"/>
          <p:cNvGrpSpPr/>
          <p:nvPr/>
        </p:nvGrpSpPr>
        <p:grpSpPr>
          <a:xfrm>
            <a:off x="899214" y="1060784"/>
            <a:ext cx="3505199" cy="1502896"/>
            <a:chOff x="1007533" y="3162300"/>
            <a:chExt cx="3505199" cy="1502896"/>
          </a:xfrm>
        </p:grpSpPr>
        <p:pic>
          <p:nvPicPr>
            <p:cNvPr id="12" name="Picture 11"/>
            <p:cNvPicPr>
              <a:picLocks noChangeAspect="1"/>
            </p:cNvPicPr>
            <p:nvPr/>
          </p:nvPicPr>
          <p:blipFill>
            <a:blip r:embed="rId6" cstate="print">
              <a:duotone>
                <a:prstClr val="black"/>
                <a:schemeClr val="accent1">
                  <a:tint val="45000"/>
                  <a:satMod val="400000"/>
                </a:schemeClr>
              </a:duotone>
              <a:extLst>
                <a:ext uri="{BEBA8EAE-BF5A-486C-A8C5-ECC9F3942E4B}">
                  <a14:imgProps xmlns:a14="http://schemas.microsoft.com/office/drawing/2010/main">
                    <a14:imgLayer r:embed="rId7">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13" name="Group 12"/>
            <p:cNvGrpSpPr/>
            <p:nvPr/>
          </p:nvGrpSpPr>
          <p:grpSpPr>
            <a:xfrm>
              <a:off x="2057435" y="3251692"/>
              <a:ext cx="2455297" cy="1413504"/>
              <a:chOff x="524296" y="1852071"/>
              <a:chExt cx="5017449" cy="1413504"/>
            </a:xfrm>
          </p:grpSpPr>
          <p:sp>
            <p:nvSpPr>
              <p:cNvPr id="15" name="TextBox 14"/>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HĐKP3:</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1388903" y="2296079"/>
                <a:ext cx="3164438"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5" name="Picture 4"/>
          <p:cNvPicPr>
            <a:picLocks noChangeAspect="1"/>
          </p:cNvPicPr>
          <p:nvPr/>
        </p:nvPicPr>
        <p:blipFill>
          <a:blip r:embed="rId8"/>
          <a:stretch>
            <a:fillRect/>
          </a:stretch>
        </p:blipFill>
        <p:spPr>
          <a:xfrm>
            <a:off x="1981200" y="4038112"/>
            <a:ext cx="7584081" cy="4627265"/>
          </a:xfrm>
          <a:prstGeom prst="rect">
            <a:avLst/>
          </a:prstGeom>
        </p:spPr>
      </p:pic>
    </p:spTree>
    <p:extLst>
      <p:ext uri="{BB962C8B-B14F-4D97-AF65-F5344CB8AC3E}">
        <p14:creationId xmlns:p14="http://schemas.microsoft.com/office/powerpoint/2010/main" val="38971268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86975" y="279340"/>
            <a:ext cx="1173249" cy="362641"/>
          </a:xfrm>
          <a:prstGeom prst="rect">
            <a:avLst/>
          </a:prstGeom>
        </p:spPr>
      </p:pic>
      <p:pic>
        <p:nvPicPr>
          <p:cNvPr id="4" name="Picture 3"/>
          <p:cNvPicPr>
            <a:picLocks noChangeAspect="1"/>
          </p:cNvPicPr>
          <p:nvPr/>
        </p:nvPicPr>
        <p:blipFill>
          <a:blip r:embed="rId5"/>
          <a:stretch>
            <a:fillRect/>
          </a:stretch>
        </p:blipFill>
        <p:spPr>
          <a:xfrm>
            <a:off x="304800" y="1193654"/>
            <a:ext cx="6586823" cy="4433788"/>
          </a:xfrm>
          <a:prstGeom prst="rect">
            <a:avLst/>
          </a:prstGeom>
        </p:spPr>
      </p:pic>
      <p:sp>
        <p:nvSpPr>
          <p:cNvPr id="17" name="TextBox 16"/>
          <p:cNvSpPr txBox="1"/>
          <p:nvPr/>
        </p:nvSpPr>
        <p:spPr>
          <a:xfrm>
            <a:off x="409074" y="28803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462205" y="876300"/>
                <a:ext cx="10287000" cy="5490286"/>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Xét tam giác ACB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BAC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ba góc trong một tam giác).</a:t>
                </a:r>
              </a:p>
              <a:p>
                <a:pPr>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tam giác ACD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fontAlgn="base">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CAD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ACD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ADC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ba góc trong một tam giác).</a:t>
                </a:r>
              </a:p>
            </p:txBody>
          </p:sp>
        </mc:Choice>
        <mc:Fallback xmlns="">
          <p:sp>
            <p:nvSpPr>
              <p:cNvPr id="5" name="Rectangle 4"/>
              <p:cNvSpPr>
                <a:spLocks noRot="1" noChangeAspect="1" noMove="1" noResize="1" noEditPoints="1" noAdjustHandles="1" noChangeArrowheads="1" noChangeShapeType="1" noTextEdit="1"/>
              </p:cNvSpPr>
              <p:nvPr/>
            </p:nvSpPr>
            <p:spPr>
              <a:xfrm>
                <a:off x="7462205" y="876300"/>
                <a:ext cx="10287000" cy="5490286"/>
              </a:xfrm>
              <a:prstGeom prst="rect">
                <a:avLst/>
              </a:prstGeom>
              <a:blipFill>
                <a:blip r:embed="rId9"/>
                <a:stretch>
                  <a:fillRect l="-1955" r="-1896" b="-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09074" y="6356027"/>
                <a:ext cx="17040726" cy="3772636"/>
              </a:xfrm>
              <a:prstGeom prst="rect">
                <a:avLst/>
              </a:prstGeom>
            </p:spPr>
            <p:txBody>
              <a:bodyPr wrap="square">
                <a:spAutoFit/>
              </a:bodyPr>
              <a:lstStyle/>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BAC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CAD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ADC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BAC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CAD</m:t>
                            </m:r>
                          </m:e>
                        </m:acc>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ACD</m:t>
                            </m:r>
                          </m:e>
                        </m:acc>
                      </m:e>
                    </m:d>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ADC</m:t>
                        </m:r>
                      </m:e>
                    </m:acc>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Vậy tổng các góc của tứ giác ABCD bằng </a:t>
                </a:r>
                <a14:m>
                  <m:oMath xmlns:m="http://schemas.openxmlformats.org/officeDocument/2006/math">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9074" y="6356027"/>
                <a:ext cx="17040726" cy="3772636"/>
              </a:xfrm>
              <a:prstGeom prst="rect">
                <a:avLst/>
              </a:prstGeom>
              <a:blipFill>
                <a:blip r:embed="rId10"/>
                <a:stretch>
                  <a:fillRect l="-1180" b="-2585"/>
                </a:stretch>
              </a:blipFill>
            </p:spPr>
            <p:txBody>
              <a:bodyPr/>
              <a:lstStyle/>
              <a:p>
                <a:r>
                  <a:rPr lang="en-US">
                    <a:noFill/>
                  </a:rPr>
                  <a:t> </a:t>
                </a:r>
              </a:p>
            </p:txBody>
          </p:sp>
        </mc:Fallback>
      </mc:AlternateContent>
      <p:pic>
        <p:nvPicPr>
          <p:cNvPr id="20" name="Picture 19"/>
          <p:cNvPicPr>
            <a:picLocks noChangeAspect="1"/>
          </p:cNvPicPr>
          <p:nvPr/>
        </p:nvPicPr>
        <p:blipFill>
          <a:blip r:embed="rId11"/>
          <a:stretch>
            <a:fillRect/>
          </a:stretch>
        </p:blipFill>
        <p:spPr>
          <a:xfrm rot="20944727">
            <a:off x="16038796" y="8402067"/>
            <a:ext cx="1908626" cy="1460683"/>
          </a:xfrm>
          <a:prstGeom prst="rect">
            <a:avLst/>
          </a:prstGeom>
        </p:spPr>
      </p:pic>
    </p:spTree>
    <p:extLst>
      <p:ext uri="{BB962C8B-B14F-4D97-AF65-F5344CB8AC3E}">
        <p14:creationId xmlns:p14="http://schemas.microsoft.com/office/powerpoint/2010/main" val="30704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barn(inVertical)">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4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5022957"/>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4" name="Group 4"/>
          <p:cNvGrpSpPr/>
          <p:nvPr/>
        </p:nvGrpSpPr>
        <p:grpSpPr>
          <a:xfrm>
            <a:off x="457200" y="4313746"/>
            <a:ext cx="16372588" cy="19812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txBody>
            <a:bodyPr/>
            <a:lstStyle/>
            <a:p>
              <a:endParaRPr lang="en-US"/>
            </a:p>
          </p:txBody>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grpSp>
      <p:grpSp>
        <p:nvGrpSpPr>
          <p:cNvPr id="17" name="Group 16"/>
          <p:cNvGrpSpPr/>
          <p:nvPr/>
        </p:nvGrpSpPr>
        <p:grpSpPr>
          <a:xfrm>
            <a:off x="4095721" y="1409700"/>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txBody>
              <a:bodyPr/>
              <a:lstStyle/>
              <a:p>
                <a:endParaRPr lang="en-US"/>
              </a:p>
            </p:txBody>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txBody>
              <a:bodyPr/>
              <a:lstStyle/>
              <a:p>
                <a:endParaRPr lang="en-US"/>
              </a:p>
            </p:txBody>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txBody>
              <a:bodyPr/>
              <a:lstStyle/>
              <a:p>
                <a:endParaRPr lang="en-US"/>
              </a:p>
            </p:txBody>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txBody>
              <a:bodyPr/>
              <a:lstStyle/>
              <a:p>
                <a:endParaRPr lang="en-US"/>
              </a:p>
            </p:txBody>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6000"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sp>
            <p:nvSpPr>
              <p:cNvPr id="18" name="Rectangle 17"/>
              <p:cNvSpPr/>
              <p:nvPr/>
            </p:nvSpPr>
            <p:spPr>
              <a:xfrm>
                <a:off x="1390993" y="4770546"/>
                <a:ext cx="14968095" cy="1067600"/>
              </a:xfrm>
              <a:prstGeom prst="rect">
                <a:avLst/>
              </a:prstGeom>
            </p:spPr>
            <p:txBody>
              <a:bodyPr wrap="square">
                <a:spAutoFit/>
              </a:bodyPr>
              <a:lstStyle/>
              <a:p>
                <a:pPr algn="ctr">
                  <a:lnSpc>
                    <a:spcPct val="150000"/>
                  </a:lnSpc>
                  <a:spcBef>
                    <a:spcPts val="100"/>
                  </a:spcBef>
                  <a:spcAft>
                    <a:spcPts val="100"/>
                  </a:spcAft>
                </a:pPr>
                <a:r>
                  <a:rPr lang="en-US" sz="4800">
                    <a:solidFill>
                      <a:srgbClr val="000000"/>
                    </a:solidFill>
                    <a:latin typeface="Arial" panose="020B0604020202020204" pitchFamily="34" charset="0"/>
                    <a:ea typeface="Arial" panose="020B0604020202020204" pitchFamily="34" charset="0"/>
                    <a:cs typeface="Arial" panose="020B0604020202020204" pitchFamily="34" charset="0"/>
                  </a:rPr>
                  <a:t>Tổng số đo các góc của một tứ giác bằng </a:t>
                </a:r>
                <a14:m>
                  <m:oMath xmlns:m="http://schemas.openxmlformats.org/officeDocument/2006/math">
                    <m:r>
                      <a:rPr lang="en-US" sz="4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4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800">
                    <a:effectLst/>
                    <a:latin typeface="Arial" panose="020B0604020202020204" pitchFamily="34" charset="0"/>
                    <a:ea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390993" y="4770546"/>
                <a:ext cx="14968095" cy="1067600"/>
              </a:xfrm>
              <a:prstGeom prst="rect">
                <a:avLst/>
              </a:prstGeom>
              <a:blipFill>
                <a:blip r:embed="rId2"/>
                <a:stretch>
                  <a:fillRect b="-28571"/>
                </a:stretch>
              </a:blipFill>
            </p:spPr>
            <p:txBody>
              <a:bodyPr/>
              <a:lstStyle/>
              <a:p>
                <a:r>
                  <a:rPr lang="en-US">
                    <a:noFill/>
                  </a:rPr>
                  <a:t> </a:t>
                </a:r>
              </a:p>
            </p:txBody>
          </p:sp>
        </mc:Fallback>
      </mc:AlternateContent>
      <p:pic>
        <p:nvPicPr>
          <p:cNvPr id="20" name="Picture 19"/>
          <p:cNvPicPr>
            <a:picLocks noChangeAspect="1"/>
          </p:cNvPicPr>
          <p:nvPr/>
        </p:nvPicPr>
        <p:blipFill>
          <a:blip r:embed="rId3"/>
          <a:stretch>
            <a:fillRect/>
          </a:stretch>
        </p:blipFill>
        <p:spPr>
          <a:xfrm>
            <a:off x="7042668" y="8115300"/>
            <a:ext cx="3923480" cy="1736236"/>
          </a:xfrm>
          <a:prstGeom prst="rect">
            <a:avLst/>
          </a:prstGeom>
        </p:spPr>
      </p:pic>
    </p:spTree>
    <p:extLst>
      <p:ext uri="{BB962C8B-B14F-4D97-AF65-F5344CB8AC3E}">
        <p14:creationId xmlns:p14="http://schemas.microsoft.com/office/powerpoint/2010/main" val="36396615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92600" y="1396774"/>
            <a:ext cx="799801" cy="1232126"/>
          </a:xfrm>
          <a:prstGeom prst="rect">
            <a:avLst/>
          </a:prstGeom>
        </p:spPr>
      </p:pic>
      <p:pic>
        <p:nvPicPr>
          <p:cNvPr id="31" name="Picture 30"/>
          <p:cNvPicPr>
            <a:picLocks noChangeAspect="1"/>
          </p:cNvPicPr>
          <p:nvPr/>
        </p:nvPicPr>
        <p:blipFill>
          <a:blip r:embed="rId4"/>
          <a:stretch>
            <a:fillRect/>
          </a:stretch>
        </p:blipFill>
        <p:spPr>
          <a:xfrm flipH="1">
            <a:off x="16916400" y="7810500"/>
            <a:ext cx="1224200" cy="2102633"/>
          </a:xfrm>
          <a:prstGeom prst="rect">
            <a:avLst/>
          </a:prstGeom>
        </p:spPr>
      </p:pic>
      <p:grpSp>
        <p:nvGrpSpPr>
          <p:cNvPr id="20" name="Group 4"/>
          <p:cNvGrpSpPr/>
          <p:nvPr/>
        </p:nvGrpSpPr>
        <p:grpSpPr>
          <a:xfrm>
            <a:off x="609600" y="464911"/>
            <a:ext cx="2365710" cy="1295400"/>
            <a:chOff x="-49574" y="-499048"/>
            <a:chExt cx="13290641" cy="3044660"/>
          </a:xfrm>
        </p:grpSpPr>
        <p:grpSp>
          <p:nvGrpSpPr>
            <p:cNvPr id="22" name="Group 5"/>
            <p:cNvGrpSpPr/>
            <p:nvPr/>
          </p:nvGrpSpPr>
          <p:grpSpPr>
            <a:xfrm>
              <a:off x="0" y="0"/>
              <a:ext cx="13241067" cy="2265218"/>
              <a:chOff x="0" y="0"/>
              <a:chExt cx="5851034" cy="1000967"/>
            </a:xfrm>
          </p:grpSpPr>
          <p:sp>
            <p:nvSpPr>
              <p:cNvPr id="25"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txBody>
              <a:bodyPr/>
              <a:lstStyle/>
              <a:p>
                <a:endParaRPr lang="en-US"/>
              </a:p>
            </p:txBody>
          </p:sp>
          <p:sp>
            <p:nvSpPr>
              <p:cNvPr id="26"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txBody>
              <a:bodyPr/>
              <a:lstStyle/>
              <a:p>
                <a:endParaRPr lang="en-US"/>
              </a:p>
            </p:txBody>
          </p:sp>
          <p:sp>
            <p:nvSpPr>
              <p:cNvPr id="27"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chemeClr val="accent5">
                  <a:lumMod val="75000"/>
                </a:schemeClr>
              </a:solidFill>
            </p:spPr>
            <p:txBody>
              <a:bodyPr/>
              <a:lstStyle/>
              <a:p>
                <a:endParaRPr lang="en-US"/>
              </a:p>
            </p:txBody>
          </p:sp>
          <p:sp>
            <p:nvSpPr>
              <p:cNvPr id="30"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txBody>
              <a:bodyPr/>
              <a:lstStyle/>
              <a:p>
                <a:endParaRPr lang="en-US"/>
              </a:p>
            </p:txBody>
          </p:sp>
        </p:grpSp>
        <p:sp>
          <p:nvSpPr>
            <p:cNvPr id="23" name="TextBox 10"/>
            <p:cNvSpPr txBox="1"/>
            <p:nvPr/>
          </p:nvSpPr>
          <p:spPr>
            <a:xfrm>
              <a:off x="-49574" y="-499048"/>
              <a:ext cx="13201264" cy="3044660"/>
            </a:xfrm>
            <a:prstGeom prst="rect">
              <a:avLst/>
            </a:prstGeom>
          </p:spPr>
          <p:txBody>
            <a:bodyPr wrap="square"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4000" b="1" i="0" u="none" strike="noStrike" kern="1200" cap="none" spc="-112"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lang="en-US" sz="4000" b="1" spc="-112">
                  <a:solidFill>
                    <a:prstClr val="white"/>
                  </a:solidFill>
                  <a:latin typeface="Arial" panose="020B0604020202020204" pitchFamily="34" charset="0"/>
                  <a:cs typeface="Arial" panose="020B0604020202020204" pitchFamily="34" charset="0"/>
                </a:rPr>
                <a:t>3</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 name="Rectangle 32"/>
          <p:cNvSpPr/>
          <p:nvPr/>
        </p:nvSpPr>
        <p:spPr>
          <a:xfrm>
            <a:off x="3108360" y="647700"/>
            <a:ext cx="12160049" cy="91627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đo x ở mỗi tứ giác sau</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039926" y="1943100"/>
            <a:ext cx="10552556" cy="3505200"/>
          </a:xfrm>
          <a:prstGeom prst="rect">
            <a:avLst/>
          </a:prstGeom>
        </p:spPr>
      </p:pic>
      <p:sp>
        <p:nvSpPr>
          <p:cNvPr id="34" name="TextBox 33"/>
          <p:cNvSpPr txBox="1"/>
          <p:nvPr/>
        </p:nvSpPr>
        <p:spPr>
          <a:xfrm>
            <a:off x="665434" y="5350535"/>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Rectangle 10"/>
          <p:cNvSpPr/>
          <p:nvPr/>
        </p:nvSpPr>
        <p:spPr>
          <a:xfrm>
            <a:off x="618424" y="6287021"/>
            <a:ext cx="17395561" cy="3885679"/>
          </a:xfrm>
          <a:prstGeom prst="rect">
            <a:avLst/>
          </a:prstGeom>
        </p:spPr>
        <p:txBody>
          <a:bodyPr wrap="square">
            <a:spAutoFit/>
          </a:bodyPr>
          <a:lstStyle/>
          <a:p>
            <a:pPr>
              <a:lnSpc>
                <a:spcPct val="150000"/>
              </a:lnSpc>
              <a:spcAft>
                <a:spcPts val="500"/>
              </a:spcAft>
            </a:pPr>
            <a:r>
              <a:rPr lang="en-US" sz="3900">
                <a:latin typeface="Arial" panose="020B0604020202020204" pitchFamily="34" charset="0"/>
                <a:cs typeface="Arial" panose="020B0604020202020204" pitchFamily="34" charset="0"/>
              </a:rPr>
              <a:t>Do tổng số đo bốn góc của một tứ giác bằng 360° nên ta có: </a:t>
            </a:r>
          </a:p>
          <a:p>
            <a:pPr>
              <a:lnSpc>
                <a:spcPct val="150000"/>
              </a:lnSpc>
              <a:spcAft>
                <a:spcPts val="500"/>
              </a:spcAft>
            </a:pPr>
            <a:r>
              <a:rPr lang="en-US" sz="3900">
                <a:latin typeface="Arial" panose="020B0604020202020204" pitchFamily="34" charset="0"/>
                <a:cs typeface="Arial" panose="020B0604020202020204" pitchFamily="34" charset="0"/>
              </a:rPr>
              <a:t>Trong tứ giác MNPQ: x = 360° − (120° +110° + 80), suy ra x = 50°. </a:t>
            </a:r>
          </a:p>
          <a:p>
            <a:pPr>
              <a:lnSpc>
                <a:spcPct val="150000"/>
              </a:lnSpc>
              <a:spcAft>
                <a:spcPts val="500"/>
              </a:spcAft>
            </a:pPr>
            <a:r>
              <a:rPr lang="en-US" sz="3900">
                <a:latin typeface="Arial" panose="020B0604020202020204" pitchFamily="34" charset="0"/>
                <a:cs typeface="Arial" panose="020B0604020202020204" pitchFamily="34" charset="0"/>
              </a:rPr>
              <a:t>Trong tứ giác EFGH: x = 360° − (90°+ 90° + 90°), suy ra x = 90°. </a:t>
            </a:r>
          </a:p>
          <a:p>
            <a:pPr>
              <a:lnSpc>
                <a:spcPct val="150000"/>
              </a:lnSpc>
              <a:spcAft>
                <a:spcPts val="500"/>
              </a:spcAft>
            </a:pPr>
            <a:r>
              <a:rPr lang="en-US" sz="3900">
                <a:latin typeface="Arial" panose="020B0604020202020204" pitchFamily="34" charset="0"/>
                <a:cs typeface="Arial" panose="020B0604020202020204" pitchFamily="34" charset="0"/>
              </a:rPr>
              <a:t>Trong tứ giác ABCD: x = 360° − (90°+ 65°+ 90°), suy ra x =115.</a:t>
            </a:r>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4"/>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txBody>
              <a:bodyPr/>
              <a:lstStyle/>
              <a:p>
                <a:endParaRPr lang="en-US"/>
              </a:p>
            </p:txBody>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500" b="1" noProof="0">
                  <a:solidFill>
                    <a:schemeClr val="bg1"/>
                  </a:solidFill>
                  <a:latin typeface="Arial" panose="020B0604020202020204" pitchFamily="34" charset="0"/>
                  <a:ea typeface="Times New Roman" panose="02020603050405020304" pitchFamily="18" charset="0"/>
                  <a:cs typeface="Arial" panose="020B0604020202020204" pitchFamily="34" charset="0"/>
                </a:rPr>
                <a:t>Thực hành </a:t>
              </a:r>
              <a:r>
                <a:rPr kumimoji="0" lang="en-US"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2 </a:t>
              </a:r>
              <a:endParaRPr kumimoji="0" lang="en-US" sz="45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algn="just">
              <a:lnSpc>
                <a:spcPct val="150000"/>
              </a:lnSpc>
            </a:pP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600200" y="6178409"/>
                <a:ext cx="15919806" cy="3862596"/>
              </a:xfrm>
              <a:prstGeom prst="rect">
                <a:avLst/>
              </a:prstGeom>
            </p:spPr>
            <p:txBody>
              <a:bodyPr wrap="square">
                <a:spAutoFit/>
              </a:bodyPr>
              <a:lstStyle/>
              <a:p>
                <a:pPr>
                  <a:lnSpc>
                    <a:spcPct val="150000"/>
                  </a:lnSpc>
                  <a:spcBef>
                    <a:spcPts val="100"/>
                  </a:spcBef>
                  <a:spcAft>
                    <a:spcPts val="100"/>
                  </a:spcAft>
                </a:pPr>
                <a:r>
                  <a:rPr lang="en-US" sz="4000">
                    <a:latin typeface="Arial" panose="020B0604020202020204" pitchFamily="34" charset="0"/>
                    <a:ea typeface="Arial" panose="020B0604020202020204" pitchFamily="34" charset="0"/>
                    <a:cs typeface="Arial" panose="020B0604020202020204" pitchFamily="34" charset="0"/>
                  </a:rPr>
                  <a:t>a)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 tứ giác PQRS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spcAft>
                    <a:spcPts val="100"/>
                  </a:spcAft>
                </a:pP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80°+70°+2</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(định lí tổng các góc của một tứ giác)</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0">
                            <a:effectLst/>
                            <a:latin typeface="Cambria Math" panose="02040503050406030204" pitchFamily="18" charset="0"/>
                            <a:ea typeface="Arial" panose="020B0604020202020204" pitchFamily="34" charset="0"/>
                            <a:cs typeface="Times New Roman" panose="02020603050405020304" pitchFamily="18" charset="0"/>
                          </a:rPr>
                          <m:t>80°+70°</m:t>
                        </m:r>
                      </m:e>
                    </m:d>
                    <m:r>
                      <a:rPr lang="en-US" sz="4000" i="0">
                        <a:effectLst/>
                        <a:latin typeface="Cambria Math" panose="02040503050406030204" pitchFamily="18" charset="0"/>
                        <a:ea typeface="Arial" panose="020B0604020202020204" pitchFamily="34" charset="0"/>
                        <a:cs typeface="Times New Roman" panose="02020603050405020304" pitchFamily="18" charset="0"/>
                      </a:rPr>
                      <m:t>=210°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 = 70°.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00200" y="6178409"/>
                <a:ext cx="15919806" cy="3862596"/>
              </a:xfrm>
              <a:prstGeom prst="rect">
                <a:avLst/>
              </a:prstGeom>
              <a:blipFill>
                <a:blip r:embed="rId14"/>
                <a:stretch>
                  <a:fillRect l="-1379" b="-3002"/>
                </a:stretch>
              </a:blipFill>
            </p:spPr>
            <p:txBody>
              <a:bodyPr/>
              <a:lstStyle/>
              <a:p>
                <a:r>
                  <a:rPr lang="en-US">
                    <a:noFill/>
                  </a:rPr>
                  <a:t> </a:t>
                </a:r>
              </a:p>
            </p:txBody>
          </p:sp>
        </mc:Fallback>
      </mc:AlternateContent>
    </p:spTree>
    <p:extLst>
      <p:ext uri="{BB962C8B-B14F-4D97-AF65-F5344CB8AC3E}">
        <p14:creationId xmlns:p14="http://schemas.microsoft.com/office/powerpoint/2010/main" val="38931420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lef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4"/>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txBody>
              <a:bodyPr/>
              <a:lstStyle/>
              <a:p>
                <a:endParaRPr lang="en-US"/>
              </a:p>
            </p:txBody>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Thực hành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600200" y="6178409"/>
                <a:ext cx="15919806" cy="3748527"/>
              </a:xfrm>
              <a:prstGeom prst="rect">
                <a:avLst/>
              </a:prstGeom>
            </p:spPr>
            <p:txBody>
              <a:bodyPr wrap="square">
                <a:spAutoFit/>
              </a:bodyPr>
              <a:lstStyle/>
              <a:p>
                <a:pPr lvl="0">
                  <a:lnSpc>
                    <a:spcPct val="150000"/>
                  </a:lnSpc>
                  <a:spcBef>
                    <a:spcPts val="100"/>
                  </a:spcBef>
                  <a:spcAft>
                    <a:spcPts val="1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giác ABCD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+95°+100°+90°=360°</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giác)</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 360°–</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95°+100°+90°</m:t>
                        </m:r>
                      </m:e>
                    </m:d>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=75°.</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defRPr/>
                </a:pPr>
                <a:r>
                  <a:rPr lang="en-US" sz="4000" dirty="0" err="1">
                    <a:solidFill>
                      <a:prstClr val="black"/>
                    </a:solidFill>
                    <a:latin typeface="Arial" panose="020B0604020202020204" pitchFamily="34" charset="0"/>
                    <a:ea typeface="Arial" panose="020B0604020202020204" pitchFamily="34" charset="0"/>
                    <a:cs typeface="Arial" panose="020B0604020202020204" pitchFamily="34" charset="0"/>
                  </a:rPr>
                  <a:t>Vậy</a:t>
                </a:r>
                <a:r>
                  <a:rPr lang="en-US" sz="4000" dirty="0">
                    <a:solidFill>
                      <a:prstClr val="black"/>
                    </a:solidFill>
                    <a:latin typeface="Arial" panose="020B0604020202020204" pitchFamily="34" charset="0"/>
                    <a:ea typeface="Arial" panose="020B0604020202020204" pitchFamily="34" charset="0"/>
                    <a:cs typeface="Arial" panose="020B0604020202020204" pitchFamily="34" charset="0"/>
                  </a:rPr>
                  <a:t> x </a:t>
                </a: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=75°.</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00200" y="6178409"/>
                <a:ext cx="15919806" cy="3748527"/>
              </a:xfrm>
              <a:prstGeom prst="rect">
                <a:avLst/>
              </a:prstGeom>
              <a:blipFill>
                <a:blip r:embed="rId6"/>
                <a:stretch>
                  <a:fillRect l="-1379" b="-6189"/>
                </a:stretch>
              </a:blipFill>
            </p:spPr>
            <p:txBody>
              <a:bodyPr/>
              <a:lstStyle/>
              <a:p>
                <a:r>
                  <a:rPr lang="en-US">
                    <a:noFill/>
                  </a:rPr>
                  <a:t> </a:t>
                </a:r>
              </a:p>
            </p:txBody>
          </p:sp>
        </mc:Fallback>
      </mc:AlternateContent>
    </p:spTree>
    <p:extLst>
      <p:ext uri="{BB962C8B-B14F-4D97-AF65-F5344CB8AC3E}">
        <p14:creationId xmlns:p14="http://schemas.microsoft.com/office/powerpoint/2010/main" val="278164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wipe(left)">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329446">
            <a:off x="-5785" y="1428056"/>
            <a:ext cx="1064088" cy="2209800"/>
          </a:xfrm>
          <a:prstGeom prst="rect">
            <a:avLst/>
          </a:prstGeom>
        </p:spPr>
      </p:pic>
      <p:pic>
        <p:nvPicPr>
          <p:cNvPr id="2" name="Picture 1"/>
          <p:cNvPicPr>
            <a:picLocks noChangeAspect="1"/>
          </p:cNvPicPr>
          <p:nvPr/>
        </p:nvPicPr>
        <p:blipFill>
          <a:blip r:embed="rId4"/>
          <a:stretch>
            <a:fillRect/>
          </a:stretch>
        </p:blipFill>
        <p:spPr>
          <a:xfrm>
            <a:off x="16535400" y="8322348"/>
            <a:ext cx="1633870" cy="1749704"/>
          </a:xfrm>
          <a:prstGeom prst="rect">
            <a:avLst/>
          </a:prstGeom>
        </p:spPr>
      </p:pic>
      <p:grpSp>
        <p:nvGrpSpPr>
          <p:cNvPr id="9" name="Group 8"/>
          <p:cNvGrpSpPr/>
          <p:nvPr/>
        </p:nvGrpSpPr>
        <p:grpSpPr>
          <a:xfrm>
            <a:off x="1753901" y="465660"/>
            <a:ext cx="4699117" cy="1172640"/>
            <a:chOff x="4737498" y="2755552"/>
            <a:chExt cx="4699117" cy="1172640"/>
          </a:xfrm>
        </p:grpSpPr>
        <p:grpSp>
          <p:nvGrpSpPr>
            <p:cNvPr id="10" name="Group 4"/>
            <p:cNvGrpSpPr/>
            <p:nvPr/>
          </p:nvGrpSpPr>
          <p:grpSpPr>
            <a:xfrm>
              <a:off x="4737498" y="2780077"/>
              <a:ext cx="4699117" cy="1148115"/>
              <a:chOff x="12701" y="80010"/>
              <a:chExt cx="4556618" cy="815476"/>
            </a:xfrm>
          </p:grpSpPr>
          <p:sp>
            <p:nvSpPr>
              <p:cNvPr id="12" name="Freeform 5"/>
              <p:cNvSpPr/>
              <p:nvPr/>
            </p:nvSpPr>
            <p:spPr>
              <a:xfrm>
                <a:off x="80011" y="80010"/>
                <a:ext cx="4489308" cy="815476"/>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txBody>
              <a:bodyPr/>
              <a:lstStyle/>
              <a:p>
                <a:endParaRPr lang="en-US"/>
              </a:p>
            </p:txBody>
          </p:sp>
          <p:sp>
            <p:nvSpPr>
              <p:cNvPr id="13" name="Freeform 7"/>
              <p:cNvSpPr/>
              <p:nvPr/>
            </p:nvSpPr>
            <p:spPr>
              <a:xfrm>
                <a:off x="12701" y="108246"/>
                <a:ext cx="4502009" cy="745021"/>
              </a:xfrm>
              <a:custGeom>
                <a:avLst/>
                <a:gdLst/>
                <a:ahLst/>
                <a:cxnLst/>
                <a:rect l="l" t="t" r="r" b="b"/>
                <a:pathLst>
                  <a:path w="4926648" h="908257">
                    <a:moveTo>
                      <a:pt x="0" y="0"/>
                    </a:moveTo>
                    <a:lnTo>
                      <a:pt x="4926648" y="0"/>
                    </a:lnTo>
                    <a:lnTo>
                      <a:pt x="4926648" y="908257"/>
                    </a:lnTo>
                    <a:lnTo>
                      <a:pt x="0" y="908257"/>
                    </a:lnTo>
                    <a:close/>
                  </a:path>
                </a:pathLst>
              </a:custGeom>
            </p:spPr>
            <p:style>
              <a:lnRef idx="3">
                <a:schemeClr val="lt1"/>
              </a:lnRef>
              <a:fillRef idx="1">
                <a:schemeClr val="accent1"/>
              </a:fillRef>
              <a:effectRef idx="1">
                <a:schemeClr val="accent1"/>
              </a:effectRef>
              <a:fontRef idx="minor">
                <a:schemeClr val="lt1"/>
              </a:fontRef>
            </p:style>
            <p:txBody>
              <a:bodyPr/>
              <a:lstStyle/>
              <a:p>
                <a:endParaRPr lang="en-US"/>
              </a:p>
            </p:txBody>
          </p:sp>
        </p:grpSp>
        <p:sp>
          <p:nvSpPr>
            <p:cNvPr id="11" name="Rectangle 10"/>
            <p:cNvSpPr/>
            <p:nvPr/>
          </p:nvSpPr>
          <p:spPr>
            <a:xfrm>
              <a:off x="5150194" y="2755552"/>
              <a:ext cx="3809056"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Thực hành 2 </a:t>
              </a:r>
              <a:endParaRPr kumimoji="0" lang="en-US" sz="4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4" name="Rectangle 13"/>
          <p:cNvSpPr/>
          <p:nvPr/>
        </p:nvSpPr>
        <p:spPr>
          <a:xfrm>
            <a:off x="6808331" y="515902"/>
            <a:ext cx="9117469" cy="1015663"/>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Tìm x trong mỗi tứ giác sau:</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3168" y="1992140"/>
            <a:ext cx="13073869" cy="3456160"/>
          </a:xfrm>
          <a:prstGeom prst="rect">
            <a:avLst/>
          </a:prstGeom>
        </p:spPr>
      </p:pic>
      <p:sp>
        <p:nvSpPr>
          <p:cNvPr id="16" name="TextBox 15"/>
          <p:cNvSpPr txBox="1"/>
          <p:nvPr/>
        </p:nvSpPr>
        <p:spPr>
          <a:xfrm>
            <a:off x="1600200" y="5295900"/>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1600200" y="6344682"/>
                <a:ext cx="15919806" cy="2913618"/>
              </a:xfrm>
              <a:prstGeom prst="rect">
                <a:avLst/>
              </a:prstGeom>
            </p:spPr>
            <p:txBody>
              <a:bodyPr wrap="square">
                <a:spAutoFit/>
              </a:bodyPr>
              <a:lstStyle/>
              <a:p>
                <a:pPr lvl="0">
                  <a:lnSpc>
                    <a:spcPct val="150000"/>
                  </a:lnSpc>
                  <a:spcBef>
                    <a:spcPts val="300"/>
                  </a:spcBef>
                  <a:spcAft>
                    <a:spcPts val="300"/>
                  </a:spcAft>
                  <a:defRPr/>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giác EFGH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300"/>
                  </a:spcBef>
                  <a:spcAft>
                    <a:spcPts val="300"/>
                  </a:spcAft>
                  <a:defRPr/>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99°+90°+90°+</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=360°</m:t>
                    </m:r>
                  </m:oMath>
                </a14:m>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định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góc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tứ</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giác)</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300"/>
                  </a:spcBef>
                  <a:spcAft>
                    <a:spcPts val="300"/>
                  </a:spcAft>
                  <a:defRP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=360°–</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99°+90°+90°</m:t>
                        </m:r>
                      </m:e>
                    </m:d>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=81°.</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600200" y="6344682"/>
                <a:ext cx="15919806" cy="2913618"/>
              </a:xfrm>
              <a:prstGeom prst="rect">
                <a:avLst/>
              </a:prstGeom>
              <a:blipFill>
                <a:blip r:embed="rId6"/>
                <a:stretch>
                  <a:fillRect l="-1379" b="-7741"/>
                </a:stretch>
              </a:blipFill>
            </p:spPr>
            <p:txBody>
              <a:bodyPr/>
              <a:lstStyle/>
              <a:p>
                <a:r>
                  <a:rPr lang="en-US">
                    <a:noFill/>
                  </a:rPr>
                  <a:t> </a:t>
                </a:r>
              </a:p>
            </p:txBody>
          </p:sp>
        </mc:Fallback>
      </mc:AlternateContent>
    </p:spTree>
    <p:extLst>
      <p:ext uri="{BB962C8B-B14F-4D97-AF65-F5344CB8AC3E}">
        <p14:creationId xmlns:p14="http://schemas.microsoft.com/office/powerpoint/2010/main" val="104629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down)">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80187"/>
            <a:ext cx="9978133" cy="2862322"/>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Times New Roman" panose="02020603050405020304" pitchFamily="18" charset="0"/>
              </a:rPr>
              <a:t>Phần thân của cái diều ở Hình 10a được vẽ lại như Hình 10b. Tìm số đo các góc chưa biết trong hình.</a:t>
            </a:r>
          </a:p>
        </p:txBody>
      </p:sp>
      <p:pic>
        <p:nvPicPr>
          <p:cNvPr id="10" name="Picture 9"/>
          <p:cNvPicPr>
            <a:picLocks noChangeAspect="1"/>
          </p:cNvPicPr>
          <p:nvPr/>
        </p:nvPicPr>
        <p:blipFill>
          <a:blip r:embed="rId2"/>
          <a:stretch>
            <a:fillRect/>
          </a:stretch>
        </p:blipFill>
        <p:spPr>
          <a:xfrm>
            <a:off x="16431100" y="8343900"/>
            <a:ext cx="1628300" cy="1752600"/>
          </a:xfrm>
          <a:prstGeom prst="rect">
            <a:avLst/>
          </a:prstGeom>
        </p:spPr>
      </p:pic>
      <p:sp>
        <p:nvSpPr>
          <p:cNvPr id="16" name="TextBox 15"/>
          <p:cNvSpPr txBox="1"/>
          <p:nvPr/>
        </p:nvSpPr>
        <p:spPr>
          <a:xfrm>
            <a:off x="5176321" y="4892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866274" y="427665"/>
            <a:ext cx="3757862" cy="1194654"/>
            <a:chOff x="4397152" y="4378530"/>
            <a:chExt cx="4267200" cy="1194654"/>
          </a:xfrm>
        </p:grpSpPr>
        <p:sp>
          <p:nvSpPr>
            <p:cNvPr id="1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sp>
          <p:nvSpPr>
            <p:cNvPr id="20" name="Rectangle 19"/>
            <p:cNvSpPr/>
            <p:nvPr/>
          </p:nvSpPr>
          <p:spPr>
            <a:xfrm>
              <a:off x="4699033" y="4378530"/>
              <a:ext cx="3741025"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a:t>
              </a:r>
              <a:r>
                <a:rPr kumimoji="0" lang="en-US" sz="4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dụng 2</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1082181" y="723900"/>
            <a:ext cx="6549375" cy="4711912"/>
          </a:xfrm>
          <a:prstGeom prst="rect">
            <a:avLst/>
          </a:prstGeom>
        </p:spPr>
      </p:pic>
      <p:pic>
        <p:nvPicPr>
          <p:cNvPr id="21"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0860">
            <a:off x="16717521" y="3794895"/>
            <a:ext cx="2359767" cy="23597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Rectangle 7"/>
              <p:cNvSpPr/>
              <p:nvPr/>
            </p:nvSpPr>
            <p:spPr>
              <a:xfrm>
                <a:off x="866274" y="5753100"/>
                <a:ext cx="9144000" cy="3770263"/>
              </a:xfrm>
              <a:prstGeom prst="rect">
                <a:avLst/>
              </a:prstGeom>
            </p:spPr>
            <p:txBody>
              <a:bodyPr>
                <a:spAutoFit/>
              </a:bodyPr>
              <a:lstStyle/>
              <a:p>
                <a:pPr>
                  <a:lnSpc>
                    <a:spcPct val="150000"/>
                  </a:lnSpc>
                  <a:spcBef>
                    <a:spcPts val="100"/>
                  </a:spcBef>
                  <a:spcAft>
                    <a:spcPts val="100"/>
                  </a:spcAft>
                </a:pPr>
                <a:r>
                  <a:rPr lang="en-US" sz="3900">
                    <a:latin typeface="Arial" panose="020B0604020202020204" pitchFamily="34" charset="0"/>
                    <a:ea typeface="Arial" panose="020B0604020202020204" pitchFamily="34" charset="0"/>
                    <a:cs typeface="Arial" panose="020B0604020202020204" pitchFamily="34" charset="0"/>
                  </a:rPr>
                  <a:t>Xét </a:t>
                </a:r>
                <a14:m>
                  <m:oMath xmlns:m="http://schemas.openxmlformats.org/officeDocument/2006/math">
                    <m:r>
                      <m:rPr>
                        <m:sty m:val="p"/>
                      </m:rPr>
                      <a:rPr lang="en-US" sz="3900" i="0">
                        <a:effectLst/>
                        <a:latin typeface="Cambria Math" panose="02040503050406030204" pitchFamily="18" charset="0"/>
                        <a:ea typeface="Arial" panose="020B0604020202020204" pitchFamily="34" charset="0"/>
                        <a:cs typeface="Times New Roman" panose="02020603050405020304" pitchFamily="18" charset="0"/>
                      </a:rPr>
                      <m:t>ΔABC</m:t>
                    </m:r>
                  </m:oMath>
                </a14:m>
                <a:r>
                  <a:rPr lang="en-US" sz="3900">
                    <a:effectLst/>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m:rPr>
                        <m:sty m:val="p"/>
                      </m:rPr>
                      <a:rPr lang="en-US" sz="3900" i="0">
                        <a:effectLst/>
                        <a:latin typeface="Cambria Math" panose="02040503050406030204" pitchFamily="18" charset="0"/>
                        <a:ea typeface="Arial" panose="020B0604020202020204" pitchFamily="34" charset="0"/>
                        <a:cs typeface="Times New Roman" panose="02020603050405020304" pitchFamily="18" charset="0"/>
                      </a:rPr>
                      <m:t>ΔADC</m:t>
                    </m:r>
                  </m:oMath>
                </a14:m>
                <a:r>
                  <a:rPr lang="en-US" sz="3900">
                    <a:effectLst/>
                    <a:latin typeface="Arial" panose="020B0604020202020204" pitchFamily="34" charset="0"/>
                    <a:ea typeface="Arial" panose="020B0604020202020204" pitchFamily="34" charset="0"/>
                    <a:cs typeface="Arial" panose="020B0604020202020204" pitchFamily="34" charset="0"/>
                  </a:rPr>
                  <a:t> có:</a:t>
                </a: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AC là cạnh chung</a:t>
                </a: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AB = AD</a:t>
                </a:r>
              </a:p>
              <a:p>
                <a:pPr>
                  <a:lnSpc>
                    <a:spcPct val="150000"/>
                  </a:lnSpc>
                  <a:spcBef>
                    <a:spcPts val="100"/>
                  </a:spcBef>
                  <a:spcAft>
                    <a:spcPts val="100"/>
                  </a:spcAft>
                </a:pPr>
                <a:r>
                  <a:rPr lang="en-US" sz="3900">
                    <a:effectLst/>
                    <a:latin typeface="Arial" panose="020B0604020202020204" pitchFamily="34" charset="0"/>
                    <a:ea typeface="Arial" panose="020B0604020202020204" pitchFamily="34" charset="0"/>
                    <a:cs typeface="Arial" panose="020B0604020202020204" pitchFamily="34" charset="0"/>
                  </a:rPr>
                  <a:t>BC = DC (gt)</a:t>
                </a:r>
              </a:p>
            </p:txBody>
          </p:sp>
        </mc:Choice>
        <mc:Fallback xmlns="">
          <p:sp>
            <p:nvSpPr>
              <p:cNvPr id="8" name="Rectangle 7"/>
              <p:cNvSpPr>
                <a:spLocks noRot="1" noChangeAspect="1" noMove="1" noResize="1" noEditPoints="1" noAdjustHandles="1" noChangeArrowheads="1" noChangeShapeType="1" noTextEdit="1"/>
              </p:cNvSpPr>
              <p:nvPr/>
            </p:nvSpPr>
            <p:spPr>
              <a:xfrm>
                <a:off x="866274" y="5753100"/>
                <a:ext cx="9144000" cy="3770263"/>
              </a:xfrm>
              <a:prstGeom prst="rect">
                <a:avLst/>
              </a:prstGeom>
              <a:blipFill>
                <a:blip r:embed="rId6"/>
                <a:stretch>
                  <a:fillRect l="-2267" b="-2751"/>
                </a:stretch>
              </a:blipFill>
            </p:spPr>
            <p:txBody>
              <a:bodyPr/>
              <a:lstStyle/>
              <a:p>
                <a:r>
                  <a:rPr lang="en-US">
                    <a:noFill/>
                  </a:rPr>
                  <a:t> </a:t>
                </a:r>
              </a:p>
            </p:txBody>
          </p:sp>
        </mc:Fallback>
      </mc:AlternateContent>
      <p:sp>
        <p:nvSpPr>
          <p:cNvPr id="9" name="Right Brace 8"/>
          <p:cNvSpPr/>
          <p:nvPr/>
        </p:nvSpPr>
        <p:spPr>
          <a:xfrm>
            <a:off x="5105400" y="6950214"/>
            <a:ext cx="538679" cy="23241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Rectangle 10"/>
              <p:cNvSpPr/>
              <p:nvPr/>
            </p:nvSpPr>
            <p:spPr>
              <a:xfrm>
                <a:off x="6096000" y="7505700"/>
                <a:ext cx="6123792" cy="881395"/>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m:rPr>
                        <m:sty m:val="p"/>
                      </m:rP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Suy</m:t>
                    </m:r>
                    <m: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ra</m:t>
                    </m:r>
                    <m: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ΔABC</m:t>
                    </m:r>
                  </m:oMath>
                </a14:m>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 </a:t>
                </a:r>
                <a14:m>
                  <m:oMath xmlns:m="http://schemas.openxmlformats.org/officeDocument/2006/math">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ΔADC</m:t>
                    </m:r>
                  </m:oMath>
                </a14:m>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c.c.c</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a:t>
                </a:r>
              </a:p>
            </p:txBody>
          </p:sp>
        </mc:Choice>
        <mc:Fallback>
          <p:sp>
            <p:nvSpPr>
              <p:cNvPr id="11" name="Rectangle 10"/>
              <p:cNvSpPr>
                <a:spLocks noRot="1" noChangeAspect="1" noMove="1" noResize="1" noEditPoints="1" noAdjustHandles="1" noChangeArrowheads="1" noChangeShapeType="1" noTextEdit="1"/>
              </p:cNvSpPr>
              <p:nvPr/>
            </p:nvSpPr>
            <p:spPr>
              <a:xfrm>
                <a:off x="6096000" y="7505700"/>
                <a:ext cx="6123792" cy="881395"/>
              </a:xfrm>
              <a:prstGeom prst="rect">
                <a:avLst/>
              </a:prstGeom>
              <a:blipFill>
                <a:blip r:embed="rId7"/>
                <a:stretch>
                  <a:fillRect r="-2488" b="-275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6096000" y="8765809"/>
                <a:ext cx="7594323" cy="899221"/>
              </a:xfrm>
              <a:prstGeom prst="rect">
                <a:avLst/>
              </a:prstGeom>
            </p:spPr>
            <p:txBody>
              <a:bodyPr wrap="none">
                <a:spAutoFit/>
              </a:bodyPr>
              <a:lstStyle/>
              <a:p>
                <a:pPr lvl="0">
                  <a:lnSpc>
                    <a:spcPct val="150000"/>
                  </a:lnSpc>
                  <a:spcBef>
                    <a:spcPts val="100"/>
                  </a:spcBef>
                  <a:spcAft>
                    <a:spcPts val="100"/>
                  </a:spcAft>
                </a:pPr>
                <a14:m>
                  <m:oMath xmlns:m="http://schemas.openxmlformats.org/officeDocument/2006/math">
                    <m:r>
                      <m:rPr>
                        <m:sty m:val="p"/>
                      </m:rP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Do</m:t>
                    </m:r>
                    <m: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đó </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oMath>
                </a14:m>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hai</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góc</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tương</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ứng</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a:t>
                </a:r>
              </a:p>
            </p:txBody>
          </p:sp>
        </mc:Choice>
        <mc:Fallback>
          <p:sp>
            <p:nvSpPr>
              <p:cNvPr id="12" name="Rectangle 11"/>
              <p:cNvSpPr>
                <a:spLocks noRot="1" noChangeAspect="1" noMove="1" noResize="1" noEditPoints="1" noAdjustHandles="1" noChangeArrowheads="1" noChangeShapeType="1" noTextEdit="1"/>
              </p:cNvSpPr>
              <p:nvPr/>
            </p:nvSpPr>
            <p:spPr>
              <a:xfrm>
                <a:off x="6096000" y="8765809"/>
                <a:ext cx="7594323" cy="899221"/>
              </a:xfrm>
              <a:prstGeom prst="rect">
                <a:avLst/>
              </a:prstGeom>
              <a:blipFill>
                <a:blip r:embed="rId8"/>
                <a:stretch>
                  <a:fillRect r="-1685" b="-27211"/>
                </a:stretch>
              </a:blipFill>
            </p:spPr>
            <p:txBody>
              <a:bodyPr/>
              <a:lstStyle/>
              <a:p>
                <a:r>
                  <a:rPr lang="en-US">
                    <a:noFill/>
                  </a:rPr>
                  <a:t> </a:t>
                </a:r>
              </a:p>
            </p:txBody>
          </p:sp>
        </mc:Fallback>
      </mc:AlternateContent>
    </p:spTree>
    <p:extLst>
      <p:ext uri="{BB962C8B-B14F-4D97-AF65-F5344CB8AC3E}">
        <p14:creationId xmlns:p14="http://schemas.microsoft.com/office/powerpoint/2010/main" val="2767204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880187"/>
            <a:ext cx="9978133"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Phần thân của cái diều ở Hình 10a được vẽ lại như Hình 10b. Tìm số đo các góc chưa biết trong hình.</a:t>
            </a:r>
          </a:p>
        </p:txBody>
      </p:sp>
      <p:pic>
        <p:nvPicPr>
          <p:cNvPr id="10" name="Picture 9"/>
          <p:cNvPicPr>
            <a:picLocks noChangeAspect="1"/>
          </p:cNvPicPr>
          <p:nvPr/>
        </p:nvPicPr>
        <p:blipFill>
          <a:blip r:embed="rId2"/>
          <a:stretch>
            <a:fillRect/>
          </a:stretch>
        </p:blipFill>
        <p:spPr>
          <a:xfrm>
            <a:off x="16431100" y="8343900"/>
            <a:ext cx="1628300" cy="1752600"/>
          </a:xfrm>
          <a:prstGeom prst="rect">
            <a:avLst/>
          </a:prstGeom>
        </p:spPr>
      </p:pic>
      <p:sp>
        <p:nvSpPr>
          <p:cNvPr id="16" name="TextBox 15"/>
          <p:cNvSpPr txBox="1"/>
          <p:nvPr/>
        </p:nvSpPr>
        <p:spPr>
          <a:xfrm>
            <a:off x="5176321" y="4892814"/>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866274" y="427665"/>
            <a:ext cx="3757862" cy="1194654"/>
            <a:chOff x="4397152" y="4378530"/>
            <a:chExt cx="4267200" cy="1194654"/>
          </a:xfrm>
        </p:grpSpPr>
        <p:sp>
          <p:nvSpPr>
            <p:cNvPr id="19" name="Freeform 6"/>
            <p:cNvSpPr/>
            <p:nvPr/>
          </p:nvSpPr>
          <p:spPr>
            <a:xfrm>
              <a:off x="4397152" y="4379126"/>
              <a:ext cx="4267200" cy="1194058"/>
            </a:xfrm>
            <a:custGeom>
              <a:avLst/>
              <a:gdLst/>
              <a:ahLst/>
              <a:cxnLst/>
              <a:rect l="l" t="t" r="r" b="b"/>
              <a:pathLst>
                <a:path w="41000198" h="3815253">
                  <a:moveTo>
                    <a:pt x="40855416" y="3670473"/>
                  </a:moveTo>
                  <a:lnTo>
                    <a:pt x="41000198" y="3670473"/>
                  </a:lnTo>
                  <a:lnTo>
                    <a:pt x="41000198" y="3815253"/>
                  </a:lnTo>
                  <a:lnTo>
                    <a:pt x="40855416" y="3815253"/>
                  </a:lnTo>
                  <a:lnTo>
                    <a:pt x="40855416"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40855416" y="144780"/>
                  </a:moveTo>
                  <a:lnTo>
                    <a:pt x="41000198" y="144780"/>
                  </a:lnTo>
                  <a:lnTo>
                    <a:pt x="41000198" y="3670473"/>
                  </a:lnTo>
                  <a:lnTo>
                    <a:pt x="40855416" y="3670473"/>
                  </a:lnTo>
                  <a:lnTo>
                    <a:pt x="40855416" y="144780"/>
                  </a:lnTo>
                  <a:close/>
                  <a:moveTo>
                    <a:pt x="144780" y="3670473"/>
                  </a:moveTo>
                  <a:lnTo>
                    <a:pt x="40855416" y="3670473"/>
                  </a:lnTo>
                  <a:lnTo>
                    <a:pt x="40855416" y="3815253"/>
                  </a:lnTo>
                  <a:lnTo>
                    <a:pt x="144780" y="3815253"/>
                  </a:lnTo>
                  <a:lnTo>
                    <a:pt x="144780" y="3670473"/>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sp>
          <p:nvSpPr>
            <p:cNvPr id="20" name="Rectangle 19"/>
            <p:cNvSpPr/>
            <p:nvPr/>
          </p:nvSpPr>
          <p:spPr>
            <a:xfrm>
              <a:off x="4699033" y="4378530"/>
              <a:ext cx="3741025" cy="1131079"/>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Vận dụng 2</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contrast="-40000"/>
                    </a14:imgEffect>
                  </a14:imgLayer>
                </a14:imgProps>
              </a:ext>
            </a:extLst>
          </a:blip>
          <a:stretch>
            <a:fillRect/>
          </a:stretch>
        </p:blipFill>
        <p:spPr>
          <a:xfrm>
            <a:off x="11082181" y="723900"/>
            <a:ext cx="6549375" cy="4711912"/>
          </a:xfrm>
          <a:prstGeom prst="rect">
            <a:avLst/>
          </a:prstGeom>
        </p:spPr>
      </p:pic>
      <p:pic>
        <p:nvPicPr>
          <p:cNvPr id="21" name="Picture 2" descr="https://lh3.googleusercontent.com/5EJNY8UBP0RyjDyv9X0mvSCc5C5Kc71JEJk-MLeAE132vHKisX1iHqvZTf5LkiO7LLQXz-QVEHq39WxKr818H6te4Q1zFUiY02eDIpQZELbx86yYrf2HUb4MdZFh5di_zl2SarBneQjr9XBKUPuiF0fd8KiLy-XrYLN2BwGgDWLhqFPqU9KXSB3af-CoyMqAMjAqGonq-g=n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970860">
            <a:off x="16717521" y="3794895"/>
            <a:ext cx="2359767" cy="23597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Rectangle 2"/>
              <p:cNvSpPr/>
              <p:nvPr/>
            </p:nvSpPr>
            <p:spPr>
              <a:xfrm>
                <a:off x="838200" y="5806263"/>
                <a:ext cx="17401674" cy="3833037"/>
              </a:xfrm>
              <a:prstGeom prst="rect">
                <a:avLst/>
              </a:prstGeom>
            </p:spPr>
            <p:txBody>
              <a:bodyPr wrap="square">
                <a:spAutoFit/>
              </a:bodyPr>
              <a:lstStyle/>
              <a:p>
                <a:pPr lvl="0">
                  <a:lnSpc>
                    <a:spcPct val="150000"/>
                  </a:lnSpc>
                  <a:spcBef>
                    <a:spcPts val="200"/>
                  </a:spcBef>
                  <a:spcAft>
                    <a:spcPts val="200"/>
                  </a:spcAft>
                  <a:defRPr/>
                </a:pP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Xét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tứ</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giác ABCD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có</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(đ/l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tổng</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các</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góc</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của</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một</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tứ</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giác)</a:t>
                </a:r>
              </a:p>
              <a:p>
                <a:pPr lvl="0">
                  <a:lnSpc>
                    <a:spcPct val="150000"/>
                  </a:lnSpc>
                  <a:spcBef>
                    <a:spcPts val="200"/>
                  </a:spcBef>
                  <a:spcAft>
                    <a:spcPts val="200"/>
                  </a:spcAft>
                  <a:defRPr/>
                </a:pP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Suy</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ra</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13</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200"/>
                  </a:spcBef>
                  <a:spcAft>
                    <a:spcPts val="200"/>
                  </a:spcAft>
                  <a:defRPr/>
                </a:pP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13</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=17</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9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𝑆𝑢𝑦</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𝑟𝑎</m:t>
                    </m:r>
                    <m:r>
                      <a:rPr lang="en-US" sz="39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9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200"/>
                  </a:spcBef>
                  <a:spcAft>
                    <a:spcPts val="200"/>
                  </a:spcAft>
                  <a:defRPr/>
                </a:pPr>
                <a:r>
                  <a:rPr lang="en-US" sz="3900" dirty="0" err="1">
                    <a:solidFill>
                      <a:prstClr val="black"/>
                    </a:solidFill>
                    <a:latin typeface="Arial" panose="020B0604020202020204" pitchFamily="34" charset="0"/>
                    <a:ea typeface="Arial" panose="020B0604020202020204" pitchFamily="34" charset="0"/>
                    <a:cs typeface="Arial" panose="020B0604020202020204" pitchFamily="34" charset="0"/>
                  </a:rPr>
                  <a:t>Vậy</a:t>
                </a:r>
                <a:r>
                  <a:rPr lang="en-US" sz="3900" dirty="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900" i="1">
                            <a:solidFill>
                              <a:prstClr val="black"/>
                            </a:solidFill>
                            <a:latin typeface="Cambria Math" panose="02040503050406030204" pitchFamily="18"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900" i="1">
                            <a:solidFill>
                              <a:prstClr val="black"/>
                            </a:solidFill>
                            <a:latin typeface="Cambria Math" panose="02040503050406030204" pitchFamily="18" charset="0"/>
                            <a:cs typeface="Times New Roman" panose="02020603050405020304" pitchFamily="18" charset="0"/>
                          </a:rPr>
                        </m:ctrlPr>
                      </m:accPr>
                      <m:e>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900" i="1">
                            <a:solidFill>
                              <a:prstClr val="black"/>
                            </a:solidFill>
                            <a:latin typeface="Cambria Math" panose="02040503050406030204" pitchFamily="18" charset="0"/>
                            <a:cs typeface="Times New Roman" panose="02020603050405020304" pitchFamily="18" charset="0"/>
                          </a:rPr>
                        </m:ctrlPr>
                      </m:sSupPr>
                      <m:e>
                        <m: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90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900" dirty="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838200" y="5806263"/>
                <a:ext cx="17401674" cy="3833037"/>
              </a:xfrm>
              <a:prstGeom prst="rect">
                <a:avLst/>
              </a:prstGeom>
              <a:blipFill>
                <a:blip r:embed="rId6"/>
                <a:stretch>
                  <a:fillRect l="-1191" r="-35" b="-5564"/>
                </a:stretch>
              </a:blipFill>
            </p:spPr>
            <p:txBody>
              <a:bodyPr/>
              <a:lstStyle/>
              <a:p>
                <a:r>
                  <a:rPr lang="en-US">
                    <a:noFill/>
                  </a:rPr>
                  <a:t> </a:t>
                </a:r>
              </a:p>
            </p:txBody>
          </p:sp>
        </mc:Fallback>
      </mc:AlternateContent>
    </p:spTree>
    <p:extLst>
      <p:ext uri="{BB962C8B-B14F-4D97-AF65-F5344CB8AC3E}">
        <p14:creationId xmlns:p14="http://schemas.microsoft.com/office/powerpoint/2010/main" val="29325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686704" y="-4388136"/>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8" name="Group 18"/>
          <p:cNvGrpSpPr/>
          <p:nvPr/>
        </p:nvGrpSpPr>
        <p:grpSpPr>
          <a:xfrm>
            <a:off x="13714518" y="4507643"/>
            <a:ext cx="3086100" cy="286940"/>
            <a:chOff x="0" y="0"/>
            <a:chExt cx="812800" cy="75573"/>
          </a:xfrm>
        </p:grpSpPr>
        <p:sp>
          <p:nvSpPr>
            <p:cNvPr id="19" name="Freeform 19"/>
            <p:cNvSpPr/>
            <p:nvPr/>
          </p:nvSpPr>
          <p:spPr>
            <a:xfrm>
              <a:off x="0" y="0"/>
              <a:ext cx="812800" cy="75573"/>
            </a:xfrm>
            <a:custGeom>
              <a:avLst/>
              <a:gdLst/>
              <a:ahLst/>
              <a:cxnLst/>
              <a:rect l="l" t="t" r="r" b="b"/>
              <a:pathLst>
                <a:path w="812800" h="75573">
                  <a:moveTo>
                    <a:pt x="0" y="0"/>
                  </a:moveTo>
                  <a:lnTo>
                    <a:pt x="812800" y="0"/>
                  </a:lnTo>
                  <a:lnTo>
                    <a:pt x="812800" y="75573"/>
                  </a:lnTo>
                  <a:lnTo>
                    <a:pt x="0" y="75573"/>
                  </a:lnTo>
                  <a:close/>
                </a:path>
              </a:pathLst>
            </a:custGeom>
            <a:solidFill>
              <a:srgbClr val="000000">
                <a:alpha val="0"/>
              </a:srgbClr>
            </a:solidFill>
          </p:spPr>
          <p:txBody>
            <a:bodyPr/>
            <a:lstStyle/>
            <a:p>
              <a:endParaRPr lang="en-US"/>
            </a:p>
          </p:txBody>
        </p:sp>
        <p:sp>
          <p:nvSpPr>
            <p:cNvPr id="20" name="TextBox 20"/>
            <p:cNvSpPr txBox="1"/>
            <p:nvPr/>
          </p:nvSpPr>
          <p:spPr>
            <a:xfrm>
              <a:off x="0" y="-19050"/>
              <a:ext cx="812800" cy="831850"/>
            </a:xfrm>
            <a:prstGeom prst="rect">
              <a:avLst/>
            </a:prstGeom>
          </p:spPr>
          <p:txBody>
            <a:bodyPr lIns="50800" tIns="50800" rIns="50800" bIns="50800" rtlCol="0" anchor="ctr"/>
            <a:lstStyle/>
            <a:p>
              <a:pPr algn="ctr">
                <a:lnSpc>
                  <a:spcPts val="2683"/>
                </a:lnSpc>
              </a:pPr>
              <a:endParaRPr/>
            </a:p>
          </p:txBody>
        </p:sp>
      </p:grpSp>
      <p:pic>
        <p:nvPicPr>
          <p:cNvPr id="21" name="Picture 2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36343">
            <a:off x="15285027" y="7944597"/>
            <a:ext cx="1620310" cy="2082174"/>
          </a:xfrm>
          <a:prstGeom prst="rect">
            <a:avLst/>
          </a:prstGeom>
        </p:spPr>
      </p:pic>
      <p:grpSp>
        <p:nvGrpSpPr>
          <p:cNvPr id="38" name="Group 37"/>
          <p:cNvGrpSpPr/>
          <p:nvPr/>
        </p:nvGrpSpPr>
        <p:grpSpPr>
          <a:xfrm>
            <a:off x="1598978" y="1161071"/>
            <a:ext cx="14418379" cy="3525229"/>
            <a:chOff x="477394" y="2198677"/>
            <a:chExt cx="17429606" cy="3173653"/>
          </a:xfrm>
        </p:grpSpPr>
        <p:grpSp>
          <p:nvGrpSpPr>
            <p:cNvPr id="13" name="Group 13"/>
            <p:cNvGrpSpPr/>
            <p:nvPr/>
          </p:nvGrpSpPr>
          <p:grpSpPr>
            <a:xfrm>
              <a:off x="477394" y="2198677"/>
              <a:ext cx="17429606" cy="3173653"/>
              <a:chOff x="0" y="0"/>
              <a:chExt cx="6286135" cy="1000967"/>
            </a:xfrm>
          </p:grpSpPr>
          <p:sp>
            <p:nvSpPr>
              <p:cNvPr id="14" name="Freeform 14"/>
              <p:cNvSpPr/>
              <p:nvPr/>
            </p:nvSpPr>
            <p:spPr>
              <a:xfrm>
                <a:off x="80010" y="80010"/>
                <a:ext cx="6193425" cy="908257"/>
              </a:xfrm>
              <a:custGeom>
                <a:avLst/>
                <a:gdLst/>
                <a:ahLst/>
                <a:cxnLst/>
                <a:rect l="l" t="t" r="r" b="b"/>
                <a:pathLst>
                  <a:path w="6193425" h="908257">
                    <a:moveTo>
                      <a:pt x="0" y="853647"/>
                    </a:moveTo>
                    <a:lnTo>
                      <a:pt x="0" y="908257"/>
                    </a:lnTo>
                    <a:lnTo>
                      <a:pt x="6193425" y="908257"/>
                    </a:lnTo>
                    <a:lnTo>
                      <a:pt x="6193425" y="0"/>
                    </a:lnTo>
                    <a:lnTo>
                      <a:pt x="6138815" y="0"/>
                    </a:lnTo>
                    <a:lnTo>
                      <a:pt x="6138815" y="853647"/>
                    </a:lnTo>
                    <a:close/>
                  </a:path>
                </a:pathLst>
              </a:custGeom>
              <a:solidFill>
                <a:srgbClr val="000000"/>
              </a:solidFill>
            </p:spPr>
            <p:txBody>
              <a:bodyPr/>
              <a:lstStyle/>
              <a:p>
                <a:endParaRPr lang="en-US"/>
              </a:p>
            </p:txBody>
          </p:sp>
          <p:sp>
            <p:nvSpPr>
              <p:cNvPr id="15" name="Freeform 15"/>
              <p:cNvSpPr/>
              <p:nvPr/>
            </p:nvSpPr>
            <p:spPr>
              <a:xfrm>
                <a:off x="67310" y="67310"/>
                <a:ext cx="6218825" cy="933657"/>
              </a:xfrm>
              <a:custGeom>
                <a:avLst/>
                <a:gdLst/>
                <a:ahLst/>
                <a:cxnLst/>
                <a:rect l="l" t="t" r="r" b="b"/>
                <a:pathLst>
                  <a:path w="6218825" h="933657">
                    <a:moveTo>
                      <a:pt x="6151515" y="0"/>
                    </a:moveTo>
                    <a:lnTo>
                      <a:pt x="6151515" y="12700"/>
                    </a:lnTo>
                    <a:lnTo>
                      <a:pt x="6206125" y="12700"/>
                    </a:lnTo>
                    <a:lnTo>
                      <a:pt x="6206125" y="920957"/>
                    </a:lnTo>
                    <a:lnTo>
                      <a:pt x="12700" y="920957"/>
                    </a:lnTo>
                    <a:lnTo>
                      <a:pt x="12700" y="866347"/>
                    </a:lnTo>
                    <a:lnTo>
                      <a:pt x="0" y="866347"/>
                    </a:lnTo>
                    <a:lnTo>
                      <a:pt x="0" y="933657"/>
                    </a:lnTo>
                    <a:lnTo>
                      <a:pt x="6218825" y="933657"/>
                    </a:lnTo>
                    <a:lnTo>
                      <a:pt x="6218825" y="0"/>
                    </a:lnTo>
                    <a:close/>
                  </a:path>
                </a:pathLst>
              </a:custGeom>
              <a:solidFill>
                <a:srgbClr val="000000"/>
              </a:solidFill>
            </p:spPr>
            <p:txBody>
              <a:bodyPr/>
              <a:lstStyle/>
              <a:p>
                <a:endParaRPr lang="en-US"/>
              </a:p>
            </p:txBody>
          </p:sp>
          <p:sp>
            <p:nvSpPr>
              <p:cNvPr id="16" name="Freeform 16"/>
              <p:cNvSpPr/>
              <p:nvPr/>
            </p:nvSpPr>
            <p:spPr>
              <a:xfrm>
                <a:off x="0" y="12700"/>
                <a:ext cx="6193425" cy="908257"/>
              </a:xfrm>
              <a:custGeom>
                <a:avLst/>
                <a:gdLst/>
                <a:ahLst/>
                <a:cxnLst/>
                <a:rect l="l" t="t" r="r" b="b"/>
                <a:pathLst>
                  <a:path w="6193425" h="908257">
                    <a:moveTo>
                      <a:pt x="0" y="0"/>
                    </a:moveTo>
                    <a:lnTo>
                      <a:pt x="6193425" y="0"/>
                    </a:lnTo>
                    <a:lnTo>
                      <a:pt x="6193425" y="908257"/>
                    </a:lnTo>
                    <a:lnTo>
                      <a:pt x="0" y="908257"/>
                    </a:lnTo>
                    <a:close/>
                  </a:path>
                </a:pathLst>
              </a:custGeom>
              <a:solidFill>
                <a:srgbClr val="FDFB52"/>
              </a:solidFill>
            </p:spPr>
            <p:txBody>
              <a:bodyPr/>
              <a:lstStyle/>
              <a:p>
                <a:endParaRPr lang="en-US"/>
              </a:p>
            </p:txBody>
          </p:sp>
          <p:sp>
            <p:nvSpPr>
              <p:cNvPr id="17" name="Freeform 17"/>
              <p:cNvSpPr/>
              <p:nvPr/>
            </p:nvSpPr>
            <p:spPr>
              <a:xfrm>
                <a:off x="0" y="0"/>
                <a:ext cx="6218825" cy="933657"/>
              </a:xfrm>
              <a:custGeom>
                <a:avLst/>
                <a:gdLst/>
                <a:ahLst/>
                <a:cxnLst/>
                <a:rect l="l" t="t" r="r" b="b"/>
                <a:pathLst>
                  <a:path w="6218825" h="933657">
                    <a:moveTo>
                      <a:pt x="80010" y="933657"/>
                    </a:moveTo>
                    <a:lnTo>
                      <a:pt x="6218825" y="933657"/>
                    </a:lnTo>
                    <a:lnTo>
                      <a:pt x="6218825" y="80010"/>
                    </a:lnTo>
                    <a:lnTo>
                      <a:pt x="6218825" y="67310"/>
                    </a:lnTo>
                    <a:lnTo>
                      <a:pt x="6218825" y="0"/>
                    </a:lnTo>
                    <a:lnTo>
                      <a:pt x="0" y="0"/>
                    </a:lnTo>
                    <a:lnTo>
                      <a:pt x="0" y="933657"/>
                    </a:lnTo>
                    <a:lnTo>
                      <a:pt x="67310" y="933657"/>
                    </a:lnTo>
                    <a:lnTo>
                      <a:pt x="80010" y="933657"/>
                    </a:lnTo>
                    <a:close/>
                    <a:moveTo>
                      <a:pt x="12700" y="12700"/>
                    </a:moveTo>
                    <a:lnTo>
                      <a:pt x="6206125" y="12700"/>
                    </a:lnTo>
                    <a:lnTo>
                      <a:pt x="6206125" y="920957"/>
                    </a:lnTo>
                    <a:lnTo>
                      <a:pt x="12700" y="920957"/>
                    </a:lnTo>
                    <a:lnTo>
                      <a:pt x="12700" y="12700"/>
                    </a:lnTo>
                    <a:close/>
                  </a:path>
                </a:pathLst>
              </a:custGeom>
              <a:solidFill>
                <a:srgbClr val="000000"/>
              </a:solidFill>
            </p:spPr>
            <p:txBody>
              <a:bodyPr/>
              <a:lstStyle/>
              <a:p>
                <a:endParaRPr lang="en-US"/>
              </a:p>
            </p:txBody>
          </p:sp>
        </p:grpSp>
        <p:sp>
          <p:nvSpPr>
            <p:cNvPr id="35" name="Rectangle 34"/>
            <p:cNvSpPr/>
            <p:nvPr/>
          </p:nvSpPr>
          <p:spPr>
            <a:xfrm>
              <a:off x="1313516" y="2355943"/>
              <a:ext cx="15810771" cy="2576859"/>
            </a:xfrm>
            <a:prstGeom prst="rect">
              <a:avLst/>
            </a:prstGeom>
          </p:spPr>
          <p:txBody>
            <a:bodyPr wrap="none">
              <a:spAutoFit/>
            </a:bodyPr>
            <a:lstStyle/>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CHƯƠNG 3. ĐỊNH L</a:t>
              </a:r>
              <a:r>
                <a:rPr lang="en-US" sz="6000" b="1">
                  <a:solidFill>
                    <a:srgbClr val="000000"/>
                  </a:solidFill>
                  <a:latin typeface="Arial" panose="020B0604020202020204" pitchFamily="34" charset="0"/>
                  <a:ea typeface="Times New Roman" panose="02020603050405020304" pitchFamily="18" charset="0"/>
                  <a:cs typeface="Arial" panose="020B0604020202020204" pitchFamily="34" charset="0"/>
                </a:rPr>
                <a:t>Í</a:t>
              </a:r>
              <a:r>
                <a:rPr lang="vi-VN" sz="6000" b="1">
                  <a:solidFill>
                    <a:srgbClr val="000000"/>
                  </a:solidFill>
                  <a:ea typeface="Times New Roman" panose="02020603050405020304" pitchFamily="18" charset="0"/>
                  <a:cs typeface="Times New Roman" panose="02020603050405020304" pitchFamily="18" charset="0"/>
                </a:rPr>
                <a:t> PYTHAGORE. </a:t>
              </a:r>
            </a:p>
            <a:p>
              <a:pPr algn="ctr">
                <a:lnSpc>
                  <a:spcPct val="150000"/>
                </a:lnSpc>
                <a:spcAft>
                  <a:spcPts val="0"/>
                </a:spcAft>
              </a:pPr>
              <a:r>
                <a:rPr lang="vi-VN" sz="6000" b="1">
                  <a:solidFill>
                    <a:srgbClr val="000000"/>
                  </a:solidFill>
                  <a:ea typeface="Times New Roman" panose="02020603050405020304" pitchFamily="18" charset="0"/>
                  <a:cs typeface="Times New Roman" panose="02020603050405020304" pitchFamily="18" charset="0"/>
                </a:rPr>
                <a:t>CÁC LOẠI TỨ GIÁC THƯỜNG GẶP</a:t>
              </a:r>
            </a:p>
          </p:txBody>
        </p:sp>
      </p:grpSp>
      <p:grpSp>
        <p:nvGrpSpPr>
          <p:cNvPr id="37" name="Group 36"/>
          <p:cNvGrpSpPr/>
          <p:nvPr/>
        </p:nvGrpSpPr>
        <p:grpSpPr>
          <a:xfrm>
            <a:off x="2521685" y="4387138"/>
            <a:ext cx="12360317" cy="3398906"/>
            <a:chOff x="2999918" y="4995649"/>
            <a:chExt cx="12360317" cy="4577686"/>
          </a:xfrm>
        </p:grpSpPr>
        <p:grpSp>
          <p:nvGrpSpPr>
            <p:cNvPr id="4" name="Group 4"/>
            <p:cNvGrpSpPr/>
            <p:nvPr/>
          </p:nvGrpSpPr>
          <p:grpSpPr>
            <a:xfrm>
              <a:off x="2999918" y="6554920"/>
              <a:ext cx="12360317" cy="3018415"/>
              <a:chOff x="72389" y="0"/>
              <a:chExt cx="27817691" cy="3815253"/>
            </a:xfrm>
          </p:grpSpPr>
          <p:sp>
            <p:nvSpPr>
              <p:cNvPr id="5" name="Freeform 5"/>
              <p:cNvSpPr/>
              <p:nvPr/>
            </p:nvSpPr>
            <p:spPr>
              <a:xfrm>
                <a:off x="72389" y="72390"/>
                <a:ext cx="27817691" cy="3670472"/>
              </a:xfrm>
              <a:custGeom>
                <a:avLst/>
                <a:gdLst/>
                <a:ahLst/>
                <a:cxnLst/>
                <a:rect l="l" t="t" r="r" b="b"/>
                <a:pathLst>
                  <a:path w="27817691" h="3670473">
                    <a:moveTo>
                      <a:pt x="0" y="0"/>
                    </a:moveTo>
                    <a:lnTo>
                      <a:pt x="27817691" y="0"/>
                    </a:lnTo>
                    <a:lnTo>
                      <a:pt x="27817691" y="3670473"/>
                    </a:lnTo>
                    <a:lnTo>
                      <a:pt x="0" y="3670473"/>
                    </a:lnTo>
                    <a:lnTo>
                      <a:pt x="0" y="0"/>
                    </a:lnTo>
                    <a:close/>
                  </a:path>
                </a:pathLst>
              </a:custGeom>
              <a:solidFill>
                <a:srgbClr val="FFFFFF"/>
              </a:solidFill>
            </p:spPr>
            <p:txBody>
              <a:bodyPr/>
              <a:lstStyle/>
              <a:p>
                <a:endParaRPr lang="en-US"/>
              </a:p>
            </p:txBody>
          </p:sp>
          <p:sp>
            <p:nvSpPr>
              <p:cNvPr id="6" name="Freeform 6"/>
              <p:cNvSpPr/>
              <p:nvPr/>
            </p:nvSpPr>
            <p:spPr>
              <a:xfrm>
                <a:off x="3898313" y="0"/>
                <a:ext cx="20165841" cy="3815253"/>
              </a:xfrm>
              <a:custGeom>
                <a:avLst/>
                <a:gdLst/>
                <a:ahLst/>
                <a:cxnLst/>
                <a:rect l="l" t="t" r="r" b="b"/>
                <a:pathLst>
                  <a:path w="27962470" h="3815253">
                    <a:moveTo>
                      <a:pt x="27817691" y="3670473"/>
                    </a:moveTo>
                    <a:lnTo>
                      <a:pt x="27962470" y="3670473"/>
                    </a:lnTo>
                    <a:lnTo>
                      <a:pt x="27962470" y="3815253"/>
                    </a:lnTo>
                    <a:lnTo>
                      <a:pt x="27817688" y="3815253"/>
                    </a:lnTo>
                    <a:lnTo>
                      <a:pt x="27817688" y="3670473"/>
                    </a:lnTo>
                    <a:close/>
                    <a:moveTo>
                      <a:pt x="0" y="144780"/>
                    </a:moveTo>
                    <a:lnTo>
                      <a:pt x="144780" y="144780"/>
                    </a:lnTo>
                    <a:lnTo>
                      <a:pt x="144780" y="3670473"/>
                    </a:lnTo>
                    <a:lnTo>
                      <a:pt x="0" y="3670473"/>
                    </a:lnTo>
                    <a:lnTo>
                      <a:pt x="0" y="144780"/>
                    </a:lnTo>
                    <a:close/>
                    <a:moveTo>
                      <a:pt x="0" y="3670473"/>
                    </a:moveTo>
                    <a:lnTo>
                      <a:pt x="144780" y="3670473"/>
                    </a:lnTo>
                    <a:lnTo>
                      <a:pt x="144780" y="3815253"/>
                    </a:lnTo>
                    <a:lnTo>
                      <a:pt x="0" y="3815253"/>
                    </a:lnTo>
                    <a:lnTo>
                      <a:pt x="0" y="3670473"/>
                    </a:lnTo>
                    <a:close/>
                    <a:moveTo>
                      <a:pt x="27817691" y="144780"/>
                    </a:moveTo>
                    <a:lnTo>
                      <a:pt x="27962470" y="144780"/>
                    </a:lnTo>
                    <a:lnTo>
                      <a:pt x="27962470" y="3670473"/>
                    </a:lnTo>
                    <a:lnTo>
                      <a:pt x="27817688" y="3670473"/>
                    </a:lnTo>
                    <a:lnTo>
                      <a:pt x="27817688" y="144780"/>
                    </a:lnTo>
                    <a:close/>
                    <a:moveTo>
                      <a:pt x="144780" y="3670473"/>
                    </a:moveTo>
                    <a:lnTo>
                      <a:pt x="27817691" y="3670473"/>
                    </a:lnTo>
                    <a:lnTo>
                      <a:pt x="27817691" y="3815253"/>
                    </a:lnTo>
                    <a:lnTo>
                      <a:pt x="144780" y="3815253"/>
                    </a:lnTo>
                    <a:lnTo>
                      <a:pt x="144780" y="3670473"/>
                    </a:lnTo>
                    <a:close/>
                    <a:moveTo>
                      <a:pt x="27817691" y="0"/>
                    </a:moveTo>
                    <a:lnTo>
                      <a:pt x="27962470" y="0"/>
                    </a:lnTo>
                    <a:lnTo>
                      <a:pt x="27962470" y="144780"/>
                    </a:lnTo>
                    <a:lnTo>
                      <a:pt x="27817688" y="144780"/>
                    </a:lnTo>
                    <a:lnTo>
                      <a:pt x="27817688" y="0"/>
                    </a:lnTo>
                    <a:close/>
                    <a:moveTo>
                      <a:pt x="0" y="0"/>
                    </a:moveTo>
                    <a:lnTo>
                      <a:pt x="144780" y="0"/>
                    </a:lnTo>
                    <a:lnTo>
                      <a:pt x="144780" y="144780"/>
                    </a:lnTo>
                    <a:lnTo>
                      <a:pt x="0" y="144780"/>
                    </a:lnTo>
                    <a:lnTo>
                      <a:pt x="0" y="0"/>
                    </a:lnTo>
                    <a:close/>
                    <a:moveTo>
                      <a:pt x="144780" y="0"/>
                    </a:moveTo>
                    <a:lnTo>
                      <a:pt x="27817691" y="0"/>
                    </a:lnTo>
                    <a:lnTo>
                      <a:pt x="27817691" y="144780"/>
                    </a:lnTo>
                    <a:lnTo>
                      <a:pt x="144780" y="144780"/>
                    </a:lnTo>
                    <a:lnTo>
                      <a:pt x="144780" y="0"/>
                    </a:lnTo>
                    <a:close/>
                  </a:path>
                </a:pathLst>
              </a:custGeom>
              <a:solidFill>
                <a:srgbClr val="7CB79D"/>
              </a:solidFill>
            </p:spPr>
            <p:txBody>
              <a:bodyPr/>
              <a:lstStyle/>
              <a:p>
                <a:endParaRPr lang="en-US"/>
              </a:p>
            </p:txBody>
          </p:sp>
        </p:grpSp>
        <p:sp>
          <p:nvSpPr>
            <p:cNvPr id="36" name="Rectangle 35"/>
            <p:cNvSpPr/>
            <p:nvPr/>
          </p:nvSpPr>
          <p:spPr>
            <a:xfrm>
              <a:off x="3324497" y="4995649"/>
              <a:ext cx="11548768" cy="3948362"/>
            </a:xfrm>
            <a:prstGeom prst="rect">
              <a:avLst/>
            </a:prstGeom>
          </p:spPr>
          <p:txBody>
            <a:bodyPr wrap="square">
              <a:spAutoFit/>
            </a:bodyPr>
            <a:lstStyle/>
            <a:p>
              <a:pPr algn="ctr">
                <a:lnSpc>
                  <a:spcPct val="150000"/>
                </a:lnSpc>
                <a:spcAft>
                  <a:spcPts val="0"/>
                </a:spcAft>
              </a:pPr>
              <a:br>
                <a:rPr lang="en-US" sz="6500">
                  <a:solidFill>
                    <a:srgbClr val="2F5496"/>
                  </a:solidFill>
                  <a:latin typeface="Arial" panose="020B0604020202020204" pitchFamily="34" charset="0"/>
                  <a:ea typeface="Times New Roman" panose="02020603050405020304" pitchFamily="18" charset="0"/>
                </a:rPr>
              </a:br>
              <a:r>
                <a:rPr lang="pl-PL" sz="65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BÀI </a:t>
              </a:r>
              <a:r>
                <a:rPr lang="en-US" sz="65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2</a:t>
              </a:r>
              <a:r>
                <a:rPr lang="pl-PL" sz="6500" b="1" kern="0">
                  <a:solidFill>
                    <a:schemeClr val="tx2"/>
                  </a:solidFill>
                  <a:latin typeface="Arial" panose="020B0604020202020204" pitchFamily="34" charset="0"/>
                  <a:ea typeface="Times New Roman" panose="02020603050405020304" pitchFamily="18" charset="0"/>
                  <a:cs typeface="Times New Roman" panose="02020603050405020304" pitchFamily="18" charset="0"/>
                </a:rPr>
                <a:t>. TỨ GIÁC </a:t>
              </a:r>
              <a:endParaRPr lang="en-US" sz="6500" b="1" kern="0" dirty="0">
                <a:solidFill>
                  <a:schemeClr val="tx2"/>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pSp>
      <p:pic>
        <p:nvPicPr>
          <p:cNvPr id="39"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96355">
            <a:off x="1548383" y="7656685"/>
            <a:ext cx="1169234" cy="2232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8" name="Group 7"/>
          <p:cNvGrpSpPr/>
          <p:nvPr/>
        </p:nvGrpSpPr>
        <p:grpSpPr>
          <a:xfrm>
            <a:off x="3048000" y="1292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txBody>
              <a:bodyPr/>
              <a:lstStyle/>
              <a:p>
                <a:endParaRPr lang="en-US"/>
              </a:p>
            </p:txBody>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txBody>
              <a:bodyPr/>
              <a:lstStyle/>
              <a:p>
                <a:endParaRPr lang="en-US"/>
              </a:p>
            </p:txBody>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txBody>
              <a:bodyPr/>
              <a:lstStyle/>
              <a:p>
                <a:endParaRPr lang="en-US"/>
              </a:p>
            </p:txBody>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txBody>
              <a:bodyPr/>
              <a:lstStyle/>
              <a:p>
                <a:endParaRPr lang="en-US"/>
              </a:p>
            </p:txBody>
          </p:sp>
        </p:grpSp>
        <p:sp>
          <p:nvSpPr>
            <p:cNvPr id="20" name="TextBox 13"/>
            <p:cNvSpPr txBox="1"/>
            <p:nvPr/>
          </p:nvSpPr>
          <p:spPr>
            <a:xfrm>
              <a:off x="470785" y="930271"/>
              <a:ext cx="7426524" cy="886514"/>
            </a:xfrm>
            <a:prstGeom prst="rect">
              <a:avLst/>
            </a:prstGeom>
          </p:spPr>
          <p:txBody>
            <a:bodyPr lIns="0" tIns="0" rIns="0" bIns="0" rtlCol="0" anchor="t">
              <a:spAutoFit/>
            </a:bodyPr>
            <a:lstStyle/>
            <a:p>
              <a:pPr algn="ctr">
                <a:lnSpc>
                  <a:spcPts val="9003"/>
                </a:lnSpc>
              </a:pPr>
              <a:r>
                <a:rPr lang="en-US" sz="7502" b="1" spc="-112" dirty="0">
                  <a:solidFill>
                    <a:srgbClr val="000000"/>
                  </a:solidFill>
                  <a:latin typeface="Arial" panose="020B0604020202020204" pitchFamily="34" charset="0"/>
                  <a:cs typeface="Arial" panose="020B0604020202020204" pitchFamily="34" charset="0"/>
                </a:rPr>
                <a:t>LUYỆN TẬP</a:t>
              </a:r>
            </a:p>
          </p:txBody>
        </p:sp>
      </p:grpSp>
      <p:pic>
        <p:nvPicPr>
          <p:cNvPr id="12" name="Picture 11"/>
          <p:cNvPicPr>
            <a:picLocks noChangeAspect="1"/>
          </p:cNvPicPr>
          <p:nvPr/>
        </p:nvPicPr>
        <p:blipFill>
          <a:blip r:embed="rId2"/>
          <a:stretch>
            <a:fillRect/>
          </a:stretch>
        </p:blipFill>
        <p:spPr>
          <a:xfrm>
            <a:off x="10420146" y="6641276"/>
            <a:ext cx="3645724" cy="3645724"/>
          </a:xfrm>
          <a:prstGeom prst="rect">
            <a:avLst/>
          </a:prstGeom>
        </p:spPr>
      </p:pic>
      <p:pic>
        <p:nvPicPr>
          <p:cNvPr id="14" name="Picture 13"/>
          <p:cNvPicPr>
            <a:picLocks noChangeAspect="1"/>
          </p:cNvPicPr>
          <p:nvPr/>
        </p:nvPicPr>
        <p:blipFill>
          <a:blip r:embed="rId3"/>
          <a:stretch>
            <a:fillRect/>
          </a:stretch>
        </p:blipFill>
        <p:spPr>
          <a:xfrm>
            <a:off x="4876800" y="7658100"/>
            <a:ext cx="2225451" cy="21337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1725517"/>
            <a:ext cx="17526000" cy="8294783"/>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609690" y="342900"/>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914400" y="2132245"/>
            <a:ext cx="16507689" cy="7649915"/>
          </a:xfrm>
          <a:prstGeom prst="rect">
            <a:avLst/>
          </a:prstGeom>
        </p:spPr>
        <p:txBody>
          <a:bodyPr wrap="square">
            <a:spAutoFit/>
          </a:bodyPr>
          <a:lstStyle/>
          <a:p>
            <a:pPr>
              <a:lnSpc>
                <a:spcPct val="107000"/>
              </a:lnSpc>
              <a:spcBef>
                <a:spcPts val="1000"/>
              </a:spcBef>
              <a:spcAft>
                <a:spcPts val="1000"/>
              </a:spcAft>
            </a:pPr>
            <a:r>
              <a:rPr lang="vi-VN" sz="4200" b="1">
                <a:solidFill>
                  <a:srgbClr val="C00000"/>
                </a:solidFill>
                <a:ea typeface="Calibri" panose="020F0502020204030204" pitchFamily="34" charset="0"/>
                <a:cs typeface="Times New Roman" panose="02020603050405020304" pitchFamily="18" charset="0"/>
              </a:rPr>
              <a:t>Câu 1. Hãy chọn câu sai.</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A. Tứ giác lồi là tứ giác luôn nằm trong một nửa mặt phẳng có bờ là đường thẳng chứa bất kỳ cạnh nào của tứ giác.</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B. Tổng các góc của một tứ giác bằng 180</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º</a:t>
            </a:r>
            <a:r>
              <a:rPr lang="vi-VN" sz="4200">
                <a:ea typeface="Calibri" panose="020F0502020204030204" pitchFamily="34" charset="0"/>
                <a:cs typeface="Times New Roman" panose="02020603050405020304" pitchFamily="18" charset="0"/>
              </a:rPr>
              <a:t>.</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C. Tổng các góc của một tứ giác bằng 360</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º</a:t>
            </a:r>
            <a:r>
              <a:rPr lang="vi-VN" sz="4200">
                <a:ea typeface="Calibri" panose="020F0502020204030204" pitchFamily="34" charset="0"/>
                <a:cs typeface="Times New Roman" panose="02020603050405020304" pitchFamily="18" charset="0"/>
              </a:rPr>
              <a:t>.</a:t>
            </a:r>
          </a:p>
          <a:p>
            <a:pPr algn="just">
              <a:lnSpc>
                <a:spcPct val="150000"/>
              </a:lnSpc>
              <a:spcBef>
                <a:spcPts val="1000"/>
              </a:spcBef>
              <a:spcAft>
                <a:spcPts val="1000"/>
              </a:spcAft>
            </a:pPr>
            <a:r>
              <a:rPr lang="vi-VN" sz="4200">
                <a:ea typeface="Calibri" panose="020F0502020204030204" pitchFamily="34" charset="0"/>
                <a:cs typeface="Times New Roman" panose="02020603050405020304" pitchFamily="18" charset="0"/>
              </a:rPr>
              <a:t>D. Tứ giác ABCD là hình gồm đoạn thẳng AB, BC, CD, DA, trong đó bất kì hai đoạn thẳng nào cũng không nằm trên một đường thẳng.</a:t>
            </a: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4935200" y="419100"/>
            <a:ext cx="2362200" cy="2341532"/>
          </a:xfrm>
          <a:prstGeom prst="rect">
            <a:avLst/>
          </a:prstGeom>
        </p:spPr>
      </p:pic>
      <p:sp>
        <p:nvSpPr>
          <p:cNvPr id="17" name="Oval 16"/>
          <p:cNvSpPr/>
          <p:nvPr/>
        </p:nvSpPr>
        <p:spPr>
          <a:xfrm>
            <a:off x="685800" y="53721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3295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38203" y="876300"/>
            <a:ext cx="16687797" cy="9410700"/>
            <a:chOff x="0" y="0"/>
            <a:chExt cx="6038062" cy="6076340"/>
          </a:xfrm>
        </p:grpSpPr>
        <p:sp>
          <p:nvSpPr>
            <p:cNvPr id="5" name="Freeform 5"/>
            <p:cNvSpPr/>
            <p:nvPr/>
          </p:nvSpPr>
          <p:spPr>
            <a:xfrm>
              <a:off x="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72406"/>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563600" y="6743700"/>
            <a:ext cx="2993142" cy="2966954"/>
          </a:xfrm>
          <a:prstGeom prst="rect">
            <a:avLst/>
          </a:prstGeom>
        </p:spPr>
      </p:pic>
      <p:pic>
        <p:nvPicPr>
          <p:cNvPr id="25"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507" y="8801100"/>
            <a:ext cx="1060309" cy="1362546"/>
          </a:xfrm>
          <a:prstGeom prst="rect">
            <a:avLst/>
          </a:prstGeom>
        </p:spPr>
      </p:pic>
      <p:pic>
        <p:nvPicPr>
          <p:cNvPr id="26"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997" y="1356437"/>
            <a:ext cx="1050400" cy="2005971"/>
          </a:xfrm>
          <a:prstGeom prst="rect">
            <a:avLst/>
          </a:prstGeom>
        </p:spPr>
      </p:pic>
      <p:sp>
        <p:nvSpPr>
          <p:cNvPr id="2" name="Rectangle 1"/>
          <p:cNvSpPr/>
          <p:nvPr/>
        </p:nvSpPr>
        <p:spPr>
          <a:xfrm>
            <a:off x="4419600" y="2171700"/>
            <a:ext cx="11216062" cy="748859"/>
          </a:xfrm>
          <a:prstGeom prst="rect">
            <a:avLst/>
          </a:prstGeom>
        </p:spPr>
        <p:txBody>
          <a:bodyPr wrap="square">
            <a:spAutoFit/>
          </a:bodyPr>
          <a:lstStyle/>
          <a:p>
            <a:pPr>
              <a:lnSpc>
                <a:spcPct val="107000"/>
              </a:lnSpc>
              <a:spcAft>
                <a:spcPts val="800"/>
              </a:spcAft>
            </a:pPr>
            <a:r>
              <a:rPr lang="fr-FR" sz="4300" b="1">
                <a:solidFill>
                  <a:srgbClr val="C00000"/>
                </a:solidFill>
                <a:latin typeface="Arial" panose="020B0604020202020204" pitchFamily="34" charset="0"/>
                <a:ea typeface="Calibri" panose="020F0502020204030204" pitchFamily="34" charset="0"/>
                <a:cs typeface="Times New Roman" panose="02020603050405020304" pitchFamily="18" charset="0"/>
              </a:rPr>
              <a:t>Câu 2. Các góc của tứ giác có thể là:</a:t>
            </a:r>
          </a:p>
        </p:txBody>
      </p:sp>
      <p:sp>
        <p:nvSpPr>
          <p:cNvPr id="8" name="Rectangle 7"/>
          <p:cNvSpPr/>
          <p:nvPr/>
        </p:nvSpPr>
        <p:spPr>
          <a:xfrm>
            <a:off x="4522352" y="3230344"/>
            <a:ext cx="9144000" cy="5570756"/>
          </a:xfrm>
          <a:prstGeom prst="rect">
            <a:avLst/>
          </a:prstGeom>
        </p:spPr>
        <p:txBody>
          <a:bodyPr>
            <a:spAutoFit/>
          </a:bodyPr>
          <a:lstStyle/>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A. 4 góc nhọn</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B. 4 góc tù     </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C. 4 góc vuông</a:t>
            </a:r>
          </a:p>
          <a:p>
            <a:pPr lvl="0">
              <a:lnSpc>
                <a:spcPct val="200000"/>
              </a:lnSpc>
              <a:spcAft>
                <a:spcPts val="800"/>
              </a:spcAft>
            </a:pPr>
            <a:r>
              <a:rPr lang="fr-FR" sz="4200">
                <a:solidFill>
                  <a:prstClr val="black"/>
                </a:solidFill>
                <a:latin typeface="Arial" panose="020B0604020202020204" pitchFamily="34" charset="0"/>
                <a:ea typeface="Calibri" panose="020F0502020204030204" pitchFamily="34" charset="0"/>
                <a:cs typeface="Times New Roman" panose="02020603050405020304" pitchFamily="18" charset="0"/>
              </a:rPr>
              <a:t>D. 1 góc vuông, 3 góc nhọn</a:t>
            </a:r>
            <a:endParaRPr lang="fr-FR" sz="4200" dirty="0" err="1">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8" name="Oval 17"/>
          <p:cNvSpPr/>
          <p:nvPr/>
        </p:nvSpPr>
        <p:spPr>
          <a:xfrm>
            <a:off x="4330811" y="63627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906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81000" y="1725517"/>
            <a:ext cx="17526000" cy="8294783"/>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609690" y="342900"/>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914400" y="2132245"/>
            <a:ext cx="16507689" cy="3235886"/>
          </a:xfrm>
          <a:prstGeom prst="rect">
            <a:avLst/>
          </a:prstGeom>
        </p:spPr>
        <p:txBody>
          <a:bodyPr wrap="square">
            <a:spAutoFit/>
          </a:bodyPr>
          <a:lstStyle/>
          <a:p>
            <a:pPr lvl="0">
              <a:lnSpc>
                <a:spcPct val="107000"/>
              </a:lnSpc>
              <a:spcBef>
                <a:spcPts val="1000"/>
              </a:spcBef>
              <a:spcAft>
                <a:spcPts val="1000"/>
              </a:spcAft>
            </a:pPr>
            <a:r>
              <a:rPr kumimoji="0" lang="vi-VN"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a:t>
            </a:r>
            <a:r>
              <a:rPr kumimoji="0" lang="en-US"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Cho hình vẽ sau. Chọn câu đúng.</a:t>
            </a:r>
            <a:endParaRPr lang="en-US" sz="4200" b="1">
              <a:solidFill>
                <a:srgbClr val="C00000"/>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1000"/>
              </a:spcBef>
              <a:spcAft>
                <a:spcPts val="1000"/>
              </a:spcAft>
            </a:pPr>
            <a:r>
              <a:rPr lang="vi-VN" sz="4200">
                <a:solidFill>
                  <a:prstClr val="black"/>
                </a:solidFill>
                <a:latin typeface="Arial" panose="020B0604020202020204" pitchFamily="34" charset="0"/>
                <a:ea typeface="Calibri" panose="020F0502020204030204" pitchFamily="34" charset="0"/>
                <a:cs typeface="Arial" panose="020B0604020202020204" pitchFamily="34" charset="0"/>
              </a:rPr>
              <a:t>A. Hai đỉnh kề nhau: A, C        </a:t>
            </a:r>
          </a:p>
          <a:p>
            <a:pPr lvl="0">
              <a:lnSpc>
                <a:spcPct val="150000"/>
              </a:lnSpc>
              <a:spcBef>
                <a:spcPts val="1000"/>
              </a:spcBef>
              <a:spcAft>
                <a:spcPts val="1000"/>
              </a:spcAft>
            </a:pPr>
            <a:r>
              <a:rPr lang="vi-VN" sz="4200">
                <a:solidFill>
                  <a:prstClr val="black"/>
                </a:solidFill>
                <a:latin typeface="Arial" panose="020B0604020202020204" pitchFamily="34" charset="0"/>
                <a:ea typeface="Calibri" panose="020F0502020204030204" pitchFamily="34" charset="0"/>
                <a:cs typeface="Arial" panose="020B0604020202020204" pitchFamily="34" charset="0"/>
              </a:rPr>
              <a:t>B. Hai cạnh kề nhau: AB, DC  </a:t>
            </a:r>
          </a:p>
        </p:txBody>
      </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392400" y="7890495"/>
            <a:ext cx="1841521" cy="1825409"/>
          </a:xfrm>
          <a:prstGeom prst="rect">
            <a:avLst/>
          </a:prstGeom>
        </p:spPr>
      </p:pic>
      <p:sp>
        <p:nvSpPr>
          <p:cNvPr id="17" name="Oval 16"/>
          <p:cNvSpPr/>
          <p:nvPr/>
        </p:nvSpPr>
        <p:spPr>
          <a:xfrm>
            <a:off x="685800" y="5642054"/>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12513221" y="3238500"/>
            <a:ext cx="4980554" cy="3580789"/>
          </a:xfrm>
          <a:prstGeom prst="rect">
            <a:avLst/>
          </a:prstGeom>
        </p:spPr>
      </p:pic>
      <p:sp>
        <p:nvSpPr>
          <p:cNvPr id="8" name="Rectangle 7"/>
          <p:cNvSpPr/>
          <p:nvPr/>
        </p:nvSpPr>
        <p:spPr>
          <a:xfrm>
            <a:off x="914399" y="5522209"/>
            <a:ext cx="11277757" cy="4226798"/>
          </a:xfrm>
          <a:prstGeom prst="rect">
            <a:avLst/>
          </a:prstGeom>
        </p:spPr>
        <p:txBody>
          <a:bodyPr wrap="square">
            <a:spAutoFit/>
          </a:bodyPr>
          <a:lstStyle/>
          <a:p>
            <a:pPr lvl="0">
              <a:lnSpc>
                <a:spcPct val="150000"/>
              </a:lnSpc>
              <a:spcBef>
                <a:spcPts val="1000"/>
              </a:spcBef>
              <a:spcAft>
                <a:spcPts val="1000"/>
              </a:spcAft>
            </a:pPr>
            <a:r>
              <a:rPr lang="vi-VN" sz="4200">
                <a:solidFill>
                  <a:prstClr val="black"/>
                </a:solidFill>
                <a:ea typeface="Calibri" panose="020F0502020204030204" pitchFamily="34" charset="0"/>
                <a:cs typeface="Arial" panose="020B0604020202020204" pitchFamily="34" charset="0"/>
              </a:rPr>
              <a:t>C. Điểm M nằm ngoài tứ giác ABCD và điểm N nằm trong tứ giác ABCD</a:t>
            </a:r>
          </a:p>
          <a:p>
            <a:pPr lvl="0">
              <a:lnSpc>
                <a:spcPct val="150000"/>
              </a:lnSpc>
              <a:spcBef>
                <a:spcPts val="1000"/>
              </a:spcBef>
              <a:spcAft>
                <a:spcPts val="1000"/>
              </a:spcAft>
            </a:pPr>
            <a:r>
              <a:rPr lang="vi-VN" sz="4200">
                <a:solidFill>
                  <a:prstClr val="black"/>
                </a:solidFill>
                <a:ea typeface="Calibri" panose="020F0502020204030204" pitchFamily="34" charset="0"/>
                <a:cs typeface="Arial" panose="020B0604020202020204" pitchFamily="34" charset="0"/>
              </a:rPr>
              <a:t>D. Điểm M nằm trong tứ giác ABCD và điểm N nằm ngoài tứ giác ABCD</a:t>
            </a:r>
          </a:p>
        </p:txBody>
      </p:sp>
    </p:spTree>
    <p:extLst>
      <p:ext uri="{BB962C8B-B14F-4D97-AF65-F5344CB8AC3E}">
        <p14:creationId xmlns:p14="http://schemas.microsoft.com/office/powerpoint/2010/main" val="1300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pic>
        <p:nvPicPr>
          <p:cNvPr id="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20275" y="7124700"/>
            <a:ext cx="2438400" cy="2417064"/>
          </a:xfrm>
          <a:prstGeom prst="rect">
            <a:avLst/>
          </a:prstGeom>
        </p:spPr>
      </p:pic>
      <p:pic>
        <p:nvPicPr>
          <p:cNvPr id="16"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9966" y="899626"/>
            <a:ext cx="1060309" cy="1362546"/>
          </a:xfrm>
          <a:prstGeom prst="rect">
            <a:avLst/>
          </a:prstGeom>
        </p:spPr>
      </p:pic>
      <p:pic>
        <p:nvPicPr>
          <p:cNvPr id="1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22374">
            <a:off x="16204949" y="4328018"/>
            <a:ext cx="1125883" cy="215012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438400" y="2541995"/>
                <a:ext cx="13335002" cy="2012795"/>
              </a:xfrm>
              <a:prstGeom prst="rect">
                <a:avLst/>
              </a:prstGeom>
            </p:spPr>
            <p:txBody>
              <a:bodyPr wrap="square">
                <a:spAutoFit/>
              </a:bodyPr>
              <a:lstStyle/>
              <a:p>
                <a:pPr algn="just">
                  <a:lnSpc>
                    <a:spcPct val="150000"/>
                  </a:lnSpc>
                  <a:spcAft>
                    <a:spcPts val="0"/>
                  </a:spcAft>
                </a:pPr>
                <a:r>
                  <a:rPr lang="en-US" sz="4300" b="1">
                    <a:solidFill>
                      <a:srgbClr val="C00000"/>
                    </a:solidFill>
                    <a:latin typeface="Arial" panose="020B0604020202020204" pitchFamily="34" charset="0"/>
                    <a:ea typeface="Times New Roman" panose="02020603050405020304" pitchFamily="18" charset="0"/>
                    <a:cs typeface="Arial" panose="020B0604020202020204" pitchFamily="34" charset="0"/>
                  </a:rPr>
                  <a:t>Câu 4.</a:t>
                </a:r>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Cho tứ giác ABCD, trong đó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𝑨</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𝑩</m:t>
                        </m:r>
                      </m:e>
                    </m:acc>
                    <m:r>
                      <a:rPr lang="en-US" sz="4300" b="1">
                        <a:solidFill>
                          <a:srgbClr val="C00000"/>
                        </a:solidFill>
                        <a:effectLst/>
                        <a:latin typeface="Cambria Math" panose="02040503050406030204" pitchFamily="18" charset="0"/>
                        <a:ea typeface="Times New Roman" panose="02020603050405020304" pitchFamily="18" charset="0"/>
                      </a:rPr>
                      <m:t>=</m:t>
                    </m:r>
                    <m:sSup>
                      <m:sSupPr>
                        <m:ctrlPr>
                          <a:rPr lang="en-US" sz="4300" b="1" i="1">
                            <a:solidFill>
                              <a:srgbClr val="C00000"/>
                            </a:solidFill>
                            <a:effectLst/>
                            <a:latin typeface="Cambria Math" panose="02040503050406030204" pitchFamily="18" charset="0"/>
                            <a:ea typeface="Times New Roman" panose="02020603050405020304" pitchFamily="18" charset="0"/>
                          </a:rPr>
                        </m:ctrlPr>
                      </m:sSupPr>
                      <m:e>
                        <m:r>
                          <a:rPr lang="en-US" sz="4300" b="1" i="1">
                            <a:solidFill>
                              <a:srgbClr val="C00000"/>
                            </a:solidFill>
                            <a:effectLst/>
                            <a:latin typeface="Cambria Math" panose="02040503050406030204" pitchFamily="18" charset="0"/>
                            <a:ea typeface="Times New Roman" panose="02020603050405020304" pitchFamily="18" charset="0"/>
                          </a:rPr>
                          <m:t>𝟏𝟒𝟎</m:t>
                        </m:r>
                      </m:e>
                      <m:sup>
                        <m:r>
                          <a:rPr lang="en-US" sz="4300" b="1" i="1">
                            <a:solidFill>
                              <a:srgbClr val="C00000"/>
                            </a:solidFill>
                            <a:effectLst/>
                            <a:latin typeface="Cambria Math" panose="02040503050406030204" pitchFamily="18" charset="0"/>
                            <a:ea typeface="Times New Roman" panose="02020603050405020304" pitchFamily="18" charset="0"/>
                          </a:rPr>
                          <m:t>𝒐</m:t>
                        </m:r>
                      </m:sup>
                    </m:sSup>
                  </m:oMath>
                </a14:m>
                <a:r>
                  <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 Tổng </a:t>
                </a:r>
                <a14:m>
                  <m:oMath xmlns:m="http://schemas.openxmlformats.org/officeDocument/2006/math">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𝑪</m:t>
                        </m:r>
                      </m:e>
                    </m:acc>
                    <m:r>
                      <a:rPr lang="en-US" sz="4300" b="1">
                        <a:solidFill>
                          <a:srgbClr val="C00000"/>
                        </a:solidFill>
                        <a:effectLst/>
                        <a:latin typeface="Cambria Math" panose="02040503050406030204" pitchFamily="18" charset="0"/>
                        <a:ea typeface="Times New Roman" panose="02020603050405020304" pitchFamily="18" charset="0"/>
                      </a:rPr>
                      <m:t>+</m:t>
                    </m:r>
                    <m:acc>
                      <m:accPr>
                        <m:chr m:val="̂"/>
                        <m:ctrlPr>
                          <a:rPr lang="en-US" sz="4300" b="1" i="1">
                            <a:solidFill>
                              <a:srgbClr val="C00000"/>
                            </a:solidFill>
                            <a:effectLst/>
                            <a:latin typeface="Cambria Math" panose="02040503050406030204" pitchFamily="18" charset="0"/>
                            <a:ea typeface="Times New Roman" panose="02020603050405020304" pitchFamily="18" charset="0"/>
                          </a:rPr>
                        </m:ctrlPr>
                      </m:accPr>
                      <m:e>
                        <m:r>
                          <a:rPr lang="en-US" sz="4300" b="1" i="1">
                            <a:solidFill>
                              <a:srgbClr val="C00000"/>
                            </a:solidFill>
                            <a:effectLst/>
                            <a:latin typeface="Cambria Math" panose="02040503050406030204" pitchFamily="18" charset="0"/>
                            <a:ea typeface="Times New Roman" panose="02020603050405020304" pitchFamily="18" charset="0"/>
                          </a:rPr>
                          <m:t>𝑫</m:t>
                        </m:r>
                      </m:e>
                    </m:acc>
                    <m:r>
                      <a:rPr lang="en-US" sz="4300" b="1">
                        <a:solidFill>
                          <a:srgbClr val="C00000"/>
                        </a:solidFill>
                        <a:effectLst/>
                        <a:latin typeface="Cambria Math" panose="02040503050406030204" pitchFamily="18" charset="0"/>
                        <a:ea typeface="Times New Roman" panose="02020603050405020304" pitchFamily="18" charset="0"/>
                      </a:rPr>
                      <m:t>=?</m:t>
                    </m:r>
                  </m:oMath>
                </a14:m>
                <a:endParaRPr lang="en-US" sz="43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400" y="2541995"/>
                <a:ext cx="13335002" cy="2012795"/>
              </a:xfrm>
              <a:prstGeom prst="rect">
                <a:avLst/>
              </a:prstGeom>
              <a:blipFill>
                <a:blip r:embed="rId26"/>
                <a:stretch>
                  <a:fillRect l="-1782" r="-1737" b="-13333"/>
                </a:stretch>
              </a:blipFill>
            </p:spPr>
            <p:txBody>
              <a:bodyPr/>
              <a:lstStyle/>
              <a:p>
                <a:r>
                  <a:rPr lang="en-US">
                    <a:noFill/>
                  </a:rPr>
                  <a:t> </a:t>
                </a:r>
              </a:p>
            </p:txBody>
          </p:sp>
        </mc:Fallback>
      </mc:AlternateContent>
      <p:sp>
        <p:nvSpPr>
          <p:cNvPr id="3" name="Rectangle 2"/>
          <p:cNvSpPr/>
          <p:nvPr/>
        </p:nvSpPr>
        <p:spPr>
          <a:xfrm>
            <a:off x="5791200" y="4951764"/>
            <a:ext cx="9144000" cy="3323987"/>
          </a:xfrm>
          <a:prstGeom prst="rect">
            <a:avLst/>
          </a:prstGeom>
        </p:spPr>
        <p:txBody>
          <a:bodyPr>
            <a:spAutoFit/>
          </a:bodyPr>
          <a:lstStyle/>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A. 220º      			B. 200º       </a:t>
            </a:r>
          </a:p>
          <a:p>
            <a:pPr algn="just">
              <a:lnSpc>
                <a:spcPct val="2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C. 160º        		D. 130º </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8" name="Oval 17"/>
          <p:cNvSpPr/>
          <p:nvPr/>
        </p:nvSpPr>
        <p:spPr>
          <a:xfrm>
            <a:off x="5525440" y="5638800"/>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65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txBody>
            <a:bodyPr/>
            <a:lstStyle/>
            <a:p>
              <a:endParaRPr lang="en-US"/>
            </a:p>
          </p:txBody>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txBody>
              <a:bodyPr/>
              <a:lstStyle/>
              <a:p>
                <a:endParaRPr lang="en-US"/>
              </a:p>
            </p:txBody>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txBody>
              <a:bodyPr/>
              <a:lstStyle/>
              <a:p>
                <a:endParaRPr lang="en-US"/>
              </a:p>
            </p:txBody>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00200" y="2631489"/>
                <a:ext cx="15240000" cy="2036455"/>
              </a:xfrm>
              <a:prstGeom prst="rect">
                <a:avLst/>
              </a:prstGeom>
            </p:spPr>
            <p:txBody>
              <a:bodyPr wrap="square">
                <a:spAutoFit/>
              </a:bodyPr>
              <a:lstStyle/>
              <a:p>
                <a:pPr>
                  <a:lnSpc>
                    <a:spcPct val="150000"/>
                  </a:lnSpc>
                  <a:spcBef>
                    <a:spcPts val="100"/>
                  </a:spcBef>
                  <a:spcAft>
                    <a:spcPts val="100"/>
                  </a:spcAft>
                </a:pPr>
                <a:r>
                  <a:rPr lang="en-US" sz="4400" b="1">
                    <a:solidFill>
                      <a:srgbClr val="C00000"/>
                    </a:solidFill>
                    <a:latin typeface="Arial" panose="020B0604020202020204" pitchFamily="34" charset="0"/>
                    <a:ea typeface="Arial" panose="020B0604020202020204" pitchFamily="34" charset="0"/>
                    <a:cs typeface="Arial" panose="020B0604020202020204" pitchFamily="34" charset="0"/>
                  </a:rPr>
                  <a:t>Câu 5. </a:t>
                </a:r>
                <a:r>
                  <a:rPr lang="en-US" sz="4400" b="1">
                    <a:solidFill>
                      <a:srgbClr val="C00000"/>
                    </a:solidFill>
                    <a:effectLst/>
                    <a:latin typeface="Arial" panose="020B0604020202020204" pitchFamily="34" charset="0"/>
                    <a:ea typeface="Arial" panose="020B0604020202020204" pitchFamily="34" charset="0"/>
                    <a:cs typeface="Arial" panose="020B0604020202020204" pitchFamily="34" charset="0"/>
                  </a:rPr>
                  <a:t>Cho tứ giác ABCD có </a:t>
                </a:r>
                <a14:m>
                  <m:oMath xmlns:m="http://schemas.openxmlformats.org/officeDocument/2006/math">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𝐀</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𝟓</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𝟎</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𝐁</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𝟏𝟏</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𝟕</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𝐂</m:t>
                        </m:r>
                      </m:e>
                    </m:acc>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𝟕</m:t>
                    </m:r>
                    <m:sSup>
                      <m:sSupPr>
                        <m:ctrlPr>
                          <a:rPr lang="en-US" sz="4400" b="1" i="1">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𝟏</m:t>
                        </m:r>
                      </m:e>
                      <m:sup>
                        <m:r>
                          <a:rPr lang="en-US" sz="4400" b="1" i="0">
                            <a:solidFill>
                              <a:srgbClr val="C00000"/>
                            </a:solidFill>
                            <a:effectLst/>
                            <a:latin typeface="Cambria Math" panose="02040503050406030204" pitchFamily="18" charset="0"/>
                            <a:ea typeface="Arial" panose="020B0604020202020204" pitchFamily="34" charset="0"/>
                            <a:cs typeface="Times New Roman" panose="02020603050405020304" pitchFamily="18" charset="0"/>
                          </a:rPr>
                          <m:t>𝐨</m:t>
                        </m:r>
                      </m:sup>
                    </m:sSup>
                  </m:oMath>
                </a14:m>
                <a:r>
                  <a:rPr lang="en-US" sz="4400" b="1">
                    <a:solidFill>
                      <a:srgbClr val="C00000"/>
                    </a:solidFill>
                    <a:effectLst/>
                    <a:latin typeface="Arial" panose="020B0604020202020204" pitchFamily="34" charset="0"/>
                    <a:ea typeface="Arial" panose="020B0604020202020204" pitchFamily="34" charset="0"/>
                    <a:cs typeface="Arial" panose="020B0604020202020204" pitchFamily="34" charset="0"/>
                  </a:rPr>
                  <a:t>. Số đo góc ngoài tại đỉnh D bằng:</a:t>
                </a:r>
              </a:p>
            </p:txBody>
          </p:sp>
        </mc:Choice>
        <mc:Fallback xmlns="">
          <p:sp>
            <p:nvSpPr>
              <p:cNvPr id="3" name="Rectangle 2"/>
              <p:cNvSpPr>
                <a:spLocks noRot="1" noChangeAspect="1" noMove="1" noResize="1" noEditPoints="1" noAdjustHandles="1" noChangeArrowheads="1" noChangeShapeType="1" noTextEdit="1"/>
              </p:cNvSpPr>
              <p:nvPr/>
            </p:nvSpPr>
            <p:spPr>
              <a:xfrm>
                <a:off x="1600200" y="2631489"/>
                <a:ext cx="15240000" cy="2036455"/>
              </a:xfrm>
              <a:prstGeom prst="rect">
                <a:avLst/>
              </a:prstGeom>
              <a:blipFill>
                <a:blip r:embed="rId3"/>
                <a:stretch>
                  <a:fillRect l="-1640" r="-1760" b="-12874"/>
                </a:stretch>
              </a:blipFill>
            </p:spPr>
            <p:txBody>
              <a:bodyPr/>
              <a:lstStyle/>
              <a:p>
                <a:r>
                  <a:rPr lang="en-US">
                    <a:noFill/>
                  </a:rPr>
                  <a:t> </a:t>
                </a:r>
              </a:p>
            </p:txBody>
          </p:sp>
        </mc:Fallback>
      </mc:AlternateContent>
      <p:pic>
        <p:nvPicPr>
          <p:cNvPr id="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4627989" y="7695665"/>
            <a:ext cx="2127990" cy="2109370"/>
          </a:xfrm>
          <a:prstGeom prst="rect">
            <a:avLst/>
          </a:prstGeom>
        </p:spPr>
      </p:pic>
      <p:pic>
        <p:nvPicPr>
          <p:cNvPr id="16"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62919">
            <a:off x="783351" y="1089918"/>
            <a:ext cx="1060309" cy="1362546"/>
          </a:xfrm>
          <a:prstGeom prst="rect">
            <a:avLst/>
          </a:prstGeom>
        </p:spPr>
      </p:pic>
      <p:pic>
        <p:nvPicPr>
          <p:cNvPr id="17" name="Picture 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9350" y="7423451"/>
            <a:ext cx="1125883" cy="2150123"/>
          </a:xfrm>
          <a:prstGeom prst="rect">
            <a:avLst/>
          </a:prstGeom>
        </p:spPr>
      </p:pic>
      <p:sp>
        <p:nvSpPr>
          <p:cNvPr id="2" name="Rectangle 1"/>
          <p:cNvSpPr/>
          <p:nvPr/>
        </p:nvSpPr>
        <p:spPr>
          <a:xfrm>
            <a:off x="5483989" y="4866769"/>
            <a:ext cx="9144000" cy="3400931"/>
          </a:xfrm>
          <a:prstGeom prst="rect">
            <a:avLst/>
          </a:prstGeom>
        </p:spPr>
        <p:txBody>
          <a:bodyPr>
            <a:spAutoFit/>
          </a:bodyPr>
          <a:lstStyle/>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A. 113º         		 B. 107º           </a:t>
            </a:r>
          </a:p>
          <a:p>
            <a:pPr lvl="0" algn="just">
              <a:lnSpc>
                <a:spcPct val="250000"/>
              </a:lnSpc>
            </a:pP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rPr>
              <a:t>C. 58º          		 D. 83º</a:t>
            </a:r>
          </a:p>
        </p:txBody>
      </p:sp>
      <p:sp>
        <p:nvSpPr>
          <p:cNvPr id="18" name="Oval 17"/>
          <p:cNvSpPr/>
          <p:nvPr/>
        </p:nvSpPr>
        <p:spPr>
          <a:xfrm>
            <a:off x="5257800" y="7135008"/>
            <a:ext cx="9906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9149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57002" y="6797714"/>
                <a:ext cx="15209359" cy="2917786"/>
              </a:xfrm>
              <a:prstGeom prst="rect">
                <a:avLst/>
              </a:prstGeom>
            </p:spPr>
            <p:txBody>
              <a:bodyPr wrap="square">
                <a:spAutoFit/>
              </a:bodyPr>
              <a:lstStyle/>
              <a:p>
                <a:pPr>
                  <a:lnSpc>
                    <a:spcPct val="150000"/>
                  </a:lnSpc>
                  <a:spcBef>
                    <a:spcPts val="100"/>
                  </a:spcBef>
                  <a:spcAft>
                    <a:spcPts val="100"/>
                  </a:spcAft>
                </a:pPr>
                <a:r>
                  <a:rPr lang="fr-FR" sz="3800">
                    <a:latin typeface="Arial" panose="020B0604020202020204" pitchFamily="34" charset="0"/>
                    <a:ea typeface="Arial" panose="020B0604020202020204" pitchFamily="34" charset="0"/>
                    <a:cs typeface="Arial" panose="020B0604020202020204" pitchFamily="34" charset="0"/>
                  </a:rPr>
                  <a:t>a) </a:t>
                </a:r>
                <a:r>
                  <a:rPr lang="en-US" sz="3800">
                    <a:effectLst/>
                    <a:latin typeface="Arial" panose="020B0604020202020204" pitchFamily="34" charset="0"/>
                    <a:ea typeface="Arial" panose="020B0604020202020204" pitchFamily="34" charset="0"/>
                    <a:cs typeface="Arial" panose="020B0604020202020204" pitchFamily="34" charset="0"/>
                  </a:rPr>
                  <a:t>Xét tứ giác ABCD có: </a:t>
                </a:r>
              </a:p>
              <a:p>
                <a:pPr algn="ctr">
                  <a:lnSpc>
                    <a:spcPct val="150000"/>
                  </a:lnSpc>
                  <a:spcBef>
                    <a:spcPts val="100"/>
                  </a:spcBef>
                  <a:spcAft>
                    <a:spcPts val="100"/>
                  </a:spcAft>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bốn góc của tứ giác)</a:t>
                </a:r>
              </a:p>
              <a:p>
                <a:pPr algn="just">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e>
                    </m:d>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57002" y="6797714"/>
                <a:ext cx="15209359" cy="2917786"/>
              </a:xfrm>
              <a:prstGeom prst="rect">
                <a:avLst/>
              </a:prstGeom>
              <a:blipFill>
                <a:blip r:embed="rId4"/>
                <a:stretch>
                  <a:fillRect l="-1323" b="-292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6" name="Rectangle 15"/>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anim calcmode="lin" valueType="num">
                                      <p:cBhvr>
                                        <p:cTn id="2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6">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anim calcmode="lin" valueType="num">
                                      <p:cBhvr>
                                        <p:cTn id="3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57002" y="6797714"/>
                <a:ext cx="15209359" cy="2917786"/>
              </a:xfrm>
              <a:prstGeom prst="rect">
                <a:avLst/>
              </a:prstGeom>
            </p:spPr>
            <p:txBody>
              <a:bodyPr wrap="square">
                <a:spAutoFit/>
              </a:bodyPr>
              <a:lstStyle/>
              <a:p>
                <a:pPr lvl="0">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b) Xét tứ giác MNPQ có: </a:t>
                </a:r>
              </a:p>
              <a:p>
                <a:pPr lvl="0" algn="ctr">
                  <a:lnSpc>
                    <a:spcPct val="150000"/>
                  </a:lnSpc>
                  <a:spcBef>
                    <a:spcPts val="100"/>
                  </a:spcBef>
                  <a:spcAft>
                    <a:spcPts val="100"/>
                  </a:spcAft>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Q</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N</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Q</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57002" y="6797714"/>
                <a:ext cx="15209359" cy="2917786"/>
              </a:xfrm>
              <a:prstGeom prst="rect">
                <a:avLst/>
              </a:prstGeom>
              <a:blipFill>
                <a:blip r:embed="rId4"/>
                <a:stretch>
                  <a:fillRect l="-1323" b="-292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extLst>
      <p:ext uri="{BB962C8B-B14F-4D97-AF65-F5344CB8AC3E}">
        <p14:creationId xmlns:p14="http://schemas.microsoft.com/office/powerpoint/2010/main" val="33346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880031" y="5220416"/>
            <a:ext cx="1359891" cy="1759859"/>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6438900"/>
                <a:ext cx="15209359" cy="3678892"/>
              </a:xfrm>
              <a:prstGeom prst="rect">
                <a:avLst/>
              </a:prstGeom>
            </p:spPr>
            <p:txBody>
              <a:bodyPr wrap="square">
                <a:spAutoFit/>
              </a:bodyPr>
              <a:lstStyle/>
              <a:p>
                <a:pPr lvl="0">
                  <a:lnSpc>
                    <a:spcPct val="150000"/>
                  </a:lnSpc>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c) Có: </a:t>
                </a:r>
                <a14:m>
                  <m:oMath xmlns:m="http://schemas.openxmlformats.org/officeDocument/2006/math">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(2 góc kề bù) </a:t>
                </a:r>
                <a14:m>
                  <m:oMath xmlns:m="http://schemas.openxmlformats.org/officeDocument/2006/math">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=12</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Xét tứ giác TSVU có: </a:t>
                </a:r>
              </a:p>
              <a:p>
                <a:pPr lvl="0" algn="ctr">
                  <a:lnSpc>
                    <a:spcPct val="150000"/>
                  </a:lnSpc>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U</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V</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U</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TSV</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6438900"/>
                <a:ext cx="15209359" cy="3678892"/>
              </a:xfrm>
              <a:prstGeom prst="rect">
                <a:avLst/>
              </a:prstGeom>
              <a:blipFill>
                <a:blip r:embed="rId4"/>
                <a:stretch>
                  <a:fillRect l="-1323" b="-4470"/>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83125" y="9156175"/>
            <a:ext cx="1728249" cy="3048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Tree>
    <p:extLst>
      <p:ext uri="{BB962C8B-B14F-4D97-AF65-F5344CB8AC3E}">
        <p14:creationId xmlns:p14="http://schemas.microsoft.com/office/powerpoint/2010/main" val="15802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arn(inVertical)">
                                      <p:cBhvr>
                                        <p:cTn id="2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880031" y="5220416"/>
            <a:ext cx="1359891" cy="1759859"/>
          </a:xfrm>
          <a:prstGeom prst="rect">
            <a:avLst/>
          </a:prstGeom>
        </p:spPr>
      </p:pic>
      <p:sp>
        <p:nvSpPr>
          <p:cNvPr id="17" name="Rectangle 16"/>
          <p:cNvSpPr/>
          <p:nvPr/>
        </p:nvSpPr>
        <p:spPr>
          <a:xfrm>
            <a:off x="1066800" y="850368"/>
            <a:ext cx="5233738"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1 </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(SGK </a:t>
            </a: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675559" y="419100"/>
            <a:ext cx="10621841" cy="173829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Tìm số đo các góc chưa biết của các tứ giác trong Hình 11.</a:t>
            </a:r>
          </a:p>
        </p:txBody>
      </p:sp>
      <mc:AlternateContent xmlns:mc="http://schemas.openxmlformats.org/markup-compatibility/2006" xmlns:a14="http://schemas.microsoft.com/office/drawing/2010/main">
        <mc:Choice Requires="a14">
          <p:sp>
            <p:nvSpPr>
              <p:cNvPr id="6" name="Rectangle 5"/>
              <p:cNvSpPr/>
              <p:nvPr/>
            </p:nvSpPr>
            <p:spPr>
              <a:xfrm>
                <a:off x="1243261" y="6667500"/>
                <a:ext cx="15209359" cy="2825069"/>
              </a:xfrm>
              <a:prstGeom prst="rect">
                <a:avLst/>
              </a:prstGeom>
            </p:spPr>
            <p:txBody>
              <a:bodyPr wrap="square">
                <a:spAutoFit/>
              </a:bodyPr>
              <a:lstStyle/>
              <a:p>
                <a:pPr lvl="0">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d) Xét tứ giác EFGH có: </a:t>
                </a:r>
              </a:p>
              <a:p>
                <a:pPr lvl="0" algn="ctr">
                  <a:lnSpc>
                    <a:spcPct val="150000"/>
                  </a:lnSpc>
                  <a:spcBef>
                    <a:spcPts val="100"/>
                  </a:spcBef>
                  <a:spcAft>
                    <a:spcPts val="100"/>
                  </a:spcAft>
                  <a:defRPr/>
                </a:pP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E</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F</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G</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(định lí tổng bốn góc của tứ giác)</a:t>
                </a:r>
              </a:p>
              <a:p>
                <a:pPr lvl="0" algn="just">
                  <a:lnSpc>
                    <a:spcPct val="150000"/>
                  </a:lnSpc>
                  <a:spcBef>
                    <a:spcPts val="100"/>
                  </a:spcBef>
                  <a:spcAft>
                    <a:spcPts val="100"/>
                  </a:spcAft>
                  <a:defRP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F</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E</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G</m:t>
                            </m:r>
                          </m:e>
                        </m:acc>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8</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43261" y="6667500"/>
                <a:ext cx="15209359" cy="2825069"/>
              </a:xfrm>
              <a:prstGeom prst="rect">
                <a:avLst/>
              </a:prstGeom>
              <a:blipFill>
                <a:blip r:embed="rId4"/>
                <a:stretch>
                  <a:fillRect l="-1323" b="-6263"/>
                </a:stretch>
              </a:blipFill>
            </p:spPr>
            <p:txBody>
              <a:bodyPr/>
              <a:lstStyle/>
              <a:p>
                <a:r>
                  <a:rPr lang="en-US">
                    <a:noFill/>
                  </a:rPr>
                  <a:t> </a:t>
                </a:r>
              </a:p>
            </p:txBody>
          </p:sp>
        </mc:Fallback>
      </mc:AlternateContent>
      <p:pic>
        <p:nvPicPr>
          <p:cNvPr id="14" name="Picture 3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83125" y="9156175"/>
            <a:ext cx="1728249" cy="304800"/>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Lst>
          </a:blip>
          <a:stretch>
            <a:fillRect/>
          </a:stretch>
        </p:blipFill>
        <p:spPr>
          <a:xfrm>
            <a:off x="1983339" y="2171700"/>
            <a:ext cx="13729202" cy="3649300"/>
          </a:xfrm>
          <a:prstGeom prst="rect">
            <a:avLst/>
          </a:prstGeom>
        </p:spPr>
      </p:pic>
      <p:sp>
        <p:nvSpPr>
          <p:cNvPr id="12" name="TextBox 11"/>
          <p:cNvSpPr txBox="1"/>
          <p:nvPr/>
        </p:nvSpPr>
        <p:spPr>
          <a:xfrm>
            <a:off x="1257002" y="57617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16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0" name="Group 10"/>
          <p:cNvGrpSpPr/>
          <p:nvPr/>
        </p:nvGrpSpPr>
        <p:grpSpPr>
          <a:xfrm>
            <a:off x="1377505" y="3467100"/>
            <a:ext cx="15562593" cy="5615275"/>
            <a:chOff x="0" y="0"/>
            <a:chExt cx="18728040" cy="9442449"/>
          </a:xfrm>
        </p:grpSpPr>
        <p:sp>
          <p:nvSpPr>
            <p:cNvPr id="11" name="Freeform 11"/>
            <p:cNvSpPr/>
            <p:nvPr/>
          </p:nvSpPr>
          <p:spPr>
            <a:xfrm>
              <a:off x="72390" y="72390"/>
              <a:ext cx="18583260" cy="9297669"/>
            </a:xfrm>
            <a:custGeom>
              <a:avLst/>
              <a:gdLst/>
              <a:ahLst/>
              <a:cxnLst/>
              <a:rect l="l" t="t" r="r" b="b"/>
              <a:pathLst>
                <a:path w="18583260" h="9297669">
                  <a:moveTo>
                    <a:pt x="0" y="0"/>
                  </a:moveTo>
                  <a:lnTo>
                    <a:pt x="18583260" y="0"/>
                  </a:lnTo>
                  <a:lnTo>
                    <a:pt x="18583260" y="9297669"/>
                  </a:lnTo>
                  <a:lnTo>
                    <a:pt x="0" y="9297669"/>
                  </a:lnTo>
                  <a:lnTo>
                    <a:pt x="0" y="0"/>
                  </a:lnTo>
                  <a:close/>
                </a:path>
              </a:pathLst>
            </a:custGeom>
            <a:solidFill>
              <a:srgbClr val="FFFFFF"/>
            </a:solidFill>
          </p:spPr>
          <p:txBody>
            <a:bodyPr/>
            <a:lstStyle/>
            <a:p>
              <a:endParaRPr lang="en-US"/>
            </a:p>
          </p:txBody>
        </p:sp>
        <p:sp>
          <p:nvSpPr>
            <p:cNvPr id="12" name="Freeform 12"/>
            <p:cNvSpPr/>
            <p:nvPr/>
          </p:nvSpPr>
          <p:spPr>
            <a:xfrm>
              <a:off x="0" y="0"/>
              <a:ext cx="18728040" cy="9442449"/>
            </a:xfrm>
            <a:custGeom>
              <a:avLst/>
              <a:gdLst/>
              <a:ahLst/>
              <a:cxnLst/>
              <a:rect l="l" t="t" r="r" b="b"/>
              <a:pathLst>
                <a:path w="18728040" h="9442449">
                  <a:moveTo>
                    <a:pt x="18583261" y="9297670"/>
                  </a:moveTo>
                  <a:lnTo>
                    <a:pt x="18728040" y="9297670"/>
                  </a:lnTo>
                  <a:lnTo>
                    <a:pt x="18728040" y="9442449"/>
                  </a:lnTo>
                  <a:lnTo>
                    <a:pt x="18583261" y="9442449"/>
                  </a:lnTo>
                  <a:lnTo>
                    <a:pt x="18583261" y="9297669"/>
                  </a:lnTo>
                  <a:close/>
                  <a:moveTo>
                    <a:pt x="0" y="144780"/>
                  </a:moveTo>
                  <a:lnTo>
                    <a:pt x="144780" y="144780"/>
                  </a:lnTo>
                  <a:lnTo>
                    <a:pt x="144780" y="9297670"/>
                  </a:lnTo>
                  <a:lnTo>
                    <a:pt x="0" y="9297670"/>
                  </a:lnTo>
                  <a:lnTo>
                    <a:pt x="0" y="144780"/>
                  </a:lnTo>
                  <a:close/>
                  <a:moveTo>
                    <a:pt x="0" y="9297670"/>
                  </a:moveTo>
                  <a:lnTo>
                    <a:pt x="144780" y="9297670"/>
                  </a:lnTo>
                  <a:lnTo>
                    <a:pt x="144780" y="9442449"/>
                  </a:lnTo>
                  <a:lnTo>
                    <a:pt x="0" y="9442449"/>
                  </a:lnTo>
                  <a:lnTo>
                    <a:pt x="0" y="9297669"/>
                  </a:lnTo>
                  <a:close/>
                  <a:moveTo>
                    <a:pt x="18583261" y="144780"/>
                  </a:moveTo>
                  <a:lnTo>
                    <a:pt x="18728040" y="144780"/>
                  </a:lnTo>
                  <a:lnTo>
                    <a:pt x="18728040" y="9297670"/>
                  </a:lnTo>
                  <a:lnTo>
                    <a:pt x="18583261" y="9297670"/>
                  </a:lnTo>
                  <a:lnTo>
                    <a:pt x="18583261" y="144780"/>
                  </a:lnTo>
                  <a:close/>
                  <a:moveTo>
                    <a:pt x="144780" y="9297670"/>
                  </a:moveTo>
                  <a:lnTo>
                    <a:pt x="18583261" y="9297670"/>
                  </a:lnTo>
                  <a:lnTo>
                    <a:pt x="18583261" y="9442449"/>
                  </a:lnTo>
                  <a:lnTo>
                    <a:pt x="144780" y="9442449"/>
                  </a:lnTo>
                  <a:lnTo>
                    <a:pt x="144780" y="9297669"/>
                  </a:lnTo>
                  <a:close/>
                  <a:moveTo>
                    <a:pt x="18583261" y="0"/>
                  </a:moveTo>
                  <a:lnTo>
                    <a:pt x="18728040" y="0"/>
                  </a:lnTo>
                  <a:lnTo>
                    <a:pt x="18728040" y="144780"/>
                  </a:lnTo>
                  <a:lnTo>
                    <a:pt x="18583261" y="144780"/>
                  </a:lnTo>
                  <a:lnTo>
                    <a:pt x="18583261" y="0"/>
                  </a:lnTo>
                  <a:close/>
                  <a:moveTo>
                    <a:pt x="0" y="0"/>
                  </a:moveTo>
                  <a:lnTo>
                    <a:pt x="144780" y="0"/>
                  </a:lnTo>
                  <a:lnTo>
                    <a:pt x="144780" y="144780"/>
                  </a:lnTo>
                  <a:lnTo>
                    <a:pt x="0" y="144780"/>
                  </a:lnTo>
                  <a:lnTo>
                    <a:pt x="0" y="0"/>
                  </a:lnTo>
                  <a:close/>
                  <a:moveTo>
                    <a:pt x="144780" y="0"/>
                  </a:moveTo>
                  <a:lnTo>
                    <a:pt x="18583261" y="0"/>
                  </a:lnTo>
                  <a:lnTo>
                    <a:pt x="18583261" y="144780"/>
                  </a:lnTo>
                  <a:lnTo>
                    <a:pt x="144780" y="144780"/>
                  </a:lnTo>
                  <a:lnTo>
                    <a:pt x="144780" y="0"/>
                  </a:lnTo>
                  <a:close/>
                </a:path>
              </a:pathLst>
            </a:custGeom>
            <a:solidFill>
              <a:srgbClr val="7CB79D"/>
            </a:solidFill>
          </p:spPr>
          <p:txBody>
            <a:bodyPr/>
            <a:lstStyle/>
            <a:p>
              <a:endParaRPr lang="en-US"/>
            </a:p>
          </p:txBody>
        </p:sp>
      </p:grpSp>
      <p:sp>
        <p:nvSpPr>
          <p:cNvPr id="17" name="TextBox 17"/>
          <p:cNvSpPr txBox="1"/>
          <p:nvPr/>
        </p:nvSpPr>
        <p:spPr>
          <a:xfrm>
            <a:off x="1703007" y="4113795"/>
            <a:ext cx="2848397" cy="666849"/>
          </a:xfrm>
          <a:prstGeom prst="rect">
            <a:avLst/>
          </a:prstGeom>
        </p:spPr>
        <p:txBody>
          <a:bodyPr wrap="square" lIns="0" tIns="0" rIns="0" bIns="0" rtlCol="0" anchor="t">
            <a:spAutoFit/>
          </a:bodyPr>
          <a:lstStyle/>
          <a:p>
            <a:pPr marL="0" lvl="1" indent="0" algn="ctr">
              <a:lnSpc>
                <a:spcPts val="5200"/>
              </a:lnSpc>
            </a:pPr>
            <a:r>
              <a:rPr lang="en-US" sz="5000" b="1" u="none" dirty="0">
                <a:solidFill>
                  <a:srgbClr val="FFFFFF"/>
                </a:solidFill>
                <a:latin typeface="Arial" panose="020B0604020202020204" pitchFamily="34" charset="0"/>
                <a:cs typeface="Arial" panose="020B0604020202020204" pitchFamily="34" charset="0"/>
              </a:rPr>
              <a:t>I</a:t>
            </a:r>
          </a:p>
        </p:txBody>
      </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9358" y="1985702"/>
            <a:ext cx="1310625" cy="82450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5643" y="1496581"/>
            <a:ext cx="1208519" cy="1208519"/>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01252">
            <a:off x="903157" y="8348852"/>
            <a:ext cx="1177184" cy="1172903"/>
          </a:xfrm>
          <a:prstGeom prst="rect">
            <a:avLst/>
          </a:prstGeom>
        </p:spPr>
      </p:pic>
      <p:grpSp>
        <p:nvGrpSpPr>
          <p:cNvPr id="30" name="Group 13"/>
          <p:cNvGrpSpPr/>
          <p:nvPr/>
        </p:nvGrpSpPr>
        <p:grpSpPr>
          <a:xfrm>
            <a:off x="1377506" y="929987"/>
            <a:ext cx="15584148" cy="1698913"/>
            <a:chOff x="0" y="0"/>
            <a:chExt cx="9181877" cy="1000967"/>
          </a:xfrm>
        </p:grpSpPr>
        <p:sp>
          <p:nvSpPr>
            <p:cNvPr id="31" name="Freeform 14"/>
            <p:cNvSpPr/>
            <p:nvPr/>
          </p:nvSpPr>
          <p:spPr>
            <a:xfrm>
              <a:off x="80010" y="80010"/>
              <a:ext cx="9089167" cy="908257"/>
            </a:xfrm>
            <a:custGeom>
              <a:avLst/>
              <a:gdLst/>
              <a:ahLst/>
              <a:cxnLst/>
              <a:rect l="l" t="t" r="r" b="b"/>
              <a:pathLst>
                <a:path w="9089167" h="908257">
                  <a:moveTo>
                    <a:pt x="0" y="853647"/>
                  </a:moveTo>
                  <a:lnTo>
                    <a:pt x="0" y="908257"/>
                  </a:lnTo>
                  <a:lnTo>
                    <a:pt x="9089167" y="908257"/>
                  </a:lnTo>
                  <a:lnTo>
                    <a:pt x="9089167" y="0"/>
                  </a:lnTo>
                  <a:lnTo>
                    <a:pt x="9034557" y="0"/>
                  </a:lnTo>
                  <a:lnTo>
                    <a:pt x="9034557" y="853647"/>
                  </a:lnTo>
                  <a:close/>
                </a:path>
              </a:pathLst>
            </a:custGeom>
            <a:solidFill>
              <a:srgbClr val="000000"/>
            </a:solidFill>
          </p:spPr>
          <p:txBody>
            <a:bodyPr/>
            <a:lstStyle/>
            <a:p>
              <a:endParaRPr lang="en-US"/>
            </a:p>
          </p:txBody>
        </p:sp>
        <p:sp>
          <p:nvSpPr>
            <p:cNvPr id="32" name="Freeform 15"/>
            <p:cNvSpPr/>
            <p:nvPr/>
          </p:nvSpPr>
          <p:spPr>
            <a:xfrm>
              <a:off x="67310" y="67310"/>
              <a:ext cx="9114567" cy="933657"/>
            </a:xfrm>
            <a:custGeom>
              <a:avLst/>
              <a:gdLst/>
              <a:ahLst/>
              <a:cxnLst/>
              <a:rect l="l" t="t" r="r" b="b"/>
              <a:pathLst>
                <a:path w="9114567" h="933657">
                  <a:moveTo>
                    <a:pt x="9047257" y="0"/>
                  </a:moveTo>
                  <a:lnTo>
                    <a:pt x="9047257" y="12700"/>
                  </a:lnTo>
                  <a:lnTo>
                    <a:pt x="9101867" y="12700"/>
                  </a:lnTo>
                  <a:lnTo>
                    <a:pt x="9101867" y="920957"/>
                  </a:lnTo>
                  <a:lnTo>
                    <a:pt x="12700" y="920957"/>
                  </a:lnTo>
                  <a:lnTo>
                    <a:pt x="12700" y="866347"/>
                  </a:lnTo>
                  <a:lnTo>
                    <a:pt x="0" y="866347"/>
                  </a:lnTo>
                  <a:lnTo>
                    <a:pt x="0" y="933657"/>
                  </a:lnTo>
                  <a:lnTo>
                    <a:pt x="9114567" y="933657"/>
                  </a:lnTo>
                  <a:lnTo>
                    <a:pt x="9114567" y="0"/>
                  </a:lnTo>
                  <a:close/>
                </a:path>
              </a:pathLst>
            </a:custGeom>
            <a:solidFill>
              <a:srgbClr val="000000"/>
            </a:solidFill>
          </p:spPr>
          <p:txBody>
            <a:bodyPr/>
            <a:lstStyle/>
            <a:p>
              <a:endParaRPr lang="en-US"/>
            </a:p>
          </p:txBody>
        </p:sp>
        <p:sp>
          <p:nvSpPr>
            <p:cNvPr id="33" name="Freeform 16"/>
            <p:cNvSpPr/>
            <p:nvPr/>
          </p:nvSpPr>
          <p:spPr>
            <a:xfrm>
              <a:off x="12700" y="12700"/>
              <a:ext cx="9089167" cy="908257"/>
            </a:xfrm>
            <a:custGeom>
              <a:avLst/>
              <a:gdLst/>
              <a:ahLst/>
              <a:cxnLst/>
              <a:rect l="l" t="t" r="r" b="b"/>
              <a:pathLst>
                <a:path w="9089167" h="908257">
                  <a:moveTo>
                    <a:pt x="0" y="0"/>
                  </a:moveTo>
                  <a:lnTo>
                    <a:pt x="9089167" y="0"/>
                  </a:lnTo>
                  <a:lnTo>
                    <a:pt x="9089167" y="908257"/>
                  </a:lnTo>
                  <a:lnTo>
                    <a:pt x="0" y="908257"/>
                  </a:lnTo>
                  <a:close/>
                </a:path>
              </a:pathLst>
            </a:custGeom>
            <a:solidFill>
              <a:srgbClr val="49FAF5"/>
            </a:solidFill>
          </p:spPr>
          <p:txBody>
            <a:bodyPr/>
            <a:lstStyle/>
            <a:p>
              <a:endParaRPr lang="en-US"/>
            </a:p>
          </p:txBody>
        </p:sp>
        <p:sp>
          <p:nvSpPr>
            <p:cNvPr id="34" name="Freeform 17"/>
            <p:cNvSpPr/>
            <p:nvPr/>
          </p:nvSpPr>
          <p:spPr>
            <a:xfrm>
              <a:off x="0" y="0"/>
              <a:ext cx="9114567" cy="933657"/>
            </a:xfrm>
            <a:custGeom>
              <a:avLst/>
              <a:gdLst/>
              <a:ahLst/>
              <a:cxnLst/>
              <a:rect l="l" t="t" r="r" b="b"/>
              <a:pathLst>
                <a:path w="9114567" h="933657">
                  <a:moveTo>
                    <a:pt x="80010" y="933657"/>
                  </a:moveTo>
                  <a:lnTo>
                    <a:pt x="9114567" y="933657"/>
                  </a:lnTo>
                  <a:lnTo>
                    <a:pt x="9114567" y="80010"/>
                  </a:lnTo>
                  <a:lnTo>
                    <a:pt x="9114567" y="67310"/>
                  </a:lnTo>
                  <a:lnTo>
                    <a:pt x="9114567" y="0"/>
                  </a:lnTo>
                  <a:lnTo>
                    <a:pt x="0" y="0"/>
                  </a:lnTo>
                  <a:lnTo>
                    <a:pt x="0" y="933657"/>
                  </a:lnTo>
                  <a:lnTo>
                    <a:pt x="67310" y="933657"/>
                  </a:lnTo>
                  <a:lnTo>
                    <a:pt x="80010" y="933657"/>
                  </a:lnTo>
                  <a:close/>
                  <a:moveTo>
                    <a:pt x="12700" y="12700"/>
                  </a:moveTo>
                  <a:lnTo>
                    <a:pt x="9101867" y="12700"/>
                  </a:lnTo>
                  <a:lnTo>
                    <a:pt x="9101867" y="920957"/>
                  </a:lnTo>
                  <a:lnTo>
                    <a:pt x="12700" y="920957"/>
                  </a:lnTo>
                  <a:lnTo>
                    <a:pt x="12700" y="12700"/>
                  </a:lnTo>
                  <a:close/>
                </a:path>
              </a:pathLst>
            </a:custGeom>
            <a:solidFill>
              <a:srgbClr val="000000"/>
            </a:solidFill>
          </p:spPr>
          <p:txBody>
            <a:bodyPr/>
            <a:lstStyle/>
            <a:p>
              <a:endParaRPr lang="en-US"/>
            </a:p>
          </p:txBody>
        </p:sp>
      </p:grpSp>
      <p:sp>
        <p:nvSpPr>
          <p:cNvPr id="35" name="TextBox 21"/>
          <p:cNvSpPr txBox="1"/>
          <p:nvPr/>
        </p:nvSpPr>
        <p:spPr>
          <a:xfrm>
            <a:off x="2038528" y="1184589"/>
            <a:ext cx="14210944" cy="1040798"/>
          </a:xfrm>
          <a:prstGeom prst="rect">
            <a:avLst/>
          </a:prstGeom>
        </p:spPr>
        <p:txBody>
          <a:bodyPr lIns="0" tIns="0" rIns="0" bIns="0" rtlCol="0" anchor="t">
            <a:spAutoFit/>
          </a:bodyPr>
          <a:lstStyle/>
          <a:p>
            <a:pPr algn="ctr">
              <a:lnSpc>
                <a:spcPts val="9003"/>
              </a:lnSpc>
            </a:pPr>
            <a:r>
              <a:rPr lang="en-US" sz="6000" b="1" spc="-112" dirty="0">
                <a:solidFill>
                  <a:srgbClr val="000000"/>
                </a:solidFill>
                <a:latin typeface="Arial" panose="020B0604020202020204" pitchFamily="34" charset="0"/>
                <a:cs typeface="Arial" panose="020B0604020202020204" pitchFamily="34" charset="0"/>
              </a:rPr>
              <a:t>NỘI DUNG BÀI HỌC</a:t>
            </a:r>
          </a:p>
        </p:txBody>
      </p:sp>
      <p:sp>
        <p:nvSpPr>
          <p:cNvPr id="36" name="TextBox 17"/>
          <p:cNvSpPr txBox="1"/>
          <p:nvPr/>
        </p:nvSpPr>
        <p:spPr>
          <a:xfrm>
            <a:off x="6818591" y="4156280"/>
            <a:ext cx="4584651" cy="666849"/>
          </a:xfrm>
          <a:prstGeom prst="rect">
            <a:avLst/>
          </a:prstGeom>
        </p:spPr>
        <p:txBody>
          <a:bodyPr wrap="square" lIns="0" tIns="0" rIns="0" bIns="0" rtlCol="0" anchor="t">
            <a:spAutoFit/>
          </a:bodyPr>
          <a:lstStyle/>
          <a:p>
            <a:pPr marL="0" lvl="1" indent="0" algn="ctr">
              <a:lnSpc>
                <a:spcPts val="5200"/>
              </a:lnSpc>
            </a:pPr>
            <a:r>
              <a:rPr lang="en-US" sz="5000" b="1" dirty="0">
                <a:solidFill>
                  <a:srgbClr val="FFFFFF"/>
                </a:solidFill>
                <a:latin typeface="Arial" panose="020B0604020202020204" pitchFamily="34" charset="0"/>
                <a:cs typeface="Arial" panose="020B0604020202020204" pitchFamily="34" charset="0"/>
              </a:rPr>
              <a:t>II</a:t>
            </a:r>
            <a:endParaRPr lang="en-US" sz="5000" b="1" u="none" dirty="0">
              <a:solidFill>
                <a:srgbClr val="FFFFFF"/>
              </a:solidFill>
              <a:latin typeface="Arial" panose="020B0604020202020204" pitchFamily="34" charset="0"/>
              <a:cs typeface="Arial" panose="020B0604020202020204" pitchFamily="34" charset="0"/>
            </a:endParaRPr>
          </a:p>
        </p:txBody>
      </p:sp>
      <p:sp>
        <p:nvSpPr>
          <p:cNvPr id="44" name="TextBox 17"/>
          <p:cNvSpPr txBox="1"/>
          <p:nvPr/>
        </p:nvSpPr>
        <p:spPr>
          <a:xfrm>
            <a:off x="12828446" y="4147810"/>
            <a:ext cx="4584651" cy="666849"/>
          </a:xfrm>
          <a:prstGeom prst="rect">
            <a:avLst/>
          </a:prstGeom>
        </p:spPr>
        <p:txBody>
          <a:bodyPr wrap="square" lIns="0" tIns="0" rIns="0" bIns="0" rtlCol="0" anchor="t">
            <a:spAutoFit/>
          </a:bodyPr>
          <a:lstStyle/>
          <a:p>
            <a:pPr marL="0" lvl="1" indent="0" algn="ctr">
              <a:lnSpc>
                <a:spcPts val="5200"/>
              </a:lnSpc>
            </a:pPr>
            <a:r>
              <a:rPr lang="en-US" sz="5000" b="1" u="none" dirty="0">
                <a:solidFill>
                  <a:srgbClr val="FFFFFF"/>
                </a:solidFill>
                <a:latin typeface="Arial" panose="020B0604020202020204" pitchFamily="34" charset="0"/>
                <a:cs typeface="Arial" panose="020B0604020202020204" pitchFamily="34" charset="0"/>
              </a:rPr>
              <a:t>III</a:t>
            </a:r>
          </a:p>
        </p:txBody>
      </p:sp>
      <p:grpSp>
        <p:nvGrpSpPr>
          <p:cNvPr id="45" name="Group 44"/>
          <p:cNvGrpSpPr/>
          <p:nvPr/>
        </p:nvGrpSpPr>
        <p:grpSpPr>
          <a:xfrm>
            <a:off x="3324377" y="4341146"/>
            <a:ext cx="1434696" cy="1290435"/>
            <a:chOff x="3355952" y="3351886"/>
            <a:chExt cx="1085569" cy="1035720"/>
          </a:xfrm>
          <a:solidFill>
            <a:schemeClr val="accent3">
              <a:lumMod val="75000"/>
            </a:schemeClr>
          </a:solidFill>
        </p:grpSpPr>
        <p:grpSp>
          <p:nvGrpSpPr>
            <p:cNvPr id="46" name="Group 4"/>
            <p:cNvGrpSpPr/>
            <p:nvPr/>
          </p:nvGrpSpPr>
          <p:grpSpPr>
            <a:xfrm>
              <a:off x="3355952" y="3351886"/>
              <a:ext cx="1085569" cy="1035720"/>
              <a:chOff x="14167" y="1233698"/>
              <a:chExt cx="4879610" cy="5116298"/>
            </a:xfrm>
            <a:grpFill/>
          </p:grpSpPr>
          <p:sp>
            <p:nvSpPr>
              <p:cNvPr id="48"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47" name="TextBox 15"/>
            <p:cNvSpPr txBox="1"/>
            <p:nvPr/>
          </p:nvSpPr>
          <p:spPr>
            <a:xfrm>
              <a:off x="3386126" y="3700953"/>
              <a:ext cx="1043391" cy="468525"/>
            </a:xfrm>
            <a:prstGeom prst="rect">
              <a:avLst/>
            </a:prstGeom>
            <a:noFill/>
            <a:ln>
              <a:noFill/>
            </a:ln>
          </p:spPr>
          <p:txBody>
            <a:bodyPr lIns="0" tIns="0" rIns="0" bIns="0" rtlCol="0" anchor="t">
              <a:spAutoFit/>
            </a:bodyPr>
            <a:lstStyle/>
            <a:p>
              <a:pPr algn="ctr">
                <a:lnSpc>
                  <a:spcPts val="4368"/>
                </a:lnSpc>
              </a:pPr>
              <a:r>
                <a:rPr lang="en-US" sz="4500" b="1">
                  <a:solidFill>
                    <a:schemeClr val="bg1"/>
                  </a:solidFill>
                  <a:latin typeface="Arial" panose="020B0604020202020204" pitchFamily="34" charset="0"/>
                  <a:cs typeface="Arial" panose="020B0604020202020204" pitchFamily="34" charset="0"/>
                </a:rPr>
                <a:t>1</a:t>
              </a:r>
              <a:endParaRPr lang="en-US" sz="4500" b="1" dirty="0">
                <a:solidFill>
                  <a:schemeClr val="bg1"/>
                </a:solidFill>
                <a:latin typeface="Arial" panose="020B0604020202020204" pitchFamily="34" charset="0"/>
                <a:cs typeface="Arial" panose="020B0604020202020204" pitchFamily="34" charset="0"/>
              </a:endParaRPr>
            </a:p>
          </p:txBody>
        </p:sp>
      </p:grpSp>
      <p:sp>
        <p:nvSpPr>
          <p:cNvPr id="49" name="Rectangle 48"/>
          <p:cNvSpPr/>
          <p:nvPr/>
        </p:nvSpPr>
        <p:spPr>
          <a:xfrm>
            <a:off x="5079684" y="4356353"/>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0" name="Group 49"/>
          <p:cNvGrpSpPr/>
          <p:nvPr/>
        </p:nvGrpSpPr>
        <p:grpSpPr>
          <a:xfrm>
            <a:off x="3324377" y="6614753"/>
            <a:ext cx="1418831" cy="1290435"/>
            <a:chOff x="3355952" y="3351886"/>
            <a:chExt cx="1085569" cy="1035720"/>
          </a:xfrm>
          <a:solidFill>
            <a:schemeClr val="accent3">
              <a:lumMod val="75000"/>
            </a:schemeClr>
          </a:solidFill>
        </p:grpSpPr>
        <p:grpSp>
          <p:nvGrpSpPr>
            <p:cNvPr id="51" name="Group 4"/>
            <p:cNvGrpSpPr/>
            <p:nvPr/>
          </p:nvGrpSpPr>
          <p:grpSpPr>
            <a:xfrm>
              <a:off x="3355952" y="3351886"/>
              <a:ext cx="1085569" cy="1035720"/>
              <a:chOff x="14167" y="1233698"/>
              <a:chExt cx="4879610" cy="5116298"/>
            </a:xfrm>
            <a:grpFill/>
          </p:grpSpPr>
          <p:sp>
            <p:nvSpPr>
              <p:cNvPr id="53" name="Freeform 5"/>
              <p:cNvSpPr/>
              <p:nvPr/>
            </p:nvSpPr>
            <p:spPr>
              <a:xfrm>
                <a:off x="14167" y="1233698"/>
                <a:ext cx="4879610" cy="5116298"/>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sp>
          <p:nvSpPr>
            <p:cNvPr id="52" name="TextBox 15"/>
            <p:cNvSpPr txBox="1"/>
            <p:nvPr/>
          </p:nvSpPr>
          <p:spPr>
            <a:xfrm>
              <a:off x="3397495" y="3659604"/>
              <a:ext cx="1043391" cy="468525"/>
            </a:xfrm>
            <a:prstGeom prst="rect">
              <a:avLst/>
            </a:prstGeom>
            <a:noFill/>
            <a:ln>
              <a:noFill/>
            </a:ln>
          </p:spPr>
          <p:txBody>
            <a:bodyPr lIns="0" tIns="0" rIns="0" bIns="0" rtlCol="0" anchor="t">
              <a:spAutoFit/>
            </a:bodyPr>
            <a:lstStyle/>
            <a:p>
              <a:pPr algn="ctr">
                <a:lnSpc>
                  <a:spcPts val="4368"/>
                </a:lnSpc>
              </a:pPr>
              <a:r>
                <a:rPr lang="en-US" sz="4500" b="1">
                  <a:solidFill>
                    <a:schemeClr val="bg1"/>
                  </a:solidFill>
                  <a:latin typeface="Arial" panose="020B0604020202020204" pitchFamily="34" charset="0"/>
                  <a:cs typeface="Arial" panose="020B0604020202020204" pitchFamily="34" charset="0"/>
                </a:rPr>
                <a:t>2</a:t>
              </a:r>
              <a:endParaRPr lang="en-US" sz="4500" b="1" dirty="0">
                <a:solidFill>
                  <a:schemeClr val="bg1"/>
                </a:solidFill>
                <a:latin typeface="Arial" panose="020B0604020202020204" pitchFamily="34" charset="0"/>
                <a:cs typeface="Arial" panose="020B0604020202020204" pitchFamily="34" charset="0"/>
              </a:endParaRPr>
            </a:p>
          </p:txBody>
        </p:sp>
      </p:grpSp>
      <p:sp>
        <p:nvSpPr>
          <p:cNvPr id="54" name="Rectangle 53"/>
          <p:cNvSpPr/>
          <p:nvPr/>
        </p:nvSpPr>
        <p:spPr>
          <a:xfrm>
            <a:off x="5079684" y="6630706"/>
            <a:ext cx="10503181" cy="1002710"/>
          </a:xfrm>
          <a:prstGeom prst="rect">
            <a:avLst/>
          </a:prstGeom>
        </p:spPr>
        <p:txBody>
          <a:bodyPr wrap="square">
            <a:spAutoFit/>
          </a:bodyPr>
          <a:lstStyle/>
          <a:p>
            <a:pPr algn="just">
              <a:lnSpc>
                <a:spcPct val="150000"/>
              </a:lnSpc>
              <a:tabLst>
                <a:tab pos="360045" algn="l"/>
                <a:tab pos="720090" algn="l"/>
              </a:tabLst>
            </a:pPr>
            <a:r>
              <a:rPr lang="vi-VN" sz="4500" b="1">
                <a:ea typeface="Calibri" panose="020F0502020204030204" pitchFamily="34" charset="0"/>
                <a:cs typeface="Arial" panose="020B0604020202020204" pitchFamily="34" charset="0"/>
              </a:rPr>
              <a:t>Tổng các góc của một tứ giác</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8"/>
          <a:stretch>
            <a:fillRect/>
          </a:stretch>
        </p:blipFill>
        <p:spPr>
          <a:xfrm>
            <a:off x="15033832" y="5767175"/>
            <a:ext cx="1803724" cy="305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anim calcmode="lin" valueType="num">
                                      <p:cBhvr>
                                        <p:cTn id="23" dur="500" fill="hold"/>
                                        <p:tgtEl>
                                          <p:spTgt spid="36"/>
                                        </p:tgtEl>
                                        <p:attrNameLst>
                                          <p:attrName>ppt_x</p:attrName>
                                        </p:attrNameLst>
                                      </p:cBhvr>
                                      <p:tavLst>
                                        <p:tav tm="0">
                                          <p:val>
                                            <p:strVal val="#ppt_x"/>
                                          </p:val>
                                        </p:tav>
                                        <p:tav tm="100000">
                                          <p:val>
                                            <p:strVal val="#ppt_x"/>
                                          </p:val>
                                        </p:tav>
                                      </p:tavLst>
                                    </p:anim>
                                    <p:anim calcmode="lin" valueType="num">
                                      <p:cBhvr>
                                        <p:cTn id="24" dur="5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arn(inVertic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5" grpId="0"/>
      <p:bldP spid="36" grpId="0"/>
      <p:bldP spid="44" grpId="0"/>
      <p:bldP spid="49" grpId="0"/>
      <p:bldP spid="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8978" y="310505"/>
            <a:ext cx="506209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spcBef>
                <a:spcPts val="600"/>
              </a:spcBef>
              <a:spcAft>
                <a:spcPts val="6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2 (SGK – tr66)</a:t>
            </a:r>
            <a:endParaRPr lang="en-US" sz="40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125200" y="3290313"/>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54244" y="1414375"/>
                <a:ext cx="18043356" cy="1759328"/>
              </a:xfrm>
              <a:prstGeom prst="rect">
                <a:avLst/>
              </a:prstGeom>
            </p:spPr>
            <p:txBody>
              <a:bodyPr wrap="square">
                <a:spAutoFit/>
              </a:bodyPr>
              <a:lstStyle/>
              <a:p>
                <a:pPr algn="just">
                  <a:lnSpc>
                    <a:spcPct val="150000"/>
                  </a:lnSpc>
                </a:pPr>
                <a:r>
                  <a:rPr lang="vi-VN" sz="3800">
                    <a:solidFill>
                      <a:srgbClr val="000000"/>
                    </a:solidFill>
                  </a:rPr>
                  <a:t>Góc kề bù với một góc của tứ giác được gọi là góc ngoài của tứ giác đó.</a:t>
                </a:r>
                <a:endParaRPr lang="en-US" sz="3800">
                  <a:solidFill>
                    <a:srgbClr val="000000"/>
                  </a:solidFill>
                </a:endParaRPr>
              </a:p>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Hãy tính tổng số đo bốn góc ngoài </a:t>
                </a:r>
                <a14:m>
                  <m:oMath xmlns:m="http://schemas.openxmlformats.org/officeDocument/2006/math">
                    <m:acc>
                      <m:accPr>
                        <m:chr m:val="̂"/>
                        <m:ctrlPr>
                          <a:rPr lang="en-US" sz="3800" i="1">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𝐴</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𝐵</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𝐶</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cs typeface="Times New Roman" panose="02020603050405020304" pitchFamily="18" charset="0"/>
                          </a:rPr>
                        </m:ctrlPr>
                      </m:accPr>
                      <m:e>
                        <m:sSub>
                          <m:sSubPr>
                            <m:ctrlPr>
                              <a:rPr lang="en-US" sz="3800" i="1">
                                <a:effectLst/>
                                <a:latin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𝐷</m:t>
                            </m:r>
                          </m:e>
                          <m:sub>
                            <m:r>
                              <a:rPr lang="en-US" sz="3800" b="0" i="1" smtClean="0">
                                <a:effectLst/>
                                <a:latin typeface="Cambria Math" panose="02040503050406030204" pitchFamily="18" charset="0"/>
                                <a:ea typeface="Arial" panose="020B0604020202020204" pitchFamily="34" charset="0"/>
                                <a:cs typeface="Times New Roman" panose="02020603050405020304" pitchFamily="18" charset="0"/>
                              </a:rPr>
                              <m:t>1</m:t>
                            </m:r>
                          </m:sub>
                        </m:sSub>
                      </m:e>
                    </m:acc>
                  </m:oMath>
                </a14:m>
                <a:r>
                  <a:rPr lang="en-US" sz="3800">
                    <a:latin typeface="Arial" panose="020B0604020202020204" pitchFamily="34" charset="0"/>
                    <a:ea typeface="Calibri" panose="020F0502020204030204" pitchFamily="34" charset="0"/>
                    <a:cs typeface="Arial" panose="020B0604020202020204" pitchFamily="34" charset="0"/>
                  </a:rPr>
                  <a:t> của tứ giác ABCD ở Hình 12.</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4244" y="1414375"/>
                <a:ext cx="18043356" cy="1759328"/>
              </a:xfrm>
              <a:prstGeom prst="rect">
                <a:avLst/>
              </a:prstGeom>
              <a:blipFill>
                <a:blip r:embed="rId2"/>
                <a:stretch>
                  <a:fillRect l="-1115" b="-13149"/>
                </a:stretch>
              </a:blipFill>
            </p:spPr>
            <p:txBody>
              <a:bodyPr/>
              <a:lstStyle/>
              <a:p>
                <a:r>
                  <a:rPr lang="en-US">
                    <a:noFill/>
                  </a:rPr>
                  <a:t> </a:t>
                </a:r>
              </a:p>
            </p:txBody>
          </p:sp>
        </mc:Fallback>
      </mc:AlternateContent>
      <p:pic>
        <p:nvPicPr>
          <p:cNvPr id="9"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83991">
            <a:off x="16998548" y="-456806"/>
            <a:ext cx="1038797" cy="1983814"/>
          </a:xfrm>
          <a:prstGeom prst="rect">
            <a:avLst/>
          </a:prstGeom>
        </p:spPr>
      </p:pic>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9175575"/>
            <a:ext cx="876254" cy="873068"/>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516106" y="3618249"/>
            <a:ext cx="5464970" cy="45720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248400" y="4234986"/>
                <a:ext cx="12039600" cy="5556714"/>
              </a:xfrm>
              <a:prstGeom prst="rect">
                <a:avLst/>
              </a:prstGeom>
            </p:spPr>
            <p:txBody>
              <a:bodyPr wrap="square">
                <a:spAutoFit/>
              </a:bodyPr>
              <a:lstStyle/>
              <a:p>
                <a:pPr>
                  <a:lnSpc>
                    <a:spcPct val="150000"/>
                  </a:lnSpc>
                  <a:spcBef>
                    <a:spcPts val="1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Xét tứ giác ABCD có:</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Mặt khác: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(hai góc kề bù)</a:t>
                </a:r>
              </a:p>
              <a:p>
                <a:pP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Tương tự:</a:t>
                </a:r>
              </a:p>
              <a:p>
                <a:pPr algn="ctr">
                  <a:lnSpc>
                    <a:spcPct val="150000"/>
                  </a:lnSpc>
                  <a:spcBef>
                    <a:spcPts val="100"/>
                  </a:spcBef>
                  <a:spcAft>
                    <a:spcPts val="100"/>
                  </a:spcAft>
                </a:pPr>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38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80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48400" y="4234986"/>
                <a:ext cx="12039600" cy="5556714"/>
              </a:xfrm>
              <a:prstGeom prst="rect">
                <a:avLst/>
              </a:prstGeom>
              <a:blipFill>
                <a:blip r:embed="rId19"/>
                <a:stretch>
                  <a:fillRect l="-1671" b="-1207"/>
                </a:stretch>
              </a:blipFill>
            </p:spPr>
            <p:txBody>
              <a:bodyPr/>
              <a:lstStyle/>
              <a:p>
                <a:r>
                  <a:rPr lang="en-US">
                    <a:noFill/>
                  </a:rPr>
                  <a:t> </a:t>
                </a:r>
              </a:p>
            </p:txBody>
          </p:sp>
        </mc:Fallback>
      </mc:AlternateContent>
    </p:spTree>
    <p:extLst>
      <p:ext uri="{BB962C8B-B14F-4D97-AF65-F5344CB8AC3E}">
        <p14:creationId xmlns:p14="http://schemas.microsoft.com/office/powerpoint/2010/main" val="2919782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00"/>
                                        <p:tgtEl>
                                          <p:spTgt spid="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randombar(horizontal)">
                                      <p:cBhvr>
                                        <p:cTn id="44" dur="500"/>
                                        <p:tgtEl>
                                          <p:spTgt spid="5">
                                            <p:txEl>
                                              <p:pRg st="3" end="3"/>
                                            </p:txEl>
                                          </p:spTgt>
                                        </p:tgtEl>
                                      </p:cBhvr>
                                    </p:animEffect>
                                  </p:childTnLst>
                                </p:cTn>
                              </p:par>
                              <p:par>
                                <p:cTn id="45" presetID="14" presetClass="entr" presetSubtype="1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4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8978" y="310505"/>
            <a:ext cx="506209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2 (SGK – tr66)</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1125200" y="3290313"/>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54244" y="1414375"/>
                <a:ext cx="18043356" cy="17593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800" b="0" u="none" strike="noStrike" kern="1200" cap="none" spc="0" normalizeH="0" baseline="0" noProof="0">
                    <a:ln>
                      <a:noFill/>
                    </a:ln>
                    <a:solidFill>
                      <a:srgbClr val="000000"/>
                    </a:solidFill>
                    <a:effectLst/>
                    <a:uLnTx/>
                    <a:uFillTx/>
                    <a:latin typeface="Arial" panose="020B0604020202020204" pitchFamily="34" charset="0"/>
                  </a:rPr>
                  <a:t>Góc kề bù với một góc của tứ giác được gọi là góc ngoài của tứ giác đó.</a:t>
                </a:r>
                <a:endParaRPr kumimoji="0" lang="en-US" sz="3800" b="0" u="none" strike="noStrike" kern="1200" cap="none" spc="0" normalizeH="0" baseline="0" noProof="0">
                  <a:ln>
                    <a:noFill/>
                  </a:ln>
                  <a:solidFill>
                    <a:srgbClr val="000000"/>
                  </a:solidFill>
                  <a:effectLst/>
                  <a:uLnTx/>
                  <a:uFillTx/>
                  <a:latin typeface="Calibr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 tính tổng số đo bốn góc ngoài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C</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sub>
                        </m:sSub>
                      </m:e>
                    </m:acc>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của tứ giác ABCD ở Hình 12.</a:t>
                </a:r>
                <a:endParaRPr kumimoji="0" lang="en-US" sz="38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54244" y="1414375"/>
                <a:ext cx="18043356" cy="1759328"/>
              </a:xfrm>
              <a:prstGeom prst="rect">
                <a:avLst/>
              </a:prstGeom>
              <a:blipFill>
                <a:blip r:embed="rId2"/>
                <a:stretch>
                  <a:fillRect l="-1115" b="-13149"/>
                </a:stretch>
              </a:blipFill>
            </p:spPr>
            <p:txBody>
              <a:bodyPr/>
              <a:lstStyle/>
              <a:p>
                <a:r>
                  <a:rPr lang="en-US">
                    <a:noFill/>
                  </a:rPr>
                  <a:t> </a:t>
                </a:r>
              </a:p>
            </p:txBody>
          </p:sp>
        </mc:Fallback>
      </mc:AlternateContent>
      <p:pic>
        <p:nvPicPr>
          <p:cNvPr id="9"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83991">
            <a:off x="16998548" y="-456806"/>
            <a:ext cx="1038797" cy="1983814"/>
          </a:xfrm>
          <a:prstGeom prst="rect">
            <a:avLst/>
          </a:prstGeom>
        </p:spPr>
      </p:pic>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8600" y="9175575"/>
            <a:ext cx="876254" cy="873068"/>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516106" y="3618249"/>
            <a:ext cx="5464970" cy="45720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249618" y="3924300"/>
                <a:ext cx="11269577" cy="6407139"/>
              </a:xfrm>
              <a:prstGeom prst="rect">
                <a:avLst/>
              </a:prstGeom>
            </p:spPr>
            <p:txBody>
              <a:bodyPr wrap="square">
                <a:spAutoFit/>
              </a:bodyPr>
              <a:lstStyle/>
              <a:p>
                <a:pPr algn="just">
                  <a:lnSpc>
                    <a:spcPct val="150000"/>
                  </a:lnSpc>
                  <a:spcBef>
                    <a:spcPts val="100"/>
                  </a:spcBef>
                  <a:spcAft>
                    <a:spcPts val="100"/>
                  </a:spcAft>
                </a:pPr>
                <a:r>
                  <a:rPr lang="en-US" sz="3650">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oMath>
                </a14:m>
                <a:endParaRPr lang="en-US" sz="3650">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3650">
                    <a:effectLst/>
                    <a:ea typeface="Arial" panose="020B0604020202020204" pitchFamily="34" charset="0"/>
                    <a:cs typeface="Times New Roman" panose="02020603050405020304" pitchFamily="18" charset="0"/>
                  </a:rPr>
                  <a:t>              </a:t>
                </a:r>
                <a14:m>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e>
                      </m:d>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 xmlns:m="http://schemas.openxmlformats.org/officeDocument/2006/math">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650" i="0">
                                  <a:effectLst/>
                                  <a:latin typeface="Cambria Math" panose="02040503050406030204" pitchFamily="18" charset="0"/>
                                  <a:ea typeface="Arial" panose="020B0604020202020204" pitchFamily="34" charset="0"/>
                                  <a:cs typeface="Times New Roman" panose="02020603050405020304" pitchFamily="18" charset="0"/>
                                </a:rPr>
                                <m:t>2</m:t>
                              </m:r>
                            </m:sub>
                          </m:sSub>
                        </m:e>
                      </m:acc>
                      <m:r>
                        <a:rPr lang="en-US" sz="3650" i="0">
                          <a:effectLst/>
                          <a:latin typeface="Cambria Math" panose="02040503050406030204" pitchFamily="18" charset="0"/>
                          <a:ea typeface="Arial" panose="020B0604020202020204" pitchFamily="34" charset="0"/>
                          <a:cs typeface="Times New Roman" panose="02020603050405020304" pitchFamily="18" charset="0"/>
                        </a:rPr>
                        <m:t>=72</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m:oMathPara>
                </a14:m>
                <a:endParaRPr lang="en-US" sz="365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3650">
                    <a:effectLst/>
                    <a:latin typeface="Arial" panose="020B0604020202020204" pitchFamily="34" charset="0"/>
                    <a:ea typeface="Arial" panose="020B0604020202020204" pitchFamily="34" charset="0"/>
                    <a:cs typeface="Arial" panose="020B0604020202020204" pitchFamily="34" charset="0"/>
                  </a:rPr>
                  <a:t>Vậy tổng số đo bốn góc ngoài của tứ giác ABCD bằng </a:t>
                </a:r>
                <a14:m>
                  <m:oMath xmlns:m="http://schemas.openxmlformats.org/officeDocument/2006/math">
                    <m:r>
                      <a:rPr lang="en-US" sz="365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6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65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65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65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249618" y="3924300"/>
                <a:ext cx="11269577" cy="6407139"/>
              </a:xfrm>
              <a:prstGeom prst="rect">
                <a:avLst/>
              </a:prstGeom>
              <a:blipFill>
                <a:blip r:embed="rId19"/>
                <a:stretch>
                  <a:fillRect l="-1677" r="-1622" b="-1047"/>
                </a:stretch>
              </a:blipFill>
            </p:spPr>
            <p:txBody>
              <a:bodyPr/>
              <a:lstStyle/>
              <a:p>
                <a:r>
                  <a:rPr lang="en-US">
                    <a:noFill/>
                  </a:rPr>
                  <a:t> </a:t>
                </a:r>
              </a:p>
            </p:txBody>
          </p:sp>
        </mc:Fallback>
      </mc:AlternateContent>
    </p:spTree>
    <p:extLst>
      <p:ext uri="{BB962C8B-B14F-4D97-AF65-F5344CB8AC3E}">
        <p14:creationId xmlns:p14="http://schemas.microsoft.com/office/powerpoint/2010/main" val="17757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63503">
            <a:off x="16836233" y="1326633"/>
            <a:ext cx="1666800" cy="1054630"/>
          </a:xfrm>
          <a:prstGeom prst="rect">
            <a:avLst/>
          </a:prstGeom>
        </p:spPr>
      </p:pic>
      <p:pic>
        <p:nvPicPr>
          <p:cNvPr id="13"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69428">
            <a:off x="271599" y="8306395"/>
            <a:ext cx="1038797" cy="198381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 y="419100"/>
                <a:ext cx="17592426" cy="2000932"/>
              </a:xfrm>
              <a:prstGeom prst="rect">
                <a:avLst/>
              </a:prstGeom>
            </p:spPr>
            <p:txBody>
              <a:bodyPr wrap="square">
                <a:spAutoFit/>
              </a:bodyPr>
              <a:lstStyle/>
              <a:p>
                <a:pPr algn="just">
                  <a:lnSpc>
                    <a:spcPct val="160000"/>
                  </a:lnSpc>
                  <a:spcAft>
                    <a:spcPts val="1200"/>
                  </a:spcAft>
                </a:pPr>
                <a:r>
                  <a:rPr lang="en-US" sz="4000">
                    <a:solidFill>
                      <a:srgbClr val="000000"/>
                    </a:solidFill>
                    <a:latin typeface="Arial" panose="020B0604020202020204" pitchFamily="34" charset="0"/>
                    <a:cs typeface="Arial" panose="020B0604020202020204" pitchFamily="34" charset="0"/>
                  </a:rPr>
                  <a:t>                                      Tứ giác ABCD có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4000" i="1">
                            <a:effectLst/>
                            <a:latin typeface="Cambria Math" panose="02040503050406030204" pitchFamily="18" charset="0"/>
                            <a:cs typeface="Times New Roman" panose="02020603050405020304" pitchFamily="18" charset="0"/>
                          </a:rPr>
                        </m:ctrlPr>
                      </m:sSupPr>
                      <m:e>
                        <m:r>
                          <a:rPr lang="fr-FR" sz="40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góc ngoài tại đỉnh B bằng 110°,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b="0" i="0" smtClean="0">
                            <a:latin typeface="Cambria Math" panose="02040503050406030204" pitchFamily="18" charset="0"/>
                            <a:ea typeface="Arial" panose="020B0604020202020204" pitchFamily="34" charset="0"/>
                            <a:cs typeface="Times New Roman" panose="02020603050405020304" pitchFamily="18" charset="0"/>
                          </a:rPr>
                          <m:t>C</m:t>
                        </m:r>
                      </m:e>
                    </m:acc>
                    <m:r>
                      <a:rPr lang="fr-FR" sz="4000" i="0">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latin typeface="Cambria Math" panose="02040503050406030204" pitchFamily="18" charset="0"/>
                            <a:cs typeface="Times New Roman" panose="02020603050405020304" pitchFamily="18" charset="0"/>
                          </a:rPr>
                        </m:ctrlPr>
                      </m:sSupPr>
                      <m:e>
                        <m:r>
                          <a:rPr lang="en-US" sz="4000" b="0" i="0" smtClean="0">
                            <a:latin typeface="Cambria Math" panose="02040503050406030204" pitchFamily="18" charset="0"/>
                            <a:cs typeface="Times New Roman" panose="02020603050405020304" pitchFamily="18" charset="0"/>
                          </a:rPr>
                          <m:t>75</m:t>
                        </m:r>
                      </m:e>
                      <m:sup>
                        <m:r>
                          <m:rPr>
                            <m:sty m:val="p"/>
                          </m:rPr>
                          <a:rPr lang="en-US" sz="4000" i="0">
                            <a:latin typeface="Cambria Math" panose="02040503050406030204" pitchFamily="18" charset="0"/>
                            <a:ea typeface="Arial" panose="020B0604020202020204" pitchFamily="34" charset="0"/>
                            <a:cs typeface="Times New Roman" panose="02020603050405020304" pitchFamily="18" charset="0"/>
                          </a:rPr>
                          <m:t>o</m:t>
                        </m:r>
                      </m:sup>
                    </m:sSup>
                    <m:r>
                      <a:rPr lang="en-US" sz="4000" b="0" i="0" smtClean="0">
                        <a:latin typeface="Cambria Math" panose="02040503050406030204" pitchFamily="18" charset="0"/>
                        <a:ea typeface="Arial" panose="020B0604020202020204" pitchFamily="34" charset="0"/>
                        <a:cs typeface="Times New Roman" panose="02020603050405020304" pitchFamily="18" charset="0"/>
                      </a:rPr>
                      <m:t>.</m:t>
                    </m:r>
                  </m:oMath>
                </a14:m>
                <a:r>
                  <a:rPr lang="en-US" sz="4000">
                    <a:solidFill>
                      <a:srgbClr val="000000"/>
                    </a:solidFill>
                    <a:latin typeface="Arial" panose="020B0604020202020204" pitchFamily="34" charset="0"/>
                    <a:cs typeface="Arial" panose="020B0604020202020204" pitchFamily="34" charset="0"/>
                  </a:rPr>
                  <a:t> Tính số đo góc D</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419100"/>
                <a:ext cx="17592426" cy="2000932"/>
              </a:xfrm>
              <a:prstGeom prst="rect">
                <a:avLst/>
              </a:prstGeom>
              <a:blipFill>
                <a:blip r:embed="rId12"/>
                <a:stretch>
                  <a:fillRect l="-1213" r="-1213" b="-1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3288796"/>
                <a:ext cx="12115800" cy="6427016"/>
              </a:xfrm>
              <a:prstGeom prst="rect">
                <a:avLst/>
              </a:prstGeom>
            </p:spPr>
            <p:txBody>
              <a:bodyPr wrap="square">
                <a:spAutoFit/>
              </a:bodyPr>
              <a:lstStyle/>
              <a:p>
                <a:pPr>
                  <a:lnSpc>
                    <a:spcPct val="150000"/>
                  </a:lnSpc>
                </a:pPr>
                <a:r>
                  <a:rPr lang="en-US" sz="3800">
                    <a:latin typeface="Arial" panose="020B0604020202020204" pitchFamily="34" charset="0"/>
                    <a:ea typeface="Arial" panose="020B0604020202020204" pitchFamily="34" charset="0"/>
                    <a:cs typeface="Arial" panose="020B0604020202020204" pitchFamily="34" charset="0"/>
                  </a:rPr>
                  <a:t>Do góc ngoài tại đỉnh B có số đo bằng 110° nên</a:t>
                </a:r>
              </a:p>
              <a:p>
                <a:pPr algn="ctr">
                  <a:lnSpc>
                    <a:spcPct val="150000"/>
                  </a:lnSpc>
                </a:pPr>
                <a:r>
                  <a:rPr lang="en-US" sz="3800">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=18</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Arial" panose="020B0604020202020204" pitchFamily="34" charset="0"/>
                    <a:cs typeface="Arial" panose="020B0604020202020204" pitchFamily="34" charset="0"/>
                  </a:rPr>
                  <a:t>Xét tứ giác ABCD có: </a:t>
                </a:r>
              </a:p>
              <a:p>
                <a:pPr>
                  <a:lnSpc>
                    <a:spcPct val="150000"/>
                  </a:lnSpc>
                </a:pP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fr-FR"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3800">
                    <a:solidFill>
                      <a:srgbClr val="000000"/>
                    </a:solidFill>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C</m:t>
                            </m:r>
                          </m:e>
                        </m:acc>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solidFill>
                      <a:srgbClr val="000000"/>
                    </a:solidFill>
                    <a:effectLst/>
                    <a:latin typeface="Arial" panose="020B0604020202020204" pitchFamily="34" charset="0"/>
                    <a:ea typeface="Arial" panose="020B0604020202020204" pitchFamily="34" charset="0"/>
                    <a:cs typeface="Arial" panose="020B0604020202020204" pitchFamily="34" charset="0"/>
                  </a:rPr>
                  <a:t>Do đó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D</m:t>
                        </m:r>
                      </m:e>
                    </m:acc>
                    <m:r>
                      <a:rPr lang="en-US" sz="38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0">
                            <a:effectLst/>
                            <a:latin typeface="Cambria Math" panose="02040503050406030204" pitchFamily="18" charset="0"/>
                            <a:ea typeface="Arial" panose="020B0604020202020204" pitchFamily="34" charset="0"/>
                            <a:cs typeface="Times New Roman" panose="02020603050405020304" pitchFamily="18" charset="0"/>
                          </a:rPr>
                          <m:t>10</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800" i="0">
                            <a:effectLst/>
                            <a:latin typeface="Cambria Math" panose="02040503050406030204" pitchFamily="18" charset="0"/>
                            <a:ea typeface="Arial" panose="020B0604020202020204" pitchFamily="34" charset="0"/>
                            <a:cs typeface="Times New Roman" panose="02020603050405020304" pitchFamily="18" charset="0"/>
                          </a:rPr>
                          <m:t>+7</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e>
                    </m:d>
                    <m:r>
                      <a:rPr lang="en-US" sz="3800" i="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800" i="0">
                            <a:effectLst/>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effectLst/>
                            <a:latin typeface="Cambria Math" panose="02040503050406030204" pitchFamily="18" charset="0"/>
                            <a:ea typeface="Arial" panose="020B0604020202020204" pitchFamily="34" charset="0"/>
                            <a:cs typeface="Times New Roman" panose="02020603050405020304" pitchFamily="18" charset="0"/>
                          </a:rPr>
                          <m:t>o</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019800" y="3288796"/>
                <a:ext cx="12115800" cy="6427016"/>
              </a:xfrm>
              <a:prstGeom prst="rect">
                <a:avLst/>
              </a:prstGeom>
              <a:blipFill>
                <a:blip r:embed="rId13"/>
                <a:stretch>
                  <a:fillRect l="-1661" b="-1139"/>
                </a:stretch>
              </a:blipFill>
            </p:spPr>
            <p:txBody>
              <a:bodyPr/>
              <a:lstStyle/>
              <a:p>
                <a:r>
                  <a:rPr lang="en-US">
                    <a:noFill/>
                  </a:rPr>
                  <a:t> </a:t>
                </a:r>
              </a:p>
            </p:txBody>
          </p:sp>
        </mc:Fallback>
      </mc:AlternateContent>
      <p:sp>
        <p:nvSpPr>
          <p:cNvPr id="8" name="Rectangle 7"/>
          <p:cNvSpPr/>
          <p:nvPr/>
        </p:nvSpPr>
        <p:spPr>
          <a:xfrm>
            <a:off x="450033" y="419100"/>
            <a:ext cx="5062098" cy="101566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3 (SGK – 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915400" y="244241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50000"/>
                    </a14:imgEffect>
                    <a14:imgEffect>
                      <a14:brightnessContrast contrast="-20000"/>
                    </a14:imgEffect>
                  </a14:imgLayer>
                </a14:imgProps>
              </a:ext>
            </a:extLst>
          </a:blip>
          <a:stretch>
            <a:fillRect/>
          </a:stretch>
        </p:blipFill>
        <p:spPr>
          <a:xfrm>
            <a:off x="0" y="3619500"/>
            <a:ext cx="4812365" cy="4800600"/>
          </a:xfrm>
          <a:prstGeom prst="rect">
            <a:avLst/>
          </a:prstGeom>
        </p:spPr>
      </p:pic>
    </p:spTree>
    <p:extLst>
      <p:ext uri="{BB962C8B-B14F-4D97-AF65-F5344CB8AC3E}">
        <p14:creationId xmlns:p14="http://schemas.microsoft.com/office/powerpoint/2010/main" val="33883482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fade">
                                      <p:cBhvr>
                                        <p:cTn id="29" dur="500"/>
                                        <p:tgtEl>
                                          <p:spTgt spid="7">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7" dur="500"/>
                                        <p:tgtEl>
                                          <p:spTgt spid="7">
                                            <p:txEl>
                                              <p:pRg st="2" end="2"/>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animEffect transition="in" filter="fade">
                                      <p:cBhvr>
                                        <p:cTn id="50"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64958" y="342900"/>
            <a:ext cx="17602200" cy="9601200"/>
          </a:xfrm>
          <a:prstGeom prst="round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73280" flipH="1">
            <a:off x="562056" y="8866218"/>
            <a:ext cx="1450080" cy="917505"/>
          </a:xfrm>
          <a:prstGeom prst="rect">
            <a:avLst/>
          </a:prstGeom>
        </p:spPr>
      </p:pic>
      <p:sp>
        <p:nvSpPr>
          <p:cNvPr id="9" name="Rectangle 8"/>
          <p:cNvSpPr/>
          <p:nvPr/>
        </p:nvSpPr>
        <p:spPr>
          <a:xfrm>
            <a:off x="6635009" y="126095"/>
            <a:ext cx="5062098"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4 (SGK – 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54936" y="1233529"/>
            <a:ext cx="16822244"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Tứ giác ABCD có góc ngoài tại đỉnh A bằng 65°, góc ngoài tại đỉnh B bằng 100°, góc ngoài tại đỉnh C bằng 60°. Tính số đo góc ngoài tại đỉnh D.</a:t>
            </a:r>
            <a:endParaRPr lang="en-US" sz="3800">
              <a:latin typeface="Arial" panose="020B0604020202020204" pitchFamily="34" charset="0"/>
              <a:cs typeface="Arial" panose="020B0604020202020204" pitchFamily="34" charset="0"/>
            </a:endParaRPr>
          </a:p>
        </p:txBody>
      </p:sp>
      <p:sp>
        <p:nvSpPr>
          <p:cNvPr id="10" name="TextBox 9"/>
          <p:cNvSpPr txBox="1"/>
          <p:nvPr/>
        </p:nvSpPr>
        <p:spPr>
          <a:xfrm>
            <a:off x="1287096" y="3323392"/>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00800" y="3467100"/>
                <a:ext cx="11295292" cy="1722844"/>
              </a:xfrm>
              <a:prstGeom prst="rect">
                <a:avLst/>
              </a:prstGeom>
            </p:spPr>
            <p:txBody>
              <a:bodyPr wrap="square">
                <a:spAutoFit/>
              </a:bodyPr>
              <a:lstStyle/>
              <a:p>
                <a:pPr marL="30480" marR="30480" algn="just">
                  <a:lnSpc>
                    <a:spcPct val="150000"/>
                  </a:lnSpc>
                  <a:spcBef>
                    <a:spcPts val="100"/>
                  </a:spcBef>
                  <a:spcAft>
                    <a:spcPts val="100"/>
                  </a:spcAft>
                </a:pPr>
                <a:r>
                  <a:rPr lang="fr-FR" sz="3700">
                    <a:solidFill>
                      <a:srgbClr val="000000"/>
                    </a:solidFill>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A</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B</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C</m:t>
                            </m:r>
                          </m:e>
                          <m:sub>
                            <m:r>
                              <a:rPr lang="fr-FR" sz="3700" i="0">
                                <a:effectLst/>
                                <a:latin typeface="Cambria Math" panose="02040503050406030204" pitchFamily="18" charset="0"/>
                                <a:ea typeface="Times New Roman" panose="02020603050405020304" pitchFamily="18" charset="0"/>
                              </a:rPr>
                              <m:t>1</m:t>
                            </m:r>
                          </m:sub>
                        </m:sSub>
                      </m:e>
                    </m:acc>
                    <m:r>
                      <a:rPr lang="fr-FR"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D</m:t>
                            </m:r>
                          </m:e>
                          <m:sub>
                            <m:r>
                              <a:rPr lang="fr-FR" sz="3700" i="0">
                                <a:effectLst/>
                                <a:latin typeface="Cambria Math" panose="02040503050406030204" pitchFamily="18" charset="0"/>
                                <a:ea typeface="Times New Roman" panose="02020603050405020304" pitchFamily="18" charset="0"/>
                              </a:rPr>
                              <m:t>1</m:t>
                            </m:r>
                          </m:sub>
                        </m:sSub>
                      </m:e>
                    </m:acc>
                  </m:oMath>
                </a14:m>
                <a:r>
                  <a:rPr lang="fr-FR" sz="3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lần lượt là các góc ngoài tại đỉnh A, đỉnh B, đỉnh C, đỉnh D (hình vẽ).</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00800" y="3467100"/>
                <a:ext cx="11295292" cy="1722844"/>
              </a:xfrm>
              <a:prstGeom prst="rect">
                <a:avLst/>
              </a:prstGeom>
              <a:blipFill>
                <a:blip r:embed="rId8"/>
                <a:stretch>
                  <a:fillRect l="-1403" r="-1403" b="-12766"/>
                </a:stretch>
              </a:blipFill>
            </p:spPr>
            <p:txBody>
              <a:bodyPr/>
              <a:lstStyle/>
              <a:p>
                <a:r>
                  <a:rPr lang="en-US">
                    <a:noFill/>
                  </a:rPr>
                  <a:t> </a:t>
                </a:r>
              </a:p>
            </p:txBody>
          </p:sp>
        </mc:Fallback>
      </mc:AlternateContent>
      <p:pic>
        <p:nvPicPr>
          <p:cNvPr id="5" name="Picture 4"/>
          <p:cNvPicPr>
            <a:picLocks noChangeAspect="1"/>
          </p:cNvPicPr>
          <p:nvPr/>
        </p:nvPicPr>
        <p:blipFill>
          <a:blip r:embed="rId9">
            <a:biLevel thresh="75000"/>
            <a:extLst>
              <a:ext uri="{BEBA8EAE-BF5A-486C-A8C5-ECC9F3942E4B}">
                <a14:imgProps xmlns:a14="http://schemas.microsoft.com/office/drawing/2010/main">
                  <a14:imgLayer r:embed="rId10">
                    <a14:imgEffect>
                      <a14:sharpenSoften amount="50000"/>
                    </a14:imgEffect>
                    <a14:imgEffect>
                      <a14:brightnessContrast contrast="-20000"/>
                    </a14:imgEffect>
                  </a14:imgLayer>
                </a14:imgProps>
              </a:ext>
            </a:extLst>
          </a:blip>
          <a:stretch>
            <a:fillRect/>
          </a:stretch>
        </p:blipFill>
        <p:spPr>
          <a:xfrm>
            <a:off x="484878" y="4381500"/>
            <a:ext cx="5763872" cy="368691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400800" y="5263035"/>
                <a:ext cx="10972450" cy="4551887"/>
              </a:xfrm>
              <a:prstGeom prst="rect">
                <a:avLst/>
              </a:prstGeom>
            </p:spPr>
            <p:txBody>
              <a:bodyPr wrap="square">
                <a:spAutoFit/>
              </a:bodyPr>
              <a:lstStyle/>
              <a:p>
                <a:pPr marL="30480" marR="30480" algn="just">
                  <a:lnSpc>
                    <a:spcPct val="150000"/>
                  </a:lnSpc>
                  <a:spcBef>
                    <a:spcPts val="100"/>
                  </a:spcBef>
                  <a:spcAft>
                    <a:spcPts val="100"/>
                  </a:spcAft>
                </a:pPr>
                <a:r>
                  <a:rPr lang="en-US" sz="3700">
                    <a:solidFill>
                      <a:srgbClr val="000000"/>
                    </a:solidFill>
                    <a:latin typeface="Arial" panose="020B0604020202020204" pitchFamily="34" charset="0"/>
                    <a:ea typeface="Times New Roman" panose="02020603050405020304" pitchFamily="18" charset="0"/>
                    <a:cs typeface="Arial" panose="020B0604020202020204" pitchFamily="34" charset="0"/>
                  </a:rPr>
                  <a:t>Xét tứ giác ABCD ta có: </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14:m>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A</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B</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C</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m:t>
                    </m:r>
                    <m:acc>
                      <m:accPr>
                        <m:chr m:val="̂"/>
                        <m:ctrlPr>
                          <a:rPr lang="en-US" sz="3700" i="1">
                            <a:effectLst/>
                            <a:latin typeface="Cambria Math" panose="02040503050406030204" pitchFamily="18" charset="0"/>
                            <a:ea typeface="Times New Roman" panose="02020603050405020304" pitchFamily="18" charset="0"/>
                          </a:rPr>
                        </m:ctrlPr>
                      </m:accPr>
                      <m:e>
                        <m:sSub>
                          <m:sSubPr>
                            <m:ctrlPr>
                              <a:rPr lang="en-US" sz="3700" i="1">
                                <a:effectLst/>
                                <a:latin typeface="Cambria Math" panose="02040503050406030204" pitchFamily="18" charset="0"/>
                                <a:ea typeface="Times New Roman" panose="02020603050405020304" pitchFamily="18" charset="0"/>
                              </a:rPr>
                            </m:ctrlPr>
                          </m:sSubPr>
                          <m:e>
                            <m:r>
                              <m:rPr>
                                <m:sty m:val="p"/>
                              </m:rPr>
                              <a:rPr lang="en-US" sz="3700" i="0">
                                <a:effectLst/>
                                <a:latin typeface="Cambria Math" panose="02040503050406030204" pitchFamily="18" charset="0"/>
                                <a:ea typeface="Times New Roman" panose="02020603050405020304" pitchFamily="18" charset="0"/>
                              </a:rPr>
                              <m:t>D</m:t>
                            </m:r>
                          </m:e>
                          <m:sub>
                            <m:r>
                              <a:rPr lang="en-US" sz="3700" i="0">
                                <a:effectLst/>
                                <a:latin typeface="Cambria Math" panose="02040503050406030204" pitchFamily="18" charset="0"/>
                                <a:ea typeface="Times New Roman" panose="02020603050405020304" pitchFamily="18" charset="0"/>
                              </a:rPr>
                              <m:t>1</m:t>
                            </m:r>
                          </m:sub>
                        </m:sSub>
                      </m:e>
                    </m:acc>
                    <m:r>
                      <a:rPr lang="en-US" sz="3700" i="0">
                        <a:effectLst/>
                        <a:latin typeface="Cambria Math" panose="02040503050406030204" pitchFamily="18" charset="0"/>
                        <a:ea typeface="Times New Roman" panose="02020603050405020304" pitchFamily="18" charset="0"/>
                      </a:rPr>
                      <m:t>=36</m:t>
                    </m:r>
                    <m:sSup>
                      <m:sSupPr>
                        <m:ctrlPr>
                          <a:rPr lang="en-US" sz="3700" i="1">
                            <a:effectLst/>
                            <a:latin typeface="Cambria Math" panose="02040503050406030204" pitchFamily="18" charset="0"/>
                            <a:ea typeface="Times New Roman" panose="02020603050405020304" pitchFamily="18" charset="0"/>
                          </a:rPr>
                        </m:ctrlPr>
                      </m:sSupPr>
                      <m:e>
                        <m:r>
                          <a:rPr lang="en-US" sz="3700" i="0">
                            <a:effectLst/>
                            <a:latin typeface="Cambria Math" panose="02040503050406030204" pitchFamily="18" charset="0"/>
                            <a:ea typeface="Times New Roman" panose="02020603050405020304" pitchFamily="18" charset="0"/>
                          </a:rPr>
                          <m:t>0</m:t>
                        </m:r>
                      </m:e>
                      <m:sup>
                        <m:r>
                          <m:rPr>
                            <m:sty m:val="p"/>
                          </m:rPr>
                          <a:rPr lang="en-US" sz="3700" i="0">
                            <a:effectLst/>
                            <a:latin typeface="Cambria Math" panose="02040503050406030204" pitchFamily="18" charset="0"/>
                            <a:ea typeface="Times New Roman" panose="02020603050405020304" pitchFamily="18" charset="0"/>
                          </a:rPr>
                          <m:t>o</m:t>
                        </m:r>
                      </m:sup>
                    </m:sSup>
                  </m:oMath>
                </a14:m>
                <a:r>
                  <a:rPr lang="en-US" sz="3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(ĐL tổng bốn góc trong tứ giác)</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100"/>
                  </a:spcBef>
                  <a:spcAft>
                    <a:spcPts val="100"/>
                  </a:spcAft>
                </a:pPr>
                <a:r>
                  <a:rPr lang="en-US" sz="37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D</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7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A</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B</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r>
                          <a:rPr lang="en-US" sz="37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accPr>
                          <m:e>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C</m:t>
                                </m:r>
                              </m:e>
                              <m:sub>
                                <m:r>
                                  <a:rPr lang="en-US" sz="3700" i="0">
                                    <a:effectLst/>
                                    <a:latin typeface="Cambria Math" panose="02040503050406030204" pitchFamily="18" charset="0"/>
                                    <a:ea typeface="Arial" panose="020B0604020202020204" pitchFamily="34" charset="0"/>
                                    <a:cs typeface="Times New Roman" panose="02020603050405020304" pitchFamily="18" charset="0"/>
                                  </a:rPr>
                                  <m:t>1</m:t>
                                </m:r>
                              </m:sub>
                            </m:sSub>
                          </m:e>
                        </m:acc>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spcAft>
                    <a:spcPts val="100"/>
                  </a:spcAft>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37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3700" i="0">
                            <a:effectLst/>
                            <a:latin typeface="Cambria Math" panose="02040503050406030204" pitchFamily="18" charset="0"/>
                            <a:ea typeface="Arial" panose="020B0604020202020204" pitchFamily="34" charset="0"/>
                            <a:cs typeface="Times New Roman" panose="02020603050405020304" pitchFamily="18" charset="0"/>
                          </a:rPr>
                          <m:t>o</m:t>
                        </m:r>
                      </m:sup>
                    </m:sSup>
                    <m:r>
                      <a:rPr lang="en-US" sz="3700" i="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700" i="0">
                            <a:effectLst/>
                            <a:latin typeface="Cambria Math" panose="02040503050406030204" pitchFamily="18" charset="0"/>
                            <a:ea typeface="Arial" panose="020B0604020202020204" pitchFamily="34" charset="0"/>
                            <a:cs typeface="Times New Roman" panose="02020603050405020304" pitchFamily="18" charset="0"/>
                          </a:rPr>
                          <m:t>65°+100°+60°</m:t>
                        </m:r>
                      </m:e>
                    </m:d>
                    <m:r>
                      <a:rPr lang="en-US" sz="3700" i="0">
                        <a:effectLst/>
                        <a:latin typeface="Cambria Math" panose="02040503050406030204" pitchFamily="18" charset="0"/>
                        <a:ea typeface="Arial" panose="020B0604020202020204" pitchFamily="34" charset="0"/>
                        <a:cs typeface="Times New Roman" panose="02020603050405020304" pitchFamily="18" charset="0"/>
                      </a:rPr>
                      <m:t>=135°</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00800" y="5263035"/>
                <a:ext cx="10972450" cy="4551887"/>
              </a:xfrm>
              <a:prstGeom prst="rect">
                <a:avLst/>
              </a:prstGeom>
              <a:blipFill>
                <a:blip r:embed="rId11"/>
                <a:stretch>
                  <a:fillRect l="-1722" r="-1444"/>
                </a:stretch>
              </a:blipFill>
            </p:spPr>
            <p:txBody>
              <a:bodyPr/>
              <a:lstStyle/>
              <a:p>
                <a:r>
                  <a:rPr lang="en-US">
                    <a:noFill/>
                  </a:rPr>
                  <a:t> </a:t>
                </a:r>
              </a:p>
            </p:txBody>
          </p:sp>
        </mc:Fallback>
      </mc:AlternateContent>
    </p:spTree>
    <p:extLst>
      <p:ext uri="{BB962C8B-B14F-4D97-AF65-F5344CB8AC3E}">
        <p14:creationId xmlns:p14="http://schemas.microsoft.com/office/powerpoint/2010/main" val="315371065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4" dur="500"/>
                                        <p:tgtEl>
                                          <p:spTgt spid="6">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1237645">
            <a:off x="113294" y="590147"/>
            <a:ext cx="1064088" cy="2209800"/>
          </a:xfrm>
          <a:prstGeom prst="rect">
            <a:avLst/>
          </a:prstGeom>
        </p:spPr>
      </p:pic>
      <p:pic>
        <p:nvPicPr>
          <p:cNvPr id="2" name="Picture 1"/>
          <p:cNvPicPr>
            <a:picLocks noChangeAspect="1"/>
          </p:cNvPicPr>
          <p:nvPr/>
        </p:nvPicPr>
        <p:blipFill>
          <a:blip r:embed="rId4"/>
          <a:stretch>
            <a:fillRect/>
          </a:stretch>
        </p:blipFill>
        <p:spPr>
          <a:xfrm>
            <a:off x="16535400" y="8322348"/>
            <a:ext cx="1633870" cy="1749704"/>
          </a:xfrm>
          <a:prstGeom prst="rect">
            <a:avLst/>
          </a:prstGeom>
        </p:spPr>
      </p:pic>
      <p:sp>
        <p:nvSpPr>
          <p:cNvPr id="15" name="Rectangle 14"/>
          <p:cNvSpPr/>
          <p:nvPr/>
        </p:nvSpPr>
        <p:spPr>
          <a:xfrm>
            <a:off x="6705600" y="679384"/>
            <a:ext cx="5062098"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5 (SGK – 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769049" y="1952567"/>
                <a:ext cx="14935200" cy="1969963"/>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Tứ giác ABCD có số đo </a:t>
                </a:r>
                <a14:m>
                  <m:oMath xmlns:m="http://schemas.openxmlformats.org/officeDocument/2006/math">
                    <m:acc>
                      <m:accPr>
                        <m:chr m:val="̂"/>
                        <m:ctrlPr>
                          <a:rPr lang="en-US" sz="4000" i="1">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m:t>
                    </m:r>
                  </m:oMath>
                </a14:m>
                <a:r>
                  <a:rPr lang="en-US" sz="4000">
                    <a:solidFill>
                      <a:srgbClr val="000000"/>
                    </a:solidFill>
                    <a:latin typeface="Arial" panose="020B0604020202020204" pitchFamily="34" charset="0"/>
                    <a:cs typeface="Arial" panose="020B0604020202020204" pitchFamily="34" charset="0"/>
                  </a:rPr>
                  <a:t>. Tính số đo các góc của tứ giác đó.</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69049" y="1952567"/>
                <a:ext cx="14935200" cy="1969963"/>
              </a:xfrm>
              <a:prstGeom prst="rect">
                <a:avLst/>
              </a:prstGeom>
              <a:blipFill>
                <a:blip r:embed="rId13"/>
                <a:stretch>
                  <a:fillRect l="-1429" r="-163" b="-6811"/>
                </a:stretch>
              </a:blipFill>
            </p:spPr>
            <p:txBody>
              <a:bodyPr/>
              <a:lstStyle/>
              <a:p>
                <a:r>
                  <a:rPr lang="en-US">
                    <a:noFill/>
                  </a:rPr>
                  <a:t> </a:t>
                </a:r>
              </a:p>
            </p:txBody>
          </p:sp>
        </mc:Fallback>
      </mc:AlternateContent>
      <p:sp>
        <p:nvSpPr>
          <p:cNvPr id="17" name="TextBox 16"/>
          <p:cNvSpPr txBox="1"/>
          <p:nvPr/>
        </p:nvSpPr>
        <p:spPr>
          <a:xfrm>
            <a:off x="8603193" y="4102872"/>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786538" y="4991100"/>
                <a:ext cx="14935200" cy="4842544"/>
              </a:xfrm>
              <a:prstGeom prst="rect">
                <a:avLst/>
              </a:prstGeom>
            </p:spPr>
            <p:txBody>
              <a:bodyPr wrap="square">
                <a:spAutoFit/>
              </a:bodyPr>
              <a:lstStyle/>
              <a:p>
                <a:pPr>
                  <a:lnSpc>
                    <a:spcPct val="150000"/>
                  </a:lnSpc>
                  <a:spcBef>
                    <a:spcPts val="100"/>
                  </a:spcBef>
                  <a:spcAft>
                    <a:spcPts val="100"/>
                  </a:spcAft>
                </a:pPr>
                <a:r>
                  <a:rPr lang="fr-FR" sz="4000">
                    <a:latin typeface="Arial" panose="020B0604020202020204" pitchFamily="34" charset="0"/>
                    <a:ea typeface="Arial" panose="020B0604020202020204" pitchFamily="34" charset="0"/>
                    <a:cs typeface="Arial" panose="020B0604020202020204" pitchFamily="34" charset="0"/>
                  </a:rPr>
                  <a:t>Xét tứ giác ABCD có: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spcAft>
                    <a:spcPts val="1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A</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C</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m:t>
                        </m:r>
                      </m:e>
                    </m:acc>
                    <m:r>
                      <a:rPr lang="fr-FR" sz="4000" i="0">
                        <a:effectLst/>
                        <a:latin typeface="Cambria Math" panose="02040503050406030204" pitchFamily="18" charset="0"/>
                        <a:ea typeface="Arial" panose="020B0604020202020204" pitchFamily="34" charset="0"/>
                        <a:cs typeface="Times New Roman" panose="02020603050405020304" pitchFamily="18" charset="0"/>
                      </a:rPr>
                      <m:t>=36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fr-FR" sz="4000" i="0">
                            <a:effectLst/>
                            <a:latin typeface="Cambria Math" panose="02040503050406030204" pitchFamily="18" charset="0"/>
                            <a:ea typeface="Arial" panose="020B0604020202020204" pitchFamily="34" charset="0"/>
                            <a:cs typeface="Times New Roman" panose="02020603050405020304" pitchFamily="18" charset="0"/>
                          </a:rPr>
                          <m:t>0</m:t>
                        </m:r>
                      </m:e>
                      <m:sup>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4000">
                    <a:effectLst/>
                    <a:latin typeface="Arial" panose="020B0604020202020204" pitchFamily="34" charset="0"/>
                    <a:ea typeface="Arial" panose="020B0604020202020204" pitchFamily="34" charset="0"/>
                    <a:cs typeface="Arial" panose="020B0604020202020204" pitchFamily="34" charset="0"/>
                  </a:rPr>
                  <a:t> (định lí tổng các góc của một tứ giác)</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100"/>
                  </a:spcBef>
                  <a:spcAft>
                    <a:spcPts val="100"/>
                  </a:spcAft>
                </a:pPr>
                <a:r>
                  <a:rPr lang="en-US" sz="4000">
                    <a:effectLst/>
                    <a:latin typeface="Arial" panose="020B0604020202020204" pitchFamily="34" charset="0"/>
                    <a:ea typeface="Arial" panose="020B0604020202020204" pitchFamily="34" charset="0"/>
                    <a:cs typeface="Arial" panose="020B0604020202020204" pitchFamily="34" charset="0"/>
                  </a:rPr>
                  <a:t>Suy ra </a:t>
                </a:r>
                <a14:m>
                  <m:oMath xmlns:m="http://schemas.openxmlformats.org/officeDocument/2006/math">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+4</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lvl="0">
                  <a:lnSpc>
                    <a:spcPct val="150000"/>
                  </a:lnSpc>
                  <a:spcBef>
                    <a:spcPts val="100"/>
                  </a:spcBef>
                  <a:spcAft>
                    <a:spcPts val="100"/>
                  </a:spcAft>
                </a:pPr>
                <a:r>
                  <a:rPr lang="en-US" sz="4000">
                    <a:effectLst/>
                    <a:latin typeface="Arial" panose="020B0604020202020204" pitchFamily="34" charset="0"/>
                    <a:ea typeface="Arial" panose="020B0604020202020204" pitchFamily="34" charset="0"/>
                    <a:cs typeface="Arial" panose="020B0604020202020204" pitchFamily="34" charset="0"/>
                  </a:rPr>
                  <a:t>Hay </a:t>
                </a:r>
                <a14:m>
                  <m:oMath xmlns:m="http://schemas.openxmlformats.org/officeDocument/2006/math">
                    <m:r>
                      <a:rPr lang="en-US" sz="4000" i="0">
                        <a:effectLst/>
                        <a:latin typeface="Cambria Math" panose="02040503050406030204" pitchFamily="18" charset="0"/>
                        <a:ea typeface="Arial" panose="020B0604020202020204" pitchFamily="34" charset="0"/>
                        <a:cs typeface="Times New Roman" panose="02020603050405020304" pitchFamily="18" charset="0"/>
                      </a:rPr>
                      <m:t>10</m:t>
                    </m:r>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x</m:t>
                    </m:r>
                    <m:r>
                      <a:rPr lang="en-US" sz="4000" i="0">
                        <a:effectLst/>
                        <a:latin typeface="Cambria Math" panose="02040503050406030204" pitchFamily="18" charset="0"/>
                        <a:ea typeface="Arial" panose="020B0604020202020204" pitchFamily="34" charset="0"/>
                        <a:cs typeface="Times New Roman" panose="02020603050405020304" pitchFamily="18" charset="0"/>
                      </a:rPr>
                      <m:t>=360°</m:t>
                    </m:r>
                  </m:oMath>
                </a14:m>
                <a:r>
                  <a:rPr lang="en-US" sz="40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p>
              <a:p>
                <a:pPr>
                  <a:lnSpc>
                    <a:spcPct val="150000"/>
                  </a:lnSpc>
                  <a:spcBef>
                    <a:spcPts val="100"/>
                  </a:spcBef>
                  <a:spcAft>
                    <a:spcPts val="100"/>
                  </a:spcAft>
                </a:pPr>
                <a:r>
                  <a:rPr lang="en-US" sz="4000">
                    <a:effectLst/>
                    <a:latin typeface="Arial" panose="020B0604020202020204" pitchFamily="34" charset="0"/>
                    <a:ea typeface="Arial" panose="020B0604020202020204" pitchFamily="34" charset="0"/>
                    <a:cs typeface="Arial" panose="020B0604020202020204" pitchFamily="34" charset="0"/>
                  </a:rPr>
                  <a:t>Vậy </a:t>
                </a:r>
                <a14:m>
                  <m:oMath xmlns:m="http://schemas.openxmlformats.org/officeDocument/2006/math">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=36°,</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72</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108</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D</m:t>
                        </m:r>
                      </m:e>
                    </m:acc>
                    <m:r>
                      <a:rPr lang="fr-FR"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144</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786538" y="4991100"/>
                <a:ext cx="14935200" cy="4842544"/>
              </a:xfrm>
              <a:prstGeom prst="rect">
                <a:avLst/>
              </a:prstGeom>
              <a:blipFill>
                <a:blip r:embed="rId14"/>
                <a:stretch>
                  <a:fillRect l="-1429" b="-2645"/>
                </a:stretch>
              </a:blipFill>
            </p:spPr>
            <p:txBody>
              <a:bodyPr/>
              <a:lstStyle/>
              <a:p>
                <a:r>
                  <a:rPr lang="en-US">
                    <a:noFill/>
                  </a:rPr>
                  <a:t> </a:t>
                </a:r>
              </a:p>
            </p:txBody>
          </p:sp>
        </mc:Fallback>
      </mc:AlternateContent>
    </p:spTree>
    <p:extLst>
      <p:ext uri="{BB962C8B-B14F-4D97-AF65-F5344CB8AC3E}">
        <p14:creationId xmlns:p14="http://schemas.microsoft.com/office/powerpoint/2010/main" val="175432582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left)">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8" name="Group 7"/>
          <p:cNvGrpSpPr/>
          <p:nvPr/>
        </p:nvGrpSpPr>
        <p:grpSpPr>
          <a:xfrm>
            <a:off x="3048000" y="1292565"/>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txBody>
              <a:bodyPr/>
              <a:lstStyle/>
              <a:p>
                <a:endParaRPr lang="en-US"/>
              </a:p>
            </p:txBody>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txBody>
              <a:bodyPr/>
              <a:lstStyle/>
              <a:p>
                <a:endParaRPr lang="en-US"/>
              </a:p>
            </p:txBody>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txBody>
              <a:bodyPr/>
              <a:lstStyle/>
              <a:p>
                <a:endParaRPr lang="en-US"/>
              </a:p>
            </p:txBody>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txBody>
              <a:bodyPr/>
              <a:lstStyle/>
              <a:p>
                <a:endParaRPr lang="en-US"/>
              </a:p>
            </p:txBody>
          </p:sp>
        </p:grpSp>
        <p:sp>
          <p:nvSpPr>
            <p:cNvPr id="20" name="TextBox 13"/>
            <p:cNvSpPr txBox="1"/>
            <p:nvPr/>
          </p:nvSpPr>
          <p:spPr>
            <a:xfrm>
              <a:off x="470785" y="930271"/>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7502" b="1" i="0" u="none" strike="noStrike" kern="1200" cap="none" spc="-112" normalizeH="0" noProof="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0420146" y="6641276"/>
            <a:ext cx="3645724" cy="3645724"/>
          </a:xfrm>
          <a:prstGeom prst="rect">
            <a:avLst/>
          </a:prstGeom>
        </p:spPr>
      </p:pic>
      <p:pic>
        <p:nvPicPr>
          <p:cNvPr id="14" name="Picture 13"/>
          <p:cNvPicPr>
            <a:picLocks noChangeAspect="1"/>
          </p:cNvPicPr>
          <p:nvPr/>
        </p:nvPicPr>
        <p:blipFill>
          <a:blip r:embed="rId3"/>
          <a:stretch>
            <a:fillRect/>
          </a:stretch>
        </p:blipFill>
        <p:spPr>
          <a:xfrm>
            <a:off x="4876800" y="7658100"/>
            <a:ext cx="2225451" cy="2133778"/>
          </a:xfrm>
          <a:prstGeom prst="rect">
            <a:avLst/>
          </a:prstGeom>
        </p:spPr>
      </p:pic>
    </p:spTree>
    <p:extLst>
      <p:ext uri="{BB962C8B-B14F-4D97-AF65-F5344CB8AC3E}">
        <p14:creationId xmlns:p14="http://schemas.microsoft.com/office/powerpoint/2010/main" val="382720552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p:sp>
        <p:nvSpPr>
          <p:cNvPr id="8" name="Rectangle 7"/>
          <p:cNvSpPr/>
          <p:nvPr/>
        </p:nvSpPr>
        <p:spPr>
          <a:xfrm>
            <a:off x="762000" y="571500"/>
            <a:ext cx="5181600" cy="101566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6 (SGK – 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a:spLocks noChangeArrowheads="1"/>
              </p:cNvSpPr>
              <p:nvPr/>
            </p:nvSpPr>
            <p:spPr bwMode="auto">
              <a:xfrm>
                <a:off x="762000" y="1814387"/>
                <a:ext cx="15586383" cy="28288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3800" b="0" u="none" strike="noStrike" cap="none" normalizeH="0" baseline="0">
                    <a:ln>
                      <a:noFill/>
                    </a:ln>
                    <a:solidFill>
                      <a:srgbClr val="000000"/>
                    </a:solidFill>
                    <a:effectLst/>
                    <a:ea typeface="Open Sans"/>
                    <a:cs typeface="Arial" panose="020B0604020202020204" pitchFamily="34" charset="0"/>
                  </a:rPr>
                  <a:t>Ta gọi tứ giác ABCD với AB = AD, CB = CD (Hình 13) là hình “cái diều”.</a:t>
                </a:r>
                <a:endParaRPr kumimoji="0" lang="en-US" altLang="en-US" sz="3800" b="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ts val="0"/>
                  </a:spcBef>
                  <a:spcAft>
                    <a:spcPts val="0"/>
                  </a:spcAft>
                  <a:buClrTx/>
                  <a:buSzTx/>
                  <a:buFontTx/>
                  <a:buNone/>
                  <a:tabLst/>
                </a:pPr>
                <a:r>
                  <a:rPr kumimoji="0" lang="en-US" altLang="en-US" sz="3800" b="0" u="none" strike="noStrike" cap="none" normalizeH="0" baseline="0">
                    <a:ln>
                      <a:noFill/>
                    </a:ln>
                    <a:solidFill>
                      <a:srgbClr val="000000"/>
                    </a:solidFill>
                    <a:effectLst/>
                    <a:ea typeface="Open Sans"/>
                    <a:cs typeface="Arial" panose="020B0604020202020204" pitchFamily="34" charset="0"/>
                  </a:rPr>
                  <a:t>a) Chứng minh rằng AC là đường trung trực của BD.</a:t>
                </a:r>
                <a:endParaRPr kumimoji="0" lang="en-US" altLang="en-US" sz="3800" b="0" u="none" strike="noStrike" cap="none" normalizeH="0" baseline="0">
                  <a:ln>
                    <a:noFill/>
                  </a:ln>
                  <a:solidFill>
                    <a:schemeClr val="tx1"/>
                  </a:solidFill>
                  <a:effectLst/>
                  <a:cs typeface="Arial" panose="020B0604020202020204" pitchFamily="34" charset="0"/>
                </a:endParaRPr>
              </a:p>
              <a:p>
                <a:pPr lvl="0" algn="just" eaLnBrk="1" fontAlgn="t" hangingPunct="1">
                  <a:lnSpc>
                    <a:spcPct val="150000"/>
                  </a:lnSpc>
                  <a:spcBef>
                    <a:spcPts val="0"/>
                  </a:spcBef>
                  <a:spcAft>
                    <a:spcPts val="0"/>
                  </a:spcAft>
                </a:pPr>
                <a:r>
                  <a:rPr kumimoji="0" lang="en-US" altLang="en-US" sz="3800" b="0" u="none" strike="noStrike" cap="none" normalizeH="0" baseline="0">
                    <a:ln>
                      <a:noFill/>
                    </a:ln>
                    <a:solidFill>
                      <a:srgbClr val="000000"/>
                    </a:solidFill>
                    <a:effectLst/>
                    <a:ea typeface="Open Sans"/>
                    <a:cs typeface="Arial" panose="020B0604020202020204" pitchFamily="34" charset="0"/>
                  </a:rPr>
                  <a:t>b) Cho biết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sSup>
                      <m:sSupPr>
                        <m:ctrlPr>
                          <a:rPr lang="en-US" sz="3800" i="1">
                            <a:solidFill>
                              <a:prstClr val="black"/>
                            </a:solidFill>
                            <a:latin typeface="Cambria Math" panose="020405030504060302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altLang="en-US" sz="3800">
                    <a:solidFill>
                      <a:srgbClr val="000000"/>
                    </a:solidFill>
                    <a:ea typeface="Open Sans"/>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e>
                    </m:acc>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3800" i="1">
                            <a:solidFill>
                              <a:prstClr val="black"/>
                            </a:solidFill>
                            <a:latin typeface="Cambria Math" panose="02040503050406030204" pitchFamily="18" charset="0"/>
                          </a:rPr>
                        </m:ctrlPr>
                      </m:sSupPr>
                      <m:e>
                        <m: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sup>
                        <m:r>
                          <m:rPr>
                            <m:sty m:val="p"/>
                          </m:rPr>
                          <a:rPr lang="en-US" sz="3800" i="0">
                            <a:solidFill>
                              <a:prstClr val="black"/>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kumimoji="0" lang="en-US" altLang="en-US" sz="3800" b="0" u="none" strike="noStrike" cap="none" normalizeH="0" baseline="0">
                    <a:ln>
                      <a:noFill/>
                    </a:ln>
                    <a:solidFill>
                      <a:srgbClr val="000000"/>
                    </a:solidFill>
                    <a:effectLst/>
                    <a:ea typeface="Open Sans"/>
                    <a:cs typeface="Arial" panose="020B0604020202020204" pitchFamily="34" charset="0"/>
                  </a:rPr>
                  <a:t>. Tính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b="0" i="0" smtClean="0">
                            <a:solidFill>
                              <a:prstClr val="black"/>
                            </a:solidFill>
                            <a:latin typeface="Cambria Math" panose="02040503050406030204" pitchFamily="18" charset="0"/>
                          </a:rPr>
                          <m:t>A</m:t>
                        </m:r>
                      </m:e>
                    </m:acc>
                  </m:oMath>
                </a14:m>
                <a:r>
                  <a:rPr lang="en-US" altLang="en-US" sz="3800">
                    <a:solidFill>
                      <a:srgbClr val="000000"/>
                    </a:solidFill>
                    <a:ea typeface="Open Sans"/>
                    <a:cs typeface="Arial" panose="020B0604020202020204" pitchFamily="34" charset="0"/>
                  </a:rPr>
                  <a:t> </a:t>
                </a:r>
                <a:r>
                  <a:rPr kumimoji="0" lang="en-US" altLang="en-US" sz="3800" b="0" u="none" strike="noStrike" cap="none" normalizeH="0" baseline="0">
                    <a:ln>
                      <a:noFill/>
                    </a:ln>
                    <a:solidFill>
                      <a:srgbClr val="000000"/>
                    </a:solidFill>
                    <a:effectLst/>
                    <a:ea typeface="Open Sans"/>
                    <a:cs typeface="Arial" panose="020B0604020202020204" pitchFamily="34" charset="0"/>
                  </a:rPr>
                  <a:t>và </a:t>
                </a:r>
                <a14:m>
                  <m:oMath xmlns:m="http://schemas.openxmlformats.org/officeDocument/2006/math">
                    <m:acc>
                      <m:accPr>
                        <m:chr m:val="̂"/>
                        <m:ctrlPr>
                          <a:rPr lang="en-US" sz="3800" i="1">
                            <a:solidFill>
                              <a:prstClr val="black"/>
                            </a:solidFill>
                            <a:latin typeface="Cambria Math" panose="02040503050406030204" pitchFamily="18" charset="0"/>
                          </a:rPr>
                        </m:ctrlPr>
                      </m:accPr>
                      <m:e>
                        <m:r>
                          <m:rPr>
                            <m:sty m:val="p"/>
                          </m:rPr>
                          <a:rPr lang="en-US" sz="3800" b="0" i="0" smtClean="0">
                            <a:solidFill>
                              <a:prstClr val="black"/>
                            </a:solidFill>
                            <a:latin typeface="Cambria Math" panose="02040503050406030204" pitchFamily="18" charset="0"/>
                          </a:rPr>
                          <m:t>D</m:t>
                        </m:r>
                      </m:e>
                    </m:acc>
                    <m:r>
                      <a:rPr lang="en-US" sz="38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altLang="en-US" sz="3800">
                  <a:solidFill>
                    <a:prstClr val="black"/>
                  </a:solidFill>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bwMode="auto">
              <a:xfrm>
                <a:off x="762000" y="1814387"/>
                <a:ext cx="15586383" cy="2828851"/>
              </a:xfrm>
              <a:prstGeom prst="rect">
                <a:avLst/>
              </a:prstGeom>
              <a:blipFill>
                <a:blip r:embed="rId5"/>
                <a:stretch>
                  <a:fillRect l="-1291" r="-313"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4038600" y="5219700"/>
            <a:ext cx="10134600" cy="4646157"/>
          </a:xfrm>
          <a:prstGeom prst="rect">
            <a:avLst/>
          </a:prstGeom>
        </p:spPr>
      </p:pic>
    </p:spTree>
    <p:extLst>
      <p:ext uri="{BB962C8B-B14F-4D97-AF65-F5344CB8AC3E}">
        <p14:creationId xmlns:p14="http://schemas.microsoft.com/office/powerpoint/2010/main" val="257488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p:sp>
        <p:nvSpPr>
          <p:cNvPr id="8" name="TextBox 7"/>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5869898" y="2324100"/>
            <a:ext cx="11506200" cy="4529445"/>
          </a:xfrm>
          <a:prstGeom prst="rect">
            <a:avLst/>
          </a:prstGeom>
        </p:spPr>
        <p:txBody>
          <a:bodyPr wrap="square">
            <a:spAutoFit/>
          </a:bodyPr>
          <a:lstStyle/>
          <a:p>
            <a:pPr marL="30480" marR="30480" algn="just">
              <a:lnSpc>
                <a:spcPct val="150000"/>
              </a:lnSpc>
              <a:spcBef>
                <a:spcPts val="100"/>
              </a:spcBef>
              <a:spcAft>
                <a:spcPts val="100"/>
              </a:spcAft>
            </a:pPr>
            <a:r>
              <a:rPr lang="fr-FR" sz="3800">
                <a:solidFill>
                  <a:srgbClr val="000000"/>
                </a:solidFill>
                <a:latin typeface="Arial" panose="020B0604020202020204" pitchFamily="34" charset="0"/>
                <a:ea typeface="Times New Roman" panose="02020603050405020304" pitchFamily="18" charset="0"/>
                <a:cs typeface="Arial" panose="020B0604020202020204" pitchFamily="34" charset="0"/>
              </a:rPr>
              <a:t>a) Vì AB = AD nên A nằm trên đường trung trực của đoạn thẳng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CB = CD nên C nằm trên đường trung trực của đoạn thẳng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30480" marR="30480" algn="just">
              <a:lnSpc>
                <a:spcPct val="150000"/>
              </a:lnSpc>
              <a:spcBef>
                <a:spcPts val="100"/>
              </a:spcBef>
              <a:spcAft>
                <a:spcPts val="100"/>
              </a:spcAft>
            </a:pPr>
            <a:r>
              <a:rPr lang="fr-FR"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AC là đường trung trực của đoạn thẳng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492831" y="2290997"/>
            <a:ext cx="4739179" cy="3581400"/>
          </a:xfrm>
          <a:prstGeom prst="rect">
            <a:avLst/>
          </a:prstGeom>
        </p:spPr>
      </p:pic>
    </p:spTree>
    <p:extLst>
      <p:ext uri="{BB962C8B-B14F-4D97-AF65-F5344CB8AC3E}">
        <p14:creationId xmlns:p14="http://schemas.microsoft.com/office/powerpoint/2010/main" val="15270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86080">
            <a:off x="-169625" y="8258561"/>
            <a:ext cx="1359891" cy="1759859"/>
          </a:xfrm>
          <a:prstGeom prst="rect">
            <a:avLst/>
          </a:prstGeom>
        </p:spPr>
      </p:pic>
      <p:pic>
        <p:nvPicPr>
          <p:cNvPr id="7" name="Picture 6"/>
          <p:cNvPicPr>
            <a:picLocks noChangeAspect="1"/>
          </p:cNvPicPr>
          <p:nvPr/>
        </p:nvPicPr>
        <p:blipFill>
          <a:blip r:embed="rId4"/>
          <a:stretch>
            <a:fillRect/>
          </a:stretch>
        </p:blipFill>
        <p:spPr>
          <a:xfrm>
            <a:off x="16230599" y="8514271"/>
            <a:ext cx="1851290" cy="148059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096000" y="723900"/>
                <a:ext cx="11506200" cy="9238748"/>
              </a:xfrm>
              <a:prstGeom prst="rect">
                <a:avLst/>
              </a:prstGeom>
            </p:spPr>
            <p:txBody>
              <a:bodyPr wrap="square">
                <a:spAutoFit/>
              </a:bodyPr>
              <a:lstStyle/>
              <a:p>
                <a:pPr marL="30480" marR="30480" lvl="0" indent="0" algn="just" defTabSz="914400" rtl="0" eaLnBrk="1" fontAlgn="auto" latinLnBrk="0" hangingPunct="1">
                  <a:lnSpc>
                    <a:spcPct val="150000"/>
                  </a:lnSpc>
                  <a:buClrTx/>
                  <a:buSzTx/>
                  <a:buFontTx/>
                  <a:buNone/>
                  <a:tabLst/>
                  <a:defRPr/>
                </a:pPr>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 Xét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ΔABC</m:t>
                    </m:r>
                  </m:oMath>
                </a14:m>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ΔADC</m:t>
                    </m:r>
                  </m:oMath>
                </a14:m>
                <a:r>
                  <a:rPr kumimoji="0" lang="fr-FR"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AC là cạnh chung</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AB = AD</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BC = DC (gt)</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5</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Xét tứ giác ABCD có:</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oMath>
                </a14:m>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(định lí tổng các góc của một tứ giác)</a:t>
                </a:r>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m:t>
                    </m:r>
                    <m:sSup>
                      <m:sSup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sSupPr>
                      <m:e>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0</m:t>
                        </m:r>
                      </m:e>
                      <m:sup>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o</m:t>
                        </m:r>
                      </m:sup>
                    </m:sSup>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d>
                      <m:d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dPr>
                      <m:e>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C</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e>
                    </m:d>
                  </m:oMath>
                </a14:m>
                <a:endParaRPr kumimoji="0" lang="en-US" sz="3800" b="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prstClr val="black"/>
                    </a:solidFill>
                    <a:effectLst/>
                    <a:uLnTx/>
                    <a:uFillTx/>
                    <a:ea typeface="Times New Roman" panose="02020603050405020304" pitchFamily="18" charset="0"/>
                  </a:rPr>
                  <a:t>                  </a:t>
                </a: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=360°−(95°+35°+95°)=135°</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just" defTabSz="914400" rtl="0" eaLnBrk="1" fontAlgn="auto" latinLnBrk="0" hangingPunct="1">
                  <a:lnSpc>
                    <a:spcPct val="150000"/>
                  </a:lnSpc>
                  <a:buClrTx/>
                  <a:buSzTx/>
                  <a:buFontTx/>
                  <a:buNone/>
                  <a:tabLst/>
                  <a:defRPr/>
                </a:pPr>
                <a:r>
                  <a:rPr kumimoji="0" lang="en-US" sz="3800" b="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A</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=135°</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=95°</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096000" y="723900"/>
                <a:ext cx="11506200" cy="9238748"/>
              </a:xfrm>
              <a:prstGeom prst="rect">
                <a:avLst/>
              </a:prstGeom>
              <a:blipFill>
                <a:blip r:embed="rId5"/>
                <a:stretch>
                  <a:fillRect l="-1483" r="-1430"/>
                </a:stretch>
              </a:blipFill>
            </p:spPr>
            <p:txBody>
              <a:bodyPr/>
              <a:lstStyle/>
              <a:p>
                <a:r>
                  <a:rPr lang="en-US">
                    <a:noFill/>
                  </a:rPr>
                  <a:t> </a:t>
                </a:r>
              </a:p>
            </p:txBody>
          </p:sp>
        </mc:Fallback>
      </mc:AlternateContent>
      <p:sp>
        <p:nvSpPr>
          <p:cNvPr id="9" name="TextBox 8"/>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492831" y="2290997"/>
            <a:ext cx="4739179" cy="3581400"/>
          </a:xfrm>
          <a:prstGeom prst="rect">
            <a:avLst/>
          </a:prstGeom>
        </p:spPr>
      </p:pic>
      <p:sp>
        <p:nvSpPr>
          <p:cNvPr id="4" name="Right Brace 3"/>
          <p:cNvSpPr/>
          <p:nvPr/>
        </p:nvSpPr>
        <p:spPr>
          <a:xfrm>
            <a:off x="10363200" y="1866900"/>
            <a:ext cx="381000" cy="221479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11014267" y="2376500"/>
                <a:ext cx="5251309" cy="969496"/>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3800">
                        <a:solidFill>
                          <a:prstClr val="black"/>
                        </a:solidFill>
                        <a:latin typeface="Cambria Math" panose="02040503050406030204" pitchFamily="18" charset="0"/>
                        <a:ea typeface="Times New Roman" panose="02020603050405020304" pitchFamily="18" charset="0"/>
                      </a:rPr>
                      <m:t>⇒</m:t>
                    </m:r>
                    <m:r>
                      <m:rPr>
                        <m:sty m:val="p"/>
                      </m:rPr>
                      <a:rPr lang="en-US" sz="3800">
                        <a:solidFill>
                          <a:prstClr val="black"/>
                        </a:solidFill>
                        <a:latin typeface="Cambria Math" panose="02040503050406030204" pitchFamily="18" charset="0"/>
                        <a:ea typeface="Times New Roman" panose="02020603050405020304" pitchFamily="18" charset="0"/>
                      </a:rPr>
                      <m:t>ΔABC</m:t>
                    </m:r>
                    <m:r>
                      <a:rPr lang="en-US" sz="3800">
                        <a:solidFill>
                          <a:prstClr val="black"/>
                        </a:solidFill>
                        <a:latin typeface="Cambria Math" panose="02040503050406030204" pitchFamily="18" charset="0"/>
                        <a:ea typeface="Times New Roman" panose="02020603050405020304" pitchFamily="18" charset="0"/>
                      </a:rPr>
                      <m:t>=</m:t>
                    </m:r>
                    <m:r>
                      <m:rPr>
                        <m:sty m:val="p"/>
                      </m:rPr>
                      <a:rPr lang="en-US" sz="3800">
                        <a:solidFill>
                          <a:prstClr val="black"/>
                        </a:solidFill>
                        <a:latin typeface="Cambria Math" panose="02040503050406030204" pitchFamily="18" charset="0"/>
                        <a:ea typeface="Times New Roman" panose="02020603050405020304" pitchFamily="18" charset="0"/>
                      </a:rPr>
                      <m:t>ΔADC</m:t>
                    </m:r>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(c.c.c)</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14267" y="2376500"/>
                <a:ext cx="5251309" cy="969496"/>
              </a:xfrm>
              <a:prstGeom prst="rect">
                <a:avLst/>
              </a:prstGeom>
              <a:blipFill>
                <a:blip r:embed="rId7"/>
                <a:stretch>
                  <a:fillRect r="-2439"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1054061" y="3345996"/>
                <a:ext cx="6548139" cy="993092"/>
              </a:xfrm>
              <a:prstGeom prst="rect">
                <a:avLst/>
              </a:prstGeom>
            </p:spPr>
            <p:txBody>
              <a:bodyPr wrap="none">
                <a:spAutoFit/>
              </a:bodyPr>
              <a:lstStyle/>
              <a:p>
                <a:pPr marL="30480" marR="30480" lvl="0" algn="just">
                  <a:lnSpc>
                    <a:spcPct val="150000"/>
                  </a:lnSpc>
                  <a:spcBef>
                    <a:spcPts val="100"/>
                  </a:spcBef>
                  <a:spcAft>
                    <a:spcPts val="100"/>
                  </a:spcAft>
                  <a:defRPr/>
                </a:pPr>
                <a14:m>
                  <m:oMath xmlns:m="http://schemas.openxmlformats.org/officeDocument/2006/math">
                    <m:r>
                      <a:rPr lang="en-US" sz="3800">
                        <a:solidFill>
                          <a:prstClr val="black"/>
                        </a:solidFill>
                        <a:latin typeface="Cambria Math" panose="02040503050406030204" pitchFamily="18" charset="0"/>
                        <a:ea typeface="Times New Roman" panose="02020603050405020304" pitchFamily="18" charset="0"/>
                      </a:rPr>
                      <m:t>⇒</m:t>
                    </m:r>
                    <m:acc>
                      <m:accPr>
                        <m:chr m:val="̂"/>
                        <m:ctrlPr>
                          <a:rPr lang="en-US" sz="3800" i="1">
                            <a:solidFill>
                              <a:prstClr val="black"/>
                            </a:solidFill>
                            <a:latin typeface="Cambria Math" panose="02040503050406030204" pitchFamily="18" charset="0"/>
                            <a:ea typeface="Times New Roman" panose="02020603050405020304" pitchFamily="18" charset="0"/>
                          </a:rPr>
                        </m:ctrlPr>
                      </m:accPr>
                      <m:e>
                        <m:r>
                          <m:rPr>
                            <m:sty m:val="p"/>
                          </m:rPr>
                          <a:rPr lang="en-US" sz="3800">
                            <a:solidFill>
                              <a:prstClr val="black"/>
                            </a:solidFill>
                            <a:latin typeface="Cambria Math" panose="02040503050406030204" pitchFamily="18" charset="0"/>
                            <a:ea typeface="Times New Roman" panose="02020603050405020304" pitchFamily="18" charset="0"/>
                          </a:rPr>
                          <m:t>B</m:t>
                        </m:r>
                      </m:e>
                    </m:acc>
                    <m:r>
                      <a:rPr lang="en-US" sz="3800">
                        <a:solidFill>
                          <a:prstClr val="black"/>
                        </a:solidFill>
                        <a:latin typeface="Cambria Math" panose="02040503050406030204" pitchFamily="18" charset="0"/>
                        <a:ea typeface="Times New Roman" panose="02020603050405020304" pitchFamily="18" charset="0"/>
                      </a:rPr>
                      <m:t>=</m:t>
                    </m:r>
                    <m:acc>
                      <m:accPr>
                        <m:chr m:val="̂"/>
                        <m:ctrlPr>
                          <a:rPr lang="en-US" sz="3800" i="1">
                            <a:solidFill>
                              <a:prstClr val="black"/>
                            </a:solidFill>
                            <a:latin typeface="Cambria Math" panose="02040503050406030204" pitchFamily="18" charset="0"/>
                            <a:ea typeface="Times New Roman" panose="02020603050405020304" pitchFamily="18" charset="0"/>
                          </a:rPr>
                        </m:ctrlPr>
                      </m:accPr>
                      <m:e>
                        <m:r>
                          <m:rPr>
                            <m:sty m:val="p"/>
                          </m:rPr>
                          <a:rPr lang="en-US" sz="3800">
                            <a:solidFill>
                              <a:prstClr val="black"/>
                            </a:solidFill>
                            <a:latin typeface="Cambria Math" panose="02040503050406030204" pitchFamily="18" charset="0"/>
                            <a:ea typeface="Times New Roman" panose="02020603050405020304" pitchFamily="18" charset="0"/>
                          </a:rPr>
                          <m:t>D</m:t>
                        </m:r>
                      </m:e>
                    </m:acc>
                  </m:oMath>
                </a14:m>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 (hai góc tương ứng)</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1054061" y="3345996"/>
                <a:ext cx="6548139" cy="993092"/>
              </a:xfrm>
              <a:prstGeom prst="rect">
                <a:avLst/>
              </a:prstGeom>
              <a:blipFill>
                <a:blip r:embed="rId8"/>
                <a:stretch>
                  <a:fillRect r="-1488" b="-12270"/>
                </a:stretch>
              </a:blipFill>
            </p:spPr>
            <p:txBody>
              <a:bodyPr/>
              <a:lstStyle/>
              <a:p>
                <a:r>
                  <a:rPr lang="en-US">
                    <a:noFill/>
                  </a:rPr>
                  <a:t> </a:t>
                </a:r>
              </a:p>
            </p:txBody>
          </p:sp>
        </mc:Fallback>
      </mc:AlternateContent>
    </p:spTree>
    <p:extLst>
      <p:ext uri="{BB962C8B-B14F-4D97-AF65-F5344CB8AC3E}">
        <p14:creationId xmlns:p14="http://schemas.microsoft.com/office/powerpoint/2010/main" val="43811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fade">
                                      <p:cBhvr>
                                        <p:cTn id="44" dur="500"/>
                                        <p:tgtEl>
                                          <p:spTgt spid="2">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
                                            <p:txEl>
                                              <p:pRg st="8" end="8"/>
                                            </p:txEl>
                                          </p:spTgt>
                                        </p:tgtEl>
                                        <p:attrNameLst>
                                          <p:attrName>style.visibility</p:attrName>
                                        </p:attrNameLst>
                                      </p:cBhvr>
                                      <p:to>
                                        <p:strVal val="visible"/>
                                      </p:to>
                                    </p:set>
                                    <p:animEffect transition="in" filter="barn(inVertical)">
                                      <p:cBhvr>
                                        <p:cTn id="5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840200" y="419100"/>
            <a:ext cx="1173248" cy="927334"/>
          </a:xfrm>
          <a:prstGeom prst="rect">
            <a:avLst/>
          </a:prstGeom>
        </p:spPr>
      </p:pic>
      <p:sp>
        <p:nvSpPr>
          <p:cNvPr id="8" name="Rectangle 7"/>
          <p:cNvSpPr/>
          <p:nvPr/>
        </p:nvSpPr>
        <p:spPr>
          <a:xfrm>
            <a:off x="1066800" y="647700"/>
            <a:ext cx="464820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 7 (SGK – tr67)</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066800" y="2135420"/>
            <a:ext cx="9982200" cy="4785926"/>
          </a:xfrm>
          <a:prstGeom prst="rect">
            <a:avLst/>
          </a:prstGeom>
        </p:spPr>
        <p:txBody>
          <a:bodyPr wrap="square">
            <a:spAutoFit/>
          </a:bodyPr>
          <a:lstStyle/>
          <a:p>
            <a:pPr algn="just">
              <a:lnSpc>
                <a:spcPct val="150000"/>
              </a:lnSpc>
              <a:spcBef>
                <a:spcPts val="600"/>
              </a:spcBef>
              <a:spcAft>
                <a:spcPts val="600"/>
              </a:spcAft>
            </a:pPr>
            <a:r>
              <a:rPr lang="vi-VN" sz="3800">
                <a:solidFill>
                  <a:srgbClr val="000000"/>
                </a:solidFill>
              </a:rPr>
              <a:t>Trên bản đồ, tứ giác BDNQ với các đỉnh </a:t>
            </a:r>
            <a:r>
              <a:rPr lang="en-US" sz="3800">
                <a:solidFill>
                  <a:srgbClr val="000000"/>
                </a:solidFill>
              </a:rPr>
              <a:t>       </a:t>
            </a:r>
            <a:r>
              <a:rPr lang="vi-VN" sz="3800">
                <a:solidFill>
                  <a:srgbClr val="000000"/>
                </a:solidFill>
              </a:rPr>
              <a:t>là các thành phố Buôn Ma Thuột, Đà Lạt, </a:t>
            </a:r>
            <a:r>
              <a:rPr lang="en-US" sz="3800">
                <a:solidFill>
                  <a:srgbClr val="000000"/>
                </a:solidFill>
              </a:rPr>
              <a:t> </a:t>
            </a:r>
            <a:r>
              <a:rPr lang="vi-VN" sz="3800">
                <a:solidFill>
                  <a:srgbClr val="000000"/>
                </a:solidFill>
              </a:rPr>
              <a:t>Nha Trang, Quy Nhơn.</a:t>
            </a:r>
            <a:endParaRPr lang="en-US" sz="3800">
              <a:solidFill>
                <a:srgbClr val="000000"/>
              </a:solidFill>
            </a:endParaRPr>
          </a:p>
          <a:p>
            <a:pPr algn="just">
              <a:lnSpc>
                <a:spcPct val="150000"/>
              </a:lnSpc>
              <a:spcBef>
                <a:spcPts val="600"/>
              </a:spcBef>
              <a:spcAft>
                <a:spcPts val="600"/>
              </a:spcAft>
            </a:pPr>
            <a:r>
              <a:rPr lang="vi-VN" sz="3800"/>
              <a:t>a) Tìm các cạnh kề và cạnh đối của cạnh BD.</a:t>
            </a:r>
          </a:p>
          <a:p>
            <a:pPr algn="just">
              <a:lnSpc>
                <a:spcPct val="150000"/>
              </a:lnSpc>
              <a:spcBef>
                <a:spcPts val="600"/>
              </a:spcBef>
              <a:spcAft>
                <a:spcPts val="600"/>
              </a:spcAft>
            </a:pPr>
            <a:r>
              <a:rPr lang="vi-VN" sz="3800"/>
              <a:t>b) Tìm các đường chéo của tứ giác.</a:t>
            </a:r>
            <a:endParaRPr lang="en-US" sz="380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1515487" y="2472398"/>
            <a:ext cx="5797866" cy="7212821"/>
          </a:xfrm>
          <a:prstGeom prst="rect">
            <a:avLst/>
          </a:prstGeom>
        </p:spPr>
      </p:pic>
      <p:pic>
        <p:nvPicPr>
          <p:cNvPr id="11"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8740515"/>
            <a:ext cx="1006238" cy="1006238"/>
          </a:xfrm>
          <a:prstGeom prst="rect">
            <a:avLst/>
          </a:prstGeom>
        </p:spPr>
      </p:pic>
    </p:spTree>
    <p:extLst>
      <p:ext uri="{BB962C8B-B14F-4D97-AF65-F5344CB8AC3E}">
        <p14:creationId xmlns:p14="http://schemas.microsoft.com/office/powerpoint/2010/main" val="103108152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8" name="Group 7"/>
          <p:cNvGrpSpPr/>
          <p:nvPr/>
        </p:nvGrpSpPr>
        <p:grpSpPr>
          <a:xfrm>
            <a:off x="3024972" y="1451162"/>
            <a:ext cx="11887200" cy="3774735"/>
            <a:chOff x="0" y="0"/>
            <a:chExt cx="8520421" cy="2899380"/>
          </a:xfrm>
        </p:grpSpPr>
        <p:grpSp>
          <p:nvGrpSpPr>
            <p:cNvPr id="19" name="Group 8"/>
            <p:cNvGrpSpPr/>
            <p:nvPr/>
          </p:nvGrpSpPr>
          <p:grpSpPr>
            <a:xfrm>
              <a:off x="0" y="0"/>
              <a:ext cx="8520421" cy="2899380"/>
              <a:chOff x="0" y="0"/>
              <a:chExt cx="3765050" cy="1281194"/>
            </a:xfrm>
          </p:grpSpPr>
          <p:sp>
            <p:nvSpPr>
              <p:cNvPr id="21" name="Freeform 9"/>
              <p:cNvSpPr/>
              <p:nvPr/>
            </p:nvSpPr>
            <p:spPr>
              <a:xfrm>
                <a:off x="80010" y="80010"/>
                <a:ext cx="3672340" cy="1188484"/>
              </a:xfrm>
              <a:custGeom>
                <a:avLst/>
                <a:gdLst/>
                <a:ahLst/>
                <a:cxnLst/>
                <a:rect l="l" t="t" r="r" b="b"/>
                <a:pathLst>
                  <a:path w="3672340" h="1188484">
                    <a:moveTo>
                      <a:pt x="0" y="1133874"/>
                    </a:moveTo>
                    <a:lnTo>
                      <a:pt x="0" y="1188484"/>
                    </a:lnTo>
                    <a:lnTo>
                      <a:pt x="3672340" y="1188484"/>
                    </a:lnTo>
                    <a:lnTo>
                      <a:pt x="3672340" y="0"/>
                    </a:lnTo>
                    <a:lnTo>
                      <a:pt x="3617729" y="0"/>
                    </a:lnTo>
                    <a:lnTo>
                      <a:pt x="3617729" y="1133874"/>
                    </a:lnTo>
                    <a:close/>
                  </a:path>
                </a:pathLst>
              </a:custGeom>
              <a:solidFill>
                <a:srgbClr val="000000"/>
              </a:solidFill>
            </p:spPr>
            <p:txBody>
              <a:bodyPr/>
              <a:lstStyle/>
              <a:p>
                <a:endParaRPr lang="en-US"/>
              </a:p>
            </p:txBody>
          </p:sp>
          <p:sp>
            <p:nvSpPr>
              <p:cNvPr id="22" name="Freeform 10"/>
              <p:cNvSpPr/>
              <p:nvPr/>
            </p:nvSpPr>
            <p:spPr>
              <a:xfrm>
                <a:off x="67310" y="67310"/>
                <a:ext cx="3697740" cy="1213884"/>
              </a:xfrm>
              <a:custGeom>
                <a:avLst/>
                <a:gdLst/>
                <a:ahLst/>
                <a:cxnLst/>
                <a:rect l="l" t="t" r="r" b="b"/>
                <a:pathLst>
                  <a:path w="3697740" h="1213884">
                    <a:moveTo>
                      <a:pt x="3630429" y="0"/>
                    </a:moveTo>
                    <a:lnTo>
                      <a:pt x="3630429" y="12700"/>
                    </a:lnTo>
                    <a:lnTo>
                      <a:pt x="3685040" y="12700"/>
                    </a:lnTo>
                    <a:lnTo>
                      <a:pt x="3685040" y="1201184"/>
                    </a:lnTo>
                    <a:lnTo>
                      <a:pt x="12700" y="1201184"/>
                    </a:lnTo>
                    <a:lnTo>
                      <a:pt x="12700" y="1146574"/>
                    </a:lnTo>
                    <a:lnTo>
                      <a:pt x="0" y="1146574"/>
                    </a:lnTo>
                    <a:lnTo>
                      <a:pt x="0" y="1213884"/>
                    </a:lnTo>
                    <a:lnTo>
                      <a:pt x="3697740" y="1213884"/>
                    </a:lnTo>
                    <a:lnTo>
                      <a:pt x="3697740" y="0"/>
                    </a:lnTo>
                    <a:close/>
                  </a:path>
                </a:pathLst>
              </a:custGeom>
              <a:solidFill>
                <a:srgbClr val="000000"/>
              </a:solidFill>
            </p:spPr>
            <p:txBody>
              <a:bodyPr/>
              <a:lstStyle/>
              <a:p>
                <a:endParaRPr lang="en-US"/>
              </a:p>
            </p:txBody>
          </p:sp>
          <p:sp>
            <p:nvSpPr>
              <p:cNvPr id="23" name="Freeform 11"/>
              <p:cNvSpPr/>
              <p:nvPr/>
            </p:nvSpPr>
            <p:spPr>
              <a:xfrm>
                <a:off x="12700" y="12700"/>
                <a:ext cx="3672339" cy="1188484"/>
              </a:xfrm>
              <a:custGeom>
                <a:avLst/>
                <a:gdLst/>
                <a:ahLst/>
                <a:cxnLst/>
                <a:rect l="l" t="t" r="r" b="b"/>
                <a:pathLst>
                  <a:path w="3672339" h="1188484">
                    <a:moveTo>
                      <a:pt x="0" y="0"/>
                    </a:moveTo>
                    <a:lnTo>
                      <a:pt x="3672339" y="0"/>
                    </a:lnTo>
                    <a:lnTo>
                      <a:pt x="3672339" y="1188484"/>
                    </a:lnTo>
                    <a:lnTo>
                      <a:pt x="0" y="1188484"/>
                    </a:lnTo>
                    <a:close/>
                  </a:path>
                </a:pathLst>
              </a:custGeom>
              <a:solidFill>
                <a:srgbClr val="FDFB52"/>
              </a:solidFill>
            </p:spPr>
            <p:txBody>
              <a:bodyPr/>
              <a:lstStyle/>
              <a:p>
                <a:endParaRPr lang="en-US"/>
              </a:p>
            </p:txBody>
          </p:sp>
          <p:sp>
            <p:nvSpPr>
              <p:cNvPr id="24" name="Freeform 12"/>
              <p:cNvSpPr/>
              <p:nvPr/>
            </p:nvSpPr>
            <p:spPr>
              <a:xfrm>
                <a:off x="0" y="0"/>
                <a:ext cx="3697740" cy="1213884"/>
              </a:xfrm>
              <a:custGeom>
                <a:avLst/>
                <a:gdLst/>
                <a:ahLst/>
                <a:cxnLst/>
                <a:rect l="l" t="t" r="r" b="b"/>
                <a:pathLst>
                  <a:path w="3697740" h="1213884">
                    <a:moveTo>
                      <a:pt x="80010" y="1213884"/>
                    </a:moveTo>
                    <a:lnTo>
                      <a:pt x="3697740" y="1213884"/>
                    </a:lnTo>
                    <a:lnTo>
                      <a:pt x="3697740" y="80010"/>
                    </a:lnTo>
                    <a:lnTo>
                      <a:pt x="3697740" y="67310"/>
                    </a:lnTo>
                    <a:lnTo>
                      <a:pt x="3697740" y="0"/>
                    </a:lnTo>
                    <a:lnTo>
                      <a:pt x="0" y="0"/>
                    </a:lnTo>
                    <a:lnTo>
                      <a:pt x="0" y="1213884"/>
                    </a:lnTo>
                    <a:lnTo>
                      <a:pt x="67310" y="1213884"/>
                    </a:lnTo>
                    <a:lnTo>
                      <a:pt x="80010" y="1213884"/>
                    </a:lnTo>
                    <a:close/>
                    <a:moveTo>
                      <a:pt x="12700" y="12700"/>
                    </a:moveTo>
                    <a:lnTo>
                      <a:pt x="3685039" y="12700"/>
                    </a:lnTo>
                    <a:lnTo>
                      <a:pt x="3685039" y="1201184"/>
                    </a:lnTo>
                    <a:lnTo>
                      <a:pt x="12700" y="1201184"/>
                    </a:lnTo>
                    <a:lnTo>
                      <a:pt x="12700" y="12700"/>
                    </a:lnTo>
                    <a:close/>
                  </a:path>
                </a:pathLst>
              </a:custGeom>
              <a:solidFill>
                <a:srgbClr val="000000"/>
              </a:solidFill>
            </p:spPr>
            <p:txBody>
              <a:bodyPr/>
              <a:lstStyle/>
              <a:p>
                <a:endParaRPr lang="en-US"/>
              </a:p>
            </p:txBody>
          </p:sp>
        </p:grpSp>
        <p:sp>
          <p:nvSpPr>
            <p:cNvPr id="20" name="TextBox 13"/>
            <p:cNvSpPr txBox="1"/>
            <p:nvPr/>
          </p:nvSpPr>
          <p:spPr>
            <a:xfrm>
              <a:off x="472444" y="909382"/>
              <a:ext cx="7426524" cy="886514"/>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kumimoji="0" lang="en-US" sz="7502" b="1" i="0" u="none" strike="noStrike" kern="1200" cap="none" spc="-112"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 TỨ</a:t>
              </a:r>
              <a:r>
                <a:rPr kumimoji="0" lang="en-US" sz="7502" b="1" i="0" u="none" strike="noStrike" kern="1200" cap="none" spc="-112" normalizeH="0" noProof="0">
                  <a:ln>
                    <a:noFill/>
                  </a:ln>
                  <a:solidFill>
                    <a:srgbClr val="000000"/>
                  </a:solidFill>
                  <a:effectLst/>
                  <a:uLnTx/>
                  <a:uFillTx/>
                  <a:latin typeface="Arial" panose="020B0604020202020204" pitchFamily="34" charset="0"/>
                  <a:ea typeface="+mn-ea"/>
                  <a:cs typeface="Arial" panose="020B0604020202020204" pitchFamily="34" charset="0"/>
                </a:rPr>
                <a:t> GIÁC</a:t>
              </a:r>
              <a:endParaRPr kumimoji="0" lang="en-US" sz="7502" b="1" i="0" u="none" strike="noStrike" kern="1200" cap="none" spc="-112"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2" name="Picture 11"/>
          <p:cNvPicPr>
            <a:picLocks noChangeAspect="1"/>
          </p:cNvPicPr>
          <p:nvPr/>
        </p:nvPicPr>
        <p:blipFill>
          <a:blip r:embed="rId2"/>
          <a:stretch>
            <a:fillRect/>
          </a:stretch>
        </p:blipFill>
        <p:spPr>
          <a:xfrm>
            <a:off x="14045157" y="6362700"/>
            <a:ext cx="2715618" cy="3279146"/>
          </a:xfrm>
          <a:prstGeom prst="rect">
            <a:avLst/>
          </a:prstGeom>
        </p:spPr>
      </p:pic>
      <p:pic>
        <p:nvPicPr>
          <p:cNvPr id="13" name="Picture 12"/>
          <p:cNvPicPr>
            <a:picLocks noChangeAspect="1"/>
          </p:cNvPicPr>
          <p:nvPr/>
        </p:nvPicPr>
        <p:blipFill>
          <a:blip r:embed="rId3"/>
          <a:stretch>
            <a:fillRect/>
          </a:stretch>
        </p:blipFill>
        <p:spPr>
          <a:xfrm>
            <a:off x="914400" y="7429500"/>
            <a:ext cx="2644307" cy="1920446"/>
          </a:xfrm>
          <a:prstGeom prst="rect">
            <a:avLst/>
          </a:prstGeom>
        </p:spPr>
      </p:pic>
    </p:spTree>
    <p:extLst>
      <p:ext uri="{BB962C8B-B14F-4D97-AF65-F5344CB8AC3E}">
        <p14:creationId xmlns:p14="http://schemas.microsoft.com/office/powerpoint/2010/main" val="132088139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8740515"/>
            <a:ext cx="1006238" cy="1006238"/>
          </a:xfrm>
          <a:prstGeom prst="rect">
            <a:avLst/>
          </a:prstGeom>
        </p:spPr>
      </p:pic>
      <p:pic>
        <p:nvPicPr>
          <p:cNvPr id="2" name="Picture 1"/>
          <p:cNvPicPr>
            <a:picLocks noChangeAspect="1"/>
          </p:cNvPicPr>
          <p:nvPr/>
        </p:nvPicPr>
        <p:blipFill>
          <a:blip r:embed="rId5"/>
          <a:stretch>
            <a:fillRect/>
          </a:stretch>
        </p:blipFill>
        <p:spPr>
          <a:xfrm>
            <a:off x="16840200" y="419100"/>
            <a:ext cx="1173248" cy="927334"/>
          </a:xfrm>
          <a:prstGeom prst="rect">
            <a:avLst/>
          </a:prstGeom>
        </p:spPr>
      </p:pic>
      <p:sp>
        <p:nvSpPr>
          <p:cNvPr id="3" name="Rectangle 2"/>
          <p:cNvSpPr/>
          <p:nvPr/>
        </p:nvSpPr>
        <p:spPr>
          <a:xfrm>
            <a:off x="990600" y="2019300"/>
            <a:ext cx="9494600" cy="5816977"/>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rPr>
              <a:t>a) Tứ giác BDNQ có:</a:t>
            </a:r>
          </a:p>
          <a:p>
            <a:pPr marL="571500" lvl="0" indent="-571500" algn="just">
              <a:lnSpc>
                <a:spcPct val="150000"/>
              </a:lnSpc>
              <a:spcBef>
                <a:spcPts val="600"/>
              </a:spcBef>
              <a:spcAft>
                <a:spcPts val="600"/>
              </a:spcAft>
              <a:buFont typeface="Wingdings" panose="05000000000000000000" pitchFamily="2" charset="2"/>
              <a:buChar char="§"/>
            </a:pPr>
            <a:r>
              <a:rPr lang="vi-VN" sz="3800">
                <a:solidFill>
                  <a:srgbClr val="000000"/>
                </a:solidFill>
              </a:rPr>
              <a:t>Các cạnh kề: BD và BQ; DB và DN; ND và NQ; QN và QB;</a:t>
            </a:r>
            <a:endParaRPr lang="en-US" sz="3800">
              <a:solidFill>
                <a:srgbClr val="000000"/>
              </a:solidFill>
            </a:endParaRPr>
          </a:p>
          <a:p>
            <a:pPr marL="571500" lvl="0" indent="-571500" algn="just">
              <a:lnSpc>
                <a:spcPct val="150000"/>
              </a:lnSpc>
              <a:spcBef>
                <a:spcPts val="600"/>
              </a:spcBef>
              <a:spcAft>
                <a:spcPts val="600"/>
              </a:spcAft>
              <a:buFont typeface="Wingdings" panose="05000000000000000000" pitchFamily="2" charset="2"/>
              <a:buChar char="§"/>
            </a:pPr>
            <a:r>
              <a:rPr lang="vi-VN" sz="3800">
                <a:solidFill>
                  <a:srgbClr val="000000"/>
                </a:solidFill>
              </a:rPr>
              <a:t>Các cạnh đối: BD và NQ; DN và BQ.</a:t>
            </a:r>
          </a:p>
          <a:p>
            <a:pPr lvl="0" algn="just">
              <a:lnSpc>
                <a:spcPct val="150000"/>
              </a:lnSpc>
              <a:spcBef>
                <a:spcPts val="600"/>
              </a:spcBef>
              <a:spcAft>
                <a:spcPts val="600"/>
              </a:spcAft>
            </a:pPr>
            <a:r>
              <a:rPr lang="vi-VN" sz="3800">
                <a:solidFill>
                  <a:srgbClr val="000000"/>
                </a:solidFill>
              </a:rPr>
              <a:t>b) Tứ giác BDNQ có các đường chéo BN và DQ.</a:t>
            </a:r>
          </a:p>
        </p:txBody>
      </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1591483" y="2171700"/>
            <a:ext cx="5797866" cy="7212821"/>
          </a:xfrm>
          <a:prstGeom prst="rect">
            <a:avLst/>
          </a:prstGeom>
        </p:spPr>
      </p:pic>
      <p:sp>
        <p:nvSpPr>
          <p:cNvPr id="9" name="TextBox 8"/>
          <p:cNvSpPr txBox="1"/>
          <p:nvPr/>
        </p:nvSpPr>
        <p:spPr>
          <a:xfrm>
            <a:off x="990600" y="833028"/>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cxnSp>
        <p:nvCxnSpPr>
          <p:cNvPr id="6" name="Straight Connector 5"/>
          <p:cNvCxnSpPr/>
          <p:nvPr/>
        </p:nvCxnSpPr>
        <p:spPr>
          <a:xfrm flipH="1">
            <a:off x="13768262" y="2577710"/>
            <a:ext cx="2667000" cy="6400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420396" y="6443002"/>
            <a:ext cx="4038600" cy="1524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80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3" dur="500"/>
                                        <p:tgtEl>
                                          <p:spTgt spid="3">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6" dur="500"/>
                                        <p:tgtEl>
                                          <p:spTgt spid="3">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154" name="Group 153"/>
          <p:cNvGrpSpPr/>
          <p:nvPr/>
        </p:nvGrpSpPr>
        <p:grpSpPr>
          <a:xfrm>
            <a:off x="411480" y="3729851"/>
            <a:ext cx="5481637" cy="3797740"/>
            <a:chOff x="457200" y="3729851"/>
            <a:chExt cx="5481637" cy="3797740"/>
          </a:xfrm>
        </p:grpSpPr>
        <p:grpSp>
          <p:nvGrpSpPr>
            <p:cNvPr id="15" name="Group 15"/>
            <p:cNvGrpSpPr/>
            <p:nvPr/>
          </p:nvGrpSpPr>
          <p:grpSpPr>
            <a:xfrm>
              <a:off x="457200" y="3729851"/>
              <a:ext cx="5481637" cy="3797740"/>
              <a:chOff x="0" y="0"/>
              <a:chExt cx="9412784" cy="18150317"/>
            </a:xfrm>
          </p:grpSpPr>
          <p:sp>
            <p:nvSpPr>
              <p:cNvPr id="16"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txBody>
              <a:bodyPr/>
              <a:lstStyle/>
              <a:p>
                <a:endParaRPr lang="en-US"/>
              </a:p>
            </p:txBody>
          </p:sp>
          <p:sp>
            <p:nvSpPr>
              <p:cNvPr id="17"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txBody>
              <a:bodyPr/>
              <a:lstStyle/>
              <a:p>
                <a:endParaRPr lang="en-US"/>
              </a:p>
            </p:txBody>
          </p:sp>
        </p:grpSp>
        <p:sp>
          <p:nvSpPr>
            <p:cNvPr id="134" name="Rectangle 133"/>
            <p:cNvSpPr/>
            <p:nvPr/>
          </p:nvSpPr>
          <p:spPr>
            <a:xfrm>
              <a:off x="1003283" y="4514352"/>
              <a:ext cx="4406917"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a:t>
              </a:r>
              <a:r>
                <a:rPr lang="pt-BR" sz="4000" kern="0" dirty="0">
                  <a:latin typeface="Arial"/>
                  <a:ea typeface="Calibri" panose="020F0502020204030204" pitchFamily="34" charset="0"/>
                  <a:cs typeface="Times New Roman" panose="02020603050405020304" pitchFamily="18" charset="0"/>
                  <a:sym typeface="Arial"/>
                </a:rPr>
                <a:t>thành các bài tập </a:t>
              </a:r>
              <a:r>
                <a:rPr lang="pt-BR" sz="4000" kern="0">
                  <a:latin typeface="Arial"/>
                  <a:ea typeface="Calibri" panose="020F0502020204030204" pitchFamily="34" charset="0"/>
                  <a:cs typeface="Times New Roman" panose="02020603050405020304" pitchFamily="18" charset="0"/>
                  <a:sym typeface="Arial"/>
                </a:rPr>
                <a:t>trong SBT </a:t>
              </a:r>
              <a:endParaRPr lang="pt-BR" sz="4000" kern="0" dirty="0">
                <a:latin typeface="Arial"/>
                <a:ea typeface="Calibri" panose="020F0502020204030204" pitchFamily="34" charset="0"/>
                <a:cs typeface="Times New Roman" panose="02020603050405020304" pitchFamily="18" charset="0"/>
                <a:sym typeface="Arial"/>
              </a:endParaRPr>
            </a:p>
          </p:txBody>
        </p:sp>
      </p:grpSp>
      <p:grpSp>
        <p:nvGrpSpPr>
          <p:cNvPr id="143" name="Group 142"/>
          <p:cNvGrpSpPr/>
          <p:nvPr/>
        </p:nvGrpSpPr>
        <p:grpSpPr>
          <a:xfrm>
            <a:off x="4440330" y="955072"/>
            <a:ext cx="8894670" cy="1648141"/>
            <a:chOff x="4648200" y="342900"/>
            <a:chExt cx="8894670" cy="1648141"/>
          </a:xfrm>
        </p:grpSpPr>
        <p:grpSp>
          <p:nvGrpSpPr>
            <p:cNvPr id="10" name="Group 10"/>
            <p:cNvGrpSpPr/>
            <p:nvPr/>
          </p:nvGrpSpPr>
          <p:grpSpPr>
            <a:xfrm>
              <a:off x="4876800" y="342900"/>
              <a:ext cx="8666070" cy="1648141"/>
              <a:chOff x="0" y="0"/>
              <a:chExt cx="7501422" cy="1001853"/>
            </a:xfrm>
          </p:grpSpPr>
          <p:sp>
            <p:nvSpPr>
              <p:cNvPr id="11" name="Freeform 11"/>
              <p:cNvSpPr/>
              <p:nvPr/>
            </p:nvSpPr>
            <p:spPr>
              <a:xfrm>
                <a:off x="80010" y="80010"/>
                <a:ext cx="7408712" cy="909143"/>
              </a:xfrm>
              <a:custGeom>
                <a:avLst/>
                <a:gdLst/>
                <a:ahLst/>
                <a:cxnLst/>
                <a:rect l="l" t="t" r="r" b="b"/>
                <a:pathLst>
                  <a:path w="7408712" h="909143">
                    <a:moveTo>
                      <a:pt x="0" y="854533"/>
                    </a:moveTo>
                    <a:lnTo>
                      <a:pt x="0" y="909143"/>
                    </a:lnTo>
                    <a:lnTo>
                      <a:pt x="7408712" y="909143"/>
                    </a:lnTo>
                    <a:lnTo>
                      <a:pt x="7408712" y="0"/>
                    </a:lnTo>
                    <a:lnTo>
                      <a:pt x="7354102" y="0"/>
                    </a:lnTo>
                    <a:lnTo>
                      <a:pt x="7354102" y="854533"/>
                    </a:lnTo>
                    <a:close/>
                  </a:path>
                </a:pathLst>
              </a:custGeom>
              <a:solidFill>
                <a:srgbClr val="000000"/>
              </a:solidFill>
            </p:spPr>
            <p:txBody>
              <a:bodyPr/>
              <a:lstStyle/>
              <a:p>
                <a:endParaRPr lang="en-US"/>
              </a:p>
            </p:txBody>
          </p:sp>
          <p:sp>
            <p:nvSpPr>
              <p:cNvPr id="12" name="Freeform 12"/>
              <p:cNvSpPr/>
              <p:nvPr/>
            </p:nvSpPr>
            <p:spPr>
              <a:xfrm>
                <a:off x="67310" y="67310"/>
                <a:ext cx="7434112" cy="934543"/>
              </a:xfrm>
              <a:custGeom>
                <a:avLst/>
                <a:gdLst/>
                <a:ahLst/>
                <a:cxnLst/>
                <a:rect l="l" t="t" r="r" b="b"/>
                <a:pathLst>
                  <a:path w="7434112" h="934543">
                    <a:moveTo>
                      <a:pt x="7366802" y="0"/>
                    </a:moveTo>
                    <a:lnTo>
                      <a:pt x="7366802" y="12700"/>
                    </a:lnTo>
                    <a:lnTo>
                      <a:pt x="7421412" y="12700"/>
                    </a:lnTo>
                    <a:lnTo>
                      <a:pt x="7421412" y="921843"/>
                    </a:lnTo>
                    <a:lnTo>
                      <a:pt x="12700" y="921843"/>
                    </a:lnTo>
                    <a:lnTo>
                      <a:pt x="12700" y="867233"/>
                    </a:lnTo>
                    <a:lnTo>
                      <a:pt x="0" y="867233"/>
                    </a:lnTo>
                    <a:lnTo>
                      <a:pt x="0" y="934543"/>
                    </a:lnTo>
                    <a:lnTo>
                      <a:pt x="7434112" y="934543"/>
                    </a:lnTo>
                    <a:lnTo>
                      <a:pt x="7434112" y="0"/>
                    </a:lnTo>
                    <a:close/>
                  </a:path>
                </a:pathLst>
              </a:custGeom>
              <a:solidFill>
                <a:srgbClr val="000000"/>
              </a:solidFill>
            </p:spPr>
            <p:txBody>
              <a:bodyPr/>
              <a:lstStyle/>
              <a:p>
                <a:endParaRPr lang="en-US"/>
              </a:p>
            </p:txBody>
          </p:sp>
          <p:sp>
            <p:nvSpPr>
              <p:cNvPr id="13" name="Freeform 13"/>
              <p:cNvSpPr/>
              <p:nvPr/>
            </p:nvSpPr>
            <p:spPr>
              <a:xfrm>
                <a:off x="12700" y="12700"/>
                <a:ext cx="7408712" cy="909143"/>
              </a:xfrm>
              <a:custGeom>
                <a:avLst/>
                <a:gdLst/>
                <a:ahLst/>
                <a:cxnLst/>
                <a:rect l="l" t="t" r="r" b="b"/>
                <a:pathLst>
                  <a:path w="7408712" h="909143">
                    <a:moveTo>
                      <a:pt x="0" y="0"/>
                    </a:moveTo>
                    <a:lnTo>
                      <a:pt x="7408712" y="0"/>
                    </a:lnTo>
                    <a:lnTo>
                      <a:pt x="7408712" y="909143"/>
                    </a:lnTo>
                    <a:lnTo>
                      <a:pt x="0" y="909143"/>
                    </a:lnTo>
                    <a:close/>
                  </a:path>
                </a:pathLst>
              </a:custGeom>
              <a:solidFill>
                <a:srgbClr val="FDFB52"/>
              </a:solidFill>
            </p:spPr>
            <p:txBody>
              <a:bodyPr/>
              <a:lstStyle/>
              <a:p>
                <a:endParaRPr lang="en-US"/>
              </a:p>
            </p:txBody>
          </p:sp>
          <p:sp>
            <p:nvSpPr>
              <p:cNvPr id="14" name="Freeform 14"/>
              <p:cNvSpPr/>
              <p:nvPr/>
            </p:nvSpPr>
            <p:spPr>
              <a:xfrm>
                <a:off x="0" y="0"/>
                <a:ext cx="7434112" cy="934543"/>
              </a:xfrm>
              <a:custGeom>
                <a:avLst/>
                <a:gdLst/>
                <a:ahLst/>
                <a:cxnLst/>
                <a:rect l="l" t="t" r="r" b="b"/>
                <a:pathLst>
                  <a:path w="7434112" h="934543">
                    <a:moveTo>
                      <a:pt x="80010" y="934543"/>
                    </a:moveTo>
                    <a:lnTo>
                      <a:pt x="7434112" y="934543"/>
                    </a:lnTo>
                    <a:lnTo>
                      <a:pt x="7434112" y="80010"/>
                    </a:lnTo>
                    <a:lnTo>
                      <a:pt x="7434112" y="67310"/>
                    </a:lnTo>
                    <a:lnTo>
                      <a:pt x="7434112" y="0"/>
                    </a:lnTo>
                    <a:lnTo>
                      <a:pt x="0" y="0"/>
                    </a:lnTo>
                    <a:lnTo>
                      <a:pt x="0" y="934543"/>
                    </a:lnTo>
                    <a:lnTo>
                      <a:pt x="67310" y="934543"/>
                    </a:lnTo>
                    <a:lnTo>
                      <a:pt x="80010" y="934543"/>
                    </a:lnTo>
                    <a:close/>
                    <a:moveTo>
                      <a:pt x="12700" y="12700"/>
                    </a:moveTo>
                    <a:lnTo>
                      <a:pt x="7421412" y="12700"/>
                    </a:lnTo>
                    <a:lnTo>
                      <a:pt x="7421412" y="921843"/>
                    </a:lnTo>
                    <a:lnTo>
                      <a:pt x="12700" y="921843"/>
                    </a:lnTo>
                    <a:lnTo>
                      <a:pt x="12700" y="12700"/>
                    </a:lnTo>
                    <a:close/>
                  </a:path>
                </a:pathLst>
              </a:custGeom>
              <a:solidFill>
                <a:srgbClr val="000000"/>
              </a:solidFill>
            </p:spPr>
            <p:txBody>
              <a:bodyPr/>
              <a:lstStyle/>
              <a:p>
                <a:endParaRPr lang="en-US"/>
              </a:p>
            </p:txBody>
          </p:sp>
        </p:grpSp>
        <p:sp>
          <p:nvSpPr>
            <p:cNvPr id="142" name="TextBox 141">
              <a:extLst>
                <a:ext uri="{FF2B5EF4-FFF2-40B4-BE49-F238E27FC236}">
                  <a16:creationId xmlns:a16="http://schemas.microsoft.com/office/drawing/2014/main" id="{6638C00F-E8A5-4110-A1AA-8DBFC98EA542}"/>
                </a:ext>
              </a:extLst>
            </p:cNvPr>
            <p:cNvSpPr txBox="1"/>
            <p:nvPr/>
          </p:nvSpPr>
          <p:spPr>
            <a:xfrm>
              <a:off x="4648200" y="697015"/>
              <a:ext cx="8610600" cy="1015663"/>
            </a:xfrm>
            <a:prstGeom prst="rect">
              <a:avLst/>
            </a:prstGeom>
            <a:noFill/>
          </p:spPr>
          <p:txBody>
            <a:bodyPr wrap="square" rtlCol="0">
              <a:spAutoFit/>
            </a:bodyPr>
            <a:lstStyle/>
            <a:p>
              <a:pPr algn="r"/>
              <a:r>
                <a:rPr lang="en-US" sz="6000" b="1" dirty="0">
                  <a:solidFill>
                    <a:srgbClr val="FF0000"/>
                  </a:solidFill>
                  <a:latin typeface="Arial" panose="020B0604020202020204" pitchFamily="34" charset="0"/>
                  <a:cs typeface="Arial" panose="020B0604020202020204" pitchFamily="34" charset="0"/>
                </a:rPr>
                <a:t>HƯỚNG DẪN VỀ NHÀ</a:t>
              </a:r>
              <a:endParaRPr lang="en-US" sz="6000" dirty="0">
                <a:solidFill>
                  <a:srgbClr val="FF0000"/>
                </a:solidFill>
              </a:endParaRPr>
            </a:p>
          </p:txBody>
        </p:sp>
      </p:grpSp>
      <p:pic>
        <p:nvPicPr>
          <p:cNvPr id="150"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800" y="9182100"/>
            <a:ext cx="1199188" cy="754398"/>
          </a:xfrm>
          <a:prstGeom prst="rect">
            <a:avLst/>
          </a:prstGeom>
        </p:spPr>
      </p:pic>
      <p:pic>
        <p:nvPicPr>
          <p:cNvPr id="151" name="Picture 2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6680" y="9018167"/>
            <a:ext cx="925933" cy="925933"/>
          </a:xfrm>
          <a:prstGeom prst="rect">
            <a:avLst/>
          </a:prstGeom>
        </p:spPr>
      </p:pic>
      <p:pic>
        <p:nvPicPr>
          <p:cNvPr id="152" name="Picture 2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21125" y="9120813"/>
            <a:ext cx="876971" cy="876971"/>
          </a:xfrm>
          <a:prstGeom prst="rect">
            <a:avLst/>
          </a:prstGeom>
        </p:spPr>
      </p:pic>
      <p:pic>
        <p:nvPicPr>
          <p:cNvPr id="153" name="Picture 3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00512" y="9066212"/>
            <a:ext cx="877888" cy="877888"/>
          </a:xfrm>
          <a:prstGeom prst="rect">
            <a:avLst/>
          </a:prstGeom>
        </p:spPr>
      </p:pic>
      <p:grpSp>
        <p:nvGrpSpPr>
          <p:cNvPr id="156" name="Group 155"/>
          <p:cNvGrpSpPr/>
          <p:nvPr/>
        </p:nvGrpSpPr>
        <p:grpSpPr>
          <a:xfrm>
            <a:off x="6470711" y="3729851"/>
            <a:ext cx="5481637" cy="3797740"/>
            <a:chOff x="6516431" y="3729851"/>
            <a:chExt cx="5481637" cy="3797740"/>
          </a:xfrm>
        </p:grpSpPr>
        <p:grpSp>
          <p:nvGrpSpPr>
            <p:cNvPr id="144" name="Group 15"/>
            <p:cNvGrpSpPr/>
            <p:nvPr/>
          </p:nvGrpSpPr>
          <p:grpSpPr>
            <a:xfrm>
              <a:off x="6516431" y="3729851"/>
              <a:ext cx="5481637" cy="3797740"/>
              <a:chOff x="0" y="0"/>
              <a:chExt cx="9412784" cy="18150317"/>
            </a:xfrm>
          </p:grpSpPr>
          <p:sp>
            <p:nvSpPr>
              <p:cNvPr id="145"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txBody>
              <a:bodyPr/>
              <a:lstStyle/>
              <a:p>
                <a:endParaRPr lang="en-US"/>
              </a:p>
            </p:txBody>
          </p:sp>
          <p:sp>
            <p:nvSpPr>
              <p:cNvPr id="146"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txBody>
              <a:bodyPr/>
              <a:lstStyle/>
              <a:p>
                <a:endParaRPr lang="en-US"/>
              </a:p>
            </p:txBody>
          </p:sp>
        </p:grpSp>
        <p:sp>
          <p:nvSpPr>
            <p:cNvPr id="155" name="Rectangle 154"/>
            <p:cNvSpPr/>
            <p:nvPr/>
          </p:nvSpPr>
          <p:spPr>
            <a:xfrm>
              <a:off x="6861297" y="4569122"/>
              <a:ext cx="4791904" cy="1938992"/>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a:t>
              </a:r>
              <a:r>
                <a:rPr lang="pt-BR" sz="4000" kern="0">
                  <a:latin typeface="Arial"/>
                  <a:ea typeface="Calibri" panose="020F0502020204030204" pitchFamily="34" charset="0"/>
                  <a:cs typeface="Times New Roman" panose="02020603050405020304" pitchFamily="18" charset="0"/>
                  <a:sym typeface="Arial"/>
                </a:rPr>
                <a:t>trong bài </a:t>
              </a:r>
              <a:endParaRPr lang="pt-BR" sz="4000" kern="0" dirty="0">
                <a:latin typeface="Arial"/>
                <a:ea typeface="Calibri" panose="020F0502020204030204" pitchFamily="34" charset="0"/>
                <a:cs typeface="Times New Roman" panose="02020603050405020304" pitchFamily="18" charset="0"/>
                <a:sym typeface="Arial"/>
              </a:endParaRPr>
            </a:p>
          </p:txBody>
        </p:sp>
      </p:grpSp>
      <p:grpSp>
        <p:nvGrpSpPr>
          <p:cNvPr id="158" name="Group 157"/>
          <p:cNvGrpSpPr/>
          <p:nvPr/>
        </p:nvGrpSpPr>
        <p:grpSpPr>
          <a:xfrm>
            <a:off x="12524499" y="3697194"/>
            <a:ext cx="5481637" cy="3797740"/>
            <a:chOff x="12570219" y="3697194"/>
            <a:chExt cx="5481637" cy="3797740"/>
          </a:xfrm>
        </p:grpSpPr>
        <p:grpSp>
          <p:nvGrpSpPr>
            <p:cNvPr id="147" name="Group 15"/>
            <p:cNvGrpSpPr/>
            <p:nvPr/>
          </p:nvGrpSpPr>
          <p:grpSpPr>
            <a:xfrm>
              <a:off x="12570219" y="3697194"/>
              <a:ext cx="5481637" cy="3797740"/>
              <a:chOff x="0" y="0"/>
              <a:chExt cx="9412784" cy="18150317"/>
            </a:xfrm>
          </p:grpSpPr>
          <p:sp>
            <p:nvSpPr>
              <p:cNvPr id="148" name="Freeform 16"/>
              <p:cNvSpPr/>
              <p:nvPr/>
            </p:nvSpPr>
            <p:spPr>
              <a:xfrm>
                <a:off x="72390" y="72390"/>
                <a:ext cx="9268004" cy="18005538"/>
              </a:xfrm>
              <a:custGeom>
                <a:avLst/>
                <a:gdLst/>
                <a:ahLst/>
                <a:cxnLst/>
                <a:rect l="l" t="t" r="r" b="b"/>
                <a:pathLst>
                  <a:path w="9268004" h="18005538">
                    <a:moveTo>
                      <a:pt x="0" y="0"/>
                    </a:moveTo>
                    <a:lnTo>
                      <a:pt x="9268004" y="0"/>
                    </a:lnTo>
                    <a:lnTo>
                      <a:pt x="9268004" y="18005538"/>
                    </a:lnTo>
                    <a:lnTo>
                      <a:pt x="0" y="18005538"/>
                    </a:lnTo>
                    <a:lnTo>
                      <a:pt x="0" y="0"/>
                    </a:lnTo>
                    <a:close/>
                  </a:path>
                </a:pathLst>
              </a:custGeom>
              <a:solidFill>
                <a:srgbClr val="FFFFFF"/>
              </a:solidFill>
            </p:spPr>
            <p:txBody>
              <a:bodyPr/>
              <a:lstStyle/>
              <a:p>
                <a:endParaRPr lang="en-US"/>
              </a:p>
            </p:txBody>
          </p:sp>
          <p:sp>
            <p:nvSpPr>
              <p:cNvPr id="149" name="Freeform 17"/>
              <p:cNvSpPr/>
              <p:nvPr/>
            </p:nvSpPr>
            <p:spPr>
              <a:xfrm>
                <a:off x="0" y="0"/>
                <a:ext cx="9412784" cy="18150317"/>
              </a:xfrm>
              <a:custGeom>
                <a:avLst/>
                <a:gdLst/>
                <a:ahLst/>
                <a:cxnLst/>
                <a:rect l="l" t="t" r="r" b="b"/>
                <a:pathLst>
                  <a:path w="9412784" h="18150317">
                    <a:moveTo>
                      <a:pt x="9268004" y="18005537"/>
                    </a:moveTo>
                    <a:lnTo>
                      <a:pt x="9412784" y="18005537"/>
                    </a:lnTo>
                    <a:lnTo>
                      <a:pt x="9412784" y="18150317"/>
                    </a:lnTo>
                    <a:lnTo>
                      <a:pt x="9268004" y="18150317"/>
                    </a:lnTo>
                    <a:lnTo>
                      <a:pt x="9268004" y="18005537"/>
                    </a:lnTo>
                    <a:close/>
                    <a:moveTo>
                      <a:pt x="0" y="144780"/>
                    </a:moveTo>
                    <a:lnTo>
                      <a:pt x="144780" y="144780"/>
                    </a:lnTo>
                    <a:lnTo>
                      <a:pt x="144780" y="18005537"/>
                    </a:lnTo>
                    <a:lnTo>
                      <a:pt x="0" y="18005537"/>
                    </a:lnTo>
                    <a:lnTo>
                      <a:pt x="0" y="144780"/>
                    </a:lnTo>
                    <a:close/>
                    <a:moveTo>
                      <a:pt x="0" y="18005537"/>
                    </a:moveTo>
                    <a:lnTo>
                      <a:pt x="144780" y="18005537"/>
                    </a:lnTo>
                    <a:lnTo>
                      <a:pt x="144780" y="18150317"/>
                    </a:lnTo>
                    <a:lnTo>
                      <a:pt x="0" y="18150317"/>
                    </a:lnTo>
                    <a:lnTo>
                      <a:pt x="0" y="18005537"/>
                    </a:lnTo>
                    <a:close/>
                    <a:moveTo>
                      <a:pt x="9268004" y="144780"/>
                    </a:moveTo>
                    <a:lnTo>
                      <a:pt x="9412784" y="144780"/>
                    </a:lnTo>
                    <a:lnTo>
                      <a:pt x="9412784" y="18005537"/>
                    </a:lnTo>
                    <a:lnTo>
                      <a:pt x="9268004" y="18005537"/>
                    </a:lnTo>
                    <a:lnTo>
                      <a:pt x="9268004" y="144780"/>
                    </a:lnTo>
                    <a:close/>
                    <a:moveTo>
                      <a:pt x="144780" y="18005537"/>
                    </a:moveTo>
                    <a:lnTo>
                      <a:pt x="9268004" y="18005537"/>
                    </a:lnTo>
                    <a:lnTo>
                      <a:pt x="9268004" y="18150317"/>
                    </a:lnTo>
                    <a:lnTo>
                      <a:pt x="144780" y="18150317"/>
                    </a:lnTo>
                    <a:lnTo>
                      <a:pt x="144780" y="18005537"/>
                    </a:lnTo>
                    <a:close/>
                    <a:moveTo>
                      <a:pt x="9268004" y="0"/>
                    </a:moveTo>
                    <a:lnTo>
                      <a:pt x="9412784" y="0"/>
                    </a:lnTo>
                    <a:lnTo>
                      <a:pt x="9412784" y="144780"/>
                    </a:lnTo>
                    <a:lnTo>
                      <a:pt x="9268004" y="144780"/>
                    </a:lnTo>
                    <a:lnTo>
                      <a:pt x="9268004" y="0"/>
                    </a:lnTo>
                    <a:close/>
                    <a:moveTo>
                      <a:pt x="0" y="0"/>
                    </a:moveTo>
                    <a:lnTo>
                      <a:pt x="144780" y="0"/>
                    </a:lnTo>
                    <a:lnTo>
                      <a:pt x="144780" y="144780"/>
                    </a:lnTo>
                    <a:lnTo>
                      <a:pt x="0" y="144780"/>
                    </a:lnTo>
                    <a:lnTo>
                      <a:pt x="0" y="0"/>
                    </a:lnTo>
                    <a:close/>
                    <a:moveTo>
                      <a:pt x="144780" y="0"/>
                    </a:moveTo>
                    <a:lnTo>
                      <a:pt x="9268004" y="0"/>
                    </a:lnTo>
                    <a:lnTo>
                      <a:pt x="9268004" y="144780"/>
                    </a:lnTo>
                    <a:lnTo>
                      <a:pt x="144780" y="144780"/>
                    </a:lnTo>
                    <a:lnTo>
                      <a:pt x="144780" y="0"/>
                    </a:lnTo>
                    <a:close/>
                  </a:path>
                </a:pathLst>
              </a:custGeom>
              <a:solidFill>
                <a:srgbClr val="7CB79D"/>
              </a:solidFill>
            </p:spPr>
            <p:txBody>
              <a:bodyPr/>
              <a:lstStyle/>
              <a:p>
                <a:endParaRPr lang="en-US"/>
              </a:p>
            </p:txBody>
          </p:sp>
        </p:grpSp>
        <p:sp>
          <p:nvSpPr>
            <p:cNvPr id="157" name="Rectangle 156"/>
            <p:cNvSpPr/>
            <p:nvPr/>
          </p:nvSpPr>
          <p:spPr>
            <a:xfrm>
              <a:off x="12917176" y="4197560"/>
              <a:ext cx="4837424" cy="2862322"/>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a:latin typeface="Arial"/>
                  <a:ea typeface="Calibri" panose="020F0502020204030204" pitchFamily="34" charset="0"/>
                  <a:cs typeface="Times New Roman" panose="02020603050405020304" pitchFamily="18" charset="0"/>
                  <a:sym typeface="Arial"/>
                </a:rPr>
                <a:t>Bài 3. Hình thang – hình thang cân</a:t>
              </a:r>
              <a:endParaRPr lang="pt-BR" sz="4000" b="1" kern="0" dirty="0">
                <a:latin typeface="Arial"/>
                <a:ea typeface="Calibri" panose="020F0502020204030204" pitchFamily="34"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inVertical)">
                                      <p:cBhvr>
                                        <p:cTn id="7" dur="500"/>
                                        <p:tgtEl>
                                          <p:spTgt spid="1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p:cTn id="11" dur="500" fill="hold"/>
                                        <p:tgtEl>
                                          <p:spTgt spid="154"/>
                                        </p:tgtEl>
                                        <p:attrNameLst>
                                          <p:attrName>ppt_w</p:attrName>
                                        </p:attrNameLst>
                                      </p:cBhvr>
                                      <p:tavLst>
                                        <p:tav tm="0">
                                          <p:val>
                                            <p:fltVal val="0"/>
                                          </p:val>
                                        </p:tav>
                                        <p:tav tm="100000">
                                          <p:val>
                                            <p:strVal val="#ppt_w"/>
                                          </p:val>
                                        </p:tav>
                                      </p:tavLst>
                                    </p:anim>
                                    <p:anim calcmode="lin" valueType="num">
                                      <p:cBhvr>
                                        <p:cTn id="12" dur="500" fill="hold"/>
                                        <p:tgtEl>
                                          <p:spTgt spid="15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 calcmode="lin" valueType="num">
                                      <p:cBhvr>
                                        <p:cTn id="16" dur="500" fill="hold"/>
                                        <p:tgtEl>
                                          <p:spTgt spid="156"/>
                                        </p:tgtEl>
                                        <p:attrNameLst>
                                          <p:attrName>ppt_w</p:attrName>
                                        </p:attrNameLst>
                                      </p:cBhvr>
                                      <p:tavLst>
                                        <p:tav tm="0">
                                          <p:val>
                                            <p:fltVal val="0"/>
                                          </p:val>
                                        </p:tav>
                                        <p:tav tm="100000">
                                          <p:val>
                                            <p:strVal val="#ppt_w"/>
                                          </p:val>
                                        </p:tav>
                                      </p:tavLst>
                                    </p:anim>
                                    <p:anim calcmode="lin" valueType="num">
                                      <p:cBhvr>
                                        <p:cTn id="17" dur="500" fill="hold"/>
                                        <p:tgtEl>
                                          <p:spTgt spid="156"/>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158"/>
                                        </p:tgtEl>
                                        <p:attrNameLst>
                                          <p:attrName>style.visibility</p:attrName>
                                        </p:attrNameLst>
                                      </p:cBhvr>
                                      <p:to>
                                        <p:strVal val="visible"/>
                                      </p:to>
                                    </p:set>
                                    <p:anim calcmode="lin" valueType="num">
                                      <p:cBhvr>
                                        <p:cTn id="21" dur="500" fill="hold"/>
                                        <p:tgtEl>
                                          <p:spTgt spid="158"/>
                                        </p:tgtEl>
                                        <p:attrNameLst>
                                          <p:attrName>ppt_w</p:attrName>
                                        </p:attrNameLst>
                                      </p:cBhvr>
                                      <p:tavLst>
                                        <p:tav tm="0">
                                          <p:val>
                                            <p:fltVal val="0"/>
                                          </p:val>
                                        </p:tav>
                                        <p:tav tm="100000">
                                          <p:val>
                                            <p:strVal val="#ppt_w"/>
                                          </p:val>
                                        </p:tav>
                                      </p:tavLst>
                                    </p:anim>
                                    <p:anim calcmode="lin" valueType="num">
                                      <p:cBhvr>
                                        <p:cTn id="22" dur="500" fill="hold"/>
                                        <p:tgtEl>
                                          <p:spTgt spid="1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4" name="Group 4"/>
          <p:cNvGrpSpPr/>
          <p:nvPr/>
        </p:nvGrpSpPr>
        <p:grpSpPr>
          <a:xfrm>
            <a:off x="3180244" y="2597861"/>
            <a:ext cx="11678755" cy="5593639"/>
            <a:chOff x="0" y="0"/>
            <a:chExt cx="5019358" cy="1000967"/>
          </a:xfrm>
        </p:grpSpPr>
        <p:sp>
          <p:nvSpPr>
            <p:cNvPr id="5" name="Freeform 5"/>
            <p:cNvSpPr/>
            <p:nvPr/>
          </p:nvSpPr>
          <p:spPr>
            <a:xfrm>
              <a:off x="80010" y="80010"/>
              <a:ext cx="4926648" cy="908257"/>
            </a:xfrm>
            <a:custGeom>
              <a:avLst/>
              <a:gdLst/>
              <a:ahLst/>
              <a:cxnLst/>
              <a:rect l="l" t="t" r="r" b="b"/>
              <a:pathLst>
                <a:path w="4926648" h="908257">
                  <a:moveTo>
                    <a:pt x="0" y="853647"/>
                  </a:moveTo>
                  <a:lnTo>
                    <a:pt x="0" y="908257"/>
                  </a:lnTo>
                  <a:lnTo>
                    <a:pt x="4926648" y="908257"/>
                  </a:lnTo>
                  <a:lnTo>
                    <a:pt x="4926648" y="0"/>
                  </a:lnTo>
                  <a:lnTo>
                    <a:pt x="4872038" y="0"/>
                  </a:lnTo>
                  <a:lnTo>
                    <a:pt x="4872038" y="853647"/>
                  </a:lnTo>
                  <a:close/>
                </a:path>
              </a:pathLst>
            </a:custGeom>
            <a:solidFill>
              <a:srgbClr val="000000"/>
            </a:solidFill>
          </p:spPr>
          <p:txBody>
            <a:bodyPr/>
            <a:lstStyle/>
            <a:p>
              <a:endParaRPr lang="en-US"/>
            </a:p>
          </p:txBody>
        </p:sp>
        <p:sp>
          <p:nvSpPr>
            <p:cNvPr id="6" name="Freeform 6"/>
            <p:cNvSpPr/>
            <p:nvPr/>
          </p:nvSpPr>
          <p:spPr>
            <a:xfrm>
              <a:off x="67310" y="67310"/>
              <a:ext cx="4952048" cy="933657"/>
            </a:xfrm>
            <a:custGeom>
              <a:avLst/>
              <a:gdLst/>
              <a:ahLst/>
              <a:cxnLst/>
              <a:rect l="l" t="t" r="r" b="b"/>
              <a:pathLst>
                <a:path w="4952048" h="933657">
                  <a:moveTo>
                    <a:pt x="4884738" y="0"/>
                  </a:moveTo>
                  <a:lnTo>
                    <a:pt x="4884738" y="12700"/>
                  </a:lnTo>
                  <a:lnTo>
                    <a:pt x="4939348" y="12700"/>
                  </a:lnTo>
                  <a:lnTo>
                    <a:pt x="4939348" y="920957"/>
                  </a:lnTo>
                  <a:lnTo>
                    <a:pt x="12700" y="920957"/>
                  </a:lnTo>
                  <a:lnTo>
                    <a:pt x="12700" y="866347"/>
                  </a:lnTo>
                  <a:lnTo>
                    <a:pt x="0" y="866347"/>
                  </a:lnTo>
                  <a:lnTo>
                    <a:pt x="0" y="933657"/>
                  </a:lnTo>
                  <a:lnTo>
                    <a:pt x="4952048" y="933657"/>
                  </a:lnTo>
                  <a:lnTo>
                    <a:pt x="4952048" y="0"/>
                  </a:lnTo>
                  <a:close/>
                </a:path>
              </a:pathLst>
            </a:custGeom>
            <a:solidFill>
              <a:srgbClr val="000000"/>
            </a:solidFill>
          </p:spPr>
          <p:txBody>
            <a:bodyPr/>
            <a:lstStyle/>
            <a:p>
              <a:endParaRPr lang="en-US"/>
            </a:p>
          </p:txBody>
        </p:sp>
        <p:sp>
          <p:nvSpPr>
            <p:cNvPr id="7" name="Freeform 7"/>
            <p:cNvSpPr/>
            <p:nvPr/>
          </p:nvSpPr>
          <p:spPr>
            <a:xfrm>
              <a:off x="12700" y="12700"/>
              <a:ext cx="4926648" cy="908257"/>
            </a:xfrm>
            <a:custGeom>
              <a:avLst/>
              <a:gdLst/>
              <a:ahLst/>
              <a:cxnLst/>
              <a:rect l="l" t="t" r="r" b="b"/>
              <a:pathLst>
                <a:path w="4926648" h="908257">
                  <a:moveTo>
                    <a:pt x="0" y="0"/>
                  </a:moveTo>
                  <a:lnTo>
                    <a:pt x="4926648" y="0"/>
                  </a:lnTo>
                  <a:lnTo>
                    <a:pt x="4926648" y="908257"/>
                  </a:lnTo>
                  <a:lnTo>
                    <a:pt x="0" y="908257"/>
                  </a:lnTo>
                  <a:close/>
                </a:path>
              </a:pathLst>
            </a:custGeom>
            <a:solidFill>
              <a:srgbClr val="DBFF6E"/>
            </a:solidFill>
          </p:spPr>
          <p:txBody>
            <a:bodyPr/>
            <a:lstStyle/>
            <a:p>
              <a:endParaRPr lang="en-US"/>
            </a:p>
          </p:txBody>
        </p:sp>
        <p:sp>
          <p:nvSpPr>
            <p:cNvPr id="8" name="Freeform 8"/>
            <p:cNvSpPr/>
            <p:nvPr/>
          </p:nvSpPr>
          <p:spPr>
            <a:xfrm>
              <a:off x="0" y="0"/>
              <a:ext cx="4952048" cy="933657"/>
            </a:xfrm>
            <a:custGeom>
              <a:avLst/>
              <a:gdLst/>
              <a:ahLst/>
              <a:cxnLst/>
              <a:rect l="l" t="t" r="r" b="b"/>
              <a:pathLst>
                <a:path w="4952048" h="933657">
                  <a:moveTo>
                    <a:pt x="80010" y="933657"/>
                  </a:moveTo>
                  <a:lnTo>
                    <a:pt x="4952048" y="933657"/>
                  </a:lnTo>
                  <a:lnTo>
                    <a:pt x="4952048" y="80010"/>
                  </a:lnTo>
                  <a:lnTo>
                    <a:pt x="4952048" y="67310"/>
                  </a:lnTo>
                  <a:lnTo>
                    <a:pt x="4952048" y="0"/>
                  </a:lnTo>
                  <a:lnTo>
                    <a:pt x="0" y="0"/>
                  </a:lnTo>
                  <a:lnTo>
                    <a:pt x="0" y="933657"/>
                  </a:lnTo>
                  <a:lnTo>
                    <a:pt x="67310" y="933657"/>
                  </a:lnTo>
                  <a:lnTo>
                    <a:pt x="80010" y="933657"/>
                  </a:lnTo>
                  <a:close/>
                  <a:moveTo>
                    <a:pt x="12700" y="12700"/>
                  </a:moveTo>
                  <a:lnTo>
                    <a:pt x="4939348" y="12700"/>
                  </a:lnTo>
                  <a:lnTo>
                    <a:pt x="4939348" y="920957"/>
                  </a:lnTo>
                  <a:lnTo>
                    <a:pt x="12700" y="920957"/>
                  </a:lnTo>
                  <a:lnTo>
                    <a:pt x="12700" y="12700"/>
                  </a:lnTo>
                  <a:close/>
                </a:path>
              </a:pathLst>
            </a:custGeom>
            <a:solidFill>
              <a:srgbClr val="000000"/>
            </a:solidFill>
          </p:spPr>
          <p:txBody>
            <a:bodyPr/>
            <a:lstStyle/>
            <a:p>
              <a:endParaRPr lang="en-US"/>
            </a:p>
          </p:txBody>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21039" y="332689"/>
            <a:ext cx="1123742" cy="1392022"/>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32462">
            <a:off x="16491029" y="7468010"/>
            <a:ext cx="2269227" cy="1444054"/>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14713">
            <a:off x="184203" y="2023568"/>
            <a:ext cx="1815294" cy="1148586"/>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74039">
            <a:off x="15212259" y="8940187"/>
            <a:ext cx="1770374" cy="1145915"/>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83991">
            <a:off x="1515977" y="-58248"/>
            <a:ext cx="1038797" cy="198381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50189" y="8920732"/>
            <a:ext cx="1327197" cy="1184825"/>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8358" y="7556434"/>
            <a:ext cx="1271831" cy="1267206"/>
          </a:xfrm>
          <a:prstGeom prst="rect">
            <a:avLst/>
          </a:prstGeom>
        </p:spPr>
      </p:pic>
      <p:pic>
        <p:nvPicPr>
          <p:cNvPr id="23" name="Picture 2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259300" y="1799883"/>
            <a:ext cx="495888" cy="1350190"/>
          </a:xfrm>
          <a:prstGeom prst="rect">
            <a:avLst/>
          </a:prstGeom>
        </p:spPr>
      </p:pic>
      <p:sp>
        <p:nvSpPr>
          <p:cNvPr id="24" name="Rectangle 23"/>
          <p:cNvSpPr/>
          <p:nvPr/>
        </p:nvSpPr>
        <p:spPr>
          <a:xfrm>
            <a:off x="2426215" y="3448726"/>
            <a:ext cx="13030200" cy="3323987"/>
          </a:xfrm>
          <a:prstGeom prst="rect">
            <a:avLst/>
          </a:prstGeom>
        </p:spPr>
        <p:txBody>
          <a:bodyPr wrap="square">
            <a:spAutoFit/>
          </a:bodyPr>
          <a:lstStyle/>
          <a:p>
            <a:pPr lvl="0" algn="ctr">
              <a:lnSpc>
                <a:spcPct val="150000"/>
              </a:lnSpc>
            </a:pPr>
            <a:r>
              <a:rPr lang="en-US" sz="7000" b="1" dirty="0">
                <a:solidFill>
                  <a:prstClr val="black"/>
                </a:solidFill>
                <a:latin typeface="Arial" panose="020B0604020202020204" pitchFamily="34" charset="0"/>
                <a:cs typeface="Arial" panose="020B0604020202020204" pitchFamily="34" charset="0"/>
              </a:rPr>
              <a:t>BÀI HỌC ĐÃ KẾT THÚC </a:t>
            </a:r>
          </a:p>
          <a:p>
            <a:pPr lvl="0" algn="ctr">
              <a:lnSpc>
                <a:spcPct val="150000"/>
              </a:lnSpc>
            </a:pPr>
            <a:r>
              <a:rPr lang="en-US" sz="7000" b="1" dirty="0">
                <a:solidFill>
                  <a:prstClr val="black"/>
                </a:solidFill>
                <a:latin typeface="Arial" panose="020B0604020202020204" pitchFamily="34" charset="0"/>
                <a:cs typeface="Arial" panose="020B0604020202020204" pitchFamily="34" charset="0"/>
              </a:rPr>
              <a:t>HẸN GẶP LẠI CÁC EM!</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466" y="6298216"/>
            <a:ext cx="1006238" cy="1006238"/>
          </a:xfrm>
          <a:prstGeom prst="rect">
            <a:avLst/>
          </a:prstGeom>
        </p:spPr>
      </p:pic>
      <p:sp>
        <p:nvSpPr>
          <p:cNvPr id="14" name="Rectangle 13"/>
          <p:cNvSpPr/>
          <p:nvPr/>
        </p:nvSpPr>
        <p:spPr>
          <a:xfrm>
            <a:off x="1752600" y="342900"/>
            <a:ext cx="16003568" cy="1846659"/>
          </a:xfrm>
          <a:prstGeom prst="rect">
            <a:avLst/>
          </a:prstGeom>
        </p:spPr>
        <p:txBody>
          <a:bodyPr wrap="square">
            <a:spAutoFit/>
          </a:bodyPr>
          <a:lstStyle/>
          <a:p>
            <a:pPr algn="just">
              <a:lnSpc>
                <a:spcPct val="150000"/>
              </a:lnSpc>
              <a:spcAft>
                <a:spcPts val="800"/>
              </a:spcAft>
            </a:pPr>
            <a:r>
              <a:rPr lang="en-US" sz="3800">
                <a:solidFill>
                  <a:srgbClr val="000000"/>
                </a:solidFill>
                <a:ea typeface="Calibri" panose="020F0502020204030204" pitchFamily="34" charset="0"/>
                <a:cs typeface="Arial" panose="020B0604020202020204" pitchFamily="34" charset="0"/>
              </a:rPr>
              <a:t>                  </a:t>
            </a:r>
            <a:r>
              <a:rPr lang="vi-VN" sz="3800">
                <a:solidFill>
                  <a:srgbClr val="000000"/>
                </a:solidFill>
                <a:ea typeface="Calibri" panose="020F0502020204030204" pitchFamily="34" charset="0"/>
                <a:cs typeface="Arial" panose="020B0604020202020204" pitchFamily="34" charset="0"/>
              </a:rPr>
              <a:t>Trong các hình tạo bởi bốn đoạn thẳng AB, BC, CD và DA sau đây, hình nào không có hai đoạn thẳng cùng nằm trên một đường thẳng?</a:t>
            </a:r>
          </a:p>
        </p:txBody>
      </p:sp>
      <p:grpSp>
        <p:nvGrpSpPr>
          <p:cNvPr id="18" name="Group 17"/>
          <p:cNvGrpSpPr/>
          <p:nvPr/>
        </p:nvGrpSpPr>
        <p:grpSpPr>
          <a:xfrm>
            <a:off x="702698" y="434726"/>
            <a:ext cx="3505199" cy="1502896"/>
            <a:chOff x="1007533" y="3162300"/>
            <a:chExt cx="3505199" cy="1502896"/>
          </a:xfrm>
        </p:grpSpPr>
        <p:pic>
          <p:nvPicPr>
            <p:cNvPr id="27" name="Picture 26"/>
            <p:cNvPicPr>
              <a:picLocks noChangeAspect="1"/>
            </p:cNvPicPr>
            <p:nvPr/>
          </p:nvPicPr>
          <p:blipFill>
            <a:blip r:embed="rId5" cstate="print">
              <a:duotone>
                <a:prstClr val="black"/>
                <a:schemeClr val="accent1">
                  <a:tint val="45000"/>
                  <a:satMod val="400000"/>
                </a:schemeClr>
              </a:duotone>
              <a:extLst>
                <a:ext uri="{BEBA8EAE-BF5A-486C-A8C5-ECC9F3942E4B}">
                  <a14:imgProps xmlns:a14="http://schemas.microsoft.com/office/drawing/2010/main">
                    <a14:imgLayer r:embed="rId6">
                      <a14:imgEffect>
                        <a14:artisticPaintBrush/>
                      </a14:imgEffect>
                      <a14:imgEffect>
                        <a14:sharpenSoften amount="50000"/>
                      </a14:imgEffect>
                      <a14:imgEffect>
                        <a14:colorTemperature colorTemp="7200"/>
                      </a14:imgEffect>
                      <a14:imgEffect>
                        <a14:saturation sat="400000"/>
                      </a14:imgEffect>
                      <a14:imgEffect>
                        <a14:brightnessContrast bright="100000" contrast="-76000"/>
                      </a14:imgEffect>
                    </a14:imgLayer>
                  </a14:imgProps>
                </a:ext>
                <a:ext uri="{28A0092B-C50C-407E-A947-70E740481C1C}">
                  <a14:useLocalDpi xmlns:a14="http://schemas.microsoft.com/office/drawing/2010/main" val="0"/>
                </a:ext>
              </a:extLst>
            </a:blip>
            <a:stretch>
              <a:fillRect/>
            </a:stretch>
          </p:blipFill>
          <p:spPr>
            <a:xfrm>
              <a:off x="1007533" y="3162300"/>
              <a:ext cx="950078" cy="886670"/>
            </a:xfrm>
            <a:prstGeom prst="rect">
              <a:avLst/>
            </a:prstGeom>
          </p:spPr>
        </p:pic>
        <p:grpSp>
          <p:nvGrpSpPr>
            <p:cNvPr id="29" name="Group 28"/>
            <p:cNvGrpSpPr/>
            <p:nvPr/>
          </p:nvGrpSpPr>
          <p:grpSpPr>
            <a:xfrm>
              <a:off x="2057435" y="3251692"/>
              <a:ext cx="2455297" cy="1413504"/>
              <a:chOff x="524296" y="1852071"/>
              <a:chExt cx="5017449" cy="1413504"/>
            </a:xfrm>
          </p:grpSpPr>
          <p:sp>
            <p:nvSpPr>
              <p:cNvPr id="30" name="TextBox 29"/>
              <p:cNvSpPr txBox="1"/>
              <p:nvPr/>
            </p:nvSpPr>
            <p:spPr>
              <a:xfrm>
                <a:off x="524296" y="1852071"/>
                <a:ext cx="50174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HĐKP1:</a:t>
                </a:r>
                <a:endParaRPr kumimoji="0" lang="en-US" sz="4000" b="0"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1388903" y="2296079"/>
                <a:ext cx="3164438" cy="969496"/>
              </a:xfrm>
              <a:prstGeom prst="rect">
                <a:avLst/>
              </a:prstGeom>
            </p:spPr>
            <p:txBody>
              <a:bodyPr wrap="square">
                <a:spAutoFit/>
              </a:bodyPr>
              <a:lstStyle/>
              <a:p>
                <a:pPr>
                  <a:lnSpc>
                    <a:spcPct val="150000"/>
                  </a:lnSpc>
                  <a:spcAft>
                    <a:spcPts val="1200"/>
                  </a:spcAft>
                </a:pPr>
                <a:r>
                  <a:rPr lang="en-US" sz="3800" dirty="0">
                    <a:latin typeface="Arial" panose="020B060402020202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 name="Picture 1"/>
          <p:cNvPicPr>
            <a:picLocks noChangeAspect="1"/>
          </p:cNvPicPr>
          <p:nvPr/>
        </p:nvPicPr>
        <p:blipFill>
          <a:blip r:embed="rId7"/>
          <a:stretch>
            <a:fillRect/>
          </a:stretch>
        </p:blipFill>
        <p:spPr>
          <a:xfrm>
            <a:off x="2175697" y="2835923"/>
            <a:ext cx="13797064" cy="3505200"/>
          </a:xfrm>
          <a:prstGeom prst="rect">
            <a:avLst/>
          </a:prstGeom>
        </p:spPr>
      </p:pic>
      <p:sp>
        <p:nvSpPr>
          <p:cNvPr id="32" name="TextBox 31"/>
          <p:cNvSpPr txBox="1"/>
          <p:nvPr/>
        </p:nvSpPr>
        <p:spPr>
          <a:xfrm>
            <a:off x="8514801" y="6991968"/>
            <a:ext cx="130189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err="1">
                <a:ln>
                  <a:noFill/>
                </a:ln>
                <a:solidFill>
                  <a:schemeClr val="accent5">
                    <a:lumMod val="75000"/>
                  </a:schemeClr>
                </a:solidFill>
                <a:effectLst/>
                <a:uLnTx/>
                <a:uFillTx/>
                <a:latin typeface="Arial" panose="020B0604020202020204" pitchFamily="34" charset="0"/>
                <a:ea typeface="+mn-ea"/>
                <a:cs typeface="Arial" panose="020B0604020202020204" pitchFamily="34" charset="0"/>
              </a:rPr>
              <a:t>Giải</a:t>
            </a:r>
            <a:endParaRPr kumimoji="0" lang="en-US" sz="3800" b="1" i="1" u="sng"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97502" y="7945041"/>
            <a:ext cx="16536489" cy="1846659"/>
          </a:xfrm>
          <a:prstGeom prst="rect">
            <a:avLst/>
          </a:prstGeom>
        </p:spPr>
        <p:txBody>
          <a:bodyPr wrap="square">
            <a:spAutoFit/>
          </a:bodyPr>
          <a:lstStyle/>
          <a:p>
            <a:pPr algn="just">
              <a:lnSpc>
                <a:spcPct val="150000"/>
              </a:lnSpc>
              <a:spcBef>
                <a:spcPts val="100"/>
              </a:spcBef>
              <a:spcAft>
                <a:spcPts val="100"/>
              </a:spcAft>
            </a:pPr>
            <a:r>
              <a:rPr lang="en-US" sz="3800">
                <a:latin typeface="Arial" panose="020B0604020202020204" pitchFamily="34" charset="0"/>
                <a:ea typeface="Arial" panose="020B0604020202020204" pitchFamily="34" charset="0"/>
                <a:cs typeface="Arial" panose="020B0604020202020204" pitchFamily="34" charset="0"/>
              </a:rPr>
              <a:t>Trong các hình tạo bởi bốn đoạn thẳng AB, BC, CD và DA ở Hình 1 a), b), d) không có hai đoạn thẳng cùng nằm trên một đường thẳng.</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8"/>
          <a:stretch>
            <a:fillRect/>
          </a:stretch>
        </p:blipFill>
        <p:spPr>
          <a:xfrm rot="19998894">
            <a:off x="17007234" y="3660265"/>
            <a:ext cx="1819727" cy="17563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771280" y="-4192803"/>
            <a:ext cx="10499506" cy="18672607"/>
            <a:chOff x="0" y="0"/>
            <a:chExt cx="1149350" cy="1149350"/>
          </a:xfrm>
        </p:grpSpPr>
        <p:sp>
          <p:nvSpPr>
            <p:cNvPr id="3" name="Freeform 3"/>
            <p:cNvSpPr/>
            <p:nvPr/>
          </p:nvSpPr>
          <p:spPr>
            <a:xfrm>
              <a:off x="0" y="0"/>
              <a:ext cx="3438303" cy="6114771"/>
            </a:xfrm>
            <a:custGeom>
              <a:avLst/>
              <a:gdLst/>
              <a:ahLst/>
              <a:cxnLst/>
              <a:rect l="l" t="t" r="r" b="b"/>
              <a:pathLst>
                <a:path w="3438303" h="6114771">
                  <a:moveTo>
                    <a:pt x="3438303" y="67567"/>
                  </a:moveTo>
                  <a:lnTo>
                    <a:pt x="3438303" y="0"/>
                  </a:lnTo>
                  <a:lnTo>
                    <a:pt x="18996" y="0"/>
                  </a:lnTo>
                  <a:lnTo>
                    <a:pt x="18996" y="33783"/>
                  </a:lnTo>
                  <a:lnTo>
                    <a:pt x="0" y="33783"/>
                  </a:lnTo>
                  <a:lnTo>
                    <a:pt x="0" y="6114771"/>
                  </a:lnTo>
                  <a:lnTo>
                    <a:pt x="37992" y="6114771"/>
                  </a:lnTo>
                  <a:lnTo>
                    <a:pt x="37992" y="4932357"/>
                  </a:lnTo>
                  <a:lnTo>
                    <a:pt x="683861" y="4932357"/>
                  </a:lnTo>
                  <a:lnTo>
                    <a:pt x="683861" y="6114771"/>
                  </a:lnTo>
                  <a:lnTo>
                    <a:pt x="721854" y="6114771"/>
                  </a:lnTo>
                  <a:lnTo>
                    <a:pt x="721854" y="4932357"/>
                  </a:lnTo>
                  <a:lnTo>
                    <a:pt x="1367723" y="4932357"/>
                  </a:lnTo>
                  <a:lnTo>
                    <a:pt x="1367723" y="6114771"/>
                  </a:lnTo>
                  <a:lnTo>
                    <a:pt x="1405715" y="6114771"/>
                  </a:lnTo>
                  <a:lnTo>
                    <a:pt x="1405715" y="4932357"/>
                  </a:lnTo>
                  <a:lnTo>
                    <a:pt x="2051584" y="4932357"/>
                  </a:lnTo>
                  <a:lnTo>
                    <a:pt x="2051584" y="6114771"/>
                  </a:lnTo>
                  <a:lnTo>
                    <a:pt x="2089576" y="6114771"/>
                  </a:lnTo>
                  <a:lnTo>
                    <a:pt x="2089576" y="4932357"/>
                  </a:lnTo>
                  <a:lnTo>
                    <a:pt x="2735445" y="4932357"/>
                  </a:lnTo>
                  <a:lnTo>
                    <a:pt x="2735445" y="6114771"/>
                  </a:lnTo>
                  <a:lnTo>
                    <a:pt x="2773438" y="6114771"/>
                  </a:lnTo>
                  <a:lnTo>
                    <a:pt x="2773438" y="4932357"/>
                  </a:lnTo>
                  <a:lnTo>
                    <a:pt x="3438303" y="4932357"/>
                  </a:lnTo>
                  <a:lnTo>
                    <a:pt x="3438303" y="4864791"/>
                  </a:lnTo>
                  <a:lnTo>
                    <a:pt x="2773438" y="4864791"/>
                  </a:lnTo>
                  <a:lnTo>
                    <a:pt x="2773438" y="3716160"/>
                  </a:lnTo>
                  <a:lnTo>
                    <a:pt x="3438303" y="3716160"/>
                  </a:lnTo>
                  <a:lnTo>
                    <a:pt x="3438303" y="3648593"/>
                  </a:lnTo>
                  <a:lnTo>
                    <a:pt x="2773438" y="3648593"/>
                  </a:lnTo>
                  <a:lnTo>
                    <a:pt x="2773438" y="2499962"/>
                  </a:lnTo>
                  <a:lnTo>
                    <a:pt x="3438303" y="2499962"/>
                  </a:lnTo>
                  <a:lnTo>
                    <a:pt x="3438303" y="2432395"/>
                  </a:lnTo>
                  <a:lnTo>
                    <a:pt x="2773438" y="2432395"/>
                  </a:lnTo>
                  <a:lnTo>
                    <a:pt x="2773438" y="1283764"/>
                  </a:lnTo>
                  <a:lnTo>
                    <a:pt x="3438303" y="1283764"/>
                  </a:lnTo>
                  <a:lnTo>
                    <a:pt x="3438303" y="1216198"/>
                  </a:lnTo>
                  <a:lnTo>
                    <a:pt x="2773438" y="1216198"/>
                  </a:lnTo>
                  <a:lnTo>
                    <a:pt x="2773438" y="67567"/>
                  </a:lnTo>
                  <a:lnTo>
                    <a:pt x="3438303" y="67567"/>
                  </a:lnTo>
                  <a:close/>
                  <a:moveTo>
                    <a:pt x="721854" y="1216198"/>
                  </a:moveTo>
                  <a:lnTo>
                    <a:pt x="721854" y="67567"/>
                  </a:lnTo>
                  <a:lnTo>
                    <a:pt x="1367723" y="67567"/>
                  </a:lnTo>
                  <a:lnTo>
                    <a:pt x="1367723" y="1216198"/>
                  </a:lnTo>
                  <a:lnTo>
                    <a:pt x="721854" y="1216198"/>
                  </a:lnTo>
                  <a:close/>
                  <a:moveTo>
                    <a:pt x="1367723" y="1283764"/>
                  </a:moveTo>
                  <a:lnTo>
                    <a:pt x="1367723" y="2432395"/>
                  </a:lnTo>
                  <a:lnTo>
                    <a:pt x="721854" y="2432395"/>
                  </a:lnTo>
                  <a:lnTo>
                    <a:pt x="721854" y="1283764"/>
                  </a:lnTo>
                  <a:lnTo>
                    <a:pt x="1367723" y="1283764"/>
                  </a:lnTo>
                  <a:close/>
                  <a:moveTo>
                    <a:pt x="683861" y="1216198"/>
                  </a:moveTo>
                  <a:lnTo>
                    <a:pt x="37992" y="1216198"/>
                  </a:lnTo>
                  <a:lnTo>
                    <a:pt x="37992" y="67567"/>
                  </a:lnTo>
                  <a:lnTo>
                    <a:pt x="683861" y="67567"/>
                  </a:lnTo>
                  <a:lnTo>
                    <a:pt x="683861" y="1216198"/>
                  </a:lnTo>
                  <a:close/>
                  <a:moveTo>
                    <a:pt x="683861" y="1283764"/>
                  </a:moveTo>
                  <a:lnTo>
                    <a:pt x="683861" y="2432395"/>
                  </a:lnTo>
                  <a:lnTo>
                    <a:pt x="37992" y="2432395"/>
                  </a:lnTo>
                  <a:lnTo>
                    <a:pt x="37992" y="1283764"/>
                  </a:lnTo>
                  <a:lnTo>
                    <a:pt x="683861" y="1283764"/>
                  </a:lnTo>
                  <a:close/>
                  <a:moveTo>
                    <a:pt x="683861" y="2499962"/>
                  </a:moveTo>
                  <a:lnTo>
                    <a:pt x="683861" y="3648593"/>
                  </a:lnTo>
                  <a:lnTo>
                    <a:pt x="37992" y="3648593"/>
                  </a:lnTo>
                  <a:lnTo>
                    <a:pt x="37992" y="2499962"/>
                  </a:lnTo>
                  <a:lnTo>
                    <a:pt x="683861" y="2499962"/>
                  </a:lnTo>
                  <a:close/>
                  <a:moveTo>
                    <a:pt x="721854" y="2499962"/>
                  </a:moveTo>
                  <a:lnTo>
                    <a:pt x="1367723" y="2499962"/>
                  </a:lnTo>
                  <a:lnTo>
                    <a:pt x="1367723" y="3648593"/>
                  </a:lnTo>
                  <a:lnTo>
                    <a:pt x="721854" y="3648593"/>
                  </a:lnTo>
                  <a:lnTo>
                    <a:pt x="721854" y="2499962"/>
                  </a:lnTo>
                  <a:close/>
                  <a:moveTo>
                    <a:pt x="1405715" y="2499962"/>
                  </a:moveTo>
                  <a:lnTo>
                    <a:pt x="2051584" y="2499962"/>
                  </a:lnTo>
                  <a:lnTo>
                    <a:pt x="2051584" y="3648593"/>
                  </a:lnTo>
                  <a:lnTo>
                    <a:pt x="1405715" y="3648593"/>
                  </a:lnTo>
                  <a:lnTo>
                    <a:pt x="1405715" y="2499962"/>
                  </a:lnTo>
                  <a:close/>
                  <a:moveTo>
                    <a:pt x="1405715" y="2432395"/>
                  </a:moveTo>
                  <a:lnTo>
                    <a:pt x="1405715" y="1283764"/>
                  </a:lnTo>
                  <a:lnTo>
                    <a:pt x="2051584" y="1283764"/>
                  </a:lnTo>
                  <a:lnTo>
                    <a:pt x="2051584" y="2432395"/>
                  </a:lnTo>
                  <a:lnTo>
                    <a:pt x="1405715" y="2432395"/>
                  </a:lnTo>
                  <a:close/>
                  <a:moveTo>
                    <a:pt x="1405715" y="1216198"/>
                  </a:moveTo>
                  <a:lnTo>
                    <a:pt x="1405715" y="67567"/>
                  </a:lnTo>
                  <a:lnTo>
                    <a:pt x="2051584" y="67567"/>
                  </a:lnTo>
                  <a:lnTo>
                    <a:pt x="2051584" y="1216198"/>
                  </a:lnTo>
                  <a:lnTo>
                    <a:pt x="1405715" y="1216198"/>
                  </a:lnTo>
                  <a:close/>
                  <a:moveTo>
                    <a:pt x="37992" y="4864791"/>
                  </a:moveTo>
                  <a:lnTo>
                    <a:pt x="37992" y="3716160"/>
                  </a:lnTo>
                  <a:lnTo>
                    <a:pt x="683861" y="3716160"/>
                  </a:lnTo>
                  <a:lnTo>
                    <a:pt x="683861" y="4864791"/>
                  </a:lnTo>
                  <a:lnTo>
                    <a:pt x="37992" y="4864791"/>
                  </a:lnTo>
                  <a:close/>
                  <a:moveTo>
                    <a:pt x="721854" y="4864791"/>
                  </a:moveTo>
                  <a:lnTo>
                    <a:pt x="721854" y="3716160"/>
                  </a:lnTo>
                  <a:lnTo>
                    <a:pt x="1367723" y="3716160"/>
                  </a:lnTo>
                  <a:lnTo>
                    <a:pt x="1367723" y="4864791"/>
                  </a:lnTo>
                  <a:lnTo>
                    <a:pt x="721854" y="4864791"/>
                  </a:lnTo>
                  <a:close/>
                  <a:moveTo>
                    <a:pt x="1405715" y="4864791"/>
                  </a:moveTo>
                  <a:lnTo>
                    <a:pt x="1405715" y="3716160"/>
                  </a:lnTo>
                  <a:lnTo>
                    <a:pt x="2051584" y="3716160"/>
                  </a:lnTo>
                  <a:lnTo>
                    <a:pt x="2051584" y="4864791"/>
                  </a:lnTo>
                  <a:lnTo>
                    <a:pt x="1405715" y="4864791"/>
                  </a:lnTo>
                  <a:close/>
                  <a:moveTo>
                    <a:pt x="2735445" y="4864791"/>
                  </a:moveTo>
                  <a:lnTo>
                    <a:pt x="2089576" y="4864791"/>
                  </a:lnTo>
                  <a:lnTo>
                    <a:pt x="2089576" y="3716160"/>
                  </a:lnTo>
                  <a:lnTo>
                    <a:pt x="2735445" y="3716160"/>
                  </a:lnTo>
                  <a:lnTo>
                    <a:pt x="2735445" y="4864791"/>
                  </a:lnTo>
                  <a:close/>
                  <a:moveTo>
                    <a:pt x="2735445" y="3648593"/>
                  </a:moveTo>
                  <a:lnTo>
                    <a:pt x="2089576" y="3648593"/>
                  </a:lnTo>
                  <a:lnTo>
                    <a:pt x="2089576" y="2499962"/>
                  </a:lnTo>
                  <a:lnTo>
                    <a:pt x="2735445" y="2499962"/>
                  </a:lnTo>
                  <a:lnTo>
                    <a:pt x="2735445" y="3648593"/>
                  </a:lnTo>
                  <a:close/>
                  <a:moveTo>
                    <a:pt x="2735445" y="2432395"/>
                  </a:moveTo>
                  <a:lnTo>
                    <a:pt x="2089576" y="2432395"/>
                  </a:lnTo>
                  <a:lnTo>
                    <a:pt x="2089576" y="1283764"/>
                  </a:lnTo>
                  <a:lnTo>
                    <a:pt x="2735445" y="1283764"/>
                  </a:lnTo>
                  <a:lnTo>
                    <a:pt x="2735445" y="2432395"/>
                  </a:lnTo>
                  <a:close/>
                  <a:moveTo>
                    <a:pt x="2735445" y="1216198"/>
                  </a:moveTo>
                  <a:lnTo>
                    <a:pt x="2089576" y="1216198"/>
                  </a:lnTo>
                  <a:lnTo>
                    <a:pt x="2089576" y="67567"/>
                  </a:lnTo>
                  <a:lnTo>
                    <a:pt x="2735445" y="67567"/>
                  </a:lnTo>
                  <a:lnTo>
                    <a:pt x="2735445" y="1216198"/>
                  </a:lnTo>
                  <a:close/>
                </a:path>
              </a:pathLst>
            </a:custGeom>
            <a:solidFill>
              <a:srgbClr val="7CB79D">
                <a:alpha val="80000"/>
              </a:srgbClr>
            </a:solidFill>
          </p:spPr>
          <p:txBody>
            <a:bodyPr/>
            <a:lstStyle/>
            <a:p>
              <a:endParaRPr lang="en-US"/>
            </a:p>
          </p:txBody>
        </p:sp>
      </p:grpSp>
      <p:grpSp>
        <p:nvGrpSpPr>
          <p:cNvPr id="4" name="Group 4"/>
          <p:cNvGrpSpPr/>
          <p:nvPr/>
        </p:nvGrpSpPr>
        <p:grpSpPr>
          <a:xfrm>
            <a:off x="467612" y="3619500"/>
            <a:ext cx="16372588" cy="3733800"/>
            <a:chOff x="0" y="0"/>
            <a:chExt cx="41000197" cy="15012925"/>
          </a:xfrm>
        </p:grpSpPr>
        <p:sp>
          <p:nvSpPr>
            <p:cNvPr id="5" name="Freeform 5"/>
            <p:cNvSpPr/>
            <p:nvPr/>
          </p:nvSpPr>
          <p:spPr>
            <a:xfrm>
              <a:off x="72390" y="72390"/>
              <a:ext cx="40855416" cy="14868145"/>
            </a:xfrm>
            <a:custGeom>
              <a:avLst/>
              <a:gdLst/>
              <a:ahLst/>
              <a:cxnLst/>
              <a:rect l="l" t="t" r="r" b="b"/>
              <a:pathLst>
                <a:path w="40855416" h="14868145">
                  <a:moveTo>
                    <a:pt x="0" y="0"/>
                  </a:moveTo>
                  <a:lnTo>
                    <a:pt x="40855416" y="0"/>
                  </a:lnTo>
                  <a:lnTo>
                    <a:pt x="40855416" y="14868145"/>
                  </a:lnTo>
                  <a:lnTo>
                    <a:pt x="0" y="14868145"/>
                  </a:lnTo>
                  <a:lnTo>
                    <a:pt x="0" y="0"/>
                  </a:lnTo>
                  <a:close/>
                </a:path>
              </a:pathLst>
            </a:custGeom>
            <a:solidFill>
              <a:srgbClr val="FFFFFF"/>
            </a:solidFill>
          </p:spPr>
          <p:txBody>
            <a:bodyPr/>
            <a:lstStyle/>
            <a:p>
              <a:endParaRPr lang="en-US"/>
            </a:p>
          </p:txBody>
        </p:sp>
        <p:sp>
          <p:nvSpPr>
            <p:cNvPr id="6" name="Freeform 6"/>
            <p:cNvSpPr/>
            <p:nvPr/>
          </p:nvSpPr>
          <p:spPr>
            <a:xfrm>
              <a:off x="0" y="0"/>
              <a:ext cx="41000198" cy="15012925"/>
            </a:xfrm>
            <a:custGeom>
              <a:avLst/>
              <a:gdLst/>
              <a:ahLst/>
              <a:cxnLst/>
              <a:rect l="l" t="t" r="r" b="b"/>
              <a:pathLst>
                <a:path w="41000198" h="15012925">
                  <a:moveTo>
                    <a:pt x="40855416" y="14868145"/>
                  </a:moveTo>
                  <a:lnTo>
                    <a:pt x="41000198" y="14868145"/>
                  </a:lnTo>
                  <a:lnTo>
                    <a:pt x="41000198" y="15012925"/>
                  </a:lnTo>
                  <a:lnTo>
                    <a:pt x="40855416" y="15012925"/>
                  </a:lnTo>
                  <a:lnTo>
                    <a:pt x="40855416" y="14868145"/>
                  </a:lnTo>
                  <a:close/>
                  <a:moveTo>
                    <a:pt x="0" y="144780"/>
                  </a:moveTo>
                  <a:lnTo>
                    <a:pt x="144780" y="144780"/>
                  </a:lnTo>
                  <a:lnTo>
                    <a:pt x="144780" y="14868145"/>
                  </a:lnTo>
                  <a:lnTo>
                    <a:pt x="0" y="14868145"/>
                  </a:lnTo>
                  <a:lnTo>
                    <a:pt x="0" y="144780"/>
                  </a:lnTo>
                  <a:close/>
                  <a:moveTo>
                    <a:pt x="0" y="14868145"/>
                  </a:moveTo>
                  <a:lnTo>
                    <a:pt x="144780" y="14868145"/>
                  </a:lnTo>
                  <a:lnTo>
                    <a:pt x="144780" y="15012925"/>
                  </a:lnTo>
                  <a:lnTo>
                    <a:pt x="0" y="15012925"/>
                  </a:lnTo>
                  <a:lnTo>
                    <a:pt x="0" y="14868145"/>
                  </a:lnTo>
                  <a:close/>
                  <a:moveTo>
                    <a:pt x="40855416" y="144780"/>
                  </a:moveTo>
                  <a:lnTo>
                    <a:pt x="41000198" y="144780"/>
                  </a:lnTo>
                  <a:lnTo>
                    <a:pt x="41000198" y="14868145"/>
                  </a:lnTo>
                  <a:lnTo>
                    <a:pt x="40855416" y="14868145"/>
                  </a:lnTo>
                  <a:lnTo>
                    <a:pt x="40855416" y="144780"/>
                  </a:lnTo>
                  <a:close/>
                  <a:moveTo>
                    <a:pt x="144780" y="14868145"/>
                  </a:moveTo>
                  <a:lnTo>
                    <a:pt x="40855416" y="14868145"/>
                  </a:lnTo>
                  <a:lnTo>
                    <a:pt x="40855416" y="15012925"/>
                  </a:lnTo>
                  <a:lnTo>
                    <a:pt x="144780" y="15012925"/>
                  </a:lnTo>
                  <a:lnTo>
                    <a:pt x="144780" y="14868145"/>
                  </a:lnTo>
                  <a:close/>
                  <a:moveTo>
                    <a:pt x="40855416" y="0"/>
                  </a:moveTo>
                  <a:lnTo>
                    <a:pt x="41000198" y="0"/>
                  </a:lnTo>
                  <a:lnTo>
                    <a:pt x="41000198" y="144780"/>
                  </a:lnTo>
                  <a:lnTo>
                    <a:pt x="40855416" y="144780"/>
                  </a:lnTo>
                  <a:lnTo>
                    <a:pt x="40855416" y="0"/>
                  </a:lnTo>
                  <a:close/>
                  <a:moveTo>
                    <a:pt x="0" y="0"/>
                  </a:moveTo>
                  <a:lnTo>
                    <a:pt x="144780" y="0"/>
                  </a:lnTo>
                  <a:lnTo>
                    <a:pt x="144780" y="144780"/>
                  </a:lnTo>
                  <a:lnTo>
                    <a:pt x="0" y="144780"/>
                  </a:lnTo>
                  <a:lnTo>
                    <a:pt x="0" y="0"/>
                  </a:lnTo>
                  <a:close/>
                  <a:moveTo>
                    <a:pt x="144780" y="0"/>
                  </a:moveTo>
                  <a:lnTo>
                    <a:pt x="40855416" y="0"/>
                  </a:lnTo>
                  <a:lnTo>
                    <a:pt x="40855416" y="144780"/>
                  </a:lnTo>
                  <a:lnTo>
                    <a:pt x="144780" y="144780"/>
                  </a:lnTo>
                  <a:lnTo>
                    <a:pt x="144780" y="0"/>
                  </a:lnTo>
                  <a:close/>
                </a:path>
              </a:pathLst>
            </a:custGeom>
            <a:solidFill>
              <a:srgbClr val="7CB79D"/>
            </a:solidFill>
          </p:spPr>
          <p:txBody>
            <a:bodyPr/>
            <a:lstStyle/>
            <a:p>
              <a:endParaRPr lang="en-US"/>
            </a:p>
          </p:txBody>
        </p:sp>
      </p:grpSp>
      <p:grpSp>
        <p:nvGrpSpPr>
          <p:cNvPr id="17" name="Group 16"/>
          <p:cNvGrpSpPr/>
          <p:nvPr/>
        </p:nvGrpSpPr>
        <p:grpSpPr>
          <a:xfrm>
            <a:off x="4042554" y="1420616"/>
            <a:ext cx="9931621" cy="1285047"/>
            <a:chOff x="4185016" y="1375903"/>
            <a:chExt cx="9931621" cy="1285047"/>
          </a:xfrm>
        </p:grpSpPr>
        <p:grpSp>
          <p:nvGrpSpPr>
            <p:cNvPr id="7" name="Group 7"/>
            <p:cNvGrpSpPr/>
            <p:nvPr/>
          </p:nvGrpSpPr>
          <p:grpSpPr>
            <a:xfrm>
              <a:off x="4185016" y="1375903"/>
              <a:ext cx="9931621" cy="1285047"/>
              <a:chOff x="0" y="67310"/>
              <a:chExt cx="5851518" cy="757125"/>
            </a:xfrm>
          </p:grpSpPr>
          <p:sp>
            <p:nvSpPr>
              <p:cNvPr id="8" name="Freeform 8"/>
              <p:cNvSpPr/>
              <p:nvPr/>
            </p:nvSpPr>
            <p:spPr>
              <a:xfrm>
                <a:off x="80010" y="80010"/>
                <a:ext cx="5758808" cy="744425"/>
              </a:xfrm>
              <a:custGeom>
                <a:avLst/>
                <a:gdLst/>
                <a:ahLst/>
                <a:cxnLst/>
                <a:rect l="l" t="t" r="r" b="b"/>
                <a:pathLst>
                  <a:path w="5758808" h="908257">
                    <a:moveTo>
                      <a:pt x="0" y="853647"/>
                    </a:moveTo>
                    <a:lnTo>
                      <a:pt x="0" y="908257"/>
                    </a:lnTo>
                    <a:lnTo>
                      <a:pt x="5758808" y="908257"/>
                    </a:lnTo>
                    <a:lnTo>
                      <a:pt x="5758808" y="0"/>
                    </a:lnTo>
                    <a:lnTo>
                      <a:pt x="5704198" y="0"/>
                    </a:lnTo>
                    <a:lnTo>
                      <a:pt x="5704198" y="853647"/>
                    </a:lnTo>
                    <a:close/>
                  </a:path>
                </a:pathLst>
              </a:custGeom>
              <a:solidFill>
                <a:srgbClr val="000000"/>
              </a:solidFill>
            </p:spPr>
            <p:txBody>
              <a:bodyPr/>
              <a:lstStyle/>
              <a:p>
                <a:endParaRPr lang="en-US"/>
              </a:p>
            </p:txBody>
          </p:sp>
          <p:sp>
            <p:nvSpPr>
              <p:cNvPr id="9" name="Freeform 9"/>
              <p:cNvSpPr/>
              <p:nvPr/>
            </p:nvSpPr>
            <p:spPr>
              <a:xfrm>
                <a:off x="67310" y="67310"/>
                <a:ext cx="5784208" cy="738242"/>
              </a:xfrm>
              <a:custGeom>
                <a:avLst/>
                <a:gdLst/>
                <a:ahLst/>
                <a:cxnLst/>
                <a:rect l="l" t="t" r="r" b="b"/>
                <a:pathLst>
                  <a:path w="5784208" h="933657">
                    <a:moveTo>
                      <a:pt x="5716898" y="0"/>
                    </a:moveTo>
                    <a:lnTo>
                      <a:pt x="5716898" y="12700"/>
                    </a:lnTo>
                    <a:lnTo>
                      <a:pt x="5771508" y="12700"/>
                    </a:lnTo>
                    <a:lnTo>
                      <a:pt x="5771508" y="920957"/>
                    </a:lnTo>
                    <a:lnTo>
                      <a:pt x="12700" y="920957"/>
                    </a:lnTo>
                    <a:lnTo>
                      <a:pt x="12700" y="866347"/>
                    </a:lnTo>
                    <a:lnTo>
                      <a:pt x="0" y="866347"/>
                    </a:lnTo>
                    <a:lnTo>
                      <a:pt x="0" y="933657"/>
                    </a:lnTo>
                    <a:lnTo>
                      <a:pt x="5784208" y="933657"/>
                    </a:lnTo>
                    <a:lnTo>
                      <a:pt x="5784208" y="0"/>
                    </a:lnTo>
                    <a:close/>
                  </a:path>
                </a:pathLst>
              </a:custGeom>
              <a:solidFill>
                <a:srgbClr val="000000"/>
              </a:solidFill>
            </p:spPr>
            <p:txBody>
              <a:bodyPr/>
              <a:lstStyle/>
              <a:p>
                <a:endParaRPr lang="en-US"/>
              </a:p>
            </p:txBody>
          </p:sp>
          <p:sp>
            <p:nvSpPr>
              <p:cNvPr id="10" name="Freeform 10"/>
              <p:cNvSpPr/>
              <p:nvPr/>
            </p:nvSpPr>
            <p:spPr>
              <a:xfrm>
                <a:off x="12700" y="90974"/>
                <a:ext cx="5758808" cy="714578"/>
              </a:xfrm>
              <a:custGeom>
                <a:avLst/>
                <a:gdLst/>
                <a:ahLst/>
                <a:cxnLst/>
                <a:rect l="l" t="t" r="r" b="b"/>
                <a:pathLst>
                  <a:path w="5758808" h="908257">
                    <a:moveTo>
                      <a:pt x="0" y="0"/>
                    </a:moveTo>
                    <a:lnTo>
                      <a:pt x="5758808" y="0"/>
                    </a:lnTo>
                    <a:lnTo>
                      <a:pt x="5758808" y="908257"/>
                    </a:lnTo>
                    <a:lnTo>
                      <a:pt x="0" y="908257"/>
                    </a:lnTo>
                    <a:close/>
                  </a:path>
                </a:pathLst>
              </a:custGeom>
              <a:solidFill>
                <a:srgbClr val="FF93D8"/>
              </a:solidFill>
            </p:spPr>
            <p:txBody>
              <a:bodyPr/>
              <a:lstStyle/>
              <a:p>
                <a:endParaRPr lang="en-US"/>
              </a:p>
            </p:txBody>
          </p:sp>
          <p:sp>
            <p:nvSpPr>
              <p:cNvPr id="11" name="Freeform 11"/>
              <p:cNvSpPr/>
              <p:nvPr/>
            </p:nvSpPr>
            <p:spPr>
              <a:xfrm>
                <a:off x="0" y="80010"/>
                <a:ext cx="5784208" cy="725542"/>
              </a:xfrm>
              <a:custGeom>
                <a:avLst/>
                <a:gdLst/>
                <a:ahLst/>
                <a:cxnLst/>
                <a:rect l="l" t="t" r="r" b="b"/>
                <a:pathLst>
                  <a:path w="5784208" h="933657">
                    <a:moveTo>
                      <a:pt x="80010" y="933657"/>
                    </a:moveTo>
                    <a:lnTo>
                      <a:pt x="5784208" y="933657"/>
                    </a:lnTo>
                    <a:lnTo>
                      <a:pt x="5784208" y="80010"/>
                    </a:lnTo>
                    <a:lnTo>
                      <a:pt x="5784208" y="67310"/>
                    </a:lnTo>
                    <a:lnTo>
                      <a:pt x="5784208" y="0"/>
                    </a:lnTo>
                    <a:lnTo>
                      <a:pt x="0" y="0"/>
                    </a:lnTo>
                    <a:lnTo>
                      <a:pt x="0" y="933657"/>
                    </a:lnTo>
                    <a:lnTo>
                      <a:pt x="67310" y="933657"/>
                    </a:lnTo>
                    <a:lnTo>
                      <a:pt x="80010" y="933657"/>
                    </a:lnTo>
                    <a:close/>
                    <a:moveTo>
                      <a:pt x="12700" y="12700"/>
                    </a:moveTo>
                    <a:lnTo>
                      <a:pt x="5771508" y="12700"/>
                    </a:lnTo>
                    <a:lnTo>
                      <a:pt x="5771508" y="920957"/>
                    </a:lnTo>
                    <a:lnTo>
                      <a:pt x="12700" y="920957"/>
                    </a:lnTo>
                    <a:lnTo>
                      <a:pt x="12700" y="12700"/>
                    </a:lnTo>
                    <a:close/>
                  </a:path>
                </a:pathLst>
              </a:custGeom>
              <a:solidFill>
                <a:srgbClr val="000000"/>
              </a:solidFill>
            </p:spPr>
            <p:txBody>
              <a:bodyPr/>
              <a:lstStyle/>
              <a:p>
                <a:endParaRPr lang="en-US"/>
              </a:p>
            </p:txBody>
          </p:sp>
        </p:grpSp>
        <p:sp>
          <p:nvSpPr>
            <p:cNvPr id="12" name="TextBox 12"/>
            <p:cNvSpPr txBox="1"/>
            <p:nvPr/>
          </p:nvSpPr>
          <p:spPr>
            <a:xfrm>
              <a:off x="4898197" y="1455250"/>
              <a:ext cx="8391013" cy="1040798"/>
            </a:xfrm>
            <a:prstGeom prst="rect">
              <a:avLst/>
            </a:prstGeom>
          </p:spPr>
          <p:txBody>
            <a:bodyPr lIns="0" tIns="0" rIns="0" bIns="0" rtlCol="0" anchor="t">
              <a:spAutoFit/>
            </a:bodyPr>
            <a:lstStyle/>
            <a:p>
              <a:pPr algn="ctr">
                <a:lnSpc>
                  <a:spcPts val="9003"/>
                </a:lnSpc>
              </a:pPr>
              <a:r>
                <a:rPr lang="en-US" sz="6000" b="1" spc="-112" dirty="0">
                  <a:solidFill>
                    <a:srgbClr val="000000"/>
                  </a:solidFill>
                  <a:latin typeface="Arial" panose="020B0604020202020204" pitchFamily="34" charset="0"/>
                  <a:cs typeface="Arial" panose="020B0604020202020204" pitchFamily="34" charset="0"/>
                </a:rPr>
                <a:t>KẾT LUẬN</a:t>
              </a:r>
            </a:p>
          </p:txBody>
        </p:sp>
      </p:grpSp>
      <p:sp>
        <p:nvSpPr>
          <p:cNvPr id="18" name="Rectangle 17"/>
          <p:cNvSpPr/>
          <p:nvPr/>
        </p:nvSpPr>
        <p:spPr>
          <a:xfrm>
            <a:off x="1033905" y="3865490"/>
            <a:ext cx="15240000" cy="3208571"/>
          </a:xfrm>
          <a:prstGeom prst="rect">
            <a:avLst/>
          </a:prstGeom>
        </p:spPr>
        <p:txBody>
          <a:bodyPr wrap="square">
            <a:spAutoFit/>
          </a:bodyPr>
          <a:lstStyle/>
          <a:p>
            <a:pPr algn="just">
              <a:lnSpc>
                <a:spcPct val="150000"/>
              </a:lnSpc>
            </a:pPr>
            <a:r>
              <a:rPr lang="vi-VN" sz="4500" b="1">
                <a:ea typeface="Times New Roman" panose="02020603050405020304" pitchFamily="18" charset="0"/>
                <a:cs typeface="Arial" panose="020B0604020202020204" pitchFamily="34" charset="0"/>
              </a:rPr>
              <a:t>Tứ giác ABCD </a:t>
            </a:r>
            <a:r>
              <a:rPr lang="vi-VN" sz="4500">
                <a:ea typeface="Times New Roman" panose="02020603050405020304" pitchFamily="18" charset="0"/>
                <a:cs typeface="Arial" panose="020B0604020202020204" pitchFamily="34" charset="0"/>
              </a:rPr>
              <a:t>là hình gồm bốn đoạn thẳng AB, BC, CD và DA, trong đó bất kì hai đoạn thẳng nào cũng không cùng nằm trên một đường thẳng.</a:t>
            </a:r>
            <a:endParaRPr lang="en-US" sz="45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2"/>
          <a:stretch>
            <a:fillRect/>
          </a:stretch>
        </p:blipFill>
        <p:spPr>
          <a:xfrm>
            <a:off x="6989501" y="8343900"/>
            <a:ext cx="3923480" cy="1736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752761" y="558786"/>
            <a:ext cx="1990562" cy="1115763"/>
            <a:chOff x="0" y="-678146"/>
            <a:chExt cx="13241067" cy="2943364"/>
          </a:xfrm>
        </p:grpSpPr>
        <p:grpSp>
          <p:nvGrpSpPr>
            <p:cNvPr id="5" name="Group 5"/>
            <p:cNvGrpSpPr/>
            <p:nvPr/>
          </p:nvGrpSpPr>
          <p:grpSpPr>
            <a:xfrm>
              <a:off x="0" y="0"/>
              <a:ext cx="13241067" cy="2265218"/>
              <a:chOff x="0" y="0"/>
              <a:chExt cx="5851034" cy="1000967"/>
            </a:xfrm>
          </p:grpSpPr>
          <p:sp>
            <p:nvSpPr>
              <p:cNvPr id="6" name="Freeform 6"/>
              <p:cNvSpPr/>
              <p:nvPr/>
            </p:nvSpPr>
            <p:spPr>
              <a:xfrm>
                <a:off x="80010" y="80010"/>
                <a:ext cx="5758324" cy="908257"/>
              </a:xfrm>
              <a:custGeom>
                <a:avLst/>
                <a:gdLst/>
                <a:ahLst/>
                <a:cxnLst/>
                <a:rect l="l" t="t" r="r" b="b"/>
                <a:pathLst>
                  <a:path w="5758324" h="908257">
                    <a:moveTo>
                      <a:pt x="0" y="853647"/>
                    </a:moveTo>
                    <a:lnTo>
                      <a:pt x="0" y="908257"/>
                    </a:lnTo>
                    <a:lnTo>
                      <a:pt x="5758324" y="908257"/>
                    </a:lnTo>
                    <a:lnTo>
                      <a:pt x="5758324" y="0"/>
                    </a:lnTo>
                    <a:lnTo>
                      <a:pt x="5703714" y="0"/>
                    </a:lnTo>
                    <a:lnTo>
                      <a:pt x="5703714" y="853647"/>
                    </a:lnTo>
                    <a:close/>
                  </a:path>
                </a:pathLst>
              </a:custGeom>
              <a:solidFill>
                <a:srgbClr val="000000"/>
              </a:solidFill>
            </p:spPr>
            <p:txBody>
              <a:bodyPr/>
              <a:lstStyle/>
              <a:p>
                <a:endParaRPr lang="en-US"/>
              </a:p>
            </p:txBody>
          </p:sp>
          <p:sp>
            <p:nvSpPr>
              <p:cNvPr id="7" name="Freeform 7"/>
              <p:cNvSpPr/>
              <p:nvPr/>
            </p:nvSpPr>
            <p:spPr>
              <a:xfrm>
                <a:off x="67310" y="67310"/>
                <a:ext cx="5783724" cy="933657"/>
              </a:xfrm>
              <a:custGeom>
                <a:avLst/>
                <a:gdLst/>
                <a:ahLst/>
                <a:cxnLst/>
                <a:rect l="l" t="t" r="r" b="b"/>
                <a:pathLst>
                  <a:path w="5783724" h="933657">
                    <a:moveTo>
                      <a:pt x="5716414" y="0"/>
                    </a:moveTo>
                    <a:lnTo>
                      <a:pt x="5716414" y="12700"/>
                    </a:lnTo>
                    <a:lnTo>
                      <a:pt x="5771024" y="12700"/>
                    </a:lnTo>
                    <a:lnTo>
                      <a:pt x="5771024" y="920957"/>
                    </a:lnTo>
                    <a:lnTo>
                      <a:pt x="12700" y="920957"/>
                    </a:lnTo>
                    <a:lnTo>
                      <a:pt x="12700" y="866347"/>
                    </a:lnTo>
                    <a:lnTo>
                      <a:pt x="0" y="866347"/>
                    </a:lnTo>
                    <a:lnTo>
                      <a:pt x="0" y="933657"/>
                    </a:lnTo>
                    <a:lnTo>
                      <a:pt x="5783724" y="933657"/>
                    </a:lnTo>
                    <a:lnTo>
                      <a:pt x="5783724" y="0"/>
                    </a:lnTo>
                    <a:close/>
                  </a:path>
                </a:pathLst>
              </a:custGeom>
              <a:solidFill>
                <a:srgbClr val="000000"/>
              </a:solidFill>
            </p:spPr>
            <p:txBody>
              <a:bodyPr/>
              <a:lstStyle/>
              <a:p>
                <a:endParaRPr lang="en-US"/>
              </a:p>
            </p:txBody>
          </p:sp>
          <p:sp>
            <p:nvSpPr>
              <p:cNvPr id="8" name="Freeform 8"/>
              <p:cNvSpPr/>
              <p:nvPr/>
            </p:nvSpPr>
            <p:spPr>
              <a:xfrm>
                <a:off x="12700" y="12700"/>
                <a:ext cx="5758324" cy="908257"/>
              </a:xfrm>
              <a:custGeom>
                <a:avLst/>
                <a:gdLst/>
                <a:ahLst/>
                <a:cxnLst/>
                <a:rect l="l" t="t" r="r" b="b"/>
                <a:pathLst>
                  <a:path w="5758324" h="908257">
                    <a:moveTo>
                      <a:pt x="0" y="0"/>
                    </a:moveTo>
                    <a:lnTo>
                      <a:pt x="5758324" y="0"/>
                    </a:lnTo>
                    <a:lnTo>
                      <a:pt x="5758324" y="908257"/>
                    </a:lnTo>
                    <a:lnTo>
                      <a:pt x="0" y="908257"/>
                    </a:lnTo>
                    <a:close/>
                  </a:path>
                </a:pathLst>
              </a:custGeom>
              <a:solidFill>
                <a:srgbClr val="FF846B"/>
              </a:solidFill>
            </p:spPr>
            <p:txBody>
              <a:bodyPr/>
              <a:lstStyle/>
              <a:p>
                <a:endParaRPr lang="en-US"/>
              </a:p>
            </p:txBody>
          </p:sp>
          <p:sp>
            <p:nvSpPr>
              <p:cNvPr id="9" name="Freeform 9"/>
              <p:cNvSpPr/>
              <p:nvPr/>
            </p:nvSpPr>
            <p:spPr>
              <a:xfrm>
                <a:off x="0" y="0"/>
                <a:ext cx="5783724" cy="933657"/>
              </a:xfrm>
              <a:custGeom>
                <a:avLst/>
                <a:gdLst/>
                <a:ahLst/>
                <a:cxnLst/>
                <a:rect l="l" t="t" r="r" b="b"/>
                <a:pathLst>
                  <a:path w="5783724" h="933657">
                    <a:moveTo>
                      <a:pt x="80010" y="933657"/>
                    </a:moveTo>
                    <a:lnTo>
                      <a:pt x="5783724" y="933657"/>
                    </a:lnTo>
                    <a:lnTo>
                      <a:pt x="5783724" y="80010"/>
                    </a:lnTo>
                    <a:lnTo>
                      <a:pt x="5783724" y="67310"/>
                    </a:lnTo>
                    <a:lnTo>
                      <a:pt x="5783724" y="0"/>
                    </a:lnTo>
                    <a:lnTo>
                      <a:pt x="0" y="0"/>
                    </a:lnTo>
                    <a:lnTo>
                      <a:pt x="0" y="933657"/>
                    </a:lnTo>
                    <a:lnTo>
                      <a:pt x="67310" y="933657"/>
                    </a:lnTo>
                    <a:lnTo>
                      <a:pt x="80010" y="933657"/>
                    </a:lnTo>
                    <a:close/>
                    <a:moveTo>
                      <a:pt x="12700" y="12700"/>
                    </a:moveTo>
                    <a:lnTo>
                      <a:pt x="5771024" y="12700"/>
                    </a:lnTo>
                    <a:lnTo>
                      <a:pt x="5771024" y="920957"/>
                    </a:lnTo>
                    <a:lnTo>
                      <a:pt x="12700" y="920957"/>
                    </a:lnTo>
                    <a:lnTo>
                      <a:pt x="12700" y="12700"/>
                    </a:lnTo>
                    <a:close/>
                  </a:path>
                </a:pathLst>
              </a:custGeom>
              <a:solidFill>
                <a:srgbClr val="000000"/>
              </a:solidFill>
            </p:spPr>
            <p:txBody>
              <a:bodyPr/>
              <a:lstStyle/>
              <a:p>
                <a:endParaRPr lang="en-US"/>
              </a:p>
            </p:txBody>
          </p:sp>
        </p:grpSp>
        <p:sp>
          <p:nvSpPr>
            <p:cNvPr id="10" name="TextBox 10"/>
            <p:cNvSpPr txBox="1"/>
            <p:nvPr/>
          </p:nvSpPr>
          <p:spPr>
            <a:xfrm>
              <a:off x="1128439" y="-678146"/>
              <a:ext cx="11136498" cy="1961541"/>
            </a:xfrm>
            <a:prstGeom prst="rect">
              <a:avLst/>
            </a:prstGeom>
          </p:spPr>
          <p:txBody>
            <a:bodyPr lIns="0" tIns="0" rIns="0" bIns="0" rtlCol="0" anchor="t">
              <a:spAutoFit/>
            </a:bodyPr>
            <a:lstStyle/>
            <a:p>
              <a:pPr marL="0" marR="0" lvl="0" indent="0" algn="ctr" defTabSz="914400" rtl="0" eaLnBrk="1" fontAlgn="auto" latinLnBrk="0" hangingPunct="1">
                <a:lnSpc>
                  <a:spcPts val="9003"/>
                </a:lnSpc>
                <a:spcBef>
                  <a:spcPts val="0"/>
                </a:spcBef>
                <a:spcAft>
                  <a:spcPts val="0"/>
                </a:spcAft>
                <a:buClrTx/>
                <a:buSzTx/>
                <a:buFontTx/>
                <a:buNone/>
                <a:tabLst/>
                <a:defRPr/>
              </a:pPr>
              <a:r>
                <a:rPr lang="en-US" sz="4000" b="1" spc="-112">
                  <a:solidFill>
                    <a:prstClr val="white"/>
                  </a:solidFill>
                  <a:latin typeface="Arial" panose="020B0604020202020204" pitchFamily="34" charset="0"/>
                  <a:cs typeface="Arial" panose="020B0604020202020204" pitchFamily="34" charset="0"/>
                </a:rPr>
                <a:t>Ví dụ 1</a:t>
              </a:r>
              <a:endParaRPr kumimoji="0" lang="en-US" sz="4000" b="1" i="0" u="none" strike="noStrike" kern="1200" cap="none" spc="-112"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0" name="TextBox 29"/>
          <p:cNvSpPr txBox="1"/>
          <p:nvPr/>
        </p:nvSpPr>
        <p:spPr>
          <a:xfrm>
            <a:off x="8610600" y="2180971"/>
            <a:ext cx="130189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6934200" y="703653"/>
            <a:ext cx="12160049" cy="916276"/>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Tìm các tứ giác trong hình 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3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52349" y="7190644"/>
            <a:ext cx="2266410" cy="399712"/>
          </a:xfrm>
          <a:prstGeom prst="rect">
            <a:avLst/>
          </a:prstGeom>
        </p:spPr>
      </p:pic>
      <p:sp>
        <p:nvSpPr>
          <p:cNvPr id="12" name="Rectangle 11"/>
          <p:cNvSpPr/>
          <p:nvPr/>
        </p:nvSpPr>
        <p:spPr>
          <a:xfrm>
            <a:off x="2590800" y="7408148"/>
            <a:ext cx="11430000" cy="1015663"/>
          </a:xfrm>
          <a:prstGeom prst="rect">
            <a:avLst/>
          </a:prstGeom>
        </p:spPr>
        <p:txBody>
          <a:bodyPr wrap="square">
            <a:spAutoFit/>
          </a:bodyPr>
          <a:lstStyle/>
          <a:p>
            <a:pPr>
              <a:lnSpc>
                <a:spcPct val="150000"/>
              </a:lnSpc>
              <a:spcBef>
                <a:spcPts val="600"/>
              </a:spcBef>
              <a:spcAft>
                <a:spcPts val="600"/>
              </a:spcAft>
            </a:pPr>
            <a:r>
              <a:rPr lang="en-US" sz="4000">
                <a:latin typeface="Arial" panose="020B0604020202020204" pitchFamily="34" charset="0"/>
                <a:ea typeface="Calibri" panose="020F0502020204030204" pitchFamily="34" charset="0"/>
                <a:cs typeface="Times New Roman" panose="02020603050405020304" pitchFamily="18" charset="0"/>
              </a:rPr>
              <a:t>Trong Hình 1, hình a), b), d) là tứ giác.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35"/>
          <p:cNvPicPr>
            <a:picLocks noChangeAspect="1"/>
          </p:cNvPicPr>
          <p:nvPr/>
        </p:nvPicPr>
        <p:blipFill>
          <a:blip r:embed="rId4"/>
          <a:srcRect/>
          <a:stretch>
            <a:fillRect/>
          </a:stretch>
        </p:blipFill>
        <p:spPr>
          <a:xfrm>
            <a:off x="16260752" y="873599"/>
            <a:ext cx="1188245" cy="930792"/>
          </a:xfrm>
          <a:prstGeom prst="rect">
            <a:avLst/>
          </a:prstGeom>
        </p:spPr>
      </p:pic>
      <p:pic>
        <p:nvPicPr>
          <p:cNvPr id="16" name="Picture 15"/>
          <p:cNvPicPr>
            <a:picLocks noChangeAspect="1"/>
          </p:cNvPicPr>
          <p:nvPr/>
        </p:nvPicPr>
        <p:blipFill>
          <a:blip r:embed="rId5"/>
          <a:stretch>
            <a:fillRect/>
          </a:stretch>
        </p:blipFill>
        <p:spPr>
          <a:xfrm>
            <a:off x="2390032" y="3543300"/>
            <a:ext cx="13355536" cy="3393028"/>
          </a:xfrm>
          <a:prstGeom prst="rect">
            <a:avLst/>
          </a:prstGeom>
        </p:spPr>
      </p:pic>
      <p:sp>
        <p:nvSpPr>
          <p:cNvPr id="20" name="Rectangle 19"/>
          <p:cNvSpPr/>
          <p:nvPr/>
        </p:nvSpPr>
        <p:spPr>
          <a:xfrm>
            <a:off x="0" y="8754769"/>
            <a:ext cx="18897600" cy="1570331"/>
          </a:xfrm>
          <a:prstGeom prst="rect">
            <a:avLst/>
          </a:prstGeom>
          <a:solidFill>
            <a:srgbClr val="7CB79D"/>
          </a:solidFill>
          <a:ln>
            <a:solidFill>
              <a:srgbClr val="7CB7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56250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fade">
                                      <p:cBhvr>
                                        <p:cTn id="2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000" y="9182100"/>
            <a:ext cx="1006238" cy="1006238"/>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984072" y="9791700"/>
            <a:ext cx="1173249" cy="362641"/>
          </a:xfrm>
          <a:prstGeom prst="rect">
            <a:avLst/>
          </a:prstGeom>
        </p:spPr>
      </p:pic>
      <p:pic>
        <p:nvPicPr>
          <p:cNvPr id="2" name="Picture 1"/>
          <p:cNvPicPr>
            <a:picLocks noChangeAspect="1"/>
          </p:cNvPicPr>
          <p:nvPr/>
        </p:nvPicPr>
        <p:blipFill>
          <a:blip r:embed="rId7"/>
          <a:stretch>
            <a:fillRect/>
          </a:stretch>
        </p:blipFill>
        <p:spPr>
          <a:xfrm>
            <a:off x="16817297" y="1156245"/>
            <a:ext cx="1173248" cy="927334"/>
          </a:xfrm>
          <a:prstGeom prst="rect">
            <a:avLst/>
          </a:prstGeom>
        </p:spPr>
      </p:pic>
      <p:sp>
        <p:nvSpPr>
          <p:cNvPr id="10" name="Rectangle 9"/>
          <p:cNvSpPr/>
          <p:nvPr/>
        </p:nvSpPr>
        <p:spPr>
          <a:xfrm>
            <a:off x="1447800" y="2705100"/>
            <a:ext cx="8423058" cy="6247864"/>
          </a:xfrm>
          <a:prstGeom prst="rect">
            <a:avLst/>
          </a:prstGeom>
        </p:spPr>
        <p:txBody>
          <a:bodyPr wrap="square">
            <a:spAutoFit/>
          </a:bodyPr>
          <a:lstStyle/>
          <a:p>
            <a:pPr algn="just">
              <a:lnSpc>
                <a:spcPct val="200000"/>
              </a:lnSpc>
            </a:pPr>
            <a:r>
              <a:rPr lang="vi-VN" sz="4000">
                <a:solidFill>
                  <a:srgbClr val="000000"/>
                </a:solidFill>
                <a:ea typeface="Calibri" panose="020F0502020204030204" pitchFamily="34" charset="0"/>
                <a:cs typeface="Arial" panose="020B0604020202020204" pitchFamily="34" charset="0"/>
              </a:rPr>
              <a:t>Tứ giác ABCD còn được gọi là tứ giác DCBA, CBAD, BADC,..</a:t>
            </a:r>
          </a:p>
          <a:p>
            <a:pPr algn="just">
              <a:lnSpc>
                <a:spcPct val="200000"/>
              </a:lnSpc>
            </a:pPr>
            <a:r>
              <a:rPr lang="vi-VN" sz="4000">
                <a:solidFill>
                  <a:srgbClr val="000000"/>
                </a:solidFill>
                <a:ea typeface="Calibri" panose="020F0502020204030204" pitchFamily="34" charset="0"/>
                <a:cs typeface="Arial" panose="020B0604020202020204" pitchFamily="34" charset="0"/>
              </a:rPr>
              <a:t>Các điểm A, B, C, D gọi là các </a:t>
            </a:r>
            <a:r>
              <a:rPr lang="vi-VN" sz="4000" b="1" i="1">
                <a:solidFill>
                  <a:srgbClr val="000000"/>
                </a:solidFill>
                <a:ea typeface="Calibri" panose="020F0502020204030204" pitchFamily="34" charset="0"/>
                <a:cs typeface="Arial" panose="020B0604020202020204" pitchFamily="34" charset="0"/>
              </a:rPr>
              <a:t>đỉnh.</a:t>
            </a:r>
          </a:p>
          <a:p>
            <a:pPr algn="just">
              <a:lnSpc>
                <a:spcPct val="200000"/>
              </a:lnSpc>
            </a:pPr>
            <a:r>
              <a:rPr lang="vi-VN" sz="4000">
                <a:solidFill>
                  <a:srgbClr val="000000"/>
                </a:solidFill>
                <a:ea typeface="Calibri" panose="020F0502020204030204" pitchFamily="34" charset="0"/>
                <a:cs typeface="Arial" panose="020B0604020202020204" pitchFamily="34" charset="0"/>
              </a:rPr>
              <a:t>Các đoạn thẳng AB, BC, CD, DA gọi là các </a:t>
            </a:r>
            <a:r>
              <a:rPr lang="vi-VN" sz="4000" b="1" i="1">
                <a:solidFill>
                  <a:srgbClr val="000000"/>
                </a:solidFill>
                <a:ea typeface="Calibri" panose="020F0502020204030204" pitchFamily="34" charset="0"/>
                <a:cs typeface="Arial" panose="020B0604020202020204" pitchFamily="34" charset="0"/>
              </a:rPr>
              <a:t>cạnh</a:t>
            </a:r>
            <a:r>
              <a:rPr lang="en-US" sz="4000" b="1" i="1">
                <a:solidFill>
                  <a:srgbClr val="000000"/>
                </a:solidFill>
                <a:ea typeface="Calibri" panose="020F0502020204030204" pitchFamily="34" charset="0"/>
                <a:cs typeface="Arial" panose="020B0604020202020204" pitchFamily="34" charset="0"/>
              </a:rPr>
              <a:t>.</a:t>
            </a:r>
            <a:endParaRPr lang="vi-VN" sz="4000" b="1" i="1">
              <a:solidFill>
                <a:srgbClr val="000000"/>
              </a:solidFill>
              <a:ea typeface="Calibri" panose="020F0502020204030204" pitchFamily="34" charset="0"/>
              <a:cs typeface="Arial" panose="020B0604020202020204" pitchFamily="34" charset="0"/>
            </a:endParaRPr>
          </a:p>
        </p:txBody>
      </p:sp>
      <p:sp>
        <p:nvSpPr>
          <p:cNvPr id="12" name="Rectangle 11"/>
          <p:cNvSpPr/>
          <p:nvPr/>
        </p:nvSpPr>
        <p:spPr>
          <a:xfrm>
            <a:off x="5486400" y="952500"/>
            <a:ext cx="7980471" cy="113107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defTabSz="457200">
              <a:lnSpc>
                <a:spcPct val="150000"/>
              </a:lnSpc>
              <a:spcAft>
                <a:spcPts val="300"/>
              </a:spcAft>
              <a:buClrTx/>
            </a:pPr>
            <a:r>
              <a:rPr lang="nl-NL" sz="4500" b="1">
                <a:solidFill>
                  <a:prstClr val="white"/>
                </a:solidFill>
                <a:latin typeface="Arial" panose="020B0604020202020204" pitchFamily="34" charset="0"/>
                <a:ea typeface="Times New Roman" panose="02020603050405020304" pitchFamily="18" charset="0"/>
                <a:cs typeface="Arial" panose="020B0604020202020204" pitchFamily="34" charset="0"/>
              </a:rPr>
              <a:t>Đỉnh và cạnh của tứ giác</a:t>
            </a:r>
            <a:endParaRPr lang="en-US" sz="4500" kern="1200"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2" name="Picture 31"/>
          <p:cNvPicPr>
            <a:picLocks noChangeAspect="1"/>
          </p:cNvPicPr>
          <p:nvPr/>
        </p:nvPicPr>
        <p:blipFill>
          <a:blip r:embed="rId8"/>
          <a:stretch>
            <a:fillRect/>
          </a:stretch>
        </p:blipFill>
        <p:spPr>
          <a:xfrm>
            <a:off x="11582400" y="3463272"/>
            <a:ext cx="5210834" cy="4731519"/>
          </a:xfrm>
          <a:prstGeom prst="rect">
            <a:avLst/>
          </a:prstGeom>
        </p:spPr>
      </p:pic>
    </p:spTree>
    <p:extLst>
      <p:ext uri="{BB962C8B-B14F-4D97-AF65-F5344CB8AC3E}">
        <p14:creationId xmlns:p14="http://schemas.microsoft.com/office/powerpoint/2010/main" val="35485879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anim calcmode="lin" valueType="num">
                                      <p:cBhvr>
                                        <p:cTn id="20" dur="500" fill="hold"/>
                                        <p:tgtEl>
                                          <p:spTgt spid="32"/>
                                        </p:tgtEl>
                                        <p:attrNameLst>
                                          <p:attrName>ppt_x</p:attrName>
                                        </p:attrNameLst>
                                      </p:cBhvr>
                                      <p:tavLst>
                                        <p:tav tm="0">
                                          <p:val>
                                            <p:strVal val="#ppt_x"/>
                                          </p:val>
                                        </p:tav>
                                        <p:tav tm="100000">
                                          <p:val>
                                            <p:strVal val="#ppt_x"/>
                                          </p:val>
                                        </p:tav>
                                      </p:tavLst>
                                    </p:anim>
                                    <p:anim calcmode="lin" valueType="num">
                                      <p:cBhvr>
                                        <p:cTn id="2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3100</Words>
  <Application>Microsoft Office PowerPoint</Application>
  <PresentationFormat>Custom</PresentationFormat>
  <Paragraphs>293</Paragraphs>
  <Slides>52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Wingdings</vt:lpstr>
      <vt:lpstr>Times New Roman</vt:lpstr>
      <vt:lpstr>Cambria Math</vt:lpstr>
      <vt:lpstr>Calibri Light</vt:lpstr>
      <vt:lpstr>Arial</vt:lpstr>
      <vt:lpstr>Calibri</vt:lpstr>
      <vt:lpstr>Kavoon</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2023-11-08T13:59:45Z</dcterms:created>
  <dcterms:modified xsi:type="dcterms:W3CDTF">2024-11-22T08:10:59Z</dcterms:modified>
  <dc:identifier/>
</cp:coreProperties>
</file>