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6" r:id="rId3"/>
    <p:sldId id="263" r:id="rId4"/>
    <p:sldId id="258" r:id="rId5"/>
    <p:sldId id="259" r:id="rId6"/>
    <p:sldId id="296" r:id="rId7"/>
    <p:sldId id="273" r:id="rId8"/>
    <p:sldId id="298" r:id="rId9"/>
    <p:sldId id="344" r:id="rId10"/>
    <p:sldId id="345" r:id="rId11"/>
    <p:sldId id="260" r:id="rId12"/>
    <p:sldId id="346" r:id="rId13"/>
    <p:sldId id="347" r:id="rId14"/>
    <p:sldId id="261" r:id="rId15"/>
    <p:sldId id="348" r:id="rId16"/>
    <p:sldId id="349" r:id="rId17"/>
    <p:sldId id="350" r:id="rId18"/>
    <p:sldId id="351" r:id="rId19"/>
    <p:sldId id="352" r:id="rId20"/>
    <p:sldId id="265" r:id="rId21"/>
    <p:sldId id="281" r:id="rId22"/>
    <p:sldId id="330" r:id="rId23"/>
    <p:sldId id="301" r:id="rId24"/>
    <p:sldId id="354" r:id="rId25"/>
    <p:sldId id="326" r:id="rId26"/>
    <p:sldId id="355" r:id="rId27"/>
    <p:sldId id="277" r:id="rId28"/>
    <p:sldId id="356" r:id="rId29"/>
    <p:sldId id="323" r:id="rId30"/>
    <p:sldId id="333" r:id="rId31"/>
    <p:sldId id="335" r:id="rId32"/>
    <p:sldId id="340" r:id="rId33"/>
    <p:sldId id="365" r:id="rId34"/>
    <p:sldId id="360" r:id="rId35"/>
    <p:sldId id="358" r:id="rId36"/>
    <p:sldId id="361" r:id="rId37"/>
    <p:sldId id="288" r:id="rId38"/>
    <p:sldId id="362" r:id="rId39"/>
    <p:sldId id="291" r:id="rId40"/>
    <p:sldId id="363" r:id="rId41"/>
    <p:sldId id="334" r:id="rId42"/>
    <p:sldId id="292" r:id="rId43"/>
    <p:sldId id="294" r:id="rId44"/>
    <p:sldId id="271" r:id="rId45"/>
    <p:sldId id="272" r:id="rId4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37EAD-9BD6-4810-B272-9701D955816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0B37C-24A9-4A70-837B-7BBCE928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1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73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7A3E7-939A-4CF6-9EF9-8A8C4D902BB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922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90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4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39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84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31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0B37C-24A9-4A70-837B-7BBCE9283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726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0B37C-24A9-4A70-837B-7BBCE9283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237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0B37C-24A9-4A70-837B-7BBCE9283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34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682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0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05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658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546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476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825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31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25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128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99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9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44200" y="6250814"/>
            <a:ext cx="8382585" cy="636028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685799" y="4610100"/>
            <a:ext cx="5867400" cy="6788419"/>
            <a:chOff x="-1122581" y="434117"/>
            <a:chExt cx="9436018" cy="11802602"/>
          </a:xfrm>
        </p:grpSpPr>
        <p:sp>
          <p:nvSpPr>
            <p:cNvPr id="5" name="Freeform 5"/>
            <p:cNvSpPr/>
            <p:nvPr/>
          </p:nvSpPr>
          <p:spPr>
            <a:xfrm>
              <a:off x="-1122581" y="2758407"/>
              <a:ext cx="9436018" cy="9478312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55422" y="3512837"/>
              <a:ext cx="7901700" cy="7937117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170516" y="434117"/>
              <a:ext cx="7267699" cy="482393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28700" y="4111412"/>
              <a:ext cx="5133457" cy="617558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984755" y="434117"/>
              <a:ext cx="1005142" cy="102434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3558" y="4964117"/>
              <a:ext cx="1005142" cy="102434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594612" y="5988465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594612" y="1458466"/>
              <a:ext cx="1005142" cy="1024349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535400" y="4764087"/>
            <a:ext cx="1005142" cy="1024349"/>
          </a:xfrm>
          <a:prstGeom prst="rect">
            <a:avLst/>
          </a:prstGeom>
        </p:spPr>
      </p:pic>
      <p:sp>
        <p:nvSpPr>
          <p:cNvPr id="17" name="TextBox 9"/>
          <p:cNvSpPr txBox="1"/>
          <p:nvPr/>
        </p:nvSpPr>
        <p:spPr>
          <a:xfrm>
            <a:off x="1219200" y="673962"/>
            <a:ext cx="15392400" cy="32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</a:p>
        </p:txBody>
      </p:sp>
    </p:spTree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45195" y="526477"/>
            <a:ext cx="1066206" cy="1239774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-1143000" y="8522269"/>
            <a:ext cx="4010987" cy="304333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274403" y="537580"/>
            <a:ext cx="9358187" cy="1456607"/>
            <a:chOff x="8239704" y="317787"/>
            <a:chExt cx="6074895" cy="1456607"/>
          </a:xfrm>
        </p:grpSpPr>
        <p:sp>
          <p:nvSpPr>
            <p:cNvPr id="22" name="Rounded Rectangle 21"/>
            <p:cNvSpPr/>
            <p:nvPr/>
          </p:nvSpPr>
          <p:spPr>
            <a:xfrm>
              <a:off x="8239704" y="317787"/>
              <a:ext cx="6074895" cy="145660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375778" y="598096"/>
              <a:ext cx="5802746" cy="1015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chóp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73397" y="7952488"/>
            <a:ext cx="2209803" cy="2323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C76A3E-9243-3EAD-63D3-34F469CCC5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619" y="2938528"/>
            <a:ext cx="5505941" cy="4991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7FEDC1-B0BA-D87A-C0AC-A6B8DE8EAB77}"/>
              </a:ext>
            </a:extLst>
          </p:cNvPr>
          <p:cNvSpPr txBox="1"/>
          <p:nvPr/>
        </p:nvSpPr>
        <p:spPr>
          <a:xfrm>
            <a:off x="685800" y="2582823"/>
            <a:ext cx="9753191" cy="593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S.ABC (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r>
              <a:rPr lang="en-US" sz="38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38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800" i="1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8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8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8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– S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8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8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8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45195" y="526477"/>
            <a:ext cx="1066206" cy="1239774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-1143000" y="8522269"/>
            <a:ext cx="4010987" cy="304333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274403" y="537580"/>
            <a:ext cx="9358187" cy="1456607"/>
            <a:chOff x="8239704" y="317787"/>
            <a:chExt cx="6074895" cy="1456607"/>
          </a:xfrm>
        </p:grpSpPr>
        <p:sp>
          <p:nvSpPr>
            <p:cNvPr id="22" name="Rounded Rectangle 21"/>
            <p:cNvSpPr/>
            <p:nvPr/>
          </p:nvSpPr>
          <p:spPr>
            <a:xfrm>
              <a:off x="8239704" y="317787"/>
              <a:ext cx="6074895" cy="145660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375778" y="598096"/>
              <a:ext cx="5802746" cy="1015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chóp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73397" y="7952488"/>
            <a:ext cx="2209803" cy="2323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C76A3E-9243-3EAD-63D3-34F469CCC5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619" y="3028689"/>
            <a:ext cx="5505941" cy="4991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A42040-9C12-BB86-46A1-69E064FCDD1D}"/>
              </a:ext>
            </a:extLst>
          </p:cNvPr>
          <p:cNvSpPr txBox="1"/>
          <p:nvPr/>
        </p:nvSpPr>
        <p:spPr>
          <a:xfrm>
            <a:off x="609600" y="2294564"/>
            <a:ext cx="9715500" cy="6866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5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SA, SB, SC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5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5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– Ba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SAB, SBC, SCA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5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5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5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AB, BC, CA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3500" i="1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en-US" sz="3500" i="1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5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500" i="1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3500" i="1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5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37138" y="1304086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83306" y="987956"/>
              <a:ext cx="3260829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hành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214896" y="2955766"/>
            <a:ext cx="7404272" cy="3850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chóp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</a:t>
            </a:r>
            <a:endParaRPr lang="en-US" sz="4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F23F6C9-1868-89AA-EC1E-7F0A5098B286}"/>
              </a:ext>
            </a:extLst>
          </p:cNvPr>
          <p:cNvGrpSpPr/>
          <p:nvPr/>
        </p:nvGrpSpPr>
        <p:grpSpPr>
          <a:xfrm>
            <a:off x="9917745" y="1514487"/>
            <a:ext cx="7511326" cy="6938286"/>
            <a:chOff x="3237457" y="204263"/>
            <a:chExt cx="5717086" cy="62008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30E426C-E4F9-F10F-A80E-C8D522A5A9C1}"/>
                </a:ext>
              </a:extLst>
            </p:cNvPr>
            <p:cNvGrpSpPr/>
            <p:nvPr/>
          </p:nvGrpSpPr>
          <p:grpSpPr>
            <a:xfrm>
              <a:off x="3237457" y="204263"/>
              <a:ext cx="5717086" cy="6200820"/>
              <a:chOff x="3220746" y="541147"/>
              <a:chExt cx="5717086" cy="62008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93EF682-377B-3BE8-B9BD-13885155E5FE}"/>
                  </a:ext>
                </a:extLst>
              </p:cNvPr>
              <p:cNvGrpSpPr/>
              <p:nvPr/>
            </p:nvGrpSpPr>
            <p:grpSpPr>
              <a:xfrm>
                <a:off x="3785936" y="1187115"/>
                <a:ext cx="4620127" cy="5053264"/>
                <a:chOff x="3785936" y="1187115"/>
                <a:chExt cx="4620127" cy="5053264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3B1D5BB5-9DB2-FF07-9383-4DA0B28DF515}"/>
                    </a:ext>
                  </a:extLst>
                </p:cNvPr>
                <p:cNvGrpSpPr/>
                <p:nvPr/>
              </p:nvGrpSpPr>
              <p:grpSpPr>
                <a:xfrm>
                  <a:off x="3785936" y="1187115"/>
                  <a:ext cx="4620127" cy="5053264"/>
                  <a:chOff x="3785936" y="1187115"/>
                  <a:chExt cx="4620127" cy="5053264"/>
                </a:xfrm>
              </p:grpSpPr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01C44274-20CA-506E-52C0-FD2CB332EB7A}"/>
                      </a:ext>
                    </a:extLst>
                  </p:cNvPr>
                  <p:cNvGrpSpPr/>
                  <p:nvPr/>
                </p:nvGrpSpPr>
                <p:grpSpPr>
                  <a:xfrm>
                    <a:off x="3785936" y="1187115"/>
                    <a:ext cx="4620127" cy="5053264"/>
                    <a:chOff x="3785936" y="1187115"/>
                    <a:chExt cx="4620127" cy="5053264"/>
                  </a:xfrm>
                </p:grpSpPr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1326098B-813F-CAEA-91DA-BAA4E08C0F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785936" y="1187116"/>
                      <a:ext cx="1860884" cy="2550695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BF0ABD7A-47F2-08A1-50AC-45B87123B71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358073" y="1211180"/>
                      <a:ext cx="288747" cy="5029199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A9A226BB-6010-5B4C-03F3-3B82FB9751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46820" y="1187115"/>
                      <a:ext cx="2759243" cy="2550696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5F9F225B-C2FC-6217-B70E-AAF3EE55AE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85936" y="3737811"/>
                      <a:ext cx="3096132" cy="1251284"/>
                    </a:xfrm>
                    <a:prstGeom prst="line">
                      <a:avLst/>
                    </a:prstGeom>
                    <a:ln w="28575">
                      <a:prstDash val="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>
                      <a:extLst>
                        <a:ext uri="{FF2B5EF4-FFF2-40B4-BE49-F238E27FC236}">
                          <a16:creationId xmlns:a16="http://schemas.microsoft.com/office/drawing/2014/main" id="{B4BEE41A-90AF-6810-8A35-08FB5F4030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358073" y="3737811"/>
                      <a:ext cx="1042727" cy="2502568"/>
                    </a:xfrm>
                    <a:prstGeom prst="line">
                      <a:avLst/>
                    </a:prstGeom>
                    <a:ln w="28575">
                      <a:prstDash val="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572A7B54-3CAC-C234-76F9-07DA48C699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46820" y="1211179"/>
                      <a:ext cx="374986" cy="3408947"/>
                    </a:xfrm>
                    <a:prstGeom prst="line">
                      <a:avLst/>
                    </a:prstGeom>
                    <a:ln w="28575">
                      <a:prstDash val="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F698F73A-CFFA-6D2D-4764-73DFF02781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85936" y="3737811"/>
                    <a:ext cx="1572137" cy="250256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FC77F0D2-DF6E-8F8D-F942-7798C56210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358073" y="3737811"/>
                    <a:ext cx="3047990" cy="250256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47E81949-92AB-5E4B-DF92-96C40048F5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85936" y="3737811"/>
                    <a:ext cx="4620127" cy="0"/>
                  </a:xfrm>
                  <a:prstGeom prst="line">
                    <a:avLst/>
                  </a:prstGeom>
                  <a:ln w="28575"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4A8023B-710D-3966-9E4E-AD928BFF8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794709" y="4315326"/>
                  <a:ext cx="227097" cy="8021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E3D4070B-DD01-B133-F2A1-0667988934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24661" y="4323347"/>
                  <a:ext cx="49244" cy="26068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C639C5-75B9-7701-DFBE-18DC73BFA249}"/>
                  </a:ext>
                </a:extLst>
              </p:cNvPr>
              <p:cNvSpPr/>
              <p:nvPr/>
            </p:nvSpPr>
            <p:spPr>
              <a:xfrm>
                <a:off x="3220746" y="3532169"/>
                <a:ext cx="461986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000" b="1" cap="none" spc="0" dirty="0">
                    <a:ln w="0"/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B55143A-CF14-E1A9-B1FB-47F0B782AE9C}"/>
                  </a:ext>
                </a:extLst>
              </p:cNvPr>
              <p:cNvSpPr/>
              <p:nvPr/>
            </p:nvSpPr>
            <p:spPr>
              <a:xfrm>
                <a:off x="5350686" y="541147"/>
                <a:ext cx="505268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0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30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D71F320-80DF-3087-3A03-1A2F478A06A1}"/>
                  </a:ext>
                </a:extLst>
              </p:cNvPr>
              <p:cNvSpPr/>
              <p:nvPr/>
            </p:nvSpPr>
            <p:spPr>
              <a:xfrm>
                <a:off x="8475846" y="3426857"/>
                <a:ext cx="461986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000" b="1" cap="none" spc="0" dirty="0">
                    <a:ln w="0"/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BCE4C8-4D07-AA9F-CD9C-6FD45482C2B7}"/>
                  </a:ext>
                </a:extLst>
              </p:cNvPr>
              <p:cNvSpPr/>
              <p:nvPr/>
            </p:nvSpPr>
            <p:spPr>
              <a:xfrm>
                <a:off x="5275967" y="6187969"/>
                <a:ext cx="461986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0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30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F407D2B-4BC8-F1EC-1EE8-881BC235A7D9}"/>
                  </a:ext>
                </a:extLst>
              </p:cNvPr>
              <p:cNvSpPr/>
              <p:nvPr/>
            </p:nvSpPr>
            <p:spPr>
              <a:xfrm>
                <a:off x="5927593" y="4685891"/>
                <a:ext cx="484428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0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endParaRPr lang="en-US" sz="30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8574066-FA95-12AC-01BB-9E20CB57B4F2}"/>
                  </a:ext>
                </a:extLst>
              </p:cNvPr>
              <p:cNvSpPr/>
              <p:nvPr/>
            </p:nvSpPr>
            <p:spPr>
              <a:xfrm rot="3615533">
                <a:off x="4122171" y="4586056"/>
                <a:ext cx="1454212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000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10 cm</a:t>
                </a:r>
                <a:endParaRPr lang="en-US" sz="3000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6309A00-B856-E451-DE4C-1AC5CFF34EF5}"/>
                  </a:ext>
                </a:extLst>
              </p:cNvPr>
              <p:cNvSpPr/>
              <p:nvPr/>
            </p:nvSpPr>
            <p:spPr>
              <a:xfrm rot="2696022">
                <a:off x="6486829" y="1877341"/>
                <a:ext cx="1454212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000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15 cm</a:t>
                </a:r>
                <a:endParaRPr lang="en-US" sz="3000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BE315C-DE28-F795-80C4-93DBBAC6846B}"/>
                </a:ext>
              </a:extLst>
            </p:cNvPr>
            <p:cNvSpPr/>
            <p:nvPr/>
          </p:nvSpPr>
          <p:spPr>
            <a:xfrm>
              <a:off x="6606337" y="5751892"/>
              <a:ext cx="1454212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i="1" cap="none" spc="0" dirty="0" err="1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000" i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77829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041522" y="696798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83306" y="987956"/>
              <a:ext cx="3260829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hành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25" name="Oval Callout 24"/>
          <p:cNvSpPr/>
          <p:nvPr/>
        </p:nvSpPr>
        <p:spPr>
          <a:xfrm>
            <a:off x="737138" y="1999825"/>
            <a:ext cx="1618997" cy="843953"/>
          </a:xfrm>
          <a:prstGeom prst="wedgeEllipseCallout">
            <a:avLst>
              <a:gd name="adj1" fmla="val 25763"/>
              <a:gd name="adj2" fmla="val 7062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F23F6C9-1868-89AA-EC1E-7F0A5098B286}"/>
              </a:ext>
            </a:extLst>
          </p:cNvPr>
          <p:cNvGrpSpPr/>
          <p:nvPr/>
        </p:nvGrpSpPr>
        <p:grpSpPr>
          <a:xfrm>
            <a:off x="11899824" y="845835"/>
            <a:ext cx="5717086" cy="6200820"/>
            <a:chOff x="3237457" y="204263"/>
            <a:chExt cx="5717086" cy="62008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30E426C-E4F9-F10F-A80E-C8D522A5A9C1}"/>
                </a:ext>
              </a:extLst>
            </p:cNvPr>
            <p:cNvGrpSpPr/>
            <p:nvPr/>
          </p:nvGrpSpPr>
          <p:grpSpPr>
            <a:xfrm>
              <a:off x="3237457" y="204263"/>
              <a:ext cx="5717086" cy="6200820"/>
              <a:chOff x="3220746" y="541147"/>
              <a:chExt cx="5717086" cy="62008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93EF682-377B-3BE8-B9BD-13885155E5FE}"/>
                  </a:ext>
                </a:extLst>
              </p:cNvPr>
              <p:cNvGrpSpPr/>
              <p:nvPr/>
            </p:nvGrpSpPr>
            <p:grpSpPr>
              <a:xfrm>
                <a:off x="3785936" y="1187115"/>
                <a:ext cx="4620127" cy="5053264"/>
                <a:chOff x="3785936" y="1187115"/>
                <a:chExt cx="4620127" cy="5053264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3B1D5BB5-9DB2-FF07-9383-4DA0B28DF515}"/>
                    </a:ext>
                  </a:extLst>
                </p:cNvPr>
                <p:cNvGrpSpPr/>
                <p:nvPr/>
              </p:nvGrpSpPr>
              <p:grpSpPr>
                <a:xfrm>
                  <a:off x="3785936" y="1187115"/>
                  <a:ext cx="4620127" cy="5053264"/>
                  <a:chOff x="3785936" y="1187115"/>
                  <a:chExt cx="4620127" cy="5053264"/>
                </a:xfrm>
              </p:grpSpPr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01C44274-20CA-506E-52C0-FD2CB332EB7A}"/>
                      </a:ext>
                    </a:extLst>
                  </p:cNvPr>
                  <p:cNvGrpSpPr/>
                  <p:nvPr/>
                </p:nvGrpSpPr>
                <p:grpSpPr>
                  <a:xfrm>
                    <a:off x="3785936" y="1187115"/>
                    <a:ext cx="4620127" cy="5053264"/>
                    <a:chOff x="3785936" y="1187115"/>
                    <a:chExt cx="4620127" cy="5053264"/>
                  </a:xfrm>
                </p:grpSpPr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1326098B-813F-CAEA-91DA-BAA4E08C0F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785936" y="1187116"/>
                      <a:ext cx="1860884" cy="2550695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BF0ABD7A-47F2-08A1-50AC-45B87123B71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358073" y="1211180"/>
                      <a:ext cx="288747" cy="5029199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A9A226BB-6010-5B4C-03F3-3B82FB9751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46820" y="1187115"/>
                      <a:ext cx="2759243" cy="2550696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5F9F225B-C2FC-6217-B70E-AAF3EE55AE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85936" y="3737811"/>
                      <a:ext cx="3096132" cy="1251284"/>
                    </a:xfrm>
                    <a:prstGeom prst="line">
                      <a:avLst/>
                    </a:prstGeom>
                    <a:ln w="28575">
                      <a:prstDash val="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>
                      <a:extLst>
                        <a:ext uri="{FF2B5EF4-FFF2-40B4-BE49-F238E27FC236}">
                          <a16:creationId xmlns:a16="http://schemas.microsoft.com/office/drawing/2014/main" id="{B4BEE41A-90AF-6810-8A35-08FB5F4030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358073" y="3737811"/>
                      <a:ext cx="1042727" cy="2502568"/>
                    </a:xfrm>
                    <a:prstGeom prst="line">
                      <a:avLst/>
                    </a:prstGeom>
                    <a:ln w="28575">
                      <a:prstDash val="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572A7B54-3CAC-C234-76F9-07DA48C699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46820" y="1211179"/>
                      <a:ext cx="374986" cy="3408947"/>
                    </a:xfrm>
                    <a:prstGeom prst="line">
                      <a:avLst/>
                    </a:prstGeom>
                    <a:ln w="28575">
                      <a:prstDash val="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F698F73A-CFFA-6D2D-4764-73DFF02781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85936" y="3737811"/>
                    <a:ext cx="1572137" cy="250256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FC77F0D2-DF6E-8F8D-F942-7798C56210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358073" y="3737811"/>
                    <a:ext cx="3047990" cy="250256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47E81949-92AB-5E4B-DF92-96C40048F5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85936" y="3737811"/>
                    <a:ext cx="4620127" cy="0"/>
                  </a:xfrm>
                  <a:prstGeom prst="line">
                    <a:avLst/>
                  </a:prstGeom>
                  <a:ln w="28575"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4A8023B-710D-3966-9E4E-AD928BFF8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794709" y="4315326"/>
                  <a:ext cx="227097" cy="8021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E3D4070B-DD01-B133-F2A1-0667988934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24661" y="4323347"/>
                  <a:ext cx="49244" cy="26068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C639C5-75B9-7701-DFBE-18DC73BFA249}"/>
                  </a:ext>
                </a:extLst>
              </p:cNvPr>
              <p:cNvSpPr/>
              <p:nvPr/>
            </p:nvSpPr>
            <p:spPr>
              <a:xfrm>
                <a:off x="3220746" y="3532169"/>
                <a:ext cx="461986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000" b="1" cap="none" spc="0" dirty="0">
                    <a:ln w="0"/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B55143A-CF14-E1A9-B1FB-47F0B782AE9C}"/>
                  </a:ext>
                </a:extLst>
              </p:cNvPr>
              <p:cNvSpPr/>
              <p:nvPr/>
            </p:nvSpPr>
            <p:spPr>
              <a:xfrm>
                <a:off x="5350686" y="541147"/>
                <a:ext cx="505268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0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30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D71F320-80DF-3087-3A03-1A2F478A06A1}"/>
                  </a:ext>
                </a:extLst>
              </p:cNvPr>
              <p:cNvSpPr/>
              <p:nvPr/>
            </p:nvSpPr>
            <p:spPr>
              <a:xfrm>
                <a:off x="8475846" y="3426857"/>
                <a:ext cx="461986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000" b="1" cap="none" spc="0" dirty="0">
                    <a:ln w="0"/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BCE4C8-4D07-AA9F-CD9C-6FD45482C2B7}"/>
                  </a:ext>
                </a:extLst>
              </p:cNvPr>
              <p:cNvSpPr/>
              <p:nvPr/>
            </p:nvSpPr>
            <p:spPr>
              <a:xfrm>
                <a:off x="5275967" y="6187969"/>
                <a:ext cx="461986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0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30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F407D2B-4BC8-F1EC-1EE8-881BC235A7D9}"/>
                  </a:ext>
                </a:extLst>
              </p:cNvPr>
              <p:cNvSpPr/>
              <p:nvPr/>
            </p:nvSpPr>
            <p:spPr>
              <a:xfrm>
                <a:off x="5927593" y="4685891"/>
                <a:ext cx="484428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0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endParaRPr lang="en-US" sz="30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8574066-FA95-12AC-01BB-9E20CB57B4F2}"/>
                  </a:ext>
                </a:extLst>
              </p:cNvPr>
              <p:cNvSpPr/>
              <p:nvPr/>
            </p:nvSpPr>
            <p:spPr>
              <a:xfrm rot="3615533">
                <a:off x="4122171" y="4586056"/>
                <a:ext cx="1454212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000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10 cm</a:t>
                </a:r>
                <a:endParaRPr lang="en-US" sz="3000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6309A00-B856-E451-DE4C-1AC5CFF34EF5}"/>
                  </a:ext>
                </a:extLst>
              </p:cNvPr>
              <p:cNvSpPr/>
              <p:nvPr/>
            </p:nvSpPr>
            <p:spPr>
              <a:xfrm rot="2696022">
                <a:off x="6486829" y="1877341"/>
                <a:ext cx="1454212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000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15 cm</a:t>
                </a:r>
                <a:endParaRPr lang="en-US" sz="3000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BE315C-DE28-F795-80C4-93DBBAC6846B}"/>
                </a:ext>
              </a:extLst>
            </p:cNvPr>
            <p:cNvSpPr/>
            <p:nvPr/>
          </p:nvSpPr>
          <p:spPr>
            <a:xfrm>
              <a:off x="6606337" y="5751892"/>
              <a:ext cx="1454212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i="1" cap="none" spc="0" dirty="0" err="1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000" i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C39A69B-C9B5-2082-24A9-F2699380DA37}"/>
              </a:ext>
            </a:extLst>
          </p:cNvPr>
          <p:cNvSpPr txBox="1"/>
          <p:nvPr/>
        </p:nvSpPr>
        <p:spPr>
          <a:xfrm>
            <a:off x="936933" y="3232405"/>
            <a:ext cx="16709413" cy="6031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M.ABC ở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: MAB, MBC, MAC;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: ABC;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: MO;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: 15 cm (do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MA = MB = MC = 15 cm);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: 10 cm (do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AB = BC = CA = 10 cm).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45195" y="526477"/>
            <a:ext cx="1066206" cy="1239774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-1143000" y="8522269"/>
            <a:ext cx="4010987" cy="304333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274403" y="537580"/>
            <a:ext cx="9339071" cy="1456607"/>
            <a:chOff x="8239704" y="317787"/>
            <a:chExt cx="6062486" cy="1456607"/>
          </a:xfrm>
        </p:grpSpPr>
        <p:sp>
          <p:nvSpPr>
            <p:cNvPr id="22" name="Rounded Rectangle 21"/>
            <p:cNvSpPr/>
            <p:nvPr/>
          </p:nvSpPr>
          <p:spPr>
            <a:xfrm>
              <a:off x="8239704" y="317787"/>
              <a:ext cx="5802747" cy="145660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99444" y="545218"/>
              <a:ext cx="5802746" cy="1015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chóp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73397" y="7952488"/>
            <a:ext cx="2209803" cy="2323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C76A3E-9243-3EAD-63D3-34F469CCC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2944" y="2938528"/>
            <a:ext cx="5419290" cy="4991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7FEDC1-B0BA-D87A-C0AC-A6B8DE8EAB77}"/>
              </a:ext>
            </a:extLst>
          </p:cNvPr>
          <p:cNvSpPr txBox="1"/>
          <p:nvPr/>
        </p:nvSpPr>
        <p:spPr>
          <a:xfrm>
            <a:off x="685800" y="2582823"/>
            <a:ext cx="9753191" cy="593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S.ABCD (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r>
              <a:rPr lang="en-US" sz="38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38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8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8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8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8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– S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8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8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8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3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45195" y="526477"/>
            <a:ext cx="1066206" cy="1239774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-1143000" y="8522269"/>
            <a:ext cx="4010987" cy="3043336"/>
          </a:xfrm>
          <a:prstGeom prst="rect">
            <a:avLst/>
          </a:prstGeom>
        </p:spPr>
      </p:pic>
      <p:pic>
        <p:nvPicPr>
          <p:cNvPr id="27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73397" y="7952488"/>
            <a:ext cx="2209803" cy="23230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A42040-9C12-BB86-46A1-69E064FCDD1D}"/>
              </a:ext>
            </a:extLst>
          </p:cNvPr>
          <p:cNvSpPr txBox="1"/>
          <p:nvPr/>
        </p:nvSpPr>
        <p:spPr>
          <a:xfrm>
            <a:off x="701041" y="2705100"/>
            <a:ext cx="11466630" cy="6058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5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SA, SB, SC, SD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5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5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SAB, SBC, SCD, SDA 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5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5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500" i="1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AB, BC, CD, DA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3500" i="1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en-US" sz="3500" i="1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5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500" i="1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3500" i="1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35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5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3F5EC9-8B8D-AC4B-BE8A-DDED5DAD837C}"/>
              </a:ext>
            </a:extLst>
          </p:cNvPr>
          <p:cNvGrpSpPr/>
          <p:nvPr/>
        </p:nvGrpSpPr>
        <p:grpSpPr>
          <a:xfrm>
            <a:off x="4274403" y="537580"/>
            <a:ext cx="9339071" cy="1456607"/>
            <a:chOff x="8239704" y="317787"/>
            <a:chExt cx="6062486" cy="1456607"/>
          </a:xfrm>
        </p:grpSpPr>
        <p:sp>
          <p:nvSpPr>
            <p:cNvPr id="4" name="Rounded Rectangle 21">
              <a:extLst>
                <a:ext uri="{FF2B5EF4-FFF2-40B4-BE49-F238E27FC236}">
                  <a16:creationId xmlns:a16="http://schemas.microsoft.com/office/drawing/2014/main" id="{071D2A2C-945F-C2F4-7705-EE98B47E7B1C}"/>
                </a:ext>
              </a:extLst>
            </p:cNvPr>
            <p:cNvSpPr/>
            <p:nvPr/>
          </p:nvSpPr>
          <p:spPr>
            <a:xfrm>
              <a:off x="8239704" y="317787"/>
              <a:ext cx="5802747" cy="145660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2E8785-1F1E-5BD0-745C-4914178B981B}"/>
                </a:ext>
              </a:extLst>
            </p:cNvPr>
            <p:cNvSpPr/>
            <p:nvPr/>
          </p:nvSpPr>
          <p:spPr>
            <a:xfrm>
              <a:off x="8499444" y="545218"/>
              <a:ext cx="5802746" cy="1015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chóp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24DE1C7-FD6C-B8CD-D3C6-878718AA5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641" y="3368889"/>
            <a:ext cx="4937760" cy="45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8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37138" y="1304086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83306" y="987956"/>
              <a:ext cx="3260829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hành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17670" y="2866690"/>
            <a:ext cx="11117274" cy="94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chóp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tứ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A. MNPQ (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5).</a:t>
            </a:r>
          </a:p>
        </p:txBody>
      </p: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72E8B08-7FD9-148E-6568-8FA0143F11A7}"/>
              </a:ext>
            </a:extLst>
          </p:cNvPr>
          <p:cNvGrpSpPr/>
          <p:nvPr/>
        </p:nvGrpSpPr>
        <p:grpSpPr>
          <a:xfrm>
            <a:off x="12187487" y="2499901"/>
            <a:ext cx="5139720" cy="5766606"/>
            <a:chOff x="2913417" y="159877"/>
            <a:chExt cx="5139720" cy="576660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58317E-ED8A-0B20-76A2-55A77CA29100}"/>
                </a:ext>
              </a:extLst>
            </p:cNvPr>
            <p:cNvSpPr/>
            <p:nvPr/>
          </p:nvSpPr>
          <p:spPr>
            <a:xfrm>
              <a:off x="4466503" y="5372485"/>
              <a:ext cx="1454212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i="1" cap="none" spc="0" dirty="0" err="1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000" i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F2C7A19-1FFF-5510-E6FB-EB11A0151DB6}"/>
                </a:ext>
              </a:extLst>
            </p:cNvPr>
            <p:cNvGrpSpPr/>
            <p:nvPr/>
          </p:nvGrpSpPr>
          <p:grpSpPr>
            <a:xfrm>
              <a:off x="2913417" y="159877"/>
              <a:ext cx="5139720" cy="4989640"/>
              <a:chOff x="2913417" y="159876"/>
              <a:chExt cx="6315302" cy="6584369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37FAF85-E038-E839-0AAA-A4E7401F3DE2}"/>
                  </a:ext>
                </a:extLst>
              </p:cNvPr>
              <p:cNvGrpSpPr/>
              <p:nvPr/>
            </p:nvGrpSpPr>
            <p:grpSpPr>
              <a:xfrm>
                <a:off x="3348788" y="599573"/>
                <a:ext cx="5463339" cy="5692943"/>
                <a:chOff x="3348788" y="599573"/>
                <a:chExt cx="5463339" cy="5692943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36C550A9-9B27-21F9-EB22-EE1B6EA66C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79594" y="3842085"/>
                  <a:ext cx="1830806" cy="2382252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58F34408-0D99-E964-20B6-85D4A9825D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48789" y="3910264"/>
                  <a:ext cx="5463338" cy="2314073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579D792D-FFC5-2120-8F56-196AB4FA8B82}"/>
                    </a:ext>
                  </a:extLst>
                </p:cNvPr>
                <p:cNvCxnSpPr/>
                <p:nvPr/>
              </p:nvCxnSpPr>
              <p:spPr>
                <a:xfrm flipV="1">
                  <a:off x="6094997" y="599573"/>
                  <a:ext cx="0" cy="4467727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35FD558C-B399-4C8B-D5E3-FAFA78A643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179594" y="633663"/>
                  <a:ext cx="931446" cy="3208422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089AAE3C-90B8-D8C2-6375-40B4133532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48791" y="633663"/>
                  <a:ext cx="2731166" cy="565885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9AA638EB-4ADC-DA0D-6A18-3D856C998C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63915" y="633663"/>
                  <a:ext cx="2715125" cy="327660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12C1A050-B05B-0D5D-C803-52C80FB8C1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95999" y="633663"/>
                  <a:ext cx="914400" cy="559067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F21B8B6C-9941-B12E-D7BC-36F6E7B2B4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48788" y="3852112"/>
                  <a:ext cx="1845846" cy="2372225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C15DD71C-BE2F-2972-B0C7-31392FB5A7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410954" y="6224337"/>
                  <a:ext cx="3599445" cy="3408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8AD8E957-D43F-29A4-93D3-974217DD11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996362" y="3910264"/>
                  <a:ext cx="1815765" cy="234816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CDF535A1-0746-9F47-E53A-91BC8FABB0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172576" y="3852112"/>
                  <a:ext cx="3606464" cy="58152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F592871-FFB7-8FEE-66BD-347EDE79B0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6049" y="4561974"/>
                <a:ext cx="217934" cy="882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E8F4AA8-7BF2-9D89-3702-A264A0C9B6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05283" y="4557963"/>
                <a:ext cx="13242" cy="34941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F5DF91C-E2BA-80DE-8C38-13F3A04930FD}"/>
                  </a:ext>
                </a:extLst>
              </p:cNvPr>
              <p:cNvSpPr/>
              <p:nvPr/>
            </p:nvSpPr>
            <p:spPr>
              <a:xfrm>
                <a:off x="6142122" y="159876"/>
                <a:ext cx="466438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000" b="1" cap="none" spc="0" dirty="0">
                    <a:ln w="0"/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F88C1E7-D150-B6D0-AA9F-189FEC47298D}"/>
                  </a:ext>
                </a:extLst>
              </p:cNvPr>
              <p:cNvSpPr/>
              <p:nvPr/>
            </p:nvSpPr>
            <p:spPr>
              <a:xfrm>
                <a:off x="8762281" y="3667355"/>
                <a:ext cx="466438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0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endParaRPr lang="en-US" sz="30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E7048F-A56D-849D-B7C5-12377EC4FE30}"/>
                  </a:ext>
                </a:extLst>
              </p:cNvPr>
              <p:cNvSpPr/>
              <p:nvPr/>
            </p:nvSpPr>
            <p:spPr>
              <a:xfrm>
                <a:off x="5347822" y="3282049"/>
                <a:ext cx="466438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0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en-US" sz="30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E881A16-E46E-9D9D-ECDC-92DE95096379}"/>
                  </a:ext>
                </a:extLst>
              </p:cNvPr>
              <p:cNvSpPr/>
              <p:nvPr/>
            </p:nvSpPr>
            <p:spPr>
              <a:xfrm>
                <a:off x="5814260" y="5207398"/>
                <a:ext cx="466438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0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endParaRPr lang="en-US" sz="30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4465ED3-0C3A-6C93-950E-FFAEC814D45A}"/>
                  </a:ext>
                </a:extLst>
              </p:cNvPr>
              <p:cNvSpPr/>
              <p:nvPr/>
            </p:nvSpPr>
            <p:spPr>
              <a:xfrm>
                <a:off x="7072598" y="6096000"/>
                <a:ext cx="466438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0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endParaRPr lang="en-US" sz="30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36F53B2-B64C-666B-14C7-7F850F7B84F7}"/>
                  </a:ext>
                </a:extLst>
              </p:cNvPr>
              <p:cNvSpPr/>
              <p:nvPr/>
            </p:nvSpPr>
            <p:spPr>
              <a:xfrm>
                <a:off x="2913417" y="6190247"/>
                <a:ext cx="466438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0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30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9C5525E1-A706-56CF-51E8-EBF2D0F66F51}"/>
              </a:ext>
            </a:extLst>
          </p:cNvPr>
          <p:cNvSpPr/>
          <p:nvPr/>
        </p:nvSpPr>
        <p:spPr>
          <a:xfrm>
            <a:off x="812144" y="4187613"/>
            <a:ext cx="10783755" cy="497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chóp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tứ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Cho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 = 5 cm, MN = 4 cm.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AN, AP, AQ, NP, PQ, QM.</a:t>
            </a:r>
          </a:p>
        </p:txBody>
      </p:sp>
    </p:spTree>
    <p:extLst>
      <p:ext uri="{BB962C8B-B14F-4D97-AF65-F5344CB8AC3E}">
        <p14:creationId xmlns:p14="http://schemas.microsoft.com/office/powerpoint/2010/main" val="3023118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914400" y="673609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83306" y="987956"/>
              <a:ext cx="3260829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hành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</a:p>
          </p:txBody>
        </p:sp>
      </p:grp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72E8B08-7FD9-148E-6568-8FA0143F11A7}"/>
              </a:ext>
            </a:extLst>
          </p:cNvPr>
          <p:cNvGrpSpPr/>
          <p:nvPr/>
        </p:nvGrpSpPr>
        <p:grpSpPr>
          <a:xfrm>
            <a:off x="12217967" y="2588432"/>
            <a:ext cx="5139720" cy="5766606"/>
            <a:chOff x="2913417" y="159877"/>
            <a:chExt cx="5139720" cy="576660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58317E-ED8A-0B20-76A2-55A77CA29100}"/>
                </a:ext>
              </a:extLst>
            </p:cNvPr>
            <p:cNvSpPr/>
            <p:nvPr/>
          </p:nvSpPr>
          <p:spPr>
            <a:xfrm>
              <a:off x="4466503" y="5372485"/>
              <a:ext cx="1454212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i="1" cap="none" spc="0" dirty="0" err="1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000" i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F2C7A19-1FFF-5510-E6FB-EB11A0151DB6}"/>
                </a:ext>
              </a:extLst>
            </p:cNvPr>
            <p:cNvGrpSpPr/>
            <p:nvPr/>
          </p:nvGrpSpPr>
          <p:grpSpPr>
            <a:xfrm>
              <a:off x="2913417" y="159877"/>
              <a:ext cx="5139720" cy="4989640"/>
              <a:chOff x="2913417" y="159876"/>
              <a:chExt cx="6315302" cy="6584369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37FAF85-E038-E839-0AAA-A4E7401F3DE2}"/>
                  </a:ext>
                </a:extLst>
              </p:cNvPr>
              <p:cNvGrpSpPr/>
              <p:nvPr/>
            </p:nvGrpSpPr>
            <p:grpSpPr>
              <a:xfrm>
                <a:off x="3348788" y="599573"/>
                <a:ext cx="5463339" cy="5692943"/>
                <a:chOff x="3348788" y="599573"/>
                <a:chExt cx="5463339" cy="5692943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36C550A9-9B27-21F9-EB22-EE1B6EA66C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79594" y="3842085"/>
                  <a:ext cx="1830806" cy="2382252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58F34408-0D99-E964-20B6-85D4A9825D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48789" y="3910264"/>
                  <a:ext cx="5463338" cy="2314073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579D792D-FFC5-2120-8F56-196AB4FA8B82}"/>
                    </a:ext>
                  </a:extLst>
                </p:cNvPr>
                <p:cNvCxnSpPr/>
                <p:nvPr/>
              </p:nvCxnSpPr>
              <p:spPr>
                <a:xfrm flipV="1">
                  <a:off x="6094997" y="599573"/>
                  <a:ext cx="0" cy="4467727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35FD558C-B399-4C8B-D5E3-FAFA78A643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179594" y="633663"/>
                  <a:ext cx="931446" cy="3208422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089AAE3C-90B8-D8C2-6375-40B4133532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48791" y="633663"/>
                  <a:ext cx="2731166" cy="565885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9AA638EB-4ADC-DA0D-6A18-3D856C998C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63915" y="633663"/>
                  <a:ext cx="2715125" cy="327660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12C1A050-B05B-0D5D-C803-52C80FB8C1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95999" y="633663"/>
                  <a:ext cx="914400" cy="559067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F21B8B6C-9941-B12E-D7BC-36F6E7B2B4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48788" y="3852112"/>
                  <a:ext cx="1845846" cy="2372225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C15DD71C-BE2F-2972-B0C7-31392FB5A7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410954" y="6224337"/>
                  <a:ext cx="3599445" cy="3408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8AD8E957-D43F-29A4-93D3-974217DD11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996362" y="3910264"/>
                  <a:ext cx="1815765" cy="234816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CDF535A1-0746-9F47-E53A-91BC8FABB0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172576" y="3852112"/>
                  <a:ext cx="3606464" cy="58152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F592871-FFB7-8FEE-66BD-347EDE79B0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6049" y="4561974"/>
                <a:ext cx="217934" cy="882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E8F4AA8-7BF2-9D89-3702-A264A0C9B6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05283" y="4557963"/>
                <a:ext cx="13242" cy="34941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F5DF91C-E2BA-80DE-8C38-13F3A04930FD}"/>
                  </a:ext>
                </a:extLst>
              </p:cNvPr>
              <p:cNvSpPr/>
              <p:nvPr/>
            </p:nvSpPr>
            <p:spPr>
              <a:xfrm>
                <a:off x="6142122" y="159876"/>
                <a:ext cx="466438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000" b="1" cap="none" spc="0" dirty="0">
                    <a:ln w="0"/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F88C1E7-D150-B6D0-AA9F-189FEC47298D}"/>
                  </a:ext>
                </a:extLst>
              </p:cNvPr>
              <p:cNvSpPr/>
              <p:nvPr/>
            </p:nvSpPr>
            <p:spPr>
              <a:xfrm>
                <a:off x="8762281" y="3667355"/>
                <a:ext cx="466438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0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endParaRPr lang="en-US" sz="30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E7048F-A56D-849D-B7C5-12377EC4FE30}"/>
                  </a:ext>
                </a:extLst>
              </p:cNvPr>
              <p:cNvSpPr/>
              <p:nvPr/>
            </p:nvSpPr>
            <p:spPr>
              <a:xfrm>
                <a:off x="5347822" y="3282049"/>
                <a:ext cx="466438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0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en-US" sz="30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E881A16-E46E-9D9D-ECDC-92DE95096379}"/>
                  </a:ext>
                </a:extLst>
              </p:cNvPr>
              <p:cNvSpPr/>
              <p:nvPr/>
            </p:nvSpPr>
            <p:spPr>
              <a:xfrm>
                <a:off x="5814260" y="5207398"/>
                <a:ext cx="466438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0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endParaRPr lang="en-US" sz="30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4465ED3-0C3A-6C93-950E-FFAEC814D45A}"/>
                  </a:ext>
                </a:extLst>
              </p:cNvPr>
              <p:cNvSpPr/>
              <p:nvPr/>
            </p:nvSpPr>
            <p:spPr>
              <a:xfrm>
                <a:off x="7072598" y="6096000"/>
                <a:ext cx="466438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0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endParaRPr lang="en-US" sz="30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36F53B2-B64C-666B-14C7-7F850F7B84F7}"/>
                  </a:ext>
                </a:extLst>
              </p:cNvPr>
              <p:cNvSpPr/>
              <p:nvPr/>
            </p:nvSpPr>
            <p:spPr>
              <a:xfrm>
                <a:off x="2913417" y="6190247"/>
                <a:ext cx="466438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0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30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Oval Callout 24">
            <a:extLst>
              <a:ext uri="{FF2B5EF4-FFF2-40B4-BE49-F238E27FC236}">
                <a16:creationId xmlns:a16="http://schemas.microsoft.com/office/drawing/2014/main" id="{7EF9D78F-D0E3-ABA6-BDD8-0A361E4C32F5}"/>
              </a:ext>
            </a:extLst>
          </p:cNvPr>
          <p:cNvSpPr/>
          <p:nvPr/>
        </p:nvSpPr>
        <p:spPr>
          <a:xfrm>
            <a:off x="12217967" y="1190926"/>
            <a:ext cx="1618997" cy="843953"/>
          </a:xfrm>
          <a:prstGeom prst="wedgeEllipseCallout">
            <a:avLst>
              <a:gd name="adj1" fmla="val -27892"/>
              <a:gd name="adj2" fmla="val 7875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FB8B60-5E89-C3C6-741F-456B4685A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702" y="2425575"/>
            <a:ext cx="11917306" cy="675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4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tứ</a:t>
            </a: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A.MNPQ ở </a:t>
            </a:r>
            <a:r>
              <a:rPr kumimoji="0" lang="en-US" altLang="en-US" sz="4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kumimoji="0" lang="en-US" altLang="en-US" sz="4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4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A;</a:t>
            </a:r>
            <a:endParaRPr kumimoji="0" lang="en-US" altLang="en-US" sz="4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4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AM, AN, AP, AQ;</a:t>
            </a:r>
            <a:endParaRPr kumimoji="0" lang="en-US" altLang="en-US" sz="4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4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AMN, ANP, APQ, AQM;</a:t>
            </a:r>
            <a:endParaRPr kumimoji="0" lang="en-US" altLang="en-US" sz="4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4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MN, NP, PQ, QM;</a:t>
            </a:r>
            <a:endParaRPr kumimoji="0" lang="en-US" altLang="en-US" sz="4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4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MNPQ;</a:t>
            </a:r>
            <a:endParaRPr kumimoji="0" lang="en-US" altLang="en-US" sz="4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4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AH.</a:t>
            </a:r>
            <a:endParaRPr kumimoji="0" lang="en-US" altLang="en-US" sz="4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0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914400" y="673609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83306" y="987956"/>
              <a:ext cx="3260829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hành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</a:p>
          </p:txBody>
        </p:sp>
      </p:grp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72E8B08-7FD9-148E-6568-8FA0143F11A7}"/>
              </a:ext>
            </a:extLst>
          </p:cNvPr>
          <p:cNvGrpSpPr/>
          <p:nvPr/>
        </p:nvGrpSpPr>
        <p:grpSpPr>
          <a:xfrm>
            <a:off x="12217967" y="3365512"/>
            <a:ext cx="5139720" cy="5766606"/>
            <a:chOff x="2913417" y="159877"/>
            <a:chExt cx="5139720" cy="576660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58317E-ED8A-0B20-76A2-55A77CA29100}"/>
                </a:ext>
              </a:extLst>
            </p:cNvPr>
            <p:cNvSpPr/>
            <p:nvPr/>
          </p:nvSpPr>
          <p:spPr>
            <a:xfrm>
              <a:off x="4466503" y="5372485"/>
              <a:ext cx="1454212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i="1" cap="none" spc="0" dirty="0" err="1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000" i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F2C7A19-1FFF-5510-E6FB-EB11A0151DB6}"/>
                </a:ext>
              </a:extLst>
            </p:cNvPr>
            <p:cNvGrpSpPr/>
            <p:nvPr/>
          </p:nvGrpSpPr>
          <p:grpSpPr>
            <a:xfrm>
              <a:off x="2913417" y="159877"/>
              <a:ext cx="5139720" cy="4989640"/>
              <a:chOff x="2913417" y="159876"/>
              <a:chExt cx="6315302" cy="6584369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37FAF85-E038-E839-0AAA-A4E7401F3DE2}"/>
                  </a:ext>
                </a:extLst>
              </p:cNvPr>
              <p:cNvGrpSpPr/>
              <p:nvPr/>
            </p:nvGrpSpPr>
            <p:grpSpPr>
              <a:xfrm>
                <a:off x="3348788" y="599573"/>
                <a:ext cx="5463339" cy="5692943"/>
                <a:chOff x="3348788" y="599573"/>
                <a:chExt cx="5463339" cy="5692943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36C550A9-9B27-21F9-EB22-EE1B6EA66C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79594" y="3842085"/>
                  <a:ext cx="1830806" cy="2382252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58F34408-0D99-E964-20B6-85D4A9825D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48789" y="3910264"/>
                  <a:ext cx="5463338" cy="2314073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579D792D-FFC5-2120-8F56-196AB4FA8B82}"/>
                    </a:ext>
                  </a:extLst>
                </p:cNvPr>
                <p:cNvCxnSpPr/>
                <p:nvPr/>
              </p:nvCxnSpPr>
              <p:spPr>
                <a:xfrm flipV="1">
                  <a:off x="6094997" y="599573"/>
                  <a:ext cx="0" cy="4467727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35FD558C-B399-4C8B-D5E3-FAFA78A643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179594" y="633663"/>
                  <a:ext cx="931446" cy="3208422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089AAE3C-90B8-D8C2-6375-40B4133532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48791" y="633663"/>
                  <a:ext cx="2731166" cy="565885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9AA638EB-4ADC-DA0D-6A18-3D856C998C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63915" y="633663"/>
                  <a:ext cx="2715125" cy="327660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12C1A050-B05B-0D5D-C803-52C80FB8C1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95999" y="633663"/>
                  <a:ext cx="914400" cy="559067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F21B8B6C-9941-B12E-D7BC-36F6E7B2B4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48788" y="3852112"/>
                  <a:ext cx="1845846" cy="2372225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C15DD71C-BE2F-2972-B0C7-31392FB5A7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410954" y="6224337"/>
                  <a:ext cx="3599445" cy="3408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8AD8E957-D43F-29A4-93D3-974217DD11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996362" y="3910264"/>
                  <a:ext cx="1815765" cy="234816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CDF535A1-0746-9F47-E53A-91BC8FABB0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172576" y="3852112"/>
                  <a:ext cx="3606464" cy="58152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F592871-FFB7-8FEE-66BD-347EDE79B0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6049" y="4561974"/>
                <a:ext cx="217934" cy="882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E8F4AA8-7BF2-9D89-3702-A264A0C9B6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05283" y="4557963"/>
                <a:ext cx="13242" cy="34941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F5DF91C-E2BA-80DE-8C38-13F3A04930FD}"/>
                  </a:ext>
                </a:extLst>
              </p:cNvPr>
              <p:cNvSpPr/>
              <p:nvPr/>
            </p:nvSpPr>
            <p:spPr>
              <a:xfrm>
                <a:off x="6142122" y="159876"/>
                <a:ext cx="466438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000" b="1" cap="none" spc="0" dirty="0">
                    <a:ln w="0"/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F88C1E7-D150-B6D0-AA9F-189FEC47298D}"/>
                  </a:ext>
                </a:extLst>
              </p:cNvPr>
              <p:cNvSpPr/>
              <p:nvPr/>
            </p:nvSpPr>
            <p:spPr>
              <a:xfrm>
                <a:off x="8762281" y="3667355"/>
                <a:ext cx="466438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0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endParaRPr lang="en-US" sz="30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E7048F-A56D-849D-B7C5-12377EC4FE30}"/>
                  </a:ext>
                </a:extLst>
              </p:cNvPr>
              <p:cNvSpPr/>
              <p:nvPr/>
            </p:nvSpPr>
            <p:spPr>
              <a:xfrm>
                <a:off x="5347822" y="3282049"/>
                <a:ext cx="466438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0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en-US" sz="30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E881A16-E46E-9D9D-ECDC-92DE95096379}"/>
                  </a:ext>
                </a:extLst>
              </p:cNvPr>
              <p:cNvSpPr/>
              <p:nvPr/>
            </p:nvSpPr>
            <p:spPr>
              <a:xfrm>
                <a:off x="5814260" y="5207398"/>
                <a:ext cx="466438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0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endParaRPr lang="en-US" sz="30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4465ED3-0C3A-6C93-950E-FFAEC814D45A}"/>
                  </a:ext>
                </a:extLst>
              </p:cNvPr>
              <p:cNvSpPr/>
              <p:nvPr/>
            </p:nvSpPr>
            <p:spPr>
              <a:xfrm>
                <a:off x="7072598" y="6096000"/>
                <a:ext cx="466438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0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endParaRPr lang="en-US" sz="30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36F53B2-B64C-666B-14C7-7F850F7B84F7}"/>
                  </a:ext>
                </a:extLst>
              </p:cNvPr>
              <p:cNvSpPr/>
              <p:nvPr/>
            </p:nvSpPr>
            <p:spPr>
              <a:xfrm>
                <a:off x="2913417" y="6190247"/>
                <a:ext cx="466438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0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30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34F524B-80CE-EA63-607F-F1060141771B}"/>
              </a:ext>
            </a:extLst>
          </p:cNvPr>
          <p:cNvSpPr txBox="1"/>
          <p:nvPr/>
        </p:nvSpPr>
        <p:spPr>
          <a:xfrm>
            <a:off x="1429811" y="3685079"/>
            <a:ext cx="10383578" cy="5127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b) Cho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AM = 5 cm, MN = 4 cm.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AN, AP, AQ, NP, PQ, QM.</a:t>
            </a:r>
            <a:endParaRPr lang="en-US" sz="42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A.MNPQ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42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+ AN = AP = AQ = AM = 5 cm;</a:t>
            </a:r>
            <a:endParaRPr lang="en-US" sz="42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+ NP = PQ = QM = MN = 4 cm</a:t>
            </a:r>
            <a:endParaRPr lang="en-US" sz="4200" dirty="0">
              <a:latin typeface="Arial (Body)"/>
            </a:endParaRPr>
          </a:p>
        </p:txBody>
      </p:sp>
      <p:sp>
        <p:nvSpPr>
          <p:cNvPr id="8" name="Oval Callout 24">
            <a:extLst>
              <a:ext uri="{FF2B5EF4-FFF2-40B4-BE49-F238E27FC236}">
                <a16:creationId xmlns:a16="http://schemas.microsoft.com/office/drawing/2014/main" id="{862E7AB4-5583-CD27-37F7-C1212FA2AE5C}"/>
              </a:ext>
            </a:extLst>
          </p:cNvPr>
          <p:cNvSpPr/>
          <p:nvPr/>
        </p:nvSpPr>
        <p:spPr>
          <a:xfrm>
            <a:off x="12064681" y="1852191"/>
            <a:ext cx="1618997" cy="843953"/>
          </a:xfrm>
          <a:prstGeom prst="wedgeEllipseCallout">
            <a:avLst>
              <a:gd name="adj1" fmla="val -27892"/>
              <a:gd name="adj2" fmla="val 7875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3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373598" y="9075531"/>
            <a:ext cx="1005142" cy="102434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2400" y="0"/>
            <a:ext cx="1981200" cy="1555369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720923" y="489052"/>
            <a:ext cx="4741161" cy="1301648"/>
            <a:chOff x="1852505" y="3331267"/>
            <a:chExt cx="4741161" cy="1301648"/>
          </a:xfrm>
        </p:grpSpPr>
        <p:sp>
          <p:nvSpPr>
            <p:cNvPr id="18" name="Freeform 29"/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52505" y="3331267"/>
              <a:ext cx="4741161" cy="11038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nl-NL" sz="5000" b="1">
                  <a:ln w="0"/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dụng 1</a:t>
              </a:r>
              <a:endParaRPr lang="en-US" sz="5000" b="1" dirty="0">
                <a:ln w="0"/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09600" y="3294737"/>
            <a:ext cx="9601200" cy="6455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hộp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6a)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6b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</a:t>
            </a:r>
            <a:r>
              <a:rPr lang="en-US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chóp</a:t>
            </a:r>
            <a:r>
              <a:rPr lang="en-US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S.MNP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3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r>
              <a:rPr lang="en-US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hộp</a:t>
            </a:r>
            <a:r>
              <a:rPr lang="en-US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Cho </a:t>
            </a:r>
            <a:r>
              <a:rPr lang="en-US" sz="3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SM = 4 cm, MN = 3 cm. </a:t>
            </a:r>
            <a:r>
              <a:rPr lang="en-US" sz="3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hộp</a:t>
            </a:r>
            <a:r>
              <a:rPr lang="en-US" sz="3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r>
              <a:rPr lang="en-US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MNP </a:t>
            </a:r>
            <a:r>
              <a:rPr lang="en-US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5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3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837995" y="358492"/>
            <a:ext cx="1071205" cy="1196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/>
          <a:stretch/>
        </p:blipFill>
        <p:spPr>
          <a:xfrm>
            <a:off x="10569727" y="3592440"/>
            <a:ext cx="7275962" cy="4975025"/>
          </a:xfrm>
          <a:prstGeom prst="rect">
            <a:avLst/>
          </a:prstGeom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781064" y="2223509"/>
            <a:ext cx="100767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5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71" y="2136929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668115" y="9563100"/>
            <a:ext cx="543685" cy="55407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5785690" y="200375"/>
            <a:ext cx="2380882" cy="1735390"/>
            <a:chOff x="13244258" y="-69469"/>
            <a:chExt cx="5574888" cy="429290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8407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311433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814004" y="3199086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3244258" y="516526"/>
              <a:ext cx="1005142" cy="102434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098884" y="331224"/>
            <a:ext cx="6727658" cy="1604541"/>
            <a:chOff x="1485900" y="1827798"/>
            <a:chExt cx="6727658" cy="1604541"/>
          </a:xfrm>
        </p:grpSpPr>
        <p:grpSp>
          <p:nvGrpSpPr>
            <p:cNvPr id="16" name="Group 15"/>
            <p:cNvGrpSpPr/>
            <p:nvPr/>
          </p:nvGrpSpPr>
          <p:grpSpPr>
            <a:xfrm>
              <a:off x="1485900" y="1827798"/>
              <a:ext cx="6727658" cy="1604541"/>
              <a:chOff x="1028700" y="1670038"/>
              <a:chExt cx="16011076" cy="6190486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1028700" y="1670038"/>
                <a:ext cx="16011076" cy="6190486"/>
                <a:chOff x="0" y="-38100"/>
                <a:chExt cx="4043679" cy="1563438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72499" y="193890"/>
                  <a:ext cx="3971180" cy="13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" name="TextBox 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6" name="Group 6"/>
              <p:cNvGrpSpPr/>
              <p:nvPr/>
            </p:nvGrpSpPr>
            <p:grpSpPr>
              <a:xfrm>
                <a:off x="1515419" y="2156757"/>
                <a:ext cx="15237295" cy="5304890"/>
                <a:chOff x="0" y="-38100"/>
                <a:chExt cx="3848257" cy="1339777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159737"/>
                  <a:ext cx="3848257" cy="1141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00B050">
                    <a:alpha val="28627"/>
                  </a:srgbClr>
                </a:solid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17" name="TextBox 2"/>
            <p:cNvSpPr txBox="1"/>
            <p:nvPr/>
          </p:nvSpPr>
          <p:spPr>
            <a:xfrm>
              <a:off x="2057400" y="2194724"/>
              <a:ext cx="5618686" cy="12054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6500" b="1" spc="341" dirty="0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098883" y="2807446"/>
            <a:ext cx="16569231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da-DK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cho biết các mặt bên của kim tự tháp và khối rubik ở bên dưới là các hình gì?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2877" y="4975836"/>
            <a:ext cx="10361241" cy="4443821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95132" y="9258300"/>
            <a:ext cx="864150" cy="880663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75553" y="638399"/>
            <a:ext cx="1071205" cy="119687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41242" y="638399"/>
            <a:ext cx="1560257" cy="843953"/>
          </a:xfrm>
          <a:prstGeom prst="wedgeEllipseCallout">
            <a:avLst>
              <a:gd name="adj1" fmla="val 30447"/>
              <a:gd name="adj2" fmla="val 7875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/>
          <a:stretch/>
        </p:blipFill>
        <p:spPr>
          <a:xfrm>
            <a:off x="1280877" y="2088034"/>
            <a:ext cx="4886844" cy="33029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81247" y="973748"/>
            <a:ext cx="10513885" cy="173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38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hộp</a:t>
            </a:r>
            <a:r>
              <a:rPr lang="en-US" sz="38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38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en-US" sz="38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38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38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S.MNP ở </a:t>
            </a:r>
            <a:r>
              <a:rPr lang="en-US" sz="38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6 </a:t>
            </a:r>
            <a:r>
              <a:rPr lang="en-US" sz="38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3800" dirty="0"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4230C9-B605-D0A1-3ED2-8E89C5565330}"/>
              </a:ext>
            </a:extLst>
          </p:cNvPr>
          <p:cNvSpPr txBox="1"/>
          <p:nvPr/>
        </p:nvSpPr>
        <p:spPr>
          <a:xfrm>
            <a:off x="6681247" y="2789485"/>
            <a:ext cx="9144000" cy="2820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+ 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: MNP;</a:t>
            </a:r>
            <a:endParaRPr lang="en-US" sz="38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+ 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: SMN, SNP, SPM;</a:t>
            </a:r>
            <a:endParaRPr lang="en-US" sz="38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+ 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: SM, SN, SP.</a:t>
            </a:r>
            <a:endParaRPr lang="en-US" sz="38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FD7FF9-CF6D-4E28-310A-A31E616275FA}"/>
              </a:ext>
            </a:extLst>
          </p:cNvPr>
          <p:cNvSpPr txBox="1"/>
          <p:nvPr/>
        </p:nvSpPr>
        <p:spPr>
          <a:xfrm>
            <a:off x="720038" y="5786592"/>
            <a:ext cx="16937649" cy="3800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hộp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S.MNP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38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+ SN = SP = SM =  4 cm;</a:t>
            </a:r>
            <a:endParaRPr lang="en-US" sz="38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+ NP = PQ = MN = 3 cm.</a:t>
            </a:r>
            <a:endParaRPr lang="en-US" sz="38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c) Tam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MNP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góc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60°.</a:t>
            </a:r>
            <a:endParaRPr lang="en-US" sz="38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9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319742" y="2479353"/>
            <a:ext cx="15296750" cy="4566058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71508" y="2709042"/>
            <a:ext cx="14776373" cy="4110858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626397" y="3427555"/>
            <a:ext cx="14930690" cy="289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 LẬP HÌNH CHÓP TAM GIÁC ĐỀU,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CHÓP TỨ GIÁC ĐỀU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64136" y="5720941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44780" y="286229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39547"/>
      </p:ext>
    </p:extLst>
  </p:cSld>
  <p:clrMapOvr>
    <a:masterClrMapping/>
  </p:clrMapOvr>
  <p:transition spd="med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0670" y="9286700"/>
            <a:ext cx="672936" cy="68579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041522" y="696798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83306" y="987956"/>
              <a:ext cx="3260829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hành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37138" y="2061040"/>
            <a:ext cx="9753600" cy="540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Tạo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lập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hình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chóp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tam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giác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đều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có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độ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dài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cạnh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đáy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3 cm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và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cạnh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bên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4 cm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theo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hướng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dẫn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sau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(Body)"/>
                <a:ea typeface="Times New Roman" panose="02020603050405020304" pitchFamily="18" charset="0"/>
              </a:rPr>
              <a:t>- Tr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ên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một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tấm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bìa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,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vẽ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một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hình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tam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giác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đều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và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ba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hình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tam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giác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cân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với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kích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thước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như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Hình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7a.</a:t>
            </a:r>
          </a:p>
        </p:txBody>
      </p:sp>
      <p:pic>
        <p:nvPicPr>
          <p:cNvPr id="21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1D50A8-A972-85BC-3862-CF95052EF6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38" y="2702357"/>
            <a:ext cx="7312429" cy="441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ECEF8E-01AF-4AB8-5C99-7B662E4FB2BF}"/>
              </a:ext>
            </a:extLst>
          </p:cNvPr>
          <p:cNvSpPr txBox="1"/>
          <p:nvPr/>
        </p:nvSpPr>
        <p:spPr>
          <a:xfrm>
            <a:off x="737138" y="7569570"/>
            <a:ext cx="16337526" cy="1738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Cắt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tấm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bìa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vẽ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rồi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gấp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màu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đỏ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ta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chóp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tam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giác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đều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7b</a:t>
            </a:r>
          </a:p>
        </p:txBody>
      </p:sp>
    </p:spTree>
    <p:extLst>
      <p:ext uri="{BB962C8B-B14F-4D97-AF65-F5344CB8AC3E}">
        <p14:creationId xmlns:p14="http://schemas.microsoft.com/office/powerpoint/2010/main" val="2025402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0670" y="9286700"/>
            <a:ext cx="672936" cy="68579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041522" y="696798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83306" y="987956"/>
              <a:ext cx="3260829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hành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98032" y="1863653"/>
            <a:ext cx="16691933" cy="6483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(Body)"/>
                <a:ea typeface="Times New Roman" panose="02020603050405020304" pitchFamily="18" charset="0"/>
              </a:rPr>
              <a:t>- Tr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ên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một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tấm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bìa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,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vẽ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một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hình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tam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giác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đều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và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ba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hình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tam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giác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cân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với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kích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thước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như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 (Body)"/>
                <a:ea typeface="Times New Roman" panose="02020603050405020304" pitchFamily="18" charset="0"/>
              </a:rPr>
              <a:t>Hình</a:t>
            </a:r>
            <a:r>
              <a:rPr lang="en-US" sz="3800" dirty="0">
                <a:latin typeface="Arial (Body)"/>
                <a:ea typeface="Times New Roman" panose="02020603050405020304" pitchFamily="18" charset="0"/>
              </a:rPr>
              <a:t> 7a.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3800" b="1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compa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3 cm.</a:t>
            </a:r>
            <a:endParaRPr lang="en-US" sz="38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3800" b="1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compa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phía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4 cm,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lượt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1.</a:t>
            </a:r>
            <a:endParaRPr lang="en-US" sz="38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 sz="3800" dirty="0">
              <a:latin typeface="Arial (Body)"/>
              <a:ea typeface="Times New Roman" panose="02020603050405020304" pitchFamily="18" charset="0"/>
            </a:endParaRPr>
          </a:p>
        </p:txBody>
      </p:sp>
      <p:pic>
        <p:nvPicPr>
          <p:cNvPr id="21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ECEF8E-01AF-4AB8-5C99-7B662E4FB2BF}"/>
              </a:ext>
            </a:extLst>
          </p:cNvPr>
          <p:cNvSpPr txBox="1"/>
          <p:nvPr/>
        </p:nvSpPr>
        <p:spPr>
          <a:xfrm>
            <a:off x="975236" y="7548404"/>
            <a:ext cx="16337526" cy="1738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Cắt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tấm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bìa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vẽ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rồi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gấp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màu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đỏ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ta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chóp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tam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giác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đều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7b</a:t>
            </a:r>
          </a:p>
        </p:txBody>
      </p:sp>
    </p:spTree>
    <p:extLst>
      <p:ext uri="{BB962C8B-B14F-4D97-AF65-F5344CB8AC3E}">
        <p14:creationId xmlns:p14="http://schemas.microsoft.com/office/powerpoint/2010/main" val="4494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373598" y="9075531"/>
            <a:ext cx="1005142" cy="102434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2400" y="0"/>
            <a:ext cx="1981200" cy="1555369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800100" y="2058074"/>
            <a:ext cx="1668780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chóp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cm.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Gợi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ý: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đen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đỏ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3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837995" y="358492"/>
            <a:ext cx="1071205" cy="1196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333" y="5073701"/>
            <a:ext cx="8541333" cy="464963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720923" y="489052"/>
            <a:ext cx="4741161" cy="1301648"/>
            <a:chOff x="1852505" y="3331267"/>
            <a:chExt cx="4741161" cy="1301648"/>
          </a:xfrm>
        </p:grpSpPr>
        <p:sp>
          <p:nvSpPr>
            <p:cNvPr id="24" name="Freeform 29"/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52505" y="3331267"/>
              <a:ext cx="4741161" cy="11038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nl-NL" sz="5000" b="1" dirty="0" err="1">
                  <a:ln w="0"/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lang="nl-NL" sz="50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5000" b="1" dirty="0" err="1">
                  <a:ln w="0"/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lang="nl-NL" sz="50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  <a:endParaRPr lang="en-US" sz="50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87011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373598" y="9075531"/>
            <a:ext cx="1005142" cy="102434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2400" y="0"/>
            <a:ext cx="1981200" cy="1555369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pic>
        <p:nvPicPr>
          <p:cNvPr id="23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837995" y="358492"/>
            <a:ext cx="1071205" cy="119687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720923" y="489052"/>
            <a:ext cx="4741161" cy="1301648"/>
            <a:chOff x="1852505" y="3331267"/>
            <a:chExt cx="4741161" cy="1301648"/>
          </a:xfrm>
        </p:grpSpPr>
        <p:sp>
          <p:nvSpPr>
            <p:cNvPr id="24" name="Freeform 29"/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52505" y="3331267"/>
              <a:ext cx="4741161" cy="11038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nl-NL" sz="5000" b="1">
                  <a:ln w="0"/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dụng 2</a:t>
              </a:r>
              <a:endParaRPr lang="en-US" sz="50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99E350F-0A17-892B-FD9F-EDC9B7B47210}"/>
              </a:ext>
            </a:extLst>
          </p:cNvPr>
          <p:cNvSpPr txBox="1"/>
          <p:nvPr/>
        </p:nvSpPr>
        <p:spPr>
          <a:xfrm>
            <a:off x="498732" y="2114907"/>
            <a:ext cx="17290535" cy="7411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Cắt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gấp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dán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hộp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quà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có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5 cm.</a:t>
            </a:r>
            <a:endParaRPr lang="en-US" sz="38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3800" i="1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nl-NL" sz="3800" i="1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ý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Cắt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màu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đen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gấp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màu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đỏ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8a.</a:t>
            </a:r>
            <a:endParaRPr lang="en-US" sz="38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3800" b="1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nl-NL" sz="3800" b="1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nl-NL" sz="3800" b="1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thẳng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compa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có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5 cm.</a:t>
            </a:r>
            <a:endParaRPr lang="en-US" sz="38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3800" b="1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nl-NL" sz="3800" b="1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nl-NL" sz="3800" b="1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thẳng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compa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phía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có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5 cm, có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ba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1.</a:t>
            </a:r>
            <a:endParaRPr lang="en-US" sz="38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3800" b="1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nl-NL" sz="3800" b="1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nl-NL" sz="3800" b="1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thêm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mép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bìa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gấp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(dán)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mép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hộp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nl-NL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8a.</a:t>
            </a:r>
            <a:endParaRPr lang="en-US" sz="38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0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381000" y="723900"/>
            <a:ext cx="17567808" cy="9322352"/>
          </a:xfrm>
          <a:custGeom>
            <a:avLst/>
            <a:gdLst/>
            <a:ahLst/>
            <a:cxnLst/>
            <a:rect l="l" t="t" r="r" b="b"/>
            <a:pathLst>
              <a:path w="3848257" h="1414874">
                <a:moveTo>
                  <a:pt x="0" y="0"/>
                </a:moveTo>
                <a:lnTo>
                  <a:pt x="3848257" y="0"/>
                </a:lnTo>
                <a:lnTo>
                  <a:pt x="3848257" y="1414874"/>
                </a:lnTo>
                <a:lnTo>
                  <a:pt x="0" y="1414874"/>
                </a:lnTo>
                <a:close/>
              </a:path>
            </a:pathLst>
          </a:custGeom>
          <a:solidFill>
            <a:srgbClr val="FFFFFF">
              <a:alpha val="28627"/>
            </a:srgbClr>
          </a:solidFill>
          <a:ln>
            <a:solidFill>
              <a:schemeClr val="tx2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4779" y="924861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58" y="4351"/>
            <a:ext cx="1005142" cy="102434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798" y="359607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83306" y="987956"/>
              <a:ext cx="3260829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hành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16203" y="1748249"/>
            <a:ext cx="10193250" cy="5672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>
                <a:latin typeface="Arial (Body)"/>
                <a:ea typeface="Times New Roman" panose="02020603050405020304" pitchFamily="18" charset="0"/>
              </a:rPr>
              <a:t>Tạo</a:t>
            </a:r>
            <a:r>
              <a:rPr lang="en-US" sz="40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Times New Roman" panose="02020603050405020304" pitchFamily="18" charset="0"/>
              </a:rPr>
              <a:t>lập</a:t>
            </a:r>
            <a:r>
              <a:rPr lang="en-US" sz="40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Times New Roman" panose="02020603050405020304" pitchFamily="18" charset="0"/>
              </a:rPr>
              <a:t>hình</a:t>
            </a:r>
            <a:r>
              <a:rPr lang="en-US" sz="40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Times New Roman" panose="02020603050405020304" pitchFamily="18" charset="0"/>
              </a:rPr>
              <a:t>chóp</a:t>
            </a:r>
            <a:r>
              <a:rPr lang="en-US" sz="40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Times New Roman" panose="02020603050405020304" pitchFamily="18" charset="0"/>
              </a:rPr>
              <a:t>tứ</a:t>
            </a:r>
            <a:r>
              <a:rPr lang="en-US" sz="40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Times New Roman" panose="02020603050405020304" pitchFamily="18" charset="0"/>
              </a:rPr>
              <a:t>giác</a:t>
            </a:r>
            <a:r>
              <a:rPr lang="en-US" sz="40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Times New Roman" panose="02020603050405020304" pitchFamily="18" charset="0"/>
              </a:rPr>
              <a:t>đều</a:t>
            </a:r>
            <a:r>
              <a:rPr lang="en-US" sz="40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Times New Roman" panose="02020603050405020304" pitchFamily="18" charset="0"/>
              </a:rPr>
              <a:t>có</a:t>
            </a:r>
            <a:r>
              <a:rPr lang="en-US" sz="40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Times New Roman" panose="02020603050405020304" pitchFamily="18" charset="0"/>
              </a:rPr>
              <a:t>độ</a:t>
            </a:r>
            <a:r>
              <a:rPr lang="en-US" sz="40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Times New Roman" panose="02020603050405020304" pitchFamily="18" charset="0"/>
              </a:rPr>
              <a:t>dài</a:t>
            </a:r>
            <a:r>
              <a:rPr lang="en-US" sz="40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Times New Roman" panose="02020603050405020304" pitchFamily="18" charset="0"/>
              </a:rPr>
              <a:t>đáy</a:t>
            </a:r>
            <a:r>
              <a:rPr lang="en-US" sz="4000" dirty="0">
                <a:latin typeface="Arial (Body)"/>
                <a:ea typeface="Times New Roman" panose="02020603050405020304" pitchFamily="18" charset="0"/>
              </a:rPr>
              <a:t> 4 cm </a:t>
            </a:r>
            <a:r>
              <a:rPr lang="en-US" sz="4000" dirty="0" err="1">
                <a:latin typeface="Arial (Body)"/>
                <a:ea typeface="Times New Roman" panose="02020603050405020304" pitchFamily="18" charset="0"/>
              </a:rPr>
              <a:t>và</a:t>
            </a:r>
            <a:r>
              <a:rPr lang="en-US" sz="40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Times New Roman" panose="02020603050405020304" pitchFamily="18" charset="0"/>
              </a:rPr>
              <a:t>bên</a:t>
            </a:r>
            <a:r>
              <a:rPr lang="en-US" sz="4000" dirty="0">
                <a:latin typeface="Arial (Body)"/>
                <a:ea typeface="Times New Roman" panose="02020603050405020304" pitchFamily="18" charset="0"/>
              </a:rPr>
              <a:t> 5 cm </a:t>
            </a:r>
            <a:r>
              <a:rPr lang="en-US" sz="4000" dirty="0" err="1">
                <a:latin typeface="Arial (Body)"/>
                <a:ea typeface="Times New Roman" panose="02020603050405020304" pitchFamily="18" charset="0"/>
              </a:rPr>
              <a:t>theo</a:t>
            </a:r>
            <a:r>
              <a:rPr lang="en-US" sz="40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Times New Roman" panose="02020603050405020304" pitchFamily="18" charset="0"/>
              </a:rPr>
              <a:t>hướng</a:t>
            </a:r>
            <a:r>
              <a:rPr lang="en-US" sz="40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Times New Roman" panose="02020603050405020304" pitchFamily="18" charset="0"/>
              </a:rPr>
              <a:t>dẫn</a:t>
            </a:r>
            <a:r>
              <a:rPr lang="en-US" sz="4000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Times New Roman" panose="02020603050405020304" pitchFamily="18" charset="0"/>
              </a:rPr>
              <a:t>sau</a:t>
            </a:r>
            <a:r>
              <a:rPr lang="en-US" sz="4000" dirty="0">
                <a:latin typeface="Arial (Body)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Trên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một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tấm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bìa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vẽ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một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hình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và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bốn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hình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giác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cân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với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kích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thước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như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Hình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9a.</a:t>
            </a: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895152" y="345351"/>
            <a:ext cx="1071326" cy="11970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85BB2B-B162-6BEE-651F-4F80F374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2336456"/>
            <a:ext cx="6952249" cy="4184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D17476-2D35-547F-C6B9-1D1D37018752}"/>
              </a:ext>
            </a:extLst>
          </p:cNvPr>
          <p:cNvSpPr txBox="1"/>
          <p:nvPr/>
        </p:nvSpPr>
        <p:spPr>
          <a:xfrm>
            <a:off x="533749" y="7348767"/>
            <a:ext cx="1666014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Cắt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tấm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bìa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gấp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thep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màu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đỏ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chóp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tứ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đều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+mn-cs"/>
              </a:rPr>
              <a:t> 9b.</a:t>
            </a:r>
          </a:p>
        </p:txBody>
      </p:sp>
    </p:spTree>
    <p:extLst>
      <p:ext uri="{BB962C8B-B14F-4D97-AF65-F5344CB8AC3E}">
        <p14:creationId xmlns:p14="http://schemas.microsoft.com/office/powerpoint/2010/main" val="392378252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381000" y="723900"/>
            <a:ext cx="17567808" cy="9322352"/>
          </a:xfrm>
          <a:custGeom>
            <a:avLst/>
            <a:gdLst/>
            <a:ahLst/>
            <a:cxnLst/>
            <a:rect l="l" t="t" r="r" b="b"/>
            <a:pathLst>
              <a:path w="3848257" h="1414874">
                <a:moveTo>
                  <a:pt x="0" y="0"/>
                </a:moveTo>
                <a:lnTo>
                  <a:pt x="3848257" y="0"/>
                </a:lnTo>
                <a:lnTo>
                  <a:pt x="3848257" y="1414874"/>
                </a:lnTo>
                <a:lnTo>
                  <a:pt x="0" y="1414874"/>
                </a:lnTo>
                <a:close/>
              </a:path>
            </a:pathLst>
          </a:custGeom>
          <a:solidFill>
            <a:srgbClr val="FFFFFF">
              <a:alpha val="28627"/>
            </a:srgbClr>
          </a:solidFill>
          <a:ln>
            <a:solidFill>
              <a:schemeClr val="tx2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4779" y="924861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58" y="4351"/>
            <a:ext cx="1005142" cy="102434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798" y="359607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83306" y="987956"/>
              <a:ext cx="3260829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hành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</a:t>
              </a:r>
            </a:p>
          </p:txBody>
        </p:sp>
      </p:grpSp>
      <p:pic>
        <p:nvPicPr>
          <p:cNvPr id="2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895152" y="345351"/>
            <a:ext cx="1071326" cy="1197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A43573-2699-8B5C-7779-E82933EC2149}"/>
              </a:ext>
            </a:extLst>
          </p:cNvPr>
          <p:cNvSpPr txBox="1"/>
          <p:nvPr/>
        </p:nvSpPr>
        <p:spPr>
          <a:xfrm>
            <a:off x="630504" y="1652556"/>
            <a:ext cx="17068799" cy="767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‒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bìa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kích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9a: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êke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5 cm.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compa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phía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5 cm,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lượt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1.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‒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bìa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gấp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đỏ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9b.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5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28600" y="9062201"/>
            <a:ext cx="825336" cy="84110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81277" y="268864"/>
            <a:ext cx="184730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14554200" y="1491729"/>
            <a:ext cx="1524000" cy="747537"/>
          </a:xfrm>
          <a:prstGeom prst="wedgeEllipseCallout">
            <a:avLst>
              <a:gd name="adj1" fmla="val -32833"/>
              <a:gd name="adj2" fmla="val 12060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5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56922" y="460593"/>
            <a:ext cx="1157163" cy="961891"/>
          </a:xfrm>
          <a:prstGeom prst="rect">
            <a:avLst/>
          </a:prstGeom>
        </p:spPr>
      </p:pic>
      <p:pic>
        <p:nvPicPr>
          <p:cNvPr id="22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252409" y="9032122"/>
            <a:ext cx="723352" cy="84110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4327479-283C-D1F9-A454-350B60E55CA6}"/>
              </a:ext>
            </a:extLst>
          </p:cNvPr>
          <p:cNvGrpSpPr/>
          <p:nvPr/>
        </p:nvGrpSpPr>
        <p:grpSpPr>
          <a:xfrm>
            <a:off x="6720923" y="489052"/>
            <a:ext cx="4741161" cy="1301648"/>
            <a:chOff x="1852505" y="3331267"/>
            <a:chExt cx="4741161" cy="1301648"/>
          </a:xfrm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BEDB1A11-C52C-1AA1-88D9-D2BECC4241D1}"/>
                </a:ext>
              </a:extLst>
            </p:cNvPr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5EB7C71-F2C2-9545-E811-81837A7959B0}"/>
                </a:ext>
              </a:extLst>
            </p:cNvPr>
            <p:cNvSpPr/>
            <p:nvPr/>
          </p:nvSpPr>
          <p:spPr>
            <a:xfrm>
              <a:off x="1852505" y="3331267"/>
              <a:ext cx="4741161" cy="11038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nl-NL" sz="5000" b="1" dirty="0" err="1">
                  <a:ln w="0"/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lang="nl-NL" sz="50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5000" b="1" dirty="0" err="1">
                  <a:ln w="0"/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lang="nl-NL" sz="50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</a:t>
              </a:r>
              <a:endParaRPr lang="en-US" sz="50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F1E9224-9486-B4F0-3D8A-65223C952828}"/>
              </a:ext>
            </a:extLst>
          </p:cNvPr>
          <p:cNvSpPr/>
          <p:nvPr/>
        </p:nvSpPr>
        <p:spPr>
          <a:xfrm>
            <a:off x="414972" y="2532804"/>
            <a:ext cx="7357428" cy="1740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Tấm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bìa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đây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thể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gấp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thành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chóp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tứ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đều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E3EB3A-38A1-3A5F-4A54-37A1B6A345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41" y="4850395"/>
            <a:ext cx="5681472" cy="39838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7DE318-D2E2-122D-E63C-5535A2B81B99}"/>
              </a:ext>
            </a:extLst>
          </p:cNvPr>
          <p:cNvSpPr txBox="1"/>
          <p:nvPr/>
        </p:nvSpPr>
        <p:spPr>
          <a:xfrm>
            <a:off x="8355785" y="2687832"/>
            <a:ext cx="9258300" cy="710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bìa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10a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gấp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Tấm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bìa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10b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không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thể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gấp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thành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chóp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tứ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đều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vì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gấp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tạo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lập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chóp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tứ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đều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tam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màu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xanh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lá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cây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tam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màu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hồng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phải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xếp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chồng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lên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nhau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như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vậy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kết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quả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thiếu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mặt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chóp</a:t>
            </a:r>
            <a:r>
              <a:rPr lang="en-US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</a:rPr>
              <a:t>.</a:t>
            </a:r>
            <a:endParaRPr lang="en-US" sz="3800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1611183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429000" y="2479353"/>
            <a:ext cx="11506200" cy="388620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02110" y="2709042"/>
            <a:ext cx="10766401" cy="3364483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705600" y="3694207"/>
            <a:ext cx="4544834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kumimoji="0" lang="en-US" sz="6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TẬP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44400" y="5676900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241686" y="1229188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4890"/>
      </p:ext>
    </p:extLst>
  </p:cSld>
  <p:clrMapOvr>
    <a:masterClrMapping/>
  </p:clrMapOvr>
  <p:transition spd="med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33400" y="988814"/>
            <a:ext cx="17144999" cy="7736086"/>
            <a:chOff x="2497534" y="2422272"/>
            <a:chExt cx="13292933" cy="5442455"/>
          </a:xfrm>
        </p:grpSpPr>
        <p:grpSp>
          <p:nvGrpSpPr>
            <p:cNvPr id="2" name="Group 2"/>
            <p:cNvGrpSpPr/>
            <p:nvPr/>
          </p:nvGrpSpPr>
          <p:grpSpPr>
            <a:xfrm>
              <a:off x="2497534" y="2422272"/>
              <a:ext cx="13292933" cy="5442455"/>
              <a:chOff x="0" y="0"/>
              <a:chExt cx="4099121" cy="167828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099121" cy="1678281"/>
              </a:xfrm>
              <a:custGeom>
                <a:avLst/>
                <a:gdLst/>
                <a:ahLst/>
                <a:cxnLst/>
                <a:rect l="l" t="t" r="r" b="b"/>
                <a:pathLst>
                  <a:path w="4099121" h="1678281">
                    <a:moveTo>
                      <a:pt x="0" y="0"/>
                    </a:moveTo>
                    <a:lnTo>
                      <a:pt x="4099121" y="0"/>
                    </a:lnTo>
                    <a:lnTo>
                      <a:pt x="4099121" y="1678281"/>
                    </a:lnTo>
                    <a:lnTo>
                      <a:pt x="0" y="1678281"/>
                    </a:ln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2896159" y="2820898"/>
              <a:ext cx="12479412" cy="4588258"/>
              <a:chOff x="0" y="0"/>
              <a:chExt cx="3848257" cy="141487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848257" cy="1414874"/>
              </a:xfrm>
              <a:custGeom>
                <a:avLst/>
                <a:gdLst/>
                <a:ahLst/>
                <a:cxnLst/>
                <a:rect l="l" t="t" r="r" b="b"/>
                <a:pathLst>
                  <a:path w="3848257" h="1414874">
                    <a:moveTo>
                      <a:pt x="0" y="0"/>
                    </a:moveTo>
                    <a:lnTo>
                      <a:pt x="3848257" y="0"/>
                    </a:lnTo>
                    <a:lnTo>
                      <a:pt x="3848257" y="1414874"/>
                    </a:lnTo>
                    <a:lnTo>
                      <a:pt x="0" y="1414874"/>
                    </a:lnTo>
                    <a:close/>
                  </a:path>
                </a:pathLst>
              </a:custGeom>
              <a:solidFill>
                <a:srgbClr val="FFFFFF">
                  <a:alpha val="2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46000"/>
          </a:blip>
          <a:srcRect t="1499" r="3630" b="1499"/>
          <a:stretch>
            <a:fillRect/>
          </a:stretch>
        </p:blipFill>
        <p:spPr>
          <a:xfrm>
            <a:off x="2497534" y="7877491"/>
            <a:ext cx="13293460" cy="13046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2682" y="6735349"/>
            <a:ext cx="3190250" cy="36393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6762" y="3689985"/>
            <a:ext cx="1066206" cy="123977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6078200" y="25694"/>
            <a:ext cx="2209800" cy="2298406"/>
            <a:chOff x="14322687" y="405143"/>
            <a:chExt cx="3632907" cy="430548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322687" y="1429492"/>
              <a:ext cx="2936613" cy="328113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sp>
        <p:nvSpPr>
          <p:cNvPr id="19" name="TextBox 5"/>
          <p:cNvSpPr txBox="1"/>
          <p:nvPr/>
        </p:nvSpPr>
        <p:spPr>
          <a:xfrm>
            <a:off x="942006" y="1634854"/>
            <a:ext cx="16306800" cy="2717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vi-VN" sz="7000" b="1" spc="392" dirty="0">
                <a:solidFill>
                  <a:srgbClr val="FF0000"/>
                </a:solidFill>
                <a:latin typeface="Arial (Body)"/>
              </a:rPr>
              <a:t>CHƯƠNG I</a:t>
            </a:r>
            <a:r>
              <a:rPr lang="en-US" sz="7000" b="1" spc="392" dirty="0">
                <a:solidFill>
                  <a:srgbClr val="FF0000"/>
                </a:solidFill>
                <a:latin typeface="Arial (Body)"/>
              </a:rPr>
              <a:t>I</a:t>
            </a:r>
            <a:r>
              <a:rPr lang="vi-VN" sz="7000" b="1" spc="392" dirty="0">
                <a:solidFill>
                  <a:srgbClr val="FF0000"/>
                </a:solidFill>
                <a:latin typeface="Arial (Body)"/>
              </a:rPr>
              <a:t>.</a:t>
            </a:r>
            <a:r>
              <a:rPr lang="en-US" sz="7000" b="1" spc="392" dirty="0">
                <a:solidFill>
                  <a:srgbClr val="FF0000"/>
                </a:solidFill>
                <a:latin typeface="Arial (Body)"/>
              </a:rPr>
              <a:t> </a:t>
            </a:r>
            <a:r>
              <a:rPr lang="en-US" sz="7000" b="1" spc="392" dirty="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CÁC HÌNH KHỐI TRONG THỰC TIỄN</a:t>
            </a:r>
            <a:endParaRPr lang="vi-VN" sz="7000" b="1" spc="392" dirty="0">
              <a:solidFill>
                <a:srgbClr val="FF0000"/>
              </a:solidFill>
              <a:latin typeface="Arial (Body)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31120" y="4432133"/>
            <a:ext cx="15079641" cy="3150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7000" b="1" kern="0" cap="all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1: HÌNH CHÓP TAM GIÁC ĐỀU – HÌNH CHÓP TỨ GIÁC ĐỀU</a:t>
            </a:r>
            <a:endParaRPr lang="en-US" sz="7000" b="1" kern="0" dirty="0">
              <a:solidFill>
                <a:srgbClr val="00B05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46299"/>
      </p:ext>
    </p:extLst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2400299"/>
            <a:ext cx="14608230" cy="30335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363200" y="81153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366482" y="5993642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7303" y="6311249"/>
            <a:ext cx="3824637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71604" y="6292959"/>
            <a:ext cx="4801314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5072" y="7997766"/>
            <a:ext cx="4189095" cy="145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just">
              <a:lnSpc>
                <a:spcPct val="250000"/>
              </a:lnSpc>
              <a:spcAft>
                <a:spcPts val="1200"/>
              </a:spcAft>
            </a:pPr>
            <a:r>
              <a:rPr lang="en-US" sz="4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Tam </a:t>
            </a:r>
            <a:r>
              <a:rPr lang="en-US" sz="4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endParaRPr lang="en-US" sz="43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65331" y="8343787"/>
            <a:ext cx="583838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endParaRPr lang="en-US" sz="40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5965" y="3332789"/>
            <a:ext cx="14084302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500" b="1" dirty="0">
                <a:solidFill>
                  <a:schemeClr val="bg1"/>
                </a:solidFill>
                <a:ea typeface="Times New Roman" panose="02020603050405020304" pitchFamily="18" charset="0"/>
              </a:rPr>
              <a:t>Câu 1</a:t>
            </a:r>
            <a:r>
              <a:rPr lang="en-US" sz="4500" b="1" dirty="0">
                <a:solidFill>
                  <a:schemeClr val="bg1"/>
                </a:solidFill>
                <a:ea typeface="Times New Roman" panose="02020603050405020304" pitchFamily="18" charset="0"/>
              </a:rPr>
              <a:t>.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Hình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chóp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tam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giác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đều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có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mặt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bên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là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hình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gì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1114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2" grpId="0"/>
      <p:bldP spid="4" grpId="0"/>
      <p:bldP spid="5" grpId="0"/>
      <p:bldP spid="7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74852-65B1-F22A-B755-BC90A3AA9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063307-6535-6792-C104-65CAF233E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07"/>
            <a:ext cx="18288000" cy="10306707"/>
          </a:xfrm>
          <a:prstGeom prst="rect">
            <a:avLst/>
          </a:prstGeom>
        </p:spPr>
      </p:pic>
      <p:sp>
        <p:nvSpPr>
          <p:cNvPr id="9" name="Flowchart: Terminator 6">
            <a:extLst>
              <a:ext uri="{FF2B5EF4-FFF2-40B4-BE49-F238E27FC236}">
                <a16:creationId xmlns:a16="http://schemas.microsoft.com/office/drawing/2014/main" id="{284B898C-7575-DAE6-F2FA-B74CD7680D95}"/>
              </a:ext>
            </a:extLst>
          </p:cNvPr>
          <p:cNvSpPr/>
          <p:nvPr/>
        </p:nvSpPr>
        <p:spPr>
          <a:xfrm>
            <a:off x="2195484" y="2400299"/>
            <a:ext cx="14608230" cy="30335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>
            <a:extLst>
              <a:ext uri="{FF2B5EF4-FFF2-40B4-BE49-F238E27FC236}">
                <a16:creationId xmlns:a16="http://schemas.microsoft.com/office/drawing/2014/main" id="{EA5CB5B6-75E1-F69F-ACDB-BC860C4BC10E}"/>
              </a:ext>
            </a:extLst>
          </p:cNvPr>
          <p:cNvSpPr/>
          <p:nvPr/>
        </p:nvSpPr>
        <p:spPr>
          <a:xfrm>
            <a:off x="1749124" y="5993641"/>
            <a:ext cx="691567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>
            <a:extLst>
              <a:ext uri="{FF2B5EF4-FFF2-40B4-BE49-F238E27FC236}">
                <a16:creationId xmlns:a16="http://schemas.microsoft.com/office/drawing/2014/main" id="{D7F1E01E-E35C-859D-475D-C4FD47468FD6}"/>
              </a:ext>
            </a:extLst>
          </p:cNvPr>
          <p:cNvSpPr/>
          <p:nvPr/>
        </p:nvSpPr>
        <p:spPr>
          <a:xfrm>
            <a:off x="1881784" y="8191500"/>
            <a:ext cx="67288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>
            <a:extLst>
              <a:ext uri="{FF2B5EF4-FFF2-40B4-BE49-F238E27FC236}">
                <a16:creationId xmlns:a16="http://schemas.microsoft.com/office/drawing/2014/main" id="{CDA08C0A-5BAA-9580-E900-FFEF65AE35C3}"/>
              </a:ext>
            </a:extLst>
          </p:cNvPr>
          <p:cNvSpPr/>
          <p:nvPr/>
        </p:nvSpPr>
        <p:spPr>
          <a:xfrm>
            <a:off x="10363200" y="81153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>
            <a:extLst>
              <a:ext uri="{FF2B5EF4-FFF2-40B4-BE49-F238E27FC236}">
                <a16:creationId xmlns:a16="http://schemas.microsoft.com/office/drawing/2014/main" id="{3C467899-A01B-4540-B24E-696FEF87DDAB}"/>
              </a:ext>
            </a:extLst>
          </p:cNvPr>
          <p:cNvSpPr/>
          <p:nvPr/>
        </p:nvSpPr>
        <p:spPr>
          <a:xfrm>
            <a:off x="10366482" y="5993642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F91A57-506B-CE96-B893-1EF036475B71}"/>
              </a:ext>
            </a:extLst>
          </p:cNvPr>
          <p:cNvSpPr/>
          <p:nvPr/>
        </p:nvSpPr>
        <p:spPr>
          <a:xfrm>
            <a:off x="1881784" y="6311249"/>
            <a:ext cx="6915676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pt-BR" sz="40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Số mặt của hình chóp là 4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B0B311-6E63-C75C-5494-39332D062E4B}"/>
              </a:ext>
            </a:extLst>
          </p:cNvPr>
          <p:cNvSpPr/>
          <p:nvPr/>
        </p:nvSpPr>
        <p:spPr>
          <a:xfrm>
            <a:off x="11112480" y="6292959"/>
            <a:ext cx="471956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pt-BR" sz="40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Có tất cả 8 cạnh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D404FA-B02D-108D-11F6-4FDA90CF6E69}"/>
              </a:ext>
            </a:extLst>
          </p:cNvPr>
          <p:cNvSpPr/>
          <p:nvPr/>
        </p:nvSpPr>
        <p:spPr>
          <a:xfrm>
            <a:off x="2524265" y="7997766"/>
            <a:ext cx="5630709" cy="14903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just">
              <a:lnSpc>
                <a:spcPct val="250000"/>
              </a:lnSpc>
              <a:spcAft>
                <a:spcPts val="1200"/>
              </a:spcAft>
            </a:pPr>
            <a:r>
              <a:rPr lang="en-US" sz="4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pt-BR" sz="44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Đáy là hình vuông </a:t>
            </a:r>
            <a:endParaRPr lang="en-US" sz="43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5EB0BD-7064-1A19-468E-98E22F2ADE48}"/>
              </a:ext>
            </a:extLst>
          </p:cNvPr>
          <p:cNvSpPr/>
          <p:nvPr/>
        </p:nvSpPr>
        <p:spPr>
          <a:xfrm>
            <a:off x="10965331" y="8343787"/>
            <a:ext cx="583838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pt-BR" sz="40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Đáy là hình vuông </a:t>
            </a:r>
            <a:endParaRPr lang="en-US" sz="40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52761-224F-A52D-96BD-AEE06F183CC9}"/>
              </a:ext>
            </a:extLst>
          </p:cNvPr>
          <p:cNvSpPr/>
          <p:nvPr/>
        </p:nvSpPr>
        <p:spPr>
          <a:xfrm>
            <a:off x="2719412" y="2862119"/>
            <a:ext cx="14084302" cy="217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chemeClr val="bg1"/>
                </a:solidFill>
                <a:ea typeface="Times New Roman" panose="02020603050405020304" pitchFamily="18" charset="0"/>
              </a:rPr>
              <a:t>Câu</a:t>
            </a:r>
            <a:r>
              <a:rPr lang="vi-VN" sz="4800" b="1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2.</a:t>
            </a:r>
            <a:r>
              <a:rPr lang="pt-BR" sz="48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</a:rPr>
              <a:t> Cho hình chóp tứ giác đều. Chọn khẳng định sai </a:t>
            </a:r>
            <a:r>
              <a:rPr lang="en-US" sz="4800" b="1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endParaRPr lang="en-US" sz="4800" dirty="0">
              <a:solidFill>
                <a:schemeClr val="bg1"/>
              </a:solidFill>
              <a:latin typeface="Arial (Body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54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2" grpId="0"/>
      <p:bldP spid="4" grpId="0"/>
      <p:bldP spid="5" grpId="0"/>
      <p:bldP spid="7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2400299"/>
            <a:ext cx="14608230" cy="30335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363200" y="81153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366482" y="5993642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91230" y="6311249"/>
            <a:ext cx="109677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56598" y="6292959"/>
            <a:ext cx="203132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5	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5988" y="7997766"/>
            <a:ext cx="1227259" cy="145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just">
              <a:lnSpc>
                <a:spcPct val="250000"/>
              </a:lnSpc>
              <a:spcAft>
                <a:spcPts val="1200"/>
              </a:spcAft>
            </a:pPr>
            <a:r>
              <a:rPr lang="en-US" sz="4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4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07016" y="8354329"/>
            <a:ext cx="303377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05964" y="3332789"/>
            <a:ext cx="14297749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4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 3. 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 chóp tứ giác đều có tất cả bao nhiêu mặt? 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53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2" grpId="0"/>
      <p:bldP spid="4" grpId="0"/>
      <p:bldP spid="5" grpId="0"/>
      <p:bldP spid="7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2400299"/>
            <a:ext cx="14608230" cy="30335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363200" y="81153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366482" y="5993642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0160" y="6311249"/>
            <a:ext cx="4698915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3500" dirty="0">
                <a:solidFill>
                  <a:schemeClr val="bg1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pt-BR" sz="3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Trọng tâm tam giác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85193" y="5820808"/>
            <a:ext cx="5425329" cy="16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en-US" sz="3500" dirty="0">
                <a:solidFill>
                  <a:schemeClr val="bg1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pt-BR" sz="3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Giao của ba đường </a:t>
            </a:r>
          </a:p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pt-BR" sz="3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phân giác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3998" y="7997766"/>
            <a:ext cx="4531240" cy="12361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just">
              <a:lnSpc>
                <a:spcPct val="250000"/>
              </a:lnSpc>
              <a:spcAft>
                <a:spcPts val="1200"/>
              </a:spcAft>
            </a:pPr>
            <a:r>
              <a:rPr lang="en-US" sz="3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pt-BR" sz="3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Trực tâm tam giác</a:t>
            </a:r>
            <a:endParaRPr lang="en-US" sz="3500" dirty="0">
              <a:solidFill>
                <a:schemeClr val="bg1"/>
              </a:solidFill>
              <a:latin typeface="Arial (Body)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68562" y="8495569"/>
            <a:ext cx="5090638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500" dirty="0">
                <a:solidFill>
                  <a:schemeClr val="bg1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pt-BR" sz="36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Cả A, B, C đều đúng</a:t>
            </a:r>
            <a:endParaRPr lang="en-US" sz="3600" dirty="0">
              <a:solidFill>
                <a:schemeClr val="bg1"/>
              </a:solidFill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5965" y="3332789"/>
            <a:ext cx="14326552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500" b="1" dirty="0">
                <a:solidFill>
                  <a:schemeClr val="bg1"/>
                </a:solidFill>
                <a:ea typeface="Times New Roman" panose="02020603050405020304" pitchFamily="18" charset="0"/>
              </a:rPr>
              <a:t>Câu </a:t>
            </a:r>
            <a:r>
              <a:rPr lang="en-US" sz="4500" b="1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4</a:t>
            </a:r>
            <a:r>
              <a:rPr lang="en-US" sz="4500" b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. </a:t>
            </a:r>
            <a:r>
              <a:rPr lang="pt-BR" sz="4500" dirty="0">
                <a:solidFill>
                  <a:schemeClr val="bg1"/>
                </a:solidFill>
                <a:latin typeface="Arial (Body)"/>
              </a:rPr>
              <a:t>Chân đường cao của hình chóp tam giác đều là </a:t>
            </a:r>
            <a:endParaRPr lang="en-US" sz="4500" dirty="0">
              <a:solidFill>
                <a:schemeClr val="bg1"/>
              </a:solidFill>
              <a:latin typeface="Arial (Body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91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2" grpId="0"/>
      <p:bldP spid="4" grpId="0"/>
      <p:bldP spid="5" grpId="0"/>
      <p:bldP spid="7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76699">
            <a:off x="16720239" y="8538483"/>
            <a:ext cx="1403434" cy="15680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4229" y="620213"/>
            <a:ext cx="502571" cy="51217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524000" y="598987"/>
            <a:ext cx="5257800" cy="1066800"/>
            <a:chOff x="214647" y="190500"/>
            <a:chExt cx="11478326" cy="1066800"/>
          </a:xfrm>
        </p:grpSpPr>
        <p:sp>
          <p:nvSpPr>
            <p:cNvPr id="19" name="Rectangle 18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1. (SGK – tr.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46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5400" y="428421"/>
            <a:ext cx="1150262" cy="76923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3CD9CD-4A6F-3FD3-8476-84258453E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695137"/>
              </p:ext>
            </p:extLst>
          </p:nvPr>
        </p:nvGraphicFramePr>
        <p:xfrm>
          <a:off x="1196843" y="2144293"/>
          <a:ext cx="15894314" cy="7274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2632">
                  <a:extLst>
                    <a:ext uri="{9D8B030D-6E8A-4147-A177-3AD203B41FA5}">
                      <a16:colId xmlns:a16="http://schemas.microsoft.com/office/drawing/2014/main" val="3630817384"/>
                    </a:ext>
                  </a:extLst>
                </a:gridCol>
                <a:gridCol w="1522725">
                  <a:extLst>
                    <a:ext uri="{9D8B030D-6E8A-4147-A177-3AD203B41FA5}">
                      <a16:colId xmlns:a16="http://schemas.microsoft.com/office/drawing/2014/main" val="1699180655"/>
                    </a:ext>
                  </a:extLst>
                </a:gridCol>
                <a:gridCol w="2155957">
                  <a:extLst>
                    <a:ext uri="{9D8B030D-6E8A-4147-A177-3AD203B41FA5}">
                      <a16:colId xmlns:a16="http://schemas.microsoft.com/office/drawing/2014/main" val="400124799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1332015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116541749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43513392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824300836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3500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Hình</a:t>
                      </a:r>
                      <a:endParaRPr lang="en-US" sz="3500">
                        <a:solidFill>
                          <a:sysClr val="windowText" lastClr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3500" dirty="0" err="1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Đáy</a:t>
                      </a:r>
                      <a:endParaRPr lang="en-US" sz="3500" dirty="0">
                        <a:solidFill>
                          <a:sysClr val="windowText" lastClr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3500" dirty="0" err="1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Mặt</a:t>
                      </a:r>
                      <a:r>
                        <a:rPr lang="en-US" sz="3500" dirty="0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 </a:t>
                      </a:r>
                      <a:r>
                        <a:rPr lang="en-US" sz="3500" dirty="0" err="1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bên</a:t>
                      </a:r>
                      <a:endParaRPr lang="en-US" sz="3500" dirty="0">
                        <a:solidFill>
                          <a:sysClr val="windowText" lastClr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3500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Số đỉnh</a:t>
                      </a:r>
                      <a:endParaRPr lang="en-US" sz="3500">
                        <a:solidFill>
                          <a:sysClr val="windowText" lastClr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3500" dirty="0" err="1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Số</a:t>
                      </a:r>
                      <a:r>
                        <a:rPr lang="en-US" sz="3500" dirty="0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3500" dirty="0" err="1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cạnh</a:t>
                      </a:r>
                      <a:r>
                        <a:rPr lang="en-US" sz="3500" dirty="0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 </a:t>
                      </a:r>
                      <a:r>
                        <a:rPr lang="en-US" sz="3500" dirty="0" err="1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đáy</a:t>
                      </a:r>
                      <a:endParaRPr lang="en-US" sz="3500" dirty="0">
                        <a:solidFill>
                          <a:sysClr val="windowText" lastClr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3500" dirty="0" err="1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Số</a:t>
                      </a:r>
                      <a:r>
                        <a:rPr lang="en-US" sz="3500" dirty="0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3500" dirty="0" err="1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cạnh</a:t>
                      </a:r>
                      <a:r>
                        <a:rPr lang="en-US" sz="3500" dirty="0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 </a:t>
                      </a:r>
                      <a:r>
                        <a:rPr lang="en-US" sz="3500" dirty="0" err="1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bên</a:t>
                      </a:r>
                      <a:endParaRPr lang="en-US" sz="3500" dirty="0">
                        <a:solidFill>
                          <a:sysClr val="windowText" lastClr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3500" dirty="0" err="1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Số</a:t>
                      </a:r>
                      <a:r>
                        <a:rPr lang="en-US" sz="3500" dirty="0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 </a:t>
                      </a:r>
                      <a:r>
                        <a:rPr lang="en-US" sz="3500" dirty="0" err="1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mặt</a:t>
                      </a:r>
                      <a:endParaRPr lang="en-US" sz="3500" dirty="0">
                        <a:solidFill>
                          <a:sysClr val="windowText" lastClr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98959"/>
                  </a:ext>
                </a:extLst>
              </a:tr>
              <a:tr h="27170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3500" dirty="0">
                        <a:solidFill>
                          <a:sysClr val="windowText" lastClr="000000"/>
                        </a:solidFill>
                        <a:effectLst/>
                        <a:latin typeface="Arial (Body)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3000" dirty="0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Hình chóp tam giác đều</a:t>
                      </a:r>
                      <a:endParaRPr lang="en-US" sz="3000" dirty="0">
                        <a:solidFill>
                          <a:sysClr val="windowText" lastClr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3500" dirty="0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3500" dirty="0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Tam </a:t>
                      </a:r>
                      <a:r>
                        <a:rPr lang="en-US" sz="3500" dirty="0" err="1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giác</a:t>
                      </a:r>
                      <a:r>
                        <a:rPr lang="en-US" sz="3500" dirty="0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 </a:t>
                      </a:r>
                      <a:r>
                        <a:rPr lang="en-US" sz="3500" dirty="0" err="1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cân</a:t>
                      </a:r>
                      <a:endParaRPr lang="en-US" sz="3500" dirty="0">
                        <a:solidFill>
                          <a:sysClr val="windowText" lastClr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3500" dirty="0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3500" dirty="0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3500" dirty="0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3500" dirty="0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463629"/>
                  </a:ext>
                </a:extLst>
              </a:tr>
              <a:tr h="29796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3500" dirty="0">
                        <a:solidFill>
                          <a:sysClr val="windowText" lastClr="000000"/>
                        </a:solidFill>
                        <a:effectLst/>
                        <a:latin typeface="Arial (Body)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3000" dirty="0" err="1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Hình</a:t>
                      </a:r>
                      <a:r>
                        <a:rPr lang="en-US" sz="3000" dirty="0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 </a:t>
                      </a:r>
                      <a:r>
                        <a:rPr lang="en-US" sz="3000" dirty="0" err="1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chóp</a:t>
                      </a:r>
                      <a:r>
                        <a:rPr lang="en-US" sz="3000" dirty="0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 </a:t>
                      </a:r>
                      <a:r>
                        <a:rPr lang="en-US" sz="3000" dirty="0" err="1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tứ</a:t>
                      </a:r>
                      <a:r>
                        <a:rPr lang="en-US" sz="3000" dirty="0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 </a:t>
                      </a:r>
                      <a:r>
                        <a:rPr lang="en-US" sz="3000" dirty="0" err="1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giác</a:t>
                      </a:r>
                      <a:r>
                        <a:rPr lang="en-US" sz="3000" dirty="0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 </a:t>
                      </a:r>
                      <a:r>
                        <a:rPr lang="en-US" sz="3000" dirty="0" err="1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đều</a:t>
                      </a:r>
                      <a:endParaRPr lang="en-US" sz="3000" dirty="0">
                        <a:solidFill>
                          <a:sysClr val="windowText" lastClr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3500" dirty="0" err="1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Hình</a:t>
                      </a:r>
                      <a:r>
                        <a:rPr lang="en-US" sz="3500" dirty="0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 </a:t>
                      </a:r>
                      <a:r>
                        <a:rPr lang="en-US" sz="3500" dirty="0" err="1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</a:rPr>
                        <a:t>vuông</a:t>
                      </a:r>
                      <a:endParaRPr lang="en-US" sz="3500" dirty="0">
                        <a:solidFill>
                          <a:sysClr val="windowText" lastClr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3500" dirty="0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3500" dirty="0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3500" dirty="0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3500" dirty="0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3500" dirty="0">
                          <a:solidFill>
                            <a:sysClr val="windowText" lastClr="000000"/>
                          </a:solidFill>
                          <a:effectLst/>
                          <a:latin typeface="Arial (Body)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153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98DD70C-292C-F7E4-F7A6-CEFBEBC97A72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2286000" y="3787775"/>
            <a:ext cx="1250950" cy="1355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55C714-937B-3BEC-13A3-C03710C4BC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75000"/>
          </a:blip>
          <a:srcRect b="31179"/>
          <a:stretch/>
        </p:blipFill>
        <p:spPr bwMode="auto">
          <a:xfrm>
            <a:off x="2194560" y="6522846"/>
            <a:ext cx="1488440" cy="1516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1801D2-A77F-0D04-D31F-1901FE0D0AE9}"/>
              </a:ext>
            </a:extLst>
          </p:cNvPr>
          <p:cNvSpPr/>
          <p:nvPr/>
        </p:nvSpPr>
        <p:spPr>
          <a:xfrm>
            <a:off x="4876800" y="3840354"/>
            <a:ext cx="1028065" cy="2446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dirty="0">
                <a:solidFill>
                  <a:srgbClr val="FF0000"/>
                </a:solidFill>
                <a:latin typeface="Arial (Body)"/>
              </a:rPr>
              <a:t>Tam </a:t>
            </a:r>
            <a:r>
              <a:rPr lang="en-US" sz="3500" dirty="0" err="1">
                <a:solidFill>
                  <a:srgbClr val="FF0000"/>
                </a:solidFill>
                <a:latin typeface="Arial (Body)"/>
              </a:rPr>
              <a:t>giác</a:t>
            </a:r>
            <a:r>
              <a:rPr lang="en-US" sz="3500" dirty="0">
                <a:solidFill>
                  <a:srgbClr val="FF0000"/>
                </a:solidFill>
                <a:latin typeface="Arial (Body)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Arial (Body)"/>
              </a:rPr>
              <a:t>đều</a:t>
            </a:r>
            <a:endParaRPr lang="en-US" sz="3500" dirty="0">
              <a:solidFill>
                <a:srgbClr val="FF0000"/>
              </a:solidFill>
              <a:latin typeface="Arial (Body)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20D21-A095-D6CC-6B4E-D23324B48246}"/>
              </a:ext>
            </a:extLst>
          </p:cNvPr>
          <p:cNvSpPr/>
          <p:nvPr/>
        </p:nvSpPr>
        <p:spPr>
          <a:xfrm>
            <a:off x="6248400" y="6538086"/>
            <a:ext cx="2030528" cy="2446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dirty="0">
                <a:solidFill>
                  <a:srgbClr val="FF0000"/>
                </a:solidFill>
                <a:latin typeface="Arial (Body)"/>
              </a:rPr>
              <a:t>Tam </a:t>
            </a:r>
            <a:r>
              <a:rPr lang="en-US" sz="3500" dirty="0" err="1">
                <a:solidFill>
                  <a:srgbClr val="FF0000"/>
                </a:solidFill>
                <a:latin typeface="Arial (Body)"/>
              </a:rPr>
              <a:t>giác</a:t>
            </a:r>
            <a:r>
              <a:rPr lang="en-US" sz="3500" dirty="0">
                <a:solidFill>
                  <a:srgbClr val="FF0000"/>
                </a:solidFill>
                <a:latin typeface="Arial (Body)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Arial (Body)"/>
              </a:rPr>
              <a:t>cân</a:t>
            </a:r>
            <a:endParaRPr lang="en-US" sz="3500" dirty="0">
              <a:solidFill>
                <a:srgbClr val="FF0000"/>
              </a:solidFill>
              <a:latin typeface="Arial (Body)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BA2DD3-2CF9-C3A2-50E3-538F8D23A6B2}"/>
              </a:ext>
            </a:extLst>
          </p:cNvPr>
          <p:cNvSpPr/>
          <p:nvPr/>
        </p:nvSpPr>
        <p:spPr>
          <a:xfrm>
            <a:off x="8658772" y="4225416"/>
            <a:ext cx="1184042" cy="1836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dirty="0">
                <a:solidFill>
                  <a:srgbClr val="FF0000"/>
                </a:solidFill>
                <a:latin typeface="Arial (Body)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FAD77C-EFE6-A3B2-26EE-D705E02EDC8C}"/>
              </a:ext>
            </a:extLst>
          </p:cNvPr>
          <p:cNvSpPr/>
          <p:nvPr/>
        </p:nvSpPr>
        <p:spPr>
          <a:xfrm>
            <a:off x="10905990" y="4145343"/>
            <a:ext cx="1184042" cy="1836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dirty="0">
                <a:solidFill>
                  <a:srgbClr val="FF0000"/>
                </a:solidFill>
                <a:latin typeface="Arial (Body)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91256A-D793-C3FE-8F3F-2C6C7223F611}"/>
              </a:ext>
            </a:extLst>
          </p:cNvPr>
          <p:cNvSpPr/>
          <p:nvPr/>
        </p:nvSpPr>
        <p:spPr>
          <a:xfrm>
            <a:off x="13153208" y="4145343"/>
            <a:ext cx="1184042" cy="1836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dirty="0">
                <a:solidFill>
                  <a:srgbClr val="FF0000"/>
                </a:solidFill>
                <a:latin typeface="Arial (Body)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CC170D-D57A-6FB4-F085-20FA75F41057}"/>
              </a:ext>
            </a:extLst>
          </p:cNvPr>
          <p:cNvSpPr/>
          <p:nvPr/>
        </p:nvSpPr>
        <p:spPr>
          <a:xfrm>
            <a:off x="15473036" y="4225416"/>
            <a:ext cx="1184042" cy="1836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dirty="0">
                <a:solidFill>
                  <a:srgbClr val="FF0000"/>
                </a:solidFill>
                <a:latin typeface="Arial (Body)"/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D84F4E-33F0-C34E-62A8-6D112FE31507}"/>
              </a:ext>
            </a:extLst>
          </p:cNvPr>
          <p:cNvSpPr/>
          <p:nvPr/>
        </p:nvSpPr>
        <p:spPr>
          <a:xfrm>
            <a:off x="8685889" y="6928145"/>
            <a:ext cx="1184042" cy="1836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dirty="0">
                <a:solidFill>
                  <a:srgbClr val="FF0000"/>
                </a:solidFill>
                <a:latin typeface="Arial (Body)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1BCFA7-347C-657F-F380-0AD17D48739B}"/>
              </a:ext>
            </a:extLst>
          </p:cNvPr>
          <p:cNvSpPr/>
          <p:nvPr/>
        </p:nvSpPr>
        <p:spPr>
          <a:xfrm>
            <a:off x="10933107" y="6848072"/>
            <a:ext cx="1184042" cy="1836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dirty="0">
                <a:solidFill>
                  <a:srgbClr val="FF0000"/>
                </a:solidFill>
                <a:latin typeface="Arial (Body)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E8E2D1-C30D-7A2D-DB45-28833EEF8A05}"/>
              </a:ext>
            </a:extLst>
          </p:cNvPr>
          <p:cNvSpPr/>
          <p:nvPr/>
        </p:nvSpPr>
        <p:spPr>
          <a:xfrm>
            <a:off x="13180325" y="6848072"/>
            <a:ext cx="1184042" cy="1836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dirty="0">
                <a:solidFill>
                  <a:srgbClr val="FF0000"/>
                </a:solidFill>
                <a:latin typeface="Arial (Body)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5897C8-4FD7-B95C-D738-0F42B3D14B78}"/>
              </a:ext>
            </a:extLst>
          </p:cNvPr>
          <p:cNvSpPr/>
          <p:nvPr/>
        </p:nvSpPr>
        <p:spPr>
          <a:xfrm>
            <a:off x="15500153" y="6928145"/>
            <a:ext cx="1184042" cy="1836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dirty="0">
                <a:solidFill>
                  <a:srgbClr val="FF0000"/>
                </a:solidFill>
                <a:latin typeface="Arial (Body)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020086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39192" y="285816"/>
            <a:ext cx="17567808" cy="9760436"/>
            <a:chOff x="0" y="0"/>
            <a:chExt cx="3848257" cy="14148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4779" y="924861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58" y="4351"/>
            <a:ext cx="1005142" cy="1024349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1414333" y="5820785"/>
            <a:ext cx="1560257" cy="84395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87800" y="459335"/>
            <a:ext cx="1071326" cy="119701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371600" y="647700"/>
            <a:ext cx="5257800" cy="1066800"/>
            <a:chOff x="214647" y="190500"/>
            <a:chExt cx="11478326" cy="1066800"/>
          </a:xfrm>
        </p:grpSpPr>
        <p:sp>
          <p:nvSpPr>
            <p:cNvPr id="29" name="Rectangle 28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2. (SGK – tr.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46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19200" y="1763730"/>
            <a:ext cx="15697200" cy="36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chóp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S.MNPQ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SM = 15 cm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đáy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MN = 8 cm.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đáy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chóp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lang="en-US" sz="4000" dirty="0"/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đáy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chóp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69927" y="5942105"/>
            <a:ext cx="8852339" cy="359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4000" dirty="0">
                <a:latin typeface="Arial (Body)"/>
              </a:rPr>
              <a:t>a) </a:t>
            </a:r>
            <a:r>
              <a:rPr lang="fr-FR" sz="4000" dirty="0" err="1">
                <a:latin typeface="Arial (Body)"/>
              </a:rPr>
              <a:t>Hình</a:t>
            </a:r>
            <a:r>
              <a:rPr lang="fr-FR" sz="4000" dirty="0">
                <a:latin typeface="Arial (Body)"/>
              </a:rPr>
              <a:t> </a:t>
            </a:r>
            <a:r>
              <a:rPr lang="fr-FR" sz="4000" dirty="0" err="1">
                <a:latin typeface="Arial (Body)"/>
              </a:rPr>
              <a:t>chóp</a:t>
            </a:r>
            <a:r>
              <a:rPr lang="fr-FR" sz="4000" dirty="0">
                <a:latin typeface="Arial (Body)"/>
              </a:rPr>
              <a:t> </a:t>
            </a:r>
            <a:r>
              <a:rPr lang="fr-FR" sz="4000" dirty="0" err="1">
                <a:latin typeface="Arial (Body)"/>
              </a:rPr>
              <a:t>tứ</a:t>
            </a:r>
            <a:r>
              <a:rPr lang="fr-FR" sz="4000" dirty="0">
                <a:latin typeface="Arial (Body)"/>
              </a:rPr>
              <a:t> </a:t>
            </a:r>
            <a:r>
              <a:rPr lang="fr-FR" sz="4000" dirty="0" err="1">
                <a:latin typeface="Arial (Body)"/>
              </a:rPr>
              <a:t>giác</a:t>
            </a:r>
            <a:r>
              <a:rPr lang="fr-FR" sz="4000" dirty="0">
                <a:latin typeface="Arial (Body)"/>
              </a:rPr>
              <a:t> </a:t>
            </a:r>
            <a:r>
              <a:rPr lang="fr-FR" sz="4000" dirty="0" err="1">
                <a:latin typeface="Arial (Body)"/>
              </a:rPr>
              <a:t>đều</a:t>
            </a:r>
            <a:r>
              <a:rPr lang="fr-FR" sz="4000" dirty="0">
                <a:latin typeface="Arial (Body)"/>
              </a:rPr>
              <a:t> S.MNPQ </a:t>
            </a:r>
            <a:r>
              <a:rPr lang="fr-FR" sz="4000" dirty="0" err="1">
                <a:latin typeface="Arial (Body)"/>
              </a:rPr>
              <a:t>có</a:t>
            </a:r>
            <a:r>
              <a:rPr lang="fr-FR" sz="4000" dirty="0">
                <a:latin typeface="Arial (Body)"/>
              </a:rPr>
              <a:t>:</a:t>
            </a:r>
            <a:endParaRPr lang="en-US" sz="4000" dirty="0">
              <a:latin typeface="Arial (Body)"/>
            </a:endParaRPr>
          </a:p>
          <a:p>
            <a:pPr>
              <a:lnSpc>
                <a:spcPct val="200000"/>
              </a:lnSpc>
            </a:pPr>
            <a:r>
              <a:rPr lang="fr-FR" sz="4000" dirty="0">
                <a:latin typeface="Arial (Body)"/>
              </a:rPr>
              <a:t>+ </a:t>
            </a:r>
            <a:r>
              <a:rPr lang="fr-FR" sz="4000" dirty="0" err="1">
                <a:latin typeface="Arial (Body)"/>
              </a:rPr>
              <a:t>Mặt</a:t>
            </a:r>
            <a:r>
              <a:rPr lang="fr-FR" sz="4000" dirty="0">
                <a:latin typeface="Arial (Body)"/>
              </a:rPr>
              <a:t> </a:t>
            </a:r>
            <a:r>
              <a:rPr lang="fr-FR" sz="4000" dirty="0" err="1">
                <a:latin typeface="Arial (Body)"/>
              </a:rPr>
              <a:t>bên</a:t>
            </a:r>
            <a:r>
              <a:rPr lang="fr-FR" sz="4000" dirty="0">
                <a:latin typeface="Arial (Body)"/>
              </a:rPr>
              <a:t>: SMN, SNP, SPQ, SMQ;</a:t>
            </a:r>
            <a:endParaRPr lang="en-US" sz="4000" dirty="0">
              <a:latin typeface="Arial (Body)"/>
            </a:endParaRPr>
          </a:p>
          <a:p>
            <a:pPr>
              <a:lnSpc>
                <a:spcPct val="200000"/>
              </a:lnSpc>
            </a:pPr>
            <a:r>
              <a:rPr lang="fr-FR" sz="4000" dirty="0">
                <a:latin typeface="Arial (Body)"/>
              </a:rPr>
              <a:t>+ </a:t>
            </a:r>
            <a:r>
              <a:rPr lang="fr-FR" sz="4000" dirty="0" err="1">
                <a:latin typeface="Arial (Body)"/>
              </a:rPr>
              <a:t>Mặt</a:t>
            </a:r>
            <a:r>
              <a:rPr lang="fr-FR" sz="4000" dirty="0">
                <a:latin typeface="Arial (Body)"/>
              </a:rPr>
              <a:t> </a:t>
            </a:r>
            <a:r>
              <a:rPr lang="fr-FR" sz="4000" dirty="0" err="1">
                <a:latin typeface="Arial (Body)"/>
              </a:rPr>
              <a:t>đáy</a:t>
            </a:r>
            <a:r>
              <a:rPr lang="fr-FR" sz="4000" dirty="0">
                <a:latin typeface="Arial (Body)"/>
              </a:rPr>
              <a:t>: MNPQ.</a:t>
            </a:r>
            <a:endParaRPr lang="en-US" sz="4000" dirty="0">
              <a:latin typeface="Arial (Body)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20097E-DC68-9BD1-148F-3EF668A5DF28}"/>
              </a:ext>
            </a:extLst>
          </p:cNvPr>
          <p:cNvGrpSpPr/>
          <p:nvPr/>
        </p:nvGrpSpPr>
        <p:grpSpPr>
          <a:xfrm>
            <a:off x="12488723" y="5293246"/>
            <a:ext cx="4575346" cy="4564899"/>
            <a:chOff x="3526140" y="545697"/>
            <a:chExt cx="5139720" cy="518776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934B4F0-499A-741E-DBB3-D3E440CCE918}"/>
                </a:ext>
              </a:extLst>
            </p:cNvPr>
            <p:cNvGrpSpPr/>
            <p:nvPr/>
          </p:nvGrpSpPr>
          <p:grpSpPr>
            <a:xfrm>
              <a:off x="3526140" y="545697"/>
              <a:ext cx="5139720" cy="5187763"/>
              <a:chOff x="2913417" y="159877"/>
              <a:chExt cx="5139720" cy="5187763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1BB842F-C1C3-5275-84F3-42142358F93E}"/>
                  </a:ext>
                </a:extLst>
              </p:cNvPr>
              <p:cNvSpPr/>
              <p:nvPr/>
            </p:nvSpPr>
            <p:spPr>
              <a:xfrm>
                <a:off x="4205821" y="4793642"/>
                <a:ext cx="1454212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000" i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8 cm</a:t>
                </a:r>
                <a:endParaRPr lang="en-US" sz="3000" i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26EF4A0-7D76-5BDD-9BEC-2C1F231484F4}"/>
                  </a:ext>
                </a:extLst>
              </p:cNvPr>
              <p:cNvGrpSpPr/>
              <p:nvPr/>
            </p:nvGrpSpPr>
            <p:grpSpPr>
              <a:xfrm>
                <a:off x="2913417" y="159877"/>
                <a:ext cx="5139720" cy="5052397"/>
                <a:chOff x="2913417" y="159876"/>
                <a:chExt cx="6315302" cy="6667183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AF27167F-9140-0E00-F533-621E70492F2D}"/>
                    </a:ext>
                  </a:extLst>
                </p:cNvPr>
                <p:cNvGrpSpPr/>
                <p:nvPr/>
              </p:nvGrpSpPr>
              <p:grpSpPr>
                <a:xfrm>
                  <a:off x="3348788" y="633663"/>
                  <a:ext cx="5463339" cy="5658853"/>
                  <a:chOff x="3348788" y="633663"/>
                  <a:chExt cx="5463339" cy="5658853"/>
                </a:xfrm>
              </p:grpSpPr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2674898A-12E8-F23E-D284-9EA13F6C91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179594" y="633663"/>
                    <a:ext cx="931446" cy="3208422"/>
                  </a:xfrm>
                  <a:prstGeom prst="line">
                    <a:avLst/>
                  </a:prstGeom>
                  <a:ln w="28575"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12F98A10-1082-58F2-695A-83AB34D082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48791" y="633663"/>
                    <a:ext cx="2731166" cy="5658853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8104F444-A66A-800D-FA3B-FA481B416A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63915" y="633663"/>
                    <a:ext cx="2715125" cy="327660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0975547B-4D9B-0D83-B293-4FC621FB58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95999" y="633663"/>
                    <a:ext cx="914400" cy="559067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E93891FB-BADC-66C0-45B4-010D119621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48788" y="3852112"/>
                    <a:ext cx="1845846" cy="2372225"/>
                  </a:xfrm>
                  <a:prstGeom prst="line">
                    <a:avLst/>
                  </a:prstGeom>
                  <a:ln w="28575"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6B7DA44D-401D-D565-893C-9015B74434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410954" y="6224337"/>
                    <a:ext cx="3599445" cy="34089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3AC6C145-90E8-102E-CB04-8053DADE4B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996362" y="3910264"/>
                    <a:ext cx="1815765" cy="234816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2BDE5C71-8931-5CFF-2C94-583AB40D85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172576" y="3852112"/>
                    <a:ext cx="3606464" cy="58152"/>
                  </a:xfrm>
                  <a:prstGeom prst="line">
                    <a:avLst/>
                  </a:prstGeom>
                  <a:ln w="28575"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75232C8-AB13-3305-D9E6-88AF5BCE9638}"/>
                    </a:ext>
                  </a:extLst>
                </p:cNvPr>
                <p:cNvSpPr/>
                <p:nvPr/>
              </p:nvSpPr>
              <p:spPr>
                <a:xfrm>
                  <a:off x="6142121" y="159876"/>
                  <a:ext cx="466437" cy="73106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000" b="1" dirty="0">
                      <a:ln w="0"/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endParaRPr lang="en-US" sz="3000" b="1" cap="none" spc="0" dirty="0">
                    <a:ln w="0"/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9DC7906-BEFC-D651-7F6F-7CBBC7CB12CD}"/>
                    </a:ext>
                  </a:extLst>
                </p:cNvPr>
                <p:cNvSpPr/>
                <p:nvPr/>
              </p:nvSpPr>
              <p:spPr>
                <a:xfrm>
                  <a:off x="8762281" y="3667355"/>
                  <a:ext cx="466438" cy="55399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000" b="1" dirty="0">
                      <a:ln w="0"/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  <a:endParaRPr lang="en-US" sz="3000" b="1" cap="none" spc="0" dirty="0">
                    <a:ln w="0"/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DE7C705-ABCF-B75E-0BA5-F0B01967AB65}"/>
                    </a:ext>
                  </a:extLst>
                </p:cNvPr>
                <p:cNvSpPr/>
                <p:nvPr/>
              </p:nvSpPr>
              <p:spPr>
                <a:xfrm>
                  <a:off x="5347822" y="3282049"/>
                  <a:ext cx="466437" cy="73106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000" b="1" cap="none" spc="0" dirty="0">
                      <a:ln w="0"/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AC7B7066-0351-1CBD-4E6B-193C3C4B7524}"/>
                    </a:ext>
                  </a:extLst>
                </p:cNvPr>
                <p:cNvSpPr/>
                <p:nvPr/>
              </p:nvSpPr>
              <p:spPr>
                <a:xfrm>
                  <a:off x="7072598" y="6095999"/>
                  <a:ext cx="466437" cy="73106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000" b="1" cap="none" spc="0" dirty="0">
                      <a:ln w="0"/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2BE3C14-2DF6-609A-18E9-BD5DE9CFDB39}"/>
                    </a:ext>
                  </a:extLst>
                </p:cNvPr>
                <p:cNvSpPr/>
                <p:nvPr/>
              </p:nvSpPr>
              <p:spPr>
                <a:xfrm>
                  <a:off x="2913417" y="6190247"/>
                  <a:ext cx="466438" cy="55399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000" b="1" dirty="0">
                      <a:ln w="0"/>
                      <a:latin typeface="Arial" panose="020B0604020202020204" pitchFamily="34" charset="0"/>
                      <a:cs typeface="Arial" panose="020B0604020202020204" pitchFamily="34" charset="0"/>
                    </a:rPr>
                    <a:t>M</a:t>
                  </a:r>
                  <a:endParaRPr lang="en-US" sz="3000" b="1" cap="none" spc="0" dirty="0">
                    <a:ln w="0"/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63ADFE-4F02-7E16-9BE7-4CD117FA218D}"/>
                </a:ext>
              </a:extLst>
            </p:cNvPr>
            <p:cNvSpPr/>
            <p:nvPr/>
          </p:nvSpPr>
          <p:spPr>
            <a:xfrm rot="17853134">
              <a:off x="3878577" y="2526234"/>
              <a:ext cx="1454212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i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15 cm</a:t>
              </a:r>
              <a:endParaRPr lang="en-US" sz="3000" i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65857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39192" y="285816"/>
            <a:ext cx="17567808" cy="9760436"/>
            <a:chOff x="0" y="0"/>
            <a:chExt cx="3848257" cy="14148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4779" y="924861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58" y="4351"/>
            <a:ext cx="1005142" cy="1024349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1414333" y="5820785"/>
            <a:ext cx="1560257" cy="84395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87800" y="459335"/>
            <a:ext cx="1071326" cy="119701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371600" y="647700"/>
            <a:ext cx="5257800" cy="1066800"/>
            <a:chOff x="214647" y="190500"/>
            <a:chExt cx="11478326" cy="1066800"/>
          </a:xfrm>
        </p:grpSpPr>
        <p:sp>
          <p:nvSpPr>
            <p:cNvPr id="29" name="Rectangle 28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2. (SGK – tr.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46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19200" y="1763730"/>
            <a:ext cx="15697200" cy="36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chóp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S.MNPQ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SM = 15 cm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đáy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MN = 8 cm.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đáy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chóp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lang="en-US" sz="4000" dirty="0"/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đáy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chóp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989852" y="5764663"/>
            <a:ext cx="9760066" cy="359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4000" dirty="0">
                <a:latin typeface="Arial (Body)"/>
              </a:rPr>
              <a:t>b) </a:t>
            </a:r>
            <a:r>
              <a:rPr lang="fr-FR" sz="4000" dirty="0" err="1">
                <a:latin typeface="Arial (Body)"/>
              </a:rPr>
              <a:t>Xét</a:t>
            </a:r>
            <a:r>
              <a:rPr lang="fr-FR" sz="4000" dirty="0">
                <a:latin typeface="Arial (Body)"/>
              </a:rPr>
              <a:t> </a:t>
            </a:r>
            <a:r>
              <a:rPr lang="fr-FR" sz="4000" dirty="0" err="1">
                <a:latin typeface="Arial (Body)"/>
              </a:rPr>
              <a:t>hình</a:t>
            </a:r>
            <a:r>
              <a:rPr lang="fr-FR" sz="4000" dirty="0">
                <a:latin typeface="Arial (Body)"/>
              </a:rPr>
              <a:t> </a:t>
            </a:r>
            <a:r>
              <a:rPr lang="fr-FR" sz="4000" dirty="0" err="1">
                <a:latin typeface="Arial (Body)"/>
              </a:rPr>
              <a:t>chóp</a:t>
            </a:r>
            <a:r>
              <a:rPr lang="fr-FR" sz="4000" dirty="0">
                <a:latin typeface="Arial (Body)"/>
              </a:rPr>
              <a:t> </a:t>
            </a:r>
            <a:r>
              <a:rPr lang="fr-FR" sz="4000" dirty="0" err="1">
                <a:latin typeface="Arial (Body)"/>
              </a:rPr>
              <a:t>tứ</a:t>
            </a:r>
            <a:r>
              <a:rPr lang="fr-FR" sz="4000" dirty="0">
                <a:latin typeface="Arial (Body)"/>
              </a:rPr>
              <a:t> </a:t>
            </a:r>
            <a:r>
              <a:rPr lang="fr-FR" sz="4000" dirty="0" err="1">
                <a:latin typeface="Arial (Body)"/>
              </a:rPr>
              <a:t>giác</a:t>
            </a:r>
            <a:r>
              <a:rPr lang="fr-FR" sz="4000" dirty="0">
                <a:latin typeface="Arial (Body)"/>
              </a:rPr>
              <a:t> </a:t>
            </a:r>
            <a:r>
              <a:rPr lang="fr-FR" sz="4000" dirty="0" err="1">
                <a:latin typeface="Arial (Body)"/>
              </a:rPr>
              <a:t>đều</a:t>
            </a:r>
            <a:r>
              <a:rPr lang="fr-FR" sz="4000" dirty="0">
                <a:latin typeface="Arial (Body)"/>
              </a:rPr>
              <a:t> S.MNPQ </a:t>
            </a:r>
            <a:r>
              <a:rPr lang="fr-FR" sz="4000" dirty="0" err="1">
                <a:latin typeface="Arial (Body)"/>
              </a:rPr>
              <a:t>có</a:t>
            </a:r>
            <a:r>
              <a:rPr lang="fr-FR" sz="4000" dirty="0">
                <a:latin typeface="Arial (Body)"/>
              </a:rPr>
              <a:t>:</a:t>
            </a:r>
            <a:endParaRPr lang="en-US" sz="4000" dirty="0">
              <a:latin typeface="Arial (Body)"/>
            </a:endParaRPr>
          </a:p>
          <a:p>
            <a:pPr>
              <a:lnSpc>
                <a:spcPct val="200000"/>
              </a:lnSpc>
            </a:pPr>
            <a:r>
              <a:rPr lang="en-US" sz="4000" dirty="0">
                <a:latin typeface="Arial (Body)"/>
              </a:rPr>
              <a:t>+ SN = SP = SQ = SM = 15 cm;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latin typeface="Arial (Body)"/>
              </a:rPr>
              <a:t>+ NP = PQ = QM = MN = 8 cm.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0ABC5E5-CEBB-BEAE-7F2B-471C8DDC311A}"/>
              </a:ext>
            </a:extLst>
          </p:cNvPr>
          <p:cNvGrpSpPr/>
          <p:nvPr/>
        </p:nvGrpSpPr>
        <p:grpSpPr>
          <a:xfrm>
            <a:off x="12488723" y="5293246"/>
            <a:ext cx="4575346" cy="4564899"/>
            <a:chOff x="3526140" y="545697"/>
            <a:chExt cx="5139720" cy="518776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F446C6C-244F-4AB1-E47F-A3478DD7BCD1}"/>
                </a:ext>
              </a:extLst>
            </p:cNvPr>
            <p:cNvGrpSpPr/>
            <p:nvPr/>
          </p:nvGrpSpPr>
          <p:grpSpPr>
            <a:xfrm>
              <a:off x="3526140" y="545697"/>
              <a:ext cx="5139720" cy="5187763"/>
              <a:chOff x="2913417" y="159877"/>
              <a:chExt cx="5139720" cy="5187763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43C78F5-3A13-E2DC-6773-6D6A2D4F9F7C}"/>
                  </a:ext>
                </a:extLst>
              </p:cNvPr>
              <p:cNvSpPr/>
              <p:nvPr/>
            </p:nvSpPr>
            <p:spPr>
              <a:xfrm>
                <a:off x="4205821" y="4793642"/>
                <a:ext cx="1454212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000" i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8 cm</a:t>
                </a:r>
                <a:endParaRPr lang="en-US" sz="3000" i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E28C32EE-A922-2B93-19A3-66D45D3FED3B}"/>
                  </a:ext>
                </a:extLst>
              </p:cNvPr>
              <p:cNvGrpSpPr/>
              <p:nvPr/>
            </p:nvGrpSpPr>
            <p:grpSpPr>
              <a:xfrm>
                <a:off x="2913417" y="159877"/>
                <a:ext cx="5139720" cy="5052397"/>
                <a:chOff x="2913417" y="159876"/>
                <a:chExt cx="6315302" cy="6667183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60A9E54B-AAD6-C171-59FB-FBF1A3F2D529}"/>
                    </a:ext>
                  </a:extLst>
                </p:cNvPr>
                <p:cNvGrpSpPr/>
                <p:nvPr/>
              </p:nvGrpSpPr>
              <p:grpSpPr>
                <a:xfrm>
                  <a:off x="3348788" y="633663"/>
                  <a:ext cx="5463339" cy="5658853"/>
                  <a:chOff x="3348788" y="633663"/>
                  <a:chExt cx="5463339" cy="5658853"/>
                </a:xfrm>
              </p:grpSpPr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CD777B0D-E308-3F2D-6372-5CDD77185B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179594" y="633663"/>
                    <a:ext cx="931446" cy="3208422"/>
                  </a:xfrm>
                  <a:prstGeom prst="line">
                    <a:avLst/>
                  </a:prstGeom>
                  <a:ln w="28575"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2A91D061-2F2B-480D-CD17-A77CB00A69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48791" y="633663"/>
                    <a:ext cx="2731166" cy="5658853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4FF81F23-24AA-03D1-2691-71E6A3F75A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63915" y="633663"/>
                    <a:ext cx="2715125" cy="327660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18C92EAE-E770-86E8-550C-FEF04C67F5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95999" y="633663"/>
                    <a:ext cx="914400" cy="559067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6FF40EFA-B64D-2307-3A81-12B0A7ACB7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48788" y="3852112"/>
                    <a:ext cx="1845846" cy="2372225"/>
                  </a:xfrm>
                  <a:prstGeom prst="line">
                    <a:avLst/>
                  </a:prstGeom>
                  <a:ln w="28575"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A364029D-D52E-4E35-DC12-5DCE36C9E3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410954" y="6224337"/>
                    <a:ext cx="3599445" cy="34089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5F651214-4766-2DC6-A865-E4F01F7C35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996362" y="3910264"/>
                    <a:ext cx="1815765" cy="234816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1622BAA1-C4DA-5087-48EF-D5914D6195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172576" y="3852112"/>
                    <a:ext cx="3606464" cy="58152"/>
                  </a:xfrm>
                  <a:prstGeom prst="line">
                    <a:avLst/>
                  </a:prstGeom>
                  <a:ln w="28575"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DB091016-2ABA-64EC-C02B-2DE15E069706}"/>
                    </a:ext>
                  </a:extLst>
                </p:cNvPr>
                <p:cNvSpPr/>
                <p:nvPr/>
              </p:nvSpPr>
              <p:spPr>
                <a:xfrm>
                  <a:off x="6142121" y="159876"/>
                  <a:ext cx="466437" cy="73106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000" b="1" dirty="0">
                      <a:ln w="0"/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endParaRPr lang="en-US" sz="3000" b="1" cap="none" spc="0" dirty="0">
                    <a:ln w="0"/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92F9EC76-5EFD-B573-029C-1EC64A1120D6}"/>
                    </a:ext>
                  </a:extLst>
                </p:cNvPr>
                <p:cNvSpPr/>
                <p:nvPr/>
              </p:nvSpPr>
              <p:spPr>
                <a:xfrm>
                  <a:off x="8762281" y="3667355"/>
                  <a:ext cx="466438" cy="55399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000" b="1" dirty="0">
                      <a:ln w="0"/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  <a:endParaRPr lang="en-US" sz="3000" b="1" cap="none" spc="0" dirty="0">
                    <a:ln w="0"/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4E560AAE-80E4-CF0F-5B55-91DAE2FE642F}"/>
                    </a:ext>
                  </a:extLst>
                </p:cNvPr>
                <p:cNvSpPr/>
                <p:nvPr/>
              </p:nvSpPr>
              <p:spPr>
                <a:xfrm>
                  <a:off x="5347822" y="3282049"/>
                  <a:ext cx="466437" cy="73106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000" b="1" cap="none" spc="0" dirty="0">
                      <a:ln w="0"/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</a:t>
                  </a: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5C1F6DCF-82FC-26CC-FD9A-05D7347B5DF7}"/>
                    </a:ext>
                  </a:extLst>
                </p:cNvPr>
                <p:cNvSpPr/>
                <p:nvPr/>
              </p:nvSpPr>
              <p:spPr>
                <a:xfrm>
                  <a:off x="7072598" y="6095999"/>
                  <a:ext cx="466437" cy="73106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000" b="1" cap="none" spc="0" dirty="0">
                      <a:ln w="0"/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73B4680A-8B97-63CE-D841-823885F4D1EC}"/>
                    </a:ext>
                  </a:extLst>
                </p:cNvPr>
                <p:cNvSpPr/>
                <p:nvPr/>
              </p:nvSpPr>
              <p:spPr>
                <a:xfrm>
                  <a:off x="2913417" y="6190247"/>
                  <a:ext cx="466438" cy="55399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000" b="1" dirty="0">
                      <a:ln w="0"/>
                      <a:latin typeface="Arial" panose="020B0604020202020204" pitchFamily="34" charset="0"/>
                      <a:cs typeface="Arial" panose="020B0604020202020204" pitchFamily="34" charset="0"/>
                    </a:rPr>
                    <a:t>M</a:t>
                  </a:r>
                  <a:endParaRPr lang="en-US" sz="3000" b="1" cap="none" spc="0" dirty="0">
                    <a:ln w="0"/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2A5C6AE-97B1-5633-472B-80B7C9A608A6}"/>
                </a:ext>
              </a:extLst>
            </p:cNvPr>
            <p:cNvSpPr/>
            <p:nvPr/>
          </p:nvSpPr>
          <p:spPr>
            <a:xfrm rot="17853134">
              <a:off x="3878577" y="2526234"/>
              <a:ext cx="1454212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i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15 cm</a:t>
              </a:r>
              <a:endParaRPr lang="en-US" sz="3000" i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75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5555577" y="266700"/>
            <a:ext cx="2580023" cy="2529303"/>
            <a:chOff x="15375571" y="405143"/>
            <a:chExt cx="2580023" cy="2529303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066800" y="1045957"/>
            <a:ext cx="5257800" cy="1066800"/>
            <a:chOff x="214647" y="190500"/>
            <a:chExt cx="11478326" cy="1066800"/>
          </a:xfrm>
        </p:grpSpPr>
        <p:sp>
          <p:nvSpPr>
            <p:cNvPr id="35" name="Rectangle 34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3. (SGK – tr.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47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371600" y="2650792"/>
            <a:ext cx="16553565" cy="6056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chóp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S. DEF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SE = 5 cm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đáy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EF = 3 cm.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a)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mặt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mặt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đáy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chóp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b)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Độ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dài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cạnh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cạnh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đáy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còn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chóp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đáy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0255" y="8281477"/>
            <a:ext cx="1920406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516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9673" y="2098889"/>
            <a:ext cx="17449800" cy="779456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555577" y="266700"/>
            <a:ext cx="2580023" cy="2529303"/>
            <a:chOff x="15375571" y="405143"/>
            <a:chExt cx="2580023" cy="2529303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sp>
        <p:nvSpPr>
          <p:cNvPr id="30" name="Oval Callout 29"/>
          <p:cNvSpPr/>
          <p:nvPr/>
        </p:nvSpPr>
        <p:spPr>
          <a:xfrm>
            <a:off x="8308018" y="1515168"/>
            <a:ext cx="1671964" cy="79542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54971" y="660070"/>
            <a:ext cx="5257800" cy="1066800"/>
            <a:chOff x="214647" y="190500"/>
            <a:chExt cx="11478326" cy="1066800"/>
          </a:xfrm>
        </p:grpSpPr>
        <p:sp>
          <p:nvSpPr>
            <p:cNvPr id="35" name="Rectangle 34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3. (SGK – tr.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47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151841" y="2505659"/>
            <a:ext cx="10177732" cy="644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dirty="0">
                <a:latin typeface="Arial (Body)"/>
              </a:rPr>
              <a:t>a) Hình chóp tam giác đều S.DEF có:</a:t>
            </a:r>
            <a:endParaRPr lang="en-US" sz="4000" dirty="0">
              <a:latin typeface="Arial (Body)"/>
            </a:endParaRPr>
          </a:p>
          <a:p>
            <a:pPr>
              <a:lnSpc>
                <a:spcPct val="150000"/>
              </a:lnSpc>
            </a:pPr>
            <a:r>
              <a:rPr lang="pt-BR" sz="4000" dirty="0">
                <a:latin typeface="Arial (Body)"/>
              </a:rPr>
              <a:t>+ Các mặt bên: SDE, SEF, SFD;</a:t>
            </a:r>
            <a:endParaRPr lang="en-US" sz="4000" dirty="0">
              <a:latin typeface="Arial (Body)"/>
            </a:endParaRPr>
          </a:p>
          <a:p>
            <a:pPr>
              <a:lnSpc>
                <a:spcPct val="150000"/>
              </a:lnSpc>
            </a:pPr>
            <a:r>
              <a:rPr lang="pt-BR" sz="4000" dirty="0">
                <a:latin typeface="Arial (Body)"/>
              </a:rPr>
              <a:t>+ Mặt đáy: DEF.</a:t>
            </a:r>
            <a:endParaRPr lang="en-US" sz="4000" dirty="0">
              <a:latin typeface="Arial (Body)"/>
            </a:endParaRPr>
          </a:p>
          <a:p>
            <a:pPr>
              <a:lnSpc>
                <a:spcPct val="150000"/>
              </a:lnSpc>
            </a:pPr>
            <a:r>
              <a:rPr lang="pt-BR" sz="4000" dirty="0">
                <a:latin typeface="Arial (Body)"/>
              </a:rPr>
              <a:t>b) Hình chóp tam giác đều S.DEF có:</a:t>
            </a:r>
            <a:endParaRPr lang="en-US" sz="4000" dirty="0">
              <a:latin typeface="Arial (Body)"/>
            </a:endParaRPr>
          </a:p>
          <a:p>
            <a:pPr>
              <a:lnSpc>
                <a:spcPct val="150000"/>
              </a:lnSpc>
            </a:pPr>
            <a:r>
              <a:rPr lang="pt-BR" sz="4000" dirty="0">
                <a:latin typeface="Arial (Body)"/>
              </a:rPr>
              <a:t>+ SD = SF = SE = 5 cm;</a:t>
            </a:r>
            <a:endParaRPr lang="en-US" sz="4000" dirty="0">
              <a:latin typeface="Arial (Body)"/>
            </a:endParaRPr>
          </a:p>
          <a:p>
            <a:pPr>
              <a:lnSpc>
                <a:spcPct val="150000"/>
              </a:lnSpc>
            </a:pPr>
            <a:r>
              <a:rPr lang="pt-BR" sz="4000" dirty="0">
                <a:latin typeface="Arial (Body)"/>
              </a:rPr>
              <a:t>+ DE = DF = EF = 3 cm.</a:t>
            </a:r>
            <a:endParaRPr lang="en-US" sz="4000" dirty="0">
              <a:latin typeface="Arial (Body)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sz="4000" dirty="0">
              <a:solidFill>
                <a:schemeClr val="tx1"/>
              </a:solidFill>
              <a:effectLst/>
              <a:latin typeface="Arial (Body)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0255" y="8281477"/>
            <a:ext cx="1920406" cy="181676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6048B58-9914-0D5D-2B38-9ABF0796FED8}"/>
              </a:ext>
            </a:extLst>
          </p:cNvPr>
          <p:cNvGrpSpPr/>
          <p:nvPr/>
        </p:nvGrpSpPr>
        <p:grpSpPr>
          <a:xfrm>
            <a:off x="11574050" y="2685501"/>
            <a:ext cx="5556408" cy="4984384"/>
            <a:chOff x="3224673" y="541147"/>
            <a:chExt cx="5719958" cy="635292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D7D9286-B922-BD32-E85A-4F5D48B72F48}"/>
                </a:ext>
              </a:extLst>
            </p:cNvPr>
            <p:cNvGrpSpPr/>
            <p:nvPr/>
          </p:nvGrpSpPr>
          <p:grpSpPr>
            <a:xfrm>
              <a:off x="3785936" y="1187115"/>
              <a:ext cx="4620127" cy="5053264"/>
              <a:chOff x="3785936" y="1187115"/>
              <a:chExt cx="4620127" cy="5053264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EB59728-A180-133B-8AF4-12B97AD6FF4E}"/>
                  </a:ext>
                </a:extLst>
              </p:cNvPr>
              <p:cNvGrpSpPr/>
              <p:nvPr/>
            </p:nvGrpSpPr>
            <p:grpSpPr>
              <a:xfrm>
                <a:off x="3785936" y="1187115"/>
                <a:ext cx="4620127" cy="5053264"/>
                <a:chOff x="3785936" y="1187115"/>
                <a:chExt cx="4620127" cy="5053264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85D40E26-2067-080B-859E-1B7EC07E0E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85936" y="1187116"/>
                  <a:ext cx="1860884" cy="255069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323CC20A-2449-1FED-BB1A-7C44B9A606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58073" y="1211180"/>
                  <a:ext cx="288747" cy="502919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8FA9C706-7DFE-A697-F1E9-0F35E60EA4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46820" y="1187115"/>
                  <a:ext cx="2759243" cy="25506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EC8BB58-B494-CE24-0169-097FF8DC2F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85936" y="3737811"/>
                <a:ext cx="1572137" cy="250256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31C3FD7-1A35-97CD-857C-99D056333A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8073" y="3737811"/>
                <a:ext cx="3047990" cy="250256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6571339-3EA7-9C8B-AB47-D3AF78C87C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85936" y="3737811"/>
                <a:ext cx="4620127" cy="0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C74552C-8D98-60DE-AEDF-784D5BF598DE}"/>
                </a:ext>
              </a:extLst>
            </p:cNvPr>
            <p:cNvSpPr/>
            <p:nvPr/>
          </p:nvSpPr>
          <p:spPr>
            <a:xfrm>
              <a:off x="3224673" y="3532169"/>
              <a:ext cx="454132" cy="706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sz="30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9BCE82C-A6A1-871F-B8A6-154B706DEBA0}"/>
                </a:ext>
              </a:extLst>
            </p:cNvPr>
            <p:cNvSpPr/>
            <p:nvPr/>
          </p:nvSpPr>
          <p:spPr>
            <a:xfrm>
              <a:off x="5376254" y="541147"/>
              <a:ext cx="454132" cy="706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13CC264-A022-E00F-7418-9C338AFC3861}"/>
                </a:ext>
              </a:extLst>
            </p:cNvPr>
            <p:cNvSpPr/>
            <p:nvPr/>
          </p:nvSpPr>
          <p:spPr>
            <a:xfrm>
              <a:off x="8469047" y="3426857"/>
              <a:ext cx="475584" cy="706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30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482F87-E0BE-FCDD-7D84-AFD4DA7DDC7A}"/>
                </a:ext>
              </a:extLst>
            </p:cNvPr>
            <p:cNvSpPr/>
            <p:nvPr/>
          </p:nvSpPr>
          <p:spPr>
            <a:xfrm>
              <a:off x="5290619" y="6187969"/>
              <a:ext cx="432680" cy="706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25097B-022D-9618-2171-5BD1DEF03E30}"/>
                </a:ext>
              </a:extLst>
            </p:cNvPr>
            <p:cNvSpPr/>
            <p:nvPr/>
          </p:nvSpPr>
          <p:spPr>
            <a:xfrm rot="3615533">
              <a:off x="4122171" y="4586056"/>
              <a:ext cx="1454212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3 cm</a:t>
              </a:r>
              <a:endParaRPr lang="en-US" sz="300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AE72371-5D80-759B-C818-CB611B734CB9}"/>
                </a:ext>
              </a:extLst>
            </p:cNvPr>
            <p:cNvSpPr/>
            <p:nvPr/>
          </p:nvSpPr>
          <p:spPr>
            <a:xfrm rot="2696022">
              <a:off x="6486829" y="1877341"/>
              <a:ext cx="1454212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5 cm</a:t>
              </a:r>
              <a:endParaRPr lang="en-US" sz="300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74C20B8-E944-88A0-0E78-8861E92A590E}"/>
              </a:ext>
            </a:extLst>
          </p:cNvPr>
          <p:cNvSpPr txBox="1"/>
          <p:nvPr/>
        </p:nvSpPr>
        <p:spPr>
          <a:xfrm>
            <a:off x="1036034" y="7961745"/>
            <a:ext cx="145250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c) Mặt đáy của hình chóp S.DEF là tam giác đều DEF nên mỗi góc của tam giác này có số đo bằng 60°.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370337" y="6999513"/>
            <a:ext cx="5486400" cy="41628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9200" y="2679160"/>
            <a:ext cx="596921" cy="6083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311433" y="190500"/>
            <a:ext cx="750048" cy="7643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860249" y="8913865"/>
            <a:ext cx="1005142" cy="1024349"/>
          </a:xfrm>
          <a:prstGeom prst="rect">
            <a:avLst/>
          </a:prstGeom>
        </p:spPr>
      </p:pic>
      <p:grpSp>
        <p:nvGrpSpPr>
          <p:cNvPr id="26" name="Group 8"/>
          <p:cNvGrpSpPr/>
          <p:nvPr/>
        </p:nvGrpSpPr>
        <p:grpSpPr>
          <a:xfrm>
            <a:off x="2741901" y="3590899"/>
            <a:ext cx="1226808" cy="1226808"/>
            <a:chOff x="0" y="0"/>
            <a:chExt cx="1635744" cy="1635744"/>
          </a:xfrm>
        </p:grpSpPr>
        <p:grpSp>
          <p:nvGrpSpPr>
            <p:cNvPr id="27" name="Group 9"/>
            <p:cNvGrpSpPr>
              <a:grpSpLocks noChangeAspect="1"/>
            </p:cNvGrpSpPr>
            <p:nvPr/>
          </p:nvGrpSpPr>
          <p:grpSpPr>
            <a:xfrm>
              <a:off x="0" y="0"/>
              <a:ext cx="1635744" cy="1635744"/>
              <a:chOff x="0" y="0"/>
              <a:chExt cx="495300" cy="495300"/>
            </a:xfrm>
          </p:grpSpPr>
          <p:sp>
            <p:nvSpPr>
              <p:cNvPr id="29" name="Freeform 1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DA64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28435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TextBox 12"/>
            <p:cNvSpPr txBox="1"/>
            <p:nvPr/>
          </p:nvSpPr>
          <p:spPr>
            <a:xfrm>
              <a:off x="383797" y="153700"/>
              <a:ext cx="868151" cy="1139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4149491" y="3556251"/>
            <a:ext cx="11626068" cy="1020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500" b="1" dirty="0" err="1">
                <a:ea typeface="Times New Roman" panose="02020603050405020304" pitchFamily="18" charset="0"/>
              </a:rPr>
              <a:t>Hình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chóp</a:t>
            </a:r>
            <a:r>
              <a:rPr lang="en-US" sz="4500" b="1" dirty="0">
                <a:ea typeface="Times New Roman" panose="02020603050405020304" pitchFamily="18" charset="0"/>
              </a:rPr>
              <a:t> tam </a:t>
            </a:r>
            <a:r>
              <a:rPr lang="en-US" sz="4500" b="1" dirty="0" err="1">
                <a:ea typeface="Times New Roman" panose="02020603050405020304" pitchFamily="18" charset="0"/>
              </a:rPr>
              <a:t>giác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đều</a:t>
            </a:r>
            <a:r>
              <a:rPr lang="en-US" sz="4500" b="1" dirty="0">
                <a:ea typeface="Times New Roman" panose="02020603050405020304" pitchFamily="18" charset="0"/>
              </a:rPr>
              <a:t> – </a:t>
            </a:r>
            <a:r>
              <a:rPr lang="en-US" sz="4500" b="1" dirty="0" err="1">
                <a:ea typeface="Times New Roman" panose="02020603050405020304" pitchFamily="18" charset="0"/>
              </a:rPr>
              <a:t>Hình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chóp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tứ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giác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đều</a:t>
            </a:r>
            <a:endParaRPr lang="en-US" sz="4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2" name="Group 8"/>
          <p:cNvGrpSpPr/>
          <p:nvPr/>
        </p:nvGrpSpPr>
        <p:grpSpPr>
          <a:xfrm>
            <a:off x="2741901" y="6124134"/>
            <a:ext cx="1226808" cy="1226808"/>
            <a:chOff x="0" y="0"/>
            <a:chExt cx="1635744" cy="1635744"/>
          </a:xfrm>
        </p:grpSpPr>
        <p:grpSp>
          <p:nvGrpSpPr>
            <p:cNvPr id="33" name="Group 9"/>
            <p:cNvGrpSpPr>
              <a:grpSpLocks noChangeAspect="1"/>
            </p:cNvGrpSpPr>
            <p:nvPr/>
          </p:nvGrpSpPr>
          <p:grpSpPr>
            <a:xfrm>
              <a:off x="0" y="0"/>
              <a:ext cx="1635744" cy="1635744"/>
              <a:chOff x="0" y="0"/>
              <a:chExt cx="495300" cy="495300"/>
            </a:xfrm>
          </p:grpSpPr>
          <p:sp>
            <p:nvSpPr>
              <p:cNvPr id="35" name="Freeform 1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DA64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28435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TextBox 12"/>
            <p:cNvSpPr txBox="1"/>
            <p:nvPr/>
          </p:nvSpPr>
          <p:spPr>
            <a:xfrm>
              <a:off x="383797" y="153700"/>
              <a:ext cx="868151" cy="1139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4149491" y="6094226"/>
            <a:ext cx="13082812" cy="1020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500" b="1" dirty="0" err="1">
                <a:ea typeface="Times New Roman" panose="02020603050405020304" pitchFamily="18" charset="0"/>
              </a:rPr>
              <a:t>Tạo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lập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hình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chóp</a:t>
            </a:r>
            <a:r>
              <a:rPr lang="en-US" sz="4500" b="1" dirty="0">
                <a:ea typeface="Times New Roman" panose="02020603050405020304" pitchFamily="18" charset="0"/>
              </a:rPr>
              <a:t> tam </a:t>
            </a:r>
            <a:r>
              <a:rPr lang="en-US" sz="4500" b="1" dirty="0" err="1">
                <a:ea typeface="Times New Roman" panose="02020603050405020304" pitchFamily="18" charset="0"/>
              </a:rPr>
              <a:t>giác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đều</a:t>
            </a:r>
            <a:r>
              <a:rPr lang="en-US" sz="4500" b="1" dirty="0">
                <a:ea typeface="Times New Roman" panose="02020603050405020304" pitchFamily="18" charset="0"/>
              </a:rPr>
              <a:t>, </a:t>
            </a:r>
            <a:r>
              <a:rPr lang="en-US" sz="4500" b="1" dirty="0" err="1">
                <a:ea typeface="Times New Roman" panose="02020603050405020304" pitchFamily="18" charset="0"/>
              </a:rPr>
              <a:t>hình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chóp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tứ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giác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đều</a:t>
            </a:r>
            <a:endParaRPr lang="en-US" sz="4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419600" y="491833"/>
            <a:ext cx="9706751" cy="1604541"/>
            <a:chOff x="1485900" y="1827798"/>
            <a:chExt cx="9706751" cy="1604541"/>
          </a:xfrm>
        </p:grpSpPr>
        <p:grpSp>
          <p:nvGrpSpPr>
            <p:cNvPr id="51" name="Group 50"/>
            <p:cNvGrpSpPr/>
            <p:nvPr/>
          </p:nvGrpSpPr>
          <p:grpSpPr>
            <a:xfrm>
              <a:off x="1485900" y="1827798"/>
              <a:ext cx="9706751" cy="1604541"/>
              <a:chOff x="1028700" y="1670038"/>
              <a:chExt cx="23100985" cy="6190486"/>
            </a:xfrm>
          </p:grpSpPr>
          <p:grpSp>
            <p:nvGrpSpPr>
              <p:cNvPr id="53" name="Group 3"/>
              <p:cNvGrpSpPr/>
              <p:nvPr/>
            </p:nvGrpSpPr>
            <p:grpSpPr>
              <a:xfrm>
                <a:off x="1028700" y="1670038"/>
                <a:ext cx="16011076" cy="6190486"/>
                <a:chOff x="0" y="-38100"/>
                <a:chExt cx="4043679" cy="1563438"/>
              </a:xfrm>
            </p:grpSpPr>
            <p:sp>
              <p:nvSpPr>
                <p:cNvPr id="57" name="Freeform 4"/>
                <p:cNvSpPr/>
                <p:nvPr/>
              </p:nvSpPr>
              <p:spPr>
                <a:xfrm>
                  <a:off x="72499" y="193890"/>
                  <a:ext cx="3971180" cy="13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TextBox 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54" name="Group 6"/>
              <p:cNvGrpSpPr/>
              <p:nvPr/>
            </p:nvGrpSpPr>
            <p:grpSpPr>
              <a:xfrm>
                <a:off x="1515415" y="2156757"/>
                <a:ext cx="22614270" cy="5304890"/>
                <a:chOff x="-1" y="-38100"/>
                <a:chExt cx="5711350" cy="1339777"/>
              </a:xfrm>
            </p:grpSpPr>
            <p:sp>
              <p:nvSpPr>
                <p:cNvPr id="55" name="Freeform 7"/>
                <p:cNvSpPr/>
                <p:nvPr/>
              </p:nvSpPr>
              <p:spPr>
                <a:xfrm>
                  <a:off x="-1" y="159737"/>
                  <a:ext cx="5711350" cy="1141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00B050">
                    <a:alpha val="28627"/>
                  </a:srgbClr>
                </a:solid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TextBox 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52" name="TextBox 2"/>
            <p:cNvSpPr txBox="1"/>
            <p:nvPr/>
          </p:nvSpPr>
          <p:spPr>
            <a:xfrm>
              <a:off x="1949116" y="2161250"/>
              <a:ext cx="9135252" cy="12054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6500" b="1" spc="341"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  <a:endParaRPr lang="en-US" sz="6500" b="1" spc="34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429000" y="2479353"/>
            <a:ext cx="11506200" cy="388620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02110" y="2709042"/>
            <a:ext cx="10766401" cy="3364483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833038" y="3694207"/>
            <a:ext cx="4289957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kumimoji="0" lang="en-US" sz="6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DỤNG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44400" y="5676900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241686" y="1229188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84799"/>
      </p:ext>
    </p:extLst>
  </p:cSld>
  <p:clrMapOvr>
    <a:masterClrMapping/>
  </p:clrMapOvr>
  <p:transition spd="med">
    <p:comb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60680" y="-112090"/>
            <a:ext cx="10979376" cy="1066579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rot="20326151">
            <a:off x="16835144" y="-312967"/>
            <a:ext cx="1743075" cy="1982157"/>
            <a:chOff x="15666918" y="850007"/>
            <a:chExt cx="1743075" cy="1982157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04851" y="1054660"/>
              <a:ext cx="1005142" cy="1024349"/>
            </a:xfrm>
            <a:prstGeom prst="rect">
              <a:avLst/>
            </a:prstGeom>
          </p:spPr>
        </p:pic>
        <p:pic>
          <p:nvPicPr>
            <p:cNvPr id="38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666918" y="850007"/>
              <a:ext cx="502571" cy="512174"/>
            </a:xfrm>
            <a:prstGeom prst="rect">
              <a:avLst/>
            </a:prstGeom>
          </p:spPr>
        </p:pic>
        <p:pic>
          <p:nvPicPr>
            <p:cNvPr id="39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671463" y="2319990"/>
              <a:ext cx="502571" cy="51217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77019" y="723900"/>
            <a:ext cx="5257800" cy="1066800"/>
            <a:chOff x="214647" y="190500"/>
            <a:chExt cx="11478326" cy="1066800"/>
          </a:xfrm>
        </p:grpSpPr>
        <p:sp>
          <p:nvSpPr>
            <p:cNvPr id="31" name="Rectangle 30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5. (SGK – tr.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47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5FC5757E-435A-C34F-7087-82E416C8E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599" y="8001546"/>
            <a:ext cx="2154485" cy="21301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7019" y="2055153"/>
            <a:ext cx="7788730" cy="261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Trong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tấm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bìa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dưới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đây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tấm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bìa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gấp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thep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màu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đỏ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thì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chóp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tứ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đều</a:t>
            </a:r>
            <a:endParaRPr lang="en-US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F5060-90DA-5796-1FD2-F3616C8345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79" y="4998720"/>
            <a:ext cx="6856025" cy="4613103"/>
          </a:xfrm>
          <a:prstGeom prst="rect">
            <a:avLst/>
          </a:prstGeom>
        </p:spPr>
      </p:pic>
      <p:sp>
        <p:nvSpPr>
          <p:cNvPr id="8" name="Oval Callout 29">
            <a:extLst>
              <a:ext uri="{FF2B5EF4-FFF2-40B4-BE49-F238E27FC236}">
                <a16:creationId xmlns:a16="http://schemas.microsoft.com/office/drawing/2014/main" id="{0C4BBC5D-2C43-2DC3-FDDC-AB247166D740}"/>
              </a:ext>
            </a:extLst>
          </p:cNvPr>
          <p:cNvSpPr/>
          <p:nvPr/>
        </p:nvSpPr>
        <p:spPr>
          <a:xfrm>
            <a:off x="7902973" y="799269"/>
            <a:ext cx="1671964" cy="782145"/>
          </a:xfrm>
          <a:prstGeom prst="wedgeEllipseCallout">
            <a:avLst>
              <a:gd name="adj1" fmla="val 22919"/>
              <a:gd name="adj2" fmla="val 8003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D737C2-A122-CDD6-5324-8E37500F5970}"/>
              </a:ext>
            </a:extLst>
          </p:cNvPr>
          <p:cNvSpPr txBox="1"/>
          <p:nvPr/>
        </p:nvSpPr>
        <p:spPr>
          <a:xfrm>
            <a:off x="8738955" y="1906828"/>
            <a:ext cx="8851966" cy="710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Tấm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bìa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11a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vuông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là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tứ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tuy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ba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tam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cân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, do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thiếu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tấm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bìa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gấp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tứ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Tấm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bìa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11b,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11c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tứ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fr-FR" sz="38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9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76699">
            <a:off x="16720239" y="8538483"/>
            <a:ext cx="1403434" cy="15680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800" y="821326"/>
            <a:ext cx="502571" cy="51217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066800" y="544147"/>
            <a:ext cx="5257800" cy="1066800"/>
            <a:chOff x="214647" y="190500"/>
            <a:chExt cx="11478326" cy="1066800"/>
          </a:xfrm>
        </p:grpSpPr>
        <p:sp>
          <p:nvSpPr>
            <p:cNvPr id="19" name="Rectangle 18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6. (SGK – tr.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47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807371" y="2461380"/>
            <a:ext cx="9372599" cy="288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Chị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</a:rPr>
              <a:t> Hà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dự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định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</a:rPr>
              <a:t>gấp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</a:rPr>
              <a:t>hộp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</a:rPr>
              <a:t>quà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tấm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bìa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</a:rPr>
              <a:t> 12.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</a:rPr>
              <a:t>hộp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</a:rPr>
              <a:t>mà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chị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</a:rPr>
              <a:t> Hà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dự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định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</a:rPr>
              <a:t>gấp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</a:rPr>
              <a:t>gì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4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8308018" y="6660745"/>
            <a:ext cx="1671964" cy="738077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5400" y="428421"/>
            <a:ext cx="1150262" cy="769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66346" y="1164018"/>
            <a:ext cx="4724400" cy="54787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1100" y="7581900"/>
            <a:ext cx="15925800" cy="2957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200" dirty="0" err="1">
                <a:latin typeface="Arial (Body)"/>
              </a:rPr>
              <a:t>Hộp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quà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mà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chị</a:t>
            </a:r>
            <a:r>
              <a:rPr lang="en-US" sz="4200" dirty="0">
                <a:latin typeface="Arial (Body)"/>
              </a:rPr>
              <a:t> Hà </a:t>
            </a:r>
            <a:r>
              <a:rPr lang="en-US" sz="4200" dirty="0" err="1">
                <a:latin typeface="Arial (Body)"/>
              </a:rPr>
              <a:t>dự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định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gấp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từ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tấm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bìa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như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Hình</a:t>
            </a:r>
            <a:r>
              <a:rPr lang="en-US" sz="4200" dirty="0">
                <a:latin typeface="Arial (Body)"/>
              </a:rPr>
              <a:t> 12 </a:t>
            </a:r>
            <a:r>
              <a:rPr lang="en-US" sz="4200" dirty="0" err="1">
                <a:latin typeface="Arial (Body)"/>
              </a:rPr>
              <a:t>có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dạng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hình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chóp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tứ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giác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đều</a:t>
            </a:r>
            <a:r>
              <a:rPr lang="en-US" sz="4200" dirty="0">
                <a:latin typeface="Arial (Body)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sz="4200" dirty="0">
              <a:solidFill>
                <a:schemeClr val="tx1"/>
              </a:solidFill>
              <a:effectLst/>
              <a:latin typeface="Arial (Body)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316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6215" y="916780"/>
            <a:ext cx="1005142" cy="10243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602200" y="146093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14162" y="204905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73400" y="352333"/>
            <a:ext cx="685800" cy="698905"/>
          </a:xfrm>
          <a:prstGeom prst="rect">
            <a:avLst/>
          </a:prstGeom>
        </p:spPr>
      </p:pic>
      <p:sp>
        <p:nvSpPr>
          <p:cNvPr id="16" name="TextBox 8"/>
          <p:cNvSpPr txBox="1"/>
          <p:nvPr/>
        </p:nvSpPr>
        <p:spPr>
          <a:xfrm>
            <a:off x="1981200" y="1312328"/>
            <a:ext cx="13935391" cy="10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5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81884" y="3400759"/>
            <a:ext cx="5372566" cy="4104941"/>
            <a:chOff x="942181" y="3749823"/>
            <a:chExt cx="5372566" cy="3465452"/>
          </a:xfrm>
        </p:grpSpPr>
        <p:sp>
          <p:nvSpPr>
            <p:cNvPr id="20" name="Freeform 4"/>
            <p:cNvSpPr/>
            <p:nvPr/>
          </p:nvSpPr>
          <p:spPr>
            <a:xfrm>
              <a:off x="942181" y="3749823"/>
              <a:ext cx="5372566" cy="3465452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0467" y="4361453"/>
              <a:ext cx="4796230" cy="1357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35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35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69496" y="3350489"/>
            <a:ext cx="5372566" cy="4104942"/>
            <a:chOff x="6864388" y="3825355"/>
            <a:chExt cx="5372566" cy="4104942"/>
          </a:xfrm>
        </p:grpSpPr>
        <p:sp>
          <p:nvSpPr>
            <p:cNvPr id="25" name="Freeform 4"/>
            <p:cNvSpPr/>
            <p:nvPr/>
          </p:nvSpPr>
          <p:spPr>
            <a:xfrm>
              <a:off x="6864388" y="3825355"/>
              <a:ext cx="5372566" cy="4104942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70566" y="4518789"/>
              <a:ext cx="4360209" cy="1608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35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445486" y="3400759"/>
            <a:ext cx="5372566" cy="4104941"/>
            <a:chOff x="12668443" y="3698727"/>
            <a:chExt cx="5372566" cy="3856157"/>
          </a:xfrm>
        </p:grpSpPr>
        <p:sp>
          <p:nvSpPr>
            <p:cNvPr id="30" name="Freeform 4"/>
            <p:cNvSpPr/>
            <p:nvPr/>
          </p:nvSpPr>
          <p:spPr>
            <a:xfrm>
              <a:off x="12668443" y="3698727"/>
              <a:ext cx="5372566" cy="3856157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2916927" y="3719963"/>
              <a:ext cx="4875598" cy="3787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35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r>
                <a:rPr lang="en-US" sz="35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vi-VN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2.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Diện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tích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xung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quanh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thể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tích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chóp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tam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giác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đều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chóp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tứ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giác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đều</a:t>
              </a:r>
              <a:endParaRPr lang="pt-BR" sz="35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2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272134" y="6788150"/>
            <a:ext cx="8382585" cy="6360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386463"/>
            <a:ext cx="4114800" cy="45660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5597" y="5146689"/>
            <a:ext cx="1066206" cy="123977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5316200" y="100117"/>
            <a:ext cx="2755015" cy="3124200"/>
            <a:chOff x="14322687" y="405143"/>
            <a:chExt cx="3632907" cy="430548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322687" y="1429492"/>
              <a:ext cx="3130336" cy="328113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sp>
        <p:nvSpPr>
          <p:cNvPr id="18" name="TextBox 9"/>
          <p:cNvSpPr txBox="1"/>
          <p:nvPr/>
        </p:nvSpPr>
        <p:spPr>
          <a:xfrm>
            <a:off x="2457273" y="3009900"/>
            <a:ext cx="13487120" cy="32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</p:spTree>
  </p:cSld>
  <p:clrMapOvr>
    <a:masterClrMapping/>
  </p:clrMapOvr>
  <p:transition spd="med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429000" y="2479353"/>
            <a:ext cx="11506200" cy="388620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02110" y="2709042"/>
            <a:ext cx="10766401" cy="3364483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572859" y="2974236"/>
            <a:ext cx="11142281" cy="289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HÌNH CHÓP TAM GIÁC ĐỀU</a:t>
            </a: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HÌNH CHÓP TỨ GIÁC ĐỀU</a:t>
            </a:r>
            <a:endParaRPr lang="vi-VN" sz="6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44400" y="5676900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241686" y="1229188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0928"/>
      </p:ext>
    </p:extLst>
  </p:cSld>
  <p:clrMapOvr>
    <a:masterClrMapping/>
  </p:clrMapOvr>
  <p:transition spd="med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51427" y="8166110"/>
            <a:ext cx="1005142" cy="102434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410200" y="495300"/>
            <a:ext cx="8973123" cy="757322"/>
            <a:chOff x="4214201" y="362967"/>
            <a:chExt cx="8973123" cy="757322"/>
          </a:xfrm>
        </p:grpSpPr>
        <p:sp>
          <p:nvSpPr>
            <p:cNvPr id="24" name="Rectangle 1"/>
            <p:cNvSpPr>
              <a:spLocks noChangeArrowheads="1"/>
            </p:cNvSpPr>
            <p:nvPr/>
          </p:nvSpPr>
          <p:spPr bwMode="auto">
            <a:xfrm>
              <a:off x="5739451" y="412403"/>
              <a:ext cx="7447873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 dirty="0" err="1">
                  <a:latin typeface="Arial" panose="020B0604020202020204" pitchFamily="34" charset="0"/>
                </a:rPr>
                <a:t>Hình</a:t>
              </a:r>
              <a:r>
                <a:rPr lang="en-US" altLang="en-US" sz="4000" b="1" dirty="0">
                  <a:latin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</a:rPr>
                <a:t>chóp</a:t>
              </a:r>
              <a:r>
                <a:rPr lang="en-US" altLang="en-US" sz="4000" b="1" dirty="0">
                  <a:latin typeface="Arial" panose="020B0604020202020204" pitchFamily="34" charset="0"/>
                </a:rPr>
                <a:t> tam </a:t>
              </a:r>
              <a:r>
                <a:rPr lang="en-US" altLang="en-US" sz="4000" b="1" dirty="0" err="1">
                  <a:latin typeface="Arial" panose="020B0604020202020204" pitchFamily="34" charset="0"/>
                </a:rPr>
                <a:t>giác</a:t>
              </a:r>
              <a:r>
                <a:rPr lang="en-US" altLang="en-US" sz="4000" b="1" dirty="0">
                  <a:latin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</a:rPr>
                <a:t>đều</a:t>
              </a:r>
              <a:r>
                <a:rPr lang="en-US" altLang="en-US" sz="4000" b="1" dirty="0">
                  <a:latin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</a:rPr>
                <a:t>là</a:t>
              </a:r>
              <a:r>
                <a:rPr lang="en-US" altLang="en-US" sz="4000" b="1" dirty="0">
                  <a:latin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</a:rPr>
                <a:t>gì</a:t>
              </a:r>
              <a:r>
                <a:rPr lang="en-US" altLang="en-US" sz="4000" b="1" dirty="0">
                  <a:latin typeface="Arial" panose="020B0604020202020204" pitchFamily="34" charset="0"/>
                </a:rPr>
                <a:t>?</a:t>
              </a:r>
              <a:endParaRPr kumimoji="0" lang="en-US" altLang="en-US" sz="4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5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201" y="362967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653715" y="1650313"/>
            <a:ext cx="4647266" cy="963915"/>
            <a:chOff x="2012116" y="2110922"/>
            <a:chExt cx="4647266" cy="96391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2"/>
              <a:ext cx="1032846" cy="96391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077982" y="2261133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HĐKP: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6928543" y="189538"/>
            <a:ext cx="1207057" cy="1220275"/>
            <a:chOff x="14542184" y="258876"/>
            <a:chExt cx="3413410" cy="4451748"/>
          </a:xfrm>
        </p:grpSpPr>
        <p:pic>
          <p:nvPicPr>
            <p:cNvPr id="30" name="Picture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4542184" y="1359354"/>
              <a:ext cx="2408418" cy="3281132"/>
            </a:xfrm>
            <a:prstGeom prst="rect">
              <a:avLst/>
            </a:prstGeom>
          </p:spPr>
        </p:pic>
        <p:pic>
          <p:nvPicPr>
            <p:cNvPr id="31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375570" y="258876"/>
              <a:ext cx="575313" cy="586306"/>
            </a:xfrm>
            <a:prstGeom prst="rect">
              <a:avLst/>
            </a:prstGeom>
          </p:spPr>
        </p:pic>
        <p:pic>
          <p:nvPicPr>
            <p:cNvPr id="34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5FC5757E-435A-C34F-7087-82E416C8E6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8343900"/>
            <a:ext cx="2005243" cy="1839367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170138" y="2669184"/>
            <a:ext cx="15937943" cy="36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đáy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đều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đáy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7995BB-06A3-2E33-B4CC-2207A38BBC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5" y="6682271"/>
            <a:ext cx="11144250" cy="296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808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07612" y="3464317"/>
            <a:ext cx="1005142" cy="102434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6928543" y="189538"/>
            <a:ext cx="1207057" cy="1220275"/>
            <a:chOff x="14542184" y="258876"/>
            <a:chExt cx="3413410" cy="4451748"/>
          </a:xfrm>
        </p:grpSpPr>
        <p:pic>
          <p:nvPicPr>
            <p:cNvPr id="30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542184" y="1359354"/>
              <a:ext cx="2408418" cy="3281132"/>
            </a:xfrm>
            <a:prstGeom prst="rect">
              <a:avLst/>
            </a:prstGeom>
          </p:spPr>
        </p:pic>
        <p:pic>
          <p:nvPicPr>
            <p:cNvPr id="31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375570" y="258876"/>
              <a:ext cx="575313" cy="586306"/>
            </a:xfrm>
            <a:prstGeom prst="rect">
              <a:avLst/>
            </a:prstGeom>
          </p:spPr>
        </p:pic>
        <p:pic>
          <p:nvPicPr>
            <p:cNvPr id="34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sp>
        <p:nvSpPr>
          <p:cNvPr id="47" name="Rectangle 46"/>
          <p:cNvSpPr/>
          <p:nvPr/>
        </p:nvSpPr>
        <p:spPr>
          <a:xfrm>
            <a:off x="2418299" y="5676900"/>
            <a:ext cx="13451400" cy="4055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200" dirty="0"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2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2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42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42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1a, </a:t>
            </a:r>
            <a:r>
              <a:rPr lang="en-US" sz="42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1b </a:t>
            </a:r>
            <a:r>
              <a:rPr lang="en-US" sz="42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42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nhật</a:t>
            </a:r>
            <a:r>
              <a:rPr lang="en-US" sz="42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2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2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42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42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1c, </a:t>
            </a:r>
            <a:r>
              <a:rPr lang="en-US" sz="42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1d </a:t>
            </a:r>
            <a:r>
              <a:rPr lang="en-US" sz="42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US" sz="4200" dirty="0">
              <a:latin typeface="Arial (Body)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8334499" y="4321484"/>
            <a:ext cx="1618997" cy="84395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3247" y="9057341"/>
            <a:ext cx="830496" cy="9681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FB16C5-8276-30BF-12C5-D835751CB8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4" y="842343"/>
            <a:ext cx="11144250" cy="296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952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07612" y="3464317"/>
            <a:ext cx="1005142" cy="102434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6928543" y="189538"/>
            <a:ext cx="1207057" cy="1220275"/>
            <a:chOff x="14542184" y="258876"/>
            <a:chExt cx="3413410" cy="4451748"/>
          </a:xfrm>
        </p:grpSpPr>
        <p:pic>
          <p:nvPicPr>
            <p:cNvPr id="30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542184" y="1359354"/>
              <a:ext cx="2408418" cy="3281132"/>
            </a:xfrm>
            <a:prstGeom prst="rect">
              <a:avLst/>
            </a:prstGeom>
          </p:spPr>
        </p:pic>
        <p:pic>
          <p:nvPicPr>
            <p:cNvPr id="31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375570" y="258876"/>
              <a:ext cx="575313" cy="586306"/>
            </a:xfrm>
            <a:prstGeom prst="rect">
              <a:avLst/>
            </a:prstGeom>
          </p:spPr>
        </p:pic>
        <p:pic>
          <p:nvPicPr>
            <p:cNvPr id="34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sp>
        <p:nvSpPr>
          <p:cNvPr id="22" name="Oval Callout 21"/>
          <p:cNvSpPr/>
          <p:nvPr/>
        </p:nvSpPr>
        <p:spPr>
          <a:xfrm>
            <a:off x="8334499" y="4299547"/>
            <a:ext cx="1618997" cy="84395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3247" y="9057341"/>
            <a:ext cx="830496" cy="9681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FB16C5-8276-30BF-12C5-D835751CB8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4" y="842343"/>
            <a:ext cx="11144250" cy="2967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190109-C7AA-04E1-E9FC-1A00389A424A}"/>
              </a:ext>
            </a:extLst>
          </p:cNvPr>
          <p:cNvSpPr txBox="1"/>
          <p:nvPr/>
        </p:nvSpPr>
        <p:spPr>
          <a:xfrm>
            <a:off x="801863" y="5611704"/>
            <a:ext cx="16684270" cy="4055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bốn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1a, 1b, 1c, 1d)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1a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1c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ð"/>
            </a:pP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1a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1c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77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07612" y="3464317"/>
            <a:ext cx="1005142" cy="102434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6928543" y="189538"/>
            <a:ext cx="1207057" cy="1220275"/>
            <a:chOff x="14542184" y="258876"/>
            <a:chExt cx="3413410" cy="4451748"/>
          </a:xfrm>
        </p:grpSpPr>
        <p:pic>
          <p:nvPicPr>
            <p:cNvPr id="30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542184" y="1359354"/>
              <a:ext cx="2408418" cy="3281132"/>
            </a:xfrm>
            <a:prstGeom prst="rect">
              <a:avLst/>
            </a:prstGeom>
          </p:spPr>
        </p:pic>
        <p:pic>
          <p:nvPicPr>
            <p:cNvPr id="31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375570" y="258876"/>
              <a:ext cx="575313" cy="586306"/>
            </a:xfrm>
            <a:prstGeom prst="rect">
              <a:avLst/>
            </a:prstGeom>
          </p:spPr>
        </p:pic>
        <p:pic>
          <p:nvPicPr>
            <p:cNvPr id="34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sp>
        <p:nvSpPr>
          <p:cNvPr id="22" name="Oval Callout 21"/>
          <p:cNvSpPr/>
          <p:nvPr/>
        </p:nvSpPr>
        <p:spPr>
          <a:xfrm>
            <a:off x="8334499" y="4299547"/>
            <a:ext cx="1618997" cy="84395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3247" y="9057341"/>
            <a:ext cx="830496" cy="9681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FB16C5-8276-30BF-12C5-D835751CB8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4" y="842343"/>
            <a:ext cx="11144250" cy="2967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190109-C7AA-04E1-E9FC-1A00389A424A}"/>
              </a:ext>
            </a:extLst>
          </p:cNvPr>
          <p:cNvSpPr txBox="1"/>
          <p:nvPr/>
        </p:nvSpPr>
        <p:spPr>
          <a:xfrm>
            <a:off x="533400" y="5905500"/>
            <a:ext cx="17251880" cy="308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2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bốn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1a, 1b, 1c, 1d)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1b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1d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vuông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ð"/>
            </a:pP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1b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1d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vuông</a:t>
            </a:r>
            <a:endParaRPr lang="en-US" sz="42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36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3788</TotalTime>
  <Words>2706</Words>
  <Application>Microsoft Office PowerPoint</Application>
  <PresentationFormat>Custom</PresentationFormat>
  <Paragraphs>303</Paragraphs>
  <Slides>44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 (Body)</vt:lpstr>
      <vt:lpstr>Calibri</vt:lpstr>
      <vt:lpstr>Wingdings</vt:lpstr>
      <vt:lpstr>Calibri Light</vt:lpstr>
      <vt:lpstr>Arial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cp:lastModifiedBy>Thúy Nga Hồ</cp:lastModifiedBy>
  <cp:revision>4</cp:revision>
  <dcterms:created xsi:type="dcterms:W3CDTF">2006-08-16T00:00:00Z</dcterms:created>
  <dcterms:modified xsi:type="dcterms:W3CDTF">2025-09-18T04:05:01Z</dcterms:modified>
  <dc:identifier>DAFWAZhnXwQ</dc:identifier>
</cp:coreProperties>
</file>