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8"/>
  </p:notesMasterIdLst>
  <p:sldIdLst>
    <p:sldId id="317" r:id="rId2"/>
    <p:sldId id="256" r:id="rId3"/>
    <p:sldId id="259" r:id="rId4"/>
    <p:sldId id="262" r:id="rId5"/>
    <p:sldId id="318" r:id="rId6"/>
    <p:sldId id="296" r:id="rId7"/>
    <p:sldId id="297" r:id="rId8"/>
    <p:sldId id="298" r:id="rId9"/>
    <p:sldId id="321" r:id="rId10"/>
    <p:sldId id="327" r:id="rId11"/>
    <p:sldId id="320" r:id="rId12"/>
    <p:sldId id="319" r:id="rId13"/>
    <p:sldId id="303" r:id="rId14"/>
    <p:sldId id="304" r:id="rId15"/>
    <p:sldId id="305" r:id="rId16"/>
    <p:sldId id="306" r:id="rId17"/>
    <p:sldId id="307" r:id="rId18"/>
    <p:sldId id="322" r:id="rId19"/>
    <p:sldId id="323" r:id="rId20"/>
    <p:sldId id="257" r:id="rId21"/>
    <p:sldId id="324" r:id="rId22"/>
    <p:sldId id="326" r:id="rId23"/>
    <p:sldId id="313" r:id="rId24"/>
    <p:sldId id="325" r:id="rId25"/>
    <p:sldId id="315" r:id="rId26"/>
    <p:sldId id="316" r:id="rId27"/>
  </p:sldIdLst>
  <p:sldSz cx="9144000" cy="5143500" type="screen16x9"/>
  <p:notesSz cx="6858000" cy="9144000"/>
  <p:embeddedFontLst>
    <p:embeddedFont>
      <p:font typeface="Roboto Condensed Light" panose="020B0604020202020204" charset="0"/>
      <p:regular r:id="rId29"/>
      <p:bold r:id="rId30"/>
      <p:italic r:id="rId31"/>
      <p:boldItalic r:id="rId32"/>
    </p:embeddedFont>
    <p:embeddedFont>
      <p:font typeface="Arvo" panose="020B0604020202020204" charset="0"/>
      <p:regular r:id="rId33"/>
      <p:bold r:id="rId34"/>
      <p:italic r:id="rId35"/>
      <p:boldItalic r:id="rId36"/>
    </p:embeddedFont>
    <p:embeddedFont>
      <p:font typeface="Roboto Condensed"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FEA0"/>
    <a:srgbClr val="FFCC99"/>
    <a:srgbClr val="FFBDEE"/>
    <a:srgbClr val="FDF99F"/>
    <a:srgbClr val="E4F5A7"/>
    <a:srgbClr val="A4FD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3163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1754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2368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9279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009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62" name="Google Shape;62;p5"/>
          <p:cNvGrpSpPr/>
          <p:nvPr/>
        </p:nvGrpSpPr>
        <p:grpSpPr>
          <a:xfrm>
            <a:off x="6946850" y="4472737"/>
            <a:ext cx="2202831"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70" name="Google Shape;70;p5"/>
          <p:cNvGrpSpPr/>
          <p:nvPr/>
        </p:nvGrpSpPr>
        <p:grpSpPr>
          <a:xfrm>
            <a:off x="-4" y="54"/>
            <a:ext cx="7072431"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155" lvl="0" indent="-380962">
              <a:spcBef>
                <a:spcPts val="600"/>
              </a:spcBef>
              <a:spcAft>
                <a:spcPts val="0"/>
              </a:spcAft>
              <a:buSzPts val="2400"/>
              <a:buChar char="▰"/>
              <a:defRPr/>
            </a:lvl1pPr>
            <a:lvl2pPr marL="914308" lvl="1" indent="-380962">
              <a:spcBef>
                <a:spcPts val="1000"/>
              </a:spcBef>
              <a:spcAft>
                <a:spcPts val="0"/>
              </a:spcAft>
              <a:buSzPts val="2400"/>
              <a:buChar char="▻"/>
              <a:defRPr/>
            </a:lvl2pPr>
            <a:lvl3pPr marL="1371464" lvl="2" indent="-380962">
              <a:spcBef>
                <a:spcPts val="1000"/>
              </a:spcBef>
              <a:spcAft>
                <a:spcPts val="0"/>
              </a:spcAft>
              <a:buSzPts val="2400"/>
              <a:buChar char="▻"/>
              <a:defRPr/>
            </a:lvl3pPr>
            <a:lvl4pPr marL="1828618" lvl="3" indent="-380962">
              <a:spcBef>
                <a:spcPts val="1000"/>
              </a:spcBef>
              <a:spcAft>
                <a:spcPts val="0"/>
              </a:spcAft>
              <a:buSzPts val="2400"/>
              <a:buChar char="▻"/>
              <a:defRPr/>
            </a:lvl4pPr>
            <a:lvl5pPr marL="2285772" lvl="4" indent="-380962">
              <a:spcBef>
                <a:spcPts val="1000"/>
              </a:spcBef>
              <a:spcAft>
                <a:spcPts val="0"/>
              </a:spcAft>
              <a:buSzPts val="2400"/>
              <a:buChar char="▻"/>
              <a:defRPr/>
            </a:lvl5pPr>
            <a:lvl6pPr marL="2742926" lvl="5" indent="-380962">
              <a:spcBef>
                <a:spcPts val="1000"/>
              </a:spcBef>
              <a:spcAft>
                <a:spcPts val="0"/>
              </a:spcAft>
              <a:buSzPts val="2400"/>
              <a:buChar char="▻"/>
              <a:defRPr/>
            </a:lvl6pPr>
            <a:lvl7pPr marL="3200080" lvl="6" indent="-380962">
              <a:spcBef>
                <a:spcPts val="1000"/>
              </a:spcBef>
              <a:spcAft>
                <a:spcPts val="0"/>
              </a:spcAft>
              <a:buSzPts val="2400"/>
              <a:buChar char="▻"/>
              <a:defRPr/>
            </a:lvl7pPr>
            <a:lvl8pPr marL="3657235" lvl="7" indent="-380962">
              <a:spcBef>
                <a:spcPts val="1000"/>
              </a:spcBef>
              <a:spcAft>
                <a:spcPts val="0"/>
              </a:spcAft>
              <a:buSzPts val="2400"/>
              <a:buChar char="▻"/>
              <a:defRPr/>
            </a:lvl8pPr>
            <a:lvl9pPr marL="4114390" lvl="8" indent="-380962">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94353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 id="2147483658"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9" name="Cloud Callout 8"/>
          <p:cNvSpPr/>
          <p:nvPr/>
        </p:nvSpPr>
        <p:spPr>
          <a:xfrm>
            <a:off x="3078500" y="2552573"/>
            <a:ext cx="5105400" cy="1892300"/>
          </a:xfrm>
          <a:prstGeom prst="cloudCallout">
            <a:avLst>
              <a:gd name="adj1" fmla="val -70983"/>
              <a:gd name="adj2" fmla="val 560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i="1" dirty="0" err="1" smtClean="0">
                <a:solidFill>
                  <a:srgbClr val="002060"/>
                </a:solidFill>
              </a:rPr>
              <a:t>Em</a:t>
            </a:r>
            <a:r>
              <a:rPr lang="en-US" sz="2000" i="1" dirty="0" smtClean="0">
                <a:solidFill>
                  <a:srgbClr val="002060"/>
                </a:solidFill>
              </a:rPr>
              <a:t> </a:t>
            </a:r>
            <a:r>
              <a:rPr lang="en-US" sz="2000" i="1" dirty="0" err="1" smtClean="0">
                <a:solidFill>
                  <a:srgbClr val="002060"/>
                </a:solidFill>
              </a:rPr>
              <a:t>hãy</a:t>
            </a:r>
            <a:r>
              <a:rPr lang="en-US" sz="2000" i="1" dirty="0" smtClean="0">
                <a:solidFill>
                  <a:srgbClr val="002060"/>
                </a:solidFill>
              </a:rPr>
              <a:t> </a:t>
            </a:r>
            <a:r>
              <a:rPr lang="en-US" sz="2000" i="1" dirty="0" err="1" smtClean="0">
                <a:solidFill>
                  <a:srgbClr val="002060"/>
                </a:solidFill>
              </a:rPr>
              <a:t>nêu</a:t>
            </a:r>
            <a:r>
              <a:rPr lang="en-US" sz="2000" i="1" dirty="0" smtClean="0">
                <a:solidFill>
                  <a:srgbClr val="002060"/>
                </a:solidFill>
              </a:rPr>
              <a:t> </a:t>
            </a:r>
            <a:r>
              <a:rPr lang="en-US" sz="2000" i="1" dirty="0" err="1" smtClean="0">
                <a:solidFill>
                  <a:srgbClr val="002060"/>
                </a:solidFill>
              </a:rPr>
              <a:t>lại</a:t>
            </a:r>
            <a:r>
              <a:rPr lang="en-US" sz="2000" i="1" dirty="0" smtClean="0">
                <a:solidFill>
                  <a:srgbClr val="002060"/>
                </a:solidFill>
              </a:rPr>
              <a:t> </a:t>
            </a:r>
            <a:r>
              <a:rPr lang="en-US" sz="2000" i="1" dirty="0" err="1" smtClean="0">
                <a:solidFill>
                  <a:srgbClr val="002060"/>
                </a:solidFill>
              </a:rPr>
              <a:t>công</a:t>
            </a:r>
            <a:r>
              <a:rPr lang="en-US" sz="2000" i="1" dirty="0" smtClean="0">
                <a:solidFill>
                  <a:srgbClr val="002060"/>
                </a:solidFill>
              </a:rPr>
              <a:t> </a:t>
            </a:r>
            <a:r>
              <a:rPr lang="en-US" sz="2000" i="1" dirty="0" err="1" smtClean="0">
                <a:solidFill>
                  <a:srgbClr val="002060"/>
                </a:solidFill>
              </a:rPr>
              <a:t>thức</a:t>
            </a:r>
            <a:r>
              <a:rPr lang="en-US" sz="2000" i="1" dirty="0" smtClean="0">
                <a:solidFill>
                  <a:srgbClr val="002060"/>
                </a:solidFill>
              </a:rPr>
              <a:t> </a:t>
            </a:r>
            <a:r>
              <a:rPr lang="en-US" sz="2000" i="1" dirty="0" err="1" smtClean="0">
                <a:solidFill>
                  <a:srgbClr val="002060"/>
                </a:solidFill>
              </a:rPr>
              <a:t>tính</a:t>
            </a:r>
            <a:r>
              <a:rPr lang="en-US" sz="2000" i="1" dirty="0" smtClean="0">
                <a:solidFill>
                  <a:srgbClr val="002060"/>
                </a:solidFill>
              </a:rPr>
              <a:t> </a:t>
            </a:r>
            <a:r>
              <a:rPr lang="en-US" sz="2000" i="1" dirty="0" err="1" smtClean="0">
                <a:solidFill>
                  <a:srgbClr val="002060"/>
                </a:solidFill>
              </a:rPr>
              <a:t>diện</a:t>
            </a:r>
            <a:r>
              <a:rPr lang="en-US" sz="2000" i="1" dirty="0" smtClean="0">
                <a:solidFill>
                  <a:srgbClr val="002060"/>
                </a:solidFill>
              </a:rPr>
              <a:t> </a:t>
            </a:r>
            <a:r>
              <a:rPr lang="en-US" sz="2000" i="1" dirty="0" err="1" smtClean="0">
                <a:solidFill>
                  <a:srgbClr val="002060"/>
                </a:solidFill>
              </a:rPr>
              <a:t>tích</a:t>
            </a:r>
            <a:r>
              <a:rPr lang="en-US" sz="2000" i="1" dirty="0" smtClean="0">
                <a:solidFill>
                  <a:srgbClr val="002060"/>
                </a:solidFill>
              </a:rPr>
              <a:t> </a:t>
            </a:r>
            <a:r>
              <a:rPr lang="en-US" sz="2000" i="1" dirty="0" err="1" smtClean="0">
                <a:solidFill>
                  <a:srgbClr val="002060"/>
                </a:solidFill>
              </a:rPr>
              <a:t>hình</a:t>
            </a:r>
            <a:r>
              <a:rPr lang="en-US" sz="2000" i="1" dirty="0" smtClean="0">
                <a:solidFill>
                  <a:srgbClr val="002060"/>
                </a:solidFill>
              </a:rPr>
              <a:t> </a:t>
            </a:r>
            <a:r>
              <a:rPr lang="en-US" sz="2000" i="1" dirty="0" err="1" smtClean="0">
                <a:solidFill>
                  <a:srgbClr val="002060"/>
                </a:solidFill>
              </a:rPr>
              <a:t>vuông</a:t>
            </a:r>
            <a:r>
              <a:rPr lang="en-US" sz="2000" i="1" dirty="0" smtClean="0">
                <a:solidFill>
                  <a:srgbClr val="002060"/>
                </a:solidFill>
              </a:rPr>
              <a:t> </a:t>
            </a:r>
            <a:r>
              <a:rPr lang="en-US" sz="2000" i="1" dirty="0" err="1" smtClean="0">
                <a:solidFill>
                  <a:srgbClr val="002060"/>
                </a:solidFill>
              </a:rPr>
              <a:t>và</a:t>
            </a:r>
            <a:r>
              <a:rPr lang="en-US" sz="2000" i="1" dirty="0" smtClean="0">
                <a:solidFill>
                  <a:srgbClr val="002060"/>
                </a:solidFill>
              </a:rPr>
              <a:t> </a:t>
            </a:r>
            <a:r>
              <a:rPr lang="en-US" sz="2000" i="1" dirty="0" err="1" smtClean="0">
                <a:solidFill>
                  <a:srgbClr val="002060"/>
                </a:solidFill>
              </a:rPr>
              <a:t>hình</a:t>
            </a:r>
            <a:r>
              <a:rPr lang="en-US" sz="2000" i="1" dirty="0" smtClean="0">
                <a:solidFill>
                  <a:srgbClr val="002060"/>
                </a:solidFill>
              </a:rPr>
              <a:t> </a:t>
            </a:r>
            <a:r>
              <a:rPr lang="en-US" sz="2000" i="1" dirty="0" err="1" smtClean="0">
                <a:solidFill>
                  <a:srgbClr val="002060"/>
                </a:solidFill>
              </a:rPr>
              <a:t>lập</a:t>
            </a:r>
            <a:r>
              <a:rPr lang="en-US" sz="2000" i="1" dirty="0" smtClean="0">
                <a:solidFill>
                  <a:srgbClr val="002060"/>
                </a:solidFill>
              </a:rPr>
              <a:t> </a:t>
            </a:r>
            <a:r>
              <a:rPr lang="en-US" sz="2000" i="1" dirty="0" err="1" smtClean="0">
                <a:solidFill>
                  <a:srgbClr val="002060"/>
                </a:solidFill>
              </a:rPr>
              <a:t>phương</a:t>
            </a:r>
            <a:r>
              <a:rPr lang="en-US" sz="2000" i="1" dirty="0" smtClean="0">
                <a:solidFill>
                  <a:srgbClr val="002060"/>
                </a:solidFill>
              </a:rPr>
              <a:t>.</a:t>
            </a:r>
            <a:endParaRPr lang="vi-VN" sz="2000" i="1" dirty="0">
              <a:solidFill>
                <a:srgbClr val="002060"/>
              </a:solidFill>
            </a:endParaRPr>
          </a:p>
        </p:txBody>
      </p:sp>
      <p:pic>
        <p:nvPicPr>
          <p:cNvPr id="10" name="Picture 9"/>
          <p:cNvPicPr>
            <a:picLocks noChangeAspect="1"/>
          </p:cNvPicPr>
          <p:nvPr/>
        </p:nvPicPr>
        <p:blipFill>
          <a:blip r:embed="rId2">
            <a:clrChange>
              <a:clrFrom>
                <a:srgbClr val="FFFFFF"/>
              </a:clrFrom>
              <a:clrTo>
                <a:srgbClr val="FFFFFF">
                  <a:alpha val="0"/>
                </a:srgbClr>
              </a:clrTo>
            </a:clrChange>
          </a:blip>
          <a:stretch>
            <a:fillRect/>
          </a:stretch>
        </p:blipFill>
        <p:spPr>
          <a:xfrm>
            <a:off x="584200" y="3396819"/>
            <a:ext cx="1155700" cy="1746682"/>
          </a:xfrm>
          <a:prstGeom prst="rect">
            <a:avLst/>
          </a:prstGeom>
        </p:spPr>
      </p:pic>
      <p:grpSp>
        <p:nvGrpSpPr>
          <p:cNvPr id="13" name="Group 12"/>
          <p:cNvGrpSpPr/>
          <p:nvPr/>
        </p:nvGrpSpPr>
        <p:grpSpPr>
          <a:xfrm>
            <a:off x="2272050" y="348783"/>
            <a:ext cx="1612900" cy="1524000"/>
            <a:chOff x="1981200" y="520700"/>
            <a:chExt cx="1612900" cy="1524000"/>
          </a:xfrm>
        </p:grpSpPr>
        <p:sp>
          <p:nvSpPr>
            <p:cNvPr id="5" name="Rectangle 4"/>
            <p:cNvSpPr/>
            <p:nvPr/>
          </p:nvSpPr>
          <p:spPr>
            <a:xfrm>
              <a:off x="1981200" y="520700"/>
              <a:ext cx="1612900" cy="1524000"/>
            </a:xfrm>
            <a:prstGeom prst="rect">
              <a:avLst/>
            </a:prstGeom>
            <a:solidFill>
              <a:srgbClr val="BFFE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p>
          </p:txBody>
        </p:sp>
        <p:sp>
          <p:nvSpPr>
            <p:cNvPr id="11" name="TextBox 10"/>
            <p:cNvSpPr txBox="1"/>
            <p:nvPr/>
          </p:nvSpPr>
          <p:spPr>
            <a:xfrm>
              <a:off x="2481600" y="1596223"/>
              <a:ext cx="596900" cy="369332"/>
            </a:xfrm>
            <a:prstGeom prst="rect">
              <a:avLst/>
            </a:prstGeom>
            <a:noFill/>
          </p:spPr>
          <p:txBody>
            <a:bodyPr wrap="square" rtlCol="0">
              <a:spAutoFit/>
            </a:bodyPr>
            <a:lstStyle/>
            <a:p>
              <a:pPr algn="ctr"/>
              <a:r>
                <a:rPr lang="en-US" sz="1800" dirty="0" smtClean="0"/>
                <a:t>a</a:t>
              </a:r>
              <a:endParaRPr lang="vi-VN" sz="1800" dirty="0"/>
            </a:p>
          </p:txBody>
        </p:sp>
      </p:grpSp>
      <p:grpSp>
        <p:nvGrpSpPr>
          <p:cNvPr id="14" name="Group 13"/>
          <p:cNvGrpSpPr/>
          <p:nvPr/>
        </p:nvGrpSpPr>
        <p:grpSpPr>
          <a:xfrm>
            <a:off x="5776500" y="20121"/>
            <a:ext cx="2082800" cy="1892300"/>
            <a:chOff x="5535200" y="152400"/>
            <a:chExt cx="2082800" cy="1892300"/>
          </a:xfrm>
        </p:grpSpPr>
        <p:sp>
          <p:nvSpPr>
            <p:cNvPr id="6" name="Cube 5"/>
            <p:cNvSpPr/>
            <p:nvPr/>
          </p:nvSpPr>
          <p:spPr>
            <a:xfrm>
              <a:off x="5535200" y="152400"/>
              <a:ext cx="2082800" cy="1892300"/>
            </a:xfrm>
            <a:prstGeom prst="cub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a:off x="6075700" y="1596223"/>
              <a:ext cx="596900" cy="369332"/>
            </a:xfrm>
            <a:prstGeom prst="rect">
              <a:avLst/>
            </a:prstGeom>
            <a:noFill/>
          </p:spPr>
          <p:txBody>
            <a:bodyPr wrap="square" rtlCol="0">
              <a:spAutoFit/>
            </a:bodyPr>
            <a:lstStyle/>
            <a:p>
              <a:pPr algn="ctr"/>
              <a:r>
                <a:rPr lang="en-US" sz="1800" dirty="0" smtClean="0"/>
                <a:t>a</a:t>
              </a:r>
              <a:endParaRPr lang="vi-VN" sz="1800" dirty="0"/>
            </a:p>
          </p:txBody>
        </p:sp>
      </p:grpSp>
      <p:sp>
        <p:nvSpPr>
          <p:cNvPr id="15" name="TextBox 14"/>
          <p:cNvSpPr txBox="1"/>
          <p:nvPr/>
        </p:nvSpPr>
        <p:spPr>
          <a:xfrm>
            <a:off x="2164100" y="1918444"/>
            <a:ext cx="1315700" cy="400110"/>
          </a:xfrm>
          <a:prstGeom prst="rect">
            <a:avLst/>
          </a:prstGeom>
          <a:noFill/>
        </p:spPr>
        <p:txBody>
          <a:bodyPr wrap="square" rtlCol="0">
            <a:spAutoFit/>
          </a:bodyPr>
          <a:lstStyle/>
          <a:p>
            <a:pPr algn="ctr"/>
            <a:r>
              <a:rPr lang="en-US" sz="2000" b="1" dirty="0" smtClean="0">
                <a:solidFill>
                  <a:srgbClr val="C00000"/>
                </a:solidFill>
              </a:rPr>
              <a:t>S = a. a</a:t>
            </a:r>
            <a:endParaRPr lang="vi-VN" sz="2000" b="1" dirty="0">
              <a:solidFill>
                <a:srgbClr val="C00000"/>
              </a:solidFill>
            </a:endParaRPr>
          </a:p>
        </p:txBody>
      </p:sp>
      <p:sp>
        <p:nvSpPr>
          <p:cNvPr id="16" name="TextBox 15"/>
          <p:cNvSpPr txBox="1"/>
          <p:nvPr/>
        </p:nvSpPr>
        <p:spPr>
          <a:xfrm>
            <a:off x="5466475" y="1955557"/>
            <a:ext cx="1701050" cy="400110"/>
          </a:xfrm>
          <a:prstGeom prst="rect">
            <a:avLst/>
          </a:prstGeom>
          <a:noFill/>
        </p:spPr>
        <p:txBody>
          <a:bodyPr wrap="square" rtlCol="0">
            <a:spAutoFit/>
          </a:bodyPr>
          <a:lstStyle/>
          <a:p>
            <a:pPr algn="ctr"/>
            <a:r>
              <a:rPr lang="en-US" sz="2000" b="1" dirty="0" smtClean="0">
                <a:solidFill>
                  <a:srgbClr val="C00000"/>
                </a:solidFill>
              </a:rPr>
              <a:t>V = a. a. a</a:t>
            </a:r>
            <a:endParaRPr lang="vi-VN" sz="2000" b="1" dirty="0">
              <a:solidFill>
                <a:srgbClr val="C00000"/>
              </a:solidFill>
            </a:endParaRPr>
          </a:p>
        </p:txBody>
      </p:sp>
      <p:sp>
        <p:nvSpPr>
          <p:cNvPr id="17" name="TextBox 16"/>
          <p:cNvSpPr txBox="1"/>
          <p:nvPr/>
        </p:nvSpPr>
        <p:spPr>
          <a:xfrm>
            <a:off x="3121980" y="1912421"/>
            <a:ext cx="914400" cy="400110"/>
          </a:xfrm>
          <a:prstGeom prst="rect">
            <a:avLst/>
          </a:prstGeom>
          <a:noFill/>
        </p:spPr>
        <p:txBody>
          <a:bodyPr wrap="square" rtlCol="0">
            <a:spAutoFit/>
          </a:bodyPr>
          <a:lstStyle/>
          <a:p>
            <a:pPr algn="ctr"/>
            <a:r>
              <a:rPr lang="en-US" sz="2000" b="1" dirty="0" smtClean="0">
                <a:solidFill>
                  <a:srgbClr val="C00000"/>
                </a:solidFill>
              </a:rPr>
              <a:t>= a</a:t>
            </a:r>
            <a:r>
              <a:rPr lang="en-US" sz="2000" b="1" baseline="30000" dirty="0" smtClean="0">
                <a:solidFill>
                  <a:srgbClr val="C00000"/>
                </a:solidFill>
              </a:rPr>
              <a:t>2</a:t>
            </a:r>
            <a:endParaRPr lang="vi-VN" sz="2000" b="1" dirty="0">
              <a:solidFill>
                <a:srgbClr val="C00000"/>
              </a:solidFill>
            </a:endParaRPr>
          </a:p>
        </p:txBody>
      </p:sp>
      <p:sp>
        <p:nvSpPr>
          <p:cNvPr id="18" name="TextBox 17"/>
          <p:cNvSpPr txBox="1"/>
          <p:nvPr/>
        </p:nvSpPr>
        <p:spPr>
          <a:xfrm>
            <a:off x="6817900" y="1955557"/>
            <a:ext cx="914400" cy="400110"/>
          </a:xfrm>
          <a:prstGeom prst="rect">
            <a:avLst/>
          </a:prstGeom>
          <a:noFill/>
        </p:spPr>
        <p:txBody>
          <a:bodyPr wrap="square" rtlCol="0">
            <a:spAutoFit/>
          </a:bodyPr>
          <a:lstStyle/>
          <a:p>
            <a:pPr algn="ctr"/>
            <a:r>
              <a:rPr lang="en-US" sz="2000" b="1" dirty="0" smtClean="0">
                <a:solidFill>
                  <a:srgbClr val="C00000"/>
                </a:solidFill>
              </a:rPr>
              <a:t>= a</a:t>
            </a:r>
            <a:r>
              <a:rPr lang="en-US" sz="2000" b="1" baseline="30000" dirty="0">
                <a:solidFill>
                  <a:srgbClr val="C00000"/>
                </a:solidFill>
              </a:rPr>
              <a:t>3</a:t>
            </a:r>
            <a:endParaRPr lang="vi-VN" sz="2000" b="1" dirty="0">
              <a:solidFill>
                <a:srgbClr val="C00000"/>
              </a:solidFill>
            </a:endParaRPr>
          </a:p>
        </p:txBody>
      </p:sp>
      <p:sp>
        <p:nvSpPr>
          <p:cNvPr id="19" name="Oval Callout 18"/>
          <p:cNvSpPr/>
          <p:nvPr/>
        </p:nvSpPr>
        <p:spPr>
          <a:xfrm>
            <a:off x="3174487" y="2882773"/>
            <a:ext cx="3533100" cy="1231900"/>
          </a:xfrm>
          <a:prstGeom prst="wedgeEllipseCallout">
            <a:avLst>
              <a:gd name="adj1" fmla="val -78495"/>
              <a:gd name="adj2" fmla="val 536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rPr>
              <a:t>Vậy</a:t>
            </a:r>
            <a:r>
              <a:rPr lang="en-US" sz="2400" b="1" dirty="0" smtClean="0">
                <a:solidFill>
                  <a:srgbClr val="FF0000"/>
                </a:solidFill>
              </a:rPr>
              <a:t> a</a:t>
            </a:r>
            <a:r>
              <a:rPr lang="en-US" sz="2400" b="1" baseline="30000" dirty="0" smtClean="0">
                <a:solidFill>
                  <a:srgbClr val="FF0000"/>
                </a:solidFill>
              </a:rPr>
              <a:t>n</a:t>
            </a:r>
            <a:r>
              <a:rPr lang="en-US" sz="2400" b="1" dirty="0" smtClean="0">
                <a:solidFill>
                  <a:srgbClr val="FF0000"/>
                </a:solidFill>
              </a:rPr>
              <a:t> = ?</a:t>
            </a:r>
            <a:endParaRPr lang="vi-VN" sz="2400" b="1" dirty="0">
              <a:solidFill>
                <a:srgbClr val="FF0000"/>
              </a:solidFill>
            </a:endParaRPr>
          </a:p>
        </p:txBody>
      </p:sp>
    </p:spTree>
    <p:extLst>
      <p:ext uri="{BB962C8B-B14F-4D97-AF65-F5344CB8AC3E}">
        <p14:creationId xmlns:p14="http://schemas.microsoft.com/office/powerpoint/2010/main" val="232769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xit" presetSubtype="10" fill="hold" grpId="1" nodeType="clickEffect">
                                  <p:stCondLst>
                                    <p:cond delay="0"/>
                                  </p:stCondLst>
                                  <p:childTnLst>
                                    <p:animEffect transition="out" filter="randombar(horizontal)">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5" grpId="0"/>
      <p:bldP spid="16" grpId="0"/>
      <p:bldP spid="17" grpId="0"/>
      <p:bldP spid="18" grpId="0"/>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3" name="Rounded Rectangle 2"/>
          <p:cNvSpPr/>
          <p:nvPr/>
        </p:nvSpPr>
        <p:spPr>
          <a:xfrm>
            <a:off x="121185" y="730355"/>
            <a:ext cx="2374710" cy="469947"/>
          </a:xfrm>
          <a:prstGeom prst="roundRect">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C00000"/>
                </a:solidFill>
              </a:rPr>
              <a:t>Thực</a:t>
            </a:r>
            <a:r>
              <a:rPr lang="en-US" sz="2400" b="1" dirty="0" smtClean="0">
                <a:solidFill>
                  <a:srgbClr val="C00000"/>
                </a:solidFill>
              </a:rPr>
              <a:t> </a:t>
            </a:r>
            <a:r>
              <a:rPr lang="en-US" sz="2400" b="1" dirty="0" err="1" smtClean="0">
                <a:solidFill>
                  <a:srgbClr val="C00000"/>
                </a:solidFill>
              </a:rPr>
              <a:t>hành</a:t>
            </a:r>
            <a:r>
              <a:rPr lang="en-US" sz="2400" b="1" dirty="0" smtClean="0">
                <a:solidFill>
                  <a:srgbClr val="C00000"/>
                </a:solidFill>
              </a:rPr>
              <a:t> 1</a:t>
            </a:r>
            <a:endParaRPr lang="vi-VN" sz="2400" b="1" dirty="0">
              <a:solidFill>
                <a:srgbClr val="C00000"/>
              </a:solidFill>
            </a:endParaRPr>
          </a:p>
        </p:txBody>
      </p:sp>
      <p:sp>
        <p:nvSpPr>
          <p:cNvPr id="4" name="TextBox 3"/>
          <p:cNvSpPr txBox="1"/>
          <p:nvPr/>
        </p:nvSpPr>
        <p:spPr>
          <a:xfrm>
            <a:off x="296370" y="1438461"/>
            <a:ext cx="7462725" cy="400110"/>
          </a:xfrm>
          <a:prstGeom prst="rect">
            <a:avLst/>
          </a:prstGeom>
          <a:noFill/>
        </p:spPr>
        <p:txBody>
          <a:bodyPr wrap="square" rtlCol="0">
            <a:spAutoFit/>
          </a:bodyPr>
          <a:lstStyle/>
          <a:p>
            <a:r>
              <a:rPr lang="en-US" sz="2000" dirty="0"/>
              <a:t>c</a:t>
            </a:r>
            <a:r>
              <a:rPr lang="en-US" sz="2000" dirty="0" smtClean="0"/>
              <a:t>) </a:t>
            </a:r>
            <a:r>
              <a:rPr lang="en-US" sz="2000" dirty="0" err="1" smtClean="0"/>
              <a:t>Hãy</a:t>
            </a:r>
            <a:r>
              <a:rPr lang="en-US" sz="2000" dirty="0" smtClean="0"/>
              <a:t> </a:t>
            </a:r>
            <a:r>
              <a:rPr lang="en-US" sz="2000" dirty="0" err="1" smtClean="0"/>
              <a:t>đọc</a:t>
            </a:r>
            <a:r>
              <a:rPr lang="en-US" sz="2000" dirty="0" smtClean="0"/>
              <a:t> </a:t>
            </a:r>
            <a:r>
              <a:rPr lang="en-US" sz="2000" dirty="0" err="1" smtClean="0"/>
              <a:t>các</a:t>
            </a:r>
            <a:r>
              <a:rPr lang="en-US" sz="2000" dirty="0" smtClean="0"/>
              <a:t> </a:t>
            </a:r>
            <a:r>
              <a:rPr lang="en-US" sz="2000" dirty="0" err="1" smtClean="0"/>
              <a:t>lũy</a:t>
            </a:r>
            <a:r>
              <a:rPr lang="en-US" sz="2000" dirty="0" smtClean="0"/>
              <a:t> </a:t>
            </a:r>
            <a:r>
              <a:rPr lang="en-US" sz="2000" dirty="0" err="1" smtClean="0"/>
              <a:t>thừa</a:t>
            </a:r>
            <a:r>
              <a:rPr lang="en-US" sz="2000" dirty="0" smtClean="0"/>
              <a:t> </a:t>
            </a:r>
            <a:r>
              <a:rPr lang="en-US" sz="2000" dirty="0" err="1" smtClean="0"/>
              <a:t>sau</a:t>
            </a:r>
            <a:r>
              <a:rPr lang="en-US" sz="2000" dirty="0" smtClean="0"/>
              <a:t> </a:t>
            </a:r>
            <a:r>
              <a:rPr lang="en-US" sz="2000" dirty="0" err="1" smtClean="0"/>
              <a:t>và</a:t>
            </a:r>
            <a:r>
              <a:rPr lang="en-US" sz="2000" dirty="0" smtClean="0"/>
              <a:t> </a:t>
            </a:r>
            <a:r>
              <a:rPr lang="en-US" sz="2000" dirty="0" err="1" smtClean="0"/>
              <a:t>chỉ</a:t>
            </a:r>
            <a:r>
              <a:rPr lang="en-US" sz="2000" dirty="0" smtClean="0"/>
              <a:t> </a:t>
            </a:r>
            <a:r>
              <a:rPr lang="en-US" sz="2000" dirty="0" err="1" smtClean="0"/>
              <a:t>rõ</a:t>
            </a:r>
            <a:r>
              <a:rPr lang="en-US" sz="2000" dirty="0" smtClean="0"/>
              <a:t> </a:t>
            </a:r>
            <a:r>
              <a:rPr lang="en-US" sz="2000" dirty="0" err="1" smtClean="0"/>
              <a:t>cơ</a:t>
            </a:r>
            <a:r>
              <a:rPr lang="en-US" sz="2000" dirty="0" smtClean="0"/>
              <a:t> </a:t>
            </a:r>
            <a:r>
              <a:rPr lang="en-US" sz="2000" dirty="0" err="1" smtClean="0"/>
              <a:t>số</a:t>
            </a:r>
            <a:r>
              <a:rPr lang="en-US" sz="2000" dirty="0" smtClean="0"/>
              <a:t>, </a:t>
            </a:r>
            <a:r>
              <a:rPr lang="en-US" sz="2000" dirty="0" err="1" smtClean="0"/>
              <a:t>số</a:t>
            </a:r>
            <a:r>
              <a:rPr lang="en-US" sz="2000" dirty="0" smtClean="0"/>
              <a:t> </a:t>
            </a:r>
            <a:r>
              <a:rPr lang="en-US" sz="2000" dirty="0" err="1" smtClean="0"/>
              <a:t>mũ</a:t>
            </a:r>
            <a:r>
              <a:rPr lang="en-US" sz="2000" smtClean="0"/>
              <a:t>: 3</a:t>
            </a:r>
            <a:r>
              <a:rPr lang="en-US" sz="2000" baseline="30000" smtClean="0"/>
              <a:t>10</a:t>
            </a:r>
            <a:r>
              <a:rPr lang="en-US" sz="2000" smtClean="0"/>
              <a:t>; 10</a:t>
            </a:r>
            <a:r>
              <a:rPr lang="en-US" sz="2000" baseline="30000" smtClean="0"/>
              <a:t>5</a:t>
            </a:r>
            <a:r>
              <a:rPr lang="en-US" sz="2000" dirty="0" smtClean="0"/>
              <a:t>.</a:t>
            </a:r>
            <a:endParaRPr lang="vi-VN" sz="2000" dirty="0"/>
          </a:p>
        </p:txBody>
      </p:sp>
      <p:sp>
        <p:nvSpPr>
          <p:cNvPr id="5" name="Rectangle 4"/>
          <p:cNvSpPr/>
          <p:nvPr/>
        </p:nvSpPr>
        <p:spPr>
          <a:xfrm>
            <a:off x="568664" y="2091926"/>
            <a:ext cx="7944928" cy="553998"/>
          </a:xfrm>
          <a:prstGeom prst="rect">
            <a:avLst/>
          </a:prstGeom>
        </p:spPr>
        <p:txBody>
          <a:bodyPr wrap="square">
            <a:spAutoFit/>
          </a:bodyPr>
          <a:lstStyle/>
          <a:p>
            <a:pPr algn="just">
              <a:lnSpc>
                <a:spcPct val="150000"/>
              </a:lnSpc>
              <a:spcBef>
                <a:spcPts val="600"/>
              </a:spcBef>
              <a:spcAft>
                <a:spcPts val="600"/>
              </a:spcAft>
            </a:pPr>
            <a:r>
              <a:rPr lang="en-US" sz="2000" b="1" dirty="0" smtClean="0">
                <a:latin typeface="+mn-lt"/>
                <a:ea typeface="Calibri" panose="020F0502020204030204" pitchFamily="34" charset="0"/>
              </a:rPr>
              <a:t>3</a:t>
            </a:r>
            <a:r>
              <a:rPr lang="en-US" sz="2000" b="1" baseline="30000" dirty="0" smtClean="0">
                <a:latin typeface="+mn-lt"/>
                <a:ea typeface="Calibri" panose="020F0502020204030204" pitchFamily="34" charset="0"/>
              </a:rPr>
              <a:t>10</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đọc</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là</a:t>
            </a:r>
            <a:r>
              <a:rPr lang="en-US" sz="2000" b="1" dirty="0">
                <a:latin typeface="+mn-lt"/>
                <a:ea typeface="Calibri" panose="020F0502020204030204" pitchFamily="34" charset="0"/>
              </a:rPr>
              <a:t> 3 </a:t>
            </a:r>
            <a:r>
              <a:rPr lang="en-US" sz="2000" b="1" dirty="0" err="1">
                <a:latin typeface="+mn-lt"/>
                <a:ea typeface="Calibri" panose="020F0502020204030204" pitchFamily="34" charset="0"/>
              </a:rPr>
              <a:t>mũ</a:t>
            </a:r>
            <a:r>
              <a:rPr lang="en-US" sz="2000" b="1" dirty="0">
                <a:latin typeface="+mn-lt"/>
                <a:ea typeface="Calibri" panose="020F0502020204030204" pitchFamily="34" charset="0"/>
              </a:rPr>
              <a:t> 10, 3 </a:t>
            </a:r>
            <a:r>
              <a:rPr lang="en-US" sz="2000" b="1" dirty="0" err="1">
                <a:latin typeface="+mn-lt"/>
                <a:ea typeface="Calibri" panose="020F0502020204030204" pitchFamily="34" charset="0"/>
              </a:rPr>
              <a:t>lũy</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thừa</a:t>
            </a:r>
            <a:r>
              <a:rPr lang="en-US" sz="2000" b="1" dirty="0">
                <a:latin typeface="+mn-lt"/>
                <a:ea typeface="Calibri" panose="020F0502020204030204" pitchFamily="34" charset="0"/>
              </a:rPr>
              <a:t> 10 hay </a:t>
            </a:r>
            <a:r>
              <a:rPr lang="en-US" sz="2000" b="1" dirty="0" err="1">
                <a:latin typeface="+mn-lt"/>
                <a:ea typeface="Calibri" panose="020F0502020204030204" pitchFamily="34" charset="0"/>
              </a:rPr>
              <a:t>lũy</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thừa</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bậc</a:t>
            </a:r>
            <a:r>
              <a:rPr lang="en-US" sz="2000" b="1" dirty="0">
                <a:latin typeface="+mn-lt"/>
                <a:ea typeface="Calibri" panose="020F0502020204030204" pitchFamily="34" charset="0"/>
              </a:rPr>
              <a:t> 10 </a:t>
            </a:r>
            <a:r>
              <a:rPr lang="en-US" sz="2000" b="1" dirty="0" err="1">
                <a:latin typeface="+mn-lt"/>
                <a:ea typeface="Calibri" panose="020F0502020204030204" pitchFamily="34" charset="0"/>
              </a:rPr>
              <a:t>của</a:t>
            </a:r>
            <a:r>
              <a:rPr lang="en-US" sz="2000" b="1" dirty="0">
                <a:latin typeface="+mn-lt"/>
                <a:ea typeface="Calibri" panose="020F0502020204030204" pitchFamily="34" charset="0"/>
              </a:rPr>
              <a:t> </a:t>
            </a:r>
            <a:r>
              <a:rPr lang="en-US" sz="2000" b="1" dirty="0" smtClean="0">
                <a:latin typeface="+mn-lt"/>
                <a:ea typeface="Calibri" panose="020F0502020204030204" pitchFamily="34" charset="0"/>
              </a:rPr>
              <a:t>3.</a:t>
            </a:r>
            <a:endParaRPr lang="en-US" sz="2000" b="1" dirty="0">
              <a:latin typeface="+mn-lt"/>
              <a:ea typeface="Calibri" panose="020F0502020204030204" pitchFamily="34" charset="0"/>
            </a:endParaRPr>
          </a:p>
        </p:txBody>
      </p:sp>
      <p:sp>
        <p:nvSpPr>
          <p:cNvPr id="6" name="Rectangle 5"/>
          <p:cNvSpPr/>
          <p:nvPr/>
        </p:nvSpPr>
        <p:spPr>
          <a:xfrm>
            <a:off x="844373" y="2734542"/>
            <a:ext cx="4405699" cy="496996"/>
          </a:xfrm>
          <a:prstGeom prst="rect">
            <a:avLst/>
          </a:prstGeom>
        </p:spPr>
        <p:txBody>
          <a:bodyPr wrap="square">
            <a:spAutoFit/>
          </a:bodyPr>
          <a:lstStyle/>
          <a:p>
            <a:pPr algn="just">
              <a:lnSpc>
                <a:spcPct val="150000"/>
              </a:lnSpc>
              <a:spcBef>
                <a:spcPts val="600"/>
              </a:spcBef>
              <a:spcAft>
                <a:spcPts val="600"/>
              </a:spcAft>
            </a:pPr>
            <a:r>
              <a:rPr lang="en-US" sz="2000" b="1" dirty="0">
                <a:latin typeface="+mn-lt"/>
                <a:ea typeface="Calibri" panose="020F0502020204030204" pitchFamily="34" charset="0"/>
              </a:rPr>
              <a:t>=&gt; 3</a:t>
            </a:r>
            <a:r>
              <a:rPr lang="en-US" sz="2000" b="1" baseline="30000" dirty="0">
                <a:latin typeface="+mn-lt"/>
                <a:ea typeface="Calibri" panose="020F0502020204030204" pitchFamily="34" charset="0"/>
              </a:rPr>
              <a:t>10</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thì</a:t>
            </a:r>
            <a:r>
              <a:rPr lang="en-US" sz="2000" b="1" dirty="0">
                <a:latin typeface="+mn-lt"/>
                <a:ea typeface="Calibri" panose="020F0502020204030204" pitchFamily="34" charset="0"/>
              </a:rPr>
              <a:t> 3 </a:t>
            </a:r>
            <a:r>
              <a:rPr lang="en-US" sz="2000" b="1" dirty="0" err="1">
                <a:latin typeface="+mn-lt"/>
                <a:ea typeface="Calibri" panose="020F0502020204030204" pitchFamily="34" charset="0"/>
              </a:rPr>
              <a:t>là</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cơ</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số</a:t>
            </a:r>
            <a:r>
              <a:rPr lang="en-US" sz="2000" b="1" dirty="0">
                <a:latin typeface="+mn-lt"/>
                <a:ea typeface="Calibri" panose="020F0502020204030204" pitchFamily="34" charset="0"/>
              </a:rPr>
              <a:t>, 10 </a:t>
            </a:r>
            <a:r>
              <a:rPr lang="en-US" sz="2000" b="1" dirty="0" err="1">
                <a:latin typeface="+mn-lt"/>
                <a:ea typeface="Calibri" panose="020F0502020204030204" pitchFamily="34" charset="0"/>
              </a:rPr>
              <a:t>là</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số</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mũ</a:t>
            </a:r>
            <a:r>
              <a:rPr lang="en-US" sz="2000" b="1" dirty="0">
                <a:latin typeface="+mn-lt"/>
                <a:ea typeface="Calibri" panose="020F0502020204030204" pitchFamily="34" charset="0"/>
              </a:rPr>
              <a:t>.</a:t>
            </a:r>
          </a:p>
        </p:txBody>
      </p:sp>
      <p:sp>
        <p:nvSpPr>
          <p:cNvPr id="7" name="Rectangle 6"/>
          <p:cNvSpPr/>
          <p:nvPr/>
        </p:nvSpPr>
        <p:spPr>
          <a:xfrm>
            <a:off x="533398" y="3385116"/>
            <a:ext cx="7382149" cy="553998"/>
          </a:xfrm>
          <a:prstGeom prst="rect">
            <a:avLst/>
          </a:prstGeom>
        </p:spPr>
        <p:txBody>
          <a:bodyPr wrap="none">
            <a:spAutoFit/>
          </a:bodyPr>
          <a:lstStyle/>
          <a:p>
            <a:pPr algn="just">
              <a:lnSpc>
                <a:spcPct val="150000"/>
              </a:lnSpc>
              <a:spcBef>
                <a:spcPts val="600"/>
              </a:spcBef>
              <a:spcAft>
                <a:spcPts val="600"/>
              </a:spcAft>
            </a:pPr>
            <a:r>
              <a:rPr lang="en-US" sz="2000" b="1" dirty="0">
                <a:latin typeface="+mn-lt"/>
                <a:ea typeface="Calibri" panose="020F0502020204030204" pitchFamily="34" charset="0"/>
              </a:rPr>
              <a:t>10</a:t>
            </a:r>
            <a:r>
              <a:rPr lang="en-US" sz="2000" b="1" baseline="30000" dirty="0">
                <a:latin typeface="+mn-lt"/>
                <a:ea typeface="Calibri" panose="020F0502020204030204" pitchFamily="34" charset="0"/>
              </a:rPr>
              <a:t>5</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đọc</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là</a:t>
            </a:r>
            <a:r>
              <a:rPr lang="en-US" sz="2000" b="1" dirty="0">
                <a:latin typeface="+mn-lt"/>
                <a:ea typeface="Calibri" panose="020F0502020204030204" pitchFamily="34" charset="0"/>
              </a:rPr>
              <a:t> 10 </a:t>
            </a:r>
            <a:r>
              <a:rPr lang="en-US" sz="2000" b="1" dirty="0" err="1">
                <a:latin typeface="+mn-lt"/>
                <a:ea typeface="Calibri" panose="020F0502020204030204" pitchFamily="34" charset="0"/>
              </a:rPr>
              <a:t>mũ</a:t>
            </a:r>
            <a:r>
              <a:rPr lang="en-US" sz="2000" b="1" dirty="0">
                <a:latin typeface="+mn-lt"/>
                <a:ea typeface="Calibri" panose="020F0502020204030204" pitchFamily="34" charset="0"/>
              </a:rPr>
              <a:t> 5, 10 </a:t>
            </a:r>
            <a:r>
              <a:rPr lang="en-US" sz="2000" b="1" dirty="0" err="1">
                <a:latin typeface="+mn-lt"/>
                <a:ea typeface="Calibri" panose="020F0502020204030204" pitchFamily="34" charset="0"/>
              </a:rPr>
              <a:t>lũy</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thừa</a:t>
            </a:r>
            <a:r>
              <a:rPr lang="en-US" sz="2000" b="1" dirty="0">
                <a:latin typeface="+mn-lt"/>
                <a:ea typeface="Calibri" panose="020F0502020204030204" pitchFamily="34" charset="0"/>
              </a:rPr>
              <a:t> 5 hay </a:t>
            </a:r>
            <a:r>
              <a:rPr lang="en-US" sz="2000" b="1" dirty="0" err="1">
                <a:latin typeface="+mn-lt"/>
                <a:ea typeface="Calibri" panose="020F0502020204030204" pitchFamily="34" charset="0"/>
              </a:rPr>
              <a:t>lũy</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thừa</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bậc</a:t>
            </a:r>
            <a:r>
              <a:rPr lang="en-US" sz="2000" b="1" dirty="0">
                <a:latin typeface="+mn-lt"/>
                <a:ea typeface="Calibri" panose="020F0502020204030204" pitchFamily="34" charset="0"/>
              </a:rPr>
              <a:t> 5 </a:t>
            </a:r>
            <a:r>
              <a:rPr lang="en-US" sz="2000" b="1" err="1">
                <a:latin typeface="+mn-lt"/>
                <a:ea typeface="Calibri" panose="020F0502020204030204" pitchFamily="34" charset="0"/>
              </a:rPr>
              <a:t>của</a:t>
            </a:r>
            <a:r>
              <a:rPr lang="en-US" sz="2000" b="1">
                <a:latin typeface="+mn-lt"/>
                <a:ea typeface="Calibri" panose="020F0502020204030204" pitchFamily="34" charset="0"/>
              </a:rPr>
              <a:t> </a:t>
            </a:r>
            <a:r>
              <a:rPr lang="en-US" sz="2000" b="1" smtClean="0">
                <a:latin typeface="+mn-lt"/>
                <a:ea typeface="Calibri" panose="020F0502020204030204" pitchFamily="34" charset="0"/>
              </a:rPr>
              <a:t>10.</a:t>
            </a:r>
            <a:endParaRPr lang="en-US" sz="2000" b="1" dirty="0">
              <a:latin typeface="+mn-lt"/>
              <a:ea typeface="Calibri" panose="020F0502020204030204" pitchFamily="34" charset="0"/>
            </a:endParaRPr>
          </a:p>
        </p:txBody>
      </p:sp>
      <p:sp>
        <p:nvSpPr>
          <p:cNvPr id="8" name="Rectangle 7"/>
          <p:cNvSpPr/>
          <p:nvPr/>
        </p:nvSpPr>
        <p:spPr>
          <a:xfrm>
            <a:off x="844373" y="4219228"/>
            <a:ext cx="4185761" cy="400110"/>
          </a:xfrm>
          <a:prstGeom prst="rect">
            <a:avLst/>
          </a:prstGeom>
        </p:spPr>
        <p:txBody>
          <a:bodyPr wrap="none">
            <a:spAutoFit/>
          </a:bodyPr>
          <a:lstStyle/>
          <a:p>
            <a:r>
              <a:rPr lang="en-US" sz="2000" b="1" dirty="0">
                <a:latin typeface="+mn-lt"/>
                <a:ea typeface="Calibri" panose="020F0502020204030204" pitchFamily="34" charset="0"/>
              </a:rPr>
              <a:t>=&gt; 10</a:t>
            </a:r>
            <a:r>
              <a:rPr lang="en-US" sz="2000" b="1" baseline="30000" dirty="0">
                <a:latin typeface="+mn-lt"/>
                <a:ea typeface="Calibri" panose="020F0502020204030204" pitchFamily="34" charset="0"/>
              </a:rPr>
              <a:t>5</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thì</a:t>
            </a:r>
            <a:r>
              <a:rPr lang="en-US" sz="2000" b="1" dirty="0">
                <a:latin typeface="+mn-lt"/>
                <a:ea typeface="Calibri" panose="020F0502020204030204" pitchFamily="34" charset="0"/>
              </a:rPr>
              <a:t> 10 </a:t>
            </a:r>
            <a:r>
              <a:rPr lang="en-US" sz="2000" b="1" dirty="0" err="1">
                <a:latin typeface="+mn-lt"/>
                <a:ea typeface="Calibri" panose="020F0502020204030204" pitchFamily="34" charset="0"/>
              </a:rPr>
              <a:t>là</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cơ</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số</a:t>
            </a:r>
            <a:r>
              <a:rPr lang="en-US" sz="2000" b="1" dirty="0">
                <a:latin typeface="+mn-lt"/>
                <a:ea typeface="Calibri" panose="020F0502020204030204" pitchFamily="34" charset="0"/>
              </a:rPr>
              <a:t>, 5 </a:t>
            </a:r>
            <a:r>
              <a:rPr lang="en-US" sz="2000" b="1" dirty="0" err="1">
                <a:latin typeface="+mn-lt"/>
                <a:ea typeface="Calibri" panose="020F0502020204030204" pitchFamily="34" charset="0"/>
              </a:rPr>
              <a:t>là</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số</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mũ</a:t>
            </a:r>
            <a:r>
              <a:rPr lang="en-US" sz="2000" b="1" dirty="0">
                <a:latin typeface="+mn-lt"/>
                <a:ea typeface="Calibri" panose="020F0502020204030204" pitchFamily="34" charset="0"/>
              </a:rPr>
              <a:t>.</a:t>
            </a:r>
            <a:endParaRPr lang="vi-VN" sz="2000" b="1" dirty="0">
              <a:latin typeface="+mn-lt"/>
            </a:endParaRPr>
          </a:p>
        </p:txBody>
      </p:sp>
    </p:spTree>
    <p:extLst>
      <p:ext uri="{BB962C8B-B14F-4D97-AF65-F5344CB8AC3E}">
        <p14:creationId xmlns:p14="http://schemas.microsoft.com/office/powerpoint/2010/main" val="91885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dirty="0" smtClean="0">
                <a:solidFill>
                  <a:srgbClr val="3F5378"/>
                </a:solidFill>
                <a:latin typeface="+mn-lt"/>
                <a:ea typeface="Roboto Condensed"/>
                <a:cs typeface="Roboto Condensed"/>
                <a:sym typeface="Roboto Condensed"/>
              </a:rPr>
              <a:t>2</a:t>
            </a:r>
            <a:endParaRPr sz="3000" b="1" dirty="0">
              <a:solidFill>
                <a:srgbClr val="3F5378"/>
              </a:solidFill>
              <a:latin typeface="+mn-lt"/>
              <a:ea typeface="Roboto Condensed"/>
              <a:cs typeface="Roboto Condensed"/>
              <a:sym typeface="Roboto Condensed"/>
            </a:endParaRPr>
          </a:p>
        </p:txBody>
      </p:sp>
      <p:sp>
        <p:nvSpPr>
          <p:cNvPr id="4" name="TextBox 3"/>
          <p:cNvSpPr txBox="1"/>
          <p:nvPr/>
        </p:nvSpPr>
        <p:spPr>
          <a:xfrm>
            <a:off x="0" y="2835176"/>
            <a:ext cx="5227608" cy="2308324"/>
          </a:xfrm>
          <a:prstGeom prst="rect">
            <a:avLst/>
          </a:prstGeom>
          <a:noFill/>
        </p:spPr>
        <p:txBody>
          <a:bodyPr wrap="square" rtlCol="0">
            <a:spAutoFit/>
          </a:bodyPr>
          <a:lstStyle/>
          <a:p>
            <a:pPr algn="ctr">
              <a:lnSpc>
                <a:spcPct val="150000"/>
              </a:lnSpc>
            </a:pPr>
            <a:r>
              <a:rPr lang="en-US" sz="4800" dirty="0" err="1" smtClean="0">
                <a:solidFill>
                  <a:schemeClr val="bg1"/>
                </a:solidFill>
              </a:rPr>
              <a:t>Nhân</a:t>
            </a:r>
            <a:r>
              <a:rPr lang="en-US" sz="4800" dirty="0" smtClean="0">
                <a:solidFill>
                  <a:schemeClr val="bg1"/>
                </a:solidFill>
              </a:rPr>
              <a:t> </a:t>
            </a:r>
            <a:r>
              <a:rPr lang="en-US" sz="4800" dirty="0" err="1" smtClean="0">
                <a:solidFill>
                  <a:schemeClr val="bg1"/>
                </a:solidFill>
              </a:rPr>
              <a:t>hai</a:t>
            </a:r>
            <a:r>
              <a:rPr lang="en-US" sz="4800" dirty="0" smtClean="0">
                <a:solidFill>
                  <a:schemeClr val="bg1"/>
                </a:solidFill>
              </a:rPr>
              <a:t> </a:t>
            </a:r>
            <a:r>
              <a:rPr lang="en-US" sz="4800" dirty="0" err="1" smtClean="0">
                <a:solidFill>
                  <a:schemeClr val="bg1"/>
                </a:solidFill>
              </a:rPr>
              <a:t>lũy</a:t>
            </a:r>
            <a:r>
              <a:rPr lang="en-US" sz="4800" dirty="0" smtClean="0">
                <a:solidFill>
                  <a:schemeClr val="bg1"/>
                </a:solidFill>
              </a:rPr>
              <a:t> </a:t>
            </a:r>
            <a:r>
              <a:rPr lang="en-US" sz="4800" dirty="0" err="1" smtClean="0">
                <a:solidFill>
                  <a:schemeClr val="bg1"/>
                </a:solidFill>
              </a:rPr>
              <a:t>thừa</a:t>
            </a:r>
            <a:r>
              <a:rPr lang="en-US" sz="4800" dirty="0" smtClean="0">
                <a:solidFill>
                  <a:schemeClr val="bg1"/>
                </a:solidFill>
              </a:rPr>
              <a:t> </a:t>
            </a:r>
            <a:r>
              <a:rPr lang="en-US" sz="4800" dirty="0" err="1" smtClean="0">
                <a:solidFill>
                  <a:schemeClr val="bg1"/>
                </a:solidFill>
              </a:rPr>
              <a:t>cùng</a:t>
            </a:r>
            <a:r>
              <a:rPr lang="en-US" sz="4800" dirty="0" smtClean="0">
                <a:solidFill>
                  <a:schemeClr val="bg1"/>
                </a:solidFill>
              </a:rPr>
              <a:t> </a:t>
            </a:r>
            <a:r>
              <a:rPr lang="en-US" sz="4800" dirty="0" err="1" smtClean="0">
                <a:solidFill>
                  <a:schemeClr val="bg1"/>
                </a:solidFill>
              </a:rPr>
              <a:t>cơ</a:t>
            </a:r>
            <a:r>
              <a:rPr lang="en-US" sz="4800" dirty="0" smtClean="0">
                <a:solidFill>
                  <a:schemeClr val="bg1"/>
                </a:solidFill>
              </a:rPr>
              <a:t> </a:t>
            </a:r>
            <a:r>
              <a:rPr lang="en-US" sz="4800" dirty="0" err="1" smtClean="0">
                <a:solidFill>
                  <a:schemeClr val="bg1"/>
                </a:solidFill>
              </a:rPr>
              <a:t>số</a:t>
            </a:r>
            <a:endParaRPr lang="vi-VN" sz="4800" dirty="0">
              <a:solidFill>
                <a:schemeClr val="bg1"/>
              </a:solidFill>
            </a:endParaRPr>
          </a:p>
        </p:txBody>
      </p:sp>
    </p:spTree>
    <p:extLst>
      <p:ext uri="{BB962C8B-B14F-4D97-AF65-F5344CB8AC3E}">
        <p14:creationId xmlns:p14="http://schemas.microsoft.com/office/powerpoint/2010/main" val="213325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12</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Box 20"/>
          <p:cNvSpPr txBox="1"/>
          <p:nvPr/>
        </p:nvSpPr>
        <p:spPr>
          <a:xfrm>
            <a:off x="649292" y="490992"/>
            <a:ext cx="6349040" cy="523220"/>
          </a:xfrm>
          <a:prstGeom prst="rect">
            <a:avLst/>
          </a:prstGeom>
          <a:noFill/>
        </p:spPr>
        <p:txBody>
          <a:bodyPr wrap="square" rtlCol="0">
            <a:spAutoFit/>
          </a:bodyPr>
          <a:lstStyle/>
          <a:p>
            <a:pPr algn="just"/>
            <a:r>
              <a:rPr lang="en-US" sz="2800" dirty="0" smtClean="0">
                <a:solidFill>
                  <a:schemeClr val="bg1"/>
                </a:solidFill>
              </a:rPr>
              <a:t>2. </a:t>
            </a:r>
            <a:r>
              <a:rPr lang="en-US" sz="2800" dirty="0" err="1" smtClean="0">
                <a:solidFill>
                  <a:schemeClr val="bg1"/>
                </a:solidFill>
              </a:rPr>
              <a:t>Nhân</a:t>
            </a:r>
            <a:r>
              <a:rPr lang="en-US" sz="2800" dirty="0" smtClean="0">
                <a:solidFill>
                  <a:schemeClr val="bg1"/>
                </a:solidFill>
              </a:rPr>
              <a:t> </a:t>
            </a:r>
            <a:r>
              <a:rPr lang="en-US" sz="2800" dirty="0" err="1" smtClean="0">
                <a:solidFill>
                  <a:schemeClr val="bg1"/>
                </a:solidFill>
              </a:rPr>
              <a:t>hai</a:t>
            </a:r>
            <a:r>
              <a:rPr lang="en-US" sz="2800" dirty="0" smtClean="0">
                <a:solidFill>
                  <a:schemeClr val="bg1"/>
                </a:solidFill>
              </a:rPr>
              <a:t> </a:t>
            </a:r>
            <a:r>
              <a:rPr lang="en-US" sz="2800" dirty="0" err="1" smtClean="0">
                <a:solidFill>
                  <a:schemeClr val="bg1"/>
                </a:solidFill>
              </a:rPr>
              <a:t>lũy</a:t>
            </a:r>
            <a:r>
              <a:rPr lang="en-US" sz="2800" dirty="0" smtClean="0">
                <a:solidFill>
                  <a:schemeClr val="bg1"/>
                </a:solidFill>
              </a:rPr>
              <a:t> </a:t>
            </a:r>
            <a:r>
              <a:rPr lang="en-US" sz="2800" dirty="0" err="1" smtClean="0">
                <a:solidFill>
                  <a:schemeClr val="bg1"/>
                </a:solidFill>
              </a:rPr>
              <a:t>thừa</a:t>
            </a:r>
            <a:r>
              <a:rPr lang="en-US" sz="2800" dirty="0" smtClean="0">
                <a:solidFill>
                  <a:schemeClr val="bg1"/>
                </a:solidFill>
              </a:rPr>
              <a:t> </a:t>
            </a:r>
            <a:r>
              <a:rPr lang="en-US" sz="2800" dirty="0" err="1" smtClean="0">
                <a:solidFill>
                  <a:schemeClr val="bg1"/>
                </a:solidFill>
              </a:rPr>
              <a:t>cùng</a:t>
            </a:r>
            <a:r>
              <a:rPr lang="en-US" sz="2800" dirty="0" smtClean="0">
                <a:solidFill>
                  <a:schemeClr val="bg1"/>
                </a:solidFill>
              </a:rPr>
              <a:t> </a:t>
            </a:r>
            <a:r>
              <a:rPr lang="en-US" sz="2800" dirty="0" err="1" smtClean="0">
                <a:solidFill>
                  <a:schemeClr val="bg1"/>
                </a:solidFill>
              </a:rPr>
              <a:t>cơ</a:t>
            </a:r>
            <a:r>
              <a:rPr lang="en-US" sz="2800" dirty="0" smtClean="0">
                <a:solidFill>
                  <a:schemeClr val="bg1"/>
                </a:solidFill>
              </a:rPr>
              <a:t> </a:t>
            </a:r>
            <a:r>
              <a:rPr lang="en-US" sz="2800" dirty="0" err="1" smtClean="0">
                <a:solidFill>
                  <a:schemeClr val="bg1"/>
                </a:solidFill>
              </a:rPr>
              <a:t>số</a:t>
            </a:r>
            <a:endParaRPr lang="vi-VN" sz="2800" dirty="0">
              <a:solidFill>
                <a:schemeClr val="bg1"/>
              </a:solidFill>
            </a:endParaRPr>
          </a:p>
        </p:txBody>
      </p:sp>
      <p:grpSp>
        <p:nvGrpSpPr>
          <p:cNvPr id="23" name="Group 22"/>
          <p:cNvGrpSpPr/>
          <p:nvPr/>
        </p:nvGrpSpPr>
        <p:grpSpPr>
          <a:xfrm>
            <a:off x="216379" y="1379326"/>
            <a:ext cx="8375530" cy="1021438"/>
            <a:chOff x="216379" y="1379326"/>
            <a:chExt cx="7401621" cy="1021438"/>
          </a:xfrm>
        </p:grpSpPr>
        <p:pic>
          <p:nvPicPr>
            <p:cNvPr id="5" name="Picture 4"/>
            <p:cNvPicPr>
              <a:picLocks noChangeAspect="1"/>
            </p:cNvPicPr>
            <p:nvPr/>
          </p:nvPicPr>
          <p:blipFill>
            <a:blip r:embed="rId2"/>
            <a:stretch>
              <a:fillRect/>
            </a:stretch>
          </p:blipFill>
          <p:spPr>
            <a:xfrm>
              <a:off x="216379" y="1379326"/>
              <a:ext cx="680768" cy="753707"/>
            </a:xfrm>
            <a:prstGeom prst="rect">
              <a:avLst/>
            </a:prstGeom>
          </p:spPr>
        </p:pic>
        <p:sp>
          <p:nvSpPr>
            <p:cNvPr id="22" name="TextBox 21"/>
            <p:cNvSpPr txBox="1"/>
            <p:nvPr/>
          </p:nvSpPr>
          <p:spPr>
            <a:xfrm>
              <a:off x="897147" y="1569767"/>
              <a:ext cx="6720853" cy="830997"/>
            </a:xfrm>
            <a:prstGeom prst="rect">
              <a:avLst/>
            </a:prstGeom>
            <a:noFill/>
          </p:spPr>
          <p:txBody>
            <a:bodyPr wrap="square" rtlCol="0">
              <a:spAutoFit/>
            </a:bodyPr>
            <a:lstStyle/>
            <a:p>
              <a:r>
                <a:rPr lang="en-US" sz="2400" dirty="0" err="1" smtClean="0"/>
                <a:t>Viết</a:t>
              </a:r>
              <a:r>
                <a:rPr lang="en-US" sz="2400" dirty="0" smtClean="0"/>
                <a:t> </a:t>
              </a:r>
              <a:r>
                <a:rPr lang="en-US" sz="2400" dirty="0" err="1" smtClean="0"/>
                <a:t>tích</a:t>
              </a:r>
              <a:r>
                <a:rPr lang="en-US" sz="2400" dirty="0" smtClean="0"/>
                <a:t> </a:t>
              </a:r>
              <a:r>
                <a:rPr lang="en-US" sz="2400" dirty="0" err="1" smtClean="0"/>
                <a:t>của</a:t>
              </a:r>
              <a:r>
                <a:rPr lang="en-US" sz="2400" dirty="0" smtClean="0"/>
                <a:t> </a:t>
              </a:r>
              <a:r>
                <a:rPr lang="en-US" sz="2400" dirty="0" err="1" smtClean="0"/>
                <a:t>hai</a:t>
              </a:r>
              <a:r>
                <a:rPr lang="en-US" sz="2400" dirty="0" smtClean="0"/>
                <a:t> </a:t>
              </a:r>
              <a:r>
                <a:rPr lang="en-US" sz="2400" dirty="0" err="1" smtClean="0"/>
                <a:t>lũy</a:t>
              </a:r>
              <a:r>
                <a:rPr lang="en-US" sz="2400" dirty="0" smtClean="0"/>
                <a:t> </a:t>
              </a:r>
              <a:r>
                <a:rPr lang="en-US" sz="2400" dirty="0" err="1" smtClean="0"/>
                <a:t>thừa</a:t>
              </a:r>
              <a:r>
                <a:rPr lang="en-US" sz="2400" dirty="0" smtClean="0"/>
                <a:t> </a:t>
              </a:r>
              <a:r>
                <a:rPr lang="en-US" sz="2400" dirty="0" err="1" smtClean="0"/>
                <a:t>sau</a:t>
              </a:r>
              <a:r>
                <a:rPr lang="en-US" sz="2400" dirty="0" smtClean="0"/>
                <a:t> </a:t>
              </a:r>
              <a:r>
                <a:rPr lang="en-US" sz="2400" dirty="0" err="1" smtClean="0"/>
                <a:t>thành</a:t>
              </a:r>
              <a:r>
                <a:rPr lang="en-US" sz="2400" dirty="0" smtClean="0"/>
                <a:t> </a:t>
              </a:r>
              <a:r>
                <a:rPr lang="en-US" sz="2400" dirty="0" err="1" smtClean="0"/>
                <a:t>một</a:t>
              </a:r>
              <a:r>
                <a:rPr lang="en-US" sz="2400" dirty="0" smtClean="0"/>
                <a:t> </a:t>
              </a:r>
              <a:r>
                <a:rPr lang="en-US" sz="2400" dirty="0" err="1" smtClean="0"/>
                <a:t>lũy</a:t>
              </a:r>
              <a:r>
                <a:rPr lang="en-US" sz="2400" dirty="0" smtClean="0"/>
                <a:t> </a:t>
              </a:r>
              <a:r>
                <a:rPr lang="en-US" sz="2400" dirty="0" err="1" smtClean="0"/>
                <a:t>thừa</a:t>
              </a:r>
              <a:endParaRPr lang="vi-VN" sz="2400" dirty="0"/>
            </a:p>
          </p:txBody>
        </p:sp>
      </p:grpSp>
      <p:sp>
        <p:nvSpPr>
          <p:cNvPr id="24" name="TextBox 23"/>
          <p:cNvSpPr txBox="1"/>
          <p:nvPr/>
        </p:nvSpPr>
        <p:spPr>
          <a:xfrm>
            <a:off x="986723" y="2239046"/>
            <a:ext cx="2751967" cy="461665"/>
          </a:xfrm>
          <a:prstGeom prst="rect">
            <a:avLst/>
          </a:prstGeom>
          <a:noFill/>
        </p:spPr>
        <p:txBody>
          <a:bodyPr wrap="square" rtlCol="0">
            <a:spAutoFit/>
          </a:bodyPr>
          <a:lstStyle/>
          <a:p>
            <a:r>
              <a:rPr lang="en-US" sz="2400" dirty="0" smtClean="0"/>
              <a:t>a) 3. 3</a:t>
            </a:r>
            <a:r>
              <a:rPr lang="en-US" sz="2400" baseline="30000" dirty="0" smtClean="0"/>
              <a:t>3</a:t>
            </a:r>
            <a:endParaRPr lang="vi-VN" sz="2400" dirty="0"/>
          </a:p>
        </p:txBody>
      </p:sp>
      <p:sp>
        <p:nvSpPr>
          <p:cNvPr id="25" name="TextBox 24"/>
          <p:cNvSpPr txBox="1"/>
          <p:nvPr/>
        </p:nvSpPr>
        <p:spPr>
          <a:xfrm>
            <a:off x="5609733" y="2245197"/>
            <a:ext cx="2751967" cy="461665"/>
          </a:xfrm>
          <a:prstGeom prst="rect">
            <a:avLst/>
          </a:prstGeom>
          <a:noFill/>
        </p:spPr>
        <p:txBody>
          <a:bodyPr wrap="square" rtlCol="0">
            <a:spAutoFit/>
          </a:bodyPr>
          <a:lstStyle/>
          <a:p>
            <a:r>
              <a:rPr lang="en-US" sz="2400" dirty="0" smtClean="0"/>
              <a:t>b) 2</a:t>
            </a:r>
            <a:r>
              <a:rPr lang="en-US" sz="2400" baseline="30000" dirty="0" smtClean="0"/>
              <a:t>2</a:t>
            </a:r>
            <a:r>
              <a:rPr lang="en-US" sz="2400" dirty="0" smtClean="0"/>
              <a:t>. 2</a:t>
            </a:r>
            <a:r>
              <a:rPr lang="en-US" sz="2400" baseline="30000" dirty="0" smtClean="0"/>
              <a:t>4</a:t>
            </a:r>
            <a:endParaRPr lang="vi-VN" sz="2400" dirty="0"/>
          </a:p>
        </p:txBody>
      </p:sp>
      <p:sp>
        <p:nvSpPr>
          <p:cNvPr id="26" name="TextBox 25"/>
          <p:cNvSpPr txBox="1"/>
          <p:nvPr/>
        </p:nvSpPr>
        <p:spPr>
          <a:xfrm>
            <a:off x="3224754" y="2747172"/>
            <a:ext cx="1404669"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sp>
        <p:nvSpPr>
          <p:cNvPr id="27" name="Rectangle 26"/>
          <p:cNvSpPr/>
          <p:nvPr/>
        </p:nvSpPr>
        <p:spPr>
          <a:xfrm>
            <a:off x="318586" y="3424436"/>
            <a:ext cx="4572000" cy="1354217"/>
          </a:xfrm>
          <a:prstGeom prst="rect">
            <a:avLst/>
          </a:prstGeom>
        </p:spPr>
        <p:txBody>
          <a:bodyPr>
            <a:spAutoFit/>
          </a:bodyPr>
          <a:lstStyle/>
          <a:p>
            <a:pPr marL="457200" indent="-457200" algn="just">
              <a:lnSpc>
                <a:spcPct val="150000"/>
              </a:lnSpc>
              <a:spcBef>
                <a:spcPts val="600"/>
              </a:spcBef>
              <a:spcAft>
                <a:spcPts val="600"/>
              </a:spcAft>
              <a:buAutoNum type="alphaLcParenR"/>
            </a:pPr>
            <a:r>
              <a:rPr lang="en-US" sz="2400" dirty="0" smtClean="0">
                <a:latin typeface="+mn-lt"/>
                <a:ea typeface="Calibri" panose="020F0502020204030204" pitchFamily="34" charset="0"/>
              </a:rPr>
              <a:t>3 </a:t>
            </a:r>
            <a:r>
              <a:rPr lang="en-US" sz="2400" dirty="0">
                <a:latin typeface="+mn-lt"/>
                <a:ea typeface="Calibri" panose="020F0502020204030204" pitchFamily="34" charset="0"/>
              </a:rPr>
              <a:t>. 3</a:t>
            </a:r>
            <a:r>
              <a:rPr lang="en-US" sz="2400" baseline="30000" dirty="0">
                <a:latin typeface="+mn-lt"/>
                <a:ea typeface="Calibri" panose="020F0502020204030204" pitchFamily="34" charset="0"/>
              </a:rPr>
              <a:t>3</a:t>
            </a:r>
            <a:r>
              <a:rPr lang="en-US" sz="2400" dirty="0">
                <a:latin typeface="+mn-lt"/>
                <a:ea typeface="Calibri" panose="020F0502020204030204" pitchFamily="34" charset="0"/>
              </a:rPr>
              <a:t> </a:t>
            </a:r>
            <a:r>
              <a:rPr lang="en-US" sz="2400">
                <a:latin typeface="+mn-lt"/>
                <a:ea typeface="Calibri" panose="020F0502020204030204" pitchFamily="34" charset="0"/>
              </a:rPr>
              <a:t>= </a:t>
            </a:r>
            <a:r>
              <a:rPr lang="en-US" sz="2400" smtClean="0">
                <a:latin typeface="+mn-lt"/>
                <a:ea typeface="Calibri" panose="020F0502020204030204" pitchFamily="34" charset="0"/>
              </a:rPr>
              <a:t>3 . 3 . 3 . 3 </a:t>
            </a:r>
            <a:endParaRPr lang="en-US" sz="2400" dirty="0" smtClean="0">
              <a:latin typeface="+mn-lt"/>
              <a:ea typeface="Calibri" panose="020F0502020204030204" pitchFamily="34" charset="0"/>
            </a:endParaRPr>
          </a:p>
          <a:p>
            <a:pPr algn="just">
              <a:lnSpc>
                <a:spcPct val="150000"/>
              </a:lnSpc>
              <a:spcBef>
                <a:spcPts val="600"/>
              </a:spcBef>
              <a:spcAft>
                <a:spcPts val="600"/>
              </a:spcAft>
            </a:pPr>
            <a:r>
              <a:rPr lang="en-US" sz="2400" dirty="0">
                <a:latin typeface="+mn-lt"/>
                <a:ea typeface="Calibri" panose="020F0502020204030204" pitchFamily="34" charset="0"/>
              </a:rPr>
              <a:t>	 </a:t>
            </a:r>
            <a:r>
              <a:rPr lang="en-US" sz="2400" dirty="0" smtClean="0">
                <a:latin typeface="+mn-lt"/>
                <a:ea typeface="Calibri" panose="020F0502020204030204" pitchFamily="34" charset="0"/>
              </a:rPr>
              <a:t>   = 3</a:t>
            </a:r>
            <a:r>
              <a:rPr lang="en-US" sz="2400" baseline="30000" dirty="0" smtClean="0">
                <a:latin typeface="+mn-lt"/>
                <a:ea typeface="Calibri" panose="020F0502020204030204" pitchFamily="34" charset="0"/>
              </a:rPr>
              <a:t>4</a:t>
            </a:r>
            <a:endParaRPr lang="en-US" sz="2400" dirty="0">
              <a:latin typeface="+mn-lt"/>
              <a:ea typeface="Calibri" panose="020F0502020204030204" pitchFamily="34" charset="0"/>
            </a:endParaRPr>
          </a:p>
        </p:txBody>
      </p:sp>
      <p:sp>
        <p:nvSpPr>
          <p:cNvPr id="28" name="Rectangle 27"/>
          <p:cNvSpPr/>
          <p:nvPr/>
        </p:nvSpPr>
        <p:spPr>
          <a:xfrm>
            <a:off x="4447001" y="3488727"/>
            <a:ext cx="4022255" cy="1354217"/>
          </a:xfrm>
          <a:prstGeom prst="rect">
            <a:avLst/>
          </a:prstGeom>
        </p:spPr>
        <p:txBody>
          <a:bodyPr wrap="none">
            <a:spAutoFit/>
          </a:bodyPr>
          <a:lstStyle/>
          <a:p>
            <a:pPr algn="just">
              <a:lnSpc>
                <a:spcPct val="150000"/>
              </a:lnSpc>
              <a:spcBef>
                <a:spcPts val="600"/>
              </a:spcBef>
              <a:spcAft>
                <a:spcPts val="600"/>
              </a:spcAft>
            </a:pPr>
            <a:r>
              <a:rPr lang="en-US" sz="2400" dirty="0">
                <a:latin typeface="+mn-lt"/>
                <a:ea typeface="Calibri" panose="020F0502020204030204" pitchFamily="34" charset="0"/>
              </a:rPr>
              <a:t>b) 2</a:t>
            </a:r>
            <a:r>
              <a:rPr lang="en-US" sz="2400" baseline="30000" dirty="0">
                <a:latin typeface="+mn-lt"/>
                <a:ea typeface="Calibri" panose="020F0502020204030204" pitchFamily="34" charset="0"/>
              </a:rPr>
              <a:t>2</a:t>
            </a:r>
            <a:r>
              <a:rPr lang="en-US" sz="2400" dirty="0">
                <a:latin typeface="+mn-lt"/>
                <a:ea typeface="Calibri" panose="020F0502020204030204" pitchFamily="34" charset="0"/>
              </a:rPr>
              <a:t> . 2</a:t>
            </a:r>
            <a:r>
              <a:rPr lang="en-US" sz="2400" baseline="30000" dirty="0">
                <a:latin typeface="+mn-lt"/>
                <a:ea typeface="Calibri" panose="020F0502020204030204" pitchFamily="34" charset="0"/>
              </a:rPr>
              <a:t>4</a:t>
            </a:r>
            <a:r>
              <a:rPr lang="en-US" sz="2400" dirty="0">
                <a:latin typeface="+mn-lt"/>
                <a:ea typeface="Calibri" panose="020F0502020204030204" pitchFamily="34" charset="0"/>
              </a:rPr>
              <a:t> </a:t>
            </a:r>
            <a:r>
              <a:rPr lang="en-US" sz="2400">
                <a:latin typeface="+mn-lt"/>
                <a:ea typeface="Calibri" panose="020F0502020204030204" pitchFamily="34" charset="0"/>
              </a:rPr>
              <a:t>= </a:t>
            </a:r>
            <a:r>
              <a:rPr lang="en-US" sz="2400" smtClean="0">
                <a:latin typeface="+mn-lt"/>
                <a:ea typeface="Calibri" panose="020F0502020204030204" pitchFamily="34" charset="0"/>
              </a:rPr>
              <a:t>2 . 2 . 2 . 2 . 2 . 2</a:t>
            </a:r>
            <a:endParaRPr lang="en-US" sz="2400" dirty="0" smtClean="0">
              <a:latin typeface="+mn-lt"/>
              <a:ea typeface="Calibri" panose="020F0502020204030204" pitchFamily="34" charset="0"/>
            </a:endParaRPr>
          </a:p>
          <a:p>
            <a:pPr algn="just">
              <a:lnSpc>
                <a:spcPct val="150000"/>
              </a:lnSpc>
              <a:spcBef>
                <a:spcPts val="600"/>
              </a:spcBef>
              <a:spcAft>
                <a:spcPts val="600"/>
              </a:spcAft>
            </a:pPr>
            <a:r>
              <a:rPr lang="en-US" sz="2400" dirty="0">
                <a:latin typeface="+mn-lt"/>
                <a:ea typeface="Calibri" panose="020F0502020204030204" pitchFamily="34" charset="0"/>
              </a:rPr>
              <a:t>	</a:t>
            </a:r>
            <a:r>
              <a:rPr lang="en-US" sz="2400" dirty="0" smtClean="0">
                <a:latin typeface="+mn-lt"/>
                <a:ea typeface="Calibri" panose="020F0502020204030204" pitchFamily="34" charset="0"/>
              </a:rPr>
              <a:t>    </a:t>
            </a:r>
            <a:r>
              <a:rPr lang="en-US" sz="2400" dirty="0">
                <a:latin typeface="+mn-lt"/>
                <a:ea typeface="Calibri" panose="020F0502020204030204" pitchFamily="34" charset="0"/>
              </a:rPr>
              <a:t>= 2</a:t>
            </a:r>
            <a:r>
              <a:rPr lang="en-US" sz="2400" baseline="30000" dirty="0">
                <a:latin typeface="+mn-lt"/>
                <a:ea typeface="Calibri" panose="020F0502020204030204" pitchFamily="34" charset="0"/>
              </a:rPr>
              <a:t>6</a:t>
            </a:r>
            <a:endParaRPr lang="en-US" sz="2400" dirty="0">
              <a:latin typeface="+mn-lt"/>
              <a:ea typeface="Calibri" panose="020F0502020204030204" pitchFamily="34" charset="0"/>
            </a:endParaRPr>
          </a:p>
        </p:txBody>
      </p:sp>
    </p:spTree>
    <p:extLst>
      <p:ext uri="{BB962C8B-B14F-4D97-AF65-F5344CB8AC3E}">
        <p14:creationId xmlns:p14="http://schemas.microsoft.com/office/powerpoint/2010/main" val="401068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3" name="Right Arrow 2"/>
          <p:cNvSpPr/>
          <p:nvPr/>
        </p:nvSpPr>
        <p:spPr>
          <a:xfrm>
            <a:off x="140677" y="2321169"/>
            <a:ext cx="527539" cy="474785"/>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 name="Group 7"/>
          <p:cNvGrpSpPr/>
          <p:nvPr/>
        </p:nvGrpSpPr>
        <p:grpSpPr>
          <a:xfrm>
            <a:off x="668216" y="1461720"/>
            <a:ext cx="8194430" cy="2301387"/>
            <a:chOff x="668216" y="1461720"/>
            <a:chExt cx="8194430" cy="2301387"/>
          </a:xfrm>
        </p:grpSpPr>
        <p:sp>
          <p:nvSpPr>
            <p:cNvPr id="5" name="Rounded Rectangle 4"/>
            <p:cNvSpPr/>
            <p:nvPr/>
          </p:nvSpPr>
          <p:spPr>
            <a:xfrm>
              <a:off x="668216" y="1461720"/>
              <a:ext cx="8194430" cy="2301387"/>
            </a:xfrm>
            <a:prstGeom prst="roundRect">
              <a:avLst/>
            </a:prstGeom>
            <a:solidFill>
              <a:srgbClr val="BFFE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dirty="0" smtClean="0">
                  <a:solidFill>
                    <a:schemeClr val="tx1">
                      <a:lumMod val="50000"/>
                    </a:schemeClr>
                  </a:solidFill>
                </a:rPr>
                <a:t>	</a:t>
              </a:r>
              <a:r>
                <a:rPr lang="en-US" sz="2800" dirty="0" err="1" smtClean="0">
                  <a:solidFill>
                    <a:schemeClr val="tx1">
                      <a:lumMod val="50000"/>
                    </a:schemeClr>
                  </a:solidFill>
                </a:rPr>
                <a:t>Khi</a:t>
              </a:r>
              <a:r>
                <a:rPr lang="en-US" sz="2800" dirty="0" smtClean="0">
                  <a:solidFill>
                    <a:schemeClr val="tx1">
                      <a:lumMod val="50000"/>
                    </a:schemeClr>
                  </a:solidFill>
                </a:rPr>
                <a:t> </a:t>
              </a:r>
              <a:r>
                <a:rPr lang="en-US" sz="2800" dirty="0" err="1" smtClean="0">
                  <a:solidFill>
                    <a:schemeClr val="tx1">
                      <a:lumMod val="50000"/>
                    </a:schemeClr>
                  </a:solidFill>
                </a:rPr>
                <a:t>nhân</a:t>
              </a:r>
              <a:r>
                <a:rPr lang="en-US" sz="2800" dirty="0" smtClean="0">
                  <a:solidFill>
                    <a:schemeClr val="tx1">
                      <a:lumMod val="50000"/>
                    </a:schemeClr>
                  </a:solidFill>
                </a:rPr>
                <a:t> </a:t>
              </a:r>
              <a:r>
                <a:rPr lang="en-US" sz="2800" dirty="0" err="1" smtClean="0">
                  <a:solidFill>
                    <a:schemeClr val="tx1">
                      <a:lumMod val="50000"/>
                    </a:schemeClr>
                  </a:solidFill>
                </a:rPr>
                <a:t>hai</a:t>
              </a:r>
              <a:r>
                <a:rPr lang="en-US" sz="2800" dirty="0" smtClean="0">
                  <a:solidFill>
                    <a:schemeClr val="tx1">
                      <a:lumMod val="50000"/>
                    </a:schemeClr>
                  </a:solidFill>
                </a:rPr>
                <a:t> </a:t>
              </a:r>
              <a:r>
                <a:rPr lang="en-US" sz="2800" dirty="0" err="1" smtClean="0">
                  <a:solidFill>
                    <a:schemeClr val="tx1">
                      <a:lumMod val="50000"/>
                    </a:schemeClr>
                  </a:solidFill>
                </a:rPr>
                <a:t>lũy</a:t>
              </a:r>
              <a:r>
                <a:rPr lang="en-US" sz="2800" dirty="0" smtClean="0">
                  <a:solidFill>
                    <a:schemeClr val="tx1">
                      <a:lumMod val="50000"/>
                    </a:schemeClr>
                  </a:solidFill>
                </a:rPr>
                <a:t> </a:t>
              </a:r>
              <a:r>
                <a:rPr lang="en-US" sz="2800" dirty="0" err="1" smtClean="0">
                  <a:solidFill>
                    <a:schemeClr val="tx1">
                      <a:lumMod val="50000"/>
                    </a:schemeClr>
                  </a:solidFill>
                </a:rPr>
                <a:t>thừa</a:t>
              </a:r>
              <a:r>
                <a:rPr lang="en-US" sz="2800" dirty="0" smtClean="0">
                  <a:solidFill>
                    <a:schemeClr val="tx1">
                      <a:lumMod val="50000"/>
                    </a:schemeClr>
                  </a:solidFill>
                </a:rPr>
                <a:t> </a:t>
              </a:r>
              <a:r>
                <a:rPr lang="en-US" sz="2800" dirty="0" err="1" smtClean="0">
                  <a:solidFill>
                    <a:schemeClr val="tx1">
                      <a:lumMod val="50000"/>
                    </a:schemeClr>
                  </a:solidFill>
                </a:rPr>
                <a:t>cùng</a:t>
              </a:r>
              <a:r>
                <a:rPr lang="en-US" sz="2800" dirty="0" smtClean="0">
                  <a:solidFill>
                    <a:schemeClr val="tx1">
                      <a:lumMod val="50000"/>
                    </a:schemeClr>
                  </a:solidFill>
                </a:rPr>
                <a:t> </a:t>
              </a:r>
              <a:r>
                <a:rPr lang="en-US" sz="2800" dirty="0" err="1" smtClean="0">
                  <a:solidFill>
                    <a:schemeClr val="tx1">
                      <a:lumMod val="50000"/>
                    </a:schemeClr>
                  </a:solidFill>
                </a:rPr>
                <a:t>cơ</a:t>
              </a:r>
              <a:r>
                <a:rPr lang="en-US" sz="2800" dirty="0" smtClean="0">
                  <a:solidFill>
                    <a:schemeClr val="tx1">
                      <a:lumMod val="50000"/>
                    </a:schemeClr>
                  </a:solidFill>
                </a:rPr>
                <a:t> </a:t>
              </a:r>
              <a:r>
                <a:rPr lang="en-US" sz="2800" dirty="0" err="1" smtClean="0">
                  <a:solidFill>
                    <a:schemeClr val="tx1">
                      <a:lumMod val="50000"/>
                    </a:schemeClr>
                  </a:solidFill>
                </a:rPr>
                <a:t>số</a:t>
              </a:r>
              <a:r>
                <a:rPr lang="en-US" sz="2800" dirty="0" smtClean="0">
                  <a:solidFill>
                    <a:schemeClr val="tx1">
                      <a:lumMod val="50000"/>
                    </a:schemeClr>
                  </a:solidFill>
                </a:rPr>
                <a:t>, ta </a:t>
              </a:r>
              <a:r>
                <a:rPr lang="en-US" sz="2800" dirty="0" err="1" smtClean="0">
                  <a:solidFill>
                    <a:schemeClr val="tx1">
                      <a:lumMod val="50000"/>
                    </a:schemeClr>
                  </a:solidFill>
                </a:rPr>
                <a:t>giữ</a:t>
              </a:r>
              <a:r>
                <a:rPr lang="en-US" sz="2800" dirty="0" smtClean="0">
                  <a:solidFill>
                    <a:schemeClr val="tx1">
                      <a:lumMod val="50000"/>
                    </a:schemeClr>
                  </a:solidFill>
                </a:rPr>
                <a:t> </a:t>
              </a:r>
              <a:r>
                <a:rPr lang="en-US" sz="2800" dirty="0" err="1" smtClean="0">
                  <a:solidFill>
                    <a:schemeClr val="tx1">
                      <a:lumMod val="50000"/>
                    </a:schemeClr>
                  </a:solidFill>
                </a:rPr>
                <a:t>nguyên</a:t>
              </a:r>
              <a:r>
                <a:rPr lang="en-US" sz="2800" dirty="0" smtClean="0">
                  <a:solidFill>
                    <a:schemeClr val="tx1">
                      <a:lumMod val="50000"/>
                    </a:schemeClr>
                  </a:solidFill>
                </a:rPr>
                <a:t> </a:t>
              </a:r>
              <a:r>
                <a:rPr lang="en-US" sz="2800" dirty="0" err="1" smtClean="0">
                  <a:solidFill>
                    <a:schemeClr val="tx1">
                      <a:lumMod val="50000"/>
                    </a:schemeClr>
                  </a:solidFill>
                </a:rPr>
                <a:t>cơ</a:t>
              </a:r>
              <a:r>
                <a:rPr lang="en-US" sz="2800" dirty="0" smtClean="0">
                  <a:solidFill>
                    <a:schemeClr val="tx1">
                      <a:lumMod val="50000"/>
                    </a:schemeClr>
                  </a:solidFill>
                </a:rPr>
                <a:t> </a:t>
              </a:r>
              <a:r>
                <a:rPr lang="en-US" sz="2800" dirty="0" err="1" smtClean="0">
                  <a:solidFill>
                    <a:schemeClr val="tx1">
                      <a:lumMod val="50000"/>
                    </a:schemeClr>
                  </a:solidFill>
                </a:rPr>
                <a:t>số</a:t>
              </a:r>
              <a:r>
                <a:rPr lang="en-US" sz="2800" dirty="0" smtClean="0">
                  <a:solidFill>
                    <a:schemeClr val="tx1">
                      <a:lumMod val="50000"/>
                    </a:schemeClr>
                  </a:solidFill>
                </a:rPr>
                <a:t> </a:t>
              </a:r>
              <a:r>
                <a:rPr lang="en-US" sz="2800" dirty="0" err="1" smtClean="0">
                  <a:solidFill>
                    <a:schemeClr val="tx1">
                      <a:lumMod val="50000"/>
                    </a:schemeClr>
                  </a:solidFill>
                </a:rPr>
                <a:t>và</a:t>
              </a:r>
              <a:r>
                <a:rPr lang="en-US" sz="2800" dirty="0" smtClean="0">
                  <a:solidFill>
                    <a:schemeClr val="tx1">
                      <a:lumMod val="50000"/>
                    </a:schemeClr>
                  </a:solidFill>
                </a:rPr>
                <a:t> </a:t>
              </a:r>
              <a:r>
                <a:rPr lang="en-US" sz="2800" dirty="0" err="1" smtClean="0">
                  <a:solidFill>
                    <a:schemeClr val="tx1">
                      <a:lumMod val="50000"/>
                    </a:schemeClr>
                  </a:solidFill>
                </a:rPr>
                <a:t>cộng</a:t>
              </a:r>
              <a:r>
                <a:rPr lang="en-US" sz="2800" dirty="0" smtClean="0">
                  <a:solidFill>
                    <a:schemeClr val="tx1">
                      <a:lumMod val="50000"/>
                    </a:schemeClr>
                  </a:solidFill>
                </a:rPr>
                <a:t> </a:t>
              </a:r>
              <a:r>
                <a:rPr lang="en-US" sz="2800" dirty="0" err="1" smtClean="0">
                  <a:solidFill>
                    <a:schemeClr val="tx1">
                      <a:lumMod val="50000"/>
                    </a:schemeClr>
                  </a:solidFill>
                </a:rPr>
                <a:t>các</a:t>
              </a:r>
              <a:r>
                <a:rPr lang="en-US" sz="2800" dirty="0" smtClean="0">
                  <a:solidFill>
                    <a:schemeClr val="tx1">
                      <a:lumMod val="50000"/>
                    </a:schemeClr>
                  </a:solidFill>
                </a:rPr>
                <a:t> </a:t>
              </a:r>
              <a:r>
                <a:rPr lang="en-US" sz="2800" dirty="0" err="1" smtClean="0">
                  <a:solidFill>
                    <a:schemeClr val="tx1">
                      <a:lumMod val="50000"/>
                    </a:schemeClr>
                  </a:solidFill>
                </a:rPr>
                <a:t>số</a:t>
              </a:r>
              <a:r>
                <a:rPr lang="en-US" sz="2800" dirty="0" smtClean="0">
                  <a:solidFill>
                    <a:schemeClr val="tx1">
                      <a:lumMod val="50000"/>
                    </a:schemeClr>
                  </a:solidFill>
                </a:rPr>
                <a:t> </a:t>
              </a:r>
              <a:r>
                <a:rPr lang="en-US" sz="2800" dirty="0" err="1" smtClean="0">
                  <a:solidFill>
                    <a:schemeClr val="tx1">
                      <a:lumMod val="50000"/>
                    </a:schemeClr>
                  </a:solidFill>
                </a:rPr>
                <a:t>mũ</a:t>
              </a:r>
              <a:r>
                <a:rPr lang="en-US" sz="2800" dirty="0" smtClean="0">
                  <a:solidFill>
                    <a:schemeClr val="tx1">
                      <a:lumMod val="50000"/>
                    </a:schemeClr>
                  </a:solidFill>
                </a:rPr>
                <a:t>:</a:t>
              </a:r>
            </a:p>
            <a:p>
              <a:pPr algn="ctr">
                <a:lnSpc>
                  <a:spcPct val="150000"/>
                </a:lnSpc>
              </a:pPr>
              <a:r>
                <a:rPr lang="en-US" sz="2800" dirty="0" smtClean="0">
                  <a:solidFill>
                    <a:schemeClr val="tx1">
                      <a:lumMod val="50000"/>
                    </a:schemeClr>
                  </a:solidFill>
                </a:rPr>
                <a:t>a</a:t>
              </a:r>
              <a:r>
                <a:rPr lang="en-US" sz="2800" baseline="30000" dirty="0" smtClean="0">
                  <a:solidFill>
                    <a:schemeClr val="tx1">
                      <a:lumMod val="50000"/>
                    </a:schemeClr>
                  </a:solidFill>
                </a:rPr>
                <a:t>m</a:t>
              </a:r>
              <a:r>
                <a:rPr lang="en-US" sz="2800" dirty="0">
                  <a:solidFill>
                    <a:schemeClr val="tx1">
                      <a:lumMod val="50000"/>
                    </a:schemeClr>
                  </a:solidFill>
                </a:rPr>
                <a:t> </a:t>
              </a:r>
              <a:r>
                <a:rPr lang="en-US" sz="2800" dirty="0" smtClean="0">
                  <a:solidFill>
                    <a:schemeClr val="tx1">
                      <a:lumMod val="50000"/>
                    </a:schemeClr>
                  </a:solidFill>
                </a:rPr>
                <a:t>. a</a:t>
              </a:r>
              <a:r>
                <a:rPr lang="en-US" sz="2800" baseline="30000" dirty="0" smtClean="0">
                  <a:solidFill>
                    <a:schemeClr val="tx1">
                      <a:lumMod val="50000"/>
                    </a:schemeClr>
                  </a:solidFill>
                </a:rPr>
                <a:t>n</a:t>
              </a:r>
              <a:r>
                <a:rPr lang="en-US" sz="2800" dirty="0" smtClean="0">
                  <a:solidFill>
                    <a:schemeClr val="tx1">
                      <a:lumMod val="50000"/>
                    </a:schemeClr>
                  </a:solidFill>
                </a:rPr>
                <a:t> </a:t>
              </a:r>
              <a:r>
                <a:rPr lang="en-US" sz="2800" smtClean="0">
                  <a:solidFill>
                    <a:schemeClr val="tx1">
                      <a:lumMod val="50000"/>
                    </a:schemeClr>
                  </a:solidFill>
                </a:rPr>
                <a:t>= a</a:t>
              </a:r>
              <a:r>
                <a:rPr lang="en-US" sz="2800" baseline="30000" smtClean="0">
                  <a:solidFill>
                    <a:schemeClr val="tx1">
                      <a:lumMod val="50000"/>
                    </a:schemeClr>
                  </a:solidFill>
                </a:rPr>
                <a:t>m+n</a:t>
              </a:r>
              <a:endParaRPr lang="en-US" sz="2800" dirty="0" smtClean="0">
                <a:solidFill>
                  <a:schemeClr val="tx1">
                    <a:lumMod val="50000"/>
                  </a:schemeClr>
                </a:solidFill>
              </a:endParaRPr>
            </a:p>
          </p:txBody>
        </p:sp>
        <p:pic>
          <p:nvPicPr>
            <p:cNvPr id="7" name="Picture 6"/>
            <p:cNvPicPr>
              <a:picLocks noChangeAspect="1"/>
            </p:cNvPicPr>
            <p:nvPr/>
          </p:nvPicPr>
          <p:blipFill>
            <a:blip r:embed="rId2"/>
            <a:stretch>
              <a:fillRect/>
            </a:stretch>
          </p:blipFill>
          <p:spPr>
            <a:xfrm>
              <a:off x="944521" y="1590554"/>
              <a:ext cx="590358" cy="575970"/>
            </a:xfrm>
            <a:prstGeom prst="roundRect">
              <a:avLst/>
            </a:prstGeom>
          </p:spPr>
        </p:pic>
      </p:grpSp>
    </p:spTree>
    <p:extLst>
      <p:ext uri="{BB962C8B-B14F-4D97-AF65-F5344CB8AC3E}">
        <p14:creationId xmlns:p14="http://schemas.microsoft.com/office/powerpoint/2010/main" val="100157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4" name="TextBox 3"/>
          <p:cNvSpPr txBox="1"/>
          <p:nvPr/>
        </p:nvSpPr>
        <p:spPr>
          <a:xfrm>
            <a:off x="3970167" y="1900886"/>
            <a:ext cx="1951892" cy="461665"/>
          </a:xfrm>
          <a:prstGeom prst="rect">
            <a:avLst/>
          </a:prstGeom>
          <a:noFill/>
        </p:spPr>
        <p:txBody>
          <a:bodyPr wrap="square" rtlCol="0">
            <a:spAutoFit/>
          </a:bodyPr>
          <a:lstStyle/>
          <a:p>
            <a:pPr algn="ctr"/>
            <a:r>
              <a:rPr lang="en-US" sz="2400" b="1" i="1" u="sng" dirty="0" err="1" smtClean="0"/>
              <a:t>Giải</a:t>
            </a:r>
            <a:r>
              <a:rPr lang="en-US" sz="2400" b="1" i="1" u="sng" dirty="0" smtClean="0"/>
              <a:t>:</a:t>
            </a:r>
            <a:endParaRPr lang="vi-VN" sz="2400" b="1" i="1" u="sng" dirty="0"/>
          </a:p>
        </p:txBody>
      </p:sp>
      <p:sp>
        <p:nvSpPr>
          <p:cNvPr id="5" name="TextBox 4"/>
          <p:cNvSpPr txBox="1"/>
          <p:nvPr/>
        </p:nvSpPr>
        <p:spPr>
          <a:xfrm>
            <a:off x="3418918" y="2619088"/>
            <a:ext cx="3054389" cy="577850"/>
          </a:xfrm>
          <a:prstGeom prst="rect">
            <a:avLst/>
          </a:prstGeom>
          <a:noFill/>
        </p:spPr>
        <p:txBody>
          <a:bodyPr wrap="square" rtlCol="0">
            <a:spAutoFit/>
          </a:bodyPr>
          <a:lstStyle/>
          <a:p>
            <a:pPr algn="just">
              <a:lnSpc>
                <a:spcPct val="150000"/>
              </a:lnSpc>
            </a:pPr>
            <a:r>
              <a:rPr lang="en-US" sz="2400" dirty="0"/>
              <a:t>3</a:t>
            </a:r>
            <a:r>
              <a:rPr lang="en-US" sz="2400" baseline="30000" dirty="0"/>
              <a:t>3</a:t>
            </a:r>
            <a:r>
              <a:rPr lang="en-US" sz="2400" dirty="0"/>
              <a:t> . 3</a:t>
            </a:r>
            <a:r>
              <a:rPr lang="en-US" sz="2400" baseline="30000" dirty="0"/>
              <a:t>4</a:t>
            </a:r>
            <a:r>
              <a:rPr lang="en-US" sz="2400" dirty="0"/>
              <a:t> = 3</a:t>
            </a:r>
            <a:r>
              <a:rPr lang="en-US" sz="2400" baseline="30000" dirty="0"/>
              <a:t>3+4</a:t>
            </a:r>
            <a:r>
              <a:rPr lang="en-US" sz="2400" dirty="0"/>
              <a:t> = 3</a:t>
            </a:r>
            <a:r>
              <a:rPr lang="en-US" sz="2400" baseline="30000" dirty="0"/>
              <a:t>7</a:t>
            </a:r>
            <a:endParaRPr lang="en-US" sz="2400" dirty="0"/>
          </a:p>
        </p:txBody>
      </p:sp>
      <p:sp>
        <p:nvSpPr>
          <p:cNvPr id="6" name="TextBox 5"/>
          <p:cNvSpPr txBox="1"/>
          <p:nvPr/>
        </p:nvSpPr>
        <p:spPr>
          <a:xfrm>
            <a:off x="3077971" y="3453475"/>
            <a:ext cx="4340745" cy="461665"/>
          </a:xfrm>
          <a:prstGeom prst="rect">
            <a:avLst/>
          </a:prstGeom>
          <a:noFill/>
        </p:spPr>
        <p:txBody>
          <a:bodyPr wrap="square" rtlCol="0">
            <a:spAutoFit/>
          </a:bodyPr>
          <a:lstStyle/>
          <a:p>
            <a:pPr algn="just"/>
            <a:r>
              <a:rPr lang="en-US" sz="2400" dirty="0"/>
              <a:t>10</a:t>
            </a:r>
            <a:r>
              <a:rPr lang="en-US" sz="2400" baseline="30000" dirty="0"/>
              <a:t>4</a:t>
            </a:r>
            <a:r>
              <a:rPr lang="en-US" sz="2400" dirty="0"/>
              <a:t> </a:t>
            </a:r>
            <a:r>
              <a:rPr lang="en-US" sz="2400"/>
              <a:t>. </a:t>
            </a:r>
            <a:r>
              <a:rPr lang="en-US" sz="2400" smtClean="0"/>
              <a:t>10</a:t>
            </a:r>
            <a:r>
              <a:rPr lang="en-US" sz="2400" baseline="30000" smtClean="0"/>
              <a:t>3</a:t>
            </a:r>
            <a:r>
              <a:rPr lang="en-US" sz="2400" dirty="0"/>
              <a:t> = 10</a:t>
            </a:r>
            <a:r>
              <a:rPr lang="en-US" sz="2400" baseline="30000" dirty="0"/>
              <a:t>4+3</a:t>
            </a:r>
            <a:r>
              <a:rPr lang="en-US" sz="2400" dirty="0"/>
              <a:t> = 10</a:t>
            </a:r>
            <a:r>
              <a:rPr lang="en-US" sz="2400" baseline="30000" dirty="0"/>
              <a:t>7</a:t>
            </a:r>
            <a:endParaRPr lang="en-US" sz="2400" dirty="0"/>
          </a:p>
        </p:txBody>
      </p:sp>
      <p:grpSp>
        <p:nvGrpSpPr>
          <p:cNvPr id="9" name="Group 8"/>
          <p:cNvGrpSpPr/>
          <p:nvPr/>
        </p:nvGrpSpPr>
        <p:grpSpPr>
          <a:xfrm>
            <a:off x="0" y="707366"/>
            <a:ext cx="9450456" cy="590387"/>
            <a:chOff x="0" y="707366"/>
            <a:chExt cx="9450456" cy="590387"/>
          </a:xfrm>
        </p:grpSpPr>
        <p:sp>
          <p:nvSpPr>
            <p:cNvPr id="7" name="Rectangle 6"/>
            <p:cNvSpPr/>
            <p:nvPr/>
          </p:nvSpPr>
          <p:spPr>
            <a:xfrm>
              <a:off x="2393663" y="707366"/>
              <a:ext cx="7056793" cy="577850"/>
            </a:xfrm>
            <a:prstGeom prst="rect">
              <a:avLst/>
            </a:prstGeom>
          </p:spPr>
          <p:txBody>
            <a:bodyPr wrap="square">
              <a:spAutoFit/>
            </a:bodyPr>
            <a:lstStyle/>
            <a:p>
              <a:pPr algn="just">
                <a:lnSpc>
                  <a:spcPct val="150000"/>
                </a:lnSpc>
              </a:pPr>
              <a:r>
                <a:rPr lang="en-US" sz="2400" dirty="0" err="1" smtClean="0">
                  <a:solidFill>
                    <a:schemeClr val="tx1">
                      <a:lumMod val="50000"/>
                    </a:schemeClr>
                  </a:solidFill>
                </a:rPr>
                <a:t>Viết</a:t>
              </a:r>
              <a:r>
                <a:rPr lang="en-US" sz="2400" dirty="0" smtClean="0">
                  <a:solidFill>
                    <a:schemeClr val="tx1">
                      <a:lumMod val="50000"/>
                    </a:schemeClr>
                  </a:solidFill>
                </a:rPr>
                <a:t> </a:t>
              </a:r>
              <a:r>
                <a:rPr lang="en-US" sz="2400" dirty="0" err="1" smtClean="0">
                  <a:solidFill>
                    <a:schemeClr val="tx1">
                      <a:lumMod val="50000"/>
                    </a:schemeClr>
                  </a:solidFill>
                </a:rPr>
                <a:t>các</a:t>
              </a:r>
              <a:r>
                <a:rPr lang="en-US" sz="2400" dirty="0" smtClean="0">
                  <a:solidFill>
                    <a:schemeClr val="tx1">
                      <a:lumMod val="50000"/>
                    </a:schemeClr>
                  </a:solidFill>
                </a:rPr>
                <a:t> </a:t>
              </a:r>
              <a:r>
                <a:rPr lang="en-US" sz="2400" dirty="0" err="1" smtClean="0">
                  <a:solidFill>
                    <a:schemeClr val="tx1">
                      <a:lumMod val="50000"/>
                    </a:schemeClr>
                  </a:solidFill>
                </a:rPr>
                <a:t>tích</a:t>
              </a:r>
              <a:r>
                <a:rPr lang="en-US" sz="2400" dirty="0" smtClean="0">
                  <a:solidFill>
                    <a:schemeClr val="tx1">
                      <a:lumMod val="50000"/>
                    </a:schemeClr>
                  </a:solidFill>
                </a:rPr>
                <a:t> </a:t>
              </a:r>
              <a:r>
                <a:rPr lang="en-US" sz="2400" dirty="0" err="1">
                  <a:solidFill>
                    <a:schemeClr val="tx1">
                      <a:lumMod val="50000"/>
                    </a:schemeClr>
                  </a:solidFill>
                </a:rPr>
                <a:t>sau</a:t>
              </a:r>
              <a:r>
                <a:rPr lang="en-US" sz="2400" dirty="0">
                  <a:solidFill>
                    <a:schemeClr val="tx1">
                      <a:lumMod val="50000"/>
                    </a:schemeClr>
                  </a:solidFill>
                </a:rPr>
                <a:t> </a:t>
              </a:r>
              <a:r>
                <a:rPr lang="en-US" sz="2400" dirty="0" err="1">
                  <a:solidFill>
                    <a:schemeClr val="tx1">
                      <a:lumMod val="50000"/>
                    </a:schemeClr>
                  </a:solidFill>
                </a:rPr>
                <a:t>dưới</a:t>
              </a:r>
              <a:r>
                <a:rPr lang="en-US" sz="2400" dirty="0">
                  <a:solidFill>
                    <a:schemeClr val="tx1">
                      <a:lumMod val="50000"/>
                    </a:schemeClr>
                  </a:solidFill>
                </a:rPr>
                <a:t> </a:t>
              </a:r>
              <a:r>
                <a:rPr lang="en-US" sz="2400" dirty="0" err="1">
                  <a:solidFill>
                    <a:schemeClr val="tx1">
                      <a:lumMod val="50000"/>
                    </a:schemeClr>
                  </a:solidFill>
                </a:rPr>
                <a:t>dạng</a:t>
              </a:r>
              <a:r>
                <a:rPr lang="en-US" sz="2400" dirty="0">
                  <a:solidFill>
                    <a:schemeClr val="tx1">
                      <a:lumMod val="50000"/>
                    </a:schemeClr>
                  </a:solidFill>
                </a:rPr>
                <a:t> </a:t>
              </a:r>
              <a:r>
                <a:rPr lang="en-US" sz="2400" dirty="0" err="1">
                  <a:solidFill>
                    <a:schemeClr val="tx1">
                      <a:lumMod val="50000"/>
                    </a:schemeClr>
                  </a:solidFill>
                </a:rPr>
                <a:t>một</a:t>
              </a:r>
              <a:r>
                <a:rPr lang="en-US" sz="2400" dirty="0">
                  <a:solidFill>
                    <a:schemeClr val="tx1">
                      <a:lumMod val="50000"/>
                    </a:schemeClr>
                  </a:solidFill>
                </a:rPr>
                <a:t> </a:t>
              </a:r>
              <a:r>
                <a:rPr lang="en-US" sz="2400" dirty="0" err="1">
                  <a:solidFill>
                    <a:schemeClr val="tx1">
                      <a:lumMod val="50000"/>
                    </a:schemeClr>
                  </a:solidFill>
                </a:rPr>
                <a:t>lũy</a:t>
              </a:r>
              <a:r>
                <a:rPr lang="en-US" sz="2400" dirty="0">
                  <a:solidFill>
                    <a:schemeClr val="tx1">
                      <a:lumMod val="50000"/>
                    </a:schemeClr>
                  </a:solidFill>
                </a:rPr>
                <a:t> </a:t>
              </a:r>
              <a:r>
                <a:rPr lang="en-US" sz="2400" dirty="0" err="1">
                  <a:solidFill>
                    <a:schemeClr val="tx1">
                      <a:lumMod val="50000"/>
                    </a:schemeClr>
                  </a:solidFill>
                </a:rPr>
                <a:t>thừa</a:t>
              </a:r>
              <a:r>
                <a:rPr lang="en-US" sz="2400" dirty="0" smtClean="0">
                  <a:solidFill>
                    <a:schemeClr val="tx1">
                      <a:lumMod val="50000"/>
                    </a:schemeClr>
                  </a:solidFill>
                </a:rPr>
                <a:t>:</a:t>
              </a:r>
              <a:endParaRPr lang="en-US" sz="2400" dirty="0">
                <a:solidFill>
                  <a:schemeClr val="tx1">
                    <a:lumMod val="50000"/>
                  </a:schemeClr>
                </a:solidFill>
              </a:endParaRPr>
            </a:p>
          </p:txBody>
        </p:sp>
        <p:sp>
          <p:nvSpPr>
            <p:cNvPr id="8" name="Rounded Rectangle 7"/>
            <p:cNvSpPr/>
            <p:nvPr/>
          </p:nvSpPr>
          <p:spPr>
            <a:xfrm>
              <a:off x="0" y="707366"/>
              <a:ext cx="2260121" cy="590387"/>
            </a:xfrm>
            <a:prstGeom prst="roundRect">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C00000"/>
                  </a:solidFill>
                </a:rPr>
                <a:t>Thực</a:t>
              </a:r>
              <a:r>
                <a:rPr lang="en-US" sz="2400" b="1" dirty="0" smtClean="0">
                  <a:solidFill>
                    <a:srgbClr val="C00000"/>
                  </a:solidFill>
                </a:rPr>
                <a:t> </a:t>
              </a:r>
              <a:r>
                <a:rPr lang="en-US" sz="2400" b="1" dirty="0" err="1" smtClean="0">
                  <a:solidFill>
                    <a:srgbClr val="C00000"/>
                  </a:solidFill>
                </a:rPr>
                <a:t>hành</a:t>
              </a:r>
              <a:r>
                <a:rPr lang="en-US" sz="2400" b="1" dirty="0" smtClean="0">
                  <a:solidFill>
                    <a:srgbClr val="C00000"/>
                  </a:solidFill>
                </a:rPr>
                <a:t> 2</a:t>
              </a:r>
              <a:endParaRPr lang="vi-VN" sz="2400" b="1" dirty="0">
                <a:solidFill>
                  <a:srgbClr val="C00000"/>
                </a:solidFill>
              </a:endParaRPr>
            </a:p>
          </p:txBody>
        </p:sp>
      </p:grpSp>
      <p:sp>
        <p:nvSpPr>
          <p:cNvPr id="10" name="TextBox 9"/>
          <p:cNvSpPr txBox="1"/>
          <p:nvPr/>
        </p:nvSpPr>
        <p:spPr>
          <a:xfrm>
            <a:off x="1690777" y="1466491"/>
            <a:ext cx="6314536" cy="461665"/>
          </a:xfrm>
          <a:prstGeom prst="rect">
            <a:avLst/>
          </a:prstGeom>
          <a:noFill/>
        </p:spPr>
        <p:txBody>
          <a:bodyPr wrap="square" rtlCol="0">
            <a:spAutoFit/>
          </a:bodyPr>
          <a:lstStyle/>
          <a:p>
            <a:pPr algn="ctr"/>
            <a:r>
              <a:rPr lang="en-US" sz="2400" b="1" dirty="0" smtClean="0"/>
              <a:t>3</a:t>
            </a:r>
            <a:r>
              <a:rPr lang="en-US" sz="2400" b="1" baseline="30000" dirty="0" smtClean="0"/>
              <a:t>3</a:t>
            </a:r>
            <a:r>
              <a:rPr lang="en-US" sz="2400" b="1" dirty="0" smtClean="0"/>
              <a:t> . 3</a:t>
            </a:r>
            <a:r>
              <a:rPr lang="en-US" sz="2400" b="1" baseline="30000" dirty="0" smtClean="0"/>
              <a:t>4</a:t>
            </a:r>
            <a:r>
              <a:rPr lang="en-US" sz="2400" b="1" dirty="0" smtClean="0"/>
              <a:t> </a:t>
            </a:r>
            <a:r>
              <a:rPr lang="en-US" sz="2400" dirty="0" smtClean="0"/>
              <a:t>; </a:t>
            </a:r>
            <a:r>
              <a:rPr lang="en-US" sz="2400" b="1" dirty="0" smtClean="0"/>
              <a:t>10</a:t>
            </a:r>
            <a:r>
              <a:rPr lang="en-US" sz="2400" b="1" baseline="30000" dirty="0" smtClean="0"/>
              <a:t>4 </a:t>
            </a:r>
            <a:r>
              <a:rPr lang="en-US" sz="2400" b="1" dirty="0" smtClean="0"/>
              <a:t>. 10</a:t>
            </a:r>
            <a:r>
              <a:rPr lang="en-US" sz="2400" b="1" baseline="30000" dirty="0" smtClean="0"/>
              <a:t>3</a:t>
            </a:r>
            <a:r>
              <a:rPr lang="en-US" sz="2400" dirty="0" smtClean="0"/>
              <a:t> ; </a:t>
            </a:r>
            <a:r>
              <a:rPr lang="en-US" sz="2400" b="1" dirty="0" smtClean="0"/>
              <a:t>x</a:t>
            </a:r>
            <a:r>
              <a:rPr lang="en-US" sz="2400" b="1" baseline="30000" dirty="0" smtClean="0"/>
              <a:t>2</a:t>
            </a:r>
            <a:r>
              <a:rPr lang="en-US" sz="2400" b="1" dirty="0" smtClean="0"/>
              <a:t>. x</a:t>
            </a:r>
            <a:r>
              <a:rPr lang="en-US" sz="2400" b="1" baseline="30000" dirty="0" smtClean="0"/>
              <a:t>5</a:t>
            </a:r>
            <a:endParaRPr lang="vi-VN" sz="2400" b="1" dirty="0"/>
          </a:p>
        </p:txBody>
      </p:sp>
      <p:sp>
        <p:nvSpPr>
          <p:cNvPr id="11" name="TextBox 10"/>
          <p:cNvSpPr txBox="1"/>
          <p:nvPr/>
        </p:nvSpPr>
        <p:spPr>
          <a:xfrm>
            <a:off x="3353402" y="4099158"/>
            <a:ext cx="4340745" cy="646331"/>
          </a:xfrm>
          <a:prstGeom prst="rect">
            <a:avLst/>
          </a:prstGeom>
          <a:noFill/>
        </p:spPr>
        <p:txBody>
          <a:bodyPr wrap="square" rtlCol="0">
            <a:spAutoFit/>
          </a:bodyPr>
          <a:lstStyle/>
          <a:p>
            <a:pPr algn="just">
              <a:lnSpc>
                <a:spcPct val="150000"/>
              </a:lnSpc>
            </a:pPr>
            <a:r>
              <a:rPr lang="en-US" sz="2400" dirty="0"/>
              <a:t>x</a:t>
            </a:r>
            <a:r>
              <a:rPr lang="en-US" sz="2400" baseline="30000" dirty="0"/>
              <a:t>2</a:t>
            </a:r>
            <a:r>
              <a:rPr lang="en-US" sz="2400" dirty="0"/>
              <a:t> . x</a:t>
            </a:r>
            <a:r>
              <a:rPr lang="en-US" sz="2400" baseline="30000" dirty="0"/>
              <a:t>5</a:t>
            </a:r>
            <a:r>
              <a:rPr lang="en-US" sz="2400" dirty="0"/>
              <a:t> = x</a:t>
            </a:r>
            <a:r>
              <a:rPr lang="en-US" sz="2400" baseline="30000" dirty="0"/>
              <a:t>2+5</a:t>
            </a:r>
            <a:r>
              <a:rPr lang="en-US" sz="2400" dirty="0"/>
              <a:t> = x</a:t>
            </a:r>
            <a:r>
              <a:rPr lang="en-US" sz="2400" baseline="30000" dirty="0"/>
              <a:t>7</a:t>
            </a:r>
            <a:endParaRPr lang="en-US" sz="2400" dirty="0"/>
          </a:p>
        </p:txBody>
      </p:sp>
    </p:spTree>
    <p:extLst>
      <p:ext uri="{BB962C8B-B14F-4D97-AF65-F5344CB8AC3E}">
        <p14:creationId xmlns:p14="http://schemas.microsoft.com/office/powerpoint/2010/main" val="264090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dirty="0" smtClean="0">
                <a:solidFill>
                  <a:srgbClr val="3F5378"/>
                </a:solidFill>
                <a:latin typeface="+mn-lt"/>
                <a:ea typeface="Roboto Condensed"/>
                <a:cs typeface="Roboto Condensed"/>
                <a:sym typeface="Roboto Condensed"/>
              </a:rPr>
              <a:t>3</a:t>
            </a:r>
            <a:endParaRPr sz="3000" b="1" dirty="0">
              <a:solidFill>
                <a:srgbClr val="3F5378"/>
              </a:solidFill>
              <a:latin typeface="+mn-lt"/>
              <a:ea typeface="Roboto Condensed"/>
              <a:cs typeface="Roboto Condensed"/>
              <a:sym typeface="Roboto Condensed"/>
            </a:endParaRPr>
          </a:p>
        </p:txBody>
      </p:sp>
      <p:sp>
        <p:nvSpPr>
          <p:cNvPr id="4" name="TextBox 3"/>
          <p:cNvSpPr txBox="1"/>
          <p:nvPr/>
        </p:nvSpPr>
        <p:spPr>
          <a:xfrm>
            <a:off x="-228600" y="2855016"/>
            <a:ext cx="6260123" cy="2123658"/>
          </a:xfrm>
          <a:prstGeom prst="rect">
            <a:avLst/>
          </a:prstGeom>
          <a:noFill/>
        </p:spPr>
        <p:txBody>
          <a:bodyPr wrap="square" rtlCol="0">
            <a:spAutoFit/>
          </a:bodyPr>
          <a:lstStyle/>
          <a:p>
            <a:pPr algn="ctr">
              <a:lnSpc>
                <a:spcPct val="150000"/>
              </a:lnSpc>
            </a:pPr>
            <a:r>
              <a:rPr lang="en-US" sz="4400" dirty="0" smtClean="0">
                <a:solidFill>
                  <a:schemeClr val="bg1"/>
                </a:solidFill>
              </a:rPr>
              <a:t>CHIA HAI LŨY THỪA CÙNG CƠ SỐ</a:t>
            </a:r>
            <a:endParaRPr lang="vi-VN" sz="4400" dirty="0">
              <a:solidFill>
                <a:schemeClr val="bg1"/>
              </a:solidFill>
            </a:endParaRPr>
          </a:p>
        </p:txBody>
      </p:sp>
    </p:spTree>
    <p:extLst>
      <p:ext uri="{BB962C8B-B14F-4D97-AF65-F5344CB8AC3E}">
        <p14:creationId xmlns:p14="http://schemas.microsoft.com/office/powerpoint/2010/main" val="3068936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grpSp>
        <p:nvGrpSpPr>
          <p:cNvPr id="10" name="Group 9"/>
          <p:cNvGrpSpPr/>
          <p:nvPr/>
        </p:nvGrpSpPr>
        <p:grpSpPr>
          <a:xfrm>
            <a:off x="0" y="484552"/>
            <a:ext cx="9032767" cy="2419124"/>
            <a:chOff x="0" y="605916"/>
            <a:chExt cx="9032767" cy="2419124"/>
          </a:xfrm>
        </p:grpSpPr>
        <p:pic>
          <p:nvPicPr>
            <p:cNvPr id="3" name="Picture 2"/>
            <p:cNvPicPr>
              <a:picLocks noChangeAspect="1"/>
            </p:cNvPicPr>
            <p:nvPr/>
          </p:nvPicPr>
          <p:blipFill>
            <a:blip r:embed="rId2"/>
            <a:stretch>
              <a:fillRect/>
            </a:stretch>
          </p:blipFill>
          <p:spPr>
            <a:xfrm>
              <a:off x="0" y="605916"/>
              <a:ext cx="734156" cy="808816"/>
            </a:xfrm>
            <a:prstGeom prst="rect">
              <a:avLst/>
            </a:prstGeom>
          </p:spPr>
        </p:pic>
        <p:sp>
          <p:nvSpPr>
            <p:cNvPr id="4" name="TextBox 3"/>
            <p:cNvSpPr txBox="1"/>
            <p:nvPr/>
          </p:nvSpPr>
          <p:spPr>
            <a:xfrm>
              <a:off x="734156" y="605916"/>
              <a:ext cx="8298611" cy="2419124"/>
            </a:xfrm>
            <a:prstGeom prst="rect">
              <a:avLst/>
            </a:prstGeom>
            <a:noFill/>
          </p:spPr>
          <p:txBody>
            <a:bodyPr wrap="square" rtlCol="0">
              <a:spAutoFit/>
            </a:bodyPr>
            <a:lstStyle/>
            <a:p>
              <a:pPr>
                <a:lnSpc>
                  <a:spcPct val="120000"/>
                </a:lnSpc>
              </a:pPr>
              <a:r>
                <a:rPr lang="en-US" sz="1800" dirty="0" smtClean="0"/>
                <a:t>a) </a:t>
              </a:r>
              <a:r>
                <a:rPr lang="en-US" sz="1800" dirty="0" err="1" smtClean="0"/>
                <a:t>Từ</a:t>
              </a:r>
              <a:r>
                <a:rPr lang="en-US" sz="1800" dirty="0" smtClean="0"/>
                <a:t> </a:t>
              </a:r>
              <a:r>
                <a:rPr lang="en-US" sz="1800" dirty="0" err="1" smtClean="0"/>
                <a:t>phép</a:t>
              </a:r>
              <a:r>
                <a:rPr lang="en-US" sz="1800" dirty="0" smtClean="0"/>
                <a:t> </a:t>
              </a:r>
              <a:r>
                <a:rPr lang="en-US" sz="1800" err="1" smtClean="0"/>
                <a:t>tính</a:t>
              </a:r>
              <a:r>
                <a:rPr lang="en-US" sz="1800" smtClean="0"/>
                <a:t> 5</a:t>
              </a:r>
              <a:r>
                <a:rPr lang="en-US" sz="1800" baseline="30000" smtClean="0"/>
                <a:t>5 </a:t>
              </a:r>
              <a:r>
                <a:rPr lang="en-US" sz="1800" smtClean="0"/>
                <a:t>. 5</a:t>
              </a:r>
              <a:r>
                <a:rPr lang="en-US" sz="1800" baseline="30000" smtClean="0"/>
                <a:t>2</a:t>
              </a:r>
              <a:r>
                <a:rPr lang="en-US" sz="1800" smtClean="0"/>
                <a:t> </a:t>
              </a:r>
              <a:r>
                <a:rPr lang="en-US" sz="1800" dirty="0" smtClean="0"/>
                <a:t>= 5</a:t>
              </a:r>
              <a:r>
                <a:rPr lang="en-US" sz="1800" baseline="30000" dirty="0" smtClean="0"/>
                <a:t>7</a:t>
              </a:r>
              <a:r>
                <a:rPr lang="en-US" sz="1800" dirty="0" smtClean="0"/>
                <a:t>, </a:t>
              </a:r>
              <a:r>
                <a:rPr lang="en-US" sz="1800" dirty="0" err="1" smtClean="0"/>
                <a:t>em</a:t>
              </a:r>
              <a:r>
                <a:rPr lang="en-US" sz="1800" dirty="0" smtClean="0"/>
                <a:t> </a:t>
              </a:r>
              <a:r>
                <a:rPr lang="en-US" sz="1800" dirty="0" err="1" smtClean="0"/>
                <a:t>hãy</a:t>
              </a:r>
              <a:r>
                <a:rPr lang="en-US" sz="1800" dirty="0" smtClean="0"/>
                <a:t> </a:t>
              </a:r>
              <a:r>
                <a:rPr lang="en-US" sz="1800" dirty="0" err="1" smtClean="0"/>
                <a:t>suy</a:t>
              </a:r>
              <a:r>
                <a:rPr lang="en-US" sz="1800" dirty="0" smtClean="0"/>
                <a:t> </a:t>
              </a:r>
              <a:r>
                <a:rPr lang="en-US" sz="1800" dirty="0" err="1" smtClean="0"/>
                <a:t>ra</a:t>
              </a:r>
              <a:r>
                <a:rPr lang="en-US" sz="1800" dirty="0" smtClean="0"/>
                <a:t> </a:t>
              </a:r>
              <a:r>
                <a:rPr lang="en-US" sz="1800" dirty="0" err="1" smtClean="0"/>
                <a:t>kết</a:t>
              </a:r>
              <a:r>
                <a:rPr lang="en-US" sz="1800" dirty="0" smtClean="0"/>
                <a:t> </a:t>
              </a:r>
              <a:r>
                <a:rPr lang="en-US" sz="1800" dirty="0" err="1" smtClean="0"/>
                <a:t>quả</a:t>
              </a:r>
              <a:r>
                <a:rPr lang="en-US" sz="1800" dirty="0" smtClean="0"/>
                <a:t> </a:t>
              </a:r>
              <a:r>
                <a:rPr lang="en-US" sz="1800" dirty="0" err="1" smtClean="0"/>
                <a:t>của</a:t>
              </a:r>
              <a:r>
                <a:rPr lang="en-US" sz="1800" dirty="0" smtClean="0"/>
                <a:t> </a:t>
              </a:r>
              <a:r>
                <a:rPr lang="en-US" sz="1800" dirty="0" err="1" smtClean="0"/>
                <a:t>mỗi</a:t>
              </a:r>
              <a:r>
                <a:rPr lang="en-US" sz="1800" dirty="0" smtClean="0"/>
                <a:t> </a:t>
              </a:r>
              <a:r>
                <a:rPr lang="en-US" sz="1800" dirty="0" err="1" smtClean="0"/>
                <a:t>phép</a:t>
              </a:r>
              <a:r>
                <a:rPr lang="en-US" sz="1800" dirty="0" smtClean="0"/>
                <a:t> </a:t>
              </a:r>
              <a:r>
                <a:rPr lang="en-US" sz="1800" dirty="0" err="1" smtClean="0"/>
                <a:t>tính</a:t>
              </a:r>
              <a:endParaRPr lang="en-US" sz="1800" dirty="0" smtClean="0"/>
            </a:p>
            <a:p>
              <a:pPr algn="ctr">
                <a:lnSpc>
                  <a:spcPct val="120000"/>
                </a:lnSpc>
              </a:pPr>
              <a:r>
                <a:rPr lang="en-US" sz="1800" b="1" dirty="0" smtClean="0"/>
                <a:t>5</a:t>
              </a:r>
              <a:r>
                <a:rPr lang="en-US" sz="1800" b="1" baseline="30000" dirty="0" smtClean="0"/>
                <a:t>7</a:t>
              </a:r>
              <a:r>
                <a:rPr lang="en-US" sz="1800" b="1" dirty="0" smtClean="0"/>
                <a:t> : 5</a:t>
              </a:r>
              <a:r>
                <a:rPr lang="en-US" sz="1800" b="1" baseline="30000" dirty="0" smtClean="0"/>
                <a:t>2  </a:t>
              </a:r>
              <a:r>
                <a:rPr lang="en-US" sz="1800" err="1" smtClean="0"/>
                <a:t>và</a:t>
              </a:r>
              <a:r>
                <a:rPr lang="en-US" sz="1800" smtClean="0"/>
                <a:t> </a:t>
              </a:r>
              <a:r>
                <a:rPr lang="en-US" sz="1800" b="1" smtClean="0"/>
                <a:t>5</a:t>
              </a:r>
              <a:r>
                <a:rPr lang="en-US" sz="1800" b="1" baseline="30000" smtClean="0"/>
                <a:t>7 </a:t>
              </a:r>
              <a:r>
                <a:rPr lang="en-US" sz="1800" b="1" smtClean="0"/>
                <a:t>: </a:t>
              </a:r>
              <a:r>
                <a:rPr lang="en-US" sz="1800" b="1" dirty="0" smtClean="0"/>
                <a:t>5</a:t>
              </a:r>
              <a:r>
                <a:rPr lang="en-US" sz="1800" b="1" baseline="30000" dirty="0" smtClean="0"/>
                <a:t>5</a:t>
              </a:r>
              <a:endParaRPr lang="en-US" sz="1800" b="1" dirty="0" smtClean="0"/>
            </a:p>
            <a:p>
              <a:pPr algn="just">
                <a:lnSpc>
                  <a:spcPct val="120000"/>
                </a:lnSpc>
              </a:pPr>
              <a:r>
                <a:rPr lang="en-US" sz="1800" dirty="0" err="1" smtClean="0"/>
                <a:t>Giải</a:t>
              </a:r>
              <a:r>
                <a:rPr lang="en-US" sz="1800" dirty="0" smtClean="0"/>
                <a:t> </a:t>
              </a:r>
              <a:r>
                <a:rPr lang="en-US" sz="1800" dirty="0" err="1" smtClean="0"/>
                <a:t>thích</a:t>
              </a:r>
              <a:r>
                <a:rPr lang="en-US" sz="1800" dirty="0" smtClean="0"/>
                <a:t>.</a:t>
              </a:r>
            </a:p>
            <a:p>
              <a:pPr algn="just">
                <a:lnSpc>
                  <a:spcPct val="120000"/>
                </a:lnSpc>
              </a:pPr>
              <a:r>
                <a:rPr lang="en-US" sz="1800" dirty="0" smtClean="0"/>
                <a:t>b) </a:t>
              </a:r>
              <a:r>
                <a:rPr lang="en-US" sz="1800" dirty="0" err="1" smtClean="0"/>
                <a:t>Hãy</a:t>
              </a:r>
              <a:r>
                <a:rPr lang="en-US" sz="1800" dirty="0" smtClean="0"/>
                <a:t> </a:t>
              </a:r>
              <a:r>
                <a:rPr lang="en-US" sz="1800" dirty="0" err="1" smtClean="0"/>
                <a:t>nhận</a:t>
              </a:r>
              <a:r>
                <a:rPr lang="en-US" sz="1800" dirty="0" smtClean="0"/>
                <a:t> </a:t>
              </a:r>
              <a:r>
                <a:rPr lang="en-US" sz="1800" dirty="0" err="1" smtClean="0"/>
                <a:t>xét</a:t>
              </a:r>
              <a:r>
                <a:rPr lang="en-US" sz="1800" dirty="0" smtClean="0"/>
                <a:t> </a:t>
              </a:r>
              <a:r>
                <a:rPr lang="en-US" sz="1800" dirty="0" err="1" smtClean="0"/>
                <a:t>về</a:t>
              </a:r>
              <a:r>
                <a:rPr lang="en-US" sz="1800" dirty="0" smtClean="0"/>
                <a:t> </a:t>
              </a:r>
              <a:r>
                <a:rPr lang="en-US" sz="1800" dirty="0" err="1" smtClean="0"/>
                <a:t>mối</a:t>
              </a:r>
              <a:r>
                <a:rPr lang="en-US" sz="1800" dirty="0" smtClean="0"/>
                <a:t> </a:t>
              </a:r>
              <a:r>
                <a:rPr lang="en-US" sz="1800" dirty="0" err="1" smtClean="0"/>
                <a:t>liên</a:t>
              </a:r>
              <a:r>
                <a:rPr lang="en-US" sz="1800" dirty="0" smtClean="0"/>
                <a:t> </a:t>
              </a:r>
              <a:r>
                <a:rPr lang="en-US" sz="1800" dirty="0" err="1" smtClean="0"/>
                <a:t>hệ</a:t>
              </a:r>
              <a:r>
                <a:rPr lang="en-US" sz="1800" dirty="0" smtClean="0"/>
                <a:t> </a:t>
              </a:r>
              <a:r>
                <a:rPr lang="en-US" sz="1800" dirty="0" err="1" smtClean="0"/>
                <a:t>giữa</a:t>
              </a:r>
              <a:r>
                <a:rPr lang="en-US" sz="1800" dirty="0" smtClean="0"/>
                <a:t> </a:t>
              </a:r>
              <a:r>
                <a:rPr lang="en-US" sz="1800" dirty="0" err="1" smtClean="0"/>
                <a:t>số</a:t>
              </a:r>
              <a:r>
                <a:rPr lang="en-US" sz="1800" dirty="0" smtClean="0"/>
                <a:t> </a:t>
              </a:r>
              <a:r>
                <a:rPr lang="en-US" sz="1800" dirty="0" err="1" smtClean="0"/>
                <a:t>mũ</a:t>
              </a:r>
              <a:r>
                <a:rPr lang="en-US" sz="1800" dirty="0" smtClean="0"/>
                <a:t> </a:t>
              </a:r>
              <a:r>
                <a:rPr lang="en-US" sz="1800" dirty="0" err="1" smtClean="0"/>
                <a:t>của</a:t>
              </a:r>
              <a:r>
                <a:rPr lang="en-US" sz="1800" dirty="0" smtClean="0"/>
                <a:t> </a:t>
              </a:r>
              <a:r>
                <a:rPr lang="en-US" sz="1800" dirty="0" err="1" smtClean="0"/>
                <a:t>lũy</a:t>
              </a:r>
              <a:r>
                <a:rPr lang="en-US" sz="1800" dirty="0" smtClean="0"/>
                <a:t> </a:t>
              </a:r>
              <a:r>
                <a:rPr lang="en-US" sz="1800" dirty="0" err="1" smtClean="0"/>
                <a:t>thừa</a:t>
              </a:r>
              <a:r>
                <a:rPr lang="en-US" sz="1800" dirty="0" smtClean="0"/>
                <a:t> </a:t>
              </a:r>
              <a:r>
                <a:rPr lang="en-US" sz="1800" dirty="0" err="1" smtClean="0"/>
                <a:t>vừa</a:t>
              </a:r>
              <a:r>
                <a:rPr lang="en-US" sz="1800" dirty="0" smtClean="0"/>
                <a:t> </a:t>
              </a:r>
              <a:r>
                <a:rPr lang="en-US" sz="1800" dirty="0" err="1" smtClean="0"/>
                <a:t>tìm</a:t>
              </a:r>
              <a:r>
                <a:rPr lang="en-US" sz="1800" dirty="0" smtClean="0"/>
                <a:t> </a:t>
              </a:r>
              <a:r>
                <a:rPr lang="en-US" sz="1800" dirty="0" err="1" smtClean="0"/>
                <a:t>được</a:t>
              </a:r>
              <a:r>
                <a:rPr lang="en-US" sz="1800" dirty="0" smtClean="0"/>
                <a:t> </a:t>
              </a:r>
              <a:r>
                <a:rPr lang="en-US" sz="1800" dirty="0" err="1" smtClean="0"/>
                <a:t>với</a:t>
              </a:r>
              <a:r>
                <a:rPr lang="en-US" sz="1800" dirty="0" smtClean="0"/>
                <a:t> </a:t>
              </a:r>
              <a:r>
                <a:rPr lang="en-US" sz="1800" dirty="0" err="1" smtClean="0"/>
                <a:t>số</a:t>
              </a:r>
              <a:r>
                <a:rPr lang="en-US" sz="1800" dirty="0" smtClean="0"/>
                <a:t> </a:t>
              </a:r>
              <a:r>
                <a:rPr lang="en-US" sz="1800" dirty="0" err="1" smtClean="0"/>
                <a:t>mũ</a:t>
              </a:r>
              <a:r>
                <a:rPr lang="en-US" sz="1800" dirty="0" smtClean="0"/>
                <a:t> </a:t>
              </a:r>
              <a:r>
                <a:rPr lang="en-US" sz="1800" dirty="0" err="1" smtClean="0"/>
                <a:t>của</a:t>
              </a:r>
              <a:r>
                <a:rPr lang="en-US" sz="1800" dirty="0" smtClean="0"/>
                <a:t> </a:t>
              </a:r>
              <a:r>
                <a:rPr lang="en-US" sz="1800" dirty="0" err="1" smtClean="0"/>
                <a:t>lũy</a:t>
              </a:r>
              <a:r>
                <a:rPr lang="en-US" sz="1800" dirty="0" smtClean="0"/>
                <a:t> </a:t>
              </a:r>
              <a:r>
                <a:rPr lang="en-US" sz="1800" dirty="0" err="1" smtClean="0"/>
                <a:t>thừa</a:t>
              </a:r>
              <a:r>
                <a:rPr lang="en-US" sz="1800" dirty="0" smtClean="0"/>
                <a:t> </a:t>
              </a:r>
              <a:r>
                <a:rPr lang="en-US" sz="1800" dirty="0" err="1" smtClean="0"/>
                <a:t>của</a:t>
              </a:r>
              <a:r>
                <a:rPr lang="en-US" sz="1800" dirty="0" smtClean="0"/>
                <a:t> </a:t>
              </a:r>
              <a:r>
                <a:rPr lang="en-US" sz="1800" dirty="0" err="1" smtClean="0"/>
                <a:t>số</a:t>
              </a:r>
              <a:r>
                <a:rPr lang="en-US" sz="1800" dirty="0" smtClean="0"/>
                <a:t> </a:t>
              </a:r>
              <a:r>
                <a:rPr lang="en-US" sz="1800" dirty="0" err="1" smtClean="0"/>
                <a:t>bị</a:t>
              </a:r>
              <a:r>
                <a:rPr lang="en-US" sz="1800" dirty="0" smtClean="0"/>
                <a:t> chia </a:t>
              </a:r>
              <a:r>
                <a:rPr lang="en-US" sz="1800" dirty="0" err="1" smtClean="0"/>
                <a:t>trong</a:t>
              </a:r>
              <a:r>
                <a:rPr lang="en-US" sz="1800" dirty="0" smtClean="0"/>
                <a:t> </a:t>
              </a:r>
              <a:r>
                <a:rPr lang="en-US" sz="1800" dirty="0" err="1" smtClean="0"/>
                <a:t>mỗi</a:t>
              </a:r>
              <a:r>
                <a:rPr lang="en-US" sz="1800" dirty="0" smtClean="0"/>
                <a:t> </a:t>
              </a:r>
              <a:r>
                <a:rPr lang="en-US" sz="1800" err="1" smtClean="0"/>
                <a:t>phép</a:t>
              </a:r>
              <a:r>
                <a:rPr lang="en-US" sz="1800" smtClean="0"/>
                <a:t> </a:t>
              </a:r>
              <a:r>
                <a:rPr lang="en-US" sz="1800" smtClean="0"/>
                <a:t>tính </a:t>
              </a:r>
              <a:r>
                <a:rPr lang="en-US" sz="1800" dirty="0" smtClean="0"/>
                <a:t>ở </a:t>
              </a:r>
              <a:r>
                <a:rPr lang="en-US" sz="1800" dirty="0" err="1" smtClean="0"/>
                <a:t>trên</a:t>
              </a:r>
              <a:r>
                <a:rPr lang="en-US" sz="1800" dirty="0" smtClean="0"/>
                <a:t>.</a:t>
              </a:r>
            </a:p>
            <a:p>
              <a:pPr algn="just">
                <a:lnSpc>
                  <a:spcPct val="120000"/>
                </a:lnSpc>
              </a:pPr>
              <a:r>
                <a:rPr lang="en-US" sz="1800" dirty="0" err="1" smtClean="0"/>
                <a:t>Từ</a:t>
              </a:r>
              <a:r>
                <a:rPr lang="en-US" sz="1800" dirty="0" smtClean="0"/>
                <a:t> </a:t>
              </a:r>
              <a:r>
                <a:rPr lang="en-US" sz="1800" dirty="0" err="1" smtClean="0"/>
                <a:t>nhận</a:t>
              </a:r>
              <a:r>
                <a:rPr lang="en-US" sz="1800" dirty="0" smtClean="0"/>
                <a:t> </a:t>
              </a:r>
              <a:r>
                <a:rPr lang="en-US" sz="1800" dirty="0" err="1" smtClean="0"/>
                <a:t>xét</a:t>
              </a:r>
              <a:r>
                <a:rPr lang="en-US" sz="1800" dirty="0" smtClean="0"/>
                <a:t> </a:t>
              </a:r>
              <a:r>
                <a:rPr lang="en-US" sz="1800" dirty="0" err="1" smtClean="0"/>
                <a:t>đó</a:t>
              </a:r>
              <a:r>
                <a:rPr lang="en-US" sz="1800" dirty="0" smtClean="0"/>
                <a:t>, </a:t>
              </a:r>
              <a:r>
                <a:rPr lang="en-US" sz="1800" dirty="0" err="1" smtClean="0"/>
                <a:t>hãy</a:t>
              </a:r>
              <a:r>
                <a:rPr lang="en-US" sz="1800" dirty="0" smtClean="0"/>
                <a:t> </a:t>
              </a:r>
              <a:r>
                <a:rPr lang="en-US" sz="1800" dirty="0" err="1" smtClean="0"/>
                <a:t>dự</a:t>
              </a:r>
              <a:r>
                <a:rPr lang="en-US" sz="1800" dirty="0" smtClean="0"/>
                <a:t> </a:t>
              </a:r>
              <a:r>
                <a:rPr lang="en-US" sz="1800" dirty="0" err="1" smtClean="0"/>
                <a:t>đoán</a:t>
              </a:r>
              <a:r>
                <a:rPr lang="en-US" sz="1800" dirty="0" smtClean="0"/>
                <a:t> </a:t>
              </a:r>
              <a:r>
                <a:rPr lang="en-US" sz="1800" dirty="0" err="1" smtClean="0"/>
                <a:t>kết</a:t>
              </a:r>
              <a:r>
                <a:rPr lang="en-US" sz="1800" dirty="0" smtClean="0"/>
                <a:t> </a:t>
              </a:r>
              <a:r>
                <a:rPr lang="en-US" sz="1800" dirty="0" err="1" smtClean="0"/>
                <a:t>quả</a:t>
              </a:r>
              <a:r>
                <a:rPr lang="en-US" sz="1800" dirty="0" smtClean="0"/>
                <a:t> </a:t>
              </a:r>
              <a:r>
                <a:rPr lang="en-US" sz="1800" err="1" smtClean="0"/>
                <a:t>của</a:t>
              </a:r>
              <a:r>
                <a:rPr lang="en-US" sz="1800" smtClean="0"/>
                <a:t> </a:t>
              </a:r>
              <a:r>
                <a:rPr lang="en-US" sz="1800" smtClean="0"/>
                <a:t>mỗi </a:t>
              </a:r>
              <a:r>
                <a:rPr lang="en-US" sz="1800" dirty="0" err="1" smtClean="0"/>
                <a:t>phép</a:t>
              </a:r>
              <a:r>
                <a:rPr lang="en-US" sz="1800" dirty="0" smtClean="0"/>
                <a:t> </a:t>
              </a:r>
              <a:r>
                <a:rPr lang="en-US" sz="1800" dirty="0" err="1" smtClean="0"/>
                <a:t>tính</a:t>
              </a:r>
              <a:r>
                <a:rPr lang="en-US" sz="1800" dirty="0" smtClean="0"/>
                <a:t> </a:t>
              </a:r>
              <a:r>
                <a:rPr lang="en-US" sz="1800" dirty="0" err="1" smtClean="0"/>
                <a:t>sau</a:t>
              </a:r>
              <a:r>
                <a:rPr lang="en-US" sz="1800" dirty="0" smtClean="0"/>
                <a:t>: </a:t>
              </a:r>
            </a:p>
            <a:p>
              <a:pPr algn="ctr">
                <a:lnSpc>
                  <a:spcPct val="120000"/>
                </a:lnSpc>
              </a:pPr>
              <a:r>
                <a:rPr lang="en-US" sz="1800" b="1" smtClean="0"/>
                <a:t>7</a:t>
              </a:r>
              <a:r>
                <a:rPr lang="en-US" sz="1800" b="1" baseline="30000" smtClean="0"/>
                <a:t>9 </a:t>
              </a:r>
              <a:r>
                <a:rPr lang="en-US" sz="1800" b="1" smtClean="0"/>
                <a:t>:  </a:t>
              </a:r>
              <a:r>
                <a:rPr lang="en-US" sz="1800" b="1" dirty="0" smtClean="0"/>
                <a:t>7</a:t>
              </a:r>
              <a:r>
                <a:rPr lang="en-US" sz="1800" b="1" baseline="30000" dirty="0" smtClean="0"/>
                <a:t>2</a:t>
              </a:r>
              <a:r>
                <a:rPr lang="en-US" sz="1800" dirty="0" smtClean="0"/>
                <a:t>  </a:t>
              </a:r>
              <a:r>
                <a:rPr lang="en-US" sz="1800" err="1" smtClean="0"/>
                <a:t>và</a:t>
              </a:r>
              <a:r>
                <a:rPr lang="en-US" sz="1800" smtClean="0"/>
                <a:t> </a:t>
              </a:r>
              <a:r>
                <a:rPr lang="en-US" sz="1800" b="1" smtClean="0"/>
                <a:t>6</a:t>
              </a:r>
              <a:r>
                <a:rPr lang="en-US" sz="1800" b="1" baseline="30000" smtClean="0"/>
                <a:t>5 </a:t>
              </a:r>
              <a:r>
                <a:rPr lang="en-US" sz="1800" b="1" smtClean="0"/>
                <a:t>: </a:t>
              </a:r>
              <a:r>
                <a:rPr lang="en-US" sz="1800" b="1" dirty="0" smtClean="0"/>
                <a:t>6</a:t>
              </a:r>
              <a:r>
                <a:rPr lang="en-US" sz="1800" b="1" baseline="30000" dirty="0" smtClean="0"/>
                <a:t>3</a:t>
              </a:r>
              <a:endParaRPr lang="en-US" sz="1800" b="1" dirty="0" smtClean="0"/>
            </a:p>
          </p:txBody>
        </p:sp>
      </p:grpSp>
      <p:sp>
        <p:nvSpPr>
          <p:cNvPr id="12" name="TextBox 11"/>
          <p:cNvSpPr txBox="1"/>
          <p:nvPr/>
        </p:nvSpPr>
        <p:spPr>
          <a:xfrm>
            <a:off x="2627199" y="2648863"/>
            <a:ext cx="2967487" cy="646331"/>
          </a:xfrm>
          <a:prstGeom prst="rect">
            <a:avLst/>
          </a:prstGeom>
          <a:noFill/>
        </p:spPr>
        <p:txBody>
          <a:bodyPr wrap="square" rtlCol="0">
            <a:spAutoFit/>
          </a:bodyPr>
          <a:lstStyle/>
          <a:p>
            <a:pPr algn="ctr">
              <a:lnSpc>
                <a:spcPct val="150000"/>
              </a:lnSpc>
            </a:pPr>
            <a:r>
              <a:rPr lang="en-US" sz="2400" b="1" i="1" u="sng" smtClean="0"/>
              <a:t>Giải</a:t>
            </a:r>
            <a:r>
              <a:rPr lang="en-US" sz="2400" b="1" i="1" u="sng" dirty="0" smtClean="0"/>
              <a:t>:</a:t>
            </a:r>
            <a:endParaRPr lang="vi-VN" sz="2400" b="1" i="1" u="sng" dirty="0"/>
          </a:p>
        </p:txBody>
      </p:sp>
      <p:sp>
        <p:nvSpPr>
          <p:cNvPr id="13" name="Rectangle 12"/>
          <p:cNvSpPr/>
          <p:nvPr/>
        </p:nvSpPr>
        <p:spPr>
          <a:xfrm>
            <a:off x="194550" y="3287258"/>
            <a:ext cx="3916393" cy="496996"/>
          </a:xfrm>
          <a:prstGeom prst="rect">
            <a:avLst/>
          </a:prstGeom>
        </p:spPr>
        <p:txBody>
          <a:bodyPr wrap="square">
            <a:spAutoFit/>
          </a:bodyPr>
          <a:lstStyle/>
          <a:p>
            <a:pPr algn="just">
              <a:lnSpc>
                <a:spcPct val="150000"/>
              </a:lnSpc>
              <a:spcBef>
                <a:spcPts val="600"/>
              </a:spcBef>
              <a:spcAft>
                <a:spcPts val="600"/>
              </a:spcAft>
            </a:pPr>
            <a:r>
              <a:rPr lang="en-US" sz="2000" dirty="0">
                <a:latin typeface="+mn-lt"/>
                <a:ea typeface="Times New Roman" panose="02020603050405020304" pitchFamily="18" charset="0"/>
              </a:rPr>
              <a:t>a)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5</a:t>
            </a:r>
            <a:r>
              <a:rPr lang="en-US" sz="2000" baseline="30000" dirty="0">
                <a:latin typeface="+mn-lt"/>
                <a:ea typeface="Times New Roman" panose="02020603050405020304" pitchFamily="18" charset="0"/>
              </a:rPr>
              <a:t>5</a:t>
            </a:r>
            <a:r>
              <a:rPr lang="en-US" sz="2000" dirty="0">
                <a:latin typeface="+mn-lt"/>
                <a:ea typeface="Times New Roman" panose="02020603050405020304" pitchFamily="18" charset="0"/>
              </a:rPr>
              <a:t>. 5</a:t>
            </a:r>
            <a:r>
              <a:rPr lang="en-US" sz="2000" baseline="30000" dirty="0">
                <a:latin typeface="+mn-lt"/>
                <a:ea typeface="Times New Roman" panose="02020603050405020304" pitchFamily="18" charset="0"/>
              </a:rPr>
              <a:t>2 </a:t>
            </a:r>
            <a:r>
              <a:rPr lang="en-US" sz="2000" dirty="0">
                <a:latin typeface="+mn-lt"/>
                <a:ea typeface="Times New Roman" panose="02020603050405020304" pitchFamily="18" charset="0"/>
              </a:rPr>
              <a:t>= 5</a:t>
            </a:r>
            <a:r>
              <a:rPr lang="en-US" sz="2000" baseline="30000" dirty="0">
                <a:latin typeface="+mn-lt"/>
                <a:ea typeface="Times New Roman" panose="02020603050405020304" pitchFamily="18" charset="0"/>
              </a:rPr>
              <a:t>7</a:t>
            </a:r>
            <a:r>
              <a:rPr lang="en-US" sz="2000" dirty="0">
                <a:latin typeface="+mn-lt"/>
                <a:ea typeface="Times New Roman" panose="02020603050405020304" pitchFamily="18" charset="0"/>
              </a:rPr>
              <a:t> </a:t>
            </a:r>
            <a:endParaRPr lang="en-US" sz="2000" dirty="0">
              <a:latin typeface="+mn-lt"/>
              <a:ea typeface="Calibri" panose="020F0502020204030204" pitchFamily="34" charset="0"/>
            </a:endParaRPr>
          </a:p>
        </p:txBody>
      </p:sp>
      <p:sp>
        <p:nvSpPr>
          <p:cNvPr id="14" name="Rectangle 13"/>
          <p:cNvSpPr/>
          <p:nvPr/>
        </p:nvSpPr>
        <p:spPr>
          <a:xfrm>
            <a:off x="3720888" y="3219630"/>
            <a:ext cx="5311879" cy="1015663"/>
          </a:xfrm>
          <a:prstGeom prst="rect">
            <a:avLst/>
          </a:prstGeom>
        </p:spPr>
        <p:txBody>
          <a:bodyPr wrap="square">
            <a:spAutoFit/>
          </a:bodyPr>
          <a:lstStyle/>
          <a:p>
            <a:pPr algn="just">
              <a:lnSpc>
                <a:spcPct val="150000"/>
              </a:lnSpc>
              <a:spcBef>
                <a:spcPts val="600"/>
              </a:spcBef>
              <a:spcAft>
                <a:spcPts val="600"/>
              </a:spcAft>
            </a:pPr>
            <a:r>
              <a:rPr lang="en-US" sz="2000" dirty="0">
                <a:latin typeface="+mn-lt"/>
                <a:ea typeface="Times New Roman" panose="02020603050405020304" pitchFamily="18" charset="0"/>
              </a:rPr>
              <a:t>b</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Nhận</a:t>
            </a:r>
            <a:r>
              <a:rPr lang="en-US" sz="2000" dirty="0" smtClean="0">
                <a:latin typeface="+mn-lt"/>
                <a:ea typeface="Times New Roman" panose="02020603050405020304" pitchFamily="18" charset="0"/>
              </a:rPr>
              <a:t> </a:t>
            </a:r>
            <a:r>
              <a:rPr lang="en-US" sz="2000" dirty="0" err="1">
                <a:latin typeface="+mn-lt"/>
                <a:ea typeface="Times New Roman" panose="02020603050405020304" pitchFamily="18" charset="0"/>
              </a:rPr>
              <a:t>xét</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mũ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thương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bằng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hiệu</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mũ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bị</a:t>
            </a:r>
            <a:r>
              <a:rPr lang="en-US" sz="2000" dirty="0">
                <a:latin typeface="+mn-lt"/>
                <a:ea typeface="Times New Roman" panose="02020603050405020304" pitchFamily="18" charset="0"/>
              </a:rPr>
              <a:t> chia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mũ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chia.</a:t>
            </a:r>
            <a:endParaRPr lang="en-US" sz="2000" dirty="0">
              <a:latin typeface="+mn-lt"/>
              <a:ea typeface="Calibri" panose="020F0502020204030204" pitchFamily="34" charset="0"/>
            </a:endParaRPr>
          </a:p>
        </p:txBody>
      </p:sp>
      <p:sp>
        <p:nvSpPr>
          <p:cNvPr id="15" name="Rectangle 14"/>
          <p:cNvSpPr/>
          <p:nvPr/>
        </p:nvSpPr>
        <p:spPr>
          <a:xfrm>
            <a:off x="194550" y="3784254"/>
            <a:ext cx="2490241" cy="1169551"/>
          </a:xfrm>
          <a:prstGeom prst="rect">
            <a:avLst/>
          </a:prstGeom>
        </p:spPr>
        <p:txBody>
          <a:bodyPr wrap="square">
            <a:spAutoFit/>
          </a:bodyPr>
          <a:lstStyle/>
          <a:p>
            <a:pPr marL="342900" indent="-342900" algn="just">
              <a:lnSpc>
                <a:spcPct val="150000"/>
              </a:lnSpc>
              <a:spcBef>
                <a:spcPts val="600"/>
              </a:spcBef>
              <a:spcAft>
                <a:spcPts val="600"/>
              </a:spcAft>
              <a:buFont typeface="Symbol" panose="05050102010706020507" pitchFamily="18" charset="2"/>
              <a:buChar char="Þ"/>
            </a:pPr>
            <a:r>
              <a:rPr lang="en-US" sz="2000" dirty="0" smtClean="0">
                <a:ea typeface="Times New Roman" panose="02020603050405020304" pitchFamily="18" charset="0"/>
              </a:rPr>
              <a:t>5</a:t>
            </a:r>
            <a:r>
              <a:rPr lang="en-US" sz="2000" baseline="30000" dirty="0" smtClean="0">
                <a:ea typeface="Times New Roman" panose="02020603050405020304" pitchFamily="18" charset="0"/>
              </a:rPr>
              <a:t>7</a:t>
            </a:r>
            <a:r>
              <a:rPr lang="en-US" sz="2000" dirty="0">
                <a:ea typeface="Times New Roman" panose="02020603050405020304" pitchFamily="18" charset="0"/>
              </a:rPr>
              <a:t> : 5</a:t>
            </a:r>
            <a:r>
              <a:rPr lang="en-US" sz="2000" baseline="30000" dirty="0">
                <a:ea typeface="Times New Roman" panose="02020603050405020304" pitchFamily="18" charset="0"/>
              </a:rPr>
              <a:t>2</a:t>
            </a:r>
            <a:r>
              <a:rPr lang="en-US" sz="2000" dirty="0">
                <a:ea typeface="Times New Roman" panose="02020603050405020304" pitchFamily="18" charset="0"/>
              </a:rPr>
              <a:t> = 5</a:t>
            </a:r>
            <a:r>
              <a:rPr lang="en-US" sz="2000" baseline="30000" dirty="0">
                <a:ea typeface="Times New Roman" panose="02020603050405020304" pitchFamily="18" charset="0"/>
              </a:rPr>
              <a:t>5</a:t>
            </a:r>
            <a:r>
              <a:rPr lang="en-US" sz="2000" dirty="0">
                <a:ea typeface="Times New Roman" panose="02020603050405020304" pitchFamily="18" charset="0"/>
              </a:rPr>
              <a:t> </a:t>
            </a:r>
            <a:endParaRPr lang="en-US" sz="2000" dirty="0" smtClean="0">
              <a:ea typeface="Times New Roman" panose="02020603050405020304" pitchFamily="18" charset="0"/>
            </a:endParaRPr>
          </a:p>
          <a:p>
            <a:pPr algn="just">
              <a:lnSpc>
                <a:spcPct val="150000"/>
              </a:lnSpc>
              <a:spcBef>
                <a:spcPts val="600"/>
              </a:spcBef>
              <a:spcAft>
                <a:spcPts val="600"/>
              </a:spcAft>
            </a:pPr>
            <a:r>
              <a:rPr lang="en-US" sz="2000" dirty="0" err="1" smtClean="0">
                <a:ea typeface="Times New Roman" panose="02020603050405020304" pitchFamily="18" charset="0"/>
              </a:rPr>
              <a:t>và</a:t>
            </a:r>
            <a:r>
              <a:rPr lang="en-US" sz="2000" dirty="0" smtClean="0">
                <a:ea typeface="Times New Roman" panose="02020603050405020304" pitchFamily="18" charset="0"/>
              </a:rPr>
              <a:t> </a:t>
            </a:r>
            <a:r>
              <a:rPr lang="en-US" sz="2000" dirty="0">
                <a:ea typeface="Times New Roman" panose="02020603050405020304" pitchFamily="18" charset="0"/>
              </a:rPr>
              <a:t>5</a:t>
            </a:r>
            <a:r>
              <a:rPr lang="en-US" sz="2000" baseline="30000" dirty="0">
                <a:ea typeface="Times New Roman" panose="02020603050405020304" pitchFamily="18" charset="0"/>
              </a:rPr>
              <a:t>7</a:t>
            </a:r>
            <a:r>
              <a:rPr lang="en-US" sz="2000" dirty="0">
                <a:ea typeface="Times New Roman" panose="02020603050405020304" pitchFamily="18" charset="0"/>
              </a:rPr>
              <a:t> : 5</a:t>
            </a:r>
            <a:r>
              <a:rPr lang="en-US" sz="2000" baseline="30000" dirty="0">
                <a:ea typeface="Times New Roman" panose="02020603050405020304" pitchFamily="18" charset="0"/>
              </a:rPr>
              <a:t>5</a:t>
            </a:r>
            <a:r>
              <a:rPr lang="en-US" sz="2000" dirty="0">
                <a:ea typeface="Times New Roman" panose="02020603050405020304" pitchFamily="18" charset="0"/>
              </a:rPr>
              <a:t> = 5</a:t>
            </a:r>
            <a:r>
              <a:rPr lang="en-US" sz="2000" baseline="30000" dirty="0">
                <a:ea typeface="Times New Roman" panose="02020603050405020304" pitchFamily="18" charset="0"/>
              </a:rPr>
              <a:t>2</a:t>
            </a:r>
            <a:endParaRPr lang="en-US" sz="2000" dirty="0">
              <a:ea typeface="Calibri" panose="020F0502020204030204" pitchFamily="34" charset="0"/>
            </a:endParaRPr>
          </a:p>
        </p:txBody>
      </p:sp>
      <p:sp>
        <p:nvSpPr>
          <p:cNvPr id="16" name="Rectangle 15"/>
          <p:cNvSpPr/>
          <p:nvPr/>
        </p:nvSpPr>
        <p:spPr>
          <a:xfrm>
            <a:off x="4030586" y="4185202"/>
            <a:ext cx="4331114" cy="830997"/>
          </a:xfrm>
          <a:prstGeom prst="rect">
            <a:avLst/>
          </a:prstGeom>
        </p:spPr>
        <p:txBody>
          <a:bodyPr wrap="square">
            <a:spAutoFit/>
          </a:bodyPr>
          <a:lstStyle/>
          <a:p>
            <a:pPr algn="just">
              <a:lnSpc>
                <a:spcPct val="120000"/>
              </a:lnSpc>
            </a:pPr>
            <a:r>
              <a:rPr lang="en-US" sz="2000" dirty="0" smtClean="0"/>
              <a:t>=&gt; 7</a:t>
            </a:r>
            <a:r>
              <a:rPr lang="en-US" sz="2000" baseline="30000" dirty="0" smtClean="0"/>
              <a:t>9</a:t>
            </a:r>
            <a:r>
              <a:rPr lang="en-US" sz="2000" dirty="0"/>
              <a:t> : 7</a:t>
            </a:r>
            <a:r>
              <a:rPr lang="en-US" sz="2000" baseline="30000" dirty="0"/>
              <a:t>2</a:t>
            </a:r>
            <a:r>
              <a:rPr lang="en-US" sz="2000" dirty="0"/>
              <a:t> = 7</a:t>
            </a:r>
            <a:r>
              <a:rPr lang="en-US" sz="2000" baseline="30000" dirty="0"/>
              <a:t>9−2</a:t>
            </a:r>
            <a:r>
              <a:rPr lang="en-US" sz="2000" dirty="0"/>
              <a:t> = 7</a:t>
            </a:r>
            <a:r>
              <a:rPr lang="en-US" sz="2000" baseline="30000" dirty="0"/>
              <a:t>7</a:t>
            </a:r>
          </a:p>
          <a:p>
            <a:pPr algn="just">
              <a:lnSpc>
                <a:spcPct val="120000"/>
              </a:lnSpc>
            </a:pPr>
            <a:r>
              <a:rPr lang="en-US" sz="2000" dirty="0"/>
              <a:t>    6</a:t>
            </a:r>
            <a:r>
              <a:rPr lang="en-US" sz="2000" baseline="30000" dirty="0"/>
              <a:t>5</a:t>
            </a:r>
            <a:r>
              <a:rPr lang="en-US" sz="2000" dirty="0"/>
              <a:t> : 6</a:t>
            </a:r>
            <a:r>
              <a:rPr lang="en-US" sz="2000" baseline="30000" dirty="0"/>
              <a:t>3</a:t>
            </a:r>
            <a:r>
              <a:rPr lang="en-US" sz="2000" dirty="0"/>
              <a:t> = 6</a:t>
            </a:r>
            <a:r>
              <a:rPr lang="en-US" sz="2000" baseline="30000" dirty="0"/>
              <a:t>5−3 </a:t>
            </a:r>
            <a:r>
              <a:rPr lang="en-US" sz="2000" dirty="0"/>
              <a:t>= 6</a:t>
            </a:r>
            <a:r>
              <a:rPr lang="en-US" sz="2000" baseline="30000" dirty="0"/>
              <a:t>2</a:t>
            </a:r>
            <a:endParaRPr lang="en-US" sz="2000" dirty="0"/>
          </a:p>
        </p:txBody>
      </p:sp>
    </p:spTree>
    <p:extLst>
      <p:ext uri="{BB962C8B-B14F-4D97-AF65-F5344CB8AC3E}">
        <p14:creationId xmlns:p14="http://schemas.microsoft.com/office/powerpoint/2010/main" val="406888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3" name="Right Arrow 2"/>
          <p:cNvSpPr/>
          <p:nvPr/>
        </p:nvSpPr>
        <p:spPr>
          <a:xfrm>
            <a:off x="140677" y="2321169"/>
            <a:ext cx="527539" cy="474785"/>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 name="Group 7"/>
          <p:cNvGrpSpPr/>
          <p:nvPr/>
        </p:nvGrpSpPr>
        <p:grpSpPr>
          <a:xfrm>
            <a:off x="767368" y="1161134"/>
            <a:ext cx="8194430" cy="2794854"/>
            <a:chOff x="668216" y="914401"/>
            <a:chExt cx="8194430" cy="2794854"/>
          </a:xfrm>
        </p:grpSpPr>
        <p:sp>
          <p:nvSpPr>
            <p:cNvPr id="5" name="Rounded Rectangle 4"/>
            <p:cNvSpPr/>
            <p:nvPr/>
          </p:nvSpPr>
          <p:spPr>
            <a:xfrm>
              <a:off x="668216" y="914401"/>
              <a:ext cx="8194430" cy="2794854"/>
            </a:xfrm>
            <a:prstGeom prst="roundRect">
              <a:avLst/>
            </a:prstGeom>
            <a:solidFill>
              <a:srgbClr val="BFFE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dirty="0" smtClean="0">
                  <a:solidFill>
                    <a:schemeClr val="tx1">
                      <a:lumMod val="50000"/>
                    </a:schemeClr>
                  </a:solidFill>
                </a:rPr>
                <a:t>	</a:t>
              </a:r>
              <a:r>
                <a:rPr lang="en-US" sz="2800" dirty="0" err="1" smtClean="0">
                  <a:solidFill>
                    <a:schemeClr val="tx1">
                      <a:lumMod val="50000"/>
                    </a:schemeClr>
                  </a:solidFill>
                </a:rPr>
                <a:t>Khi</a:t>
              </a:r>
              <a:r>
                <a:rPr lang="en-US" sz="2800" dirty="0" smtClean="0">
                  <a:solidFill>
                    <a:schemeClr val="tx1">
                      <a:lumMod val="50000"/>
                    </a:schemeClr>
                  </a:solidFill>
                </a:rPr>
                <a:t> chia </a:t>
              </a:r>
              <a:r>
                <a:rPr lang="en-US" sz="2800" dirty="0" err="1" smtClean="0">
                  <a:solidFill>
                    <a:schemeClr val="tx1">
                      <a:lumMod val="50000"/>
                    </a:schemeClr>
                  </a:solidFill>
                </a:rPr>
                <a:t>hai</a:t>
              </a:r>
              <a:r>
                <a:rPr lang="en-US" sz="2800" dirty="0" smtClean="0">
                  <a:solidFill>
                    <a:schemeClr val="tx1">
                      <a:lumMod val="50000"/>
                    </a:schemeClr>
                  </a:solidFill>
                </a:rPr>
                <a:t> </a:t>
              </a:r>
              <a:r>
                <a:rPr lang="en-US" sz="2800" dirty="0" err="1" smtClean="0">
                  <a:solidFill>
                    <a:schemeClr val="tx1">
                      <a:lumMod val="50000"/>
                    </a:schemeClr>
                  </a:solidFill>
                </a:rPr>
                <a:t>lũy</a:t>
              </a:r>
              <a:r>
                <a:rPr lang="en-US" sz="2800" dirty="0" smtClean="0">
                  <a:solidFill>
                    <a:schemeClr val="tx1">
                      <a:lumMod val="50000"/>
                    </a:schemeClr>
                  </a:solidFill>
                </a:rPr>
                <a:t> </a:t>
              </a:r>
              <a:r>
                <a:rPr lang="en-US" sz="2800" dirty="0" err="1" smtClean="0">
                  <a:solidFill>
                    <a:schemeClr val="tx1">
                      <a:lumMod val="50000"/>
                    </a:schemeClr>
                  </a:solidFill>
                </a:rPr>
                <a:t>thừa</a:t>
              </a:r>
              <a:r>
                <a:rPr lang="en-US" sz="2800" dirty="0" smtClean="0">
                  <a:solidFill>
                    <a:schemeClr val="tx1">
                      <a:lumMod val="50000"/>
                    </a:schemeClr>
                  </a:solidFill>
                </a:rPr>
                <a:t> </a:t>
              </a:r>
              <a:r>
                <a:rPr lang="en-US" sz="2800" dirty="0" err="1" smtClean="0">
                  <a:solidFill>
                    <a:schemeClr val="tx1">
                      <a:lumMod val="50000"/>
                    </a:schemeClr>
                  </a:solidFill>
                </a:rPr>
                <a:t>cùng</a:t>
              </a:r>
              <a:r>
                <a:rPr lang="en-US" sz="2800" dirty="0" smtClean="0">
                  <a:solidFill>
                    <a:schemeClr val="tx1">
                      <a:lumMod val="50000"/>
                    </a:schemeClr>
                  </a:solidFill>
                </a:rPr>
                <a:t> </a:t>
              </a:r>
              <a:r>
                <a:rPr lang="en-US" sz="2800" dirty="0" err="1" smtClean="0">
                  <a:solidFill>
                    <a:schemeClr val="tx1">
                      <a:lumMod val="50000"/>
                    </a:schemeClr>
                  </a:solidFill>
                </a:rPr>
                <a:t>cơ</a:t>
              </a:r>
              <a:r>
                <a:rPr lang="en-US" sz="2800" dirty="0" smtClean="0">
                  <a:solidFill>
                    <a:schemeClr val="tx1">
                      <a:lumMod val="50000"/>
                    </a:schemeClr>
                  </a:solidFill>
                </a:rPr>
                <a:t> </a:t>
              </a:r>
              <a:r>
                <a:rPr lang="en-US" sz="2800" dirty="0" err="1" smtClean="0">
                  <a:solidFill>
                    <a:schemeClr val="tx1">
                      <a:lumMod val="50000"/>
                    </a:schemeClr>
                  </a:solidFill>
                </a:rPr>
                <a:t>số</a:t>
              </a:r>
              <a:r>
                <a:rPr lang="en-US" sz="2800" dirty="0" smtClean="0">
                  <a:solidFill>
                    <a:schemeClr val="tx1">
                      <a:lumMod val="50000"/>
                    </a:schemeClr>
                  </a:solidFill>
                </a:rPr>
                <a:t>, ta </a:t>
              </a:r>
              <a:r>
                <a:rPr lang="en-US" sz="2800" dirty="0" err="1" smtClean="0">
                  <a:solidFill>
                    <a:schemeClr val="tx1">
                      <a:lumMod val="50000"/>
                    </a:schemeClr>
                  </a:solidFill>
                </a:rPr>
                <a:t>giữ</a:t>
              </a:r>
              <a:r>
                <a:rPr lang="en-US" sz="2800" dirty="0" smtClean="0">
                  <a:solidFill>
                    <a:schemeClr val="tx1">
                      <a:lumMod val="50000"/>
                    </a:schemeClr>
                  </a:solidFill>
                </a:rPr>
                <a:t> </a:t>
              </a:r>
              <a:r>
                <a:rPr lang="en-US" sz="2800" dirty="0" err="1" smtClean="0">
                  <a:solidFill>
                    <a:schemeClr val="tx1">
                      <a:lumMod val="50000"/>
                    </a:schemeClr>
                  </a:solidFill>
                </a:rPr>
                <a:t>nguyên</a:t>
              </a:r>
              <a:r>
                <a:rPr lang="en-US" sz="2800" dirty="0" smtClean="0">
                  <a:solidFill>
                    <a:schemeClr val="tx1">
                      <a:lumMod val="50000"/>
                    </a:schemeClr>
                  </a:solidFill>
                </a:rPr>
                <a:t> </a:t>
              </a:r>
              <a:r>
                <a:rPr lang="en-US" sz="2800" dirty="0" err="1" smtClean="0">
                  <a:solidFill>
                    <a:schemeClr val="tx1">
                      <a:lumMod val="50000"/>
                    </a:schemeClr>
                  </a:solidFill>
                </a:rPr>
                <a:t>cơ</a:t>
              </a:r>
              <a:r>
                <a:rPr lang="en-US" sz="2800" dirty="0" smtClean="0">
                  <a:solidFill>
                    <a:schemeClr val="tx1">
                      <a:lumMod val="50000"/>
                    </a:schemeClr>
                  </a:solidFill>
                </a:rPr>
                <a:t> </a:t>
              </a:r>
              <a:r>
                <a:rPr lang="en-US" sz="2800" dirty="0" err="1" smtClean="0">
                  <a:solidFill>
                    <a:schemeClr val="tx1">
                      <a:lumMod val="50000"/>
                    </a:schemeClr>
                  </a:solidFill>
                </a:rPr>
                <a:t>số</a:t>
              </a:r>
              <a:r>
                <a:rPr lang="en-US" sz="2800" dirty="0" smtClean="0">
                  <a:solidFill>
                    <a:schemeClr val="tx1">
                      <a:lumMod val="50000"/>
                    </a:schemeClr>
                  </a:solidFill>
                </a:rPr>
                <a:t> </a:t>
              </a:r>
              <a:r>
                <a:rPr lang="en-US" sz="2800" dirty="0" err="1" smtClean="0">
                  <a:solidFill>
                    <a:schemeClr val="tx1">
                      <a:lumMod val="50000"/>
                    </a:schemeClr>
                  </a:solidFill>
                </a:rPr>
                <a:t>và</a:t>
              </a:r>
              <a:r>
                <a:rPr lang="en-US" sz="2800" dirty="0" smtClean="0">
                  <a:solidFill>
                    <a:schemeClr val="tx1">
                      <a:lumMod val="50000"/>
                    </a:schemeClr>
                  </a:solidFill>
                </a:rPr>
                <a:t> </a:t>
              </a:r>
              <a:r>
                <a:rPr lang="en-US" sz="2800" dirty="0" err="1" smtClean="0">
                  <a:solidFill>
                    <a:schemeClr val="tx1">
                      <a:lumMod val="50000"/>
                    </a:schemeClr>
                  </a:solidFill>
                </a:rPr>
                <a:t>trừ</a:t>
              </a:r>
              <a:r>
                <a:rPr lang="en-US" sz="2800" dirty="0" smtClean="0">
                  <a:solidFill>
                    <a:schemeClr val="tx1">
                      <a:lumMod val="50000"/>
                    </a:schemeClr>
                  </a:solidFill>
                </a:rPr>
                <a:t> </a:t>
              </a:r>
              <a:r>
                <a:rPr lang="en-US" sz="2800" dirty="0" err="1" smtClean="0">
                  <a:solidFill>
                    <a:schemeClr val="tx1">
                      <a:lumMod val="50000"/>
                    </a:schemeClr>
                  </a:solidFill>
                </a:rPr>
                <a:t>các</a:t>
              </a:r>
              <a:r>
                <a:rPr lang="en-US" sz="2800" dirty="0" smtClean="0">
                  <a:solidFill>
                    <a:schemeClr val="tx1">
                      <a:lumMod val="50000"/>
                    </a:schemeClr>
                  </a:solidFill>
                </a:rPr>
                <a:t> </a:t>
              </a:r>
              <a:r>
                <a:rPr lang="en-US" sz="2800" dirty="0" err="1" smtClean="0">
                  <a:solidFill>
                    <a:schemeClr val="tx1">
                      <a:lumMod val="50000"/>
                    </a:schemeClr>
                  </a:solidFill>
                </a:rPr>
                <a:t>số</a:t>
              </a:r>
              <a:r>
                <a:rPr lang="en-US" sz="2800" dirty="0" smtClean="0">
                  <a:solidFill>
                    <a:schemeClr val="tx1">
                      <a:lumMod val="50000"/>
                    </a:schemeClr>
                  </a:solidFill>
                </a:rPr>
                <a:t> </a:t>
              </a:r>
              <a:r>
                <a:rPr lang="en-US" sz="2800" dirty="0" err="1" smtClean="0">
                  <a:solidFill>
                    <a:schemeClr val="tx1">
                      <a:lumMod val="50000"/>
                    </a:schemeClr>
                  </a:solidFill>
                </a:rPr>
                <a:t>mũ</a:t>
              </a:r>
              <a:r>
                <a:rPr lang="en-US" sz="2800" dirty="0" smtClean="0">
                  <a:solidFill>
                    <a:schemeClr val="tx1">
                      <a:lumMod val="50000"/>
                    </a:schemeClr>
                  </a:solidFill>
                </a:rPr>
                <a:t>:</a:t>
              </a:r>
            </a:p>
            <a:p>
              <a:pPr algn="ctr">
                <a:lnSpc>
                  <a:spcPct val="150000"/>
                </a:lnSpc>
              </a:pPr>
              <a:r>
                <a:rPr lang="en-US" sz="2800" b="1" dirty="0" smtClean="0">
                  <a:solidFill>
                    <a:schemeClr val="tx1">
                      <a:lumMod val="50000"/>
                    </a:schemeClr>
                  </a:solidFill>
                </a:rPr>
                <a:t>a</a:t>
              </a:r>
              <a:r>
                <a:rPr lang="en-US" sz="2800" b="1" baseline="30000" dirty="0" smtClean="0">
                  <a:solidFill>
                    <a:schemeClr val="tx1">
                      <a:lumMod val="50000"/>
                    </a:schemeClr>
                  </a:solidFill>
                </a:rPr>
                <a:t>m</a:t>
              </a:r>
              <a:r>
                <a:rPr lang="en-US" sz="2800" b="1" dirty="0">
                  <a:solidFill>
                    <a:schemeClr val="tx1">
                      <a:lumMod val="50000"/>
                    </a:schemeClr>
                  </a:solidFill>
                </a:rPr>
                <a:t> </a:t>
              </a:r>
              <a:r>
                <a:rPr lang="en-US" sz="2800" b="1" dirty="0" smtClean="0">
                  <a:solidFill>
                    <a:schemeClr val="tx1">
                      <a:lumMod val="50000"/>
                    </a:schemeClr>
                  </a:solidFill>
                </a:rPr>
                <a:t>: a</a:t>
              </a:r>
              <a:r>
                <a:rPr lang="en-US" sz="2800" b="1" baseline="30000" dirty="0" smtClean="0">
                  <a:solidFill>
                    <a:schemeClr val="tx1">
                      <a:lumMod val="50000"/>
                    </a:schemeClr>
                  </a:solidFill>
                </a:rPr>
                <a:t>n</a:t>
              </a:r>
              <a:r>
                <a:rPr lang="en-US" sz="2800" b="1" dirty="0" smtClean="0">
                  <a:solidFill>
                    <a:schemeClr val="tx1">
                      <a:lumMod val="50000"/>
                    </a:schemeClr>
                  </a:solidFill>
                </a:rPr>
                <a:t> = a</a:t>
              </a:r>
              <a:r>
                <a:rPr lang="en-US" sz="2800" b="1" baseline="30000" dirty="0" smtClean="0">
                  <a:solidFill>
                    <a:schemeClr val="tx1">
                      <a:lumMod val="50000"/>
                    </a:schemeClr>
                  </a:solidFill>
                </a:rPr>
                <a:t>m-n </a:t>
              </a:r>
              <a:r>
                <a:rPr lang="en-US" sz="2800" dirty="0" smtClean="0">
                  <a:solidFill>
                    <a:schemeClr val="tx1">
                      <a:lumMod val="50000"/>
                    </a:schemeClr>
                  </a:solidFill>
                </a:rPr>
                <a:t>( a ≠ 0; m ≥ n)</a:t>
              </a:r>
            </a:p>
            <a:p>
              <a:pPr algn="just">
                <a:lnSpc>
                  <a:spcPct val="150000"/>
                </a:lnSpc>
              </a:pPr>
              <a:r>
                <a:rPr lang="en-US" sz="2800" dirty="0" smtClean="0">
                  <a:solidFill>
                    <a:schemeClr val="tx1">
                      <a:lumMod val="50000"/>
                    </a:schemeClr>
                  </a:solidFill>
                </a:rPr>
                <a:t>	</a:t>
              </a:r>
              <a:r>
                <a:rPr lang="en-US" sz="2800" dirty="0" err="1" smtClean="0">
                  <a:solidFill>
                    <a:schemeClr val="tx1">
                      <a:lumMod val="50000"/>
                    </a:schemeClr>
                  </a:solidFill>
                </a:rPr>
                <a:t>Quy</a:t>
              </a:r>
              <a:r>
                <a:rPr lang="en-US" sz="2800" dirty="0" smtClean="0">
                  <a:solidFill>
                    <a:schemeClr val="tx1">
                      <a:lumMod val="50000"/>
                    </a:schemeClr>
                  </a:solidFill>
                </a:rPr>
                <a:t> </a:t>
              </a:r>
              <a:r>
                <a:rPr lang="en-US" sz="2800" dirty="0" err="1" smtClean="0">
                  <a:solidFill>
                    <a:schemeClr val="tx1">
                      <a:lumMod val="50000"/>
                    </a:schemeClr>
                  </a:solidFill>
                </a:rPr>
                <a:t>ước</a:t>
              </a:r>
              <a:r>
                <a:rPr lang="en-US" sz="2800" dirty="0" smtClean="0">
                  <a:solidFill>
                    <a:schemeClr val="tx1">
                      <a:lumMod val="50000"/>
                    </a:schemeClr>
                  </a:solidFill>
                </a:rPr>
                <a:t>: a</a:t>
              </a:r>
              <a:r>
                <a:rPr lang="en-US" sz="2800" baseline="30000" dirty="0" smtClean="0">
                  <a:solidFill>
                    <a:schemeClr val="tx1">
                      <a:lumMod val="50000"/>
                    </a:schemeClr>
                  </a:solidFill>
                </a:rPr>
                <a:t>0</a:t>
              </a:r>
              <a:r>
                <a:rPr lang="en-US" sz="2800" dirty="0" smtClean="0">
                  <a:solidFill>
                    <a:schemeClr val="tx1">
                      <a:lumMod val="50000"/>
                    </a:schemeClr>
                  </a:solidFill>
                </a:rPr>
                <a:t> = 1 (a </a:t>
              </a:r>
              <a:r>
                <a:rPr lang="en-US" sz="2800" dirty="0">
                  <a:solidFill>
                    <a:schemeClr val="tx1">
                      <a:lumMod val="50000"/>
                    </a:schemeClr>
                  </a:solidFill>
                </a:rPr>
                <a:t>≠ </a:t>
              </a:r>
              <a:r>
                <a:rPr lang="en-US" sz="2800" dirty="0" smtClean="0">
                  <a:solidFill>
                    <a:schemeClr val="tx1">
                      <a:lumMod val="50000"/>
                    </a:schemeClr>
                  </a:solidFill>
                </a:rPr>
                <a:t>0)</a:t>
              </a:r>
            </a:p>
            <a:p>
              <a:pPr algn="ctr"/>
              <a:endParaRPr lang="vi-VN" dirty="0"/>
            </a:p>
          </p:txBody>
        </p:sp>
        <p:pic>
          <p:nvPicPr>
            <p:cNvPr id="7" name="Picture 6"/>
            <p:cNvPicPr>
              <a:picLocks noChangeAspect="1"/>
            </p:cNvPicPr>
            <p:nvPr/>
          </p:nvPicPr>
          <p:blipFill>
            <a:blip r:embed="rId2"/>
            <a:stretch>
              <a:fillRect/>
            </a:stretch>
          </p:blipFill>
          <p:spPr>
            <a:xfrm>
              <a:off x="927268" y="1090222"/>
              <a:ext cx="590358" cy="575970"/>
            </a:xfrm>
            <a:prstGeom prst="roundRect">
              <a:avLst/>
            </a:prstGeom>
          </p:spPr>
        </p:pic>
      </p:grpSp>
    </p:spTree>
    <p:extLst>
      <p:ext uri="{BB962C8B-B14F-4D97-AF65-F5344CB8AC3E}">
        <p14:creationId xmlns:p14="http://schemas.microsoft.com/office/powerpoint/2010/main" val="57982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pSp>
        <p:nvGrpSpPr>
          <p:cNvPr id="15" name="Group 14"/>
          <p:cNvGrpSpPr/>
          <p:nvPr/>
        </p:nvGrpSpPr>
        <p:grpSpPr>
          <a:xfrm>
            <a:off x="825669" y="185172"/>
            <a:ext cx="8440724" cy="4766928"/>
            <a:chOff x="825669" y="185172"/>
            <a:chExt cx="8440724" cy="4766928"/>
          </a:xfrm>
        </p:grpSpPr>
        <p:grpSp>
          <p:nvGrpSpPr>
            <p:cNvPr id="9" name="Group 8"/>
            <p:cNvGrpSpPr/>
            <p:nvPr/>
          </p:nvGrpSpPr>
          <p:grpSpPr>
            <a:xfrm>
              <a:off x="825669" y="185172"/>
              <a:ext cx="8440724" cy="3352660"/>
              <a:chOff x="825669" y="185172"/>
              <a:chExt cx="8440724" cy="3352660"/>
            </a:xfrm>
          </p:grpSpPr>
          <p:sp>
            <p:nvSpPr>
              <p:cNvPr id="7" name="Rectangle 6"/>
              <p:cNvSpPr/>
              <p:nvPr/>
            </p:nvSpPr>
            <p:spPr>
              <a:xfrm>
                <a:off x="825669" y="880861"/>
                <a:ext cx="8318331" cy="646331"/>
              </a:xfrm>
              <a:prstGeom prst="rect">
                <a:avLst/>
              </a:prstGeom>
            </p:spPr>
            <p:txBody>
              <a:bodyPr wrap="square">
                <a:spAutoFit/>
              </a:bodyPr>
              <a:lstStyle/>
              <a:p>
                <a:pPr algn="just">
                  <a:lnSpc>
                    <a:spcPct val="150000"/>
                  </a:lnSpc>
                </a:pPr>
                <a:r>
                  <a:rPr lang="en-US" sz="2400" dirty="0" smtClean="0">
                    <a:solidFill>
                      <a:schemeClr val="tx1">
                        <a:lumMod val="50000"/>
                      </a:schemeClr>
                    </a:solidFill>
                  </a:rPr>
                  <a:t>a) </a:t>
                </a:r>
                <a:r>
                  <a:rPr lang="en-US" sz="2400" dirty="0" err="1" smtClean="0">
                    <a:solidFill>
                      <a:schemeClr val="tx1">
                        <a:lumMod val="50000"/>
                      </a:schemeClr>
                    </a:solidFill>
                  </a:rPr>
                  <a:t>Viết</a:t>
                </a:r>
                <a:r>
                  <a:rPr lang="en-US" sz="2400" dirty="0" smtClean="0">
                    <a:solidFill>
                      <a:schemeClr val="tx1">
                        <a:lumMod val="50000"/>
                      </a:schemeClr>
                    </a:solidFill>
                  </a:rPr>
                  <a:t> </a:t>
                </a:r>
                <a:r>
                  <a:rPr lang="en-US" sz="2400" dirty="0" err="1" smtClean="0">
                    <a:solidFill>
                      <a:schemeClr val="tx1">
                        <a:lumMod val="50000"/>
                      </a:schemeClr>
                    </a:solidFill>
                  </a:rPr>
                  <a:t>kết</a:t>
                </a:r>
                <a:r>
                  <a:rPr lang="en-US" sz="2400" dirty="0" smtClean="0">
                    <a:solidFill>
                      <a:schemeClr val="tx1">
                        <a:lumMod val="50000"/>
                      </a:schemeClr>
                    </a:solidFill>
                  </a:rPr>
                  <a:t> </a:t>
                </a:r>
                <a:r>
                  <a:rPr lang="en-US" sz="2400" dirty="0" err="1" smtClean="0">
                    <a:solidFill>
                      <a:schemeClr val="tx1">
                        <a:lumMod val="50000"/>
                      </a:schemeClr>
                    </a:solidFill>
                  </a:rPr>
                  <a:t>quả</a:t>
                </a:r>
                <a:r>
                  <a:rPr lang="en-US" sz="2400" dirty="0" smtClean="0">
                    <a:solidFill>
                      <a:schemeClr val="tx1">
                        <a:lumMod val="50000"/>
                      </a:schemeClr>
                    </a:solidFill>
                  </a:rPr>
                  <a:t> </a:t>
                </a:r>
                <a:r>
                  <a:rPr lang="en-US" sz="2400" dirty="0" err="1" smtClean="0">
                    <a:solidFill>
                      <a:schemeClr val="tx1">
                        <a:lumMod val="50000"/>
                      </a:schemeClr>
                    </a:solidFill>
                  </a:rPr>
                  <a:t>mỗi</a:t>
                </a:r>
                <a:r>
                  <a:rPr lang="en-US" sz="2400" dirty="0" smtClean="0">
                    <a:solidFill>
                      <a:schemeClr val="tx1">
                        <a:lumMod val="50000"/>
                      </a:schemeClr>
                    </a:solidFill>
                  </a:rPr>
                  <a:t> </a:t>
                </a:r>
                <a:r>
                  <a:rPr lang="en-US" sz="2400" dirty="0" err="1" smtClean="0">
                    <a:solidFill>
                      <a:schemeClr val="tx1">
                        <a:lumMod val="50000"/>
                      </a:schemeClr>
                    </a:solidFill>
                  </a:rPr>
                  <a:t>phép</a:t>
                </a:r>
                <a:r>
                  <a:rPr lang="en-US" sz="2400" dirty="0" smtClean="0">
                    <a:solidFill>
                      <a:schemeClr val="tx1">
                        <a:lumMod val="50000"/>
                      </a:schemeClr>
                    </a:solidFill>
                  </a:rPr>
                  <a:t> </a:t>
                </a:r>
                <a:r>
                  <a:rPr lang="en-US" sz="2400" dirty="0" err="1" smtClean="0">
                    <a:solidFill>
                      <a:schemeClr val="tx1">
                        <a:lumMod val="50000"/>
                      </a:schemeClr>
                    </a:solidFill>
                  </a:rPr>
                  <a:t>tính</a:t>
                </a:r>
                <a:r>
                  <a:rPr lang="en-US" sz="2400" dirty="0" smtClean="0">
                    <a:solidFill>
                      <a:schemeClr val="tx1">
                        <a:lumMod val="50000"/>
                      </a:schemeClr>
                    </a:solidFill>
                  </a:rPr>
                  <a:t> </a:t>
                </a:r>
                <a:r>
                  <a:rPr lang="en-US" sz="2400" dirty="0" err="1" smtClean="0">
                    <a:solidFill>
                      <a:schemeClr val="tx1">
                        <a:lumMod val="50000"/>
                      </a:schemeClr>
                    </a:solidFill>
                  </a:rPr>
                  <a:t>sau</a:t>
                </a:r>
                <a:r>
                  <a:rPr lang="en-US" sz="2400" dirty="0" smtClean="0">
                    <a:solidFill>
                      <a:schemeClr val="tx1">
                        <a:lumMod val="50000"/>
                      </a:schemeClr>
                    </a:solidFill>
                  </a:rPr>
                  <a:t> </a:t>
                </a:r>
                <a:r>
                  <a:rPr lang="en-US" sz="2400" dirty="0" err="1">
                    <a:solidFill>
                      <a:schemeClr val="tx1">
                        <a:lumMod val="50000"/>
                      </a:schemeClr>
                    </a:solidFill>
                  </a:rPr>
                  <a:t>dưới</a:t>
                </a:r>
                <a:r>
                  <a:rPr lang="en-US" sz="2400" dirty="0">
                    <a:solidFill>
                      <a:schemeClr val="tx1">
                        <a:lumMod val="50000"/>
                      </a:schemeClr>
                    </a:solidFill>
                  </a:rPr>
                  <a:t> </a:t>
                </a:r>
                <a:r>
                  <a:rPr lang="en-US" sz="2400" dirty="0" err="1">
                    <a:solidFill>
                      <a:schemeClr val="tx1">
                        <a:lumMod val="50000"/>
                      </a:schemeClr>
                    </a:solidFill>
                  </a:rPr>
                  <a:t>dạng</a:t>
                </a:r>
                <a:r>
                  <a:rPr lang="en-US" sz="2400" dirty="0">
                    <a:solidFill>
                      <a:schemeClr val="tx1">
                        <a:lumMod val="50000"/>
                      </a:schemeClr>
                    </a:solidFill>
                  </a:rPr>
                  <a:t> </a:t>
                </a:r>
                <a:r>
                  <a:rPr lang="en-US" sz="2400" dirty="0" err="1">
                    <a:solidFill>
                      <a:schemeClr val="tx1">
                        <a:lumMod val="50000"/>
                      </a:schemeClr>
                    </a:solidFill>
                  </a:rPr>
                  <a:t>một</a:t>
                </a:r>
                <a:r>
                  <a:rPr lang="en-US" sz="2400" dirty="0">
                    <a:solidFill>
                      <a:schemeClr val="tx1">
                        <a:lumMod val="50000"/>
                      </a:schemeClr>
                    </a:solidFill>
                  </a:rPr>
                  <a:t> </a:t>
                </a:r>
                <a:r>
                  <a:rPr lang="en-US" sz="2400" dirty="0" err="1">
                    <a:solidFill>
                      <a:schemeClr val="tx1">
                        <a:lumMod val="50000"/>
                      </a:schemeClr>
                    </a:solidFill>
                  </a:rPr>
                  <a:t>lũy</a:t>
                </a:r>
                <a:r>
                  <a:rPr lang="en-US" sz="2400" dirty="0">
                    <a:solidFill>
                      <a:schemeClr val="tx1">
                        <a:lumMod val="50000"/>
                      </a:schemeClr>
                    </a:solidFill>
                  </a:rPr>
                  <a:t> </a:t>
                </a:r>
                <a:r>
                  <a:rPr lang="en-US" sz="2400" dirty="0" err="1">
                    <a:solidFill>
                      <a:schemeClr val="tx1">
                        <a:lumMod val="50000"/>
                      </a:schemeClr>
                    </a:solidFill>
                  </a:rPr>
                  <a:t>thừa</a:t>
                </a:r>
                <a:r>
                  <a:rPr lang="en-US" sz="2400" dirty="0" smtClean="0">
                    <a:solidFill>
                      <a:schemeClr val="tx1">
                        <a:lumMod val="50000"/>
                      </a:schemeClr>
                    </a:solidFill>
                  </a:rPr>
                  <a:t>:</a:t>
                </a:r>
                <a:endParaRPr lang="en-US" sz="2400" dirty="0">
                  <a:solidFill>
                    <a:schemeClr val="tx1">
                      <a:lumMod val="50000"/>
                    </a:schemeClr>
                  </a:solidFill>
                </a:endParaRPr>
              </a:p>
            </p:txBody>
          </p:sp>
          <p:sp>
            <p:nvSpPr>
              <p:cNvPr id="8" name="Rounded Rectangle 7"/>
              <p:cNvSpPr/>
              <p:nvPr/>
            </p:nvSpPr>
            <p:spPr>
              <a:xfrm>
                <a:off x="3418918" y="185172"/>
                <a:ext cx="2260121" cy="590387"/>
              </a:xfrm>
              <a:prstGeom prst="roundRect">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C00000"/>
                    </a:solidFill>
                  </a:rPr>
                  <a:t>Thực</a:t>
                </a:r>
                <a:r>
                  <a:rPr lang="en-US" sz="2400" b="1" dirty="0" smtClean="0">
                    <a:solidFill>
                      <a:srgbClr val="C00000"/>
                    </a:solidFill>
                  </a:rPr>
                  <a:t> </a:t>
                </a:r>
                <a:r>
                  <a:rPr lang="en-US" sz="2400" b="1" dirty="0" err="1" smtClean="0">
                    <a:solidFill>
                      <a:srgbClr val="C00000"/>
                    </a:solidFill>
                  </a:rPr>
                  <a:t>hành</a:t>
                </a:r>
                <a:r>
                  <a:rPr lang="en-US" sz="2400" b="1" dirty="0" smtClean="0">
                    <a:solidFill>
                      <a:srgbClr val="C00000"/>
                    </a:solidFill>
                  </a:rPr>
                  <a:t> 3</a:t>
                </a:r>
                <a:endParaRPr lang="vi-VN" sz="2400" b="1" dirty="0">
                  <a:solidFill>
                    <a:srgbClr val="C00000"/>
                  </a:solidFill>
                </a:endParaRPr>
              </a:p>
            </p:txBody>
          </p:sp>
          <p:sp>
            <p:nvSpPr>
              <p:cNvPr id="16" name="Rectangle 15"/>
              <p:cNvSpPr/>
              <p:nvPr/>
            </p:nvSpPr>
            <p:spPr>
              <a:xfrm>
                <a:off x="948062" y="2959982"/>
                <a:ext cx="8318331" cy="577850"/>
              </a:xfrm>
              <a:prstGeom prst="rect">
                <a:avLst/>
              </a:prstGeom>
            </p:spPr>
            <p:txBody>
              <a:bodyPr wrap="square">
                <a:spAutoFit/>
              </a:bodyPr>
              <a:lstStyle/>
              <a:p>
                <a:pPr algn="just">
                  <a:lnSpc>
                    <a:spcPct val="150000"/>
                  </a:lnSpc>
                </a:pPr>
                <a:r>
                  <a:rPr lang="en-US" sz="2400" dirty="0" smtClean="0">
                    <a:solidFill>
                      <a:schemeClr val="tx1">
                        <a:lumMod val="50000"/>
                      </a:schemeClr>
                    </a:solidFill>
                  </a:rPr>
                  <a:t>b) Cho </a:t>
                </a:r>
                <a:r>
                  <a:rPr lang="en-US" sz="2400" dirty="0" err="1" smtClean="0">
                    <a:solidFill>
                      <a:schemeClr val="tx1">
                        <a:lumMod val="50000"/>
                      </a:schemeClr>
                    </a:solidFill>
                  </a:rPr>
                  <a:t>biết</a:t>
                </a:r>
                <a:r>
                  <a:rPr lang="en-US" sz="2400" dirty="0" smtClean="0">
                    <a:solidFill>
                      <a:schemeClr val="tx1">
                        <a:lumMod val="50000"/>
                      </a:schemeClr>
                    </a:solidFill>
                  </a:rPr>
                  <a:t> </a:t>
                </a:r>
                <a:r>
                  <a:rPr lang="en-US" sz="2400" dirty="0" err="1" smtClean="0">
                    <a:solidFill>
                      <a:schemeClr val="tx1">
                        <a:lumMod val="50000"/>
                      </a:schemeClr>
                    </a:solidFill>
                  </a:rPr>
                  <a:t>mỗi</a:t>
                </a:r>
                <a:r>
                  <a:rPr lang="en-US" sz="2400" dirty="0" smtClean="0">
                    <a:solidFill>
                      <a:schemeClr val="tx1">
                        <a:lumMod val="50000"/>
                      </a:schemeClr>
                    </a:solidFill>
                  </a:rPr>
                  <a:t> </a:t>
                </a:r>
                <a:r>
                  <a:rPr lang="en-US" sz="2400" dirty="0" err="1" smtClean="0">
                    <a:solidFill>
                      <a:schemeClr val="tx1">
                        <a:lumMod val="50000"/>
                      </a:schemeClr>
                    </a:solidFill>
                  </a:rPr>
                  <a:t>phép</a:t>
                </a:r>
                <a:r>
                  <a:rPr lang="en-US" sz="2400" dirty="0" smtClean="0">
                    <a:solidFill>
                      <a:schemeClr val="tx1">
                        <a:lumMod val="50000"/>
                      </a:schemeClr>
                    </a:solidFill>
                  </a:rPr>
                  <a:t> </a:t>
                </a:r>
                <a:r>
                  <a:rPr lang="en-US" sz="2400" dirty="0" err="1" smtClean="0">
                    <a:solidFill>
                      <a:schemeClr val="tx1">
                        <a:lumMod val="50000"/>
                      </a:schemeClr>
                    </a:solidFill>
                  </a:rPr>
                  <a:t>tính</a:t>
                </a:r>
                <a:r>
                  <a:rPr lang="en-US" sz="2400" dirty="0" smtClean="0">
                    <a:solidFill>
                      <a:schemeClr val="tx1">
                        <a:lumMod val="50000"/>
                      </a:schemeClr>
                    </a:solidFill>
                  </a:rPr>
                  <a:t> </a:t>
                </a:r>
                <a:r>
                  <a:rPr lang="en-US" sz="2400" dirty="0" err="1" smtClean="0">
                    <a:solidFill>
                      <a:schemeClr val="tx1">
                        <a:lumMod val="50000"/>
                      </a:schemeClr>
                    </a:solidFill>
                  </a:rPr>
                  <a:t>sau</a:t>
                </a:r>
                <a:r>
                  <a:rPr lang="en-US" sz="2400" dirty="0" smtClean="0">
                    <a:solidFill>
                      <a:schemeClr val="tx1">
                        <a:lumMod val="50000"/>
                      </a:schemeClr>
                    </a:solidFill>
                  </a:rPr>
                  <a:t> </a:t>
                </a:r>
                <a:r>
                  <a:rPr lang="en-US" sz="2400" dirty="0" err="1" smtClean="0">
                    <a:solidFill>
                      <a:schemeClr val="tx1">
                        <a:lumMod val="50000"/>
                      </a:schemeClr>
                    </a:solidFill>
                  </a:rPr>
                  <a:t>đúng</a:t>
                </a:r>
                <a:r>
                  <a:rPr lang="en-US" sz="2400" dirty="0" smtClean="0">
                    <a:solidFill>
                      <a:schemeClr val="tx1">
                        <a:lumMod val="50000"/>
                      </a:schemeClr>
                    </a:solidFill>
                  </a:rPr>
                  <a:t> hay </a:t>
                </a:r>
                <a:r>
                  <a:rPr lang="en-US" sz="2400" dirty="0" err="1" smtClean="0">
                    <a:solidFill>
                      <a:schemeClr val="tx1">
                        <a:lumMod val="50000"/>
                      </a:schemeClr>
                    </a:solidFill>
                  </a:rPr>
                  <a:t>sai</a:t>
                </a:r>
                <a:r>
                  <a:rPr lang="en-US" sz="2400" dirty="0" smtClean="0">
                    <a:solidFill>
                      <a:schemeClr val="tx1">
                        <a:lumMod val="50000"/>
                      </a:schemeClr>
                    </a:solidFill>
                  </a:rPr>
                  <a:t>.</a:t>
                </a:r>
              </a:p>
            </p:txBody>
          </p:sp>
        </p:grpSp>
        <p:sp>
          <p:nvSpPr>
            <p:cNvPr id="3" name="TextBox 2"/>
            <p:cNvSpPr txBox="1"/>
            <p:nvPr/>
          </p:nvSpPr>
          <p:spPr>
            <a:xfrm>
              <a:off x="1518640" y="1586589"/>
              <a:ext cx="1900278" cy="461665"/>
            </a:xfrm>
            <a:prstGeom prst="rect">
              <a:avLst/>
            </a:prstGeom>
            <a:noFill/>
          </p:spPr>
          <p:txBody>
            <a:bodyPr wrap="square" rtlCol="0">
              <a:spAutoFit/>
            </a:bodyPr>
            <a:lstStyle/>
            <a:p>
              <a:r>
                <a:rPr lang="en-US" sz="2400" dirty="0" smtClean="0"/>
                <a:t>11</a:t>
              </a:r>
              <a:r>
                <a:rPr lang="en-US" sz="2400" baseline="30000" dirty="0" smtClean="0"/>
                <a:t>7</a:t>
              </a:r>
              <a:r>
                <a:rPr lang="en-US" sz="2400" dirty="0" smtClean="0"/>
                <a:t> : 11</a:t>
              </a:r>
              <a:r>
                <a:rPr lang="en-US" sz="2400" baseline="30000" dirty="0" smtClean="0"/>
                <a:t>3</a:t>
              </a:r>
              <a:r>
                <a:rPr lang="en-US" sz="2400" dirty="0" smtClean="0"/>
                <a:t> ;</a:t>
              </a:r>
              <a:endParaRPr lang="vi-VN" sz="2400" dirty="0"/>
            </a:p>
          </p:txBody>
        </p:sp>
        <p:sp>
          <p:nvSpPr>
            <p:cNvPr id="12" name="TextBox 11"/>
            <p:cNvSpPr txBox="1"/>
            <p:nvPr/>
          </p:nvSpPr>
          <p:spPr>
            <a:xfrm>
              <a:off x="1518640" y="2346532"/>
              <a:ext cx="1900278" cy="461665"/>
            </a:xfrm>
            <a:prstGeom prst="rect">
              <a:avLst/>
            </a:prstGeom>
            <a:noFill/>
          </p:spPr>
          <p:txBody>
            <a:bodyPr wrap="square" rtlCol="0">
              <a:spAutoFit/>
            </a:bodyPr>
            <a:lstStyle/>
            <a:p>
              <a:r>
                <a:rPr lang="en-US" sz="2400" dirty="0" smtClean="0"/>
                <a:t>7</a:t>
              </a:r>
              <a:r>
                <a:rPr lang="en-US" sz="2400" baseline="30000" dirty="0"/>
                <a:t>2</a:t>
              </a:r>
              <a:r>
                <a:rPr lang="en-US" sz="2400" dirty="0" smtClean="0"/>
                <a:t> . 7</a:t>
              </a:r>
              <a:r>
                <a:rPr lang="en-US" sz="2400" baseline="30000" dirty="0" smtClean="0"/>
                <a:t>4 </a:t>
              </a:r>
              <a:r>
                <a:rPr lang="en-US" sz="2400" dirty="0" smtClean="0"/>
                <a:t>;</a:t>
              </a:r>
              <a:endParaRPr lang="vi-VN" sz="2400" dirty="0"/>
            </a:p>
          </p:txBody>
        </p:sp>
        <p:sp>
          <p:nvSpPr>
            <p:cNvPr id="13" name="TextBox 12"/>
            <p:cNvSpPr txBox="1"/>
            <p:nvPr/>
          </p:nvSpPr>
          <p:spPr>
            <a:xfrm>
              <a:off x="5227998" y="1632494"/>
              <a:ext cx="1900278" cy="461665"/>
            </a:xfrm>
            <a:prstGeom prst="rect">
              <a:avLst/>
            </a:prstGeom>
            <a:noFill/>
          </p:spPr>
          <p:txBody>
            <a:bodyPr wrap="square" rtlCol="0">
              <a:spAutoFit/>
            </a:bodyPr>
            <a:lstStyle/>
            <a:p>
              <a:r>
                <a:rPr lang="en-US" sz="2400" dirty="0" smtClean="0"/>
                <a:t>11</a:t>
              </a:r>
              <a:r>
                <a:rPr lang="en-US" sz="2400" baseline="30000" dirty="0" smtClean="0"/>
                <a:t>7</a:t>
              </a:r>
              <a:r>
                <a:rPr lang="en-US" sz="2400" dirty="0" smtClean="0"/>
                <a:t> : 11</a:t>
              </a:r>
              <a:r>
                <a:rPr lang="en-US" sz="2400" baseline="30000" dirty="0" smtClean="0"/>
                <a:t>7</a:t>
              </a:r>
              <a:r>
                <a:rPr lang="en-US" sz="2400" dirty="0" smtClean="0"/>
                <a:t> ;</a:t>
              </a:r>
              <a:endParaRPr lang="vi-VN" sz="2400" dirty="0"/>
            </a:p>
          </p:txBody>
        </p:sp>
        <p:sp>
          <p:nvSpPr>
            <p:cNvPr id="14" name="TextBox 13"/>
            <p:cNvSpPr txBox="1"/>
            <p:nvPr/>
          </p:nvSpPr>
          <p:spPr>
            <a:xfrm>
              <a:off x="5227998" y="2208404"/>
              <a:ext cx="1900278" cy="461665"/>
            </a:xfrm>
            <a:prstGeom prst="rect">
              <a:avLst/>
            </a:prstGeom>
            <a:noFill/>
          </p:spPr>
          <p:txBody>
            <a:bodyPr wrap="square" rtlCol="0">
              <a:spAutoFit/>
            </a:bodyPr>
            <a:lstStyle/>
            <a:p>
              <a:r>
                <a:rPr lang="en-US" sz="2400" dirty="0" smtClean="0"/>
                <a:t>7</a:t>
              </a:r>
              <a:r>
                <a:rPr lang="en-US" sz="2400" baseline="30000" dirty="0" smtClean="0"/>
                <a:t>2</a:t>
              </a:r>
              <a:r>
                <a:rPr lang="en-US" sz="2400" dirty="0" smtClean="0"/>
                <a:t> . 7</a:t>
              </a:r>
              <a:r>
                <a:rPr lang="en-US" sz="2400" baseline="30000" dirty="0" smtClean="0"/>
                <a:t>6</a:t>
              </a:r>
              <a:r>
                <a:rPr lang="en-US" sz="2400" dirty="0" smtClean="0"/>
                <a:t> : 7</a:t>
              </a:r>
              <a:r>
                <a:rPr lang="en-US" sz="2400" baseline="30000" dirty="0" smtClean="0"/>
                <a:t>3</a:t>
              </a:r>
              <a:endParaRPr lang="vi-VN" sz="2400" dirty="0"/>
            </a:p>
          </p:txBody>
        </p:sp>
        <p:sp>
          <p:nvSpPr>
            <p:cNvPr id="17" name="TextBox 16"/>
            <p:cNvSpPr txBox="1"/>
            <p:nvPr/>
          </p:nvSpPr>
          <p:spPr>
            <a:xfrm>
              <a:off x="1397870" y="3730492"/>
              <a:ext cx="1900278" cy="461665"/>
            </a:xfrm>
            <a:prstGeom prst="rect">
              <a:avLst/>
            </a:prstGeom>
            <a:noFill/>
          </p:spPr>
          <p:txBody>
            <a:bodyPr wrap="square" rtlCol="0">
              <a:spAutoFit/>
            </a:bodyPr>
            <a:lstStyle/>
            <a:p>
              <a:r>
                <a:rPr lang="en-US" sz="2400" dirty="0" smtClean="0"/>
                <a:t>9</a:t>
              </a:r>
              <a:r>
                <a:rPr lang="en-US" sz="2400" baseline="30000" dirty="0" smtClean="0"/>
                <a:t>7</a:t>
              </a:r>
              <a:r>
                <a:rPr lang="en-US" sz="2400" dirty="0" smtClean="0"/>
                <a:t> : 9</a:t>
              </a:r>
              <a:r>
                <a:rPr lang="en-US" sz="2400" baseline="30000" dirty="0" smtClean="0"/>
                <a:t>2</a:t>
              </a:r>
              <a:r>
                <a:rPr lang="en-US" sz="2400" dirty="0" smtClean="0"/>
                <a:t>  = 9</a:t>
              </a:r>
              <a:r>
                <a:rPr lang="en-US" sz="2400" baseline="30000" dirty="0" smtClean="0"/>
                <a:t>5</a:t>
              </a:r>
              <a:r>
                <a:rPr lang="en-US" sz="2400" dirty="0" smtClean="0"/>
                <a:t>;</a:t>
              </a:r>
              <a:endParaRPr lang="vi-VN" sz="2400" dirty="0"/>
            </a:p>
          </p:txBody>
        </p:sp>
        <p:sp>
          <p:nvSpPr>
            <p:cNvPr id="18" name="TextBox 17"/>
            <p:cNvSpPr txBox="1"/>
            <p:nvPr/>
          </p:nvSpPr>
          <p:spPr>
            <a:xfrm>
              <a:off x="1397870" y="4490435"/>
              <a:ext cx="1900278" cy="461665"/>
            </a:xfrm>
            <a:prstGeom prst="rect">
              <a:avLst/>
            </a:prstGeom>
            <a:noFill/>
          </p:spPr>
          <p:txBody>
            <a:bodyPr wrap="square" rtlCol="0">
              <a:spAutoFit/>
            </a:bodyPr>
            <a:lstStyle/>
            <a:p>
              <a:r>
                <a:rPr lang="en-US" sz="2400" dirty="0" smtClean="0"/>
                <a:t>2</a:t>
              </a:r>
              <a:r>
                <a:rPr lang="en-US" sz="2400" baseline="30000" dirty="0" smtClean="0"/>
                <a:t>11</a:t>
              </a:r>
              <a:r>
                <a:rPr lang="en-US" sz="2400" dirty="0" smtClean="0"/>
                <a:t> :  2</a:t>
              </a:r>
              <a:r>
                <a:rPr lang="en-US" sz="2400" baseline="30000" dirty="0" smtClean="0"/>
                <a:t>8</a:t>
              </a:r>
              <a:r>
                <a:rPr lang="en-US" sz="2400" dirty="0" smtClean="0"/>
                <a:t> = 6;</a:t>
              </a:r>
              <a:endParaRPr lang="vi-VN" sz="2400" dirty="0"/>
            </a:p>
          </p:txBody>
        </p:sp>
        <p:sp>
          <p:nvSpPr>
            <p:cNvPr id="19" name="TextBox 18"/>
            <p:cNvSpPr txBox="1"/>
            <p:nvPr/>
          </p:nvSpPr>
          <p:spPr>
            <a:xfrm>
              <a:off x="5107228" y="3776397"/>
              <a:ext cx="1900278" cy="461665"/>
            </a:xfrm>
            <a:prstGeom prst="rect">
              <a:avLst/>
            </a:prstGeom>
            <a:noFill/>
          </p:spPr>
          <p:txBody>
            <a:bodyPr wrap="square" rtlCol="0">
              <a:spAutoFit/>
            </a:bodyPr>
            <a:lstStyle/>
            <a:p>
              <a:r>
                <a:rPr lang="en-US" sz="2400" dirty="0" smtClean="0"/>
                <a:t>7</a:t>
              </a:r>
              <a:r>
                <a:rPr lang="en-US" sz="2400" baseline="30000" dirty="0" smtClean="0"/>
                <a:t>10 </a:t>
              </a:r>
              <a:r>
                <a:rPr lang="en-US" sz="2400" dirty="0" smtClean="0"/>
                <a:t>: 7</a:t>
              </a:r>
              <a:r>
                <a:rPr lang="en-US" sz="2400" baseline="30000" dirty="0" smtClean="0"/>
                <a:t>2</a:t>
              </a:r>
              <a:r>
                <a:rPr lang="en-US" sz="2400" dirty="0" smtClean="0"/>
                <a:t> = 7</a:t>
              </a:r>
              <a:r>
                <a:rPr lang="en-US" sz="2400" baseline="30000" dirty="0" smtClean="0"/>
                <a:t>5</a:t>
              </a:r>
              <a:r>
                <a:rPr lang="en-US" sz="2400" dirty="0" smtClean="0"/>
                <a:t>;</a:t>
              </a:r>
              <a:endParaRPr lang="vi-VN" sz="2400" dirty="0"/>
            </a:p>
          </p:txBody>
        </p:sp>
        <p:sp>
          <p:nvSpPr>
            <p:cNvPr id="20" name="TextBox 19"/>
            <p:cNvSpPr txBox="1"/>
            <p:nvPr/>
          </p:nvSpPr>
          <p:spPr>
            <a:xfrm>
              <a:off x="5107228" y="4352307"/>
              <a:ext cx="1900278" cy="461665"/>
            </a:xfrm>
            <a:prstGeom prst="rect">
              <a:avLst/>
            </a:prstGeom>
            <a:noFill/>
          </p:spPr>
          <p:txBody>
            <a:bodyPr wrap="square" rtlCol="0">
              <a:spAutoFit/>
            </a:bodyPr>
            <a:lstStyle/>
            <a:p>
              <a:r>
                <a:rPr lang="en-US" sz="2400" dirty="0" smtClean="0"/>
                <a:t>5</a:t>
              </a:r>
              <a:r>
                <a:rPr lang="en-US" sz="2400" baseline="30000" dirty="0"/>
                <a:t>6</a:t>
              </a:r>
              <a:r>
                <a:rPr lang="en-US" sz="2400" dirty="0" smtClean="0"/>
                <a:t> : 5</a:t>
              </a:r>
              <a:r>
                <a:rPr lang="en-US" sz="2400" baseline="30000" dirty="0" smtClean="0"/>
                <a:t>6</a:t>
              </a:r>
              <a:r>
                <a:rPr lang="en-US" sz="2400" dirty="0" smtClean="0"/>
                <a:t>  = 5.</a:t>
              </a:r>
              <a:endParaRPr lang="vi-VN" sz="2400" dirty="0"/>
            </a:p>
          </p:txBody>
        </p:sp>
      </p:grpSp>
    </p:spTree>
    <p:extLst>
      <p:ext uri="{BB962C8B-B14F-4D97-AF65-F5344CB8AC3E}">
        <p14:creationId xmlns:p14="http://schemas.microsoft.com/office/powerpoint/2010/main" val="2923583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3" name="Rounded Rectangle 2"/>
          <p:cNvSpPr/>
          <p:nvPr/>
        </p:nvSpPr>
        <p:spPr>
          <a:xfrm>
            <a:off x="3418918" y="185172"/>
            <a:ext cx="2260121" cy="590387"/>
          </a:xfrm>
          <a:prstGeom prst="roundRect">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C00000"/>
                </a:solidFill>
              </a:rPr>
              <a:t>Thực</a:t>
            </a:r>
            <a:r>
              <a:rPr lang="en-US" sz="2400" b="1" dirty="0" smtClean="0">
                <a:solidFill>
                  <a:srgbClr val="C00000"/>
                </a:solidFill>
              </a:rPr>
              <a:t> </a:t>
            </a:r>
            <a:r>
              <a:rPr lang="en-US" sz="2400" b="1" dirty="0" err="1" smtClean="0">
                <a:solidFill>
                  <a:srgbClr val="C00000"/>
                </a:solidFill>
              </a:rPr>
              <a:t>hành</a:t>
            </a:r>
            <a:r>
              <a:rPr lang="en-US" sz="2400" b="1" dirty="0" smtClean="0">
                <a:solidFill>
                  <a:srgbClr val="C00000"/>
                </a:solidFill>
              </a:rPr>
              <a:t> 3</a:t>
            </a:r>
            <a:endParaRPr lang="vi-VN" sz="2400" b="1" dirty="0">
              <a:solidFill>
                <a:srgbClr val="C00000"/>
              </a:solidFill>
            </a:endParaRPr>
          </a:p>
        </p:txBody>
      </p:sp>
      <p:sp>
        <p:nvSpPr>
          <p:cNvPr id="4" name="Rectangle 3"/>
          <p:cNvSpPr/>
          <p:nvPr/>
        </p:nvSpPr>
        <p:spPr>
          <a:xfrm>
            <a:off x="695208" y="1348128"/>
            <a:ext cx="2876108" cy="496996"/>
          </a:xfrm>
          <a:prstGeom prst="rect">
            <a:avLst/>
          </a:prstGeom>
        </p:spPr>
        <p:txBody>
          <a:bodyPr wrap="none">
            <a:spAutoFit/>
          </a:bodyPr>
          <a:lstStyle/>
          <a:p>
            <a:pPr algn="just">
              <a:lnSpc>
                <a:spcPct val="150000"/>
              </a:lnSpc>
              <a:spcBef>
                <a:spcPts val="600"/>
              </a:spcBef>
              <a:spcAft>
                <a:spcPts val="600"/>
              </a:spcAft>
            </a:pPr>
            <a:r>
              <a:rPr lang="en-US" sz="2000" dirty="0" smtClean="0">
                <a:latin typeface="+mn-lt"/>
                <a:ea typeface="Calibri" panose="020F0502020204030204" pitchFamily="34" charset="0"/>
              </a:rPr>
              <a:t>a) 11</a:t>
            </a:r>
            <a:r>
              <a:rPr lang="en-US" sz="2000" baseline="30000" dirty="0" smtClean="0">
                <a:latin typeface="+mn-lt"/>
                <a:ea typeface="Calibri" panose="020F0502020204030204" pitchFamily="34" charset="0"/>
              </a:rPr>
              <a:t>7</a:t>
            </a:r>
            <a:r>
              <a:rPr lang="en-US" sz="2000" dirty="0">
                <a:latin typeface="+mn-lt"/>
                <a:ea typeface="Calibri" panose="020F0502020204030204" pitchFamily="34" charset="0"/>
              </a:rPr>
              <a:t> : 11</a:t>
            </a:r>
            <a:r>
              <a:rPr lang="en-US" sz="2000" baseline="30000" dirty="0">
                <a:latin typeface="+mn-lt"/>
                <a:ea typeface="Calibri" panose="020F0502020204030204" pitchFamily="34" charset="0"/>
              </a:rPr>
              <a:t>3</a:t>
            </a:r>
            <a:r>
              <a:rPr lang="en-US" sz="2000" dirty="0">
                <a:latin typeface="+mn-lt"/>
                <a:ea typeface="Calibri" panose="020F0502020204030204" pitchFamily="34" charset="0"/>
              </a:rPr>
              <a:t>= 11</a:t>
            </a:r>
            <a:r>
              <a:rPr lang="en-US" sz="2000" baseline="30000" dirty="0">
                <a:latin typeface="+mn-lt"/>
                <a:ea typeface="Calibri" panose="020F0502020204030204" pitchFamily="34" charset="0"/>
              </a:rPr>
              <a:t>7-3</a:t>
            </a:r>
            <a:r>
              <a:rPr lang="en-US" sz="2000" dirty="0">
                <a:latin typeface="+mn-lt"/>
                <a:ea typeface="Calibri" panose="020F0502020204030204" pitchFamily="34" charset="0"/>
              </a:rPr>
              <a:t> = 11</a:t>
            </a:r>
            <a:r>
              <a:rPr lang="en-US" sz="2000" baseline="30000" dirty="0">
                <a:latin typeface="+mn-lt"/>
                <a:ea typeface="Calibri" panose="020F0502020204030204" pitchFamily="34" charset="0"/>
              </a:rPr>
              <a:t>4</a:t>
            </a:r>
            <a:endParaRPr lang="en-US" sz="2000" dirty="0">
              <a:latin typeface="+mn-lt"/>
              <a:ea typeface="Calibri" panose="020F0502020204030204" pitchFamily="34" charset="0"/>
            </a:endParaRPr>
          </a:p>
        </p:txBody>
      </p:sp>
      <p:sp>
        <p:nvSpPr>
          <p:cNvPr id="5" name="Rectangle 4"/>
          <p:cNvSpPr/>
          <p:nvPr/>
        </p:nvSpPr>
        <p:spPr>
          <a:xfrm>
            <a:off x="4629681" y="1418699"/>
            <a:ext cx="2988319" cy="400110"/>
          </a:xfrm>
          <a:prstGeom prst="rect">
            <a:avLst/>
          </a:prstGeom>
        </p:spPr>
        <p:txBody>
          <a:bodyPr wrap="none">
            <a:spAutoFit/>
          </a:bodyPr>
          <a:lstStyle/>
          <a:p>
            <a:r>
              <a:rPr lang="en-US" sz="2000" dirty="0">
                <a:latin typeface="+mn-lt"/>
                <a:ea typeface="Calibri" panose="020F0502020204030204" pitchFamily="34" charset="0"/>
              </a:rPr>
              <a:t>11</a:t>
            </a:r>
            <a:r>
              <a:rPr lang="en-US" sz="2000" baseline="30000" dirty="0">
                <a:latin typeface="+mn-lt"/>
                <a:ea typeface="Calibri" panose="020F0502020204030204" pitchFamily="34" charset="0"/>
              </a:rPr>
              <a:t>7</a:t>
            </a:r>
            <a:r>
              <a:rPr lang="en-US" sz="2000" dirty="0">
                <a:latin typeface="+mn-lt"/>
                <a:ea typeface="Calibri" panose="020F0502020204030204" pitchFamily="34" charset="0"/>
              </a:rPr>
              <a:t> : 11</a:t>
            </a:r>
            <a:r>
              <a:rPr lang="en-US" sz="2000" baseline="30000" dirty="0">
                <a:latin typeface="+mn-lt"/>
                <a:ea typeface="Calibri" panose="020F0502020204030204" pitchFamily="34" charset="0"/>
              </a:rPr>
              <a:t>7</a:t>
            </a:r>
            <a:r>
              <a:rPr lang="en-US" sz="2000" dirty="0">
                <a:latin typeface="+mn-lt"/>
                <a:ea typeface="Calibri" panose="020F0502020204030204" pitchFamily="34" charset="0"/>
              </a:rPr>
              <a:t>= 11</a:t>
            </a:r>
            <a:r>
              <a:rPr lang="en-US" sz="2000" baseline="30000" dirty="0">
                <a:latin typeface="+mn-lt"/>
                <a:ea typeface="Calibri" panose="020F0502020204030204" pitchFamily="34" charset="0"/>
              </a:rPr>
              <a:t>7-7</a:t>
            </a:r>
            <a:r>
              <a:rPr lang="en-US" sz="2000" dirty="0">
                <a:latin typeface="+mn-lt"/>
                <a:ea typeface="Calibri" panose="020F0502020204030204" pitchFamily="34" charset="0"/>
              </a:rPr>
              <a:t> = </a:t>
            </a:r>
            <a:r>
              <a:rPr lang="en-US" sz="2000" dirty="0" smtClean="0">
                <a:latin typeface="+mn-lt"/>
                <a:ea typeface="Calibri" panose="020F0502020204030204" pitchFamily="34" charset="0"/>
              </a:rPr>
              <a:t>11</a:t>
            </a:r>
            <a:r>
              <a:rPr lang="en-US" sz="2000" baseline="30000" dirty="0" smtClean="0">
                <a:latin typeface="+mn-lt"/>
                <a:ea typeface="Calibri" panose="020F0502020204030204" pitchFamily="34" charset="0"/>
              </a:rPr>
              <a:t>0 </a:t>
            </a:r>
            <a:r>
              <a:rPr lang="en-US" sz="2000" dirty="0" smtClean="0">
                <a:latin typeface="+mn-lt"/>
                <a:ea typeface="Calibri" panose="020F0502020204030204" pitchFamily="34" charset="0"/>
              </a:rPr>
              <a:t>= </a:t>
            </a:r>
            <a:r>
              <a:rPr lang="en-US" sz="2000" dirty="0">
                <a:latin typeface="+mn-lt"/>
                <a:ea typeface="Calibri" panose="020F0502020204030204" pitchFamily="34" charset="0"/>
              </a:rPr>
              <a:t>1</a:t>
            </a:r>
            <a:endParaRPr lang="vi-VN" sz="2000" dirty="0">
              <a:latin typeface="+mn-lt"/>
            </a:endParaRPr>
          </a:p>
        </p:txBody>
      </p:sp>
      <p:sp>
        <p:nvSpPr>
          <p:cNvPr id="6" name="Rectangle 5"/>
          <p:cNvSpPr/>
          <p:nvPr/>
        </p:nvSpPr>
        <p:spPr>
          <a:xfrm>
            <a:off x="1049472" y="2025308"/>
            <a:ext cx="2167581" cy="400110"/>
          </a:xfrm>
          <a:prstGeom prst="rect">
            <a:avLst/>
          </a:prstGeom>
        </p:spPr>
        <p:txBody>
          <a:bodyPr wrap="none">
            <a:spAutoFit/>
          </a:bodyPr>
          <a:lstStyle/>
          <a:p>
            <a:r>
              <a:rPr lang="en-US" sz="2000" dirty="0">
                <a:latin typeface="+mn-lt"/>
                <a:ea typeface="Calibri" panose="020F0502020204030204" pitchFamily="34" charset="0"/>
              </a:rPr>
              <a:t>7</a:t>
            </a:r>
            <a:r>
              <a:rPr lang="en-US" sz="2000" baseline="30000" dirty="0">
                <a:latin typeface="+mn-lt"/>
                <a:ea typeface="Calibri" panose="020F0502020204030204" pitchFamily="34" charset="0"/>
              </a:rPr>
              <a:t>2</a:t>
            </a:r>
            <a:r>
              <a:rPr lang="en-US" sz="2000" dirty="0">
                <a:latin typeface="+mn-lt"/>
                <a:ea typeface="Calibri" panose="020F0502020204030204" pitchFamily="34" charset="0"/>
              </a:rPr>
              <a:t> . 7</a:t>
            </a:r>
            <a:r>
              <a:rPr lang="en-US" sz="2000" baseline="30000" dirty="0">
                <a:latin typeface="+mn-lt"/>
                <a:ea typeface="Calibri" panose="020F0502020204030204" pitchFamily="34" charset="0"/>
              </a:rPr>
              <a:t>4</a:t>
            </a:r>
            <a:r>
              <a:rPr lang="en-US" sz="2000" dirty="0">
                <a:latin typeface="+mn-lt"/>
                <a:ea typeface="Calibri" panose="020F0502020204030204" pitchFamily="34" charset="0"/>
              </a:rPr>
              <a:t> = 7</a:t>
            </a:r>
            <a:r>
              <a:rPr lang="en-US" sz="2000" baseline="30000" dirty="0">
                <a:latin typeface="+mn-lt"/>
                <a:ea typeface="Calibri" panose="020F0502020204030204" pitchFamily="34" charset="0"/>
              </a:rPr>
              <a:t>2+4 </a:t>
            </a:r>
            <a:r>
              <a:rPr lang="en-US" sz="2000" dirty="0">
                <a:latin typeface="+mn-lt"/>
                <a:ea typeface="Calibri" panose="020F0502020204030204" pitchFamily="34" charset="0"/>
              </a:rPr>
              <a:t>= 7</a:t>
            </a:r>
            <a:r>
              <a:rPr lang="en-US" sz="2000" baseline="30000" dirty="0">
                <a:latin typeface="+mn-lt"/>
                <a:ea typeface="Calibri" panose="020F0502020204030204" pitchFamily="34" charset="0"/>
              </a:rPr>
              <a:t>6</a:t>
            </a:r>
            <a:r>
              <a:rPr lang="en-US" sz="2000" dirty="0">
                <a:latin typeface="+mn-lt"/>
                <a:ea typeface="Calibri" panose="020F0502020204030204" pitchFamily="34" charset="0"/>
              </a:rPr>
              <a:t> </a:t>
            </a:r>
            <a:endParaRPr lang="vi-VN" sz="2000" dirty="0">
              <a:latin typeface="+mn-lt"/>
            </a:endParaRPr>
          </a:p>
        </p:txBody>
      </p:sp>
      <p:sp>
        <p:nvSpPr>
          <p:cNvPr id="7" name="Rectangle 6"/>
          <p:cNvSpPr/>
          <p:nvPr/>
        </p:nvSpPr>
        <p:spPr>
          <a:xfrm>
            <a:off x="4605636" y="1907405"/>
            <a:ext cx="2675732" cy="553998"/>
          </a:xfrm>
          <a:prstGeom prst="rect">
            <a:avLst/>
          </a:prstGeom>
        </p:spPr>
        <p:txBody>
          <a:bodyPr wrap="none">
            <a:spAutoFit/>
          </a:bodyPr>
          <a:lstStyle/>
          <a:p>
            <a:pPr algn="just">
              <a:lnSpc>
                <a:spcPct val="150000"/>
              </a:lnSpc>
              <a:spcBef>
                <a:spcPts val="600"/>
              </a:spcBef>
              <a:spcAft>
                <a:spcPts val="600"/>
              </a:spcAft>
            </a:pPr>
            <a:r>
              <a:rPr lang="en-US" sz="2000" dirty="0">
                <a:latin typeface="+mn-lt"/>
                <a:ea typeface="Calibri" panose="020F0502020204030204" pitchFamily="34" charset="0"/>
              </a:rPr>
              <a:t>7</a:t>
            </a:r>
            <a:r>
              <a:rPr lang="en-US" sz="2000" baseline="30000" dirty="0">
                <a:latin typeface="+mn-lt"/>
                <a:ea typeface="Calibri" panose="020F0502020204030204" pitchFamily="34" charset="0"/>
              </a:rPr>
              <a:t>2</a:t>
            </a:r>
            <a:r>
              <a:rPr lang="en-US" sz="2000" dirty="0">
                <a:latin typeface="+mn-lt"/>
                <a:ea typeface="Calibri" panose="020F0502020204030204" pitchFamily="34" charset="0"/>
              </a:rPr>
              <a:t> </a:t>
            </a:r>
            <a:r>
              <a:rPr lang="en-US" sz="2000">
                <a:latin typeface="+mn-lt"/>
                <a:ea typeface="Calibri" panose="020F0502020204030204" pitchFamily="34" charset="0"/>
              </a:rPr>
              <a:t>. </a:t>
            </a:r>
            <a:r>
              <a:rPr lang="en-US" sz="2000" smtClean="0">
                <a:latin typeface="+mn-lt"/>
                <a:ea typeface="Calibri" panose="020F0502020204030204" pitchFamily="34" charset="0"/>
              </a:rPr>
              <a:t>7</a:t>
            </a:r>
            <a:r>
              <a:rPr lang="en-US" sz="2000" baseline="30000" smtClean="0">
                <a:latin typeface="+mn-lt"/>
                <a:ea typeface="Calibri" panose="020F0502020204030204" pitchFamily="34" charset="0"/>
              </a:rPr>
              <a:t>4 </a:t>
            </a:r>
            <a:r>
              <a:rPr lang="en-US" sz="2000" smtClean="0">
                <a:latin typeface="+mn-lt"/>
                <a:ea typeface="Calibri" panose="020F0502020204030204" pitchFamily="34" charset="0"/>
              </a:rPr>
              <a:t>: </a:t>
            </a:r>
            <a:r>
              <a:rPr lang="en-US" sz="2000" dirty="0">
                <a:latin typeface="+mn-lt"/>
                <a:ea typeface="Calibri" panose="020F0502020204030204" pitchFamily="34" charset="0"/>
              </a:rPr>
              <a:t>7</a:t>
            </a:r>
            <a:r>
              <a:rPr lang="en-US" sz="2000" baseline="30000" dirty="0">
                <a:latin typeface="+mn-lt"/>
                <a:ea typeface="Calibri" panose="020F0502020204030204" pitchFamily="34" charset="0"/>
              </a:rPr>
              <a:t>3</a:t>
            </a:r>
            <a:r>
              <a:rPr lang="en-US" sz="2000" dirty="0">
                <a:latin typeface="+mn-lt"/>
                <a:ea typeface="Calibri" panose="020F0502020204030204" pitchFamily="34" charset="0"/>
              </a:rPr>
              <a:t> = 7</a:t>
            </a:r>
            <a:r>
              <a:rPr lang="en-US" sz="2000" baseline="30000" dirty="0">
                <a:latin typeface="+mn-lt"/>
                <a:ea typeface="Calibri" panose="020F0502020204030204" pitchFamily="34" charset="0"/>
              </a:rPr>
              <a:t>2+4-3 </a:t>
            </a:r>
            <a:r>
              <a:rPr lang="en-US" sz="2000" dirty="0">
                <a:latin typeface="+mn-lt"/>
                <a:ea typeface="Calibri" panose="020F0502020204030204" pitchFamily="34" charset="0"/>
              </a:rPr>
              <a:t>= 7</a:t>
            </a:r>
            <a:r>
              <a:rPr lang="en-US" sz="2000" baseline="30000" dirty="0">
                <a:latin typeface="+mn-lt"/>
                <a:ea typeface="Calibri" panose="020F0502020204030204" pitchFamily="34" charset="0"/>
              </a:rPr>
              <a:t>3</a:t>
            </a:r>
            <a:endParaRPr lang="en-US" sz="2000" dirty="0">
              <a:latin typeface="+mn-lt"/>
              <a:ea typeface="Calibri" panose="020F0502020204030204" pitchFamily="34" charset="0"/>
            </a:endParaRPr>
          </a:p>
        </p:txBody>
      </p:sp>
      <p:sp>
        <p:nvSpPr>
          <p:cNvPr id="8" name="TextBox 7"/>
          <p:cNvSpPr txBox="1"/>
          <p:nvPr/>
        </p:nvSpPr>
        <p:spPr>
          <a:xfrm>
            <a:off x="141591" y="775559"/>
            <a:ext cx="1815762" cy="400110"/>
          </a:xfrm>
          <a:prstGeom prst="rect">
            <a:avLst/>
          </a:prstGeom>
          <a:noFill/>
        </p:spPr>
        <p:txBody>
          <a:bodyPr wrap="square" rtlCol="0">
            <a:spAutoFit/>
          </a:bodyPr>
          <a:lstStyle/>
          <a:p>
            <a:pPr algn="just"/>
            <a:r>
              <a:rPr lang="en-US" sz="2000" b="1" i="1" u="sng" dirty="0" err="1" smtClean="0"/>
              <a:t>Kết</a:t>
            </a:r>
            <a:r>
              <a:rPr lang="en-US" sz="2000" b="1" i="1" u="sng" dirty="0" smtClean="0"/>
              <a:t> </a:t>
            </a:r>
            <a:r>
              <a:rPr lang="en-US" sz="2000" b="1" i="1" u="sng" dirty="0" err="1" smtClean="0"/>
              <a:t>quả</a:t>
            </a:r>
            <a:r>
              <a:rPr lang="en-US" sz="2000" b="1" i="1" u="sng" dirty="0" smtClean="0"/>
              <a:t>:</a:t>
            </a:r>
            <a:endParaRPr lang="vi-VN" sz="2000" b="1" i="1" u="sng" dirty="0"/>
          </a:p>
        </p:txBody>
      </p:sp>
      <p:sp>
        <p:nvSpPr>
          <p:cNvPr id="9" name="Rectangle 8"/>
          <p:cNvSpPr/>
          <p:nvPr/>
        </p:nvSpPr>
        <p:spPr>
          <a:xfrm>
            <a:off x="695208" y="2846601"/>
            <a:ext cx="2863284" cy="553998"/>
          </a:xfrm>
          <a:prstGeom prst="rect">
            <a:avLst/>
          </a:prstGeom>
        </p:spPr>
        <p:txBody>
          <a:bodyPr wrap="none">
            <a:spAutoFit/>
          </a:bodyPr>
          <a:lstStyle/>
          <a:p>
            <a:pPr algn="just">
              <a:lnSpc>
                <a:spcPct val="150000"/>
              </a:lnSpc>
              <a:spcBef>
                <a:spcPts val="600"/>
              </a:spcBef>
              <a:spcAft>
                <a:spcPts val="600"/>
              </a:spcAft>
            </a:pPr>
            <a:r>
              <a:rPr lang="en-US" sz="2000" dirty="0">
                <a:latin typeface="+mn-lt"/>
                <a:ea typeface="Calibri" panose="020F0502020204030204" pitchFamily="34" charset="0"/>
              </a:rPr>
              <a:t>b) 9</a:t>
            </a:r>
            <a:r>
              <a:rPr lang="en-US" sz="2000" baseline="30000" dirty="0">
                <a:latin typeface="+mn-lt"/>
                <a:ea typeface="Calibri" panose="020F0502020204030204" pitchFamily="34" charset="0"/>
              </a:rPr>
              <a:t>7</a:t>
            </a:r>
            <a:r>
              <a:rPr lang="en-US" sz="2000" dirty="0">
                <a:latin typeface="+mn-lt"/>
                <a:ea typeface="Calibri" panose="020F0502020204030204" pitchFamily="34" charset="0"/>
              </a:rPr>
              <a:t> : 9</a:t>
            </a:r>
            <a:r>
              <a:rPr lang="en-US" sz="2000" baseline="30000" dirty="0">
                <a:latin typeface="+mn-lt"/>
                <a:ea typeface="Calibri" panose="020F0502020204030204" pitchFamily="34" charset="0"/>
              </a:rPr>
              <a:t>2</a:t>
            </a:r>
            <a:r>
              <a:rPr lang="en-US" sz="2000" dirty="0">
                <a:latin typeface="+mn-lt"/>
                <a:ea typeface="Calibri" panose="020F0502020204030204" pitchFamily="34" charset="0"/>
              </a:rPr>
              <a:t> = 9</a:t>
            </a:r>
            <a:r>
              <a:rPr lang="en-US" sz="2000" baseline="30000" dirty="0">
                <a:latin typeface="+mn-lt"/>
                <a:ea typeface="Calibri" panose="020F0502020204030204" pitchFamily="34" charset="0"/>
              </a:rPr>
              <a:t>5</a:t>
            </a:r>
            <a:r>
              <a:rPr lang="en-US" sz="2000" dirty="0">
                <a:latin typeface="+mn-lt"/>
                <a:ea typeface="Calibri" panose="020F0502020204030204" pitchFamily="34" charset="0"/>
              </a:rPr>
              <a:t> =&gt; </a:t>
            </a:r>
            <a:r>
              <a:rPr lang="en-US" sz="2000" b="1" dirty="0" err="1">
                <a:latin typeface="+mn-lt"/>
                <a:ea typeface="Calibri" panose="020F0502020204030204" pitchFamily="34" charset="0"/>
              </a:rPr>
              <a:t>Đúng</a:t>
            </a:r>
            <a:r>
              <a:rPr lang="en-US" sz="2000" b="1" dirty="0">
                <a:latin typeface="+mn-lt"/>
                <a:ea typeface="Calibri" panose="020F0502020204030204" pitchFamily="34" charset="0"/>
              </a:rPr>
              <a:t>.</a:t>
            </a:r>
            <a:endParaRPr lang="en-US" sz="2000" dirty="0">
              <a:latin typeface="+mn-lt"/>
              <a:ea typeface="Calibri" panose="020F0502020204030204" pitchFamily="34" charset="0"/>
            </a:endParaRPr>
          </a:p>
        </p:txBody>
      </p:sp>
      <p:sp>
        <p:nvSpPr>
          <p:cNvPr id="10" name="Rectangle 9"/>
          <p:cNvSpPr/>
          <p:nvPr/>
        </p:nvSpPr>
        <p:spPr>
          <a:xfrm>
            <a:off x="4629681" y="2919877"/>
            <a:ext cx="2646878" cy="400110"/>
          </a:xfrm>
          <a:prstGeom prst="rect">
            <a:avLst/>
          </a:prstGeom>
        </p:spPr>
        <p:txBody>
          <a:bodyPr wrap="none">
            <a:spAutoFit/>
          </a:bodyPr>
          <a:lstStyle/>
          <a:p>
            <a:r>
              <a:rPr lang="en-US" sz="2000" dirty="0">
                <a:latin typeface="+mn-lt"/>
                <a:ea typeface="Calibri" panose="020F0502020204030204" pitchFamily="34" charset="0"/>
              </a:rPr>
              <a:t>    7</a:t>
            </a:r>
            <a:r>
              <a:rPr lang="en-US" sz="2000" baseline="30000" dirty="0">
                <a:latin typeface="+mn-lt"/>
                <a:ea typeface="Calibri" panose="020F0502020204030204" pitchFamily="34" charset="0"/>
              </a:rPr>
              <a:t>10</a:t>
            </a:r>
            <a:r>
              <a:rPr lang="en-US" sz="2000" dirty="0">
                <a:latin typeface="+mn-lt"/>
                <a:ea typeface="Calibri" panose="020F0502020204030204" pitchFamily="34" charset="0"/>
              </a:rPr>
              <a:t> : 7</a:t>
            </a:r>
            <a:r>
              <a:rPr lang="en-US" sz="2000" baseline="30000" dirty="0">
                <a:latin typeface="+mn-lt"/>
                <a:ea typeface="Calibri" panose="020F0502020204030204" pitchFamily="34" charset="0"/>
              </a:rPr>
              <a:t>2</a:t>
            </a:r>
            <a:r>
              <a:rPr lang="en-US" sz="2000" dirty="0">
                <a:latin typeface="+mn-lt"/>
                <a:ea typeface="Calibri" panose="020F0502020204030204" pitchFamily="34" charset="0"/>
              </a:rPr>
              <a:t> </a:t>
            </a:r>
            <a:r>
              <a:rPr lang="en-US" sz="2000">
                <a:latin typeface="+mn-lt"/>
                <a:ea typeface="Calibri" panose="020F0502020204030204" pitchFamily="34" charset="0"/>
              </a:rPr>
              <a:t>= </a:t>
            </a:r>
            <a:r>
              <a:rPr lang="en-US" sz="2000" smtClean="0">
                <a:latin typeface="+mn-lt"/>
                <a:ea typeface="Calibri" panose="020F0502020204030204" pitchFamily="34" charset="0"/>
              </a:rPr>
              <a:t>7</a:t>
            </a:r>
            <a:r>
              <a:rPr lang="en-US" sz="2000" baseline="30000" smtClean="0">
                <a:latin typeface="+mn-lt"/>
                <a:ea typeface="Calibri" panose="020F0502020204030204" pitchFamily="34" charset="0"/>
              </a:rPr>
              <a:t>5 </a:t>
            </a:r>
            <a:r>
              <a:rPr lang="en-US" sz="2000" smtClean="0">
                <a:latin typeface="+mn-lt"/>
                <a:ea typeface="Calibri" panose="020F0502020204030204" pitchFamily="34" charset="0"/>
              </a:rPr>
              <a:t>=&gt;</a:t>
            </a:r>
            <a:r>
              <a:rPr lang="en-US" sz="2000" dirty="0">
                <a:latin typeface="+mn-lt"/>
                <a:ea typeface="Calibri" panose="020F0502020204030204" pitchFamily="34" charset="0"/>
              </a:rPr>
              <a:t> </a:t>
            </a:r>
            <a:r>
              <a:rPr lang="en-US" sz="2000" b="1" dirty="0">
                <a:latin typeface="+mn-lt"/>
                <a:ea typeface="Calibri" panose="020F0502020204030204" pitchFamily="34" charset="0"/>
              </a:rPr>
              <a:t>Sai.</a:t>
            </a:r>
            <a:endParaRPr lang="vi-VN" sz="2000" dirty="0">
              <a:latin typeface="+mn-lt"/>
            </a:endParaRPr>
          </a:p>
        </p:txBody>
      </p:sp>
      <p:sp>
        <p:nvSpPr>
          <p:cNvPr id="11" name="Rectangle 10"/>
          <p:cNvSpPr/>
          <p:nvPr/>
        </p:nvSpPr>
        <p:spPr>
          <a:xfrm>
            <a:off x="4805209" y="3400599"/>
            <a:ext cx="2577950" cy="553998"/>
          </a:xfrm>
          <a:prstGeom prst="rect">
            <a:avLst/>
          </a:prstGeom>
        </p:spPr>
        <p:txBody>
          <a:bodyPr wrap="none">
            <a:spAutoFit/>
          </a:bodyPr>
          <a:lstStyle/>
          <a:p>
            <a:pPr algn="just">
              <a:lnSpc>
                <a:spcPct val="150000"/>
              </a:lnSpc>
              <a:spcBef>
                <a:spcPts val="600"/>
              </a:spcBef>
              <a:spcAft>
                <a:spcPts val="600"/>
              </a:spcAft>
            </a:pPr>
            <a:r>
              <a:rPr lang="en-US" sz="2000" dirty="0">
                <a:latin typeface="+mn-lt"/>
                <a:ea typeface="Calibri" panose="020F0502020204030204" pitchFamily="34" charset="0"/>
              </a:rPr>
              <a:t>( </a:t>
            </a:r>
            <a:r>
              <a:rPr lang="en-US" sz="2000" dirty="0">
                <a:solidFill>
                  <a:schemeClr val="tx1"/>
                </a:solidFill>
                <a:latin typeface="+mn-lt"/>
                <a:ea typeface="Calibri" panose="020F0502020204030204" pitchFamily="34" charset="0"/>
              </a:rPr>
              <a:t>7</a:t>
            </a:r>
            <a:r>
              <a:rPr lang="en-US" sz="2000" baseline="30000" dirty="0">
                <a:solidFill>
                  <a:schemeClr val="tx1"/>
                </a:solidFill>
                <a:latin typeface="+mn-lt"/>
                <a:ea typeface="Calibri" panose="020F0502020204030204" pitchFamily="34" charset="0"/>
              </a:rPr>
              <a:t>10</a:t>
            </a:r>
            <a:r>
              <a:rPr lang="en-US" sz="2000" dirty="0">
                <a:solidFill>
                  <a:schemeClr val="tx1"/>
                </a:solidFill>
                <a:latin typeface="+mn-lt"/>
                <a:ea typeface="Calibri" panose="020F0502020204030204" pitchFamily="34" charset="0"/>
              </a:rPr>
              <a:t> : 7</a:t>
            </a:r>
            <a:r>
              <a:rPr lang="en-US" sz="2000" baseline="30000" dirty="0">
                <a:solidFill>
                  <a:schemeClr val="tx1"/>
                </a:solidFill>
                <a:latin typeface="+mn-lt"/>
                <a:ea typeface="Calibri" panose="020F0502020204030204" pitchFamily="34" charset="0"/>
              </a:rPr>
              <a:t>2</a:t>
            </a:r>
            <a:r>
              <a:rPr lang="en-US" sz="2000" dirty="0">
                <a:solidFill>
                  <a:schemeClr val="tx1"/>
                </a:solidFill>
                <a:latin typeface="+mn-lt"/>
                <a:ea typeface="Calibri" panose="020F0502020204030204" pitchFamily="34" charset="0"/>
              </a:rPr>
              <a:t> = 7</a:t>
            </a:r>
            <a:r>
              <a:rPr lang="en-US" sz="2000" baseline="30000" dirty="0">
                <a:solidFill>
                  <a:srgbClr val="FF0000"/>
                </a:solidFill>
                <a:latin typeface="+mn-lt"/>
                <a:ea typeface="Calibri" panose="020F0502020204030204" pitchFamily="34" charset="0"/>
              </a:rPr>
              <a:t>10-2</a:t>
            </a:r>
            <a:r>
              <a:rPr lang="en-US" sz="2000" dirty="0">
                <a:solidFill>
                  <a:srgbClr val="FF0000"/>
                </a:solidFill>
                <a:latin typeface="+mn-lt"/>
                <a:ea typeface="Calibri" panose="020F0502020204030204" pitchFamily="34" charset="0"/>
              </a:rPr>
              <a:t> </a:t>
            </a:r>
            <a:r>
              <a:rPr lang="en-US" sz="2000" dirty="0">
                <a:solidFill>
                  <a:schemeClr val="tx1"/>
                </a:solidFill>
                <a:latin typeface="+mn-lt"/>
                <a:ea typeface="Calibri" panose="020F0502020204030204" pitchFamily="34" charset="0"/>
              </a:rPr>
              <a:t>=</a:t>
            </a:r>
            <a:r>
              <a:rPr lang="en-US" sz="2000" dirty="0">
                <a:solidFill>
                  <a:srgbClr val="FF0000"/>
                </a:solidFill>
                <a:latin typeface="+mn-lt"/>
                <a:ea typeface="Calibri" panose="020F0502020204030204" pitchFamily="34" charset="0"/>
              </a:rPr>
              <a:t> </a:t>
            </a:r>
            <a:r>
              <a:rPr lang="en-US" sz="2000" dirty="0">
                <a:solidFill>
                  <a:schemeClr val="tx1"/>
                </a:solidFill>
                <a:latin typeface="+mn-lt"/>
                <a:ea typeface="Calibri" panose="020F0502020204030204" pitchFamily="34" charset="0"/>
              </a:rPr>
              <a:t>7</a:t>
            </a:r>
            <a:r>
              <a:rPr lang="en-US" sz="2000" baseline="30000" dirty="0">
                <a:solidFill>
                  <a:srgbClr val="FF0000"/>
                </a:solidFill>
                <a:latin typeface="+mn-lt"/>
                <a:ea typeface="Calibri" panose="020F0502020204030204" pitchFamily="34" charset="0"/>
              </a:rPr>
              <a:t>8</a:t>
            </a:r>
            <a:r>
              <a:rPr lang="en-US" sz="2000" dirty="0">
                <a:latin typeface="+mn-lt"/>
                <a:ea typeface="Calibri" panose="020F0502020204030204" pitchFamily="34" charset="0"/>
              </a:rPr>
              <a:t>.)</a:t>
            </a:r>
          </a:p>
        </p:txBody>
      </p:sp>
      <p:sp>
        <p:nvSpPr>
          <p:cNvPr id="12" name="Rectangle 11"/>
          <p:cNvSpPr/>
          <p:nvPr/>
        </p:nvSpPr>
        <p:spPr>
          <a:xfrm>
            <a:off x="945276" y="3443098"/>
            <a:ext cx="2363147" cy="553998"/>
          </a:xfrm>
          <a:prstGeom prst="rect">
            <a:avLst/>
          </a:prstGeom>
        </p:spPr>
        <p:txBody>
          <a:bodyPr wrap="none">
            <a:spAutoFit/>
          </a:bodyPr>
          <a:lstStyle/>
          <a:p>
            <a:pPr algn="just">
              <a:lnSpc>
                <a:spcPct val="150000"/>
              </a:lnSpc>
              <a:spcBef>
                <a:spcPts val="600"/>
              </a:spcBef>
              <a:spcAft>
                <a:spcPts val="600"/>
              </a:spcAft>
            </a:pPr>
            <a:r>
              <a:rPr lang="en-US" sz="2000" dirty="0">
                <a:latin typeface="+mn-lt"/>
                <a:ea typeface="Calibri" panose="020F0502020204030204" pitchFamily="34" charset="0"/>
              </a:rPr>
              <a:t>2</a:t>
            </a:r>
            <a:r>
              <a:rPr lang="en-US" sz="2000" baseline="30000" dirty="0">
                <a:latin typeface="+mn-lt"/>
                <a:ea typeface="Calibri" panose="020F0502020204030204" pitchFamily="34" charset="0"/>
              </a:rPr>
              <a:t>11</a:t>
            </a:r>
            <a:r>
              <a:rPr lang="en-US" sz="2000" dirty="0">
                <a:latin typeface="+mn-lt"/>
                <a:ea typeface="Calibri" panose="020F0502020204030204" pitchFamily="34" charset="0"/>
              </a:rPr>
              <a:t> : 2</a:t>
            </a:r>
            <a:r>
              <a:rPr lang="en-US" sz="2000" baseline="30000" dirty="0">
                <a:latin typeface="+mn-lt"/>
                <a:ea typeface="Calibri" panose="020F0502020204030204" pitchFamily="34" charset="0"/>
              </a:rPr>
              <a:t>8</a:t>
            </a:r>
            <a:r>
              <a:rPr lang="en-US" sz="2000" dirty="0">
                <a:latin typeface="+mn-lt"/>
                <a:ea typeface="Calibri" panose="020F0502020204030204" pitchFamily="34" charset="0"/>
              </a:rPr>
              <a:t> </a:t>
            </a:r>
            <a:r>
              <a:rPr lang="en-US" sz="2000">
                <a:latin typeface="+mn-lt"/>
                <a:ea typeface="Calibri" panose="020F0502020204030204" pitchFamily="34" charset="0"/>
              </a:rPr>
              <a:t>= </a:t>
            </a:r>
            <a:r>
              <a:rPr lang="en-US" sz="2000" smtClean="0">
                <a:latin typeface="+mn-lt"/>
                <a:ea typeface="Calibri" panose="020F0502020204030204" pitchFamily="34" charset="0"/>
              </a:rPr>
              <a:t>6 =&gt;</a:t>
            </a:r>
            <a:r>
              <a:rPr lang="en-US" sz="2000" dirty="0">
                <a:latin typeface="+mn-lt"/>
                <a:ea typeface="Calibri" panose="020F0502020204030204" pitchFamily="34" charset="0"/>
              </a:rPr>
              <a:t> </a:t>
            </a:r>
            <a:r>
              <a:rPr lang="en-US" sz="2000" b="1" dirty="0">
                <a:latin typeface="+mn-lt"/>
                <a:ea typeface="Calibri" panose="020F0502020204030204" pitchFamily="34" charset="0"/>
              </a:rPr>
              <a:t>Sai.</a:t>
            </a:r>
            <a:r>
              <a:rPr lang="en-US" sz="2000" dirty="0">
                <a:latin typeface="+mn-lt"/>
                <a:ea typeface="Calibri" panose="020F0502020204030204" pitchFamily="34" charset="0"/>
              </a:rPr>
              <a:t> </a:t>
            </a:r>
          </a:p>
        </p:txBody>
      </p:sp>
      <p:sp>
        <p:nvSpPr>
          <p:cNvPr id="13" name="Rectangle 12"/>
          <p:cNvSpPr/>
          <p:nvPr/>
        </p:nvSpPr>
        <p:spPr>
          <a:xfrm>
            <a:off x="781770" y="4082502"/>
            <a:ext cx="2824812" cy="553998"/>
          </a:xfrm>
          <a:prstGeom prst="rect">
            <a:avLst/>
          </a:prstGeom>
        </p:spPr>
        <p:txBody>
          <a:bodyPr wrap="none">
            <a:spAutoFit/>
          </a:bodyPr>
          <a:lstStyle/>
          <a:p>
            <a:pPr algn="just">
              <a:lnSpc>
                <a:spcPct val="150000"/>
              </a:lnSpc>
              <a:spcBef>
                <a:spcPts val="600"/>
              </a:spcBef>
              <a:spcAft>
                <a:spcPts val="600"/>
              </a:spcAft>
            </a:pPr>
            <a:r>
              <a:rPr lang="en-US" sz="2000" dirty="0">
                <a:latin typeface="+mn-lt"/>
                <a:ea typeface="Calibri" panose="020F0502020204030204" pitchFamily="34" charset="0"/>
              </a:rPr>
              <a:t>(2</a:t>
            </a:r>
            <a:r>
              <a:rPr lang="en-US" sz="2000" baseline="30000" dirty="0">
                <a:latin typeface="+mn-lt"/>
                <a:ea typeface="Calibri" panose="020F0502020204030204" pitchFamily="34" charset="0"/>
              </a:rPr>
              <a:t>11</a:t>
            </a:r>
            <a:r>
              <a:rPr lang="en-US" sz="2000" dirty="0">
                <a:latin typeface="+mn-lt"/>
                <a:ea typeface="Calibri" panose="020F0502020204030204" pitchFamily="34" charset="0"/>
              </a:rPr>
              <a:t> </a:t>
            </a:r>
            <a:r>
              <a:rPr lang="en-US" sz="2000">
                <a:latin typeface="+mn-lt"/>
                <a:ea typeface="Calibri" panose="020F0502020204030204" pitchFamily="34" charset="0"/>
              </a:rPr>
              <a:t>: </a:t>
            </a:r>
            <a:r>
              <a:rPr lang="en-US" sz="2000" smtClean="0">
                <a:latin typeface="+mn-lt"/>
                <a:ea typeface="Calibri" panose="020F0502020204030204" pitchFamily="34" charset="0"/>
              </a:rPr>
              <a:t>2</a:t>
            </a:r>
            <a:r>
              <a:rPr lang="en-US" sz="2000" baseline="30000" smtClean="0">
                <a:latin typeface="+mn-lt"/>
                <a:ea typeface="Calibri" panose="020F0502020204030204" pitchFamily="34" charset="0"/>
              </a:rPr>
              <a:t>8 </a:t>
            </a:r>
            <a:r>
              <a:rPr lang="en-US" sz="2000" smtClean="0">
                <a:latin typeface="+mn-lt"/>
                <a:ea typeface="Calibri" panose="020F0502020204030204" pitchFamily="34" charset="0"/>
              </a:rPr>
              <a:t>= </a:t>
            </a:r>
            <a:r>
              <a:rPr lang="en-US" sz="2000" dirty="0">
                <a:latin typeface="+mn-lt"/>
                <a:ea typeface="Calibri" panose="020F0502020204030204" pitchFamily="34" charset="0"/>
              </a:rPr>
              <a:t>2</a:t>
            </a:r>
            <a:r>
              <a:rPr lang="en-US" sz="2000" baseline="30000" dirty="0">
                <a:solidFill>
                  <a:srgbClr val="FF0000"/>
                </a:solidFill>
                <a:latin typeface="+mn-lt"/>
                <a:ea typeface="Calibri" panose="020F0502020204030204" pitchFamily="34" charset="0"/>
              </a:rPr>
              <a:t>11-8</a:t>
            </a:r>
            <a:r>
              <a:rPr lang="en-US" sz="2000" dirty="0">
                <a:latin typeface="+mn-lt"/>
                <a:ea typeface="Calibri" panose="020F0502020204030204" pitchFamily="34" charset="0"/>
              </a:rPr>
              <a:t> </a:t>
            </a:r>
            <a:r>
              <a:rPr lang="en-US" sz="2000">
                <a:latin typeface="+mn-lt"/>
                <a:ea typeface="Calibri" panose="020F0502020204030204" pitchFamily="34" charset="0"/>
              </a:rPr>
              <a:t>= </a:t>
            </a:r>
            <a:r>
              <a:rPr lang="en-US" sz="2000" smtClean="0">
                <a:latin typeface="+mn-lt"/>
                <a:ea typeface="Calibri" panose="020F0502020204030204" pitchFamily="34" charset="0"/>
              </a:rPr>
              <a:t>2</a:t>
            </a:r>
            <a:r>
              <a:rPr lang="en-US" sz="2000" baseline="30000" smtClean="0">
                <a:solidFill>
                  <a:srgbClr val="FF0000"/>
                </a:solidFill>
                <a:latin typeface="+mn-lt"/>
                <a:ea typeface="Calibri" panose="020F0502020204030204" pitchFamily="34" charset="0"/>
              </a:rPr>
              <a:t>3 </a:t>
            </a:r>
            <a:r>
              <a:rPr lang="en-US" sz="2000" smtClean="0">
                <a:latin typeface="+mn-lt"/>
                <a:ea typeface="Calibri" panose="020F0502020204030204" pitchFamily="34" charset="0"/>
              </a:rPr>
              <a:t>= </a:t>
            </a:r>
            <a:r>
              <a:rPr lang="en-US" sz="2000" dirty="0">
                <a:latin typeface="+mn-lt"/>
                <a:ea typeface="Calibri" panose="020F0502020204030204" pitchFamily="34" charset="0"/>
              </a:rPr>
              <a:t>8)</a:t>
            </a:r>
          </a:p>
        </p:txBody>
      </p:sp>
      <p:sp>
        <p:nvSpPr>
          <p:cNvPr id="14" name="Rectangle 13"/>
          <p:cNvSpPr/>
          <p:nvPr/>
        </p:nvSpPr>
        <p:spPr>
          <a:xfrm>
            <a:off x="4989555" y="3901572"/>
            <a:ext cx="2268570" cy="553998"/>
          </a:xfrm>
          <a:prstGeom prst="rect">
            <a:avLst/>
          </a:prstGeom>
        </p:spPr>
        <p:txBody>
          <a:bodyPr wrap="none">
            <a:spAutoFit/>
          </a:bodyPr>
          <a:lstStyle/>
          <a:p>
            <a:pPr algn="just">
              <a:lnSpc>
                <a:spcPct val="150000"/>
              </a:lnSpc>
              <a:spcBef>
                <a:spcPts val="600"/>
              </a:spcBef>
              <a:spcAft>
                <a:spcPts val="600"/>
              </a:spcAft>
            </a:pPr>
            <a:r>
              <a:rPr lang="en-US" sz="2000" dirty="0">
                <a:latin typeface="+mn-lt"/>
                <a:ea typeface="Calibri" panose="020F0502020204030204" pitchFamily="34" charset="0"/>
              </a:rPr>
              <a:t>5</a:t>
            </a:r>
            <a:r>
              <a:rPr lang="en-US" sz="2000" baseline="30000" dirty="0">
                <a:latin typeface="+mn-lt"/>
                <a:ea typeface="Calibri" panose="020F0502020204030204" pitchFamily="34" charset="0"/>
              </a:rPr>
              <a:t>6</a:t>
            </a:r>
            <a:r>
              <a:rPr lang="en-US" sz="2000" dirty="0">
                <a:latin typeface="+mn-lt"/>
                <a:ea typeface="Calibri" panose="020F0502020204030204" pitchFamily="34" charset="0"/>
              </a:rPr>
              <a:t> : 5</a:t>
            </a:r>
            <a:r>
              <a:rPr lang="en-US" sz="2000" baseline="30000" dirty="0">
                <a:latin typeface="+mn-lt"/>
                <a:ea typeface="Calibri" panose="020F0502020204030204" pitchFamily="34" charset="0"/>
              </a:rPr>
              <a:t>6</a:t>
            </a:r>
            <a:r>
              <a:rPr lang="en-US" sz="2000" dirty="0">
                <a:latin typeface="+mn-lt"/>
                <a:ea typeface="Calibri" panose="020F0502020204030204" pitchFamily="34" charset="0"/>
              </a:rPr>
              <a:t> = 5 =&gt; </a:t>
            </a:r>
            <a:r>
              <a:rPr lang="en-US" sz="2000" b="1" dirty="0">
                <a:latin typeface="+mn-lt"/>
                <a:ea typeface="Calibri" panose="020F0502020204030204" pitchFamily="34" charset="0"/>
              </a:rPr>
              <a:t>Sai.</a:t>
            </a:r>
            <a:r>
              <a:rPr lang="en-US" sz="2000" dirty="0">
                <a:latin typeface="+mn-lt"/>
                <a:ea typeface="Calibri" panose="020F0502020204030204" pitchFamily="34" charset="0"/>
              </a:rPr>
              <a:t> </a:t>
            </a:r>
          </a:p>
        </p:txBody>
      </p:sp>
      <p:sp>
        <p:nvSpPr>
          <p:cNvPr id="15" name="Rectangle 14"/>
          <p:cNvSpPr/>
          <p:nvPr/>
        </p:nvSpPr>
        <p:spPr>
          <a:xfrm>
            <a:off x="5333399" y="4474150"/>
            <a:ext cx="1521570" cy="400110"/>
          </a:xfrm>
          <a:prstGeom prst="rect">
            <a:avLst/>
          </a:prstGeom>
        </p:spPr>
        <p:txBody>
          <a:bodyPr wrap="none">
            <a:spAutoFit/>
          </a:bodyPr>
          <a:lstStyle/>
          <a:p>
            <a:r>
              <a:rPr lang="en-US" sz="2000" dirty="0">
                <a:latin typeface="+mn-lt"/>
                <a:ea typeface="Calibri" panose="020F0502020204030204" pitchFamily="34" charset="0"/>
              </a:rPr>
              <a:t>(5</a:t>
            </a:r>
            <a:r>
              <a:rPr lang="en-US" sz="2000" baseline="30000" dirty="0">
                <a:latin typeface="+mn-lt"/>
                <a:ea typeface="Calibri" panose="020F0502020204030204" pitchFamily="34" charset="0"/>
              </a:rPr>
              <a:t>6</a:t>
            </a:r>
            <a:r>
              <a:rPr lang="en-US" sz="2000" dirty="0">
                <a:latin typeface="+mn-lt"/>
                <a:ea typeface="Calibri" panose="020F0502020204030204" pitchFamily="34" charset="0"/>
              </a:rPr>
              <a:t> : </a:t>
            </a:r>
            <a:r>
              <a:rPr lang="en-US" sz="2000" dirty="0" smtClean="0">
                <a:latin typeface="+mn-lt"/>
                <a:ea typeface="Calibri" panose="020F0502020204030204" pitchFamily="34" charset="0"/>
              </a:rPr>
              <a:t>5</a:t>
            </a:r>
            <a:r>
              <a:rPr lang="en-US" sz="2000" baseline="30000" dirty="0" smtClean="0">
                <a:latin typeface="+mn-lt"/>
                <a:ea typeface="Calibri" panose="020F0502020204030204" pitchFamily="34" charset="0"/>
              </a:rPr>
              <a:t>6 </a:t>
            </a:r>
            <a:r>
              <a:rPr lang="en-US" sz="2000" dirty="0" smtClean="0">
                <a:latin typeface="+mn-lt"/>
                <a:ea typeface="Calibri" panose="020F0502020204030204" pitchFamily="34" charset="0"/>
              </a:rPr>
              <a:t>= </a:t>
            </a:r>
            <a:r>
              <a:rPr lang="en-US" sz="2000" dirty="0">
                <a:solidFill>
                  <a:srgbClr val="FF0000"/>
                </a:solidFill>
                <a:latin typeface="+mn-lt"/>
                <a:ea typeface="Calibri" panose="020F0502020204030204" pitchFamily="34" charset="0"/>
              </a:rPr>
              <a:t>1</a:t>
            </a:r>
            <a:r>
              <a:rPr lang="en-US" sz="2000" dirty="0">
                <a:latin typeface="+mn-lt"/>
                <a:ea typeface="Calibri" panose="020F0502020204030204" pitchFamily="34" charset="0"/>
              </a:rPr>
              <a:t>.)</a:t>
            </a:r>
            <a:endParaRPr lang="vi-VN" sz="2000" dirty="0">
              <a:latin typeface="+mn-lt"/>
            </a:endParaRPr>
          </a:p>
        </p:txBody>
      </p:sp>
    </p:spTree>
    <p:extLst>
      <p:ext uri="{BB962C8B-B14F-4D97-AF65-F5344CB8AC3E}">
        <p14:creationId xmlns:p14="http://schemas.microsoft.com/office/powerpoint/2010/main" val="369783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fade">
                                      <p:cBhvr>
                                        <p:cTn id="36" dur="500"/>
                                        <p:tgtEl>
                                          <p:spTgt spid="10">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fade">
                                      <p:cBhvr>
                                        <p:cTn id="51" dur="500"/>
                                        <p:tgtEl>
                                          <p:spTgt spid="1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1" grpId="0"/>
      <p:bldP spid="12"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3" name="TextBox 2"/>
          <p:cNvSpPr txBox="1"/>
          <p:nvPr/>
        </p:nvSpPr>
        <p:spPr>
          <a:xfrm>
            <a:off x="-298939" y="861646"/>
            <a:ext cx="6928338" cy="3013838"/>
          </a:xfrm>
          <a:prstGeom prst="rect">
            <a:avLst/>
          </a:prstGeom>
          <a:noFill/>
        </p:spPr>
        <p:txBody>
          <a:bodyPr wrap="square" rtlCol="0">
            <a:spAutoFit/>
          </a:bodyPr>
          <a:lstStyle/>
          <a:p>
            <a:pPr algn="ctr">
              <a:lnSpc>
                <a:spcPct val="150000"/>
              </a:lnSpc>
            </a:pPr>
            <a:r>
              <a:rPr lang="en-US" sz="4400" b="1" dirty="0" smtClean="0">
                <a:solidFill>
                  <a:schemeClr val="bg1"/>
                </a:solidFill>
              </a:rPr>
              <a:t>BÀI 4: </a:t>
            </a:r>
          </a:p>
          <a:p>
            <a:pPr algn="ctr">
              <a:lnSpc>
                <a:spcPct val="150000"/>
              </a:lnSpc>
            </a:pPr>
            <a:r>
              <a:rPr lang="en-US" sz="4400" b="1" dirty="0" smtClean="0">
                <a:solidFill>
                  <a:schemeClr val="bg1"/>
                </a:solidFill>
              </a:rPr>
              <a:t>LŨY THỪA VỚI SỐ MŨ TỰ NHIÊN</a:t>
            </a:r>
            <a:endParaRPr lang="vi-VN" sz="44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1318846" y="490992"/>
            <a:ext cx="4642339" cy="584775"/>
          </a:xfrm>
          <a:prstGeom prst="rect">
            <a:avLst/>
          </a:prstGeom>
          <a:noFill/>
        </p:spPr>
        <p:txBody>
          <a:bodyPr wrap="square" rtlCol="0">
            <a:spAutoFit/>
          </a:bodyPr>
          <a:lstStyle/>
          <a:p>
            <a:r>
              <a:rPr lang="en-US" sz="3200" b="1" dirty="0" smtClean="0">
                <a:solidFill>
                  <a:schemeClr val="bg1"/>
                </a:solidFill>
              </a:rPr>
              <a:t>LUYỆN TẬP</a:t>
            </a:r>
            <a:endParaRPr lang="vi-VN" sz="3200" b="1" dirty="0">
              <a:solidFill>
                <a:schemeClr val="bg1"/>
              </a:solidFill>
            </a:endParaRPr>
          </a:p>
        </p:txBody>
      </p:sp>
      <p:sp>
        <p:nvSpPr>
          <p:cNvPr id="7" name="TextBox 6"/>
          <p:cNvSpPr txBox="1"/>
          <p:nvPr/>
        </p:nvSpPr>
        <p:spPr>
          <a:xfrm>
            <a:off x="318586" y="1332532"/>
            <a:ext cx="8234855" cy="461665"/>
          </a:xfrm>
          <a:prstGeom prst="rect">
            <a:avLst/>
          </a:prstGeom>
          <a:noFill/>
        </p:spPr>
        <p:txBody>
          <a:bodyPr wrap="square" rtlCol="0">
            <a:spAutoFit/>
          </a:bodyPr>
          <a:lstStyle/>
          <a:p>
            <a:r>
              <a:rPr lang="en-US" sz="2400" b="1" dirty="0" err="1" smtClean="0"/>
              <a:t>Bài</a:t>
            </a:r>
            <a:r>
              <a:rPr lang="en-US" sz="2400" b="1" dirty="0"/>
              <a:t> </a:t>
            </a:r>
            <a:r>
              <a:rPr lang="en-US" sz="2400" b="1" dirty="0" smtClean="0"/>
              <a:t>1</a:t>
            </a:r>
            <a:r>
              <a:rPr lang="en-US" sz="2400" dirty="0" smtClean="0"/>
              <a:t>: </a:t>
            </a:r>
            <a:r>
              <a:rPr lang="en-US" sz="2400" dirty="0" err="1" smtClean="0"/>
              <a:t>Viết</a:t>
            </a:r>
            <a:r>
              <a:rPr lang="en-US" sz="2400" dirty="0" smtClean="0"/>
              <a:t> </a:t>
            </a:r>
            <a:r>
              <a:rPr lang="en-US" sz="2400" dirty="0" err="1" smtClean="0"/>
              <a:t>các</a:t>
            </a:r>
            <a:r>
              <a:rPr lang="en-US" sz="2400" dirty="0" smtClean="0"/>
              <a:t> </a:t>
            </a:r>
            <a:r>
              <a:rPr lang="en-US" sz="2400" dirty="0" err="1" smtClean="0"/>
              <a:t>tích</a:t>
            </a:r>
            <a:r>
              <a:rPr lang="en-US" sz="2400" dirty="0" smtClean="0"/>
              <a:t> </a:t>
            </a:r>
            <a:r>
              <a:rPr lang="en-US" sz="2400" dirty="0" err="1" smtClean="0"/>
              <a:t>sau</a:t>
            </a:r>
            <a:r>
              <a:rPr lang="en-US" sz="2400" dirty="0" smtClean="0"/>
              <a:t> </a:t>
            </a:r>
            <a:r>
              <a:rPr lang="en-US" sz="2400" dirty="0" err="1" smtClean="0"/>
              <a:t>dưới</a:t>
            </a:r>
            <a:r>
              <a:rPr lang="en-US" sz="2400" dirty="0" smtClean="0"/>
              <a:t> </a:t>
            </a:r>
            <a:r>
              <a:rPr lang="en-US" sz="2400" dirty="0" err="1" smtClean="0"/>
              <a:t>dạng</a:t>
            </a:r>
            <a:r>
              <a:rPr lang="en-US" sz="2400" dirty="0" smtClean="0"/>
              <a:t> </a:t>
            </a:r>
            <a:r>
              <a:rPr lang="en-US" sz="2400" dirty="0" err="1" smtClean="0"/>
              <a:t>lũy</a:t>
            </a:r>
            <a:r>
              <a:rPr lang="en-US" sz="2400" dirty="0" smtClean="0"/>
              <a:t> </a:t>
            </a:r>
            <a:r>
              <a:rPr lang="en-US" sz="2400" dirty="0" err="1" smtClean="0"/>
              <a:t>thừa</a:t>
            </a:r>
            <a:r>
              <a:rPr lang="en-US" sz="2400" dirty="0" smtClean="0"/>
              <a:t>:</a:t>
            </a:r>
            <a:endParaRPr lang="vi-VN" sz="2400" dirty="0"/>
          </a:p>
        </p:txBody>
      </p:sp>
      <p:graphicFrame>
        <p:nvGraphicFramePr>
          <p:cNvPr id="2" name="Table 1"/>
          <p:cNvGraphicFramePr>
            <a:graphicFrameLocks noGrp="1"/>
          </p:cNvGraphicFramePr>
          <p:nvPr>
            <p:extLst>
              <p:ext uri="{D42A27DB-BD31-4B8C-83A1-F6EECF244321}">
                <p14:modId xmlns:p14="http://schemas.microsoft.com/office/powerpoint/2010/main" val="3557189385"/>
              </p:ext>
            </p:extLst>
          </p:nvPr>
        </p:nvGraphicFramePr>
        <p:xfrm>
          <a:off x="602724" y="1977304"/>
          <a:ext cx="7207776" cy="2971865"/>
        </p:xfrm>
        <a:graphic>
          <a:graphicData uri="http://schemas.openxmlformats.org/drawingml/2006/table">
            <a:tbl>
              <a:tblPr firstRow="1" bandRow="1">
                <a:tableStyleId>{E27665BA-8202-44FC-AD62-C9F0E3EA811A}</a:tableStyleId>
              </a:tblPr>
              <a:tblGrid>
                <a:gridCol w="3603888">
                  <a:extLst>
                    <a:ext uri="{9D8B030D-6E8A-4147-A177-3AD203B41FA5}">
                      <a16:colId xmlns:a16="http://schemas.microsoft.com/office/drawing/2014/main" val="3536791214"/>
                    </a:ext>
                  </a:extLst>
                </a:gridCol>
                <a:gridCol w="3603888">
                  <a:extLst>
                    <a:ext uri="{9D8B030D-6E8A-4147-A177-3AD203B41FA5}">
                      <a16:colId xmlns:a16="http://schemas.microsoft.com/office/drawing/2014/main" val="2523433878"/>
                    </a:ext>
                  </a:extLst>
                </a:gridCol>
              </a:tblGrid>
              <a:tr h="594373">
                <a:tc>
                  <a:txBody>
                    <a:bodyPr/>
                    <a:lstStyle/>
                    <a:p>
                      <a:pPr algn="ctr"/>
                      <a:r>
                        <a:rPr lang="en-US" sz="2400" dirty="0" err="1" smtClean="0"/>
                        <a:t>Cột</a:t>
                      </a:r>
                      <a:r>
                        <a:rPr lang="en-US" sz="2400" baseline="0" dirty="0" smtClean="0"/>
                        <a:t> A</a:t>
                      </a:r>
                      <a:endParaRPr lang="vi-VN" sz="2400" dirty="0"/>
                    </a:p>
                  </a:txBody>
                  <a:tcPr>
                    <a:solidFill>
                      <a:schemeClr val="accent6">
                        <a:lumMod val="60000"/>
                        <a:lumOff val="40000"/>
                      </a:schemeClr>
                    </a:solidFill>
                  </a:tcPr>
                </a:tc>
                <a:tc>
                  <a:txBody>
                    <a:bodyPr/>
                    <a:lstStyle/>
                    <a:p>
                      <a:pPr algn="ctr"/>
                      <a:r>
                        <a:rPr lang="en-US" sz="2400" dirty="0" err="1" smtClean="0"/>
                        <a:t>Cột</a:t>
                      </a:r>
                      <a:r>
                        <a:rPr lang="en-US" sz="2400" baseline="0" dirty="0" smtClean="0"/>
                        <a:t> B</a:t>
                      </a:r>
                      <a:endParaRPr lang="vi-VN" sz="2400" dirty="0"/>
                    </a:p>
                  </a:txBody>
                  <a:tcPr>
                    <a:solidFill>
                      <a:schemeClr val="accent6">
                        <a:lumMod val="60000"/>
                        <a:lumOff val="40000"/>
                      </a:schemeClr>
                    </a:solidFill>
                  </a:tcPr>
                </a:tc>
                <a:extLst>
                  <a:ext uri="{0D108BD9-81ED-4DB2-BD59-A6C34878D82A}">
                    <a16:rowId xmlns:a16="http://schemas.microsoft.com/office/drawing/2014/main" val="2847625810"/>
                  </a:ext>
                </a:extLst>
              </a:tr>
              <a:tr h="594373">
                <a:tc>
                  <a:txBody>
                    <a:bodyPr/>
                    <a:lstStyle/>
                    <a:p>
                      <a:pPr algn="ctr"/>
                      <a:r>
                        <a:rPr lang="en-US" sz="2400" dirty="0" smtClean="0"/>
                        <a:t>3</a:t>
                      </a:r>
                      <a:r>
                        <a:rPr lang="en-US" sz="2400" baseline="30000" dirty="0" smtClean="0"/>
                        <a:t>7</a:t>
                      </a:r>
                      <a:r>
                        <a:rPr lang="en-US" sz="2400" baseline="0" dirty="0" smtClean="0"/>
                        <a:t>. 3</a:t>
                      </a:r>
                      <a:r>
                        <a:rPr lang="en-US" sz="2400" baseline="30000" dirty="0" smtClean="0"/>
                        <a:t>3</a:t>
                      </a:r>
                      <a:endParaRPr lang="vi-VN" sz="2400" dirty="0"/>
                    </a:p>
                  </a:txBody>
                  <a:tcPr>
                    <a:solidFill>
                      <a:schemeClr val="accent5">
                        <a:lumMod val="20000"/>
                        <a:lumOff val="80000"/>
                      </a:schemeClr>
                    </a:solidFill>
                  </a:tcPr>
                </a:tc>
                <a:tc>
                  <a:txBody>
                    <a:bodyPr/>
                    <a:lstStyle/>
                    <a:p>
                      <a:pPr algn="ctr"/>
                      <a:r>
                        <a:rPr lang="en-US" sz="2400" dirty="0" smtClean="0"/>
                        <a:t>5</a:t>
                      </a:r>
                      <a:r>
                        <a:rPr lang="en-US" sz="2400" baseline="30000" dirty="0" smtClean="0"/>
                        <a:t>17</a:t>
                      </a:r>
                      <a:endParaRPr lang="vi-VN" sz="2400" dirty="0"/>
                    </a:p>
                  </a:txBody>
                  <a:tcPr>
                    <a:solidFill>
                      <a:schemeClr val="accent5">
                        <a:lumMod val="20000"/>
                        <a:lumOff val="80000"/>
                      </a:schemeClr>
                    </a:solidFill>
                  </a:tcPr>
                </a:tc>
                <a:extLst>
                  <a:ext uri="{0D108BD9-81ED-4DB2-BD59-A6C34878D82A}">
                    <a16:rowId xmlns:a16="http://schemas.microsoft.com/office/drawing/2014/main" val="2533948530"/>
                  </a:ext>
                </a:extLst>
              </a:tr>
              <a:tr h="594373">
                <a:tc>
                  <a:txBody>
                    <a:bodyPr/>
                    <a:lstStyle/>
                    <a:p>
                      <a:pPr algn="ctr"/>
                      <a:r>
                        <a:rPr lang="en-US" sz="2400" dirty="0" smtClean="0"/>
                        <a:t>5</a:t>
                      </a:r>
                      <a:r>
                        <a:rPr lang="en-US" sz="2400" baseline="30000" dirty="0" smtClean="0"/>
                        <a:t>9</a:t>
                      </a:r>
                      <a:r>
                        <a:rPr lang="en-US" sz="2400" baseline="0" dirty="0" smtClean="0"/>
                        <a:t> : 5</a:t>
                      </a:r>
                      <a:r>
                        <a:rPr lang="en-US" sz="2400" baseline="30000" dirty="0" smtClean="0"/>
                        <a:t>7</a:t>
                      </a:r>
                      <a:endParaRPr lang="vi-VN" sz="2400" dirty="0"/>
                    </a:p>
                  </a:txBody>
                  <a:tcPr>
                    <a:solidFill>
                      <a:schemeClr val="accent5">
                        <a:lumMod val="20000"/>
                        <a:lumOff val="80000"/>
                      </a:schemeClr>
                    </a:solidFill>
                  </a:tcPr>
                </a:tc>
                <a:tc>
                  <a:txBody>
                    <a:bodyPr/>
                    <a:lstStyle/>
                    <a:p>
                      <a:pPr algn="ctr"/>
                      <a:r>
                        <a:rPr lang="en-US" sz="2400" dirty="0" smtClean="0"/>
                        <a:t>2</a:t>
                      </a:r>
                      <a:r>
                        <a:rPr lang="en-US" sz="2400" baseline="30000" dirty="0" smtClean="0"/>
                        <a:t>3</a:t>
                      </a:r>
                      <a:endParaRPr lang="vi-VN" sz="2400" dirty="0"/>
                    </a:p>
                  </a:txBody>
                  <a:tcPr>
                    <a:solidFill>
                      <a:schemeClr val="accent5">
                        <a:lumMod val="20000"/>
                        <a:lumOff val="80000"/>
                      </a:schemeClr>
                    </a:solidFill>
                  </a:tcPr>
                </a:tc>
                <a:extLst>
                  <a:ext uri="{0D108BD9-81ED-4DB2-BD59-A6C34878D82A}">
                    <a16:rowId xmlns:a16="http://schemas.microsoft.com/office/drawing/2014/main" val="3932997150"/>
                  </a:ext>
                </a:extLst>
              </a:tr>
              <a:tr h="594373">
                <a:tc>
                  <a:txBody>
                    <a:bodyPr/>
                    <a:lstStyle/>
                    <a:p>
                      <a:pPr algn="ctr"/>
                      <a:r>
                        <a:rPr lang="en-US" sz="2400" dirty="0" smtClean="0"/>
                        <a:t>2</a:t>
                      </a:r>
                      <a:r>
                        <a:rPr lang="en-US" sz="2400" baseline="30000" dirty="0" smtClean="0"/>
                        <a:t>11</a:t>
                      </a:r>
                      <a:r>
                        <a:rPr lang="en-US" sz="2400" baseline="0" dirty="0" smtClean="0"/>
                        <a:t> : 2</a:t>
                      </a:r>
                      <a:r>
                        <a:rPr lang="en-US" sz="2400" baseline="30000" dirty="0" smtClean="0"/>
                        <a:t>8</a:t>
                      </a:r>
                      <a:endParaRPr lang="vi-VN" sz="2400" dirty="0"/>
                    </a:p>
                  </a:txBody>
                  <a:tcPr>
                    <a:solidFill>
                      <a:schemeClr val="accent5">
                        <a:lumMod val="20000"/>
                        <a:lumOff val="80000"/>
                      </a:schemeClr>
                    </a:solidFill>
                  </a:tcPr>
                </a:tc>
                <a:tc>
                  <a:txBody>
                    <a:bodyPr/>
                    <a:lstStyle/>
                    <a:p>
                      <a:pPr algn="ctr"/>
                      <a:r>
                        <a:rPr lang="en-US" sz="2400" dirty="0" smtClean="0"/>
                        <a:t>3</a:t>
                      </a:r>
                      <a:r>
                        <a:rPr lang="en-US" sz="2400" baseline="30000" dirty="0" smtClean="0"/>
                        <a:t>10</a:t>
                      </a:r>
                      <a:endParaRPr lang="vi-VN" sz="2400" dirty="0"/>
                    </a:p>
                  </a:txBody>
                  <a:tcPr>
                    <a:solidFill>
                      <a:schemeClr val="accent5">
                        <a:lumMod val="20000"/>
                        <a:lumOff val="80000"/>
                      </a:schemeClr>
                    </a:solidFill>
                  </a:tcPr>
                </a:tc>
                <a:extLst>
                  <a:ext uri="{0D108BD9-81ED-4DB2-BD59-A6C34878D82A}">
                    <a16:rowId xmlns:a16="http://schemas.microsoft.com/office/drawing/2014/main" val="2993474131"/>
                  </a:ext>
                </a:extLst>
              </a:tr>
              <a:tr h="594373">
                <a:tc>
                  <a:txBody>
                    <a:bodyPr/>
                    <a:lstStyle/>
                    <a:p>
                      <a:pPr algn="ctr"/>
                      <a:r>
                        <a:rPr lang="en-US" sz="2400" dirty="0" smtClean="0"/>
                        <a:t>5</a:t>
                      </a:r>
                      <a:r>
                        <a:rPr lang="en-US" sz="2400" baseline="30000" dirty="0" smtClean="0"/>
                        <a:t>12</a:t>
                      </a:r>
                      <a:r>
                        <a:rPr lang="en-US" sz="2400" baseline="0" dirty="0" smtClean="0"/>
                        <a:t> . 5</a:t>
                      </a:r>
                      <a:r>
                        <a:rPr lang="en-US" sz="2400" baseline="30000" dirty="0" smtClean="0"/>
                        <a:t>5</a:t>
                      </a:r>
                      <a:endParaRPr lang="vi-VN" sz="2400" dirty="0"/>
                    </a:p>
                  </a:txBody>
                  <a:tcPr>
                    <a:solidFill>
                      <a:schemeClr val="accent5">
                        <a:lumMod val="20000"/>
                        <a:lumOff val="80000"/>
                      </a:schemeClr>
                    </a:solidFill>
                  </a:tcPr>
                </a:tc>
                <a:tc>
                  <a:txBody>
                    <a:bodyPr/>
                    <a:lstStyle/>
                    <a:p>
                      <a:pPr algn="ctr"/>
                      <a:r>
                        <a:rPr lang="en-US" sz="2400" dirty="0" smtClean="0"/>
                        <a:t>5</a:t>
                      </a:r>
                      <a:r>
                        <a:rPr lang="en-US" sz="2400" baseline="30000" dirty="0" smtClean="0"/>
                        <a:t>2</a:t>
                      </a:r>
                      <a:endParaRPr lang="vi-VN" sz="2400" dirty="0"/>
                    </a:p>
                  </a:txBody>
                  <a:tcPr>
                    <a:solidFill>
                      <a:schemeClr val="accent5">
                        <a:lumMod val="20000"/>
                        <a:lumOff val="80000"/>
                      </a:schemeClr>
                    </a:solidFill>
                  </a:tcPr>
                </a:tc>
                <a:extLst>
                  <a:ext uri="{0D108BD9-81ED-4DB2-BD59-A6C34878D82A}">
                    <a16:rowId xmlns:a16="http://schemas.microsoft.com/office/drawing/2014/main" val="3896450663"/>
                  </a:ext>
                </a:extLst>
              </a:tr>
            </a:tbl>
          </a:graphicData>
        </a:graphic>
      </p:graphicFrame>
      <p:cxnSp>
        <p:nvCxnSpPr>
          <p:cNvPr id="4" name="Straight Connector 3"/>
          <p:cNvCxnSpPr/>
          <p:nvPr/>
        </p:nvCxnSpPr>
        <p:spPr>
          <a:xfrm>
            <a:off x="3640015" y="2853636"/>
            <a:ext cx="1363785" cy="121920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3524719" y="3463236"/>
            <a:ext cx="1363785" cy="1219200"/>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36" name="Straight Connector 35"/>
          <p:cNvCxnSpPr/>
          <p:nvPr/>
        </p:nvCxnSpPr>
        <p:spPr>
          <a:xfrm flipV="1">
            <a:off x="3516062" y="3589787"/>
            <a:ext cx="1423459" cy="534876"/>
          </a:xfrm>
          <a:prstGeom prst="line">
            <a:avLst/>
          </a:prstGeom>
          <a:ln>
            <a:solidFill>
              <a:srgbClr val="00B050"/>
            </a:solidFill>
          </a:ln>
        </p:spPr>
        <p:style>
          <a:lnRef idx="3">
            <a:schemeClr val="accent1"/>
          </a:lnRef>
          <a:fillRef idx="0">
            <a:schemeClr val="accent1"/>
          </a:fillRef>
          <a:effectRef idx="2">
            <a:schemeClr val="accent1"/>
          </a:effectRef>
          <a:fontRef idx="minor">
            <a:schemeClr val="tx1"/>
          </a:fontRef>
        </p:style>
      </p:cxnSp>
      <p:cxnSp>
        <p:nvCxnSpPr>
          <p:cNvPr id="37" name="Straight Connector 36"/>
          <p:cNvCxnSpPr/>
          <p:nvPr/>
        </p:nvCxnSpPr>
        <p:spPr>
          <a:xfrm flipV="1">
            <a:off x="3640015" y="2827723"/>
            <a:ext cx="1248489" cy="1924804"/>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21</a:t>
            </a:fld>
            <a:endParaRPr lang="en"/>
          </a:p>
        </p:txBody>
      </p:sp>
      <p:grpSp>
        <p:nvGrpSpPr>
          <p:cNvPr id="5" name="Google Shape;194;p12"/>
          <p:cNvGrpSpPr/>
          <p:nvPr/>
        </p:nvGrpSpPr>
        <p:grpSpPr>
          <a:xfrm>
            <a:off x="293683" y="574116"/>
            <a:ext cx="309041" cy="403123"/>
            <a:chOff x="590250" y="244200"/>
            <a:chExt cx="407975" cy="532175"/>
          </a:xfrm>
        </p:grpSpPr>
        <p:sp>
          <p:nvSpPr>
            <p:cNvPr id="6"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963246" y="501725"/>
            <a:ext cx="4642339" cy="584775"/>
          </a:xfrm>
          <a:prstGeom prst="rect">
            <a:avLst/>
          </a:prstGeom>
          <a:noFill/>
        </p:spPr>
        <p:txBody>
          <a:bodyPr wrap="square" rtlCol="0">
            <a:spAutoFit/>
          </a:bodyPr>
          <a:lstStyle/>
          <a:p>
            <a:r>
              <a:rPr lang="en-US" sz="3200" b="1" dirty="0" smtClean="0">
                <a:solidFill>
                  <a:schemeClr val="bg1"/>
                </a:solidFill>
              </a:rPr>
              <a:t>LUYỆN TẬP</a:t>
            </a:r>
            <a:endParaRPr lang="vi-VN" sz="3200" b="1" dirty="0">
              <a:solidFill>
                <a:schemeClr val="bg1"/>
              </a:solidFill>
            </a:endParaRPr>
          </a:p>
        </p:txBody>
      </p:sp>
      <p:sp>
        <p:nvSpPr>
          <p:cNvPr id="21" name="TextBox 20"/>
          <p:cNvSpPr txBox="1"/>
          <p:nvPr/>
        </p:nvSpPr>
        <p:spPr>
          <a:xfrm>
            <a:off x="63083" y="1341547"/>
            <a:ext cx="7554917" cy="400110"/>
          </a:xfrm>
          <a:prstGeom prst="rect">
            <a:avLst/>
          </a:prstGeom>
          <a:noFill/>
        </p:spPr>
        <p:txBody>
          <a:bodyPr wrap="square" rtlCol="0">
            <a:spAutoFit/>
          </a:bodyPr>
          <a:lstStyle/>
          <a:p>
            <a:r>
              <a:rPr lang="en-US" sz="2000" dirty="0" smtClean="0">
                <a:solidFill>
                  <a:srgbClr val="002060"/>
                </a:solidFill>
              </a:rPr>
              <a:t>2. </a:t>
            </a:r>
            <a:r>
              <a:rPr lang="en-US" sz="2000" dirty="0" smtClean="0"/>
              <a:t>a) </a:t>
            </a:r>
            <a:r>
              <a:rPr lang="en-US" sz="2000" dirty="0" err="1" smtClean="0"/>
              <a:t>Viết</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mỗi</a:t>
            </a:r>
            <a:r>
              <a:rPr lang="en-US" sz="2000" dirty="0" smtClean="0"/>
              <a:t> </a:t>
            </a:r>
            <a:r>
              <a:rPr lang="en-US" sz="2000" dirty="0" err="1" smtClean="0"/>
              <a:t>phép</a:t>
            </a:r>
            <a:r>
              <a:rPr lang="en-US" sz="2000" dirty="0" smtClean="0"/>
              <a:t> </a:t>
            </a:r>
            <a:r>
              <a:rPr lang="en-US" sz="2000" dirty="0" err="1" smtClean="0"/>
              <a:t>tính</a:t>
            </a:r>
            <a:r>
              <a:rPr lang="en-US" sz="2000" dirty="0" smtClean="0"/>
              <a:t> </a:t>
            </a:r>
            <a:r>
              <a:rPr lang="en-US" sz="2000" dirty="0" err="1" smtClean="0"/>
              <a:t>sau</a:t>
            </a:r>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một</a:t>
            </a:r>
            <a:r>
              <a:rPr lang="en-US" sz="2000" dirty="0" smtClean="0"/>
              <a:t> </a:t>
            </a:r>
            <a:r>
              <a:rPr lang="en-US" sz="2000" dirty="0" err="1" smtClean="0"/>
              <a:t>lũy</a:t>
            </a:r>
            <a:r>
              <a:rPr lang="en-US" sz="2000" dirty="0" smtClean="0"/>
              <a:t> </a:t>
            </a:r>
            <a:r>
              <a:rPr lang="en-US" sz="2000" dirty="0" err="1" smtClean="0"/>
              <a:t>thừa</a:t>
            </a:r>
            <a:r>
              <a:rPr lang="en-US" sz="2000" dirty="0" smtClean="0"/>
              <a:t>.</a:t>
            </a:r>
            <a:endParaRPr lang="vi-VN" sz="2000" dirty="0"/>
          </a:p>
        </p:txBody>
      </p:sp>
      <p:sp>
        <p:nvSpPr>
          <p:cNvPr id="22" name="TextBox 21"/>
          <p:cNvSpPr txBox="1"/>
          <p:nvPr/>
        </p:nvSpPr>
        <p:spPr>
          <a:xfrm>
            <a:off x="338887" y="1860247"/>
            <a:ext cx="1274013" cy="400110"/>
          </a:xfrm>
          <a:prstGeom prst="rect">
            <a:avLst/>
          </a:prstGeom>
          <a:noFill/>
        </p:spPr>
        <p:txBody>
          <a:bodyPr wrap="square" rtlCol="0">
            <a:spAutoFit/>
          </a:bodyPr>
          <a:lstStyle/>
          <a:p>
            <a:r>
              <a:rPr lang="en-US" sz="2000" dirty="0" smtClean="0"/>
              <a:t>5</a:t>
            </a:r>
            <a:r>
              <a:rPr lang="en-US" sz="2000" baseline="30000" dirty="0" smtClean="0"/>
              <a:t>7</a:t>
            </a:r>
            <a:r>
              <a:rPr lang="en-US" sz="2000" dirty="0" smtClean="0"/>
              <a:t> . 5</a:t>
            </a:r>
            <a:r>
              <a:rPr lang="en-US" sz="2000" baseline="30000" dirty="0" smtClean="0"/>
              <a:t>5</a:t>
            </a:r>
            <a:r>
              <a:rPr lang="en-US" sz="2000" dirty="0" smtClean="0"/>
              <a:t>; </a:t>
            </a:r>
            <a:endParaRPr lang="vi-VN" sz="2000" dirty="0"/>
          </a:p>
        </p:txBody>
      </p:sp>
      <p:sp>
        <p:nvSpPr>
          <p:cNvPr id="23" name="TextBox 22"/>
          <p:cNvSpPr txBox="1"/>
          <p:nvPr/>
        </p:nvSpPr>
        <p:spPr>
          <a:xfrm>
            <a:off x="3203534" y="1887467"/>
            <a:ext cx="1274013" cy="400110"/>
          </a:xfrm>
          <a:prstGeom prst="rect">
            <a:avLst/>
          </a:prstGeom>
          <a:noFill/>
        </p:spPr>
        <p:txBody>
          <a:bodyPr wrap="square" rtlCol="0">
            <a:spAutoFit/>
          </a:bodyPr>
          <a:lstStyle/>
          <a:p>
            <a:r>
              <a:rPr lang="en-US" sz="2000" dirty="0" smtClean="0"/>
              <a:t>9</a:t>
            </a:r>
            <a:r>
              <a:rPr lang="en-US" sz="2000" baseline="30000" dirty="0" smtClean="0"/>
              <a:t>5</a:t>
            </a:r>
            <a:r>
              <a:rPr lang="en-US" sz="2000" dirty="0" smtClean="0"/>
              <a:t> . 8</a:t>
            </a:r>
            <a:r>
              <a:rPr lang="en-US" sz="2000" baseline="30000" dirty="0" smtClean="0"/>
              <a:t>0</a:t>
            </a:r>
            <a:r>
              <a:rPr lang="en-US" sz="2000" dirty="0" smtClean="0"/>
              <a:t>; </a:t>
            </a:r>
            <a:endParaRPr lang="vi-VN" sz="2000" dirty="0"/>
          </a:p>
        </p:txBody>
      </p:sp>
      <p:sp>
        <p:nvSpPr>
          <p:cNvPr id="24" name="TextBox 23"/>
          <p:cNvSpPr txBox="1"/>
          <p:nvPr/>
        </p:nvSpPr>
        <p:spPr>
          <a:xfrm>
            <a:off x="6561887" y="1886557"/>
            <a:ext cx="1616913" cy="400110"/>
          </a:xfrm>
          <a:prstGeom prst="rect">
            <a:avLst/>
          </a:prstGeom>
          <a:noFill/>
        </p:spPr>
        <p:txBody>
          <a:bodyPr wrap="square" rtlCol="0">
            <a:spAutoFit/>
          </a:bodyPr>
          <a:lstStyle/>
          <a:p>
            <a:r>
              <a:rPr lang="en-US" sz="2000" dirty="0" smtClean="0"/>
              <a:t>2</a:t>
            </a:r>
            <a:r>
              <a:rPr lang="en-US" sz="2000" baseline="30000" dirty="0" smtClean="0"/>
              <a:t>10</a:t>
            </a:r>
            <a:r>
              <a:rPr lang="en-US" sz="2000" dirty="0" smtClean="0"/>
              <a:t> : 64 .16</a:t>
            </a:r>
            <a:endParaRPr lang="vi-VN" sz="2000" dirty="0"/>
          </a:p>
        </p:txBody>
      </p:sp>
      <p:sp>
        <p:nvSpPr>
          <p:cNvPr id="25" name="TextBox 24"/>
          <p:cNvSpPr txBox="1"/>
          <p:nvPr/>
        </p:nvSpPr>
        <p:spPr>
          <a:xfrm>
            <a:off x="318586" y="2172677"/>
            <a:ext cx="8246313" cy="553998"/>
          </a:xfrm>
          <a:prstGeom prst="rect">
            <a:avLst/>
          </a:prstGeom>
          <a:noFill/>
        </p:spPr>
        <p:txBody>
          <a:bodyPr wrap="square" rtlCol="0">
            <a:spAutoFit/>
          </a:bodyPr>
          <a:lstStyle/>
          <a:p>
            <a:pPr>
              <a:lnSpc>
                <a:spcPct val="150000"/>
              </a:lnSpc>
            </a:pPr>
            <a:r>
              <a:rPr lang="en-US" sz="2000" dirty="0" smtClean="0"/>
              <a:t>b) </a:t>
            </a:r>
            <a:r>
              <a:rPr lang="en-US" sz="2000" dirty="0" err="1" smtClean="0"/>
              <a:t>Viết</a:t>
            </a:r>
            <a:r>
              <a:rPr lang="en-US" sz="2000" dirty="0" smtClean="0"/>
              <a:t> </a:t>
            </a:r>
            <a:r>
              <a:rPr lang="en-US" sz="2000" dirty="0" err="1" smtClean="0"/>
              <a:t>cấu</a:t>
            </a:r>
            <a:r>
              <a:rPr lang="en-US" sz="2000" dirty="0" smtClean="0"/>
              <a:t> </a:t>
            </a:r>
            <a:r>
              <a:rPr lang="en-US" sz="2000" dirty="0" err="1" smtClean="0"/>
              <a:t>tạo</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số</a:t>
            </a:r>
            <a:r>
              <a:rPr lang="en-US" sz="2000" dirty="0" smtClean="0"/>
              <a:t> 4 983; 54 297; 2 023 </a:t>
            </a:r>
            <a:r>
              <a:rPr lang="en-US" sz="2000" dirty="0" err="1" smtClean="0"/>
              <a:t>theo</a:t>
            </a:r>
            <a:r>
              <a:rPr lang="en-US" sz="2000" dirty="0" smtClean="0"/>
              <a:t> </a:t>
            </a:r>
            <a:r>
              <a:rPr lang="en-US" sz="2000" dirty="0" err="1" smtClean="0"/>
              <a:t>mẫu</a:t>
            </a:r>
            <a:r>
              <a:rPr lang="en-US" sz="2000" dirty="0"/>
              <a:t>.</a:t>
            </a:r>
            <a:endParaRPr lang="vi-VN" sz="2000" dirty="0"/>
          </a:p>
        </p:txBody>
      </p:sp>
      <p:sp>
        <p:nvSpPr>
          <p:cNvPr id="26" name="TextBox 25"/>
          <p:cNvSpPr txBox="1"/>
          <p:nvPr/>
        </p:nvSpPr>
        <p:spPr>
          <a:xfrm>
            <a:off x="3467100" y="2600007"/>
            <a:ext cx="1193800"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sp>
        <p:nvSpPr>
          <p:cNvPr id="27" name="TextBox 26"/>
          <p:cNvSpPr txBox="1"/>
          <p:nvPr/>
        </p:nvSpPr>
        <p:spPr>
          <a:xfrm>
            <a:off x="-5787" y="3006011"/>
            <a:ext cx="3017069" cy="400110"/>
          </a:xfrm>
          <a:prstGeom prst="rect">
            <a:avLst/>
          </a:prstGeom>
          <a:noFill/>
        </p:spPr>
        <p:txBody>
          <a:bodyPr wrap="square" rtlCol="0">
            <a:spAutoFit/>
          </a:bodyPr>
          <a:lstStyle/>
          <a:p>
            <a:r>
              <a:rPr lang="en-US" sz="2000" dirty="0"/>
              <a:t>a</a:t>
            </a:r>
            <a:r>
              <a:rPr lang="en-US" sz="2000"/>
              <a:t>) </a:t>
            </a:r>
            <a:r>
              <a:rPr lang="en-US" sz="2000" smtClean="0"/>
              <a:t>5</a:t>
            </a:r>
            <a:r>
              <a:rPr lang="en-US" sz="2000" baseline="30000" smtClean="0"/>
              <a:t>7</a:t>
            </a:r>
            <a:r>
              <a:rPr lang="en-US" sz="2000" smtClean="0"/>
              <a:t>. </a:t>
            </a:r>
            <a:r>
              <a:rPr lang="en-US" sz="2000" dirty="0"/>
              <a:t>5</a:t>
            </a:r>
            <a:r>
              <a:rPr lang="en-US" sz="2000" baseline="30000" dirty="0"/>
              <a:t>5</a:t>
            </a:r>
            <a:r>
              <a:rPr lang="en-US" sz="2000" dirty="0"/>
              <a:t> = 5</a:t>
            </a:r>
            <a:r>
              <a:rPr lang="en-US" sz="2000" baseline="30000" dirty="0"/>
              <a:t>7+5</a:t>
            </a:r>
            <a:r>
              <a:rPr lang="en-US" sz="2000" dirty="0"/>
              <a:t> = 5</a:t>
            </a:r>
            <a:r>
              <a:rPr lang="en-US" sz="2000" baseline="30000" dirty="0"/>
              <a:t>12</a:t>
            </a:r>
            <a:r>
              <a:rPr lang="en-US" sz="2000" dirty="0" smtClean="0"/>
              <a:t>.</a:t>
            </a:r>
            <a:endParaRPr lang="en-US" sz="2000" dirty="0"/>
          </a:p>
        </p:txBody>
      </p:sp>
      <p:sp>
        <p:nvSpPr>
          <p:cNvPr id="28" name="TextBox 27"/>
          <p:cNvSpPr txBox="1"/>
          <p:nvPr/>
        </p:nvSpPr>
        <p:spPr>
          <a:xfrm>
            <a:off x="2555465" y="2998168"/>
            <a:ext cx="3017069" cy="400110"/>
          </a:xfrm>
          <a:prstGeom prst="rect">
            <a:avLst/>
          </a:prstGeom>
          <a:noFill/>
        </p:spPr>
        <p:txBody>
          <a:bodyPr wrap="square" rtlCol="0">
            <a:spAutoFit/>
          </a:bodyPr>
          <a:lstStyle/>
          <a:p>
            <a:pPr algn="ctr"/>
            <a:r>
              <a:rPr lang="en-US" sz="2000" dirty="0"/>
              <a:t>9</a:t>
            </a:r>
            <a:r>
              <a:rPr lang="en-US" sz="2000" baseline="30000" dirty="0"/>
              <a:t>5</a:t>
            </a:r>
            <a:r>
              <a:rPr lang="en-US" sz="2000" dirty="0"/>
              <a:t> : 8</a:t>
            </a:r>
            <a:r>
              <a:rPr lang="en-US" sz="2000" baseline="30000" dirty="0"/>
              <a:t>0</a:t>
            </a:r>
            <a:r>
              <a:rPr lang="en-US" sz="2000"/>
              <a:t> </a:t>
            </a:r>
            <a:r>
              <a:rPr lang="en-US" sz="2000" smtClean="0"/>
              <a:t>= 9</a:t>
            </a:r>
            <a:r>
              <a:rPr lang="en-US" sz="2000" baseline="30000" smtClean="0"/>
              <a:t>5</a:t>
            </a:r>
            <a:r>
              <a:rPr lang="en-US" sz="2000" dirty="0"/>
              <a:t> : 1 = 9</a:t>
            </a:r>
            <a:r>
              <a:rPr lang="en-US" sz="2000" baseline="30000" dirty="0"/>
              <a:t>5</a:t>
            </a:r>
            <a:r>
              <a:rPr lang="en-US" sz="2000" dirty="0"/>
              <a:t>.</a:t>
            </a:r>
          </a:p>
        </p:txBody>
      </p:sp>
      <p:sp>
        <p:nvSpPr>
          <p:cNvPr id="29" name="TextBox 28"/>
          <p:cNvSpPr txBox="1"/>
          <p:nvPr/>
        </p:nvSpPr>
        <p:spPr>
          <a:xfrm>
            <a:off x="6022565" y="2858569"/>
            <a:ext cx="3082835" cy="784830"/>
          </a:xfrm>
          <a:prstGeom prst="rect">
            <a:avLst/>
          </a:prstGeom>
          <a:noFill/>
        </p:spPr>
        <p:txBody>
          <a:bodyPr wrap="square" rtlCol="0">
            <a:spAutoFit/>
          </a:bodyPr>
          <a:lstStyle/>
          <a:p>
            <a:pPr algn="just">
              <a:spcBef>
                <a:spcPts val="300"/>
              </a:spcBef>
              <a:spcAft>
                <a:spcPts val="300"/>
              </a:spcAft>
            </a:pPr>
            <a:r>
              <a:rPr lang="en-US" sz="2000" dirty="0"/>
              <a:t>2</a:t>
            </a:r>
            <a:r>
              <a:rPr lang="en-US" sz="2000" baseline="30000" dirty="0"/>
              <a:t>10</a:t>
            </a:r>
            <a:r>
              <a:rPr lang="en-US" sz="2000" dirty="0"/>
              <a:t> : 64 . 16 = 2</a:t>
            </a:r>
            <a:r>
              <a:rPr lang="en-US" sz="2000" baseline="30000" dirty="0"/>
              <a:t>10</a:t>
            </a:r>
            <a:r>
              <a:rPr lang="en-US" sz="2000" dirty="0"/>
              <a:t> : 2</a:t>
            </a:r>
            <a:r>
              <a:rPr lang="en-US" sz="2000" baseline="30000" dirty="0"/>
              <a:t>6</a:t>
            </a:r>
            <a:r>
              <a:rPr lang="en-US" sz="2000" dirty="0"/>
              <a:t> . </a:t>
            </a:r>
            <a:r>
              <a:rPr lang="en-US" sz="2000" dirty="0" smtClean="0"/>
              <a:t>2</a:t>
            </a:r>
            <a:r>
              <a:rPr lang="en-US" sz="2000" baseline="30000" dirty="0" smtClean="0"/>
              <a:t>4</a:t>
            </a:r>
            <a:r>
              <a:rPr lang="en-US" sz="2000" dirty="0" smtClean="0"/>
              <a:t> </a:t>
            </a:r>
          </a:p>
          <a:p>
            <a:pPr algn="just">
              <a:spcBef>
                <a:spcPts val="300"/>
              </a:spcBef>
              <a:spcAft>
                <a:spcPts val="300"/>
              </a:spcAft>
            </a:pPr>
            <a:r>
              <a:rPr lang="en-US" sz="2000" dirty="0" smtClean="0"/>
              <a:t>= 2</a:t>
            </a:r>
            <a:r>
              <a:rPr lang="en-US" sz="2000" baseline="30000" dirty="0" smtClean="0"/>
              <a:t>10-6+4</a:t>
            </a:r>
            <a:r>
              <a:rPr lang="en-US" sz="2000" dirty="0" smtClean="0"/>
              <a:t> = 2</a:t>
            </a:r>
            <a:r>
              <a:rPr lang="en-US" sz="2000" baseline="30000" dirty="0" smtClean="0"/>
              <a:t>8</a:t>
            </a:r>
            <a:r>
              <a:rPr lang="en-US" sz="2000" dirty="0"/>
              <a:t>.</a:t>
            </a:r>
          </a:p>
        </p:txBody>
      </p:sp>
      <p:sp>
        <p:nvSpPr>
          <p:cNvPr id="30" name="Rectangle 29"/>
          <p:cNvSpPr/>
          <p:nvPr/>
        </p:nvSpPr>
        <p:spPr>
          <a:xfrm>
            <a:off x="-12044" y="3609212"/>
            <a:ext cx="6561887" cy="784830"/>
          </a:xfrm>
          <a:prstGeom prst="rect">
            <a:avLst/>
          </a:prstGeom>
        </p:spPr>
        <p:txBody>
          <a:bodyPr wrap="square">
            <a:spAutoFit/>
          </a:bodyPr>
          <a:lstStyle/>
          <a:p>
            <a:pPr algn="just">
              <a:spcBef>
                <a:spcPts val="300"/>
              </a:spcBef>
              <a:spcAft>
                <a:spcPts val="300"/>
              </a:spcAft>
            </a:pPr>
            <a:r>
              <a:rPr lang="en-US" sz="2000" dirty="0">
                <a:latin typeface="+mn-lt"/>
                <a:ea typeface="Calibri" panose="020F0502020204030204" pitchFamily="34" charset="0"/>
              </a:rPr>
              <a:t>b) 54 297 </a:t>
            </a:r>
            <a:r>
              <a:rPr lang="en-US" sz="2000">
                <a:latin typeface="+mn-lt"/>
                <a:ea typeface="Calibri" panose="020F0502020204030204" pitchFamily="34" charset="0"/>
              </a:rPr>
              <a:t>= </a:t>
            </a:r>
            <a:r>
              <a:rPr lang="en-US" sz="2000" smtClean="0">
                <a:latin typeface="+mn-lt"/>
                <a:ea typeface="Calibri" panose="020F0502020204030204" pitchFamily="34" charset="0"/>
              </a:rPr>
              <a:t>5 . 10 000 </a:t>
            </a:r>
            <a:r>
              <a:rPr lang="en-US" sz="2000">
                <a:latin typeface="+mn-lt"/>
                <a:ea typeface="Calibri" panose="020F0502020204030204" pitchFamily="34" charset="0"/>
              </a:rPr>
              <a:t>+ </a:t>
            </a:r>
            <a:r>
              <a:rPr lang="en-US" sz="2000" smtClean="0">
                <a:latin typeface="+mn-lt"/>
                <a:ea typeface="Calibri" panose="020F0502020204030204" pitchFamily="34" charset="0"/>
              </a:rPr>
              <a:t>4 . 1 000 </a:t>
            </a:r>
            <a:r>
              <a:rPr lang="en-US" sz="2000">
                <a:latin typeface="+mn-lt"/>
                <a:ea typeface="Calibri" panose="020F0502020204030204" pitchFamily="34" charset="0"/>
              </a:rPr>
              <a:t>+ </a:t>
            </a:r>
            <a:r>
              <a:rPr lang="en-US" sz="2000" smtClean="0">
                <a:latin typeface="+mn-lt"/>
                <a:ea typeface="Calibri" panose="020F0502020204030204" pitchFamily="34" charset="0"/>
              </a:rPr>
              <a:t>2 . 100 </a:t>
            </a:r>
            <a:r>
              <a:rPr lang="en-US" sz="2000">
                <a:latin typeface="+mn-lt"/>
                <a:ea typeface="Calibri" panose="020F0502020204030204" pitchFamily="34" charset="0"/>
              </a:rPr>
              <a:t>+ </a:t>
            </a:r>
            <a:r>
              <a:rPr lang="en-US" sz="2000" smtClean="0">
                <a:latin typeface="+mn-lt"/>
                <a:ea typeface="Calibri" panose="020F0502020204030204" pitchFamily="34" charset="0"/>
              </a:rPr>
              <a:t>9 . 10 </a:t>
            </a:r>
            <a:r>
              <a:rPr lang="en-US" sz="2000" dirty="0">
                <a:latin typeface="+mn-lt"/>
                <a:ea typeface="Calibri" panose="020F0502020204030204" pitchFamily="34" charset="0"/>
              </a:rPr>
              <a:t>+ 7</a:t>
            </a:r>
          </a:p>
          <a:p>
            <a:pPr algn="just">
              <a:spcBef>
                <a:spcPts val="300"/>
              </a:spcBef>
              <a:spcAft>
                <a:spcPts val="300"/>
              </a:spcAft>
            </a:pPr>
            <a:r>
              <a:rPr lang="en-US" sz="2000" dirty="0">
                <a:latin typeface="+mn-lt"/>
                <a:ea typeface="Calibri" panose="020F0502020204030204" pitchFamily="34" charset="0"/>
              </a:rPr>
              <a:t>                </a:t>
            </a:r>
            <a:r>
              <a:rPr lang="en-US" sz="2000">
                <a:latin typeface="+mn-lt"/>
                <a:ea typeface="Calibri" panose="020F0502020204030204" pitchFamily="34" charset="0"/>
              </a:rPr>
              <a:t>= </a:t>
            </a:r>
            <a:r>
              <a:rPr lang="en-US" sz="2000" smtClean="0">
                <a:latin typeface="+mn-lt"/>
                <a:ea typeface="Calibri" panose="020F0502020204030204" pitchFamily="34" charset="0"/>
              </a:rPr>
              <a:t>5 . 10</a:t>
            </a:r>
            <a:r>
              <a:rPr lang="en-US" sz="2000" baseline="30000" smtClean="0">
                <a:latin typeface="+mn-lt"/>
                <a:ea typeface="Calibri" panose="020F0502020204030204" pitchFamily="34" charset="0"/>
              </a:rPr>
              <a:t>4</a:t>
            </a:r>
            <a:r>
              <a:rPr lang="en-US" sz="2000">
                <a:latin typeface="+mn-lt"/>
                <a:ea typeface="Calibri" panose="020F0502020204030204" pitchFamily="34" charset="0"/>
              </a:rPr>
              <a:t> </a:t>
            </a:r>
            <a:r>
              <a:rPr lang="en-US" sz="2000" smtClean="0">
                <a:latin typeface="+mn-lt"/>
                <a:ea typeface="Calibri" panose="020F0502020204030204" pitchFamily="34" charset="0"/>
              </a:rPr>
              <a:t>+ </a:t>
            </a:r>
            <a:r>
              <a:rPr lang="en-US" sz="2000" smtClean="0">
                <a:latin typeface="+mn-lt"/>
                <a:ea typeface="Calibri" panose="020F0502020204030204" pitchFamily="34" charset="0"/>
              </a:rPr>
              <a:t>4 . 10</a:t>
            </a:r>
            <a:r>
              <a:rPr lang="en-US" sz="2000" baseline="30000" smtClean="0">
                <a:latin typeface="+mn-lt"/>
                <a:ea typeface="Calibri" panose="020F0502020204030204" pitchFamily="34" charset="0"/>
              </a:rPr>
              <a:t>3</a:t>
            </a:r>
            <a:r>
              <a:rPr lang="en-US" sz="2000" dirty="0">
                <a:latin typeface="+mn-lt"/>
                <a:ea typeface="Calibri" panose="020F0502020204030204" pitchFamily="34" charset="0"/>
              </a:rPr>
              <a:t> + 2 . 10</a:t>
            </a:r>
            <a:r>
              <a:rPr lang="en-US" sz="2000" baseline="30000" dirty="0">
                <a:latin typeface="+mn-lt"/>
                <a:ea typeface="Calibri" panose="020F0502020204030204" pitchFamily="34" charset="0"/>
              </a:rPr>
              <a:t>2</a:t>
            </a:r>
            <a:r>
              <a:rPr lang="en-US" sz="2000" dirty="0">
                <a:latin typeface="+mn-lt"/>
                <a:ea typeface="Calibri" panose="020F0502020204030204" pitchFamily="34" charset="0"/>
              </a:rPr>
              <a:t> </a:t>
            </a:r>
            <a:r>
              <a:rPr lang="en-US" sz="2000">
                <a:latin typeface="+mn-lt"/>
                <a:ea typeface="Calibri" panose="020F0502020204030204" pitchFamily="34" charset="0"/>
              </a:rPr>
              <a:t>+ </a:t>
            </a:r>
            <a:r>
              <a:rPr lang="en-US" sz="2000" smtClean="0">
                <a:latin typeface="+mn-lt"/>
                <a:ea typeface="Calibri" panose="020F0502020204030204" pitchFamily="34" charset="0"/>
              </a:rPr>
              <a:t>9 . 10 </a:t>
            </a:r>
            <a:r>
              <a:rPr lang="en-US" sz="2000" dirty="0">
                <a:latin typeface="+mn-lt"/>
                <a:ea typeface="Calibri" panose="020F0502020204030204" pitchFamily="34" charset="0"/>
              </a:rPr>
              <a:t>+ 7</a:t>
            </a:r>
          </a:p>
        </p:txBody>
      </p:sp>
      <p:sp>
        <p:nvSpPr>
          <p:cNvPr id="31" name="Rectangle 30"/>
          <p:cNvSpPr/>
          <p:nvPr/>
        </p:nvSpPr>
        <p:spPr>
          <a:xfrm>
            <a:off x="20432" y="4401885"/>
            <a:ext cx="5981700" cy="784830"/>
          </a:xfrm>
          <a:prstGeom prst="rect">
            <a:avLst/>
          </a:prstGeom>
        </p:spPr>
        <p:txBody>
          <a:bodyPr wrap="square">
            <a:spAutoFit/>
          </a:bodyPr>
          <a:lstStyle/>
          <a:p>
            <a:pPr algn="just">
              <a:spcBef>
                <a:spcPts val="300"/>
              </a:spcBef>
              <a:spcAft>
                <a:spcPts val="300"/>
              </a:spcAft>
            </a:pPr>
            <a:r>
              <a:rPr lang="en-US" sz="2000" dirty="0">
                <a:latin typeface="+mn-lt"/>
                <a:ea typeface="Calibri" panose="020F0502020204030204" pitchFamily="34" charset="0"/>
              </a:rPr>
              <a:t>     2 023 </a:t>
            </a:r>
            <a:r>
              <a:rPr lang="en-US" sz="2000">
                <a:latin typeface="+mn-lt"/>
                <a:ea typeface="Calibri" panose="020F0502020204030204" pitchFamily="34" charset="0"/>
              </a:rPr>
              <a:t>= </a:t>
            </a:r>
            <a:r>
              <a:rPr lang="en-US" sz="2000" smtClean="0">
                <a:latin typeface="+mn-lt"/>
                <a:ea typeface="Calibri" panose="020F0502020204030204" pitchFamily="34" charset="0"/>
              </a:rPr>
              <a:t>2 . 1 000 </a:t>
            </a:r>
            <a:r>
              <a:rPr lang="en-US" sz="2000">
                <a:latin typeface="+mn-lt"/>
                <a:ea typeface="Calibri" panose="020F0502020204030204" pitchFamily="34" charset="0"/>
              </a:rPr>
              <a:t>+ </a:t>
            </a:r>
            <a:r>
              <a:rPr lang="en-US" sz="2000" smtClean="0">
                <a:latin typeface="+mn-lt"/>
                <a:ea typeface="Calibri" panose="020F0502020204030204" pitchFamily="34" charset="0"/>
              </a:rPr>
              <a:t>0 . 100 +  2 . 10 </a:t>
            </a:r>
            <a:r>
              <a:rPr lang="en-US" sz="2000" dirty="0">
                <a:latin typeface="+mn-lt"/>
                <a:ea typeface="Calibri" panose="020F0502020204030204" pitchFamily="34" charset="0"/>
              </a:rPr>
              <a:t>+ 3</a:t>
            </a:r>
          </a:p>
          <a:p>
            <a:pPr algn="just">
              <a:spcBef>
                <a:spcPts val="300"/>
              </a:spcBef>
              <a:spcAft>
                <a:spcPts val="300"/>
              </a:spcAft>
            </a:pPr>
            <a:r>
              <a:rPr lang="en-US" sz="2000" dirty="0">
                <a:latin typeface="+mn-lt"/>
                <a:ea typeface="Calibri" panose="020F0502020204030204" pitchFamily="34" charset="0"/>
              </a:rPr>
              <a:t>               = 2 . 10</a:t>
            </a:r>
            <a:r>
              <a:rPr lang="en-US" sz="2000" baseline="30000" dirty="0">
                <a:latin typeface="+mn-lt"/>
                <a:ea typeface="Calibri" panose="020F0502020204030204" pitchFamily="34" charset="0"/>
              </a:rPr>
              <a:t>3</a:t>
            </a:r>
            <a:r>
              <a:rPr lang="en-US" sz="2000" dirty="0">
                <a:latin typeface="+mn-lt"/>
                <a:ea typeface="Calibri" panose="020F0502020204030204" pitchFamily="34" charset="0"/>
              </a:rPr>
              <a:t> </a:t>
            </a:r>
            <a:r>
              <a:rPr lang="en-US" sz="2000">
                <a:latin typeface="+mn-lt"/>
                <a:ea typeface="Calibri" panose="020F0502020204030204" pitchFamily="34" charset="0"/>
              </a:rPr>
              <a:t>+ </a:t>
            </a:r>
            <a:r>
              <a:rPr lang="en-US" sz="2000" smtClean="0">
                <a:latin typeface="+mn-lt"/>
                <a:ea typeface="Calibri" panose="020F0502020204030204" pitchFamily="34" charset="0"/>
              </a:rPr>
              <a:t>2 . 10 </a:t>
            </a:r>
            <a:r>
              <a:rPr lang="en-US" sz="2000" dirty="0">
                <a:latin typeface="+mn-lt"/>
                <a:ea typeface="Calibri" panose="020F0502020204030204" pitchFamily="34" charset="0"/>
              </a:rPr>
              <a:t>+ 3</a:t>
            </a:r>
          </a:p>
        </p:txBody>
      </p:sp>
    </p:spTree>
    <p:extLst>
      <p:ext uri="{BB962C8B-B14F-4D97-AF65-F5344CB8AC3E}">
        <p14:creationId xmlns:p14="http://schemas.microsoft.com/office/powerpoint/2010/main" val="148126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22</a:t>
            </a:fld>
            <a:endParaRPr lang="en"/>
          </a:p>
        </p:txBody>
      </p:sp>
      <p:sp>
        <p:nvSpPr>
          <p:cNvPr id="5" name="TextBox 4"/>
          <p:cNvSpPr txBox="1"/>
          <p:nvPr/>
        </p:nvSpPr>
        <p:spPr>
          <a:xfrm>
            <a:off x="734646" y="409970"/>
            <a:ext cx="4642339" cy="646331"/>
          </a:xfrm>
          <a:prstGeom prst="rect">
            <a:avLst/>
          </a:prstGeom>
          <a:noFill/>
        </p:spPr>
        <p:txBody>
          <a:bodyPr wrap="square" rtlCol="0">
            <a:spAutoFit/>
          </a:bodyPr>
          <a:lstStyle/>
          <a:p>
            <a:r>
              <a:rPr lang="en-US" sz="3600" b="1" dirty="0" smtClean="0">
                <a:solidFill>
                  <a:schemeClr val="bg1"/>
                </a:solidFill>
              </a:rPr>
              <a:t>VẬN DỤNG</a:t>
            </a:r>
            <a:endParaRPr lang="vi-VN" sz="3600" b="1" dirty="0">
              <a:solidFill>
                <a:schemeClr val="bg1"/>
              </a:solidFill>
            </a:endParaRPr>
          </a:p>
        </p:txBody>
      </p:sp>
      <p:sp>
        <p:nvSpPr>
          <p:cNvPr id="6" name="TextBox 5"/>
          <p:cNvSpPr txBox="1"/>
          <p:nvPr/>
        </p:nvSpPr>
        <p:spPr>
          <a:xfrm>
            <a:off x="38600" y="1285887"/>
            <a:ext cx="6903590" cy="1938992"/>
          </a:xfrm>
          <a:prstGeom prst="rect">
            <a:avLst/>
          </a:prstGeom>
          <a:noFill/>
        </p:spPr>
        <p:txBody>
          <a:bodyPr wrap="square" rtlCol="0">
            <a:spAutoFit/>
          </a:bodyPr>
          <a:lstStyle/>
          <a:p>
            <a:pPr algn="just">
              <a:lnSpc>
                <a:spcPct val="150000"/>
              </a:lnSpc>
            </a:pPr>
            <a:r>
              <a:rPr lang="en-US" sz="2000" b="1" dirty="0" smtClean="0">
                <a:solidFill>
                  <a:srgbClr val="0070C0"/>
                </a:solidFill>
              </a:rPr>
              <a:t>3. </a:t>
            </a:r>
            <a:r>
              <a:rPr lang="en-US" sz="2000" dirty="0" smtClean="0"/>
              <a:t>Theo </a:t>
            </a:r>
            <a:r>
              <a:rPr lang="en-US" sz="2000" dirty="0" err="1" smtClean="0"/>
              <a:t>Tổng</a:t>
            </a:r>
            <a:r>
              <a:rPr lang="en-US" sz="2000" dirty="0" smtClean="0"/>
              <a:t> </a:t>
            </a:r>
            <a:r>
              <a:rPr lang="en-US" sz="2000" dirty="0" err="1" smtClean="0"/>
              <a:t>cục</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tháng</a:t>
            </a:r>
            <a:r>
              <a:rPr lang="en-US" sz="2000" dirty="0" smtClean="0"/>
              <a:t> 10 </a:t>
            </a:r>
            <a:r>
              <a:rPr lang="en-US" sz="2000" dirty="0" err="1" smtClean="0"/>
              <a:t>năm</a:t>
            </a:r>
            <a:r>
              <a:rPr lang="en-US" sz="2000" dirty="0" smtClean="0"/>
              <a:t> 2020 </a:t>
            </a:r>
            <a:r>
              <a:rPr lang="en-US" sz="2000" dirty="0" err="1" smtClean="0"/>
              <a:t>dân</a:t>
            </a:r>
            <a:r>
              <a:rPr lang="en-US" sz="2000" dirty="0" smtClean="0"/>
              <a:t> </a:t>
            </a:r>
            <a:r>
              <a:rPr lang="en-US" sz="2000" dirty="0" err="1" smtClean="0"/>
              <a:t>số</a:t>
            </a:r>
            <a:r>
              <a:rPr lang="en-US" sz="2000" dirty="0" smtClean="0"/>
              <a:t> </a:t>
            </a:r>
            <a:r>
              <a:rPr lang="en-US" sz="2000" dirty="0" err="1" smtClean="0"/>
              <a:t>Việt</a:t>
            </a:r>
            <a:r>
              <a:rPr lang="en-US" sz="2000" dirty="0" smtClean="0"/>
              <a:t> Nam </a:t>
            </a:r>
            <a:r>
              <a:rPr lang="en-US" sz="2000" dirty="0" err="1" smtClean="0"/>
              <a:t>được</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là</a:t>
            </a:r>
            <a:r>
              <a:rPr lang="en-US" sz="2000" dirty="0" smtClean="0"/>
              <a:t> 98 000 000 </a:t>
            </a:r>
            <a:r>
              <a:rPr lang="en-US" sz="2000" dirty="0" err="1" smtClean="0"/>
              <a:t>người</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viết</a:t>
            </a:r>
            <a:r>
              <a:rPr lang="en-US" sz="2000" dirty="0" smtClean="0"/>
              <a:t> </a:t>
            </a:r>
            <a:r>
              <a:rPr lang="en-US" sz="2000" dirty="0" err="1" smtClean="0"/>
              <a:t>dân</a:t>
            </a:r>
            <a:r>
              <a:rPr lang="en-US" sz="2000" dirty="0" smtClean="0"/>
              <a:t> </a:t>
            </a:r>
            <a:r>
              <a:rPr lang="en-US" sz="2000" dirty="0" err="1" smtClean="0"/>
              <a:t>số</a:t>
            </a:r>
            <a:r>
              <a:rPr lang="en-US" sz="2000" dirty="0" smtClean="0"/>
              <a:t> </a:t>
            </a:r>
            <a:r>
              <a:rPr lang="en-US" sz="2000" dirty="0" err="1" smtClean="0"/>
              <a:t>Việt</a:t>
            </a:r>
            <a:r>
              <a:rPr lang="en-US" sz="2000" dirty="0" smtClean="0"/>
              <a:t> Nam </a:t>
            </a:r>
            <a:r>
              <a:rPr lang="en-US" sz="2000" dirty="0" err="1" smtClean="0"/>
              <a:t>dưới</a:t>
            </a:r>
            <a:r>
              <a:rPr lang="en-US" sz="2000" dirty="0" smtClean="0"/>
              <a:t> </a:t>
            </a:r>
            <a:r>
              <a:rPr lang="en-US" sz="2000" dirty="0" err="1" smtClean="0"/>
              <a:t>dạng</a:t>
            </a:r>
            <a:r>
              <a:rPr lang="en-US" sz="2000" dirty="0" smtClean="0"/>
              <a:t> </a:t>
            </a:r>
            <a:r>
              <a:rPr lang="en-US" sz="2000" dirty="0" err="1" smtClean="0"/>
              <a:t>tích</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với</a:t>
            </a:r>
            <a:r>
              <a:rPr lang="en-US" sz="2000" dirty="0" smtClean="0"/>
              <a:t> </a:t>
            </a:r>
            <a:r>
              <a:rPr lang="en-US" sz="2000" dirty="0" err="1" smtClean="0"/>
              <a:t>một</a:t>
            </a:r>
            <a:r>
              <a:rPr lang="en-US" sz="2000" dirty="0" smtClean="0"/>
              <a:t> </a:t>
            </a:r>
            <a:r>
              <a:rPr lang="en-US" sz="2000" dirty="0" err="1" smtClean="0"/>
              <a:t>lũy</a:t>
            </a:r>
            <a:r>
              <a:rPr lang="en-US" sz="2000" dirty="0" smtClean="0"/>
              <a:t> </a:t>
            </a:r>
            <a:r>
              <a:rPr lang="en-US" sz="2000" dirty="0" err="1" smtClean="0"/>
              <a:t>thừa</a:t>
            </a:r>
            <a:r>
              <a:rPr lang="en-US" sz="2000" dirty="0" smtClean="0"/>
              <a:t> </a:t>
            </a:r>
            <a:r>
              <a:rPr lang="en-US" sz="2000" dirty="0" err="1" smtClean="0"/>
              <a:t>của</a:t>
            </a:r>
            <a:r>
              <a:rPr lang="en-US" sz="2000" dirty="0" smtClean="0"/>
              <a:t> 10.</a:t>
            </a:r>
            <a:endParaRPr lang="vi-VN" sz="2000" dirty="0"/>
          </a:p>
        </p:txBody>
      </p:sp>
      <p:sp>
        <p:nvSpPr>
          <p:cNvPr id="7" name="TextBox 6"/>
          <p:cNvSpPr txBox="1"/>
          <p:nvPr/>
        </p:nvSpPr>
        <p:spPr>
          <a:xfrm>
            <a:off x="3490395" y="3054355"/>
            <a:ext cx="1535501"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sp>
        <p:nvSpPr>
          <p:cNvPr id="8" name="Rectangle 7"/>
          <p:cNvSpPr/>
          <p:nvPr/>
        </p:nvSpPr>
        <p:spPr>
          <a:xfrm>
            <a:off x="166630" y="3425259"/>
            <a:ext cx="8338392" cy="1015663"/>
          </a:xfrm>
          <a:prstGeom prst="rect">
            <a:avLst/>
          </a:prstGeom>
        </p:spPr>
        <p:txBody>
          <a:bodyPr wrap="square">
            <a:spAutoFit/>
          </a:bodyPr>
          <a:lstStyle/>
          <a:p>
            <a:pPr algn="just">
              <a:lnSpc>
                <a:spcPct val="150000"/>
              </a:lnSpc>
              <a:spcBef>
                <a:spcPts val="600"/>
              </a:spcBef>
              <a:spcAft>
                <a:spcPts val="600"/>
              </a:spcAft>
            </a:pPr>
            <a:r>
              <a:rPr lang="en-US" sz="2000" dirty="0" err="1">
                <a:latin typeface="+mn-lt"/>
                <a:ea typeface="Calibri" panose="020F0502020204030204" pitchFamily="34" charset="0"/>
              </a:rPr>
              <a:t>Viết</a:t>
            </a:r>
            <a:r>
              <a:rPr lang="en-US" sz="2000" dirty="0">
                <a:latin typeface="+mn-lt"/>
                <a:ea typeface="Calibri" panose="020F0502020204030204" pitchFamily="34" charset="0"/>
              </a:rPr>
              <a:t> </a:t>
            </a:r>
            <a:r>
              <a:rPr lang="en-US" sz="2000" dirty="0" err="1">
                <a:latin typeface="+mn-lt"/>
                <a:ea typeface="Calibri" panose="020F0502020204030204" pitchFamily="34" charset="0"/>
              </a:rPr>
              <a:t>dân</a:t>
            </a:r>
            <a:r>
              <a:rPr lang="en-US" sz="2000" dirty="0">
                <a:latin typeface="+mn-lt"/>
                <a:ea typeface="Calibri" panose="020F0502020204030204" pitchFamily="34" charset="0"/>
              </a:rPr>
              <a:t> </a:t>
            </a:r>
            <a:r>
              <a:rPr lang="en-US" sz="2000" dirty="0" err="1">
                <a:latin typeface="+mn-lt"/>
                <a:ea typeface="Calibri" panose="020F0502020204030204" pitchFamily="34" charset="0"/>
              </a:rPr>
              <a:t>số</a:t>
            </a:r>
            <a:r>
              <a:rPr lang="en-US" sz="2000" dirty="0">
                <a:latin typeface="+mn-lt"/>
                <a:ea typeface="Calibri" panose="020F0502020204030204" pitchFamily="34" charset="0"/>
              </a:rPr>
              <a:t> </a:t>
            </a:r>
            <a:r>
              <a:rPr lang="en-US" sz="2000" dirty="0" err="1">
                <a:latin typeface="+mn-lt"/>
                <a:ea typeface="Calibri" panose="020F0502020204030204" pitchFamily="34" charset="0"/>
              </a:rPr>
              <a:t>của</a:t>
            </a:r>
            <a:r>
              <a:rPr lang="en-US" sz="2000" dirty="0">
                <a:latin typeface="+mn-lt"/>
                <a:ea typeface="Calibri" panose="020F0502020204030204" pitchFamily="34" charset="0"/>
              </a:rPr>
              <a:t> </a:t>
            </a:r>
            <a:r>
              <a:rPr lang="en-US" sz="2000" dirty="0" err="1">
                <a:latin typeface="+mn-lt"/>
                <a:ea typeface="Calibri" panose="020F0502020204030204" pitchFamily="34" charset="0"/>
              </a:rPr>
              <a:t>Việt</a:t>
            </a:r>
            <a:r>
              <a:rPr lang="en-US" sz="2000" dirty="0">
                <a:latin typeface="+mn-lt"/>
                <a:ea typeface="Calibri" panose="020F0502020204030204" pitchFamily="34" charset="0"/>
              </a:rPr>
              <a:t> Nam </a:t>
            </a:r>
            <a:r>
              <a:rPr lang="en-US" sz="2000" dirty="0" err="1">
                <a:latin typeface="+mn-lt"/>
                <a:ea typeface="Calibri" panose="020F0502020204030204" pitchFamily="34" charset="0"/>
              </a:rPr>
              <a:t>dưới</a:t>
            </a:r>
            <a:r>
              <a:rPr lang="en-US" sz="2000" dirty="0">
                <a:latin typeface="+mn-lt"/>
                <a:ea typeface="Calibri" panose="020F0502020204030204" pitchFamily="34" charset="0"/>
              </a:rPr>
              <a:t> </a:t>
            </a:r>
            <a:r>
              <a:rPr lang="en-US" sz="2000" dirty="0" err="1">
                <a:latin typeface="+mn-lt"/>
                <a:ea typeface="Calibri" panose="020F0502020204030204" pitchFamily="34" charset="0"/>
              </a:rPr>
              <a:t>dạng</a:t>
            </a:r>
            <a:r>
              <a:rPr lang="en-US" sz="2000" dirty="0">
                <a:latin typeface="+mn-lt"/>
                <a:ea typeface="Calibri" panose="020F0502020204030204" pitchFamily="34" charset="0"/>
              </a:rPr>
              <a:t> </a:t>
            </a:r>
            <a:r>
              <a:rPr lang="en-US" sz="2000" dirty="0" err="1">
                <a:latin typeface="+mn-lt"/>
                <a:ea typeface="Calibri" panose="020F0502020204030204" pitchFamily="34" charset="0"/>
              </a:rPr>
              <a:t>tích</a:t>
            </a:r>
            <a:r>
              <a:rPr lang="en-US" sz="2000" dirty="0">
                <a:latin typeface="+mn-lt"/>
                <a:ea typeface="Calibri" panose="020F0502020204030204" pitchFamily="34" charset="0"/>
              </a:rPr>
              <a:t> </a:t>
            </a:r>
            <a:r>
              <a:rPr lang="en-US" sz="2000" dirty="0" err="1">
                <a:latin typeface="+mn-lt"/>
                <a:ea typeface="Calibri" panose="020F0502020204030204" pitchFamily="34" charset="0"/>
              </a:rPr>
              <a:t>của</a:t>
            </a:r>
            <a:r>
              <a:rPr lang="en-US" sz="2000" dirty="0">
                <a:latin typeface="+mn-lt"/>
                <a:ea typeface="Calibri" panose="020F0502020204030204" pitchFamily="34" charset="0"/>
              </a:rPr>
              <a:t> </a:t>
            </a:r>
            <a:r>
              <a:rPr lang="en-US" sz="2000" dirty="0" err="1">
                <a:latin typeface="+mn-lt"/>
                <a:ea typeface="Calibri" panose="020F0502020204030204" pitchFamily="34" charset="0"/>
              </a:rPr>
              <a:t>một</a:t>
            </a:r>
            <a:r>
              <a:rPr lang="en-US" sz="2000" dirty="0">
                <a:latin typeface="+mn-lt"/>
                <a:ea typeface="Calibri" panose="020F0502020204030204" pitchFamily="34" charset="0"/>
              </a:rPr>
              <a:t> </a:t>
            </a:r>
            <a:r>
              <a:rPr lang="en-US" sz="2000" dirty="0" err="1">
                <a:latin typeface="+mn-lt"/>
                <a:ea typeface="Calibri" panose="020F0502020204030204" pitchFamily="34" charset="0"/>
              </a:rPr>
              <a:t>số</a:t>
            </a:r>
            <a:r>
              <a:rPr lang="en-US" sz="2000" dirty="0">
                <a:latin typeface="+mn-lt"/>
                <a:ea typeface="Calibri" panose="020F0502020204030204" pitchFamily="34" charset="0"/>
              </a:rPr>
              <a:t> </a:t>
            </a:r>
            <a:r>
              <a:rPr lang="en-US" sz="2000" dirty="0" err="1">
                <a:latin typeface="+mn-lt"/>
                <a:ea typeface="Calibri" panose="020F0502020204030204" pitchFamily="34" charset="0"/>
              </a:rPr>
              <a:t>với</a:t>
            </a:r>
            <a:r>
              <a:rPr lang="en-US" sz="2000" dirty="0">
                <a:latin typeface="+mn-lt"/>
                <a:ea typeface="Calibri" panose="020F0502020204030204" pitchFamily="34" charset="0"/>
              </a:rPr>
              <a:t> </a:t>
            </a:r>
            <a:r>
              <a:rPr lang="en-US" sz="2000" dirty="0" err="1">
                <a:latin typeface="+mn-lt"/>
                <a:ea typeface="Calibri" panose="020F0502020204030204" pitchFamily="34" charset="0"/>
              </a:rPr>
              <a:t>một</a:t>
            </a:r>
            <a:r>
              <a:rPr lang="en-US" sz="2000" dirty="0">
                <a:latin typeface="+mn-lt"/>
                <a:ea typeface="Calibri" panose="020F0502020204030204" pitchFamily="34" charset="0"/>
              </a:rPr>
              <a:t> </a:t>
            </a:r>
            <a:r>
              <a:rPr lang="en-US" sz="2000" dirty="0" err="1">
                <a:latin typeface="+mn-lt"/>
                <a:ea typeface="Calibri" panose="020F0502020204030204" pitchFamily="34" charset="0"/>
              </a:rPr>
              <a:t>lũy</a:t>
            </a:r>
            <a:r>
              <a:rPr lang="en-US" sz="2000" dirty="0">
                <a:latin typeface="+mn-lt"/>
                <a:ea typeface="Calibri" panose="020F0502020204030204" pitchFamily="34" charset="0"/>
              </a:rPr>
              <a:t> </a:t>
            </a:r>
            <a:r>
              <a:rPr lang="en-US" sz="2000" dirty="0" err="1">
                <a:latin typeface="+mn-lt"/>
                <a:ea typeface="Calibri" panose="020F0502020204030204" pitchFamily="34" charset="0"/>
              </a:rPr>
              <a:t>thừa</a:t>
            </a:r>
            <a:r>
              <a:rPr lang="en-US" sz="2000" dirty="0">
                <a:latin typeface="+mn-lt"/>
                <a:ea typeface="Calibri" panose="020F0502020204030204" pitchFamily="34" charset="0"/>
              </a:rPr>
              <a:t> </a:t>
            </a:r>
            <a:r>
              <a:rPr lang="en-US" sz="2000" dirty="0" err="1">
                <a:latin typeface="+mn-lt"/>
                <a:ea typeface="Calibri" panose="020F0502020204030204" pitchFamily="34" charset="0"/>
              </a:rPr>
              <a:t>của</a:t>
            </a:r>
            <a:r>
              <a:rPr lang="en-US" sz="2000" dirty="0">
                <a:latin typeface="+mn-lt"/>
                <a:ea typeface="Calibri" panose="020F0502020204030204" pitchFamily="34" charset="0"/>
              </a:rPr>
              <a:t> 10 </a:t>
            </a:r>
            <a:r>
              <a:rPr lang="en-US" sz="2000" dirty="0" err="1">
                <a:latin typeface="+mn-lt"/>
                <a:ea typeface="Calibri" panose="020F0502020204030204" pitchFamily="34" charset="0"/>
              </a:rPr>
              <a:t>như</a:t>
            </a:r>
            <a:r>
              <a:rPr lang="en-US" sz="2000" dirty="0">
                <a:latin typeface="+mn-lt"/>
                <a:ea typeface="Calibri" panose="020F0502020204030204" pitchFamily="34" charset="0"/>
              </a:rPr>
              <a:t> </a:t>
            </a:r>
            <a:r>
              <a:rPr lang="en-US" sz="2000" dirty="0" err="1">
                <a:latin typeface="+mn-lt"/>
                <a:ea typeface="Calibri" panose="020F0502020204030204" pitchFamily="34" charset="0"/>
              </a:rPr>
              <a:t>sau</a:t>
            </a:r>
            <a:r>
              <a:rPr lang="en-US" sz="2000" dirty="0" smtClean="0">
                <a:latin typeface="+mn-lt"/>
                <a:ea typeface="Calibri" panose="020F0502020204030204" pitchFamily="34" charset="0"/>
              </a:rPr>
              <a:t>:</a:t>
            </a:r>
            <a:endParaRPr lang="en-US" sz="2000" dirty="0">
              <a:latin typeface="+mn-lt"/>
              <a:ea typeface="Calibri" panose="020F0502020204030204" pitchFamily="34" charset="0"/>
            </a:endParaRPr>
          </a:p>
        </p:txBody>
      </p:sp>
      <p:sp>
        <p:nvSpPr>
          <p:cNvPr id="9" name="Rectangle 8"/>
          <p:cNvSpPr/>
          <p:nvPr/>
        </p:nvSpPr>
        <p:spPr>
          <a:xfrm>
            <a:off x="1977714" y="4297304"/>
            <a:ext cx="4560864" cy="553998"/>
          </a:xfrm>
          <a:prstGeom prst="rect">
            <a:avLst/>
          </a:prstGeom>
        </p:spPr>
        <p:txBody>
          <a:bodyPr wrap="none">
            <a:spAutoFit/>
          </a:bodyPr>
          <a:lstStyle/>
          <a:p>
            <a:pPr algn="ctr">
              <a:lnSpc>
                <a:spcPct val="150000"/>
              </a:lnSpc>
              <a:spcBef>
                <a:spcPts val="600"/>
              </a:spcBef>
              <a:spcAft>
                <a:spcPts val="600"/>
              </a:spcAft>
            </a:pPr>
            <a:r>
              <a:rPr lang="en-US" sz="2000" dirty="0">
                <a:ea typeface="Calibri" panose="020F0502020204030204" pitchFamily="34" charset="0"/>
              </a:rPr>
              <a:t>98 000 000 </a:t>
            </a:r>
            <a:r>
              <a:rPr lang="en-US" sz="2000">
                <a:ea typeface="Calibri" panose="020F0502020204030204" pitchFamily="34" charset="0"/>
              </a:rPr>
              <a:t>= </a:t>
            </a:r>
            <a:r>
              <a:rPr lang="en-US" sz="2000" smtClean="0">
                <a:ea typeface="Calibri" panose="020F0502020204030204" pitchFamily="34" charset="0"/>
              </a:rPr>
              <a:t>98 . 1 </a:t>
            </a:r>
            <a:r>
              <a:rPr lang="en-US" sz="2000" dirty="0">
                <a:ea typeface="Calibri" panose="020F0502020204030204" pitchFamily="34" charset="0"/>
              </a:rPr>
              <a:t>000 000 </a:t>
            </a:r>
            <a:r>
              <a:rPr lang="en-US" sz="2000">
                <a:ea typeface="Calibri" panose="020F0502020204030204" pitchFamily="34" charset="0"/>
              </a:rPr>
              <a:t>= </a:t>
            </a:r>
            <a:r>
              <a:rPr lang="en-US" sz="2000" smtClean="0">
                <a:ea typeface="Calibri" panose="020F0502020204030204" pitchFamily="34" charset="0"/>
              </a:rPr>
              <a:t>98 . 10</a:t>
            </a:r>
            <a:r>
              <a:rPr lang="en-US" sz="2000" baseline="30000" smtClean="0">
                <a:ea typeface="Calibri" panose="020F0502020204030204" pitchFamily="34" charset="0"/>
              </a:rPr>
              <a:t>6</a:t>
            </a:r>
            <a:endParaRPr lang="en-US" sz="2000" dirty="0">
              <a:ea typeface="Calibri" panose="020F0502020204030204" pitchFamily="34" charset="0"/>
            </a:endParaRPr>
          </a:p>
        </p:txBody>
      </p:sp>
      <p:pic>
        <p:nvPicPr>
          <p:cNvPr id="2050" name="Picture 2" descr="CQNN có trách nhiệm thực hiện xã hội hoá công tác dân số"/>
          <p:cNvPicPr>
            <a:picLocks noChangeAspect="1" noChangeArrowheads="1"/>
          </p:cNvPicPr>
          <p:nvPr/>
        </p:nvPicPr>
        <p:blipFill rotWithShape="1">
          <a:blip r:embed="rId2">
            <a:clrChange>
              <a:clrFrom>
                <a:srgbClr val="E6DBC7"/>
              </a:clrFrom>
              <a:clrTo>
                <a:srgbClr val="E6DBC7">
                  <a:alpha val="0"/>
                </a:srgbClr>
              </a:clrTo>
            </a:clrChange>
            <a:extLst>
              <a:ext uri="{28A0092B-C50C-407E-A947-70E740481C1C}">
                <a14:useLocalDpi xmlns:a14="http://schemas.microsoft.com/office/drawing/2010/main" val="0"/>
              </a:ext>
            </a:extLst>
          </a:blip>
          <a:srcRect l="20014" t="2844" r="22688" b="5099"/>
          <a:stretch/>
        </p:blipFill>
        <p:spPr bwMode="auto">
          <a:xfrm>
            <a:off x="7098174" y="325251"/>
            <a:ext cx="2007226" cy="2149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48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7" name="TextBox 6"/>
          <p:cNvSpPr txBox="1"/>
          <p:nvPr/>
        </p:nvSpPr>
        <p:spPr>
          <a:xfrm>
            <a:off x="734646" y="409970"/>
            <a:ext cx="4642339" cy="646331"/>
          </a:xfrm>
          <a:prstGeom prst="rect">
            <a:avLst/>
          </a:prstGeom>
          <a:noFill/>
        </p:spPr>
        <p:txBody>
          <a:bodyPr wrap="square" rtlCol="0">
            <a:spAutoFit/>
          </a:bodyPr>
          <a:lstStyle/>
          <a:p>
            <a:r>
              <a:rPr lang="en-US" sz="3600" b="1" dirty="0" smtClean="0">
                <a:solidFill>
                  <a:schemeClr val="bg1"/>
                </a:solidFill>
              </a:rPr>
              <a:t>VẬN DỤNG</a:t>
            </a:r>
            <a:endParaRPr lang="vi-VN" sz="3600" b="1" dirty="0">
              <a:solidFill>
                <a:schemeClr val="bg1"/>
              </a:solidFill>
            </a:endParaRPr>
          </a:p>
        </p:txBody>
      </p:sp>
      <p:grpSp>
        <p:nvGrpSpPr>
          <p:cNvPr id="2" name="Group 1"/>
          <p:cNvGrpSpPr/>
          <p:nvPr/>
        </p:nvGrpSpPr>
        <p:grpSpPr>
          <a:xfrm>
            <a:off x="70221" y="1650058"/>
            <a:ext cx="8976611" cy="1738081"/>
            <a:chOff x="154189" y="1418704"/>
            <a:chExt cx="8976611" cy="1738081"/>
          </a:xfrm>
        </p:grpSpPr>
        <p:sp>
          <p:nvSpPr>
            <p:cNvPr id="8" name="TextBox 7"/>
            <p:cNvSpPr txBox="1"/>
            <p:nvPr/>
          </p:nvSpPr>
          <p:spPr>
            <a:xfrm>
              <a:off x="154189" y="1418704"/>
              <a:ext cx="8976611" cy="1015663"/>
            </a:xfrm>
            <a:prstGeom prst="rect">
              <a:avLst/>
            </a:prstGeom>
            <a:noFill/>
          </p:spPr>
          <p:txBody>
            <a:bodyPr wrap="square" rtlCol="0">
              <a:spAutoFit/>
            </a:bodyPr>
            <a:lstStyle/>
            <a:p>
              <a:pPr>
                <a:lnSpc>
                  <a:spcPct val="150000"/>
                </a:lnSpc>
              </a:pPr>
              <a:r>
                <a:rPr lang="en-US" sz="2000" b="1" dirty="0" err="1" smtClean="0"/>
                <a:t>Bài</a:t>
              </a:r>
              <a:r>
                <a:rPr lang="en-US" sz="2000" b="1" dirty="0" smtClean="0"/>
                <a:t> 4</a:t>
              </a:r>
              <a:r>
                <a:rPr lang="en-US" sz="2000" dirty="0" smtClean="0"/>
                <a:t>: </a:t>
              </a:r>
              <a:r>
                <a:rPr lang="en-US" sz="2000" dirty="0" err="1" smtClean="0"/>
                <a:t>Biết</a:t>
              </a:r>
              <a:r>
                <a:rPr lang="en-US" sz="2000" dirty="0" smtClean="0"/>
                <a:t> </a:t>
              </a:r>
              <a:r>
                <a:rPr lang="en-US" sz="2000" dirty="0" err="1" smtClean="0"/>
                <a:t>rằng</a:t>
              </a:r>
              <a:r>
                <a:rPr lang="en-US" sz="2000" dirty="0" smtClean="0"/>
                <a:t> </a:t>
              </a:r>
              <a:r>
                <a:rPr lang="en-US" sz="2000" dirty="0" err="1" smtClean="0"/>
                <a:t>khối</a:t>
              </a:r>
              <a:r>
                <a:rPr lang="en-US" sz="2000" dirty="0" smtClean="0"/>
                <a:t> </a:t>
              </a:r>
              <a:r>
                <a:rPr lang="en-US" sz="2000" dirty="0" err="1" smtClean="0"/>
                <a:t>lượng</a:t>
              </a:r>
              <a:r>
                <a:rPr lang="en-US" sz="2000" dirty="0" smtClean="0"/>
                <a:t> </a:t>
              </a:r>
              <a:r>
                <a:rPr lang="en-US" sz="2000" dirty="0" err="1" smtClean="0"/>
                <a:t>của</a:t>
              </a:r>
              <a:r>
                <a:rPr lang="en-US" sz="2000" dirty="0" smtClean="0"/>
                <a:t> </a:t>
              </a:r>
              <a:r>
                <a:rPr lang="en-US" sz="2000" dirty="0" err="1" smtClean="0"/>
                <a:t>Trái</a:t>
              </a:r>
              <a:r>
                <a:rPr lang="en-US" sz="2000" dirty="0" smtClean="0"/>
                <a:t> </a:t>
              </a:r>
              <a:r>
                <a:rPr lang="en-US" sz="2000" dirty="0" err="1" smtClean="0"/>
                <a:t>Đất</a:t>
              </a:r>
              <a:r>
                <a:rPr lang="en-US" sz="2000" dirty="0" smtClean="0"/>
                <a:t> </a:t>
              </a:r>
              <a:r>
                <a:rPr lang="en-US" sz="2000" dirty="0" err="1" smtClean="0"/>
                <a:t>khoảng</a:t>
              </a:r>
              <a:r>
                <a:rPr lang="en-US" sz="2000" dirty="0" smtClean="0"/>
                <a:t> 6 00…00 </a:t>
              </a:r>
              <a:r>
                <a:rPr lang="en-US" sz="2000" dirty="0" err="1" smtClean="0"/>
                <a:t>tấn</a:t>
              </a:r>
              <a:r>
                <a:rPr lang="en-US" sz="2000" dirty="0" smtClean="0"/>
                <a:t>, </a:t>
              </a:r>
              <a:r>
                <a:rPr lang="en-US" sz="2000" dirty="0" err="1" smtClean="0"/>
                <a:t>khối</a:t>
              </a:r>
              <a:r>
                <a:rPr lang="en-US" sz="2000" dirty="0" smtClean="0"/>
                <a:t> </a:t>
              </a:r>
              <a:r>
                <a:rPr lang="en-US" sz="2000" dirty="0" err="1" smtClean="0"/>
                <a:t>lượng</a:t>
              </a:r>
              <a:r>
                <a:rPr lang="en-US" sz="2000" dirty="0" smtClean="0"/>
                <a:t> </a:t>
              </a:r>
              <a:r>
                <a:rPr lang="en-US" sz="2000" dirty="0" err="1" smtClean="0"/>
                <a:t>của</a:t>
              </a:r>
              <a:r>
                <a:rPr lang="en-US" sz="2000" dirty="0" smtClean="0"/>
                <a:t> </a:t>
              </a:r>
              <a:r>
                <a:rPr lang="en-US" sz="2000" dirty="0" err="1" smtClean="0"/>
                <a:t>Mặt</a:t>
              </a:r>
              <a:r>
                <a:rPr lang="en-US" sz="2000" dirty="0" smtClean="0"/>
                <a:t> </a:t>
              </a:r>
              <a:r>
                <a:rPr lang="en-US" sz="2000" dirty="0" err="1" smtClean="0"/>
                <a:t>Trăng</a:t>
              </a:r>
              <a:r>
                <a:rPr lang="en-US" sz="2000" dirty="0" smtClean="0"/>
                <a:t> 75 00 .. 00 </a:t>
              </a:r>
              <a:r>
                <a:rPr lang="en-US" sz="2000" dirty="0" err="1" smtClean="0"/>
                <a:t>tấn</a:t>
              </a:r>
              <a:endParaRPr lang="vi-VN" sz="2000" dirty="0"/>
            </a:p>
          </p:txBody>
        </p:sp>
        <p:sp>
          <p:nvSpPr>
            <p:cNvPr id="13" name="Left Brace 12"/>
            <p:cNvSpPr/>
            <p:nvPr/>
          </p:nvSpPr>
          <p:spPr>
            <a:xfrm rot="16200000">
              <a:off x="6256557" y="1497193"/>
              <a:ext cx="174191" cy="825502"/>
            </a:xfrm>
            <a:prstGeom prst="leftBrace">
              <a:avLst/>
            </a:prstGeom>
          </p:spPr>
          <p:style>
            <a:lnRef idx="2">
              <a:schemeClr val="dk1"/>
            </a:lnRef>
            <a:fillRef idx="0">
              <a:schemeClr val="dk1"/>
            </a:fillRef>
            <a:effectRef idx="1">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Text Box 211"/>
            <p:cNvSpPr txBox="1"/>
            <p:nvPr/>
          </p:nvSpPr>
          <p:spPr>
            <a:xfrm>
              <a:off x="5576978" y="2005954"/>
              <a:ext cx="1440909" cy="706973"/>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smtClean="0">
                  <a:solidFill>
                    <a:schemeClr val="tx1"/>
                  </a:solidFill>
                  <a:effectLst/>
                  <a:latin typeface="+mn-lt"/>
                  <a:ea typeface="Calibri" panose="020F0502020204030204" pitchFamily="34" charset="0"/>
                </a:rPr>
                <a:t>21 </a:t>
              </a:r>
              <a:r>
                <a:rPr lang="en-US" sz="2000" dirty="0" err="1" smtClean="0">
                  <a:solidFill>
                    <a:schemeClr val="tx1"/>
                  </a:solidFill>
                  <a:effectLst/>
                  <a:latin typeface="+mn-lt"/>
                  <a:ea typeface="Calibri" panose="020F0502020204030204" pitchFamily="34" charset="0"/>
                </a:rPr>
                <a:t>số</a:t>
              </a:r>
              <a:r>
                <a:rPr lang="en-US" sz="2000" dirty="0" smtClean="0">
                  <a:solidFill>
                    <a:schemeClr val="tx1"/>
                  </a:solidFill>
                  <a:effectLst/>
                  <a:latin typeface="+mn-lt"/>
                  <a:ea typeface="Calibri" panose="020F0502020204030204" pitchFamily="34" charset="0"/>
                </a:rPr>
                <a:t> 0</a:t>
              </a:r>
              <a:endParaRPr lang="en-US" sz="2000" dirty="0">
                <a:solidFill>
                  <a:schemeClr val="tx1"/>
                </a:solidFill>
                <a:effectLst/>
                <a:latin typeface="+mn-lt"/>
                <a:ea typeface="Calibri" panose="020F0502020204030204" pitchFamily="34" charset="0"/>
              </a:endParaRPr>
            </a:p>
          </p:txBody>
        </p:sp>
        <p:sp>
          <p:nvSpPr>
            <p:cNvPr id="15" name="Left Brace 14"/>
            <p:cNvSpPr/>
            <p:nvPr/>
          </p:nvSpPr>
          <p:spPr>
            <a:xfrm rot="16200000">
              <a:off x="2104253" y="1941051"/>
              <a:ext cx="174191" cy="825502"/>
            </a:xfrm>
            <a:prstGeom prst="leftBrace">
              <a:avLst/>
            </a:prstGeom>
          </p:spPr>
          <p:style>
            <a:lnRef idx="2">
              <a:schemeClr val="dk1"/>
            </a:lnRef>
            <a:fillRef idx="0">
              <a:schemeClr val="dk1"/>
            </a:fillRef>
            <a:effectRef idx="1">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Text Box 211"/>
            <p:cNvSpPr txBox="1"/>
            <p:nvPr/>
          </p:nvSpPr>
          <p:spPr>
            <a:xfrm>
              <a:off x="1424674" y="2449812"/>
              <a:ext cx="1440909" cy="706973"/>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smtClean="0">
                  <a:solidFill>
                    <a:schemeClr val="tx1"/>
                  </a:solidFill>
                  <a:effectLst/>
                  <a:latin typeface="+mn-lt"/>
                  <a:ea typeface="Calibri" panose="020F0502020204030204" pitchFamily="34" charset="0"/>
                </a:rPr>
                <a:t>18 </a:t>
              </a:r>
              <a:r>
                <a:rPr lang="en-US" sz="2000" dirty="0" err="1" smtClean="0">
                  <a:solidFill>
                    <a:schemeClr val="tx1"/>
                  </a:solidFill>
                  <a:effectLst/>
                  <a:latin typeface="+mn-lt"/>
                  <a:ea typeface="Calibri" panose="020F0502020204030204" pitchFamily="34" charset="0"/>
                </a:rPr>
                <a:t>số</a:t>
              </a:r>
              <a:r>
                <a:rPr lang="en-US" sz="2000" dirty="0" smtClean="0">
                  <a:solidFill>
                    <a:schemeClr val="tx1"/>
                  </a:solidFill>
                  <a:effectLst/>
                  <a:latin typeface="+mn-lt"/>
                  <a:ea typeface="Calibri" panose="020F0502020204030204" pitchFamily="34" charset="0"/>
                </a:rPr>
                <a:t> 0</a:t>
              </a:r>
              <a:endParaRPr lang="en-US" sz="2000" dirty="0">
                <a:solidFill>
                  <a:schemeClr val="tx1"/>
                </a:solidFill>
                <a:effectLst/>
                <a:latin typeface="+mn-lt"/>
                <a:ea typeface="Calibri" panose="020F0502020204030204" pitchFamily="34" charset="0"/>
              </a:endParaRPr>
            </a:p>
          </p:txBody>
        </p:sp>
      </p:grpSp>
      <p:sp>
        <p:nvSpPr>
          <p:cNvPr id="3" name="TextBox 2"/>
          <p:cNvSpPr txBox="1"/>
          <p:nvPr/>
        </p:nvSpPr>
        <p:spPr>
          <a:xfrm>
            <a:off x="204708" y="3136280"/>
            <a:ext cx="8521700" cy="1015663"/>
          </a:xfrm>
          <a:prstGeom prst="rect">
            <a:avLst/>
          </a:prstGeom>
          <a:noFill/>
        </p:spPr>
        <p:txBody>
          <a:bodyPr wrap="square" rtlCol="0">
            <a:spAutoFit/>
          </a:bodyPr>
          <a:lstStyle/>
          <a:p>
            <a:pPr>
              <a:lnSpc>
                <a:spcPct val="150000"/>
              </a:lnSpc>
            </a:pPr>
            <a:r>
              <a:rPr lang="en-US" sz="2000" dirty="0" smtClean="0"/>
              <a:t>a) </a:t>
            </a:r>
            <a:r>
              <a:rPr lang="en-US" sz="2000" dirty="0" err="1" smtClean="0"/>
              <a:t>Em</a:t>
            </a:r>
            <a:r>
              <a:rPr lang="en-US" sz="2000" dirty="0" smtClean="0"/>
              <a:t> </a:t>
            </a:r>
            <a:r>
              <a:rPr lang="en-US" sz="2000" dirty="0" err="1" smtClean="0"/>
              <a:t>hãy</a:t>
            </a:r>
            <a:r>
              <a:rPr lang="en-US" sz="2000" dirty="0" smtClean="0"/>
              <a:t> </a:t>
            </a:r>
            <a:r>
              <a:rPr lang="en-US" sz="2000" dirty="0" err="1" smtClean="0"/>
              <a:t>viết</a:t>
            </a:r>
            <a:r>
              <a:rPr lang="en-US" sz="2000" dirty="0" smtClean="0"/>
              <a:t> </a:t>
            </a:r>
            <a:r>
              <a:rPr lang="en-US" sz="2000" dirty="0" err="1" smtClean="0"/>
              <a:t>khối</a:t>
            </a:r>
            <a:r>
              <a:rPr lang="en-US" sz="2000" dirty="0" smtClean="0"/>
              <a:t> </a:t>
            </a:r>
            <a:r>
              <a:rPr lang="en-US" sz="2000" dirty="0" err="1" smtClean="0"/>
              <a:t>lượng</a:t>
            </a:r>
            <a:r>
              <a:rPr lang="en-US" sz="2000" dirty="0" smtClean="0"/>
              <a:t> </a:t>
            </a:r>
            <a:r>
              <a:rPr lang="en-US" sz="2000" dirty="0" err="1" smtClean="0"/>
              <a:t>Trái</a:t>
            </a:r>
            <a:r>
              <a:rPr lang="en-US" sz="2000" dirty="0" smtClean="0"/>
              <a:t> </a:t>
            </a:r>
            <a:r>
              <a:rPr lang="en-US" sz="2000" dirty="0" err="1" smtClean="0"/>
              <a:t>Đất</a:t>
            </a:r>
            <a:r>
              <a:rPr lang="en-US" sz="2000" dirty="0" smtClean="0"/>
              <a:t> </a:t>
            </a:r>
            <a:r>
              <a:rPr lang="en-US" sz="2000" dirty="0" err="1" smtClean="0"/>
              <a:t>và</a:t>
            </a:r>
            <a:r>
              <a:rPr lang="en-US" sz="2000" dirty="0" smtClean="0"/>
              <a:t> </a:t>
            </a:r>
            <a:r>
              <a:rPr lang="en-US" sz="2000" dirty="0" err="1" smtClean="0"/>
              <a:t>khối</a:t>
            </a:r>
            <a:r>
              <a:rPr lang="en-US" sz="2000" dirty="0" smtClean="0"/>
              <a:t> </a:t>
            </a:r>
            <a:r>
              <a:rPr lang="en-US" sz="2000" dirty="0" err="1" smtClean="0"/>
              <a:t>lượng</a:t>
            </a:r>
            <a:r>
              <a:rPr lang="en-US" sz="2000" dirty="0" smtClean="0"/>
              <a:t> </a:t>
            </a:r>
            <a:r>
              <a:rPr lang="en-US" sz="2000" dirty="0" err="1" smtClean="0"/>
              <a:t>Mặt</a:t>
            </a:r>
            <a:r>
              <a:rPr lang="en-US" sz="2000" dirty="0" smtClean="0"/>
              <a:t> </a:t>
            </a:r>
            <a:r>
              <a:rPr lang="en-US" sz="2000" dirty="0" err="1" smtClean="0"/>
              <a:t>Trăng</a:t>
            </a:r>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tích</a:t>
            </a:r>
            <a:r>
              <a:rPr lang="en-US" sz="2000" dirty="0" smtClean="0"/>
              <a:t> </a:t>
            </a:r>
            <a:r>
              <a:rPr lang="en-US" sz="2000" err="1" smtClean="0"/>
              <a:t>của</a:t>
            </a:r>
            <a:r>
              <a:rPr lang="en-US" sz="2000" smtClean="0"/>
              <a:t> một </a:t>
            </a:r>
            <a:r>
              <a:rPr lang="en-US" sz="2000" dirty="0" err="1" smtClean="0"/>
              <a:t>số</a:t>
            </a:r>
            <a:r>
              <a:rPr lang="en-US" sz="2000" dirty="0" smtClean="0"/>
              <a:t> </a:t>
            </a:r>
            <a:r>
              <a:rPr lang="en-US" sz="2000" dirty="0" err="1" smtClean="0"/>
              <a:t>với</a:t>
            </a:r>
            <a:r>
              <a:rPr lang="en-US" sz="2000" dirty="0" smtClean="0"/>
              <a:t> </a:t>
            </a:r>
            <a:r>
              <a:rPr lang="en-US" sz="2000" dirty="0" err="1" smtClean="0"/>
              <a:t>một</a:t>
            </a:r>
            <a:r>
              <a:rPr lang="en-US" sz="2000" dirty="0" smtClean="0"/>
              <a:t> </a:t>
            </a:r>
            <a:r>
              <a:rPr lang="en-US" sz="2000" dirty="0" err="1" smtClean="0"/>
              <a:t>lũy</a:t>
            </a:r>
            <a:r>
              <a:rPr lang="en-US" sz="2000" dirty="0" smtClean="0"/>
              <a:t> </a:t>
            </a:r>
            <a:r>
              <a:rPr lang="en-US" sz="2000" dirty="0" err="1" smtClean="0"/>
              <a:t>thừa</a:t>
            </a:r>
            <a:r>
              <a:rPr lang="en-US" sz="2000" dirty="0" smtClean="0"/>
              <a:t> </a:t>
            </a:r>
            <a:r>
              <a:rPr lang="en-US" sz="2000" dirty="0" err="1" smtClean="0"/>
              <a:t>của</a:t>
            </a:r>
            <a:r>
              <a:rPr lang="en-US" sz="2000" dirty="0" smtClean="0"/>
              <a:t> 10.</a:t>
            </a:r>
            <a:endParaRPr lang="vi-VN" sz="2000" dirty="0"/>
          </a:p>
        </p:txBody>
      </p:sp>
      <p:sp>
        <p:nvSpPr>
          <p:cNvPr id="17" name="TextBox 16"/>
          <p:cNvSpPr txBox="1"/>
          <p:nvPr/>
        </p:nvSpPr>
        <p:spPr>
          <a:xfrm>
            <a:off x="204708" y="4117223"/>
            <a:ext cx="8521700" cy="553998"/>
          </a:xfrm>
          <a:prstGeom prst="rect">
            <a:avLst/>
          </a:prstGeom>
          <a:noFill/>
        </p:spPr>
        <p:txBody>
          <a:bodyPr wrap="square" rtlCol="0">
            <a:spAutoFit/>
          </a:bodyPr>
          <a:lstStyle/>
          <a:p>
            <a:pPr>
              <a:lnSpc>
                <a:spcPct val="150000"/>
              </a:lnSpc>
            </a:pPr>
            <a:r>
              <a:rPr lang="en-US" sz="2000" dirty="0" smtClean="0"/>
              <a:t>b) </a:t>
            </a:r>
            <a:r>
              <a:rPr lang="en-US" sz="2000" dirty="0" err="1" smtClean="0"/>
              <a:t>Khối</a:t>
            </a:r>
            <a:r>
              <a:rPr lang="en-US" sz="2000" dirty="0" smtClean="0"/>
              <a:t> </a:t>
            </a:r>
            <a:r>
              <a:rPr lang="en-US" sz="2000" dirty="0" err="1" smtClean="0"/>
              <a:t>lượng</a:t>
            </a:r>
            <a:r>
              <a:rPr lang="en-US" sz="2000" dirty="0" smtClean="0"/>
              <a:t> </a:t>
            </a:r>
            <a:r>
              <a:rPr lang="en-US" sz="2000" dirty="0" err="1" smtClean="0"/>
              <a:t>Trái</a:t>
            </a:r>
            <a:r>
              <a:rPr lang="en-US" sz="2000" dirty="0" smtClean="0"/>
              <a:t> </a:t>
            </a:r>
            <a:r>
              <a:rPr lang="en-US" sz="2000" dirty="0" err="1" smtClean="0"/>
              <a:t>Đất</a:t>
            </a:r>
            <a:r>
              <a:rPr lang="en-US" sz="2000" dirty="0" smtClean="0"/>
              <a:t> </a:t>
            </a:r>
            <a:r>
              <a:rPr lang="en-US" sz="2000" dirty="0" err="1" smtClean="0"/>
              <a:t>gấp</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lần</a:t>
            </a:r>
            <a:r>
              <a:rPr lang="en-US" sz="2000" dirty="0" smtClean="0"/>
              <a:t> </a:t>
            </a:r>
            <a:r>
              <a:rPr lang="en-US" sz="2000" dirty="0" err="1" smtClean="0"/>
              <a:t>khối</a:t>
            </a:r>
            <a:r>
              <a:rPr lang="en-US" sz="2000" dirty="0" smtClean="0"/>
              <a:t> </a:t>
            </a:r>
            <a:r>
              <a:rPr lang="en-US" sz="2000" dirty="0" err="1" smtClean="0"/>
              <a:t>lượng</a:t>
            </a:r>
            <a:r>
              <a:rPr lang="en-US" sz="2000" dirty="0" smtClean="0"/>
              <a:t> </a:t>
            </a:r>
            <a:r>
              <a:rPr lang="en-US" sz="2000" err="1" smtClean="0"/>
              <a:t>Mặt</a:t>
            </a:r>
            <a:r>
              <a:rPr lang="en-US" sz="2000" smtClean="0"/>
              <a:t> Trăng</a:t>
            </a:r>
            <a:r>
              <a:rPr lang="en-US" sz="2000" dirty="0"/>
              <a:t>?</a:t>
            </a:r>
            <a:endParaRPr lang="vi-VN" sz="2000" dirty="0"/>
          </a:p>
        </p:txBody>
      </p:sp>
      <p:pic>
        <p:nvPicPr>
          <p:cNvPr id="18" name="Picture 4" descr="So sánh lực hấp dẫn của các hành tinh trong Hệ Mặt Tr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484" y="156204"/>
            <a:ext cx="2276348" cy="149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38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4" name="Rectangle 3"/>
          <p:cNvSpPr/>
          <p:nvPr/>
        </p:nvSpPr>
        <p:spPr>
          <a:xfrm>
            <a:off x="385845" y="728992"/>
            <a:ext cx="1090363" cy="461665"/>
          </a:xfrm>
          <a:prstGeom prst="rect">
            <a:avLst/>
          </a:prstGeom>
        </p:spPr>
        <p:txBody>
          <a:bodyPr wrap="none">
            <a:spAutoFit/>
          </a:bodyPr>
          <a:lstStyle/>
          <a:p>
            <a:pPr algn="just"/>
            <a:r>
              <a:rPr lang="en-US" sz="2400" b="1" dirty="0" err="1"/>
              <a:t>Bài</a:t>
            </a:r>
            <a:r>
              <a:rPr lang="en-US" sz="2400" b="1" dirty="0"/>
              <a:t> 4</a:t>
            </a:r>
            <a:r>
              <a:rPr lang="en-US" sz="2400" dirty="0"/>
              <a:t>: </a:t>
            </a:r>
            <a:endParaRPr lang="vi-VN" sz="2400" dirty="0"/>
          </a:p>
        </p:txBody>
      </p:sp>
      <p:sp>
        <p:nvSpPr>
          <p:cNvPr id="5" name="TextBox 4"/>
          <p:cNvSpPr txBox="1"/>
          <p:nvPr/>
        </p:nvSpPr>
        <p:spPr>
          <a:xfrm>
            <a:off x="3778371" y="728992"/>
            <a:ext cx="1777041" cy="461665"/>
          </a:xfrm>
          <a:prstGeom prst="rect">
            <a:avLst/>
          </a:prstGeom>
          <a:noFill/>
        </p:spPr>
        <p:txBody>
          <a:bodyPr wrap="square" rtlCol="0">
            <a:spAutoFit/>
          </a:bodyPr>
          <a:lstStyle/>
          <a:p>
            <a:r>
              <a:rPr lang="en-US" sz="2400" b="1" i="1" u="sng" dirty="0" err="1" smtClean="0"/>
              <a:t>Giải</a:t>
            </a:r>
            <a:r>
              <a:rPr lang="en-US" sz="2400" dirty="0" smtClean="0"/>
              <a:t>:</a:t>
            </a:r>
            <a:endParaRPr lang="vi-VN" sz="2400" dirty="0"/>
          </a:p>
        </p:txBody>
      </p:sp>
      <p:sp>
        <p:nvSpPr>
          <p:cNvPr id="6" name="Rectangle 5"/>
          <p:cNvSpPr/>
          <p:nvPr/>
        </p:nvSpPr>
        <p:spPr>
          <a:xfrm>
            <a:off x="767670" y="1640435"/>
            <a:ext cx="6771735" cy="1285737"/>
          </a:xfrm>
          <a:prstGeom prst="rect">
            <a:avLst/>
          </a:prstGeom>
        </p:spPr>
        <p:txBody>
          <a:bodyPr wrap="square">
            <a:spAutoFit/>
          </a:bodyPr>
          <a:lstStyle/>
          <a:p>
            <a:pPr algn="just">
              <a:lnSpc>
                <a:spcPct val="150000"/>
              </a:lnSpc>
              <a:spcBef>
                <a:spcPts val="600"/>
              </a:spcBef>
              <a:spcAft>
                <a:spcPts val="600"/>
              </a:spcAft>
            </a:pPr>
            <a:r>
              <a:rPr lang="en-US" sz="2400" dirty="0">
                <a:latin typeface="+mn-lt"/>
                <a:ea typeface="Times New Roman" panose="02020603050405020304" pitchFamily="18" charset="0"/>
              </a:rPr>
              <a:t>a) </a:t>
            </a:r>
            <a:r>
              <a:rPr lang="en-US" sz="2400" dirty="0" err="1">
                <a:latin typeface="+mn-lt"/>
                <a:ea typeface="Times New Roman" panose="02020603050405020304" pitchFamily="18" charset="0"/>
              </a:rPr>
              <a:t>Khối</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lượng</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của</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Trái</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Đất</a:t>
            </a:r>
            <a:r>
              <a:rPr lang="en-US" sz="2400" dirty="0">
                <a:latin typeface="+mn-lt"/>
                <a:ea typeface="Times New Roman" panose="02020603050405020304" pitchFamily="18" charset="0"/>
              </a:rPr>
              <a:t> </a:t>
            </a:r>
            <a:r>
              <a:rPr lang="en-US" sz="2400">
                <a:latin typeface="+mn-lt"/>
                <a:ea typeface="Times New Roman" panose="02020603050405020304" pitchFamily="18" charset="0"/>
              </a:rPr>
              <a:t>= </a:t>
            </a:r>
            <a:r>
              <a:rPr lang="en-US" sz="2400" smtClean="0">
                <a:latin typeface="+mn-lt"/>
                <a:ea typeface="Times New Roman" panose="02020603050405020304" pitchFamily="18" charset="0"/>
              </a:rPr>
              <a:t>6.10</a:t>
            </a:r>
            <a:r>
              <a:rPr lang="en-US" sz="2400" baseline="30000" smtClean="0">
                <a:latin typeface="+mn-lt"/>
                <a:ea typeface="Times New Roman" panose="02020603050405020304" pitchFamily="18" charset="0"/>
              </a:rPr>
              <a:t>21</a:t>
            </a:r>
            <a:r>
              <a:rPr lang="en-US" sz="2400" baseline="30000" dirty="0">
                <a:latin typeface="+mn-lt"/>
                <a:ea typeface="Times New Roman" panose="02020603050405020304" pitchFamily="18" charset="0"/>
              </a:rPr>
              <a:t> </a:t>
            </a:r>
            <a:r>
              <a:rPr lang="en-US" sz="2400" dirty="0" err="1">
                <a:latin typeface="+mn-lt"/>
                <a:ea typeface="Times New Roman" panose="02020603050405020304" pitchFamily="18" charset="0"/>
              </a:rPr>
              <a:t>tấn</a:t>
            </a:r>
            <a:endParaRPr lang="en-US" sz="2400" dirty="0">
              <a:latin typeface="+mn-lt"/>
              <a:ea typeface="Calibri" panose="020F0502020204030204" pitchFamily="34" charset="0"/>
            </a:endParaRPr>
          </a:p>
          <a:p>
            <a:pPr algn="just">
              <a:lnSpc>
                <a:spcPct val="150000"/>
              </a:lnSpc>
              <a:spcBef>
                <a:spcPts val="600"/>
              </a:spcBef>
              <a:spcAft>
                <a:spcPts val="600"/>
              </a:spcAft>
            </a:pPr>
            <a:r>
              <a:rPr lang="en-US" sz="2400" dirty="0" err="1">
                <a:latin typeface="+mn-lt"/>
                <a:ea typeface="Times New Roman" panose="02020603050405020304" pitchFamily="18" charset="0"/>
              </a:rPr>
              <a:t>Khối</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lượng</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của</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Mặt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Trăng</a:t>
            </a:r>
            <a:r>
              <a:rPr lang="en-US" sz="2400" dirty="0">
                <a:latin typeface="+mn-lt"/>
                <a:ea typeface="Times New Roman" panose="02020603050405020304" pitchFamily="18" charset="0"/>
              </a:rPr>
              <a:t> </a:t>
            </a:r>
            <a:r>
              <a:rPr lang="en-US" sz="2400">
                <a:latin typeface="+mn-lt"/>
                <a:ea typeface="Times New Roman" panose="02020603050405020304" pitchFamily="18" charset="0"/>
              </a:rPr>
              <a:t>= </a:t>
            </a:r>
            <a:r>
              <a:rPr lang="en-US" sz="2400" smtClean="0">
                <a:latin typeface="+mn-lt"/>
                <a:ea typeface="Times New Roman" panose="02020603050405020304" pitchFamily="18" charset="0"/>
              </a:rPr>
              <a:t>75.10</a:t>
            </a:r>
            <a:r>
              <a:rPr lang="en-US" sz="2400" baseline="30000" smtClean="0">
                <a:latin typeface="+mn-lt"/>
                <a:ea typeface="Times New Roman" panose="02020603050405020304" pitchFamily="18" charset="0"/>
              </a:rPr>
              <a:t>18</a:t>
            </a:r>
            <a:r>
              <a:rPr lang="en-US" sz="2400" dirty="0">
                <a:latin typeface="+mn-lt"/>
                <a:ea typeface="Times New Roman" panose="02020603050405020304" pitchFamily="18" charset="0"/>
              </a:rPr>
              <a:t> </a:t>
            </a:r>
            <a:r>
              <a:rPr lang="en-US" sz="2400" dirty="0" err="1" smtClean="0">
                <a:latin typeface="+mn-lt"/>
                <a:ea typeface="Times New Roman" panose="02020603050405020304" pitchFamily="18" charset="0"/>
              </a:rPr>
              <a:t>tấn</a:t>
            </a:r>
            <a:endParaRPr lang="en-US" sz="2400" dirty="0">
              <a:latin typeface="+mn-lt"/>
              <a:ea typeface="Calibri" panose="020F0502020204030204" pitchFamily="34" charset="0"/>
            </a:endParaRPr>
          </a:p>
        </p:txBody>
      </p:sp>
      <p:sp>
        <p:nvSpPr>
          <p:cNvPr id="7" name="Rectangle 6"/>
          <p:cNvSpPr/>
          <p:nvPr/>
        </p:nvSpPr>
        <p:spPr>
          <a:xfrm>
            <a:off x="767670" y="2994652"/>
            <a:ext cx="8089891" cy="2062103"/>
          </a:xfrm>
          <a:prstGeom prst="rect">
            <a:avLst/>
          </a:prstGeom>
        </p:spPr>
        <p:txBody>
          <a:bodyPr wrap="square">
            <a:spAutoFit/>
          </a:bodyPr>
          <a:lstStyle/>
          <a:p>
            <a:pPr algn="just">
              <a:lnSpc>
                <a:spcPct val="150000"/>
              </a:lnSpc>
              <a:spcBef>
                <a:spcPts val="600"/>
              </a:spcBef>
              <a:spcAft>
                <a:spcPts val="600"/>
              </a:spcAft>
            </a:pPr>
            <a:r>
              <a:rPr lang="en-US" sz="2400" dirty="0">
                <a:ea typeface="Times New Roman" panose="02020603050405020304" pitchFamily="18" charset="0"/>
              </a:rPr>
              <a:t>b) </a:t>
            </a:r>
            <a:r>
              <a:rPr lang="en-US" sz="2400" dirty="0" err="1">
                <a:ea typeface="Times New Roman" panose="02020603050405020304" pitchFamily="18" charset="0"/>
              </a:rPr>
              <a:t>Khối</a:t>
            </a:r>
            <a:r>
              <a:rPr lang="en-US" sz="2400" dirty="0">
                <a:ea typeface="Times New Roman" panose="02020603050405020304" pitchFamily="18" charset="0"/>
              </a:rPr>
              <a:t> </a:t>
            </a:r>
            <a:r>
              <a:rPr lang="en-US" sz="2400" dirty="0" err="1">
                <a:ea typeface="Times New Roman" panose="02020603050405020304" pitchFamily="18" charset="0"/>
              </a:rPr>
              <a:t>lượng</a:t>
            </a:r>
            <a:r>
              <a:rPr lang="en-US" sz="2400" dirty="0">
                <a:ea typeface="Times New Roman" panose="02020603050405020304" pitchFamily="18" charset="0"/>
              </a:rPr>
              <a:t> </a:t>
            </a:r>
            <a:r>
              <a:rPr lang="en-US" sz="2400" dirty="0" err="1">
                <a:ea typeface="Times New Roman" panose="02020603050405020304" pitchFamily="18" charset="0"/>
              </a:rPr>
              <a:t>Trái</a:t>
            </a:r>
            <a:r>
              <a:rPr lang="en-US" sz="2400" dirty="0">
                <a:ea typeface="Times New Roman" panose="02020603050405020304" pitchFamily="18" charset="0"/>
              </a:rPr>
              <a:t> </a:t>
            </a:r>
            <a:r>
              <a:rPr lang="en-US" sz="2400" dirty="0" err="1">
                <a:ea typeface="Times New Roman" panose="02020603050405020304" pitchFamily="18" charset="0"/>
              </a:rPr>
              <a:t>Đất</a:t>
            </a:r>
            <a:r>
              <a:rPr lang="en-US" sz="2400" dirty="0">
                <a:ea typeface="Times New Roman" panose="02020603050405020304" pitchFamily="18" charset="0"/>
              </a:rPr>
              <a:t> </a:t>
            </a:r>
            <a:r>
              <a:rPr lang="en-US" sz="2400" dirty="0" err="1">
                <a:ea typeface="Times New Roman" panose="02020603050405020304" pitchFamily="18" charset="0"/>
              </a:rPr>
              <a:t>gấp</a:t>
            </a:r>
            <a:r>
              <a:rPr lang="en-US" sz="2400" dirty="0">
                <a:ea typeface="Times New Roman" panose="02020603050405020304" pitchFamily="18" charset="0"/>
              </a:rPr>
              <a:t> </a:t>
            </a:r>
            <a:r>
              <a:rPr lang="en-US" sz="2400" dirty="0" err="1">
                <a:ea typeface="Times New Roman" panose="02020603050405020304" pitchFamily="18" charset="0"/>
              </a:rPr>
              <a:t>khối</a:t>
            </a:r>
            <a:r>
              <a:rPr lang="en-US" sz="2400" dirty="0">
                <a:ea typeface="Times New Roman" panose="02020603050405020304" pitchFamily="18" charset="0"/>
              </a:rPr>
              <a:t> </a:t>
            </a:r>
            <a:r>
              <a:rPr lang="en-US" sz="2400" dirty="0" err="1">
                <a:ea typeface="Times New Roman" panose="02020603050405020304" pitchFamily="18" charset="0"/>
              </a:rPr>
              <a:t>lượng</a:t>
            </a:r>
            <a:r>
              <a:rPr lang="en-US" sz="2400" dirty="0">
                <a:ea typeface="Times New Roman" panose="02020603050405020304" pitchFamily="18" charset="0"/>
              </a:rPr>
              <a:t> </a:t>
            </a:r>
            <a:r>
              <a:rPr lang="en-US" sz="2400" dirty="0" err="1">
                <a:ea typeface="Times New Roman" panose="02020603050405020304" pitchFamily="18" charset="0"/>
              </a:rPr>
              <a:t>Mặt</a:t>
            </a:r>
            <a:r>
              <a:rPr lang="en-US" sz="2400" dirty="0">
                <a:ea typeface="Times New Roman" panose="02020603050405020304" pitchFamily="18" charset="0"/>
              </a:rPr>
              <a:t> </a:t>
            </a:r>
            <a:r>
              <a:rPr lang="en-US" sz="2400" dirty="0" err="1">
                <a:ea typeface="Times New Roman" panose="02020603050405020304" pitchFamily="18" charset="0"/>
              </a:rPr>
              <a:t>Trăng</a:t>
            </a:r>
            <a:r>
              <a:rPr lang="en-US" sz="2400" dirty="0">
                <a:ea typeface="Times New Roman" panose="02020603050405020304" pitchFamily="18" charset="0"/>
              </a:rPr>
              <a:t>:</a:t>
            </a:r>
            <a:endParaRPr lang="en-US" sz="2400" dirty="0">
              <a:ea typeface="Calibri" panose="020F0502020204030204" pitchFamily="34" charset="0"/>
            </a:endParaRPr>
          </a:p>
          <a:p>
            <a:pPr algn="just">
              <a:lnSpc>
                <a:spcPct val="150000"/>
              </a:lnSpc>
              <a:spcBef>
                <a:spcPts val="600"/>
              </a:spcBef>
              <a:spcAft>
                <a:spcPts val="600"/>
              </a:spcAft>
            </a:pPr>
            <a:r>
              <a:rPr lang="en-US" sz="2400">
                <a:ea typeface="Times New Roman" panose="02020603050405020304" pitchFamily="18" charset="0"/>
              </a:rPr>
              <a:t>(</a:t>
            </a:r>
            <a:r>
              <a:rPr lang="en-US" sz="2400" smtClean="0">
                <a:ea typeface="Times New Roman" panose="02020603050405020304" pitchFamily="18" charset="0"/>
              </a:rPr>
              <a:t>6 . 10</a:t>
            </a:r>
            <a:r>
              <a:rPr lang="en-US" sz="2400" baseline="30000" smtClean="0">
                <a:ea typeface="Times New Roman" panose="02020603050405020304" pitchFamily="18" charset="0"/>
              </a:rPr>
              <a:t>21</a:t>
            </a:r>
            <a:r>
              <a:rPr lang="en-US" sz="2400" dirty="0">
                <a:ea typeface="Times New Roman" panose="02020603050405020304" pitchFamily="18" charset="0"/>
              </a:rPr>
              <a:t>) : </a:t>
            </a:r>
            <a:r>
              <a:rPr lang="en-US" sz="2400">
                <a:ea typeface="Times New Roman" panose="02020603050405020304" pitchFamily="18" charset="0"/>
              </a:rPr>
              <a:t>(</a:t>
            </a:r>
            <a:r>
              <a:rPr lang="en-US" sz="2400" smtClean="0">
                <a:ea typeface="Times New Roman" panose="02020603050405020304" pitchFamily="18" charset="0"/>
              </a:rPr>
              <a:t>75 . 10</a:t>
            </a:r>
            <a:r>
              <a:rPr lang="en-US" sz="2400" baseline="30000" smtClean="0">
                <a:ea typeface="Times New Roman" panose="02020603050405020304" pitchFamily="18" charset="0"/>
              </a:rPr>
              <a:t>18</a:t>
            </a:r>
            <a:r>
              <a:rPr lang="en-US" sz="2400" dirty="0">
                <a:ea typeface="Times New Roman" panose="02020603050405020304" pitchFamily="18" charset="0"/>
              </a:rPr>
              <a:t>) =</a:t>
            </a:r>
            <a:r>
              <a:rPr lang="en-US" sz="2400">
                <a:ea typeface="Times New Roman" panose="02020603050405020304" pitchFamily="18" charset="0"/>
              </a:rPr>
              <a:t> </a:t>
            </a:r>
            <a:r>
              <a:rPr lang="en-US" sz="2400" smtClean="0">
                <a:ea typeface="Times New Roman" panose="02020603050405020304" pitchFamily="18" charset="0"/>
              </a:rPr>
              <a:t>6 . 10</a:t>
            </a:r>
            <a:r>
              <a:rPr lang="en-US" sz="2400" baseline="30000" smtClean="0">
                <a:ea typeface="Times New Roman" panose="02020603050405020304" pitchFamily="18" charset="0"/>
              </a:rPr>
              <a:t>3 </a:t>
            </a:r>
            <a:r>
              <a:rPr lang="en-US" sz="2400" smtClean="0">
                <a:ea typeface="Times New Roman" panose="02020603050405020304" pitchFamily="18" charset="0"/>
              </a:rPr>
              <a:t>. 10</a:t>
            </a:r>
            <a:r>
              <a:rPr lang="en-US" sz="2400" baseline="30000" smtClean="0">
                <a:ea typeface="Times New Roman" panose="02020603050405020304" pitchFamily="18" charset="0"/>
              </a:rPr>
              <a:t>18</a:t>
            </a:r>
            <a:r>
              <a:rPr lang="en-US" sz="2400" smtClean="0">
                <a:ea typeface="Times New Roman" panose="02020603050405020304" pitchFamily="18" charset="0"/>
              </a:rPr>
              <a:t> </a:t>
            </a:r>
            <a:r>
              <a:rPr lang="en-US" sz="2400">
                <a:ea typeface="Times New Roman" panose="02020603050405020304" pitchFamily="18" charset="0"/>
              </a:rPr>
              <a:t>: </a:t>
            </a:r>
            <a:r>
              <a:rPr lang="en-US" sz="2400" smtClean="0">
                <a:ea typeface="Times New Roman" panose="02020603050405020304" pitchFamily="18" charset="0"/>
              </a:rPr>
              <a:t>(</a:t>
            </a:r>
            <a:r>
              <a:rPr lang="en-US" sz="2400" smtClean="0">
                <a:ea typeface="Times New Roman" panose="02020603050405020304" pitchFamily="18" charset="0"/>
              </a:rPr>
              <a:t>75 . 10</a:t>
            </a:r>
            <a:r>
              <a:rPr lang="en-US" sz="2400" baseline="30000" smtClean="0">
                <a:ea typeface="Times New Roman" panose="02020603050405020304" pitchFamily="18" charset="0"/>
              </a:rPr>
              <a:t>18</a:t>
            </a:r>
            <a:r>
              <a:rPr lang="en-US" sz="2400" smtClean="0">
                <a:ea typeface="Times New Roman" panose="02020603050405020304" pitchFamily="18" charset="0"/>
              </a:rPr>
              <a:t>) </a:t>
            </a:r>
            <a:endParaRPr lang="en-US" sz="2400" smtClean="0">
              <a:ea typeface="Times New Roman" panose="02020603050405020304" pitchFamily="18" charset="0"/>
            </a:endParaRPr>
          </a:p>
          <a:p>
            <a:pPr algn="just">
              <a:lnSpc>
                <a:spcPct val="150000"/>
              </a:lnSpc>
              <a:spcBef>
                <a:spcPts val="600"/>
              </a:spcBef>
              <a:spcAft>
                <a:spcPts val="600"/>
              </a:spcAft>
            </a:pPr>
            <a:r>
              <a:rPr lang="en-US" sz="2400">
                <a:ea typeface="Times New Roman" panose="02020603050405020304" pitchFamily="18" charset="0"/>
              </a:rPr>
              <a:t> </a:t>
            </a:r>
            <a:r>
              <a:rPr lang="en-US" sz="2400" smtClean="0">
                <a:ea typeface="Times New Roman" panose="02020603050405020304" pitchFamily="18" charset="0"/>
              </a:rPr>
              <a:t>                                 </a:t>
            </a:r>
            <a:r>
              <a:rPr lang="en-US" sz="2400" smtClean="0">
                <a:ea typeface="Times New Roman" panose="02020603050405020304" pitchFamily="18" charset="0"/>
              </a:rPr>
              <a:t>=</a:t>
            </a:r>
            <a:r>
              <a:rPr lang="en-US" sz="2400">
                <a:ea typeface="Times New Roman" panose="02020603050405020304" pitchFamily="18" charset="0"/>
              </a:rPr>
              <a:t> </a:t>
            </a:r>
            <a:r>
              <a:rPr lang="en-US" sz="2400">
                <a:ea typeface="Times New Roman" panose="02020603050405020304" pitchFamily="18" charset="0"/>
              </a:rPr>
              <a:t> </a:t>
            </a:r>
            <a:r>
              <a:rPr lang="en-US" sz="2400">
                <a:ea typeface="Times New Roman" panose="02020603050405020304" pitchFamily="18" charset="0"/>
              </a:rPr>
              <a:t>6 . </a:t>
            </a:r>
            <a:r>
              <a:rPr lang="en-US" sz="2400">
                <a:ea typeface="Times New Roman" panose="02020603050405020304" pitchFamily="18" charset="0"/>
              </a:rPr>
              <a:t>10</a:t>
            </a:r>
            <a:r>
              <a:rPr lang="en-US" sz="2400" baseline="30000">
                <a:ea typeface="Times New Roman" panose="02020603050405020304" pitchFamily="18" charset="0"/>
              </a:rPr>
              <a:t>3 </a:t>
            </a:r>
            <a:r>
              <a:rPr lang="en-US" sz="2400" smtClean="0">
                <a:ea typeface="Times New Roman" panose="02020603050405020304" pitchFamily="18" charset="0"/>
              </a:rPr>
              <a:t>: 75 = 80 </a:t>
            </a:r>
            <a:r>
              <a:rPr lang="en-US" sz="2400" dirty="0">
                <a:ea typeface="Times New Roman" panose="02020603050405020304" pitchFamily="18" charset="0"/>
              </a:rPr>
              <a:t>(</a:t>
            </a:r>
            <a:r>
              <a:rPr lang="en-US" sz="2400" dirty="0" err="1">
                <a:ea typeface="Times New Roman" panose="02020603050405020304" pitchFamily="18" charset="0"/>
              </a:rPr>
              <a:t>lần</a:t>
            </a:r>
            <a:r>
              <a:rPr lang="en-US" sz="2400" dirty="0">
                <a:ea typeface="Times New Roman" panose="02020603050405020304" pitchFamily="18" charset="0"/>
              </a:rPr>
              <a:t>)</a:t>
            </a:r>
            <a:endParaRPr lang="en-US" sz="2400" dirty="0">
              <a:ea typeface="Calibri" panose="020F0502020204030204" pitchFamily="34" charset="0"/>
            </a:endParaRPr>
          </a:p>
        </p:txBody>
      </p:sp>
      <p:pic>
        <p:nvPicPr>
          <p:cNvPr id="1028" name="Picture 4" descr="So sánh lực hấp dẫn của các hành tinh trong Hệ Mặt Trờ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1231" y="146581"/>
            <a:ext cx="2276348" cy="149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29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282218" y="1378502"/>
            <a:ext cx="8589032" cy="3145500"/>
          </a:xfrm>
          <a:prstGeom prst="rect">
            <a:avLst/>
          </a:prstGeom>
        </p:spPr>
        <p:txBody>
          <a:bodyPr spcFirstLastPara="1" wrap="square" lIns="91425" tIns="91425" rIns="91425" bIns="91425" anchor="ctr" anchorCtr="0">
            <a:noAutofit/>
          </a:bodyPr>
          <a:lstStyle/>
          <a:p>
            <a:pPr algn="just">
              <a:lnSpc>
                <a:spcPct val="200000"/>
              </a:lnSpc>
              <a:spcBef>
                <a:spcPts val="0"/>
              </a:spcBef>
            </a:pPr>
            <a:r>
              <a:rPr lang="pt-BR" dirty="0">
                <a:latin typeface="+mn-lt"/>
              </a:rPr>
              <a:t>Ghi nhớ các quy nhân chia hai lũy thừa cùng cơ số. </a:t>
            </a:r>
            <a:endParaRPr lang="pt-BR" dirty="0" smtClean="0">
              <a:latin typeface="+mn-lt"/>
            </a:endParaRPr>
          </a:p>
          <a:p>
            <a:pPr algn="just">
              <a:lnSpc>
                <a:spcPct val="200000"/>
              </a:lnSpc>
              <a:spcBef>
                <a:spcPts val="0"/>
              </a:spcBef>
            </a:pPr>
            <a:r>
              <a:rPr lang="pt-BR" dirty="0">
                <a:latin typeface="+mn-lt"/>
              </a:rPr>
              <a:t>Làm các bài tập 4 (</a:t>
            </a:r>
            <a:r>
              <a:rPr lang="pt-BR">
                <a:latin typeface="+mn-lt"/>
              </a:rPr>
              <a:t>SBT-tr14</a:t>
            </a:r>
            <a:r>
              <a:rPr lang="pt-BR" smtClean="0">
                <a:latin typeface="+mn-lt"/>
              </a:rPr>
              <a:t>).</a:t>
            </a:r>
            <a:endParaRPr lang="pt-BR" dirty="0" smtClean="0">
              <a:latin typeface="+mn-lt"/>
            </a:endParaRPr>
          </a:p>
          <a:p>
            <a:pPr algn="just">
              <a:lnSpc>
                <a:spcPct val="200000"/>
              </a:lnSpc>
              <a:spcBef>
                <a:spcPts val="0"/>
              </a:spcBef>
            </a:pPr>
            <a:r>
              <a:rPr lang="en-US" dirty="0" err="1" smtClean="0">
                <a:latin typeface="+mn-lt"/>
              </a:rPr>
              <a:t>Đọc</a:t>
            </a:r>
            <a:r>
              <a:rPr lang="en-US" dirty="0" smtClean="0">
                <a:latin typeface="+mn-lt"/>
              </a:rPr>
              <a:t> </a:t>
            </a:r>
            <a:r>
              <a:rPr lang="en-US" dirty="0" err="1" smtClean="0">
                <a:latin typeface="+mn-lt"/>
              </a:rPr>
              <a:t>trước</a:t>
            </a:r>
            <a:r>
              <a:rPr lang="en-US" dirty="0" smtClean="0">
                <a:latin typeface="+mn-lt"/>
              </a:rPr>
              <a:t> </a:t>
            </a:r>
            <a:r>
              <a:rPr lang="vi-VN" dirty="0">
                <a:latin typeface="+mn-lt"/>
              </a:rPr>
              <a:t>bài </a:t>
            </a:r>
            <a:r>
              <a:rPr lang="vi-VN">
                <a:latin typeface="+mn-lt"/>
              </a:rPr>
              <a:t>mới </a:t>
            </a:r>
            <a:r>
              <a:rPr lang="vi-VN" smtClean="0">
                <a:latin typeface="+mn-lt"/>
              </a:rPr>
              <a:t>“</a:t>
            </a:r>
            <a:r>
              <a:rPr lang="en-US" b="1" smtClean="0">
                <a:latin typeface="+mn-lt"/>
              </a:rPr>
              <a:t>Thứ </a:t>
            </a:r>
            <a:r>
              <a:rPr lang="en-US" b="1" dirty="0" err="1" smtClean="0">
                <a:latin typeface="+mn-lt"/>
              </a:rPr>
              <a:t>tự</a:t>
            </a:r>
            <a:r>
              <a:rPr lang="en-US" b="1" dirty="0" smtClean="0">
                <a:latin typeface="+mn-lt"/>
              </a:rPr>
              <a:t> </a:t>
            </a:r>
            <a:r>
              <a:rPr lang="en-US" b="1" dirty="0" err="1" smtClean="0">
                <a:latin typeface="+mn-lt"/>
              </a:rPr>
              <a:t>thực</a:t>
            </a:r>
            <a:r>
              <a:rPr lang="en-US" b="1" dirty="0" smtClean="0">
                <a:latin typeface="+mn-lt"/>
              </a:rPr>
              <a:t> </a:t>
            </a:r>
            <a:r>
              <a:rPr lang="en-US" b="1" dirty="0" err="1" smtClean="0">
                <a:latin typeface="+mn-lt"/>
              </a:rPr>
              <a:t>hiện</a:t>
            </a:r>
            <a:r>
              <a:rPr lang="en-US" b="1" dirty="0" smtClean="0">
                <a:latin typeface="+mn-lt"/>
              </a:rPr>
              <a:t> </a:t>
            </a:r>
            <a:r>
              <a:rPr lang="en-US" b="1" dirty="0" err="1" smtClean="0">
                <a:latin typeface="+mn-lt"/>
              </a:rPr>
              <a:t>các</a:t>
            </a:r>
            <a:r>
              <a:rPr lang="en-US" b="1" dirty="0" smtClean="0">
                <a:latin typeface="+mn-lt"/>
              </a:rPr>
              <a:t> </a:t>
            </a:r>
            <a:r>
              <a:rPr lang="en-US" b="1" dirty="0" err="1" smtClean="0">
                <a:latin typeface="+mn-lt"/>
              </a:rPr>
              <a:t>phép</a:t>
            </a:r>
            <a:r>
              <a:rPr lang="en-US" b="1" dirty="0" smtClean="0">
                <a:latin typeface="+mn-lt"/>
              </a:rPr>
              <a:t> </a:t>
            </a:r>
            <a:r>
              <a:rPr lang="en-US" b="1" err="1" smtClean="0">
                <a:latin typeface="+mn-lt"/>
              </a:rPr>
              <a:t>tính</a:t>
            </a:r>
            <a:r>
              <a:rPr lang="vi-VN" smtClean="0">
                <a:latin typeface="+mn-lt"/>
              </a:rPr>
              <a:t>”</a:t>
            </a:r>
            <a:r>
              <a:rPr lang="en-GB" smtClean="0">
                <a:latin typeface="+mn-lt"/>
              </a:rPr>
              <a:t>.</a:t>
            </a:r>
            <a:endParaRPr dirty="0">
              <a:latin typeface="+mn-lt"/>
            </a:endParaRPr>
          </a:p>
        </p:txBody>
      </p:sp>
      <p:sp>
        <p:nvSpPr>
          <p:cNvPr id="238" name="Google Shape;238;p16"/>
          <p:cNvSpPr txBox="1">
            <a:spLocks noGrp="1"/>
          </p:cNvSpPr>
          <p:nvPr>
            <p:ph type="sldNum" idx="12"/>
          </p:nvPr>
        </p:nvSpPr>
        <p:spPr>
          <a:prstGeom prst="rect">
            <a:avLst/>
          </a:prstGeom>
        </p:spPr>
        <p:txBody>
          <a:bodyPr spcFirstLastPara="1" wrap="square" lIns="91425" tIns="91425" rIns="91425" bIns="91425" anchor="ctr" anchorCtr="0">
            <a:noAutofit/>
          </a:bodyPr>
          <a:lstStyle/>
          <a:p>
            <a:fld id="{00000000-1234-1234-1234-123412341234}" type="slidenum">
              <a:rPr lang="en"/>
              <a:pPr/>
              <a:t>25</a:t>
            </a:fld>
            <a:endParaRPr/>
          </a:p>
        </p:txBody>
      </p:sp>
      <p:grpSp>
        <p:nvGrpSpPr>
          <p:cNvPr id="239" name="Google Shape;239;p16"/>
          <p:cNvGrpSpPr/>
          <p:nvPr/>
        </p:nvGrpSpPr>
        <p:grpSpPr>
          <a:xfrm>
            <a:off x="282218" y="590920"/>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1" name="TextBox 10"/>
          <p:cNvSpPr txBox="1"/>
          <p:nvPr/>
        </p:nvSpPr>
        <p:spPr>
          <a:xfrm>
            <a:off x="1120463" y="401333"/>
            <a:ext cx="4597949" cy="646331"/>
          </a:xfrm>
          <a:prstGeom prst="rect">
            <a:avLst/>
          </a:prstGeom>
          <a:noFill/>
        </p:spPr>
        <p:txBody>
          <a:bodyPr wrap="square" rtlCol="0">
            <a:spAutoFit/>
          </a:bodyPr>
          <a:lstStyle/>
          <a:p>
            <a:r>
              <a:rPr lang="en-US" sz="3600" dirty="0" err="1" smtClean="0">
                <a:solidFill>
                  <a:schemeClr val="bg1"/>
                </a:solidFill>
              </a:rPr>
              <a:t>Hướng</a:t>
            </a:r>
            <a:r>
              <a:rPr lang="en-US" sz="3600" dirty="0" smtClean="0">
                <a:solidFill>
                  <a:schemeClr val="bg1"/>
                </a:solidFill>
              </a:rPr>
              <a:t> </a:t>
            </a:r>
            <a:r>
              <a:rPr lang="en-US" sz="3600" dirty="0" err="1" smtClean="0">
                <a:solidFill>
                  <a:schemeClr val="bg1"/>
                </a:solidFill>
              </a:rPr>
              <a:t>dẫn</a:t>
            </a:r>
            <a:r>
              <a:rPr lang="en-US" sz="3600" dirty="0" smtClean="0">
                <a:solidFill>
                  <a:schemeClr val="bg1"/>
                </a:solidFill>
              </a:rPr>
              <a:t> </a:t>
            </a:r>
            <a:r>
              <a:rPr lang="en-US" sz="3600" dirty="0" err="1" smtClean="0">
                <a:solidFill>
                  <a:schemeClr val="bg1"/>
                </a:solidFill>
              </a:rPr>
              <a:t>về</a:t>
            </a:r>
            <a:r>
              <a:rPr lang="en-US" sz="3600" dirty="0" smtClean="0">
                <a:solidFill>
                  <a:schemeClr val="bg1"/>
                </a:solidFill>
              </a:rPr>
              <a:t> </a:t>
            </a:r>
            <a:r>
              <a:rPr lang="en-US" sz="3600" dirty="0" err="1" smtClean="0">
                <a:solidFill>
                  <a:schemeClr val="bg1"/>
                </a:solidFill>
              </a:rPr>
              <a:t>nhà</a:t>
            </a:r>
            <a:endParaRPr lang="vi-VN" sz="3600" dirty="0">
              <a:solidFill>
                <a:schemeClr val="bg1"/>
              </a:solidFill>
            </a:endParaRPr>
          </a:p>
        </p:txBody>
      </p:sp>
    </p:spTree>
    <p:extLst>
      <p:ext uri="{BB962C8B-B14F-4D97-AF65-F5344CB8AC3E}">
        <p14:creationId xmlns:p14="http://schemas.microsoft.com/office/powerpoint/2010/main" val="425667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animEffect transition="in" filter="barn(inVertical)">
                                      <p:cBhvr>
                                        <p:cTn id="7" dur="500"/>
                                        <p:tgtEl>
                                          <p:spTgt spid="2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7">
                                            <p:txEl>
                                              <p:pRg st="1" end="1"/>
                                            </p:txEl>
                                          </p:spTgt>
                                        </p:tgtEl>
                                        <p:attrNameLst>
                                          <p:attrName>style.visibility</p:attrName>
                                        </p:attrNameLst>
                                      </p:cBhvr>
                                      <p:to>
                                        <p:strVal val="visible"/>
                                      </p:to>
                                    </p:set>
                                    <p:animEffect transition="in" filter="barn(inVertical)">
                                      <p:cBhvr>
                                        <p:cTn id="12" dur="500"/>
                                        <p:tgtEl>
                                          <p:spTgt spid="2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7">
                                            <p:txEl>
                                              <p:pRg st="2" end="2"/>
                                            </p:txEl>
                                          </p:spTgt>
                                        </p:tgtEl>
                                        <p:attrNameLst>
                                          <p:attrName>style.visibility</p:attrName>
                                        </p:attrNameLst>
                                      </p:cBhvr>
                                      <p:to>
                                        <p:strVal val="visible"/>
                                      </p:to>
                                    </p:set>
                                    <p:animEffect transition="in" filter="barn(inVertical)">
                                      <p:cBhvr>
                                        <p:cTn id="17" dur="500"/>
                                        <p:tgtEl>
                                          <p:spTgt spid="2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7000" b="-17000"/>
          </a:stretch>
        </a:blipFill>
        <a:effectLst/>
      </p:bgPr>
    </p:bg>
    <p:spTree>
      <p:nvGrpSpPr>
        <p:cNvPr id="1" name="Shape 247"/>
        <p:cNvGrpSpPr/>
        <p:nvPr/>
      </p:nvGrpSpPr>
      <p:grpSpPr>
        <a:xfrm>
          <a:off x="0" y="0"/>
          <a:ext cx="0" cy="0"/>
          <a:chOff x="0" y="0"/>
          <a:chExt cx="0" cy="0"/>
        </a:xfrm>
      </p:grpSpPr>
      <p:sp>
        <p:nvSpPr>
          <p:cNvPr id="262" name="Google Shape;262;p17"/>
          <p:cNvSpPr txBox="1">
            <a:spLocks noGrp="1"/>
          </p:cNvSpPr>
          <p:nvPr>
            <p:ph type="sldNum" idx="12"/>
          </p:nvPr>
        </p:nvSpPr>
        <p:spPr>
          <a:prstGeom prst="rect">
            <a:avLst/>
          </a:prstGeom>
        </p:spPr>
        <p:txBody>
          <a:bodyPr spcFirstLastPara="1" wrap="square" lIns="91425" tIns="91425" rIns="91425" bIns="91425" anchor="ctr" anchorCtr="0">
            <a:noAutofit/>
          </a:bodyPr>
          <a:lstStyle/>
          <a:p>
            <a:fld id="{00000000-1234-1234-1234-123412341234}" type="slidenum">
              <a:rPr lang="en"/>
              <a:pPr/>
              <a:t>26</a:t>
            </a:fld>
            <a:endParaRPr/>
          </a:p>
        </p:txBody>
      </p:sp>
      <p:grpSp>
        <p:nvGrpSpPr>
          <p:cNvPr id="250" name="Google Shape;250;p17"/>
          <p:cNvGrpSpPr/>
          <p:nvPr/>
        </p:nvGrpSpPr>
        <p:grpSpPr>
          <a:xfrm>
            <a:off x="6682490" y="378847"/>
            <a:ext cx="1588639" cy="1588655"/>
            <a:chOff x="6643075" y="3664250"/>
            <a:chExt cx="407950" cy="407975"/>
          </a:xfrm>
        </p:grpSpPr>
        <p:sp>
          <p:nvSpPr>
            <p:cNvPr id="251" name="Google Shape;251;p17"/>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17"/>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53" name="Google Shape;253;p17"/>
          <p:cNvGrpSpPr/>
          <p:nvPr/>
        </p:nvGrpSpPr>
        <p:grpSpPr>
          <a:xfrm rot="-587363">
            <a:off x="6589262" y="2174507"/>
            <a:ext cx="653127" cy="653135"/>
            <a:chOff x="576250" y="4319400"/>
            <a:chExt cx="442075" cy="442050"/>
          </a:xfrm>
        </p:grpSpPr>
        <p:sp>
          <p:nvSpPr>
            <p:cNvPr id="254" name="Google Shape;254;p17"/>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5" name="Google Shape;255;p17"/>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6" name="Google Shape;256;p17"/>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7" name="Google Shape;257;p17"/>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58" name="Google Shape;258;p17"/>
          <p:cNvSpPr/>
          <p:nvPr/>
        </p:nvSpPr>
        <p:spPr>
          <a:xfrm>
            <a:off x="6302725" y="745609"/>
            <a:ext cx="248336" cy="23712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9" name="Google Shape;259;p17"/>
          <p:cNvSpPr/>
          <p:nvPr/>
        </p:nvSpPr>
        <p:spPr>
          <a:xfrm rot="2697322">
            <a:off x="7939090" y="1959478"/>
            <a:ext cx="376961" cy="35993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0" name="Google Shape;260;p17"/>
          <p:cNvSpPr/>
          <p:nvPr/>
        </p:nvSpPr>
        <p:spPr>
          <a:xfrm>
            <a:off x="8237294" y="1754007"/>
            <a:ext cx="150972" cy="144227"/>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1" name="Google Shape;261;p17"/>
          <p:cNvSpPr/>
          <p:nvPr/>
        </p:nvSpPr>
        <p:spPr>
          <a:xfrm rot="1280149">
            <a:off x="6130701" y="1460797"/>
            <a:ext cx="150975" cy="14420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 name="Rectangle 1"/>
          <p:cNvSpPr/>
          <p:nvPr/>
        </p:nvSpPr>
        <p:spPr>
          <a:xfrm>
            <a:off x="757002" y="723353"/>
            <a:ext cx="5065518" cy="2800767"/>
          </a:xfrm>
          <a:prstGeom prst="rect">
            <a:avLst/>
          </a:prstGeom>
          <a:noFill/>
        </p:spPr>
        <p:txBody>
          <a:bodyPr wrap="square" lIns="91440" tIns="45720" rIns="91440" bIns="45720">
            <a:spAutoFit/>
          </a:bodyPr>
          <a:lstStyle/>
          <a:p>
            <a:pPr algn="ctr"/>
            <a:r>
              <a:rPr lang="en-US" sz="88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 YOU!</a:t>
            </a:r>
            <a:endParaRPr lang="en-US" sz="8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Smiley Face 3"/>
          <p:cNvSpPr/>
          <p:nvPr/>
        </p:nvSpPr>
        <p:spPr>
          <a:xfrm>
            <a:off x="2784144" y="3807394"/>
            <a:ext cx="1132763" cy="99661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8949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350" fill="hold">
                                          <p:stCondLst>
                                            <p:cond delay="0"/>
                                          </p:stCondLst>
                                        </p:cTn>
                                        <p:tgtEl>
                                          <p:spTgt spid="4"/>
                                        </p:tgtEl>
                                        <p:attrNameLst>
                                          <p:attrName>r</p:attrName>
                                        </p:attrNameLst>
                                      </p:cBhvr>
                                    </p:animRot>
                                    <p:animRot by="-240000">
                                      <p:cBhvr>
                                        <p:cTn id="7" dur="700" fill="hold">
                                          <p:stCondLst>
                                            <p:cond delay="700"/>
                                          </p:stCondLst>
                                        </p:cTn>
                                        <p:tgtEl>
                                          <p:spTgt spid="4"/>
                                        </p:tgtEl>
                                        <p:attrNameLst>
                                          <p:attrName>r</p:attrName>
                                        </p:attrNameLst>
                                      </p:cBhvr>
                                    </p:animRot>
                                    <p:animRot by="240000">
                                      <p:cBhvr>
                                        <p:cTn id="8" dur="700" fill="hold">
                                          <p:stCondLst>
                                            <p:cond delay="1400"/>
                                          </p:stCondLst>
                                        </p:cTn>
                                        <p:tgtEl>
                                          <p:spTgt spid="4"/>
                                        </p:tgtEl>
                                        <p:attrNameLst>
                                          <p:attrName>r</p:attrName>
                                        </p:attrNameLst>
                                      </p:cBhvr>
                                    </p:animRot>
                                    <p:animRot by="-240000">
                                      <p:cBhvr>
                                        <p:cTn id="9" dur="700" fill="hold">
                                          <p:stCondLst>
                                            <p:cond delay="2100"/>
                                          </p:stCondLst>
                                        </p:cTn>
                                        <p:tgtEl>
                                          <p:spTgt spid="4"/>
                                        </p:tgtEl>
                                        <p:attrNameLst>
                                          <p:attrName>r</p:attrName>
                                        </p:attrNameLst>
                                      </p:cBhvr>
                                    </p:animRot>
                                    <p:animRot by="120000">
                                      <p:cBhvr>
                                        <p:cTn id="10" dur="700" fill="hold">
                                          <p:stCondLst>
                                            <p:cond delay="2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dirty="0" smtClean="0">
                <a:solidFill>
                  <a:srgbClr val="3F5378"/>
                </a:solidFill>
                <a:latin typeface="+mn-lt"/>
                <a:ea typeface="Roboto Condensed"/>
                <a:cs typeface="Roboto Condensed"/>
                <a:sym typeface="Roboto Condensed"/>
              </a:rPr>
              <a:t>1</a:t>
            </a:r>
            <a:endParaRPr sz="3000" b="1" dirty="0">
              <a:solidFill>
                <a:srgbClr val="3F5378"/>
              </a:solidFill>
              <a:latin typeface="+mn-lt"/>
              <a:ea typeface="Roboto Condensed"/>
              <a:cs typeface="Roboto Condensed"/>
              <a:sym typeface="Roboto Condensed"/>
            </a:endParaRPr>
          </a:p>
        </p:txBody>
      </p:sp>
      <p:sp>
        <p:nvSpPr>
          <p:cNvPr id="4" name="TextBox 3"/>
          <p:cNvSpPr txBox="1"/>
          <p:nvPr/>
        </p:nvSpPr>
        <p:spPr>
          <a:xfrm>
            <a:off x="0" y="3136200"/>
            <a:ext cx="4712677" cy="1200329"/>
          </a:xfrm>
          <a:prstGeom prst="rect">
            <a:avLst/>
          </a:prstGeom>
          <a:noFill/>
        </p:spPr>
        <p:txBody>
          <a:bodyPr wrap="square" rtlCol="0">
            <a:spAutoFit/>
          </a:bodyPr>
          <a:lstStyle/>
          <a:p>
            <a:pPr algn="ctr">
              <a:lnSpc>
                <a:spcPct val="150000"/>
              </a:lnSpc>
            </a:pPr>
            <a:r>
              <a:rPr lang="en-US" sz="4800" dirty="0" smtClean="0">
                <a:solidFill>
                  <a:schemeClr val="bg1"/>
                </a:solidFill>
              </a:rPr>
              <a:t>LŨY THỪA</a:t>
            </a:r>
            <a:endParaRPr lang="vi-VN" sz="48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Google Shape;262;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TextBox 4"/>
          <p:cNvSpPr txBox="1"/>
          <p:nvPr/>
        </p:nvSpPr>
        <p:spPr>
          <a:xfrm>
            <a:off x="481954" y="637324"/>
            <a:ext cx="8259348" cy="797078"/>
          </a:xfrm>
          <a:prstGeom prst="rect">
            <a:avLst/>
          </a:prstGeom>
          <a:noFill/>
        </p:spPr>
        <p:txBody>
          <a:bodyPr wrap="square" rtlCol="0">
            <a:spAutoFit/>
          </a:bodyPr>
          <a:lstStyle/>
          <a:p>
            <a:pPr algn="just">
              <a:lnSpc>
                <a:spcPct val="120000"/>
              </a:lnSpc>
            </a:pPr>
            <a:r>
              <a:rPr lang="en-US" sz="2000" dirty="0" smtClean="0"/>
              <a:t>Ta </a:t>
            </a:r>
            <a:r>
              <a:rPr lang="en-US" sz="2000" dirty="0" err="1" smtClean="0"/>
              <a:t>đã</a:t>
            </a:r>
            <a:r>
              <a:rPr lang="en-US" sz="2000" dirty="0" smtClean="0"/>
              <a:t> </a:t>
            </a:r>
            <a:r>
              <a:rPr lang="en-US" sz="2000" dirty="0" err="1" smtClean="0"/>
              <a:t>biết</a:t>
            </a:r>
            <a:r>
              <a:rPr lang="en-US" sz="2000" dirty="0" smtClean="0"/>
              <a:t> </a:t>
            </a:r>
            <a:r>
              <a:rPr lang="en-US" sz="2000" dirty="0" err="1" smtClean="0"/>
              <a:t>cách</a:t>
            </a:r>
            <a:r>
              <a:rPr lang="en-US" sz="2000" dirty="0" smtClean="0"/>
              <a:t> </a:t>
            </a:r>
            <a:r>
              <a:rPr lang="en-US" sz="2000" dirty="0" err="1" smtClean="0"/>
              <a:t>viết</a:t>
            </a:r>
            <a:r>
              <a:rPr lang="en-US" sz="2000" dirty="0" smtClean="0"/>
              <a:t> </a:t>
            </a:r>
            <a:r>
              <a:rPr lang="en-US" sz="2000" dirty="0" err="1" smtClean="0"/>
              <a:t>gọn</a:t>
            </a:r>
            <a:r>
              <a:rPr lang="en-US" sz="2000" dirty="0" smtClean="0"/>
              <a:t> </a:t>
            </a:r>
            <a:r>
              <a:rPr lang="en-US" sz="2000" dirty="0" err="1" smtClean="0"/>
              <a:t>tổng</a:t>
            </a:r>
            <a:r>
              <a:rPr lang="en-US" sz="2000" dirty="0" smtClean="0"/>
              <a:t> </a:t>
            </a:r>
            <a:r>
              <a:rPr lang="en-US" sz="2000" dirty="0" err="1" smtClean="0"/>
              <a:t>của</a:t>
            </a:r>
            <a:r>
              <a:rPr lang="en-US" sz="2000" dirty="0" smtClean="0"/>
              <a:t> </a:t>
            </a:r>
            <a:r>
              <a:rPr lang="en-US" sz="2000" dirty="0" err="1" smtClean="0"/>
              <a:t>nhiều</a:t>
            </a:r>
            <a:r>
              <a:rPr lang="en-US" sz="2000" dirty="0" smtClean="0"/>
              <a:t> </a:t>
            </a:r>
            <a:r>
              <a:rPr lang="en-US" sz="2000" dirty="0" err="1" smtClean="0"/>
              <a:t>số</a:t>
            </a:r>
            <a:r>
              <a:rPr lang="en-US" sz="2000" dirty="0" smtClean="0"/>
              <a:t> </a:t>
            </a:r>
            <a:r>
              <a:rPr lang="en-US" sz="2000" dirty="0" err="1" smtClean="0"/>
              <a:t>hạng</a:t>
            </a:r>
            <a:r>
              <a:rPr lang="en-US" sz="2000" dirty="0" smtClean="0"/>
              <a:t> </a:t>
            </a:r>
            <a:r>
              <a:rPr lang="en-US" sz="2000" dirty="0" err="1" smtClean="0"/>
              <a:t>bằng</a:t>
            </a:r>
            <a:r>
              <a:rPr lang="en-US" sz="2000" dirty="0" smtClean="0"/>
              <a:t> </a:t>
            </a:r>
            <a:r>
              <a:rPr lang="en-US" sz="2000" dirty="0" err="1" smtClean="0"/>
              <a:t>nhau</a:t>
            </a:r>
            <a:r>
              <a:rPr lang="en-US" sz="2000" dirty="0" smtClean="0"/>
              <a:t> </a:t>
            </a:r>
            <a:r>
              <a:rPr lang="en-US" sz="2000" dirty="0" err="1" smtClean="0"/>
              <a:t>thành</a:t>
            </a:r>
            <a:r>
              <a:rPr lang="en-US" sz="2000" dirty="0" smtClean="0"/>
              <a:t> </a:t>
            </a:r>
            <a:r>
              <a:rPr lang="en-US" sz="2000" dirty="0" err="1" smtClean="0"/>
              <a:t>phép</a:t>
            </a:r>
            <a:r>
              <a:rPr lang="en-US" sz="2000" dirty="0" smtClean="0"/>
              <a:t> </a:t>
            </a:r>
            <a:r>
              <a:rPr lang="en-US" sz="2000" dirty="0" err="1" smtClean="0"/>
              <a:t>nhân</a:t>
            </a:r>
            <a:r>
              <a:rPr lang="en-US" sz="2000" dirty="0" smtClean="0"/>
              <a:t>:</a:t>
            </a:r>
            <a:endParaRPr lang="vi-VN" sz="2000" dirty="0"/>
          </a:p>
        </p:txBody>
      </p:sp>
      <p:sp>
        <p:nvSpPr>
          <p:cNvPr id="10" name="Rectangle 9"/>
          <p:cNvSpPr/>
          <p:nvPr/>
        </p:nvSpPr>
        <p:spPr>
          <a:xfrm>
            <a:off x="2989270" y="3537464"/>
            <a:ext cx="3038011" cy="577850"/>
          </a:xfrm>
          <a:prstGeom prst="rect">
            <a:avLst/>
          </a:prstGeom>
        </p:spPr>
        <p:txBody>
          <a:bodyPr wrap="none">
            <a:spAutoFit/>
          </a:bodyPr>
          <a:lstStyle/>
          <a:p>
            <a:pPr algn="just">
              <a:lnSpc>
                <a:spcPct val="150000"/>
              </a:lnSpc>
              <a:spcBef>
                <a:spcPts val="600"/>
              </a:spcBef>
              <a:spcAft>
                <a:spcPts val="600"/>
              </a:spcAft>
            </a:pPr>
            <a:r>
              <a:rPr lang="vi-VN" sz="2400" b="1" dirty="0" smtClean="0">
                <a:latin typeface="+mn-lt"/>
                <a:ea typeface="Calibri" panose="020F0502020204030204" pitchFamily="34" charset="0"/>
              </a:rPr>
              <a:t>2 </a:t>
            </a:r>
            <a:r>
              <a:rPr lang="vi-VN" sz="2400" b="1" dirty="0">
                <a:latin typeface="+mn-lt"/>
                <a:ea typeface="Calibri" panose="020F0502020204030204" pitchFamily="34" charset="0"/>
              </a:rPr>
              <a:t>. 2 . 2 . 2 . 2. 2 = 2</a:t>
            </a:r>
            <a:r>
              <a:rPr lang="vi-VN" sz="2400" b="1" baseline="30000" dirty="0">
                <a:latin typeface="+mn-lt"/>
                <a:ea typeface="Calibri" panose="020F0502020204030204" pitchFamily="34" charset="0"/>
              </a:rPr>
              <a:t>6</a:t>
            </a:r>
            <a:endParaRPr lang="en-US" sz="2400" b="1" dirty="0">
              <a:latin typeface="+mn-lt"/>
              <a:ea typeface="Calibri" panose="020F0502020204030204" pitchFamily="34" charset="0"/>
            </a:endParaRPr>
          </a:p>
        </p:txBody>
      </p:sp>
      <p:sp>
        <p:nvSpPr>
          <p:cNvPr id="11" name="TextBox 10"/>
          <p:cNvSpPr txBox="1"/>
          <p:nvPr/>
        </p:nvSpPr>
        <p:spPr>
          <a:xfrm>
            <a:off x="997607" y="1420715"/>
            <a:ext cx="6620393" cy="461665"/>
          </a:xfrm>
          <a:prstGeom prst="rect">
            <a:avLst/>
          </a:prstGeom>
          <a:noFill/>
        </p:spPr>
        <p:txBody>
          <a:bodyPr wrap="square" rtlCol="0">
            <a:spAutoFit/>
          </a:bodyPr>
          <a:lstStyle/>
          <a:p>
            <a:pPr algn="ctr"/>
            <a:r>
              <a:rPr lang="en-US" sz="2400" b="1" dirty="0" smtClean="0"/>
              <a:t>2 + 2 + 2 + 2 + 2 + 2 = 2 . 6</a:t>
            </a:r>
            <a:endParaRPr lang="vi-VN" sz="2400" b="1" dirty="0"/>
          </a:p>
        </p:txBody>
      </p:sp>
      <p:sp>
        <p:nvSpPr>
          <p:cNvPr id="12" name="TextBox 11"/>
          <p:cNvSpPr txBox="1"/>
          <p:nvPr/>
        </p:nvSpPr>
        <p:spPr>
          <a:xfrm>
            <a:off x="481954" y="4085094"/>
            <a:ext cx="8306438" cy="496996"/>
          </a:xfrm>
          <a:prstGeom prst="rect">
            <a:avLst/>
          </a:prstGeom>
          <a:noFill/>
        </p:spPr>
        <p:txBody>
          <a:bodyPr wrap="square" rtlCol="0">
            <a:spAutoFit/>
          </a:bodyPr>
          <a:lstStyle/>
          <a:p>
            <a:pPr>
              <a:lnSpc>
                <a:spcPct val="150000"/>
              </a:lnSpc>
            </a:pPr>
            <a:r>
              <a:rPr lang="vi-VN" sz="2000" dirty="0"/>
              <a:t>Ta </a:t>
            </a:r>
            <a:r>
              <a:rPr lang="en-US" sz="2000" dirty="0" err="1" smtClean="0"/>
              <a:t>gọi</a:t>
            </a:r>
            <a:r>
              <a:rPr lang="en-US" sz="2000" dirty="0" smtClean="0"/>
              <a:t> 2</a:t>
            </a:r>
            <a:r>
              <a:rPr lang="en-US" sz="2000" baseline="30000" dirty="0" smtClean="0"/>
              <a:t>6</a:t>
            </a:r>
            <a:r>
              <a:rPr lang="en-US" sz="2000" dirty="0" smtClean="0"/>
              <a:t> </a:t>
            </a:r>
            <a:r>
              <a:rPr lang="en-US" sz="2000" dirty="0" err="1" smtClean="0"/>
              <a:t>là</a:t>
            </a:r>
            <a:r>
              <a:rPr lang="en-US" sz="2000" dirty="0" smtClean="0"/>
              <a:t> </a:t>
            </a:r>
            <a:r>
              <a:rPr lang="en-US" sz="2000" dirty="0" err="1" smtClean="0"/>
              <a:t>một</a:t>
            </a:r>
            <a:r>
              <a:rPr lang="en-US" sz="2000" dirty="0" smtClean="0"/>
              <a:t> </a:t>
            </a:r>
            <a:r>
              <a:rPr lang="en-US" sz="2000" dirty="0" err="1" smtClean="0"/>
              <a:t>lũy</a:t>
            </a:r>
            <a:r>
              <a:rPr lang="en-US" sz="2000" dirty="0" smtClean="0"/>
              <a:t> </a:t>
            </a:r>
            <a:r>
              <a:rPr lang="en-US" sz="2000" dirty="0" err="1" smtClean="0"/>
              <a:t>thừa</a:t>
            </a:r>
            <a:r>
              <a:rPr lang="en-US" sz="2000" dirty="0" smtClean="0"/>
              <a:t>.</a:t>
            </a:r>
            <a:endParaRPr lang="en-US" sz="2000" dirty="0"/>
          </a:p>
        </p:txBody>
      </p:sp>
      <p:sp>
        <p:nvSpPr>
          <p:cNvPr id="13" name="TextBox 12"/>
          <p:cNvSpPr txBox="1"/>
          <p:nvPr/>
        </p:nvSpPr>
        <p:spPr>
          <a:xfrm>
            <a:off x="434864" y="2105400"/>
            <a:ext cx="8146825" cy="1420325"/>
          </a:xfrm>
          <a:prstGeom prst="rect">
            <a:avLst/>
          </a:prstGeom>
          <a:solidFill>
            <a:srgbClr val="FFCC99"/>
          </a:solidFill>
        </p:spPr>
        <p:txBody>
          <a:bodyPr wrap="square" rtlCol="0">
            <a:spAutoFit/>
          </a:bodyPr>
          <a:lstStyle/>
          <a:p>
            <a:pPr algn="just">
              <a:lnSpc>
                <a:spcPct val="150000"/>
              </a:lnSpc>
            </a:pPr>
            <a:r>
              <a:rPr lang="vi-VN" sz="2000" dirty="0"/>
              <a:t>Nếu tổng có nhiều số hạng bằng nhau, ta có thể viết gọn bằng cách dùng phép nhân. Còn nếu một tích có nhiều thừa số bằng nhau, ta có thể viết gọn bằng cách dùng </a:t>
            </a:r>
            <a:r>
              <a:rPr lang="vi-VN" sz="2000" b="1" dirty="0"/>
              <a:t>phép nâng lên luỹ thừa.</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5</a:t>
            </a:fld>
            <a:endParaRPr lang="en"/>
          </a:p>
        </p:txBody>
      </p:sp>
      <p:grpSp>
        <p:nvGrpSpPr>
          <p:cNvPr id="5" name="Google Shape;194;p12"/>
          <p:cNvGrpSpPr/>
          <p:nvPr/>
        </p:nvGrpSpPr>
        <p:grpSpPr>
          <a:xfrm>
            <a:off x="293683" y="574116"/>
            <a:ext cx="309041" cy="403123"/>
            <a:chOff x="590250" y="244200"/>
            <a:chExt cx="407975" cy="532175"/>
          </a:xfrm>
        </p:grpSpPr>
        <p:sp>
          <p:nvSpPr>
            <p:cNvPr id="6"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931654" y="454019"/>
            <a:ext cx="3364302" cy="584775"/>
          </a:xfrm>
          <a:prstGeom prst="rect">
            <a:avLst/>
          </a:prstGeom>
          <a:noFill/>
        </p:spPr>
        <p:txBody>
          <a:bodyPr wrap="square" rtlCol="0">
            <a:spAutoFit/>
          </a:bodyPr>
          <a:lstStyle/>
          <a:p>
            <a:pPr algn="just"/>
            <a:r>
              <a:rPr lang="en-US" sz="3200" dirty="0" smtClean="0">
                <a:solidFill>
                  <a:schemeClr val="bg1"/>
                </a:solidFill>
              </a:rPr>
              <a:t>1. </a:t>
            </a:r>
            <a:r>
              <a:rPr lang="en-US" sz="3200" dirty="0" err="1" smtClean="0">
                <a:solidFill>
                  <a:schemeClr val="bg1"/>
                </a:solidFill>
              </a:rPr>
              <a:t>Lũy</a:t>
            </a:r>
            <a:r>
              <a:rPr lang="en-US" sz="3200" dirty="0" smtClean="0">
                <a:solidFill>
                  <a:schemeClr val="bg1"/>
                </a:solidFill>
              </a:rPr>
              <a:t> </a:t>
            </a:r>
            <a:r>
              <a:rPr lang="en-US" sz="3200" dirty="0" err="1" smtClean="0">
                <a:solidFill>
                  <a:schemeClr val="bg1"/>
                </a:solidFill>
              </a:rPr>
              <a:t>thừa</a:t>
            </a:r>
            <a:endParaRPr lang="vi-VN" sz="3200" dirty="0">
              <a:solidFill>
                <a:schemeClr val="bg1"/>
              </a:solidFill>
            </a:endParaRPr>
          </a:p>
        </p:txBody>
      </p:sp>
      <p:grpSp>
        <p:nvGrpSpPr>
          <p:cNvPr id="27" name="Group 26"/>
          <p:cNvGrpSpPr/>
          <p:nvPr/>
        </p:nvGrpSpPr>
        <p:grpSpPr>
          <a:xfrm>
            <a:off x="209565" y="1352550"/>
            <a:ext cx="8172781" cy="1809929"/>
            <a:chOff x="209565" y="1352550"/>
            <a:chExt cx="8172781" cy="1809929"/>
          </a:xfrm>
        </p:grpSpPr>
        <p:grpSp>
          <p:nvGrpSpPr>
            <p:cNvPr id="23" name="Group 22"/>
            <p:cNvGrpSpPr/>
            <p:nvPr/>
          </p:nvGrpSpPr>
          <p:grpSpPr>
            <a:xfrm>
              <a:off x="209565" y="1352550"/>
              <a:ext cx="8172781" cy="609600"/>
              <a:chOff x="188919" y="1473320"/>
              <a:chExt cx="8172781" cy="609600"/>
            </a:xfrm>
          </p:grpSpPr>
          <p:pic>
            <p:nvPicPr>
              <p:cNvPr id="21" name="Picture 20"/>
              <p:cNvPicPr>
                <a:picLocks noChangeAspect="1"/>
              </p:cNvPicPr>
              <p:nvPr/>
            </p:nvPicPr>
            <p:blipFill>
              <a:blip r:embed="rId2">
                <a:clrChange>
                  <a:clrFrom>
                    <a:srgbClr val="FFFFFF"/>
                  </a:clrFrom>
                  <a:clrTo>
                    <a:srgbClr val="FFFFFF">
                      <a:alpha val="0"/>
                    </a:srgbClr>
                  </a:clrTo>
                </a:clrChange>
              </a:blip>
              <a:stretch>
                <a:fillRect/>
              </a:stretch>
            </p:blipFill>
            <p:spPr>
              <a:xfrm>
                <a:off x="188919" y="1473320"/>
                <a:ext cx="590550" cy="609600"/>
              </a:xfrm>
              <a:prstGeom prst="rect">
                <a:avLst/>
              </a:prstGeom>
            </p:spPr>
          </p:pic>
          <p:sp>
            <p:nvSpPr>
              <p:cNvPr id="22" name="TextBox 21"/>
              <p:cNvSpPr txBox="1"/>
              <p:nvPr/>
            </p:nvSpPr>
            <p:spPr>
              <a:xfrm>
                <a:off x="779469" y="1592155"/>
                <a:ext cx="7582231" cy="461665"/>
              </a:xfrm>
              <a:prstGeom prst="rect">
                <a:avLst/>
              </a:prstGeom>
              <a:noFill/>
            </p:spPr>
            <p:txBody>
              <a:bodyPr wrap="square" rtlCol="0">
                <a:spAutoFit/>
              </a:bodyPr>
              <a:lstStyle/>
              <a:p>
                <a:r>
                  <a:rPr lang="en-US" sz="2400" dirty="0" err="1" smtClean="0"/>
                  <a:t>Viết</a:t>
                </a:r>
                <a:r>
                  <a:rPr lang="en-US" sz="2400" dirty="0" smtClean="0"/>
                  <a:t> </a:t>
                </a:r>
                <a:r>
                  <a:rPr lang="en-US" sz="2400" dirty="0" err="1" smtClean="0"/>
                  <a:t>gọn</a:t>
                </a:r>
                <a:r>
                  <a:rPr lang="en-US" sz="2400" dirty="0" smtClean="0"/>
                  <a:t> </a:t>
                </a:r>
                <a:r>
                  <a:rPr lang="en-US" sz="2400" dirty="0" err="1" smtClean="0"/>
                  <a:t>các</a:t>
                </a:r>
                <a:r>
                  <a:rPr lang="en-US" sz="2400" dirty="0" smtClean="0"/>
                  <a:t> </a:t>
                </a:r>
                <a:r>
                  <a:rPr lang="en-US" sz="2400" dirty="0" err="1" smtClean="0"/>
                  <a:t>tích</a:t>
                </a:r>
                <a:r>
                  <a:rPr lang="en-US" sz="2400" dirty="0" smtClean="0"/>
                  <a:t> </a:t>
                </a:r>
                <a:r>
                  <a:rPr lang="en-US" sz="2400" dirty="0" err="1" smtClean="0"/>
                  <a:t>sau</a:t>
                </a:r>
                <a:r>
                  <a:rPr lang="en-US" sz="2400" dirty="0" smtClean="0"/>
                  <a:t> </a:t>
                </a:r>
                <a:r>
                  <a:rPr lang="en-US" sz="2400" dirty="0" err="1" smtClean="0"/>
                  <a:t>bằng</a:t>
                </a:r>
                <a:r>
                  <a:rPr lang="en-US" sz="2400" dirty="0" smtClean="0"/>
                  <a:t> </a:t>
                </a:r>
                <a:r>
                  <a:rPr lang="en-US" sz="2400" dirty="0" err="1" smtClean="0"/>
                  <a:t>cách</a:t>
                </a:r>
                <a:r>
                  <a:rPr lang="en-US" sz="2400" dirty="0" smtClean="0"/>
                  <a:t> dung </a:t>
                </a:r>
                <a:r>
                  <a:rPr lang="en-US" sz="2400" dirty="0" err="1" smtClean="0"/>
                  <a:t>lũy</a:t>
                </a:r>
                <a:r>
                  <a:rPr lang="en-US" sz="2400" dirty="0" smtClean="0"/>
                  <a:t> </a:t>
                </a:r>
                <a:r>
                  <a:rPr lang="en-US" sz="2400" dirty="0" err="1" smtClean="0"/>
                  <a:t>thừa</a:t>
                </a:r>
                <a:endParaRPr lang="vi-VN" sz="2400" dirty="0"/>
              </a:p>
            </p:txBody>
          </p:sp>
        </p:grpSp>
        <p:sp>
          <p:nvSpPr>
            <p:cNvPr id="24" name="TextBox 23"/>
            <p:cNvSpPr txBox="1"/>
            <p:nvPr/>
          </p:nvSpPr>
          <p:spPr>
            <a:xfrm>
              <a:off x="800115" y="1962150"/>
              <a:ext cx="4272217" cy="1200329"/>
            </a:xfrm>
            <a:prstGeom prst="rect">
              <a:avLst/>
            </a:prstGeom>
            <a:noFill/>
          </p:spPr>
          <p:txBody>
            <a:bodyPr wrap="square" rtlCol="0">
              <a:spAutoFit/>
            </a:bodyPr>
            <a:lstStyle/>
            <a:p>
              <a:pPr>
                <a:lnSpc>
                  <a:spcPct val="150000"/>
                </a:lnSpc>
              </a:pPr>
              <a:r>
                <a:rPr lang="en-US" sz="2400" dirty="0" smtClean="0"/>
                <a:t>a) 5. 5. 5</a:t>
              </a:r>
            </a:p>
            <a:p>
              <a:pPr>
                <a:lnSpc>
                  <a:spcPct val="150000"/>
                </a:lnSpc>
              </a:pPr>
              <a:r>
                <a:rPr lang="en-US" sz="2400" dirty="0" smtClean="0"/>
                <a:t>b) 7 . 7. 7. 7. 7. 7 </a:t>
              </a:r>
              <a:endParaRPr lang="vi-VN" sz="2400" dirty="0"/>
            </a:p>
          </p:txBody>
        </p:sp>
      </p:grpSp>
      <p:sp>
        <p:nvSpPr>
          <p:cNvPr id="25" name="TextBox 24"/>
          <p:cNvSpPr txBox="1"/>
          <p:nvPr/>
        </p:nvSpPr>
        <p:spPr>
          <a:xfrm>
            <a:off x="3593621" y="3053942"/>
            <a:ext cx="1404669" cy="461665"/>
          </a:xfrm>
          <a:prstGeom prst="rect">
            <a:avLst/>
          </a:prstGeom>
          <a:noFill/>
        </p:spPr>
        <p:txBody>
          <a:bodyPr wrap="square" rtlCol="0">
            <a:spAutoFit/>
          </a:bodyPr>
          <a:lstStyle/>
          <a:p>
            <a:pPr algn="ctr"/>
            <a:r>
              <a:rPr lang="en-US" sz="2400" b="1" i="1" u="sng" dirty="0" err="1" smtClean="0"/>
              <a:t>Giải</a:t>
            </a:r>
            <a:r>
              <a:rPr lang="en-US" sz="2400" b="1" i="1" u="sng" dirty="0" smtClean="0"/>
              <a:t>:</a:t>
            </a:r>
            <a:endParaRPr lang="vi-VN" sz="2400" b="1" i="1" u="sng" dirty="0"/>
          </a:p>
        </p:txBody>
      </p:sp>
      <p:sp>
        <p:nvSpPr>
          <p:cNvPr id="26" name="Rectangle 25"/>
          <p:cNvSpPr/>
          <p:nvPr/>
        </p:nvSpPr>
        <p:spPr>
          <a:xfrm>
            <a:off x="931654" y="3563395"/>
            <a:ext cx="2202847" cy="577850"/>
          </a:xfrm>
          <a:prstGeom prst="rect">
            <a:avLst/>
          </a:prstGeom>
        </p:spPr>
        <p:txBody>
          <a:bodyPr wrap="none">
            <a:spAutoFit/>
          </a:bodyPr>
          <a:lstStyle/>
          <a:p>
            <a:pPr algn="just">
              <a:lnSpc>
                <a:spcPct val="150000"/>
              </a:lnSpc>
              <a:spcBef>
                <a:spcPts val="600"/>
              </a:spcBef>
              <a:spcAft>
                <a:spcPts val="600"/>
              </a:spcAft>
            </a:pPr>
            <a:r>
              <a:rPr lang="en-US" sz="2400" dirty="0">
                <a:latin typeface="+mn-lt"/>
                <a:ea typeface="Calibri" panose="020F0502020204030204" pitchFamily="34" charset="0"/>
              </a:rPr>
              <a:t>a) 5 . 5 . 5 = 5</a:t>
            </a:r>
            <a:r>
              <a:rPr lang="en-US" sz="2400" baseline="30000" dirty="0">
                <a:latin typeface="+mn-lt"/>
                <a:ea typeface="Calibri" panose="020F0502020204030204" pitchFamily="34" charset="0"/>
              </a:rPr>
              <a:t>3</a:t>
            </a:r>
            <a:endParaRPr lang="en-US" sz="2400" dirty="0">
              <a:latin typeface="+mn-lt"/>
              <a:ea typeface="Calibri" panose="020F0502020204030204" pitchFamily="34" charset="0"/>
            </a:endParaRPr>
          </a:p>
        </p:txBody>
      </p:sp>
      <p:sp>
        <p:nvSpPr>
          <p:cNvPr id="28" name="Rectangle 27"/>
          <p:cNvSpPr/>
          <p:nvPr/>
        </p:nvSpPr>
        <p:spPr>
          <a:xfrm>
            <a:off x="974134" y="4185825"/>
            <a:ext cx="3057247" cy="646331"/>
          </a:xfrm>
          <a:prstGeom prst="rect">
            <a:avLst/>
          </a:prstGeom>
        </p:spPr>
        <p:txBody>
          <a:bodyPr wrap="none">
            <a:spAutoFit/>
          </a:bodyPr>
          <a:lstStyle/>
          <a:p>
            <a:pPr algn="just">
              <a:lnSpc>
                <a:spcPct val="150000"/>
              </a:lnSpc>
              <a:spcBef>
                <a:spcPts val="600"/>
              </a:spcBef>
              <a:spcAft>
                <a:spcPts val="600"/>
              </a:spcAft>
            </a:pPr>
            <a:r>
              <a:rPr lang="en-US" sz="2400" dirty="0">
                <a:latin typeface="+mn-lt"/>
                <a:ea typeface="Calibri" panose="020F0502020204030204" pitchFamily="34" charset="0"/>
              </a:rPr>
              <a:t>b</a:t>
            </a:r>
            <a:r>
              <a:rPr lang="en-US" sz="2400">
                <a:latin typeface="+mn-lt"/>
                <a:ea typeface="Calibri" panose="020F0502020204030204" pitchFamily="34" charset="0"/>
              </a:rPr>
              <a:t>) </a:t>
            </a:r>
            <a:r>
              <a:rPr lang="en-US" sz="2400" smtClean="0">
                <a:latin typeface="+mn-lt"/>
                <a:ea typeface="Calibri" panose="020F0502020204030204" pitchFamily="34" charset="0"/>
              </a:rPr>
              <a:t>7.7</a:t>
            </a:r>
            <a:r>
              <a:rPr lang="en-US" sz="2400" dirty="0">
                <a:latin typeface="+mn-lt"/>
                <a:ea typeface="Calibri" panose="020F0502020204030204" pitchFamily="34" charset="0"/>
              </a:rPr>
              <a:t>. 7. 7. 7. 7 = 7</a:t>
            </a:r>
            <a:r>
              <a:rPr lang="en-US" sz="2400" baseline="30000" dirty="0">
                <a:latin typeface="+mn-lt"/>
                <a:ea typeface="Calibri" panose="020F0502020204030204" pitchFamily="34" charset="0"/>
              </a:rPr>
              <a:t>6</a:t>
            </a:r>
            <a:endParaRPr lang="en-US" sz="2400" dirty="0">
              <a:latin typeface="+mn-lt"/>
              <a:ea typeface="Calibri" panose="020F0502020204030204" pitchFamily="34" charset="0"/>
            </a:endParaRPr>
          </a:p>
        </p:txBody>
      </p:sp>
    </p:spTree>
    <p:extLst>
      <p:ext uri="{BB962C8B-B14F-4D97-AF65-F5344CB8AC3E}">
        <p14:creationId xmlns:p14="http://schemas.microsoft.com/office/powerpoint/2010/main" val="131556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a:xfrm>
            <a:off x="7640480" y="4657035"/>
            <a:ext cx="1487400" cy="315600"/>
          </a:xfrm>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3" name="Right Arrow 2"/>
          <p:cNvSpPr/>
          <p:nvPr/>
        </p:nvSpPr>
        <p:spPr>
          <a:xfrm>
            <a:off x="0" y="1060000"/>
            <a:ext cx="362308" cy="38112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25" name="TextBox 24"/>
          <p:cNvSpPr txBox="1"/>
          <p:nvPr/>
        </p:nvSpPr>
        <p:spPr>
          <a:xfrm>
            <a:off x="582338" y="3417679"/>
            <a:ext cx="8360526" cy="1200329"/>
          </a:xfrm>
          <a:prstGeom prst="rect">
            <a:avLst/>
          </a:prstGeom>
          <a:solidFill>
            <a:srgbClr val="FDF99F"/>
          </a:solidFill>
        </p:spPr>
        <p:txBody>
          <a:bodyPr wrap="square" rtlCol="0">
            <a:spAutoFit/>
          </a:bodyPr>
          <a:lstStyle/>
          <a:p>
            <a:pPr algn="just">
              <a:lnSpc>
                <a:spcPct val="150000"/>
              </a:lnSpc>
            </a:pPr>
            <a:r>
              <a:rPr lang="en-US" sz="2400" dirty="0" smtClean="0"/>
              <a:t> </a:t>
            </a:r>
            <a:r>
              <a:rPr lang="en-US" sz="2400" b="1" dirty="0" err="1" smtClean="0"/>
              <a:t>Phép</a:t>
            </a:r>
            <a:r>
              <a:rPr lang="en-US" sz="2400" b="1" dirty="0" smtClean="0"/>
              <a:t> </a:t>
            </a:r>
            <a:r>
              <a:rPr lang="en-US" sz="2400" b="1" dirty="0" err="1" smtClean="0"/>
              <a:t>nâng</a:t>
            </a:r>
            <a:r>
              <a:rPr lang="en-US" sz="2400" b="1" dirty="0" smtClean="0"/>
              <a:t> </a:t>
            </a:r>
            <a:r>
              <a:rPr lang="en-US" sz="2400" b="1" dirty="0" err="1" smtClean="0"/>
              <a:t>lên</a:t>
            </a:r>
            <a:r>
              <a:rPr lang="en-US" sz="2400" b="1" dirty="0" smtClean="0"/>
              <a:t> </a:t>
            </a:r>
            <a:r>
              <a:rPr lang="en-US" sz="2400" b="1" dirty="0" err="1" smtClean="0"/>
              <a:t>lũy</a:t>
            </a:r>
            <a:r>
              <a:rPr lang="en-US" sz="2400" b="1" dirty="0" smtClean="0"/>
              <a:t> </a:t>
            </a:r>
            <a:r>
              <a:rPr lang="en-US" sz="2400" b="1" dirty="0" err="1" smtClean="0"/>
              <a:t>thừa</a:t>
            </a:r>
            <a:r>
              <a:rPr lang="en-US" sz="2400" b="1" dirty="0"/>
              <a:t> </a:t>
            </a:r>
            <a:r>
              <a:rPr lang="en-US" sz="2400" dirty="0" err="1" smtClean="0"/>
              <a:t>thực</a:t>
            </a:r>
            <a:r>
              <a:rPr lang="en-US" sz="2400" dirty="0" smtClean="0"/>
              <a:t> </a:t>
            </a:r>
            <a:r>
              <a:rPr lang="en-US" sz="2400" dirty="0" err="1" smtClean="0"/>
              <a:t>chất</a:t>
            </a:r>
            <a:r>
              <a:rPr lang="en-US" sz="2400" dirty="0" smtClean="0"/>
              <a:t> </a:t>
            </a:r>
            <a:r>
              <a:rPr lang="en-US" sz="2400" dirty="0" err="1" smtClean="0"/>
              <a:t>là</a:t>
            </a:r>
            <a:r>
              <a:rPr lang="en-US" sz="2400" dirty="0" smtClean="0"/>
              <a:t> </a:t>
            </a:r>
            <a:r>
              <a:rPr lang="en-US" sz="2400" i="1" dirty="0" err="1"/>
              <a:t>phép</a:t>
            </a:r>
            <a:r>
              <a:rPr lang="en-US" sz="2400" i="1" dirty="0"/>
              <a:t> </a:t>
            </a:r>
            <a:r>
              <a:rPr lang="en-US" sz="2400" i="1" dirty="0" err="1"/>
              <a:t>nhân</a:t>
            </a:r>
            <a:r>
              <a:rPr lang="en-US" sz="2400" i="1" dirty="0"/>
              <a:t> </a:t>
            </a:r>
            <a:r>
              <a:rPr lang="en-US" sz="2400" i="1" dirty="0" err="1"/>
              <a:t>nhiều</a:t>
            </a:r>
            <a:r>
              <a:rPr lang="en-US" sz="2400" i="1" dirty="0"/>
              <a:t> </a:t>
            </a:r>
            <a:r>
              <a:rPr lang="en-US" sz="2400" i="1" dirty="0" err="1"/>
              <a:t>thừa</a:t>
            </a:r>
            <a:r>
              <a:rPr lang="en-US" sz="2400" i="1" dirty="0"/>
              <a:t> </a:t>
            </a:r>
            <a:r>
              <a:rPr lang="en-US" sz="2400" i="1" dirty="0" err="1"/>
              <a:t>số</a:t>
            </a:r>
            <a:r>
              <a:rPr lang="en-US" sz="2400" i="1" dirty="0"/>
              <a:t> </a:t>
            </a:r>
            <a:r>
              <a:rPr lang="en-US" sz="2400" i="1" err="1"/>
              <a:t>bằng</a:t>
            </a:r>
            <a:r>
              <a:rPr lang="en-US" sz="2400" i="1"/>
              <a:t> </a:t>
            </a:r>
            <a:r>
              <a:rPr lang="en-US" sz="2400" i="1" smtClean="0"/>
              <a:t>nhau.</a:t>
            </a:r>
            <a:endParaRPr lang="vi-VN" sz="2400" b="1" dirty="0"/>
          </a:p>
        </p:txBody>
      </p:sp>
      <p:grpSp>
        <p:nvGrpSpPr>
          <p:cNvPr id="9" name="Group 8"/>
          <p:cNvGrpSpPr/>
          <p:nvPr/>
        </p:nvGrpSpPr>
        <p:grpSpPr>
          <a:xfrm>
            <a:off x="488085" y="460671"/>
            <a:ext cx="8744815" cy="2784567"/>
            <a:chOff x="22480" y="2019692"/>
            <a:chExt cx="8834907" cy="2788449"/>
          </a:xfrm>
        </p:grpSpPr>
        <p:sp>
          <p:nvSpPr>
            <p:cNvPr id="5" name="Rounded Rectangle 4"/>
            <p:cNvSpPr/>
            <p:nvPr/>
          </p:nvSpPr>
          <p:spPr>
            <a:xfrm>
              <a:off x="22480" y="2019692"/>
              <a:ext cx="8834907" cy="2788449"/>
            </a:xfrm>
            <a:prstGeom prst="roundRect">
              <a:avLst/>
            </a:prstGeom>
            <a:solidFill>
              <a:srgbClr val="BFFE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chemeClr val="tx1">
                    <a:lumMod val="50000"/>
                  </a:schemeClr>
                </a:solidFill>
              </a:endParaRPr>
            </a:p>
          </p:txBody>
        </p:sp>
        <p:grpSp>
          <p:nvGrpSpPr>
            <p:cNvPr id="21" name="Group 20"/>
            <p:cNvGrpSpPr/>
            <p:nvPr/>
          </p:nvGrpSpPr>
          <p:grpSpPr>
            <a:xfrm>
              <a:off x="772974" y="2019692"/>
              <a:ext cx="7894749" cy="1722400"/>
              <a:chOff x="750494" y="2452342"/>
              <a:chExt cx="7894749" cy="1722400"/>
            </a:xfrm>
          </p:grpSpPr>
          <p:sp>
            <p:nvSpPr>
              <p:cNvPr id="17" name="TextBox 16"/>
              <p:cNvSpPr txBox="1"/>
              <p:nvPr/>
            </p:nvSpPr>
            <p:spPr>
              <a:xfrm>
                <a:off x="750494" y="2452342"/>
                <a:ext cx="7894749" cy="1200329"/>
              </a:xfrm>
              <a:prstGeom prst="rect">
                <a:avLst/>
              </a:prstGeom>
              <a:noFill/>
            </p:spPr>
            <p:txBody>
              <a:bodyPr wrap="square" rtlCol="0">
                <a:spAutoFit/>
              </a:bodyPr>
              <a:lstStyle/>
              <a:p>
                <a:pPr algn="just">
                  <a:lnSpc>
                    <a:spcPct val="150000"/>
                  </a:lnSpc>
                </a:pPr>
                <a:r>
                  <a:rPr lang="en-US" sz="2400" dirty="0" err="1">
                    <a:solidFill>
                      <a:schemeClr val="tx1">
                        <a:lumMod val="50000"/>
                      </a:schemeClr>
                    </a:solidFill>
                  </a:rPr>
                  <a:t>Lũy</a:t>
                </a:r>
                <a:r>
                  <a:rPr lang="en-US" sz="2400" dirty="0">
                    <a:solidFill>
                      <a:schemeClr val="tx1">
                        <a:lumMod val="50000"/>
                      </a:schemeClr>
                    </a:solidFill>
                  </a:rPr>
                  <a:t> </a:t>
                </a:r>
                <a:r>
                  <a:rPr lang="en-US" sz="2400" dirty="0" err="1">
                    <a:solidFill>
                      <a:schemeClr val="tx1">
                        <a:lumMod val="50000"/>
                      </a:schemeClr>
                    </a:solidFill>
                  </a:rPr>
                  <a:t>thừa</a:t>
                </a:r>
                <a:r>
                  <a:rPr lang="en-US" sz="2400" dirty="0">
                    <a:solidFill>
                      <a:schemeClr val="tx1">
                        <a:lumMod val="50000"/>
                      </a:schemeClr>
                    </a:solidFill>
                  </a:rPr>
                  <a:t> </a:t>
                </a:r>
                <a:r>
                  <a:rPr lang="en-US" sz="2400" dirty="0" err="1">
                    <a:solidFill>
                      <a:schemeClr val="tx1">
                        <a:lumMod val="50000"/>
                      </a:schemeClr>
                    </a:solidFill>
                  </a:rPr>
                  <a:t>bậc</a:t>
                </a:r>
                <a:r>
                  <a:rPr lang="en-US" sz="2400" dirty="0">
                    <a:solidFill>
                      <a:schemeClr val="tx1">
                        <a:lumMod val="50000"/>
                      </a:schemeClr>
                    </a:solidFill>
                  </a:rPr>
                  <a:t> n </a:t>
                </a:r>
                <a:r>
                  <a:rPr lang="en-US" sz="2400" dirty="0" err="1">
                    <a:solidFill>
                      <a:schemeClr val="tx1">
                        <a:lumMod val="50000"/>
                      </a:schemeClr>
                    </a:solidFill>
                  </a:rPr>
                  <a:t>của</a:t>
                </a:r>
                <a:r>
                  <a:rPr lang="en-US" sz="2400" dirty="0">
                    <a:solidFill>
                      <a:schemeClr val="tx1">
                        <a:lumMod val="50000"/>
                      </a:schemeClr>
                    </a:solidFill>
                  </a:rPr>
                  <a:t> a, </a:t>
                </a:r>
                <a:r>
                  <a:rPr lang="en-US" sz="2400" dirty="0" err="1">
                    <a:solidFill>
                      <a:schemeClr val="tx1">
                        <a:lumMod val="50000"/>
                      </a:schemeClr>
                    </a:solidFill>
                  </a:rPr>
                  <a:t>kí</a:t>
                </a:r>
                <a:r>
                  <a:rPr lang="en-US" sz="2400" dirty="0">
                    <a:solidFill>
                      <a:schemeClr val="tx1">
                        <a:lumMod val="50000"/>
                      </a:schemeClr>
                    </a:solidFill>
                  </a:rPr>
                  <a:t> </a:t>
                </a:r>
                <a:r>
                  <a:rPr lang="en-US" sz="2400" dirty="0" err="1">
                    <a:solidFill>
                      <a:schemeClr val="tx1">
                        <a:lumMod val="50000"/>
                      </a:schemeClr>
                    </a:solidFill>
                  </a:rPr>
                  <a:t>hiệu</a:t>
                </a:r>
                <a:r>
                  <a:rPr lang="en-US" sz="2400" dirty="0">
                    <a:solidFill>
                      <a:schemeClr val="tx1">
                        <a:lumMod val="50000"/>
                      </a:schemeClr>
                    </a:solidFill>
                  </a:rPr>
                  <a:t> a</a:t>
                </a:r>
                <a:r>
                  <a:rPr lang="en-US" sz="2400" baseline="30000" dirty="0">
                    <a:solidFill>
                      <a:schemeClr val="tx1">
                        <a:lumMod val="50000"/>
                      </a:schemeClr>
                    </a:solidFill>
                  </a:rPr>
                  <a:t>n</a:t>
                </a:r>
                <a:r>
                  <a:rPr lang="en-US" sz="2400" dirty="0">
                    <a:solidFill>
                      <a:schemeClr val="tx1">
                        <a:lumMod val="50000"/>
                      </a:schemeClr>
                    </a:solidFill>
                  </a:rPr>
                  <a:t>, </a:t>
                </a:r>
                <a:r>
                  <a:rPr lang="en-US" sz="2400" dirty="0" err="1">
                    <a:solidFill>
                      <a:schemeClr val="tx1">
                        <a:lumMod val="50000"/>
                      </a:schemeClr>
                    </a:solidFill>
                  </a:rPr>
                  <a:t>là</a:t>
                </a:r>
                <a:r>
                  <a:rPr lang="en-US" sz="2400" dirty="0">
                    <a:solidFill>
                      <a:schemeClr val="tx1">
                        <a:lumMod val="50000"/>
                      </a:schemeClr>
                    </a:solidFill>
                  </a:rPr>
                  <a:t> </a:t>
                </a:r>
                <a:r>
                  <a:rPr lang="en-US" sz="2400" dirty="0" err="1">
                    <a:solidFill>
                      <a:schemeClr val="tx1">
                        <a:lumMod val="50000"/>
                      </a:schemeClr>
                    </a:solidFill>
                  </a:rPr>
                  <a:t>tích</a:t>
                </a:r>
                <a:r>
                  <a:rPr lang="en-US" sz="2400" dirty="0">
                    <a:solidFill>
                      <a:schemeClr val="tx1">
                        <a:lumMod val="50000"/>
                      </a:schemeClr>
                    </a:solidFill>
                  </a:rPr>
                  <a:t> </a:t>
                </a:r>
                <a:r>
                  <a:rPr lang="en-US" sz="2400" dirty="0" err="1">
                    <a:solidFill>
                      <a:schemeClr val="tx1">
                        <a:lumMod val="50000"/>
                      </a:schemeClr>
                    </a:solidFill>
                  </a:rPr>
                  <a:t>của</a:t>
                </a:r>
                <a:r>
                  <a:rPr lang="en-US" sz="2400" dirty="0">
                    <a:solidFill>
                      <a:schemeClr val="tx1">
                        <a:lumMod val="50000"/>
                      </a:schemeClr>
                    </a:solidFill>
                  </a:rPr>
                  <a:t> n </a:t>
                </a:r>
                <a:r>
                  <a:rPr lang="en-US" sz="2400" dirty="0" err="1">
                    <a:solidFill>
                      <a:schemeClr val="tx1">
                        <a:lumMod val="50000"/>
                      </a:schemeClr>
                    </a:solidFill>
                  </a:rPr>
                  <a:t>thừa</a:t>
                </a:r>
                <a:r>
                  <a:rPr lang="en-US" sz="2400" dirty="0">
                    <a:solidFill>
                      <a:schemeClr val="tx1">
                        <a:lumMod val="50000"/>
                      </a:schemeClr>
                    </a:solidFill>
                  </a:rPr>
                  <a:t> </a:t>
                </a:r>
                <a:r>
                  <a:rPr lang="en-US" sz="2400" dirty="0" err="1">
                    <a:solidFill>
                      <a:schemeClr val="tx1">
                        <a:lumMod val="50000"/>
                      </a:schemeClr>
                    </a:solidFill>
                  </a:rPr>
                  <a:t>số</a:t>
                </a:r>
                <a:r>
                  <a:rPr lang="en-US" sz="2400" dirty="0">
                    <a:solidFill>
                      <a:schemeClr val="tx1">
                        <a:lumMod val="50000"/>
                      </a:schemeClr>
                    </a:solidFill>
                  </a:rPr>
                  <a:t> a:</a:t>
                </a:r>
              </a:p>
              <a:p>
                <a:pPr lvl="0" algn="ctr" eaLnBrk="0" fontAlgn="base" hangingPunct="0">
                  <a:lnSpc>
                    <a:spcPct val="150000"/>
                  </a:lnSpc>
                  <a:spcBef>
                    <a:spcPct val="0"/>
                  </a:spcBef>
                  <a:spcAft>
                    <a:spcPct val="0"/>
                  </a:spcAft>
                  <a:buClrTx/>
                  <a:tabLst>
                    <a:tab pos="360363" algn="l"/>
                    <a:tab pos="720725" algn="l"/>
                  </a:tabLst>
                </a:pPr>
                <a:r>
                  <a:rPr lang="vi-VN" altLang="en-US" sz="2400" b="1" dirty="0">
                    <a:solidFill>
                      <a:schemeClr val="tx1">
                        <a:lumMod val="50000"/>
                      </a:schemeClr>
                    </a:solidFill>
                  </a:rPr>
                  <a:t>a</a:t>
                </a:r>
                <a:r>
                  <a:rPr lang="en-US" altLang="en-US" sz="2400" b="1" baseline="30000" dirty="0">
                    <a:solidFill>
                      <a:schemeClr val="tx1">
                        <a:lumMod val="50000"/>
                      </a:schemeClr>
                    </a:solidFill>
                  </a:rPr>
                  <a:t>n</a:t>
                </a:r>
                <a:r>
                  <a:rPr lang="vi-VN" altLang="en-US" sz="2400" dirty="0">
                    <a:solidFill>
                      <a:schemeClr val="tx1">
                        <a:lumMod val="50000"/>
                      </a:schemeClr>
                    </a:solidFill>
                  </a:rPr>
                  <a:t> = a . a . …. . a (  n ∈ N</a:t>
                </a:r>
                <a:r>
                  <a:rPr lang="vi-VN" altLang="en-US" sz="2400" dirty="0" smtClean="0">
                    <a:solidFill>
                      <a:schemeClr val="tx1">
                        <a:lumMod val="50000"/>
                      </a:schemeClr>
                    </a:solidFill>
                  </a:rPr>
                  <a:t>*)</a:t>
                </a:r>
                <a:endParaRPr lang="en-US" altLang="en-US" sz="2400" dirty="0">
                  <a:solidFill>
                    <a:schemeClr val="tx1">
                      <a:lumMod val="50000"/>
                    </a:schemeClr>
                  </a:solidFill>
                </a:endParaRPr>
              </a:p>
            </p:txBody>
          </p:sp>
          <p:grpSp>
            <p:nvGrpSpPr>
              <p:cNvPr id="20" name="Group 19"/>
              <p:cNvGrpSpPr/>
              <p:nvPr/>
            </p:nvGrpSpPr>
            <p:grpSpPr>
              <a:xfrm>
                <a:off x="3443645" y="3532146"/>
                <a:ext cx="1947616" cy="642596"/>
                <a:chOff x="3443645" y="3532146"/>
                <a:chExt cx="1947616" cy="642596"/>
              </a:xfrm>
            </p:grpSpPr>
            <p:sp>
              <p:nvSpPr>
                <p:cNvPr id="18" name="Left Brace 17"/>
                <p:cNvSpPr/>
                <p:nvPr/>
              </p:nvSpPr>
              <p:spPr>
                <a:xfrm rot="16200000">
                  <a:off x="4213180" y="2834897"/>
                  <a:ext cx="254001" cy="1648499"/>
                </a:xfrm>
                <a:prstGeom prst="leftBrace">
                  <a:avLst/>
                </a:prstGeom>
              </p:spPr>
              <p:style>
                <a:lnRef idx="2">
                  <a:schemeClr val="dk1"/>
                </a:lnRef>
                <a:fillRef idx="0">
                  <a:schemeClr val="dk1"/>
                </a:fillRef>
                <a:effectRef idx="1">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ext Box 211"/>
                <p:cNvSpPr txBox="1"/>
                <p:nvPr/>
              </p:nvSpPr>
              <p:spPr>
                <a:xfrm>
                  <a:off x="3443645" y="3796128"/>
                  <a:ext cx="1947616" cy="378614"/>
                </a:xfrm>
                <a:prstGeom prst="rect">
                  <a:avLst/>
                </a:prstGeom>
                <a:solidFill>
                  <a:srgbClr val="BFFEA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b="1" dirty="0">
                      <a:solidFill>
                        <a:srgbClr val="002060"/>
                      </a:solidFill>
                      <a:effectLst/>
                      <a:latin typeface="+mn-lt"/>
                      <a:ea typeface="Calibri" panose="020F0502020204030204" pitchFamily="34" charset="0"/>
                    </a:rPr>
                    <a:t>n </a:t>
                  </a:r>
                  <a:r>
                    <a:rPr lang="en-US" sz="2000" b="1" dirty="0" err="1">
                      <a:solidFill>
                        <a:srgbClr val="002060"/>
                      </a:solidFill>
                      <a:effectLst/>
                      <a:latin typeface="+mn-lt"/>
                      <a:ea typeface="Calibri" panose="020F0502020204030204" pitchFamily="34" charset="0"/>
                    </a:rPr>
                    <a:t>thừa</a:t>
                  </a:r>
                  <a:r>
                    <a:rPr lang="en-US" sz="2000" b="1" dirty="0">
                      <a:solidFill>
                        <a:srgbClr val="002060"/>
                      </a:solidFill>
                      <a:effectLst/>
                      <a:latin typeface="+mn-lt"/>
                      <a:ea typeface="Calibri" panose="020F0502020204030204" pitchFamily="34" charset="0"/>
                    </a:rPr>
                    <a:t> </a:t>
                  </a:r>
                  <a:r>
                    <a:rPr lang="en-US" sz="2000" b="1" dirty="0" err="1">
                      <a:solidFill>
                        <a:srgbClr val="002060"/>
                      </a:solidFill>
                      <a:effectLst/>
                      <a:latin typeface="+mn-lt"/>
                      <a:ea typeface="Calibri" panose="020F0502020204030204" pitchFamily="34" charset="0"/>
                    </a:rPr>
                    <a:t>số</a:t>
                  </a:r>
                  <a:endParaRPr lang="en-US" sz="2000" dirty="0">
                    <a:solidFill>
                      <a:srgbClr val="000000"/>
                    </a:solidFill>
                    <a:effectLst/>
                    <a:latin typeface="+mn-lt"/>
                    <a:ea typeface="Calibri" panose="020F0502020204030204" pitchFamily="34" charset="0"/>
                  </a:endParaRPr>
                </a:p>
              </p:txBody>
            </p:sp>
          </p:grpSp>
        </p:grpSp>
        <p:sp>
          <p:nvSpPr>
            <p:cNvPr id="22" name="TextBox 21"/>
            <p:cNvSpPr txBox="1"/>
            <p:nvPr/>
          </p:nvSpPr>
          <p:spPr>
            <a:xfrm>
              <a:off x="760095" y="3701888"/>
              <a:ext cx="6907438" cy="461665"/>
            </a:xfrm>
            <a:prstGeom prst="rect">
              <a:avLst/>
            </a:prstGeom>
            <a:noFill/>
          </p:spPr>
          <p:txBody>
            <a:bodyPr wrap="square" rtlCol="0">
              <a:spAutoFit/>
            </a:bodyPr>
            <a:lstStyle/>
            <a:p>
              <a:r>
                <a:rPr lang="en-US" sz="2400" dirty="0" err="1" smtClean="0"/>
                <a:t>Số</a:t>
              </a:r>
              <a:r>
                <a:rPr lang="en-US" sz="2400" dirty="0" smtClean="0"/>
                <a:t> </a:t>
              </a:r>
              <a:r>
                <a:rPr lang="en-US" sz="2400" b="1" dirty="0" smtClean="0"/>
                <a:t>a</a:t>
              </a:r>
              <a:r>
                <a:rPr lang="en-US" sz="2400" dirty="0" smtClean="0"/>
                <a:t> </a:t>
              </a:r>
              <a:r>
                <a:rPr lang="en-US" sz="2400" dirty="0" err="1" smtClean="0"/>
                <a:t>được</a:t>
              </a:r>
              <a:r>
                <a:rPr lang="en-US" sz="2400" dirty="0" smtClean="0"/>
                <a:t> </a:t>
              </a:r>
              <a:r>
                <a:rPr lang="en-US" sz="2400" dirty="0" err="1" smtClean="0"/>
                <a:t>gọi</a:t>
              </a:r>
              <a:r>
                <a:rPr lang="en-US" sz="2400" dirty="0" smtClean="0"/>
                <a:t> </a:t>
              </a:r>
              <a:r>
                <a:rPr lang="en-US" sz="2400" dirty="0" err="1" smtClean="0"/>
                <a:t>là</a:t>
              </a:r>
              <a:r>
                <a:rPr lang="en-US" sz="2400" dirty="0" smtClean="0"/>
                <a:t> </a:t>
              </a:r>
              <a:r>
                <a:rPr lang="en-US" sz="2400" b="1" dirty="0" err="1" smtClean="0"/>
                <a:t>cơ</a:t>
              </a:r>
              <a:r>
                <a:rPr lang="en-US" sz="2400" b="1" dirty="0" smtClean="0"/>
                <a:t> </a:t>
              </a:r>
              <a:r>
                <a:rPr lang="en-US" sz="2400" b="1" dirty="0" err="1" smtClean="0"/>
                <a:t>số</a:t>
              </a:r>
              <a:r>
                <a:rPr lang="en-US" sz="2400" dirty="0" smtClean="0"/>
                <a:t>, </a:t>
              </a:r>
              <a:r>
                <a:rPr lang="en-US" sz="2400" b="1" dirty="0" smtClean="0"/>
                <a:t>n</a:t>
              </a:r>
              <a:r>
                <a:rPr lang="en-US" sz="2400" dirty="0" smtClean="0"/>
                <a:t> </a:t>
              </a:r>
              <a:r>
                <a:rPr lang="en-US" sz="2400" dirty="0" err="1" smtClean="0"/>
                <a:t>được</a:t>
              </a:r>
              <a:r>
                <a:rPr lang="en-US" sz="2400" dirty="0" smtClean="0"/>
                <a:t> </a:t>
              </a:r>
              <a:r>
                <a:rPr lang="en-US" sz="2400" dirty="0" err="1" smtClean="0"/>
                <a:t>gọi</a:t>
              </a:r>
              <a:r>
                <a:rPr lang="en-US" sz="2400" dirty="0" smtClean="0"/>
                <a:t> </a:t>
              </a:r>
              <a:r>
                <a:rPr lang="en-US" sz="2400" dirty="0" err="1" smtClean="0"/>
                <a:t>là</a:t>
              </a:r>
              <a:r>
                <a:rPr lang="en-US" sz="2400" dirty="0" smtClean="0"/>
                <a:t> </a:t>
              </a:r>
              <a:r>
                <a:rPr lang="en-US" sz="2400" b="1" dirty="0" err="1" smtClean="0"/>
                <a:t>số</a:t>
              </a:r>
              <a:r>
                <a:rPr lang="en-US" sz="2400" b="1" dirty="0" smtClean="0"/>
                <a:t> </a:t>
              </a:r>
              <a:r>
                <a:rPr lang="en-US" sz="2400" b="1" dirty="0" err="1" smtClean="0"/>
                <a:t>mũ</a:t>
              </a:r>
              <a:r>
                <a:rPr lang="en-US" sz="2400" dirty="0" smtClean="0"/>
                <a:t>.</a:t>
              </a:r>
              <a:endParaRPr lang="vi-VN" sz="2400" dirty="0"/>
            </a:p>
          </p:txBody>
        </p:sp>
        <p:sp>
          <p:nvSpPr>
            <p:cNvPr id="23" name="TextBox 22"/>
            <p:cNvSpPr txBox="1"/>
            <p:nvPr/>
          </p:nvSpPr>
          <p:spPr>
            <a:xfrm>
              <a:off x="733042" y="4163553"/>
              <a:ext cx="6907438" cy="461665"/>
            </a:xfrm>
            <a:prstGeom prst="rect">
              <a:avLst/>
            </a:prstGeom>
            <a:noFill/>
          </p:spPr>
          <p:txBody>
            <a:bodyPr wrap="square" rtlCol="0">
              <a:spAutoFit/>
            </a:bodyPr>
            <a:lstStyle/>
            <a:p>
              <a:r>
                <a:rPr lang="en-US" sz="2400" dirty="0" err="1" smtClean="0"/>
                <a:t>Quy</a:t>
              </a:r>
              <a:r>
                <a:rPr lang="en-US" sz="2400" dirty="0" smtClean="0"/>
                <a:t> </a:t>
              </a:r>
              <a:r>
                <a:rPr lang="en-US" sz="2400" dirty="0" err="1" smtClean="0"/>
                <a:t>ước</a:t>
              </a:r>
              <a:r>
                <a:rPr lang="en-US" sz="2400" dirty="0" smtClean="0"/>
                <a:t>: a</a:t>
              </a:r>
              <a:r>
                <a:rPr lang="en-US" sz="2400" baseline="30000" dirty="0" smtClean="0"/>
                <a:t>1</a:t>
              </a:r>
              <a:r>
                <a:rPr lang="en-US" sz="2400" dirty="0" smtClean="0"/>
                <a:t> =  a.</a:t>
              </a:r>
              <a:endParaRPr lang="vi-VN" sz="2400" dirty="0"/>
            </a:p>
          </p:txBody>
        </p:sp>
        <p:pic>
          <p:nvPicPr>
            <p:cNvPr id="7" name="Picture 6"/>
            <p:cNvPicPr>
              <a:picLocks noChangeAspect="1"/>
            </p:cNvPicPr>
            <p:nvPr/>
          </p:nvPicPr>
          <p:blipFill>
            <a:blip r:embed="rId2"/>
            <a:stretch>
              <a:fillRect/>
            </a:stretch>
          </p:blipFill>
          <p:spPr>
            <a:xfrm>
              <a:off x="167785" y="2124523"/>
              <a:ext cx="447529" cy="422492"/>
            </a:xfrm>
            <a:prstGeom prst="roundRect">
              <a:avLst/>
            </a:prstGeom>
          </p:spPr>
        </p:pic>
      </p:grpSp>
    </p:spTree>
    <p:extLst>
      <p:ext uri="{BB962C8B-B14F-4D97-AF65-F5344CB8AC3E}">
        <p14:creationId xmlns:p14="http://schemas.microsoft.com/office/powerpoint/2010/main" val="194992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TextBox 2"/>
          <p:cNvSpPr txBox="1"/>
          <p:nvPr/>
        </p:nvSpPr>
        <p:spPr>
          <a:xfrm>
            <a:off x="171398" y="625379"/>
            <a:ext cx="1389186" cy="523220"/>
          </a:xfrm>
          <a:prstGeom prst="rect">
            <a:avLst/>
          </a:prstGeom>
          <a:noFill/>
        </p:spPr>
        <p:txBody>
          <a:bodyPr wrap="square" rtlCol="0">
            <a:spAutoFit/>
          </a:bodyPr>
          <a:lstStyle/>
          <a:p>
            <a:r>
              <a:rPr lang="en-US" sz="2800" b="1" i="1" u="sng" dirty="0" err="1" smtClean="0"/>
              <a:t>Chú</a:t>
            </a:r>
            <a:r>
              <a:rPr lang="en-US" sz="2800" b="1" i="1" u="sng" dirty="0" smtClean="0"/>
              <a:t> ý: </a:t>
            </a:r>
            <a:endParaRPr lang="vi-VN" sz="2800" b="1" i="1" u="sng" dirty="0"/>
          </a:p>
        </p:txBody>
      </p:sp>
      <p:sp>
        <p:nvSpPr>
          <p:cNvPr id="4" name="TextBox 3"/>
          <p:cNvSpPr txBox="1"/>
          <p:nvPr/>
        </p:nvSpPr>
        <p:spPr>
          <a:xfrm>
            <a:off x="527538" y="1255266"/>
            <a:ext cx="8317523" cy="1384995"/>
          </a:xfrm>
          <a:prstGeom prst="rect">
            <a:avLst/>
          </a:prstGeom>
          <a:solidFill>
            <a:srgbClr val="FFCC99"/>
          </a:solidFill>
        </p:spPr>
        <p:txBody>
          <a:bodyPr wrap="square" rtlCol="0">
            <a:spAutoFit/>
          </a:bodyPr>
          <a:lstStyle/>
          <a:p>
            <a:pPr algn="just">
              <a:lnSpc>
                <a:spcPct val="150000"/>
              </a:lnSpc>
            </a:pPr>
            <a:r>
              <a:rPr lang="vi-VN" sz="2800" dirty="0" smtClean="0"/>
              <a:t>a</a:t>
            </a:r>
            <a:r>
              <a:rPr lang="vi-VN" sz="2800" baseline="30000" dirty="0" smtClean="0"/>
              <a:t>n</a:t>
            </a:r>
            <a:r>
              <a:rPr lang="vi-VN" sz="2800" dirty="0" smtClean="0"/>
              <a:t> </a:t>
            </a:r>
            <a:r>
              <a:rPr lang="vi-VN" sz="2800" dirty="0"/>
              <a:t>đọc là “a mũ n” </a:t>
            </a:r>
            <a:r>
              <a:rPr lang="vi-VN" sz="2800"/>
              <a:t>hoặc </a:t>
            </a:r>
            <a:r>
              <a:rPr lang="vi-VN" sz="2800" smtClean="0"/>
              <a:t>“a </a:t>
            </a:r>
            <a:r>
              <a:rPr lang="vi-VN" sz="2800" dirty="0"/>
              <a:t>lũy thừa n” </a:t>
            </a:r>
            <a:r>
              <a:rPr lang="vi-VN" sz="2800"/>
              <a:t>hoặc </a:t>
            </a:r>
            <a:r>
              <a:rPr lang="vi-VN" sz="2800" smtClean="0"/>
              <a:t>“lũy </a:t>
            </a:r>
            <a:r>
              <a:rPr lang="vi-VN" sz="2800" dirty="0"/>
              <a:t>thừa bậc n của </a:t>
            </a:r>
            <a:r>
              <a:rPr lang="vi-VN" sz="2800"/>
              <a:t>a</a:t>
            </a:r>
            <a:r>
              <a:rPr lang="vi-VN" sz="2800" smtClean="0"/>
              <a:t>”</a:t>
            </a:r>
            <a:r>
              <a:rPr lang="en-GB" sz="2800" smtClean="0"/>
              <a:t>.</a:t>
            </a:r>
            <a:endParaRPr lang="en-US" sz="2800" dirty="0"/>
          </a:p>
        </p:txBody>
      </p:sp>
      <p:sp>
        <p:nvSpPr>
          <p:cNvPr id="5" name="Rectangle 4"/>
          <p:cNvSpPr/>
          <p:nvPr/>
        </p:nvSpPr>
        <p:spPr>
          <a:xfrm>
            <a:off x="222614" y="2954654"/>
            <a:ext cx="8927369" cy="646331"/>
          </a:xfrm>
          <a:prstGeom prst="rect">
            <a:avLst/>
          </a:prstGeom>
        </p:spPr>
        <p:txBody>
          <a:bodyPr wrap="square">
            <a:spAutoFit/>
          </a:bodyPr>
          <a:lstStyle/>
          <a:p>
            <a:pPr algn="just">
              <a:lnSpc>
                <a:spcPct val="150000"/>
              </a:lnSpc>
            </a:pPr>
            <a:r>
              <a:rPr lang="vi-VN" sz="2400" dirty="0"/>
              <a:t>+ a</a:t>
            </a:r>
            <a:r>
              <a:rPr lang="vi-VN" sz="2400" baseline="30000" dirty="0"/>
              <a:t>2</a:t>
            </a:r>
            <a:r>
              <a:rPr lang="vi-VN" sz="2400" dirty="0"/>
              <a:t> còn được gọi là “a </a:t>
            </a:r>
            <a:r>
              <a:rPr lang="vi-VN" sz="2400"/>
              <a:t>bình </a:t>
            </a:r>
            <a:r>
              <a:rPr lang="vi-VN" sz="2400" smtClean="0"/>
              <a:t>phương”</a:t>
            </a:r>
            <a:r>
              <a:rPr lang="en-GB" sz="2400" smtClean="0"/>
              <a:t> </a:t>
            </a:r>
            <a:r>
              <a:rPr lang="vi-VN" sz="2400" smtClean="0"/>
              <a:t>hay “bình </a:t>
            </a:r>
            <a:r>
              <a:rPr lang="vi-VN" sz="2400" dirty="0"/>
              <a:t>phương của a”.</a:t>
            </a:r>
            <a:endParaRPr lang="en-US" sz="2400" dirty="0"/>
          </a:p>
        </p:txBody>
      </p:sp>
      <p:sp>
        <p:nvSpPr>
          <p:cNvPr id="6" name="Rectangle 5"/>
          <p:cNvSpPr/>
          <p:nvPr/>
        </p:nvSpPr>
        <p:spPr>
          <a:xfrm>
            <a:off x="222614" y="3795577"/>
            <a:ext cx="8674934" cy="646331"/>
          </a:xfrm>
          <a:prstGeom prst="rect">
            <a:avLst/>
          </a:prstGeom>
        </p:spPr>
        <p:txBody>
          <a:bodyPr wrap="square">
            <a:spAutoFit/>
          </a:bodyPr>
          <a:lstStyle/>
          <a:p>
            <a:pPr algn="just">
              <a:lnSpc>
                <a:spcPct val="150000"/>
              </a:lnSpc>
            </a:pPr>
            <a:r>
              <a:rPr lang="vi-VN" sz="2400" dirty="0"/>
              <a:t>+ </a:t>
            </a:r>
            <a:r>
              <a:rPr lang="vi-VN" sz="2400" dirty="0" smtClean="0"/>
              <a:t>a</a:t>
            </a:r>
            <a:r>
              <a:rPr lang="en-US" sz="2400" baseline="30000" dirty="0" smtClean="0"/>
              <a:t>3</a:t>
            </a:r>
            <a:r>
              <a:rPr lang="vi-VN" sz="2400" dirty="0" smtClean="0"/>
              <a:t> </a:t>
            </a:r>
            <a:r>
              <a:rPr lang="vi-VN" sz="2400" dirty="0"/>
              <a:t>còn được gọi là “a </a:t>
            </a:r>
            <a:r>
              <a:rPr lang="en-US" sz="2400" dirty="0" err="1" smtClean="0"/>
              <a:t>lập</a:t>
            </a:r>
            <a:r>
              <a:rPr lang="vi-VN" sz="2400" dirty="0" smtClean="0"/>
              <a:t> </a:t>
            </a:r>
            <a:r>
              <a:rPr lang="vi-VN" sz="2400" dirty="0"/>
              <a:t>phương” hay “ </a:t>
            </a:r>
            <a:r>
              <a:rPr lang="en-US" sz="2400" dirty="0" err="1" smtClean="0"/>
              <a:t>lập</a:t>
            </a:r>
            <a:r>
              <a:rPr lang="vi-VN" sz="2400" dirty="0" smtClean="0"/>
              <a:t> </a:t>
            </a:r>
            <a:r>
              <a:rPr lang="vi-VN" sz="2400" dirty="0"/>
              <a:t>phương của a”.</a:t>
            </a:r>
            <a:endParaRPr lang="en-US" sz="2400" dirty="0"/>
          </a:p>
        </p:txBody>
      </p:sp>
    </p:spTree>
    <p:extLst>
      <p:ext uri="{BB962C8B-B14F-4D97-AF65-F5344CB8AC3E}">
        <p14:creationId xmlns:p14="http://schemas.microsoft.com/office/powerpoint/2010/main" val="295829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8" name="Rounded Rectangle 7"/>
          <p:cNvSpPr/>
          <p:nvPr/>
        </p:nvSpPr>
        <p:spPr>
          <a:xfrm>
            <a:off x="153731" y="818729"/>
            <a:ext cx="2388358" cy="522288"/>
          </a:xfrm>
          <a:prstGeom prst="roundRect">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C00000"/>
                </a:solidFill>
              </a:rPr>
              <a:t>Thực</a:t>
            </a:r>
            <a:r>
              <a:rPr lang="en-US" sz="2400" b="1" dirty="0" smtClean="0">
                <a:solidFill>
                  <a:srgbClr val="C00000"/>
                </a:solidFill>
              </a:rPr>
              <a:t> </a:t>
            </a:r>
            <a:r>
              <a:rPr lang="en-US" sz="2400" b="1" dirty="0" err="1" smtClean="0">
                <a:solidFill>
                  <a:srgbClr val="C00000"/>
                </a:solidFill>
              </a:rPr>
              <a:t>hành</a:t>
            </a:r>
            <a:r>
              <a:rPr lang="en-US" sz="2400" b="1" dirty="0" smtClean="0">
                <a:solidFill>
                  <a:srgbClr val="C00000"/>
                </a:solidFill>
              </a:rPr>
              <a:t> 1</a:t>
            </a:r>
            <a:endParaRPr lang="vi-VN" sz="2400" b="1" dirty="0">
              <a:solidFill>
                <a:srgbClr val="C00000"/>
              </a:solidFill>
            </a:endParaRPr>
          </a:p>
        </p:txBody>
      </p:sp>
      <p:sp>
        <p:nvSpPr>
          <p:cNvPr id="9" name="TextBox 8"/>
          <p:cNvSpPr txBox="1"/>
          <p:nvPr/>
        </p:nvSpPr>
        <p:spPr>
          <a:xfrm>
            <a:off x="707904" y="1557635"/>
            <a:ext cx="7462725" cy="461665"/>
          </a:xfrm>
          <a:prstGeom prst="rect">
            <a:avLst/>
          </a:prstGeom>
          <a:noFill/>
        </p:spPr>
        <p:txBody>
          <a:bodyPr wrap="square" rtlCol="0">
            <a:spAutoFit/>
          </a:bodyPr>
          <a:lstStyle/>
          <a:p>
            <a:r>
              <a:rPr lang="en-US" sz="2400" dirty="0" smtClean="0"/>
              <a:t>a) </a:t>
            </a:r>
            <a:r>
              <a:rPr lang="en-US" sz="2400" dirty="0" err="1" smtClean="0"/>
              <a:t>Viết</a:t>
            </a:r>
            <a:r>
              <a:rPr lang="en-US" sz="2400" dirty="0" smtClean="0"/>
              <a:t> </a:t>
            </a:r>
            <a:r>
              <a:rPr lang="en-US" sz="2400" dirty="0" err="1" smtClean="0"/>
              <a:t>các</a:t>
            </a:r>
            <a:r>
              <a:rPr lang="en-US" sz="2400" dirty="0" smtClean="0"/>
              <a:t> </a:t>
            </a:r>
            <a:r>
              <a:rPr lang="en-US" sz="2400" dirty="0" err="1" smtClean="0"/>
              <a:t>tích</a:t>
            </a:r>
            <a:r>
              <a:rPr lang="en-US" sz="2400" dirty="0" smtClean="0"/>
              <a:t> </a:t>
            </a:r>
            <a:r>
              <a:rPr lang="en-US" sz="2400" dirty="0" err="1" smtClean="0"/>
              <a:t>sau</a:t>
            </a:r>
            <a:r>
              <a:rPr lang="en-US" sz="2400" dirty="0" smtClean="0"/>
              <a:t> </a:t>
            </a:r>
            <a:r>
              <a:rPr lang="en-US" sz="2400" dirty="0" err="1" smtClean="0"/>
              <a:t>dưới</a:t>
            </a:r>
            <a:r>
              <a:rPr lang="en-US" sz="2400" dirty="0" smtClean="0"/>
              <a:t> </a:t>
            </a:r>
            <a:r>
              <a:rPr lang="en-US" sz="2400" dirty="0" err="1" smtClean="0"/>
              <a:t>dạng</a:t>
            </a:r>
            <a:r>
              <a:rPr lang="en-US" sz="2400" dirty="0" smtClean="0"/>
              <a:t> </a:t>
            </a:r>
            <a:r>
              <a:rPr lang="en-US" sz="2400" dirty="0" err="1" smtClean="0"/>
              <a:t>lũy</a:t>
            </a:r>
            <a:r>
              <a:rPr lang="en-US" sz="2400" dirty="0" smtClean="0"/>
              <a:t> </a:t>
            </a:r>
            <a:r>
              <a:rPr lang="en-US" sz="2400" dirty="0" err="1" smtClean="0"/>
              <a:t>thừa</a:t>
            </a:r>
            <a:endParaRPr lang="vi-VN" sz="2400" dirty="0"/>
          </a:p>
        </p:txBody>
      </p:sp>
      <p:sp>
        <p:nvSpPr>
          <p:cNvPr id="10" name="TextBox 9"/>
          <p:cNvSpPr txBox="1"/>
          <p:nvPr/>
        </p:nvSpPr>
        <p:spPr>
          <a:xfrm>
            <a:off x="1566275" y="2469825"/>
            <a:ext cx="1440612" cy="461665"/>
          </a:xfrm>
          <a:prstGeom prst="rect">
            <a:avLst/>
          </a:prstGeom>
          <a:noFill/>
        </p:spPr>
        <p:txBody>
          <a:bodyPr wrap="square" rtlCol="0">
            <a:spAutoFit/>
          </a:bodyPr>
          <a:lstStyle/>
          <a:p>
            <a:r>
              <a:rPr lang="en-US" sz="2400" dirty="0" smtClean="0"/>
              <a:t>3. 3. 3;</a:t>
            </a:r>
            <a:endParaRPr lang="vi-VN" sz="2400" dirty="0"/>
          </a:p>
        </p:txBody>
      </p:sp>
      <p:sp>
        <p:nvSpPr>
          <p:cNvPr id="11" name="TextBox 10"/>
          <p:cNvSpPr txBox="1"/>
          <p:nvPr/>
        </p:nvSpPr>
        <p:spPr>
          <a:xfrm>
            <a:off x="5989381" y="2480694"/>
            <a:ext cx="2303254" cy="461665"/>
          </a:xfrm>
          <a:prstGeom prst="rect">
            <a:avLst/>
          </a:prstGeom>
          <a:noFill/>
        </p:spPr>
        <p:txBody>
          <a:bodyPr wrap="square" rtlCol="0">
            <a:spAutoFit/>
          </a:bodyPr>
          <a:lstStyle/>
          <a:p>
            <a:r>
              <a:rPr lang="en-US" sz="2400" dirty="0" smtClean="0"/>
              <a:t>6. 6. 6. 6;</a:t>
            </a:r>
            <a:endParaRPr lang="vi-VN" sz="2400" dirty="0"/>
          </a:p>
        </p:txBody>
      </p:sp>
      <p:sp>
        <p:nvSpPr>
          <p:cNvPr id="13" name="Rectangle 12"/>
          <p:cNvSpPr/>
          <p:nvPr/>
        </p:nvSpPr>
        <p:spPr>
          <a:xfrm>
            <a:off x="928046" y="3504747"/>
            <a:ext cx="4572000" cy="577850"/>
          </a:xfrm>
          <a:prstGeom prst="rect">
            <a:avLst/>
          </a:prstGeom>
        </p:spPr>
        <p:txBody>
          <a:bodyPr>
            <a:spAutoFit/>
          </a:bodyPr>
          <a:lstStyle/>
          <a:p>
            <a:pPr algn="just">
              <a:lnSpc>
                <a:spcPct val="150000"/>
              </a:lnSpc>
              <a:spcBef>
                <a:spcPts val="600"/>
              </a:spcBef>
              <a:spcAft>
                <a:spcPts val="600"/>
              </a:spcAft>
            </a:pPr>
            <a:r>
              <a:rPr lang="en-US" sz="2400" b="1" dirty="0" smtClean="0">
                <a:latin typeface="+mn-lt"/>
                <a:ea typeface="Calibri" panose="020F0502020204030204" pitchFamily="34" charset="0"/>
              </a:rPr>
              <a:t>3 </a:t>
            </a:r>
            <a:r>
              <a:rPr lang="en-US" sz="2400" b="1" dirty="0">
                <a:latin typeface="+mn-lt"/>
                <a:ea typeface="Calibri" panose="020F0502020204030204" pitchFamily="34" charset="0"/>
              </a:rPr>
              <a:t>. 3 . 3 = 3</a:t>
            </a:r>
            <a:r>
              <a:rPr lang="en-US" sz="2400" b="1" baseline="30000" dirty="0">
                <a:latin typeface="+mn-lt"/>
                <a:ea typeface="Calibri" panose="020F0502020204030204" pitchFamily="34" charset="0"/>
              </a:rPr>
              <a:t>3</a:t>
            </a:r>
            <a:r>
              <a:rPr lang="en-US" sz="2400" b="1" dirty="0">
                <a:latin typeface="+mn-lt"/>
                <a:ea typeface="Calibri" panose="020F0502020204030204" pitchFamily="34" charset="0"/>
              </a:rPr>
              <a:t> = </a:t>
            </a:r>
            <a:r>
              <a:rPr lang="en-US" sz="2400" b="1" dirty="0" smtClean="0">
                <a:latin typeface="+mn-lt"/>
                <a:ea typeface="Calibri" panose="020F0502020204030204" pitchFamily="34" charset="0"/>
              </a:rPr>
              <a:t>27</a:t>
            </a:r>
            <a:endParaRPr lang="en-US" sz="2400" b="1" dirty="0">
              <a:latin typeface="+mn-lt"/>
              <a:ea typeface="Calibri" panose="020F0502020204030204" pitchFamily="34" charset="0"/>
            </a:endParaRPr>
          </a:p>
        </p:txBody>
      </p:sp>
      <p:sp>
        <p:nvSpPr>
          <p:cNvPr id="14" name="Rectangle 13"/>
          <p:cNvSpPr/>
          <p:nvPr/>
        </p:nvSpPr>
        <p:spPr>
          <a:xfrm>
            <a:off x="5099480" y="3500504"/>
            <a:ext cx="3305713" cy="577850"/>
          </a:xfrm>
          <a:prstGeom prst="rect">
            <a:avLst/>
          </a:prstGeom>
        </p:spPr>
        <p:txBody>
          <a:bodyPr wrap="none">
            <a:spAutoFit/>
          </a:bodyPr>
          <a:lstStyle/>
          <a:p>
            <a:pPr algn="just">
              <a:lnSpc>
                <a:spcPct val="150000"/>
              </a:lnSpc>
              <a:spcBef>
                <a:spcPts val="600"/>
              </a:spcBef>
              <a:spcAft>
                <a:spcPts val="600"/>
              </a:spcAft>
            </a:pPr>
            <a:r>
              <a:rPr lang="en-US" sz="2400" b="1" dirty="0">
                <a:ea typeface="Calibri" panose="020F0502020204030204" pitchFamily="34" charset="0"/>
              </a:rPr>
              <a:t>6 . 6 . 6 . 6 = 6</a:t>
            </a:r>
            <a:r>
              <a:rPr lang="en-US" sz="2400" b="1" baseline="30000" dirty="0">
                <a:ea typeface="Calibri" panose="020F0502020204030204" pitchFamily="34" charset="0"/>
              </a:rPr>
              <a:t>4</a:t>
            </a:r>
            <a:r>
              <a:rPr lang="en-US" sz="2400" b="1" dirty="0">
                <a:ea typeface="Calibri" panose="020F0502020204030204" pitchFamily="34" charset="0"/>
              </a:rPr>
              <a:t> = 1296</a:t>
            </a:r>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7437204" y="182321"/>
            <a:ext cx="1466850" cy="2019300"/>
          </a:xfrm>
          <a:prstGeom prst="rect">
            <a:avLst/>
          </a:prstGeom>
        </p:spPr>
      </p:pic>
    </p:spTree>
    <p:extLst>
      <p:ext uri="{BB962C8B-B14F-4D97-AF65-F5344CB8AC3E}">
        <p14:creationId xmlns:p14="http://schemas.microsoft.com/office/powerpoint/2010/main" val="94071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5" name="Rectangle 4"/>
          <p:cNvSpPr/>
          <p:nvPr/>
        </p:nvSpPr>
        <p:spPr>
          <a:xfrm>
            <a:off x="1487010" y="2909735"/>
            <a:ext cx="5687776" cy="553998"/>
          </a:xfrm>
          <a:prstGeom prst="rect">
            <a:avLst/>
          </a:prstGeom>
        </p:spPr>
        <p:txBody>
          <a:bodyPr wrap="none">
            <a:spAutoFit/>
          </a:bodyPr>
          <a:lstStyle/>
          <a:p>
            <a:pPr algn="just">
              <a:lnSpc>
                <a:spcPct val="150000"/>
              </a:lnSpc>
              <a:spcBef>
                <a:spcPts val="600"/>
              </a:spcBef>
              <a:spcAft>
                <a:spcPts val="600"/>
              </a:spcAft>
            </a:pPr>
            <a:r>
              <a:rPr lang="en-US" sz="2000" b="1" dirty="0" smtClean="0">
                <a:latin typeface="+mn-lt"/>
                <a:ea typeface="Calibri" panose="020F0502020204030204" pitchFamily="34" charset="0"/>
              </a:rPr>
              <a:t>3</a:t>
            </a:r>
            <a:r>
              <a:rPr lang="en-US" sz="2000" b="1" baseline="30000" dirty="0" smtClean="0">
                <a:latin typeface="+mn-lt"/>
                <a:ea typeface="Calibri" panose="020F0502020204030204" pitchFamily="34" charset="0"/>
              </a:rPr>
              <a:t>2</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còn</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gọi</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là</a:t>
            </a:r>
            <a:r>
              <a:rPr lang="en-US" sz="2000" b="1" dirty="0">
                <a:latin typeface="+mn-lt"/>
                <a:ea typeface="Calibri" panose="020F0502020204030204" pitchFamily="34" charset="0"/>
              </a:rPr>
              <a:t> 3 </a:t>
            </a:r>
            <a:r>
              <a:rPr lang="en-US" sz="2000" b="1" dirty="0" err="1">
                <a:latin typeface="+mn-lt"/>
                <a:ea typeface="Calibri" panose="020F0502020204030204" pitchFamily="34" charset="0"/>
              </a:rPr>
              <a:t>mũ</a:t>
            </a:r>
            <a:r>
              <a:rPr lang="en-US" sz="2000" b="1" dirty="0">
                <a:latin typeface="+mn-lt"/>
                <a:ea typeface="Calibri" panose="020F0502020204030204" pitchFamily="34" charset="0"/>
              </a:rPr>
              <a:t> 2 hay </a:t>
            </a:r>
            <a:r>
              <a:rPr lang="en-US" sz="2000" b="1" dirty="0" err="1">
                <a:latin typeface="+mn-lt"/>
                <a:ea typeface="Calibri" panose="020F0502020204030204" pitchFamily="34" charset="0"/>
              </a:rPr>
              <a:t>lũy</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thừa</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bậc</a:t>
            </a:r>
            <a:r>
              <a:rPr lang="en-US" sz="2000" b="1" dirty="0">
                <a:latin typeface="+mn-lt"/>
                <a:ea typeface="Calibri" panose="020F0502020204030204" pitchFamily="34" charset="0"/>
              </a:rPr>
              <a:t> 2 </a:t>
            </a:r>
            <a:r>
              <a:rPr lang="en-US" sz="2000" b="1" err="1">
                <a:latin typeface="+mn-lt"/>
                <a:ea typeface="Calibri" panose="020F0502020204030204" pitchFamily="34" charset="0"/>
              </a:rPr>
              <a:t>của</a:t>
            </a:r>
            <a:r>
              <a:rPr lang="en-US" sz="2000" b="1">
                <a:latin typeface="+mn-lt"/>
                <a:ea typeface="Calibri" panose="020F0502020204030204" pitchFamily="34" charset="0"/>
              </a:rPr>
              <a:t> </a:t>
            </a:r>
            <a:r>
              <a:rPr lang="en-US" sz="2000" b="1" smtClean="0">
                <a:latin typeface="+mn-lt"/>
                <a:ea typeface="Calibri" panose="020F0502020204030204" pitchFamily="34" charset="0"/>
              </a:rPr>
              <a:t>3.</a:t>
            </a:r>
            <a:endParaRPr lang="en-US" sz="2000" b="1" dirty="0">
              <a:latin typeface="+mn-lt"/>
              <a:ea typeface="Calibri" panose="020F0502020204030204" pitchFamily="34" charset="0"/>
            </a:endParaRPr>
          </a:p>
        </p:txBody>
      </p:sp>
      <p:sp>
        <p:nvSpPr>
          <p:cNvPr id="6" name="Rectangle 5"/>
          <p:cNvSpPr/>
          <p:nvPr/>
        </p:nvSpPr>
        <p:spPr>
          <a:xfrm>
            <a:off x="1487010" y="3938378"/>
            <a:ext cx="5687776" cy="553998"/>
          </a:xfrm>
          <a:prstGeom prst="rect">
            <a:avLst/>
          </a:prstGeom>
        </p:spPr>
        <p:txBody>
          <a:bodyPr wrap="none">
            <a:spAutoFit/>
          </a:bodyPr>
          <a:lstStyle/>
          <a:p>
            <a:pPr algn="just">
              <a:lnSpc>
                <a:spcPct val="150000"/>
              </a:lnSpc>
              <a:spcBef>
                <a:spcPts val="600"/>
              </a:spcBef>
              <a:spcAft>
                <a:spcPts val="600"/>
              </a:spcAft>
            </a:pPr>
            <a:r>
              <a:rPr lang="en-US" sz="2000" b="1" dirty="0">
                <a:latin typeface="+mn-lt"/>
                <a:ea typeface="Calibri" panose="020F0502020204030204" pitchFamily="34" charset="0"/>
              </a:rPr>
              <a:t>5</a:t>
            </a:r>
            <a:r>
              <a:rPr lang="en-US" sz="2000" b="1" baseline="30000" dirty="0">
                <a:latin typeface="+mn-lt"/>
                <a:ea typeface="Calibri" panose="020F0502020204030204" pitchFamily="34" charset="0"/>
              </a:rPr>
              <a:t>3</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còn</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gọi</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là</a:t>
            </a:r>
            <a:r>
              <a:rPr lang="en-US" sz="2000" b="1" dirty="0">
                <a:latin typeface="+mn-lt"/>
                <a:ea typeface="Calibri" panose="020F0502020204030204" pitchFamily="34" charset="0"/>
              </a:rPr>
              <a:t> 5 </a:t>
            </a:r>
            <a:r>
              <a:rPr lang="en-US" sz="2000" b="1" dirty="0" err="1">
                <a:latin typeface="+mn-lt"/>
                <a:ea typeface="Calibri" panose="020F0502020204030204" pitchFamily="34" charset="0"/>
              </a:rPr>
              <a:t>mũ</a:t>
            </a:r>
            <a:r>
              <a:rPr lang="en-US" sz="2000" b="1" dirty="0">
                <a:latin typeface="+mn-lt"/>
                <a:ea typeface="Calibri" panose="020F0502020204030204" pitchFamily="34" charset="0"/>
              </a:rPr>
              <a:t> 3 hay </a:t>
            </a:r>
            <a:r>
              <a:rPr lang="en-US" sz="2000" b="1" dirty="0" err="1">
                <a:latin typeface="+mn-lt"/>
                <a:ea typeface="Calibri" panose="020F0502020204030204" pitchFamily="34" charset="0"/>
              </a:rPr>
              <a:t>lũy</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thừa</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bậc</a:t>
            </a:r>
            <a:r>
              <a:rPr lang="en-US" sz="2000" b="1" dirty="0">
                <a:latin typeface="+mn-lt"/>
                <a:ea typeface="Calibri" panose="020F0502020204030204" pitchFamily="34" charset="0"/>
              </a:rPr>
              <a:t> 3 </a:t>
            </a:r>
            <a:r>
              <a:rPr lang="en-US" sz="2000" b="1" err="1">
                <a:latin typeface="+mn-lt"/>
                <a:ea typeface="Calibri" panose="020F0502020204030204" pitchFamily="34" charset="0"/>
              </a:rPr>
              <a:t>của</a:t>
            </a:r>
            <a:r>
              <a:rPr lang="en-US" sz="2000" b="1">
                <a:latin typeface="+mn-lt"/>
                <a:ea typeface="Calibri" panose="020F0502020204030204" pitchFamily="34" charset="0"/>
              </a:rPr>
              <a:t> </a:t>
            </a:r>
            <a:r>
              <a:rPr lang="en-US" sz="2000" b="1" smtClean="0">
                <a:latin typeface="+mn-lt"/>
                <a:ea typeface="Calibri" panose="020F0502020204030204" pitchFamily="34" charset="0"/>
              </a:rPr>
              <a:t>5.</a:t>
            </a:r>
            <a:endParaRPr lang="en-US" sz="2000" b="1" dirty="0">
              <a:latin typeface="+mn-lt"/>
              <a:ea typeface="Calibri" panose="020F0502020204030204" pitchFamily="34" charset="0"/>
            </a:endParaRPr>
          </a:p>
        </p:txBody>
      </p:sp>
      <p:sp>
        <p:nvSpPr>
          <p:cNvPr id="12" name="TextBox 11"/>
          <p:cNvSpPr txBox="1"/>
          <p:nvPr/>
        </p:nvSpPr>
        <p:spPr>
          <a:xfrm>
            <a:off x="149078" y="1528849"/>
            <a:ext cx="7462725" cy="400110"/>
          </a:xfrm>
          <a:prstGeom prst="rect">
            <a:avLst/>
          </a:prstGeom>
          <a:noFill/>
        </p:spPr>
        <p:txBody>
          <a:bodyPr wrap="square" rtlCol="0">
            <a:spAutoFit/>
          </a:bodyPr>
          <a:lstStyle/>
          <a:p>
            <a:r>
              <a:rPr lang="en-US" sz="2000" dirty="0" smtClean="0"/>
              <a:t>b) </a:t>
            </a:r>
            <a:r>
              <a:rPr lang="en-US" sz="2000" dirty="0" err="1" smtClean="0"/>
              <a:t>Phát</a:t>
            </a:r>
            <a:r>
              <a:rPr lang="en-US" sz="2000" dirty="0" smtClean="0"/>
              <a:t> </a:t>
            </a:r>
            <a:r>
              <a:rPr lang="en-US" sz="2000" dirty="0" err="1" smtClean="0"/>
              <a:t>biểu</a:t>
            </a:r>
            <a:r>
              <a:rPr lang="en-US" sz="2000" dirty="0" smtClean="0"/>
              <a:t> </a:t>
            </a:r>
            <a:r>
              <a:rPr lang="en-US" sz="2000" dirty="0" err="1" smtClean="0"/>
              <a:t>hoàn</a:t>
            </a:r>
            <a:r>
              <a:rPr lang="en-US" sz="2000" dirty="0" smtClean="0"/>
              <a:t> </a:t>
            </a:r>
            <a:r>
              <a:rPr lang="en-US" sz="2000" dirty="0" err="1" smtClean="0"/>
              <a:t>thiện</a:t>
            </a:r>
            <a:r>
              <a:rPr lang="en-US" sz="2000" dirty="0" smtClean="0"/>
              <a:t> </a:t>
            </a:r>
            <a:r>
              <a:rPr lang="en-US" sz="2000" dirty="0" err="1" smtClean="0"/>
              <a:t>các</a:t>
            </a:r>
            <a:r>
              <a:rPr lang="en-US" sz="2000" dirty="0" smtClean="0"/>
              <a:t> </a:t>
            </a:r>
            <a:r>
              <a:rPr lang="en-US" sz="2000" dirty="0" err="1" smtClean="0"/>
              <a:t>câu</a:t>
            </a:r>
            <a:r>
              <a:rPr lang="en-US" sz="2000" dirty="0" smtClean="0"/>
              <a:t> </a:t>
            </a:r>
            <a:r>
              <a:rPr lang="en-US" sz="2000" dirty="0" err="1" smtClean="0"/>
              <a:t>sau</a:t>
            </a:r>
            <a:r>
              <a:rPr lang="en-US" sz="2000" dirty="0" smtClean="0"/>
              <a:t>:</a:t>
            </a:r>
            <a:endParaRPr lang="vi-VN" sz="2000" dirty="0"/>
          </a:p>
        </p:txBody>
      </p:sp>
      <p:sp>
        <p:nvSpPr>
          <p:cNvPr id="15" name="TextBox 14"/>
          <p:cNvSpPr txBox="1"/>
          <p:nvPr/>
        </p:nvSpPr>
        <p:spPr>
          <a:xfrm>
            <a:off x="142881" y="2064694"/>
            <a:ext cx="5106837" cy="400110"/>
          </a:xfrm>
          <a:prstGeom prst="rect">
            <a:avLst/>
          </a:prstGeom>
          <a:noFill/>
        </p:spPr>
        <p:txBody>
          <a:bodyPr wrap="square" rtlCol="0">
            <a:spAutoFit/>
          </a:bodyPr>
          <a:lstStyle/>
          <a:p>
            <a:r>
              <a:rPr lang="en-US" sz="2000" dirty="0" smtClean="0"/>
              <a:t>3</a:t>
            </a:r>
            <a:r>
              <a:rPr lang="en-US" sz="2000" baseline="30000" dirty="0" smtClean="0"/>
              <a:t>2</a:t>
            </a:r>
            <a:r>
              <a:rPr lang="en-US" sz="2000" dirty="0" smtClean="0"/>
              <a:t> </a:t>
            </a:r>
            <a:r>
              <a:rPr lang="en-US" sz="2000" dirty="0" err="1" smtClean="0"/>
              <a:t>còn</a:t>
            </a:r>
            <a:r>
              <a:rPr lang="en-US" sz="2000" dirty="0" smtClean="0"/>
              <a:t> </a:t>
            </a:r>
            <a:r>
              <a:rPr lang="en-US" sz="2000" dirty="0" err="1" smtClean="0"/>
              <a:t>gọi</a:t>
            </a:r>
            <a:r>
              <a:rPr lang="en-US" sz="2000" dirty="0" smtClean="0"/>
              <a:t> </a:t>
            </a:r>
            <a:r>
              <a:rPr lang="en-US" sz="2000" dirty="0" err="1" smtClean="0"/>
              <a:t>là</a:t>
            </a:r>
            <a:r>
              <a:rPr lang="en-US" sz="2000" dirty="0" smtClean="0"/>
              <a:t> “3…” hay “… </a:t>
            </a:r>
            <a:r>
              <a:rPr lang="en-US" sz="2000" dirty="0" err="1" smtClean="0"/>
              <a:t>của</a:t>
            </a:r>
            <a:r>
              <a:rPr lang="en-US" sz="2000" dirty="0" smtClean="0"/>
              <a:t> 3”;</a:t>
            </a:r>
            <a:endParaRPr lang="vi-VN" sz="2000" dirty="0"/>
          </a:p>
        </p:txBody>
      </p:sp>
      <p:sp>
        <p:nvSpPr>
          <p:cNvPr id="16" name="TextBox 15"/>
          <p:cNvSpPr txBox="1"/>
          <p:nvPr/>
        </p:nvSpPr>
        <p:spPr>
          <a:xfrm>
            <a:off x="4565803" y="2071356"/>
            <a:ext cx="4170574" cy="400110"/>
          </a:xfrm>
          <a:prstGeom prst="rect">
            <a:avLst/>
          </a:prstGeom>
          <a:noFill/>
        </p:spPr>
        <p:txBody>
          <a:bodyPr wrap="square" rtlCol="0">
            <a:spAutoFit/>
          </a:bodyPr>
          <a:lstStyle/>
          <a:p>
            <a:r>
              <a:rPr lang="en-US" sz="2000" dirty="0" smtClean="0"/>
              <a:t>5</a:t>
            </a:r>
            <a:r>
              <a:rPr lang="en-US" sz="2000" baseline="30000" dirty="0" smtClean="0"/>
              <a:t>3</a:t>
            </a:r>
            <a:r>
              <a:rPr lang="en-US" sz="2000" dirty="0" smtClean="0"/>
              <a:t> </a:t>
            </a:r>
            <a:r>
              <a:rPr lang="en-US" sz="2000" dirty="0" err="1" smtClean="0"/>
              <a:t>còn</a:t>
            </a:r>
            <a:r>
              <a:rPr lang="en-US" sz="2000" dirty="0" smtClean="0"/>
              <a:t> </a:t>
            </a:r>
            <a:r>
              <a:rPr lang="en-US" sz="2000" dirty="0" err="1" smtClean="0"/>
              <a:t>gọi</a:t>
            </a:r>
            <a:r>
              <a:rPr lang="en-US" sz="2000" dirty="0" smtClean="0"/>
              <a:t> </a:t>
            </a:r>
            <a:r>
              <a:rPr lang="en-US" sz="2000" dirty="0" err="1" smtClean="0"/>
              <a:t>là</a:t>
            </a:r>
            <a:r>
              <a:rPr lang="en-US" sz="2000" dirty="0" smtClean="0"/>
              <a:t> “5…” hay “… </a:t>
            </a:r>
            <a:r>
              <a:rPr lang="en-US" sz="2000" dirty="0" err="1" smtClean="0"/>
              <a:t>của</a:t>
            </a:r>
            <a:r>
              <a:rPr lang="en-US" sz="2000" dirty="0" smtClean="0"/>
              <a:t> 5”;</a:t>
            </a:r>
            <a:endParaRPr lang="vi-VN" sz="2000" dirty="0"/>
          </a:p>
        </p:txBody>
      </p:sp>
      <p:sp>
        <p:nvSpPr>
          <p:cNvPr id="9" name="Rounded Rectangle 8"/>
          <p:cNvSpPr/>
          <p:nvPr/>
        </p:nvSpPr>
        <p:spPr>
          <a:xfrm>
            <a:off x="149078" y="731971"/>
            <a:ext cx="2388358" cy="522288"/>
          </a:xfrm>
          <a:prstGeom prst="roundRect">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C00000"/>
                </a:solidFill>
              </a:rPr>
              <a:t>Thực</a:t>
            </a:r>
            <a:r>
              <a:rPr lang="en-US" sz="2400" b="1" dirty="0" smtClean="0">
                <a:solidFill>
                  <a:srgbClr val="C00000"/>
                </a:solidFill>
              </a:rPr>
              <a:t> </a:t>
            </a:r>
            <a:r>
              <a:rPr lang="en-US" sz="2400" b="1" dirty="0" err="1" smtClean="0">
                <a:solidFill>
                  <a:srgbClr val="C00000"/>
                </a:solidFill>
              </a:rPr>
              <a:t>hành</a:t>
            </a:r>
            <a:r>
              <a:rPr lang="en-US" sz="2400" b="1" dirty="0" smtClean="0">
                <a:solidFill>
                  <a:srgbClr val="C00000"/>
                </a:solidFill>
              </a:rPr>
              <a:t> 1</a:t>
            </a:r>
            <a:endParaRPr lang="vi-VN" sz="2400" b="1" dirty="0">
              <a:solidFill>
                <a:srgbClr val="C00000"/>
              </a:solidFill>
            </a:endParaRPr>
          </a:p>
        </p:txBody>
      </p:sp>
    </p:spTree>
    <p:extLst>
      <p:ext uri="{BB962C8B-B14F-4D97-AF65-F5344CB8AC3E}">
        <p14:creationId xmlns:p14="http://schemas.microsoft.com/office/powerpoint/2010/main" val="327993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5" grpId="0"/>
      <p:bldP spid="16" grpId="0"/>
    </p:bld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1132</Words>
  <PresentationFormat>On-screen Show (16:9)</PresentationFormat>
  <Paragraphs>189</Paragraphs>
  <Slides>26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Roboto Condensed Light</vt:lpstr>
      <vt:lpstr>Arial</vt:lpstr>
      <vt:lpstr>Times New Roman</vt:lpstr>
      <vt:lpstr>Symbol</vt:lpstr>
      <vt:lpstr>Arvo</vt:lpstr>
      <vt:lpstr>Roboto Condensed</vt:lpstr>
      <vt:lpstr>Calibri</vt:lpstr>
      <vt:lpstr>Salerio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modified xsi:type="dcterms:W3CDTF">2021-09-09T08:26:38Z</dcterms:modified>
</cp:coreProperties>
</file>