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7" r:id="rId2"/>
    <p:sldId id="256" r:id="rId3"/>
    <p:sldId id="259" r:id="rId4"/>
    <p:sldId id="274" r:id="rId5"/>
    <p:sldId id="260" r:id="rId6"/>
    <p:sldId id="262" r:id="rId7"/>
    <p:sldId id="263" r:id="rId8"/>
    <p:sldId id="268" r:id="rId9"/>
    <p:sldId id="269" r:id="rId10"/>
    <p:sldId id="264" r:id="rId11"/>
    <p:sldId id="265" r:id="rId12"/>
    <p:sldId id="266" r:id="rId13"/>
    <p:sldId id="267" r:id="rId14"/>
    <p:sldId id="272" r:id="rId15"/>
    <p:sldId id="273" r:id="rId16"/>
  </p:sldIdLst>
  <p:sldSz cx="12192000" cy="6858000"/>
  <p:notesSz cx="6858000" cy="9144000"/>
  <p:embeddedFontLst>
    <p:embeddedFont>
      <p:font typeface="Arima Madurai" panose="020B0604020202020204" charset="0"/>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phNyFIKt3Yrp1hXToQV2rpyYR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6EDF0DB-A380-439D-8F1E-F8C5E804F017}">
  <a:tblStyle styleId="{B6EDF0DB-A380-439D-8F1E-F8C5E804F01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4E6"/>
          </a:solidFill>
        </a:fill>
      </a:tcStyle>
    </a:wholeTbl>
    <a:band1H>
      <a:tcTxStyle/>
      <a:tcStyle>
        <a:tcBdr/>
        <a:fill>
          <a:solidFill>
            <a:srgbClr val="FFE8CA"/>
          </a:solidFill>
        </a:fill>
      </a:tcStyle>
    </a:band1H>
    <a:band2H>
      <a:tcTxStyle/>
      <a:tcStyle>
        <a:tcBdr/>
      </a:tcStyle>
    </a:band2H>
    <a:band1V>
      <a:tcTxStyle/>
      <a:tcStyle>
        <a:tcBdr/>
        <a:fill>
          <a:solidFill>
            <a:srgbClr val="FFE8CA"/>
          </a:solidFill>
        </a:fill>
      </a:tcStyle>
    </a:band1V>
    <a:band2V>
      <a:tcTxStyle/>
      <a:tcStyle>
        <a:tcBdr/>
      </a:tcStyle>
    </a:band2V>
    <a:lastCol>
      <a:tcTxStyle b="on" i="off">
        <a:font>
          <a:latin typeface="Calibri"/>
          <a:ea typeface="Calibri"/>
          <a:cs typeface="Calibri"/>
        </a:font>
        <a:schemeClr val="lt1"/>
      </a:tcTxStyle>
      <a:tcStyle>
        <a:tcBdr/>
        <a:fill>
          <a:solidFill>
            <a:schemeClr val="accent4"/>
          </a:solidFill>
        </a:fill>
      </a:tcStyle>
    </a:lastCol>
    <a:firstCol>
      <a:tcTxStyle b="on" i="off">
        <a:font>
          <a:latin typeface="Calibri"/>
          <a:ea typeface="Calibri"/>
          <a:cs typeface="Calibri"/>
        </a:font>
        <a:schemeClr val="lt1"/>
      </a:tcTxStyle>
      <a:tcStyle>
        <a:tcBdr/>
        <a:fill>
          <a:solidFill>
            <a:schemeClr val="accent4"/>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649DE21F-D33A-4295-B95D-0D82442490F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58D2521-C2A0-48C5-8EB1-D505DAB06D9F}"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6C157-4ABC-4F99-A491-C4E90F640295}" styleName="Table_3">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BF1E8"/>
          </a:solidFill>
        </a:fill>
      </a:tcStyle>
    </a:band1H>
    <a:band2H>
      <a:tcTxStyle/>
      <a:tcStyle>
        <a:tcBdr/>
      </a:tcStyle>
    </a:band2H>
    <a:band1V>
      <a:tcTxStyle/>
      <a:tcStyle>
        <a:tcBdr/>
        <a:fill>
          <a:solidFill>
            <a:srgbClr val="EBF1E8"/>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07" autoAdjust="0"/>
  </p:normalViewPr>
  <p:slideViewPr>
    <p:cSldViewPr>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61488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Giáo án đã được đăng ký bản quyền Nguyễn Nhâm- 0981.713.891</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Nguyễn Nhâm- 0981.713.891</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8" name="Google Shape;1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7" name="Google Shape;1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Nguyễn Nhâm- 0981.713.891</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Nguyễn Nhâm- 0981.713.891</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74" name="Google Shape;27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Nguyễn Nhâm- 0981.713.891</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82" name="Google Shape;28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Giáo án đã được đăng ký bản quyền Nguyễn Nhâm- 0981.713.891</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Nguyễn Nhâm- 0981.713.891</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24" name="Google Shape;12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Nguyễn Nhâm- 0981.713.891</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2" name="Google Shape;17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8"/>
          <p:cNvSpPr>
            <a:spLocks noGrp="1"/>
          </p:cNvSpPr>
          <p:nvPr>
            <p:ph type="pic" idx="2"/>
          </p:nvPr>
        </p:nvSpPr>
        <p:spPr>
          <a:xfrm>
            <a:off x="5183188" y="987425"/>
            <a:ext cx="6172200" cy="4873625"/>
          </a:xfrm>
          <a:prstGeom prst="rect">
            <a:avLst/>
          </a:prstGeom>
          <a:noFill/>
          <a:ln>
            <a:noFill/>
          </a:ln>
        </p:spPr>
      </p:sp>
      <p:sp>
        <p:nvSpPr>
          <p:cNvPr id="68" name="Google Shape;68;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100" name="Google Shape;100;p2"/>
          <p:cNvGraphicFramePr/>
          <p:nvPr/>
        </p:nvGraphicFramePr>
        <p:xfrm>
          <a:off x="2725336" y="729714"/>
          <a:ext cx="8127925" cy="3291900"/>
        </p:xfrm>
        <a:graphic>
          <a:graphicData uri="http://schemas.openxmlformats.org/drawingml/2006/table">
            <a:tbl>
              <a:tblPr firstRow="1" bandRow="1">
                <a:noFill/>
                <a:tableStyleId>{B6EDF0DB-A380-439D-8F1E-F8C5E804F017}</a:tableStyleId>
              </a:tblPr>
              <a:tblGrid>
                <a:gridCol w="625225">
                  <a:extLst>
                    <a:ext uri="{9D8B030D-6E8A-4147-A177-3AD203B41FA5}">
                      <a16:colId xmlns:a16="http://schemas.microsoft.com/office/drawing/2014/main" val="20000"/>
                    </a:ext>
                  </a:extLst>
                </a:gridCol>
                <a:gridCol w="625225">
                  <a:extLst>
                    <a:ext uri="{9D8B030D-6E8A-4147-A177-3AD203B41FA5}">
                      <a16:colId xmlns:a16="http://schemas.microsoft.com/office/drawing/2014/main" val="20001"/>
                    </a:ext>
                  </a:extLst>
                </a:gridCol>
                <a:gridCol w="625225">
                  <a:extLst>
                    <a:ext uri="{9D8B030D-6E8A-4147-A177-3AD203B41FA5}">
                      <a16:colId xmlns:a16="http://schemas.microsoft.com/office/drawing/2014/main" val="20002"/>
                    </a:ext>
                  </a:extLst>
                </a:gridCol>
                <a:gridCol w="625225">
                  <a:extLst>
                    <a:ext uri="{9D8B030D-6E8A-4147-A177-3AD203B41FA5}">
                      <a16:colId xmlns:a16="http://schemas.microsoft.com/office/drawing/2014/main" val="20003"/>
                    </a:ext>
                  </a:extLst>
                </a:gridCol>
                <a:gridCol w="625225">
                  <a:extLst>
                    <a:ext uri="{9D8B030D-6E8A-4147-A177-3AD203B41FA5}">
                      <a16:colId xmlns:a16="http://schemas.microsoft.com/office/drawing/2014/main" val="20004"/>
                    </a:ext>
                  </a:extLst>
                </a:gridCol>
                <a:gridCol w="625225">
                  <a:extLst>
                    <a:ext uri="{9D8B030D-6E8A-4147-A177-3AD203B41FA5}">
                      <a16:colId xmlns:a16="http://schemas.microsoft.com/office/drawing/2014/main" val="20005"/>
                    </a:ext>
                  </a:extLst>
                </a:gridCol>
                <a:gridCol w="625225">
                  <a:extLst>
                    <a:ext uri="{9D8B030D-6E8A-4147-A177-3AD203B41FA5}">
                      <a16:colId xmlns:a16="http://schemas.microsoft.com/office/drawing/2014/main" val="20006"/>
                    </a:ext>
                  </a:extLst>
                </a:gridCol>
                <a:gridCol w="625225">
                  <a:extLst>
                    <a:ext uri="{9D8B030D-6E8A-4147-A177-3AD203B41FA5}">
                      <a16:colId xmlns:a16="http://schemas.microsoft.com/office/drawing/2014/main" val="20007"/>
                    </a:ext>
                  </a:extLst>
                </a:gridCol>
                <a:gridCol w="625225">
                  <a:extLst>
                    <a:ext uri="{9D8B030D-6E8A-4147-A177-3AD203B41FA5}">
                      <a16:colId xmlns:a16="http://schemas.microsoft.com/office/drawing/2014/main" val="20008"/>
                    </a:ext>
                  </a:extLst>
                </a:gridCol>
                <a:gridCol w="625225">
                  <a:extLst>
                    <a:ext uri="{9D8B030D-6E8A-4147-A177-3AD203B41FA5}">
                      <a16:colId xmlns:a16="http://schemas.microsoft.com/office/drawing/2014/main" val="20009"/>
                    </a:ext>
                  </a:extLst>
                </a:gridCol>
                <a:gridCol w="625225">
                  <a:extLst>
                    <a:ext uri="{9D8B030D-6E8A-4147-A177-3AD203B41FA5}">
                      <a16:colId xmlns:a16="http://schemas.microsoft.com/office/drawing/2014/main" val="20010"/>
                    </a:ext>
                  </a:extLst>
                </a:gridCol>
                <a:gridCol w="625225">
                  <a:extLst>
                    <a:ext uri="{9D8B030D-6E8A-4147-A177-3AD203B41FA5}">
                      <a16:colId xmlns:a16="http://schemas.microsoft.com/office/drawing/2014/main" val="20011"/>
                    </a:ext>
                  </a:extLst>
                </a:gridCol>
                <a:gridCol w="625225">
                  <a:extLst>
                    <a:ext uri="{9D8B030D-6E8A-4147-A177-3AD203B41FA5}">
                      <a16:colId xmlns:a16="http://schemas.microsoft.com/office/drawing/2014/main" val="20012"/>
                    </a:ext>
                  </a:extLst>
                </a:gridCol>
              </a:tblGrid>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b="1" u="none" strike="noStrike" cap="none">
                          <a:solidFill>
                            <a:srgbClr val="C00000"/>
                          </a:solidFill>
                          <a:latin typeface="Times New Roman"/>
                          <a:ea typeface="Times New Roman"/>
                          <a:cs typeface="Times New Roman"/>
                          <a:sym typeface="Times New Roman"/>
                        </a:rPr>
                        <a:t>H</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H</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rgbClr val="C00000"/>
                          </a:solidFill>
                          <a:latin typeface="Times New Roman"/>
                          <a:ea typeface="Times New Roman"/>
                          <a:cs typeface="Times New Roman"/>
                          <a:sym typeface="Times New Roman"/>
                        </a:rPr>
                        <a:t>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K</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M</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D</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U</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C</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rgbClr val="C00000"/>
                          </a:solidFill>
                          <a:latin typeface="Times New Roman"/>
                          <a:ea typeface="Times New Roman"/>
                          <a:cs typeface="Times New Roman"/>
                          <a:sym typeface="Times New Roman"/>
                        </a:rPr>
                        <a:t>G</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Q</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U</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H</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H</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rgbClr val="C00000"/>
                          </a:solidFill>
                          <a:latin typeface="Times New Roman"/>
                          <a:ea typeface="Times New Roman"/>
                          <a:cs typeface="Times New Roman"/>
                          <a:sym typeface="Times New Roman"/>
                        </a:rPr>
                        <a:t>U</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C</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E</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rgbClr val="C00000"/>
                          </a:solidFill>
                          <a:latin typeface="Times New Roman"/>
                          <a:ea typeface="Times New Roman"/>
                          <a:cs typeface="Times New Roman"/>
                          <a:sym typeface="Times New Roman"/>
                        </a:rPr>
                        <a:t>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I</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L</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A</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rgbClr val="C00000"/>
                          </a:solidFill>
                          <a:latin typeface="Times New Roman"/>
                          <a:ea typeface="Times New Roman"/>
                          <a:cs typeface="Times New Roman"/>
                          <a:sym typeface="Times New Roman"/>
                        </a:rPr>
                        <a:t>M</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S</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O</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n-US" sz="3000" b="1" u="none" strike="noStrike" cap="none">
                          <a:solidFill>
                            <a:schemeClr val="dk1"/>
                          </a:solidFill>
                          <a:latin typeface="Times New Roman"/>
                          <a:ea typeface="Times New Roman"/>
                          <a:cs typeface="Times New Roman"/>
                          <a:sym typeface="Times New Roman"/>
                        </a:rPr>
                        <a:t>N</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01" name="Google Shape;101;p2"/>
          <p:cNvSpPr/>
          <p:nvPr/>
        </p:nvSpPr>
        <p:spPr>
          <a:xfrm>
            <a:off x="1698171" y="729714"/>
            <a:ext cx="572756" cy="512466"/>
          </a:xfrm>
          <a:prstGeom prst="hexagon">
            <a:avLst>
              <a:gd name="adj" fmla="val 25000"/>
              <a:gd name="vf" fmla="val 115470"/>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i="0" u="none" strike="noStrike" cap="none">
                <a:solidFill>
                  <a:schemeClr val="dk1"/>
                </a:solidFill>
                <a:latin typeface="Times New Roman"/>
                <a:ea typeface="Times New Roman"/>
                <a:cs typeface="Times New Roman"/>
                <a:sym typeface="Times New Roman"/>
              </a:rPr>
              <a:t>1</a:t>
            </a:r>
            <a:endParaRPr/>
          </a:p>
        </p:txBody>
      </p:sp>
      <p:sp>
        <p:nvSpPr>
          <p:cNvPr id="102" name="Google Shape;102;p2"/>
          <p:cNvSpPr/>
          <p:nvPr/>
        </p:nvSpPr>
        <p:spPr>
          <a:xfrm>
            <a:off x="1698171" y="1293629"/>
            <a:ext cx="572756" cy="512466"/>
          </a:xfrm>
          <a:prstGeom prst="hexagon">
            <a:avLst>
              <a:gd name="adj" fmla="val 25000"/>
              <a:gd name="vf" fmla="val 115470"/>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i="0" u="none" strike="noStrike" cap="none">
                <a:solidFill>
                  <a:schemeClr val="dk1"/>
                </a:solidFill>
                <a:latin typeface="Times New Roman"/>
                <a:ea typeface="Times New Roman"/>
                <a:cs typeface="Times New Roman"/>
                <a:sym typeface="Times New Roman"/>
              </a:rPr>
              <a:t>2</a:t>
            </a:r>
            <a:endParaRPr/>
          </a:p>
        </p:txBody>
      </p:sp>
      <p:sp>
        <p:nvSpPr>
          <p:cNvPr id="103" name="Google Shape;103;p2"/>
          <p:cNvSpPr/>
          <p:nvPr/>
        </p:nvSpPr>
        <p:spPr>
          <a:xfrm>
            <a:off x="1698171" y="1847496"/>
            <a:ext cx="572756" cy="512466"/>
          </a:xfrm>
          <a:prstGeom prst="hexagon">
            <a:avLst>
              <a:gd name="adj" fmla="val 25000"/>
              <a:gd name="vf" fmla="val 115470"/>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i="0" u="none" strike="noStrike" cap="none">
                <a:solidFill>
                  <a:schemeClr val="dk1"/>
                </a:solidFill>
                <a:latin typeface="Times New Roman"/>
                <a:ea typeface="Times New Roman"/>
                <a:cs typeface="Times New Roman"/>
                <a:sym typeface="Times New Roman"/>
              </a:rPr>
              <a:t>3</a:t>
            </a:r>
            <a:endParaRPr/>
          </a:p>
        </p:txBody>
      </p:sp>
      <p:sp>
        <p:nvSpPr>
          <p:cNvPr id="104" name="Google Shape;104;p2"/>
          <p:cNvSpPr/>
          <p:nvPr/>
        </p:nvSpPr>
        <p:spPr>
          <a:xfrm>
            <a:off x="1698171" y="2411411"/>
            <a:ext cx="572756" cy="512466"/>
          </a:xfrm>
          <a:prstGeom prst="hexagon">
            <a:avLst>
              <a:gd name="adj" fmla="val 25000"/>
              <a:gd name="vf" fmla="val 115470"/>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i="0" u="none" strike="noStrike" cap="none">
                <a:solidFill>
                  <a:schemeClr val="dk1"/>
                </a:solidFill>
                <a:latin typeface="Times New Roman"/>
                <a:ea typeface="Times New Roman"/>
                <a:cs typeface="Times New Roman"/>
                <a:sym typeface="Times New Roman"/>
              </a:rPr>
              <a:t>4</a:t>
            </a:r>
            <a:endParaRPr/>
          </a:p>
        </p:txBody>
      </p:sp>
      <p:sp>
        <p:nvSpPr>
          <p:cNvPr id="105" name="Google Shape;105;p2"/>
          <p:cNvSpPr/>
          <p:nvPr/>
        </p:nvSpPr>
        <p:spPr>
          <a:xfrm>
            <a:off x="1698171" y="2972805"/>
            <a:ext cx="572756" cy="512466"/>
          </a:xfrm>
          <a:prstGeom prst="hexagon">
            <a:avLst>
              <a:gd name="adj" fmla="val 25000"/>
              <a:gd name="vf" fmla="val 115470"/>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i="0" u="none" strike="noStrike" cap="none">
                <a:solidFill>
                  <a:schemeClr val="dk1"/>
                </a:solidFill>
                <a:latin typeface="Times New Roman"/>
                <a:ea typeface="Times New Roman"/>
                <a:cs typeface="Times New Roman"/>
                <a:sym typeface="Times New Roman"/>
              </a:rPr>
              <a:t>5</a:t>
            </a:r>
            <a:endParaRPr/>
          </a:p>
        </p:txBody>
      </p:sp>
      <p:sp>
        <p:nvSpPr>
          <p:cNvPr id="106" name="Google Shape;106;p2"/>
          <p:cNvSpPr/>
          <p:nvPr/>
        </p:nvSpPr>
        <p:spPr>
          <a:xfrm>
            <a:off x="1698171" y="3529184"/>
            <a:ext cx="572756" cy="512466"/>
          </a:xfrm>
          <a:prstGeom prst="hexagon">
            <a:avLst>
              <a:gd name="adj" fmla="val 25000"/>
              <a:gd name="vf" fmla="val 115470"/>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1" i="0" u="none" strike="noStrike" cap="none">
                <a:solidFill>
                  <a:schemeClr val="dk1"/>
                </a:solidFill>
                <a:latin typeface="Times New Roman"/>
                <a:ea typeface="Times New Roman"/>
                <a:cs typeface="Times New Roman"/>
                <a:sym typeface="Times New Roman"/>
              </a:rPr>
              <a:t>6</a:t>
            </a:r>
            <a:endParaRPr/>
          </a:p>
        </p:txBody>
      </p:sp>
      <p:sp>
        <p:nvSpPr>
          <p:cNvPr id="107" name="Google Shape;107;p2"/>
          <p:cNvSpPr/>
          <p:nvPr/>
        </p:nvSpPr>
        <p:spPr>
          <a:xfrm>
            <a:off x="2575727" y="4639059"/>
            <a:ext cx="7719237" cy="1396021"/>
          </a:xfrm>
          <a:prstGeom prst="roundRect">
            <a:avLst>
              <a:gd name="adj" fmla="val 16667"/>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0" i="0" u="none" strike="noStrike" cap="none">
                <a:solidFill>
                  <a:schemeClr val="dk1"/>
                </a:solidFill>
                <a:latin typeface="Times New Roman"/>
                <a:ea typeface="Times New Roman"/>
                <a:cs typeface="Times New Roman"/>
                <a:sym typeface="Times New Roman"/>
              </a:rPr>
              <a:t>Thủ đô của nước ta là thành phố nào?</a:t>
            </a:r>
            <a:endParaRPr/>
          </a:p>
        </p:txBody>
      </p:sp>
      <p:sp>
        <p:nvSpPr>
          <p:cNvPr id="108" name="Google Shape;108;p2"/>
          <p:cNvSpPr/>
          <p:nvPr/>
        </p:nvSpPr>
        <p:spPr>
          <a:xfrm>
            <a:off x="2575727" y="4631022"/>
            <a:ext cx="7719237" cy="1396021"/>
          </a:xfrm>
          <a:prstGeom prst="roundRect">
            <a:avLst>
              <a:gd name="adj" fmla="val 16667"/>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0" i="0" u="none" strike="noStrike" cap="none">
                <a:solidFill>
                  <a:schemeClr val="dk1"/>
                </a:solidFill>
                <a:latin typeface="Times New Roman"/>
                <a:ea typeface="Times New Roman"/>
                <a:cs typeface="Times New Roman"/>
                <a:sym typeface="Times New Roman"/>
              </a:rPr>
              <a:t>Đây là một quận trung tâm của Hà Nội, gắn liền với một truyền thuyết lịch sử?</a:t>
            </a:r>
            <a:endParaRPr/>
          </a:p>
        </p:txBody>
      </p:sp>
      <p:sp>
        <p:nvSpPr>
          <p:cNvPr id="109" name="Google Shape;109;p2"/>
          <p:cNvSpPr/>
          <p:nvPr/>
        </p:nvSpPr>
        <p:spPr>
          <a:xfrm>
            <a:off x="2575726" y="4625649"/>
            <a:ext cx="7719237" cy="1396021"/>
          </a:xfrm>
          <a:prstGeom prst="roundRect">
            <a:avLst>
              <a:gd name="adj" fmla="val 16667"/>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0" i="0" u="none" strike="noStrike" cap="none">
                <a:solidFill>
                  <a:schemeClr val="dk1"/>
                </a:solidFill>
                <a:latin typeface="Times New Roman"/>
                <a:ea typeface="Times New Roman"/>
                <a:cs typeface="Times New Roman"/>
                <a:sym typeface="Times New Roman"/>
              </a:rPr>
              <a:t>Ai là người đã cho Lê Lợi </a:t>
            </a:r>
            <a:endParaRPr/>
          </a:p>
          <a:p>
            <a:pPr marL="0" marR="0" lvl="0" indent="0" algn="ctr" rtl="0">
              <a:spcBef>
                <a:spcPts val="0"/>
              </a:spcBef>
              <a:spcAft>
                <a:spcPts val="0"/>
              </a:spcAft>
              <a:buNone/>
            </a:pPr>
            <a:r>
              <a:rPr lang="en-US" sz="3500" b="0" i="0" u="none" strike="noStrike" cap="none">
                <a:solidFill>
                  <a:schemeClr val="dk1"/>
                </a:solidFill>
                <a:latin typeface="Times New Roman"/>
                <a:ea typeface="Times New Roman"/>
                <a:cs typeface="Times New Roman"/>
                <a:sym typeface="Times New Roman"/>
              </a:rPr>
              <a:t>mượn gươm báu?</a:t>
            </a:r>
            <a:endParaRPr/>
          </a:p>
        </p:txBody>
      </p:sp>
      <p:sp>
        <p:nvSpPr>
          <p:cNvPr id="110" name="Google Shape;110;p2"/>
          <p:cNvSpPr/>
          <p:nvPr/>
        </p:nvSpPr>
        <p:spPr>
          <a:xfrm>
            <a:off x="2575725" y="4616486"/>
            <a:ext cx="7719237" cy="1396021"/>
          </a:xfrm>
          <a:prstGeom prst="roundRect">
            <a:avLst>
              <a:gd name="adj" fmla="val 16667"/>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0" i="0" u="none" strike="noStrike" cap="none">
                <a:solidFill>
                  <a:schemeClr val="dk1"/>
                </a:solidFill>
                <a:latin typeface="Times New Roman"/>
                <a:ea typeface="Times New Roman"/>
                <a:cs typeface="Times New Roman"/>
                <a:sym typeface="Times New Roman"/>
              </a:rPr>
              <a:t>Tên cây cầu được sơn màu đỏ đặc trưng, nối liền đền Ngọc Sơn?</a:t>
            </a:r>
            <a:endParaRPr/>
          </a:p>
        </p:txBody>
      </p:sp>
      <p:sp>
        <p:nvSpPr>
          <p:cNvPr id="111" name="Google Shape;111;p2"/>
          <p:cNvSpPr/>
          <p:nvPr/>
        </p:nvSpPr>
        <p:spPr>
          <a:xfrm>
            <a:off x="2575723" y="4622985"/>
            <a:ext cx="7719237" cy="1396021"/>
          </a:xfrm>
          <a:prstGeom prst="roundRect">
            <a:avLst>
              <a:gd name="adj" fmla="val 16667"/>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0" i="0" u="none" strike="noStrike" cap="none">
                <a:solidFill>
                  <a:schemeClr val="dk1"/>
                </a:solidFill>
                <a:latin typeface="Times New Roman"/>
                <a:ea typeface="Times New Roman"/>
                <a:cs typeface="Times New Roman"/>
                <a:sym typeface="Times New Roman"/>
              </a:rPr>
              <a:t>“Ba lần ở ẩn Chí Linh / Mười năm khởi nghĩa, tan tành giặc Minh” là ai?</a:t>
            </a:r>
            <a:endParaRPr/>
          </a:p>
        </p:txBody>
      </p:sp>
      <p:sp>
        <p:nvSpPr>
          <p:cNvPr id="112" name="Google Shape;112;p2"/>
          <p:cNvSpPr/>
          <p:nvPr/>
        </p:nvSpPr>
        <p:spPr>
          <a:xfrm>
            <a:off x="4468000" y="4343400"/>
            <a:ext cx="7719237" cy="1396021"/>
          </a:xfrm>
          <a:prstGeom prst="roundRect">
            <a:avLst>
              <a:gd name="adj" fmla="val 16667"/>
            </a:avLst>
          </a:prstGeom>
          <a:solidFill>
            <a:schemeClr val="lt1"/>
          </a:solid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500" b="0" i="0" u="none" strike="noStrike" cap="none">
                <a:solidFill>
                  <a:schemeClr val="dk1"/>
                </a:solidFill>
                <a:latin typeface="Times New Roman"/>
                <a:ea typeface="Times New Roman"/>
                <a:cs typeface="Times New Roman"/>
                <a:sym typeface="Times New Roman"/>
              </a:rPr>
              <a:t>“Núi gì vạn cổ còn xanh / Khi xưa Lê Lợi dấy quân diệt thù” ?</a:t>
            </a:r>
            <a:endParaRPr/>
          </a:p>
        </p:txBody>
      </p:sp>
      <p:graphicFrame>
        <p:nvGraphicFramePr>
          <p:cNvPr id="113" name="Google Shape;113;p2"/>
          <p:cNvGraphicFramePr/>
          <p:nvPr/>
        </p:nvGraphicFramePr>
        <p:xfrm>
          <a:off x="2725335" y="729714"/>
          <a:ext cx="8127925" cy="548650"/>
        </p:xfrm>
        <a:graphic>
          <a:graphicData uri="http://schemas.openxmlformats.org/drawingml/2006/table">
            <a:tbl>
              <a:tblPr firstRow="1" bandRow="1">
                <a:noFill/>
                <a:tableStyleId>{B6EDF0DB-A380-439D-8F1E-F8C5E804F017}</a:tableStyleId>
              </a:tblPr>
              <a:tblGrid>
                <a:gridCol w="625225">
                  <a:extLst>
                    <a:ext uri="{9D8B030D-6E8A-4147-A177-3AD203B41FA5}">
                      <a16:colId xmlns:a16="http://schemas.microsoft.com/office/drawing/2014/main" val="20000"/>
                    </a:ext>
                  </a:extLst>
                </a:gridCol>
                <a:gridCol w="625225">
                  <a:extLst>
                    <a:ext uri="{9D8B030D-6E8A-4147-A177-3AD203B41FA5}">
                      <a16:colId xmlns:a16="http://schemas.microsoft.com/office/drawing/2014/main" val="20001"/>
                    </a:ext>
                  </a:extLst>
                </a:gridCol>
                <a:gridCol w="625225">
                  <a:extLst>
                    <a:ext uri="{9D8B030D-6E8A-4147-A177-3AD203B41FA5}">
                      <a16:colId xmlns:a16="http://schemas.microsoft.com/office/drawing/2014/main" val="20002"/>
                    </a:ext>
                  </a:extLst>
                </a:gridCol>
                <a:gridCol w="625225">
                  <a:extLst>
                    <a:ext uri="{9D8B030D-6E8A-4147-A177-3AD203B41FA5}">
                      <a16:colId xmlns:a16="http://schemas.microsoft.com/office/drawing/2014/main" val="20003"/>
                    </a:ext>
                  </a:extLst>
                </a:gridCol>
                <a:gridCol w="625225">
                  <a:extLst>
                    <a:ext uri="{9D8B030D-6E8A-4147-A177-3AD203B41FA5}">
                      <a16:colId xmlns:a16="http://schemas.microsoft.com/office/drawing/2014/main" val="20004"/>
                    </a:ext>
                  </a:extLst>
                </a:gridCol>
                <a:gridCol w="625225">
                  <a:extLst>
                    <a:ext uri="{9D8B030D-6E8A-4147-A177-3AD203B41FA5}">
                      <a16:colId xmlns:a16="http://schemas.microsoft.com/office/drawing/2014/main" val="20005"/>
                    </a:ext>
                  </a:extLst>
                </a:gridCol>
                <a:gridCol w="625225">
                  <a:extLst>
                    <a:ext uri="{9D8B030D-6E8A-4147-A177-3AD203B41FA5}">
                      <a16:colId xmlns:a16="http://schemas.microsoft.com/office/drawing/2014/main" val="20006"/>
                    </a:ext>
                  </a:extLst>
                </a:gridCol>
                <a:gridCol w="625225">
                  <a:extLst>
                    <a:ext uri="{9D8B030D-6E8A-4147-A177-3AD203B41FA5}">
                      <a16:colId xmlns:a16="http://schemas.microsoft.com/office/drawing/2014/main" val="20007"/>
                    </a:ext>
                  </a:extLst>
                </a:gridCol>
                <a:gridCol w="625225">
                  <a:extLst>
                    <a:ext uri="{9D8B030D-6E8A-4147-A177-3AD203B41FA5}">
                      <a16:colId xmlns:a16="http://schemas.microsoft.com/office/drawing/2014/main" val="20008"/>
                    </a:ext>
                  </a:extLst>
                </a:gridCol>
                <a:gridCol w="625225">
                  <a:extLst>
                    <a:ext uri="{9D8B030D-6E8A-4147-A177-3AD203B41FA5}">
                      <a16:colId xmlns:a16="http://schemas.microsoft.com/office/drawing/2014/main" val="20009"/>
                    </a:ext>
                  </a:extLst>
                </a:gridCol>
                <a:gridCol w="625225">
                  <a:extLst>
                    <a:ext uri="{9D8B030D-6E8A-4147-A177-3AD203B41FA5}">
                      <a16:colId xmlns:a16="http://schemas.microsoft.com/office/drawing/2014/main" val="20010"/>
                    </a:ext>
                  </a:extLst>
                </a:gridCol>
                <a:gridCol w="625225">
                  <a:extLst>
                    <a:ext uri="{9D8B030D-6E8A-4147-A177-3AD203B41FA5}">
                      <a16:colId xmlns:a16="http://schemas.microsoft.com/office/drawing/2014/main" val="20011"/>
                    </a:ext>
                  </a:extLst>
                </a:gridCol>
                <a:gridCol w="625225">
                  <a:extLst>
                    <a:ext uri="{9D8B030D-6E8A-4147-A177-3AD203B41FA5}">
                      <a16:colId xmlns:a16="http://schemas.microsoft.com/office/drawing/2014/main" val="20012"/>
                    </a:ext>
                  </a:extLst>
                </a:gridCol>
              </a:tblGrid>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rgbClr val="C00000"/>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4" name="Google Shape;114;p2"/>
          <p:cNvGraphicFramePr/>
          <p:nvPr/>
        </p:nvGraphicFramePr>
        <p:xfrm>
          <a:off x="2725332" y="2370004"/>
          <a:ext cx="8127925" cy="548650"/>
        </p:xfrm>
        <a:graphic>
          <a:graphicData uri="http://schemas.openxmlformats.org/drawingml/2006/table">
            <a:tbl>
              <a:tblPr firstRow="1" bandRow="1">
                <a:noFill/>
                <a:tableStyleId>{B6EDF0DB-A380-439D-8F1E-F8C5E804F017}</a:tableStyleId>
              </a:tblPr>
              <a:tblGrid>
                <a:gridCol w="625225">
                  <a:extLst>
                    <a:ext uri="{9D8B030D-6E8A-4147-A177-3AD203B41FA5}">
                      <a16:colId xmlns:a16="http://schemas.microsoft.com/office/drawing/2014/main" val="20000"/>
                    </a:ext>
                  </a:extLst>
                </a:gridCol>
                <a:gridCol w="625225">
                  <a:extLst>
                    <a:ext uri="{9D8B030D-6E8A-4147-A177-3AD203B41FA5}">
                      <a16:colId xmlns:a16="http://schemas.microsoft.com/office/drawing/2014/main" val="20001"/>
                    </a:ext>
                  </a:extLst>
                </a:gridCol>
                <a:gridCol w="625225">
                  <a:extLst>
                    <a:ext uri="{9D8B030D-6E8A-4147-A177-3AD203B41FA5}">
                      <a16:colId xmlns:a16="http://schemas.microsoft.com/office/drawing/2014/main" val="20002"/>
                    </a:ext>
                  </a:extLst>
                </a:gridCol>
                <a:gridCol w="625225">
                  <a:extLst>
                    <a:ext uri="{9D8B030D-6E8A-4147-A177-3AD203B41FA5}">
                      <a16:colId xmlns:a16="http://schemas.microsoft.com/office/drawing/2014/main" val="20003"/>
                    </a:ext>
                  </a:extLst>
                </a:gridCol>
                <a:gridCol w="625225">
                  <a:extLst>
                    <a:ext uri="{9D8B030D-6E8A-4147-A177-3AD203B41FA5}">
                      <a16:colId xmlns:a16="http://schemas.microsoft.com/office/drawing/2014/main" val="20004"/>
                    </a:ext>
                  </a:extLst>
                </a:gridCol>
                <a:gridCol w="625225">
                  <a:extLst>
                    <a:ext uri="{9D8B030D-6E8A-4147-A177-3AD203B41FA5}">
                      <a16:colId xmlns:a16="http://schemas.microsoft.com/office/drawing/2014/main" val="20005"/>
                    </a:ext>
                  </a:extLst>
                </a:gridCol>
                <a:gridCol w="625225">
                  <a:extLst>
                    <a:ext uri="{9D8B030D-6E8A-4147-A177-3AD203B41FA5}">
                      <a16:colId xmlns:a16="http://schemas.microsoft.com/office/drawing/2014/main" val="20006"/>
                    </a:ext>
                  </a:extLst>
                </a:gridCol>
                <a:gridCol w="625225">
                  <a:extLst>
                    <a:ext uri="{9D8B030D-6E8A-4147-A177-3AD203B41FA5}">
                      <a16:colId xmlns:a16="http://schemas.microsoft.com/office/drawing/2014/main" val="20007"/>
                    </a:ext>
                  </a:extLst>
                </a:gridCol>
                <a:gridCol w="625225">
                  <a:extLst>
                    <a:ext uri="{9D8B030D-6E8A-4147-A177-3AD203B41FA5}">
                      <a16:colId xmlns:a16="http://schemas.microsoft.com/office/drawing/2014/main" val="20008"/>
                    </a:ext>
                  </a:extLst>
                </a:gridCol>
                <a:gridCol w="625225">
                  <a:extLst>
                    <a:ext uri="{9D8B030D-6E8A-4147-A177-3AD203B41FA5}">
                      <a16:colId xmlns:a16="http://schemas.microsoft.com/office/drawing/2014/main" val="20009"/>
                    </a:ext>
                  </a:extLst>
                </a:gridCol>
                <a:gridCol w="625225">
                  <a:extLst>
                    <a:ext uri="{9D8B030D-6E8A-4147-A177-3AD203B41FA5}">
                      <a16:colId xmlns:a16="http://schemas.microsoft.com/office/drawing/2014/main" val="20010"/>
                    </a:ext>
                  </a:extLst>
                </a:gridCol>
                <a:gridCol w="625225">
                  <a:extLst>
                    <a:ext uri="{9D8B030D-6E8A-4147-A177-3AD203B41FA5}">
                      <a16:colId xmlns:a16="http://schemas.microsoft.com/office/drawing/2014/main" val="20011"/>
                    </a:ext>
                  </a:extLst>
                </a:gridCol>
                <a:gridCol w="625225">
                  <a:extLst>
                    <a:ext uri="{9D8B030D-6E8A-4147-A177-3AD203B41FA5}">
                      <a16:colId xmlns:a16="http://schemas.microsoft.com/office/drawing/2014/main" val="20012"/>
                    </a:ext>
                  </a:extLst>
                </a:gridCol>
              </a:tblGrid>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rgbClr val="C00000"/>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5" name="Google Shape;115;p2"/>
          <p:cNvGraphicFramePr/>
          <p:nvPr/>
        </p:nvGraphicFramePr>
        <p:xfrm>
          <a:off x="2725334" y="1275542"/>
          <a:ext cx="8127925" cy="548650"/>
        </p:xfrm>
        <a:graphic>
          <a:graphicData uri="http://schemas.openxmlformats.org/drawingml/2006/table">
            <a:tbl>
              <a:tblPr firstRow="1" bandRow="1">
                <a:noFill/>
                <a:tableStyleId>{B6EDF0DB-A380-439D-8F1E-F8C5E804F017}</a:tableStyleId>
              </a:tblPr>
              <a:tblGrid>
                <a:gridCol w="625225">
                  <a:extLst>
                    <a:ext uri="{9D8B030D-6E8A-4147-A177-3AD203B41FA5}">
                      <a16:colId xmlns:a16="http://schemas.microsoft.com/office/drawing/2014/main" val="20000"/>
                    </a:ext>
                  </a:extLst>
                </a:gridCol>
                <a:gridCol w="625225">
                  <a:extLst>
                    <a:ext uri="{9D8B030D-6E8A-4147-A177-3AD203B41FA5}">
                      <a16:colId xmlns:a16="http://schemas.microsoft.com/office/drawing/2014/main" val="20001"/>
                    </a:ext>
                  </a:extLst>
                </a:gridCol>
                <a:gridCol w="625225">
                  <a:extLst>
                    <a:ext uri="{9D8B030D-6E8A-4147-A177-3AD203B41FA5}">
                      <a16:colId xmlns:a16="http://schemas.microsoft.com/office/drawing/2014/main" val="20002"/>
                    </a:ext>
                  </a:extLst>
                </a:gridCol>
                <a:gridCol w="625225">
                  <a:extLst>
                    <a:ext uri="{9D8B030D-6E8A-4147-A177-3AD203B41FA5}">
                      <a16:colId xmlns:a16="http://schemas.microsoft.com/office/drawing/2014/main" val="20003"/>
                    </a:ext>
                  </a:extLst>
                </a:gridCol>
                <a:gridCol w="625225">
                  <a:extLst>
                    <a:ext uri="{9D8B030D-6E8A-4147-A177-3AD203B41FA5}">
                      <a16:colId xmlns:a16="http://schemas.microsoft.com/office/drawing/2014/main" val="20004"/>
                    </a:ext>
                  </a:extLst>
                </a:gridCol>
                <a:gridCol w="625225">
                  <a:extLst>
                    <a:ext uri="{9D8B030D-6E8A-4147-A177-3AD203B41FA5}">
                      <a16:colId xmlns:a16="http://schemas.microsoft.com/office/drawing/2014/main" val="20005"/>
                    </a:ext>
                  </a:extLst>
                </a:gridCol>
                <a:gridCol w="625225">
                  <a:extLst>
                    <a:ext uri="{9D8B030D-6E8A-4147-A177-3AD203B41FA5}">
                      <a16:colId xmlns:a16="http://schemas.microsoft.com/office/drawing/2014/main" val="20006"/>
                    </a:ext>
                  </a:extLst>
                </a:gridCol>
                <a:gridCol w="625225">
                  <a:extLst>
                    <a:ext uri="{9D8B030D-6E8A-4147-A177-3AD203B41FA5}">
                      <a16:colId xmlns:a16="http://schemas.microsoft.com/office/drawing/2014/main" val="20007"/>
                    </a:ext>
                  </a:extLst>
                </a:gridCol>
                <a:gridCol w="625225">
                  <a:extLst>
                    <a:ext uri="{9D8B030D-6E8A-4147-A177-3AD203B41FA5}">
                      <a16:colId xmlns:a16="http://schemas.microsoft.com/office/drawing/2014/main" val="20008"/>
                    </a:ext>
                  </a:extLst>
                </a:gridCol>
                <a:gridCol w="625225">
                  <a:extLst>
                    <a:ext uri="{9D8B030D-6E8A-4147-A177-3AD203B41FA5}">
                      <a16:colId xmlns:a16="http://schemas.microsoft.com/office/drawing/2014/main" val="20009"/>
                    </a:ext>
                  </a:extLst>
                </a:gridCol>
                <a:gridCol w="625225">
                  <a:extLst>
                    <a:ext uri="{9D8B030D-6E8A-4147-A177-3AD203B41FA5}">
                      <a16:colId xmlns:a16="http://schemas.microsoft.com/office/drawing/2014/main" val="20010"/>
                    </a:ext>
                  </a:extLst>
                </a:gridCol>
                <a:gridCol w="625225">
                  <a:extLst>
                    <a:ext uri="{9D8B030D-6E8A-4147-A177-3AD203B41FA5}">
                      <a16:colId xmlns:a16="http://schemas.microsoft.com/office/drawing/2014/main" val="20011"/>
                    </a:ext>
                  </a:extLst>
                </a:gridCol>
                <a:gridCol w="625225">
                  <a:extLst>
                    <a:ext uri="{9D8B030D-6E8A-4147-A177-3AD203B41FA5}">
                      <a16:colId xmlns:a16="http://schemas.microsoft.com/office/drawing/2014/main" val="20012"/>
                    </a:ext>
                  </a:extLst>
                </a:gridCol>
              </a:tblGrid>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rgbClr val="C00000"/>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bl>
          </a:graphicData>
        </a:graphic>
      </p:graphicFrame>
      <p:graphicFrame>
        <p:nvGraphicFramePr>
          <p:cNvPr id="116" name="Google Shape;116;p2"/>
          <p:cNvGraphicFramePr/>
          <p:nvPr/>
        </p:nvGraphicFramePr>
        <p:xfrm>
          <a:off x="2725334" y="1824182"/>
          <a:ext cx="8127925" cy="548650"/>
        </p:xfrm>
        <a:graphic>
          <a:graphicData uri="http://schemas.openxmlformats.org/drawingml/2006/table">
            <a:tbl>
              <a:tblPr firstRow="1" bandRow="1">
                <a:noFill/>
                <a:tableStyleId>{B6EDF0DB-A380-439D-8F1E-F8C5E804F017}</a:tableStyleId>
              </a:tblPr>
              <a:tblGrid>
                <a:gridCol w="625225">
                  <a:extLst>
                    <a:ext uri="{9D8B030D-6E8A-4147-A177-3AD203B41FA5}">
                      <a16:colId xmlns:a16="http://schemas.microsoft.com/office/drawing/2014/main" val="20000"/>
                    </a:ext>
                  </a:extLst>
                </a:gridCol>
                <a:gridCol w="625225">
                  <a:extLst>
                    <a:ext uri="{9D8B030D-6E8A-4147-A177-3AD203B41FA5}">
                      <a16:colId xmlns:a16="http://schemas.microsoft.com/office/drawing/2014/main" val="20001"/>
                    </a:ext>
                  </a:extLst>
                </a:gridCol>
                <a:gridCol w="625225">
                  <a:extLst>
                    <a:ext uri="{9D8B030D-6E8A-4147-A177-3AD203B41FA5}">
                      <a16:colId xmlns:a16="http://schemas.microsoft.com/office/drawing/2014/main" val="20002"/>
                    </a:ext>
                  </a:extLst>
                </a:gridCol>
                <a:gridCol w="625225">
                  <a:extLst>
                    <a:ext uri="{9D8B030D-6E8A-4147-A177-3AD203B41FA5}">
                      <a16:colId xmlns:a16="http://schemas.microsoft.com/office/drawing/2014/main" val="20003"/>
                    </a:ext>
                  </a:extLst>
                </a:gridCol>
                <a:gridCol w="625225">
                  <a:extLst>
                    <a:ext uri="{9D8B030D-6E8A-4147-A177-3AD203B41FA5}">
                      <a16:colId xmlns:a16="http://schemas.microsoft.com/office/drawing/2014/main" val="20004"/>
                    </a:ext>
                  </a:extLst>
                </a:gridCol>
                <a:gridCol w="625225">
                  <a:extLst>
                    <a:ext uri="{9D8B030D-6E8A-4147-A177-3AD203B41FA5}">
                      <a16:colId xmlns:a16="http://schemas.microsoft.com/office/drawing/2014/main" val="20005"/>
                    </a:ext>
                  </a:extLst>
                </a:gridCol>
                <a:gridCol w="625225">
                  <a:extLst>
                    <a:ext uri="{9D8B030D-6E8A-4147-A177-3AD203B41FA5}">
                      <a16:colId xmlns:a16="http://schemas.microsoft.com/office/drawing/2014/main" val="20006"/>
                    </a:ext>
                  </a:extLst>
                </a:gridCol>
                <a:gridCol w="625225">
                  <a:extLst>
                    <a:ext uri="{9D8B030D-6E8A-4147-A177-3AD203B41FA5}">
                      <a16:colId xmlns:a16="http://schemas.microsoft.com/office/drawing/2014/main" val="20007"/>
                    </a:ext>
                  </a:extLst>
                </a:gridCol>
                <a:gridCol w="625225">
                  <a:extLst>
                    <a:ext uri="{9D8B030D-6E8A-4147-A177-3AD203B41FA5}">
                      <a16:colId xmlns:a16="http://schemas.microsoft.com/office/drawing/2014/main" val="20008"/>
                    </a:ext>
                  </a:extLst>
                </a:gridCol>
                <a:gridCol w="625225">
                  <a:extLst>
                    <a:ext uri="{9D8B030D-6E8A-4147-A177-3AD203B41FA5}">
                      <a16:colId xmlns:a16="http://schemas.microsoft.com/office/drawing/2014/main" val="20009"/>
                    </a:ext>
                  </a:extLst>
                </a:gridCol>
                <a:gridCol w="625225">
                  <a:extLst>
                    <a:ext uri="{9D8B030D-6E8A-4147-A177-3AD203B41FA5}">
                      <a16:colId xmlns:a16="http://schemas.microsoft.com/office/drawing/2014/main" val="20010"/>
                    </a:ext>
                  </a:extLst>
                </a:gridCol>
                <a:gridCol w="625225">
                  <a:extLst>
                    <a:ext uri="{9D8B030D-6E8A-4147-A177-3AD203B41FA5}">
                      <a16:colId xmlns:a16="http://schemas.microsoft.com/office/drawing/2014/main" val="20011"/>
                    </a:ext>
                  </a:extLst>
                </a:gridCol>
                <a:gridCol w="625225">
                  <a:extLst>
                    <a:ext uri="{9D8B030D-6E8A-4147-A177-3AD203B41FA5}">
                      <a16:colId xmlns:a16="http://schemas.microsoft.com/office/drawing/2014/main" val="20012"/>
                    </a:ext>
                  </a:extLst>
                </a:gridCol>
              </a:tblGrid>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rgbClr val="C00000"/>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7" name="Google Shape;117;p2"/>
          <p:cNvGraphicFramePr/>
          <p:nvPr/>
        </p:nvGraphicFramePr>
        <p:xfrm>
          <a:off x="2725328" y="2921459"/>
          <a:ext cx="8127925" cy="548650"/>
        </p:xfrm>
        <a:graphic>
          <a:graphicData uri="http://schemas.openxmlformats.org/drawingml/2006/table">
            <a:tbl>
              <a:tblPr firstRow="1" bandRow="1">
                <a:noFill/>
                <a:tableStyleId>{B6EDF0DB-A380-439D-8F1E-F8C5E804F017}</a:tableStyleId>
              </a:tblPr>
              <a:tblGrid>
                <a:gridCol w="625225">
                  <a:extLst>
                    <a:ext uri="{9D8B030D-6E8A-4147-A177-3AD203B41FA5}">
                      <a16:colId xmlns:a16="http://schemas.microsoft.com/office/drawing/2014/main" val="20000"/>
                    </a:ext>
                  </a:extLst>
                </a:gridCol>
                <a:gridCol w="625225">
                  <a:extLst>
                    <a:ext uri="{9D8B030D-6E8A-4147-A177-3AD203B41FA5}">
                      <a16:colId xmlns:a16="http://schemas.microsoft.com/office/drawing/2014/main" val="20001"/>
                    </a:ext>
                  </a:extLst>
                </a:gridCol>
                <a:gridCol w="625225">
                  <a:extLst>
                    <a:ext uri="{9D8B030D-6E8A-4147-A177-3AD203B41FA5}">
                      <a16:colId xmlns:a16="http://schemas.microsoft.com/office/drawing/2014/main" val="20002"/>
                    </a:ext>
                  </a:extLst>
                </a:gridCol>
                <a:gridCol w="625225">
                  <a:extLst>
                    <a:ext uri="{9D8B030D-6E8A-4147-A177-3AD203B41FA5}">
                      <a16:colId xmlns:a16="http://schemas.microsoft.com/office/drawing/2014/main" val="20003"/>
                    </a:ext>
                  </a:extLst>
                </a:gridCol>
                <a:gridCol w="625225">
                  <a:extLst>
                    <a:ext uri="{9D8B030D-6E8A-4147-A177-3AD203B41FA5}">
                      <a16:colId xmlns:a16="http://schemas.microsoft.com/office/drawing/2014/main" val="20004"/>
                    </a:ext>
                  </a:extLst>
                </a:gridCol>
                <a:gridCol w="625225">
                  <a:extLst>
                    <a:ext uri="{9D8B030D-6E8A-4147-A177-3AD203B41FA5}">
                      <a16:colId xmlns:a16="http://schemas.microsoft.com/office/drawing/2014/main" val="20005"/>
                    </a:ext>
                  </a:extLst>
                </a:gridCol>
                <a:gridCol w="625225">
                  <a:extLst>
                    <a:ext uri="{9D8B030D-6E8A-4147-A177-3AD203B41FA5}">
                      <a16:colId xmlns:a16="http://schemas.microsoft.com/office/drawing/2014/main" val="20006"/>
                    </a:ext>
                  </a:extLst>
                </a:gridCol>
                <a:gridCol w="625225">
                  <a:extLst>
                    <a:ext uri="{9D8B030D-6E8A-4147-A177-3AD203B41FA5}">
                      <a16:colId xmlns:a16="http://schemas.microsoft.com/office/drawing/2014/main" val="20007"/>
                    </a:ext>
                  </a:extLst>
                </a:gridCol>
                <a:gridCol w="625225">
                  <a:extLst>
                    <a:ext uri="{9D8B030D-6E8A-4147-A177-3AD203B41FA5}">
                      <a16:colId xmlns:a16="http://schemas.microsoft.com/office/drawing/2014/main" val="20008"/>
                    </a:ext>
                  </a:extLst>
                </a:gridCol>
                <a:gridCol w="625225">
                  <a:extLst>
                    <a:ext uri="{9D8B030D-6E8A-4147-A177-3AD203B41FA5}">
                      <a16:colId xmlns:a16="http://schemas.microsoft.com/office/drawing/2014/main" val="20009"/>
                    </a:ext>
                  </a:extLst>
                </a:gridCol>
                <a:gridCol w="625225">
                  <a:extLst>
                    <a:ext uri="{9D8B030D-6E8A-4147-A177-3AD203B41FA5}">
                      <a16:colId xmlns:a16="http://schemas.microsoft.com/office/drawing/2014/main" val="20010"/>
                    </a:ext>
                  </a:extLst>
                </a:gridCol>
                <a:gridCol w="625225">
                  <a:extLst>
                    <a:ext uri="{9D8B030D-6E8A-4147-A177-3AD203B41FA5}">
                      <a16:colId xmlns:a16="http://schemas.microsoft.com/office/drawing/2014/main" val="20011"/>
                    </a:ext>
                  </a:extLst>
                </a:gridCol>
                <a:gridCol w="625225">
                  <a:extLst>
                    <a:ext uri="{9D8B030D-6E8A-4147-A177-3AD203B41FA5}">
                      <a16:colId xmlns:a16="http://schemas.microsoft.com/office/drawing/2014/main" val="20012"/>
                    </a:ext>
                  </a:extLst>
                </a:gridCol>
              </a:tblGrid>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rgbClr val="C00000"/>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8" name="Google Shape;118;p2"/>
          <p:cNvGraphicFramePr/>
          <p:nvPr/>
        </p:nvGraphicFramePr>
        <p:xfrm>
          <a:off x="2725328" y="3464877"/>
          <a:ext cx="8127925" cy="548650"/>
        </p:xfrm>
        <a:graphic>
          <a:graphicData uri="http://schemas.openxmlformats.org/drawingml/2006/table">
            <a:tbl>
              <a:tblPr firstRow="1" bandRow="1">
                <a:noFill/>
                <a:tableStyleId>{B6EDF0DB-A380-439D-8F1E-F8C5E804F017}</a:tableStyleId>
              </a:tblPr>
              <a:tblGrid>
                <a:gridCol w="625225">
                  <a:extLst>
                    <a:ext uri="{9D8B030D-6E8A-4147-A177-3AD203B41FA5}">
                      <a16:colId xmlns:a16="http://schemas.microsoft.com/office/drawing/2014/main" val="20000"/>
                    </a:ext>
                  </a:extLst>
                </a:gridCol>
                <a:gridCol w="625225">
                  <a:extLst>
                    <a:ext uri="{9D8B030D-6E8A-4147-A177-3AD203B41FA5}">
                      <a16:colId xmlns:a16="http://schemas.microsoft.com/office/drawing/2014/main" val="20001"/>
                    </a:ext>
                  </a:extLst>
                </a:gridCol>
                <a:gridCol w="625225">
                  <a:extLst>
                    <a:ext uri="{9D8B030D-6E8A-4147-A177-3AD203B41FA5}">
                      <a16:colId xmlns:a16="http://schemas.microsoft.com/office/drawing/2014/main" val="20002"/>
                    </a:ext>
                  </a:extLst>
                </a:gridCol>
                <a:gridCol w="625225">
                  <a:extLst>
                    <a:ext uri="{9D8B030D-6E8A-4147-A177-3AD203B41FA5}">
                      <a16:colId xmlns:a16="http://schemas.microsoft.com/office/drawing/2014/main" val="20003"/>
                    </a:ext>
                  </a:extLst>
                </a:gridCol>
                <a:gridCol w="625225">
                  <a:extLst>
                    <a:ext uri="{9D8B030D-6E8A-4147-A177-3AD203B41FA5}">
                      <a16:colId xmlns:a16="http://schemas.microsoft.com/office/drawing/2014/main" val="20004"/>
                    </a:ext>
                  </a:extLst>
                </a:gridCol>
                <a:gridCol w="625225">
                  <a:extLst>
                    <a:ext uri="{9D8B030D-6E8A-4147-A177-3AD203B41FA5}">
                      <a16:colId xmlns:a16="http://schemas.microsoft.com/office/drawing/2014/main" val="20005"/>
                    </a:ext>
                  </a:extLst>
                </a:gridCol>
                <a:gridCol w="625225">
                  <a:extLst>
                    <a:ext uri="{9D8B030D-6E8A-4147-A177-3AD203B41FA5}">
                      <a16:colId xmlns:a16="http://schemas.microsoft.com/office/drawing/2014/main" val="20006"/>
                    </a:ext>
                  </a:extLst>
                </a:gridCol>
                <a:gridCol w="625225">
                  <a:extLst>
                    <a:ext uri="{9D8B030D-6E8A-4147-A177-3AD203B41FA5}">
                      <a16:colId xmlns:a16="http://schemas.microsoft.com/office/drawing/2014/main" val="20007"/>
                    </a:ext>
                  </a:extLst>
                </a:gridCol>
                <a:gridCol w="625225">
                  <a:extLst>
                    <a:ext uri="{9D8B030D-6E8A-4147-A177-3AD203B41FA5}">
                      <a16:colId xmlns:a16="http://schemas.microsoft.com/office/drawing/2014/main" val="20008"/>
                    </a:ext>
                  </a:extLst>
                </a:gridCol>
                <a:gridCol w="625225">
                  <a:extLst>
                    <a:ext uri="{9D8B030D-6E8A-4147-A177-3AD203B41FA5}">
                      <a16:colId xmlns:a16="http://schemas.microsoft.com/office/drawing/2014/main" val="20009"/>
                    </a:ext>
                  </a:extLst>
                </a:gridCol>
                <a:gridCol w="625225">
                  <a:extLst>
                    <a:ext uri="{9D8B030D-6E8A-4147-A177-3AD203B41FA5}">
                      <a16:colId xmlns:a16="http://schemas.microsoft.com/office/drawing/2014/main" val="20010"/>
                    </a:ext>
                  </a:extLst>
                </a:gridCol>
                <a:gridCol w="625225">
                  <a:extLst>
                    <a:ext uri="{9D8B030D-6E8A-4147-A177-3AD203B41FA5}">
                      <a16:colId xmlns:a16="http://schemas.microsoft.com/office/drawing/2014/main" val="20011"/>
                    </a:ext>
                  </a:extLst>
                </a:gridCol>
                <a:gridCol w="625225">
                  <a:extLst>
                    <a:ext uri="{9D8B030D-6E8A-4147-A177-3AD203B41FA5}">
                      <a16:colId xmlns:a16="http://schemas.microsoft.com/office/drawing/2014/main" val="20012"/>
                    </a:ext>
                  </a:extLst>
                </a:gridCol>
              </a:tblGrid>
              <a:tr h="370850">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rgbClr val="C00000"/>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endParaRPr sz="3000" b="1" u="none" strike="noStrike" cap="none">
                        <a:solidFill>
                          <a:schemeClr val="dk1"/>
                        </a:solidFill>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107"/>
                                        </p:tgtEl>
                                      </p:cBhvr>
                                    </p:animEffect>
                                    <p:set>
                                      <p:cBhvr>
                                        <p:cTn id="12" dur="1" fill="hold">
                                          <p:stCondLst>
                                            <p:cond delay="2000"/>
                                          </p:stCondLst>
                                        </p:cTn>
                                        <p:tgtEl>
                                          <p:spTgt spid="10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13"/>
                                        </p:tgtEl>
                                      </p:cBhvr>
                                    </p:animEffect>
                                    <p:set>
                                      <p:cBhvr>
                                        <p:cTn id="15" dur="1" fill="hold">
                                          <p:stCondLst>
                                            <p:cond delay="500"/>
                                          </p:stCondLst>
                                        </p:cTn>
                                        <p:tgtEl>
                                          <p:spTgt spid="1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108"/>
                                        </p:tgtEl>
                                        <p:attrNameLst>
                                          <p:attrName>style.visibility</p:attrName>
                                        </p:attrNameLst>
                                      </p:cBhvr>
                                      <p:to>
                                        <p:strVal val="visible"/>
                                      </p:to>
                                    </p:set>
                                    <p:anim calcmode="lin" valueType="num">
                                      <p:cBhvr additive="base">
                                        <p:cTn id="20" dur="500"/>
                                        <p:tgtEl>
                                          <p:spTgt spid="108"/>
                                        </p:tgtEl>
                                        <p:attrNameLst>
                                          <p:attrName>ppt_w</p:attrName>
                                        </p:attrNameLst>
                                      </p:cBhvr>
                                      <p:tavLst>
                                        <p:tav tm="0">
                                          <p:val>
                                            <p:strVal val="0"/>
                                          </p:val>
                                        </p:tav>
                                        <p:tav tm="100000">
                                          <p:val>
                                            <p:strVal val="#ppt_w"/>
                                          </p:val>
                                        </p:tav>
                                      </p:tavLst>
                                    </p:anim>
                                    <p:anim calcmode="lin" valueType="num">
                                      <p:cBhvr additive="base">
                                        <p:cTn id="21" dur="500"/>
                                        <p:tgtEl>
                                          <p:spTgt spid="10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108"/>
                                        </p:tgtEl>
                                      </p:cBhvr>
                                    </p:animEffect>
                                    <p:set>
                                      <p:cBhvr>
                                        <p:cTn id="26" dur="1" fill="hold">
                                          <p:stCondLst>
                                            <p:cond delay="2000"/>
                                          </p:stCondLst>
                                        </p:cTn>
                                        <p:tgtEl>
                                          <p:spTgt spid="10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2000"/>
                                        <p:tgtEl>
                                          <p:spTgt spid="115"/>
                                        </p:tgtEl>
                                      </p:cBhvr>
                                    </p:animEffect>
                                    <p:set>
                                      <p:cBhvr>
                                        <p:cTn id="29" dur="1" fill="hold">
                                          <p:stCondLst>
                                            <p:cond delay="2000"/>
                                          </p:stCondLst>
                                        </p:cTn>
                                        <p:tgtEl>
                                          <p:spTgt spid="1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9"/>
                                        </p:tgtEl>
                                        <p:attrNameLst>
                                          <p:attrName>style.visibility</p:attrName>
                                        </p:attrNameLst>
                                      </p:cBhvr>
                                      <p:to>
                                        <p:strVal val="visible"/>
                                      </p:to>
                                    </p:set>
                                    <p:animEffect transition="in" filter="fade">
                                      <p:cBhvr>
                                        <p:cTn id="34" dur="1000"/>
                                        <p:tgtEl>
                                          <p:spTgt spid="10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000"/>
                                        <p:tgtEl>
                                          <p:spTgt spid="109"/>
                                        </p:tgtEl>
                                      </p:cBhvr>
                                    </p:animEffect>
                                    <p:set>
                                      <p:cBhvr>
                                        <p:cTn id="39" dur="1" fill="hold">
                                          <p:stCondLst>
                                            <p:cond delay="2000"/>
                                          </p:stCondLst>
                                        </p:cTn>
                                        <p:tgtEl>
                                          <p:spTgt spid="109"/>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116"/>
                                        </p:tgtEl>
                                      </p:cBhvr>
                                    </p:animEffect>
                                    <p:set>
                                      <p:cBhvr>
                                        <p:cTn id="42" dur="1" fill="hold">
                                          <p:stCondLst>
                                            <p:cond delay="2000"/>
                                          </p:stCondLst>
                                        </p:cTn>
                                        <p:tgtEl>
                                          <p:spTgt spid="1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fade">
                                      <p:cBhvr>
                                        <p:cTn id="47" dur="500"/>
                                        <p:tgtEl>
                                          <p:spTgt spid="1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110"/>
                                        </p:tgtEl>
                                      </p:cBhvr>
                                    </p:animEffect>
                                    <p:set>
                                      <p:cBhvr>
                                        <p:cTn id="52" dur="1" fill="hold">
                                          <p:stCondLst>
                                            <p:cond delay="1000"/>
                                          </p:stCondLst>
                                        </p:cTn>
                                        <p:tgtEl>
                                          <p:spTgt spid="1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114"/>
                                        </p:tgtEl>
                                      </p:cBhvr>
                                    </p:animEffect>
                                    <p:set>
                                      <p:cBhvr>
                                        <p:cTn id="55" dur="1" fill="hold">
                                          <p:stCondLst>
                                            <p:cond delay="2000"/>
                                          </p:stCondLst>
                                        </p:cTn>
                                        <p:tgtEl>
                                          <p:spTgt spid="11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11"/>
                                        </p:tgtEl>
                                        <p:attrNameLst>
                                          <p:attrName>style.visibility</p:attrName>
                                        </p:attrNameLst>
                                      </p:cBhvr>
                                      <p:to>
                                        <p:strVal val="visible"/>
                                      </p:to>
                                    </p:set>
                                    <p:anim calcmode="lin" valueType="num">
                                      <p:cBhvr additive="base">
                                        <p:cTn id="60" dur="500"/>
                                        <p:tgtEl>
                                          <p:spTgt spid="1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2000"/>
                                        <p:tgtEl>
                                          <p:spTgt spid="111"/>
                                        </p:tgtEl>
                                      </p:cBhvr>
                                    </p:animEffect>
                                    <p:set>
                                      <p:cBhvr>
                                        <p:cTn id="65" dur="1" fill="hold">
                                          <p:stCondLst>
                                            <p:cond delay="2000"/>
                                          </p:stCondLst>
                                        </p:cTn>
                                        <p:tgtEl>
                                          <p:spTgt spid="11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117"/>
                                        </p:tgtEl>
                                      </p:cBhvr>
                                    </p:animEffect>
                                    <p:set>
                                      <p:cBhvr>
                                        <p:cTn id="68" dur="1" fill="hold">
                                          <p:stCondLst>
                                            <p:cond delay="2000"/>
                                          </p:stCondLst>
                                        </p:cTn>
                                        <p:tgtEl>
                                          <p:spTgt spid="11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500"/>
                                        <p:tgtEl>
                                          <p:spTgt spid="112"/>
                                        </p:tgtEl>
                                      </p:cBhvr>
                                    </p:animEffect>
                                  </p:childTnLst>
                                </p:cTn>
                              </p:par>
                            </p:childTnLst>
                          </p:cTn>
                        </p:par>
                      </p:childTnLst>
                    </p:cTn>
                  </p:par>
                  <p:par>
                    <p:cTn id="74" fill="hold">
                      <p:stCondLst>
                        <p:cond delay="indefinite"/>
                      </p:stCondLst>
                      <p:childTnLst>
                        <p:par>
                          <p:cTn id="75" fill="hold">
                            <p:stCondLst>
                              <p:cond delay="0"/>
                            </p:stCondLst>
                            <p:childTnLst>
                              <p:par>
                                <p:cTn id="76" presetID="23" presetClass="exit" presetSubtype="32" fill="hold" nodeType="clickEffect">
                                  <p:stCondLst>
                                    <p:cond delay="0"/>
                                  </p:stCondLst>
                                  <p:childTnLst>
                                    <p:anim calcmode="lin" valueType="num">
                                      <p:cBhvr additive="base">
                                        <p:cTn id="77" dur="500"/>
                                        <p:tgtEl>
                                          <p:spTgt spid="112"/>
                                        </p:tgtEl>
                                        <p:attrNameLst>
                                          <p:attrName>ppt_w</p:attrName>
                                        </p:attrNameLst>
                                      </p:cBhvr>
                                      <p:tavLst>
                                        <p:tav tm="0">
                                          <p:val>
                                            <p:strVal val="#ppt_w"/>
                                          </p:val>
                                        </p:tav>
                                        <p:tav tm="100000">
                                          <p:val>
                                            <p:strVal val="0"/>
                                          </p:val>
                                        </p:tav>
                                      </p:tavLst>
                                    </p:anim>
                                    <p:anim calcmode="lin" valueType="num">
                                      <p:cBhvr additive="base">
                                        <p:cTn id="78" dur="500"/>
                                        <p:tgtEl>
                                          <p:spTgt spid="112"/>
                                        </p:tgtEl>
                                        <p:attrNameLst>
                                          <p:attrName>ppt_h</p:attrName>
                                        </p:attrNameLst>
                                      </p:cBhvr>
                                      <p:tavLst>
                                        <p:tav tm="0">
                                          <p:val>
                                            <p:strVal val="#ppt_h"/>
                                          </p:val>
                                        </p:tav>
                                        <p:tav tm="100000">
                                          <p:val>
                                            <p:strVal val="0"/>
                                          </p:val>
                                        </p:tav>
                                      </p:tavLst>
                                    </p:anim>
                                    <p:set>
                                      <p:cBhvr>
                                        <p:cTn id="79" dur="1" fill="hold">
                                          <p:stCondLst>
                                            <p:cond delay="500"/>
                                          </p:stCondLst>
                                        </p:cTn>
                                        <p:tgtEl>
                                          <p:spTgt spid="112"/>
                                        </p:tgtEl>
                                        <p:attrNameLst>
                                          <p:attrName>style.visibility</p:attrName>
                                        </p:attrNameLst>
                                      </p:cBhvr>
                                      <p:to>
                                        <p:strVal val="hidden"/>
                                      </p:to>
                                    </p:set>
                                  </p:childTnLst>
                                </p:cTn>
                              </p:par>
                              <p:par>
                                <p:cTn id="80" presetID="23" presetClass="exit" presetSubtype="32" fill="hold" nodeType="withEffect">
                                  <p:stCondLst>
                                    <p:cond delay="0"/>
                                  </p:stCondLst>
                                  <p:childTnLst>
                                    <p:anim calcmode="lin" valueType="num">
                                      <p:cBhvr additive="base">
                                        <p:cTn id="81" dur="500"/>
                                        <p:tgtEl>
                                          <p:spTgt spid="118"/>
                                        </p:tgtEl>
                                        <p:attrNameLst>
                                          <p:attrName>ppt_w</p:attrName>
                                        </p:attrNameLst>
                                      </p:cBhvr>
                                      <p:tavLst>
                                        <p:tav tm="0">
                                          <p:val>
                                            <p:strVal val="#ppt_w"/>
                                          </p:val>
                                        </p:tav>
                                        <p:tav tm="100000">
                                          <p:val>
                                            <p:strVal val="0"/>
                                          </p:val>
                                        </p:tav>
                                      </p:tavLst>
                                    </p:anim>
                                    <p:anim calcmode="lin" valueType="num">
                                      <p:cBhvr additive="base">
                                        <p:cTn id="82" dur="500"/>
                                        <p:tgtEl>
                                          <p:spTgt spid="118"/>
                                        </p:tgtEl>
                                        <p:attrNameLst>
                                          <p:attrName>ppt_h</p:attrName>
                                        </p:attrNameLst>
                                      </p:cBhvr>
                                      <p:tavLst>
                                        <p:tav tm="0">
                                          <p:val>
                                            <p:strVal val="#ppt_h"/>
                                          </p:val>
                                        </p:tav>
                                        <p:tav tm="100000">
                                          <p:val>
                                            <p:strVal val="0"/>
                                          </p:val>
                                        </p:tav>
                                      </p:tavLst>
                                    </p:anim>
                                    <p:set>
                                      <p:cBhvr>
                                        <p:cTn id="83" dur="1" fill="hold">
                                          <p:stCondLst>
                                            <p:cond delay="500"/>
                                          </p:stCondLst>
                                        </p:cTn>
                                        <p:tgtEl>
                                          <p:spTgt spid="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9"/>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9"/>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9"/>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9"/>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9"/>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6" name="Google Shape;186;p9"/>
          <p:cNvPicPr preferRelativeResize="0"/>
          <p:nvPr/>
        </p:nvPicPr>
        <p:blipFill rotWithShape="1">
          <a:blip r:embed="rId3">
            <a:alphaModFix/>
          </a:blip>
          <a:srcRect/>
          <a:stretch/>
        </p:blipFill>
        <p:spPr>
          <a:xfrm>
            <a:off x="739380" y="643467"/>
            <a:ext cx="10713239" cy="5571065"/>
          </a:xfrm>
          <a:prstGeom prst="rect">
            <a:avLst/>
          </a:prstGeom>
          <a:noFill/>
          <a:ln>
            <a:noFill/>
          </a:ln>
        </p:spPr>
      </p:pic>
      <p:sp>
        <p:nvSpPr>
          <p:cNvPr id="187" name="Google Shape;187;p9"/>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title"/>
          </p:nvPr>
        </p:nvSpPr>
        <p:spPr>
          <a:xfrm>
            <a:off x="304800" y="232529"/>
            <a:ext cx="11582400" cy="5794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030A0"/>
              </a:buClr>
              <a:buSzPts val="3500"/>
              <a:buFont typeface="Times New Roman"/>
              <a:buNone/>
            </a:pPr>
            <a:r>
              <a:rPr lang="en-US" sz="3500" b="1" i="1">
                <a:solidFill>
                  <a:srgbClr val="7030A0"/>
                </a:solidFill>
                <a:latin typeface="Times New Roman"/>
                <a:ea typeface="Times New Roman"/>
                <a:cs typeface="Times New Roman"/>
                <a:sym typeface="Times New Roman"/>
              </a:rPr>
              <a:t>Sắp xếp các sự kiện sau theo trình tự xuất hiện trong văn bản</a:t>
            </a:r>
            <a:endParaRPr/>
          </a:p>
        </p:txBody>
      </p:sp>
      <p:sp>
        <p:nvSpPr>
          <p:cNvPr id="193" name="Google Shape;193;p10"/>
          <p:cNvSpPr txBox="1"/>
          <p:nvPr/>
        </p:nvSpPr>
        <p:spPr>
          <a:xfrm>
            <a:off x="1190625" y="1017359"/>
            <a:ext cx="9810750" cy="470898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3000"/>
            </a:pP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Lê</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Lợi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lên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ngôi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vua</a:t>
            </a:r>
            <a:endParaRPr sz="3000" dirty="0">
              <a:solidFill>
                <a:schemeClr val="dk1"/>
              </a:solidFill>
              <a:latin typeface="Times New Roman"/>
              <a:ea typeface="Times New Roman"/>
              <a:cs typeface="Times New Roman"/>
              <a:sym typeface="Times New Roman"/>
            </a:endParaRPr>
          </a:p>
          <a:p>
            <a:pPr marR="0" lvl="0" algn="l" rtl="0">
              <a:spcBef>
                <a:spcPts val="0"/>
              </a:spcBef>
              <a:spcAft>
                <a:spcPts val="0"/>
              </a:spcAft>
              <a:buClr>
                <a:schemeClr val="dk1"/>
              </a:buClr>
              <a:buSzPts val="3000"/>
            </a:pP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Hồ</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Tả</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Vọng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được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mang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tên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Hồ</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Gươm</a:t>
            </a:r>
            <a:endParaRPr sz="3000" dirty="0">
              <a:solidFill>
                <a:schemeClr val="dk1"/>
              </a:solidFill>
              <a:latin typeface="Times New Roman"/>
              <a:ea typeface="Times New Roman"/>
              <a:cs typeface="Times New Roman"/>
              <a:sym typeface="Times New Roman"/>
            </a:endParaRPr>
          </a:p>
          <a:p>
            <a:pPr marR="0" lvl="0" algn="l" rtl="0">
              <a:spcBef>
                <a:spcPts val="0"/>
              </a:spcBef>
              <a:spcAft>
                <a:spcPts val="0"/>
              </a:spcAft>
              <a:buClr>
                <a:schemeClr val="dk1"/>
              </a:buClr>
              <a:buSzPts val="3000"/>
            </a:pP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Lê</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Thận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Kéo</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được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lưỡi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gươm</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báu</a:t>
            </a:r>
            <a:endParaRPr sz="3000" dirty="0">
              <a:solidFill>
                <a:schemeClr val="dk1"/>
              </a:solidFill>
              <a:latin typeface="Times New Roman"/>
              <a:ea typeface="Times New Roman"/>
              <a:cs typeface="Times New Roman"/>
              <a:sym typeface="Times New Roman"/>
            </a:endParaRPr>
          </a:p>
          <a:p>
            <a:pPr marR="0" lvl="0" algn="l" rtl="0">
              <a:spcBef>
                <a:spcPts val="0"/>
              </a:spcBef>
              <a:spcAft>
                <a:spcPts val="0"/>
              </a:spcAft>
              <a:buClr>
                <a:schemeClr val="dk1"/>
              </a:buClr>
              <a:buSzPts val="3000"/>
            </a:pP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Quân</a:t>
            </a:r>
            <a:r>
              <a:rPr lang="en-US" sz="3000" dirty="0">
                <a:solidFill>
                  <a:schemeClr val="dk1"/>
                </a:solidFill>
                <a:latin typeface="Times New Roman"/>
                <a:ea typeface="Times New Roman"/>
                <a:cs typeface="Times New Roman"/>
                <a:sym typeface="Times New Roman"/>
              </a:rPr>
              <a:t> Minh sang </a:t>
            </a:r>
            <a:r>
              <a:rPr lang="en-US" sz="3000" dirty="0" err="1">
                <a:solidFill>
                  <a:schemeClr val="dk1"/>
                </a:solidFill>
                <a:latin typeface="Times New Roman"/>
                <a:ea typeface="Times New Roman"/>
                <a:cs typeface="Times New Roman"/>
                <a:sym typeface="Times New Roman"/>
              </a:rPr>
              <a:t>xâm</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lược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nước</a:t>
            </a:r>
            <a:r>
              <a:rPr lang="en-US" sz="3000" dirty="0">
                <a:solidFill>
                  <a:schemeClr val="dk1"/>
                </a:solidFill>
                <a:latin typeface="Times New Roman"/>
                <a:ea typeface="Times New Roman"/>
                <a:cs typeface="Times New Roman"/>
                <a:sym typeface="Times New Roman"/>
              </a:rPr>
              <a:t> ta</a:t>
            </a:r>
            <a:endParaRPr sz="3000" dirty="0">
              <a:solidFill>
                <a:schemeClr val="dk1"/>
              </a:solidFill>
              <a:latin typeface="Times New Roman"/>
              <a:ea typeface="Times New Roman"/>
              <a:cs typeface="Times New Roman"/>
              <a:sym typeface="Times New Roman"/>
            </a:endParaRPr>
          </a:p>
          <a:p>
            <a:pPr marR="0" lvl="0" algn="l" rtl="0">
              <a:spcBef>
                <a:spcPts val="0"/>
              </a:spcBef>
              <a:spcAft>
                <a:spcPts val="0"/>
              </a:spcAft>
              <a:buClr>
                <a:schemeClr val="dk1"/>
              </a:buClr>
              <a:buSzPts val="3000"/>
            </a:pP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Trong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tay</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Lê</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Lợi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thanh</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gươm</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làm</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cho</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quân</a:t>
            </a:r>
            <a:r>
              <a:rPr lang="en-US" sz="3000" dirty="0">
                <a:solidFill>
                  <a:schemeClr val="dk1"/>
                </a:solidFill>
                <a:latin typeface="Times New Roman"/>
                <a:ea typeface="Times New Roman"/>
                <a:cs typeface="Times New Roman"/>
                <a:sym typeface="Times New Roman"/>
              </a:rPr>
              <a:t> Minh </a:t>
            </a:r>
            <a:r>
              <a:rPr lang="en-US" sz="3000" dirty="0" err="1">
                <a:solidFill>
                  <a:schemeClr val="dk1"/>
                </a:solidFill>
                <a:latin typeface="Times New Roman"/>
                <a:ea typeface="Times New Roman"/>
                <a:cs typeface="Times New Roman"/>
                <a:sym typeface="Times New Roman"/>
              </a:rPr>
              <a:t>kinh</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hoàng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bạt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vía</a:t>
            </a:r>
            <a:endParaRPr sz="3000" dirty="0">
              <a:solidFill>
                <a:schemeClr val="dk1"/>
              </a:solidFill>
              <a:latin typeface="Times New Roman"/>
              <a:ea typeface="Times New Roman"/>
              <a:cs typeface="Times New Roman"/>
              <a:sym typeface="Times New Roman"/>
            </a:endParaRPr>
          </a:p>
          <a:p>
            <a:pPr marR="0" lvl="0" algn="l" rtl="0">
              <a:spcBef>
                <a:spcPts val="0"/>
              </a:spcBef>
              <a:spcAft>
                <a:spcPts val="0"/>
              </a:spcAft>
              <a:buClr>
                <a:schemeClr val="dk1"/>
              </a:buClr>
              <a:buSzPts val="3000"/>
            </a:pP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Lê</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Lợi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khởi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nghĩa</a:t>
            </a:r>
            <a:r>
              <a:rPr lang="en-US" sz="3000" dirty="0">
                <a:solidFill>
                  <a:schemeClr val="dk1"/>
                </a:solidFill>
                <a:latin typeface="Times New Roman"/>
                <a:ea typeface="Times New Roman"/>
                <a:cs typeface="Times New Roman"/>
                <a:sym typeface="Times New Roman"/>
              </a:rPr>
              <a:t> Lam </a:t>
            </a:r>
            <a:r>
              <a:rPr lang="en-US" sz="3000" dirty="0" err="1">
                <a:solidFill>
                  <a:schemeClr val="dk1"/>
                </a:solidFill>
                <a:latin typeface="Times New Roman"/>
                <a:ea typeface="Times New Roman"/>
                <a:cs typeface="Times New Roman"/>
                <a:sym typeface="Times New Roman"/>
              </a:rPr>
              <a:t>Sơn</a:t>
            </a:r>
            <a:endParaRPr sz="3000" dirty="0">
              <a:solidFill>
                <a:schemeClr val="dk1"/>
              </a:solidFill>
              <a:latin typeface="Times New Roman"/>
              <a:ea typeface="Times New Roman"/>
              <a:cs typeface="Times New Roman"/>
              <a:sym typeface="Times New Roman"/>
            </a:endParaRPr>
          </a:p>
          <a:p>
            <a:pPr marR="0" lvl="0" algn="l" rtl="0">
              <a:spcBef>
                <a:spcPts val="0"/>
              </a:spcBef>
              <a:spcAft>
                <a:spcPts val="0"/>
              </a:spcAft>
              <a:buClr>
                <a:schemeClr val="dk1"/>
              </a:buClr>
              <a:buSzPts val="3000"/>
            </a:pP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Lê</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Lợi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trả</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gươm</a:t>
            </a:r>
            <a:r>
              <a:rPr lang="en-US" sz="3000" dirty="0">
                <a:solidFill>
                  <a:schemeClr val="dk1"/>
                </a:solidFill>
                <a:latin typeface="Times New Roman"/>
                <a:ea typeface="Times New Roman"/>
                <a:cs typeface="Times New Roman"/>
                <a:sym typeface="Times New Roman"/>
              </a:rPr>
              <a:t> ở </a:t>
            </a:r>
            <a:r>
              <a:rPr lang="en-US" sz="3000" dirty="0" err="1">
                <a:solidFill>
                  <a:schemeClr val="dk1"/>
                </a:solidFill>
                <a:latin typeface="Times New Roman"/>
                <a:ea typeface="Times New Roman"/>
                <a:cs typeface="Times New Roman"/>
                <a:sym typeface="Times New Roman"/>
              </a:rPr>
              <a:t>hồ</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Tả</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Vọng</a:t>
            </a:r>
            <a:endParaRPr sz="3000" dirty="0">
              <a:solidFill>
                <a:schemeClr val="dk1"/>
              </a:solidFill>
              <a:latin typeface="Times New Roman"/>
              <a:ea typeface="Times New Roman"/>
              <a:cs typeface="Times New Roman"/>
              <a:sym typeface="Times New Roman"/>
            </a:endParaRPr>
          </a:p>
          <a:p>
            <a:pPr marR="0" lvl="0" algn="l" rtl="0">
              <a:spcBef>
                <a:spcPts val="0"/>
              </a:spcBef>
              <a:spcAft>
                <a:spcPts val="0"/>
              </a:spcAft>
              <a:buClr>
                <a:schemeClr val="dk1"/>
              </a:buClr>
              <a:buSzPts val="3000"/>
            </a:pP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Lê</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Lợi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lấy</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được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chuôi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gươm</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nạm</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ngọc</a:t>
            </a:r>
            <a:endParaRPr sz="3000" dirty="0">
              <a:solidFill>
                <a:schemeClr val="dk1"/>
              </a:solidFill>
              <a:latin typeface="Times New Roman"/>
              <a:ea typeface="Times New Roman"/>
              <a:cs typeface="Times New Roman"/>
              <a:sym typeface="Times New Roman"/>
            </a:endParaRPr>
          </a:p>
          <a:p>
            <a:pPr marR="0" lvl="0" algn="l" rtl="0">
              <a:spcBef>
                <a:spcPts val="0"/>
              </a:spcBef>
              <a:spcAft>
                <a:spcPts val="0"/>
              </a:spcAft>
              <a:buClr>
                <a:schemeClr val="dk1"/>
              </a:buClr>
              <a:buSzPts val="3000"/>
            </a:pP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Một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năm</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sau</a:t>
            </a:r>
            <a:r>
              <a:rPr lang="en-US" sz="3000" dirty="0">
                <a:solidFill>
                  <a:schemeClr val="dk1"/>
                </a:solidFill>
                <a:latin typeface="Times New Roman"/>
                <a:ea typeface="Times New Roman"/>
                <a:cs typeface="Times New Roman"/>
                <a:sym typeface="Times New Roman"/>
              </a:rPr>
              <a:t> Long </a:t>
            </a:r>
            <a:r>
              <a:rPr lang="en-US" sz="3000" dirty="0" err="1">
                <a:solidFill>
                  <a:schemeClr val="dk1"/>
                </a:solidFill>
                <a:latin typeface="Times New Roman"/>
                <a:ea typeface="Times New Roman"/>
                <a:cs typeface="Times New Roman"/>
                <a:sym typeface="Times New Roman"/>
              </a:rPr>
              <a:t>Quân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sai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Rùa</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Vàng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đòi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lại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gươm</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báu</a:t>
            </a:r>
            <a:endParaRPr sz="3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1"/>
          <p:cNvSpPr/>
          <p:nvPr/>
        </p:nvSpPr>
        <p:spPr>
          <a:xfrm>
            <a:off x="2447924" y="247650"/>
            <a:ext cx="8220076" cy="990600"/>
          </a:xfrm>
          <a:prstGeom prst="rect">
            <a:avLst/>
          </a:prstGeom>
          <a:solidFill>
            <a:srgbClr val="FFFF00"/>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3200" b="1" dirty="0" err="1">
                <a:solidFill>
                  <a:schemeClr val="dk1"/>
                </a:solidFill>
                <a:latin typeface="Times New Roman"/>
                <a:cs typeface="Times New Roman"/>
                <a:sym typeface="Times New Roman"/>
              </a:rPr>
              <a:t>Khái</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quát</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đặc</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trưng</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thể</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loại</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truyền</a:t>
            </a:r>
            <a:r>
              <a:rPr lang="en-US" sz="3200" b="1" dirty="0">
                <a:solidFill>
                  <a:schemeClr val="dk1"/>
                </a:solidFill>
                <a:latin typeface="Times New Roman"/>
                <a:cs typeface="Times New Roman"/>
                <a:sym typeface="Times New Roman"/>
              </a:rPr>
              <a:t> </a:t>
            </a:r>
            <a:r>
              <a:rPr lang="en-US" sz="3200" b="1" dirty="0" err="1">
                <a:solidFill>
                  <a:schemeClr val="dk1"/>
                </a:solidFill>
                <a:latin typeface="Times New Roman"/>
                <a:cs typeface="Times New Roman"/>
                <a:sym typeface="Times New Roman"/>
              </a:rPr>
              <a:t>thuyết</a:t>
            </a:r>
            <a:r>
              <a:rPr lang="en-US" sz="3200" b="1" dirty="0">
                <a:solidFill>
                  <a:schemeClr val="dk1"/>
                </a:solidFill>
                <a:latin typeface="Times New Roman"/>
                <a:cs typeface="Times New Roman"/>
                <a:sym typeface="Times New Roman"/>
              </a:rPr>
              <a:t> </a:t>
            </a:r>
            <a:endParaRPr sz="3200" dirty="0"/>
          </a:p>
        </p:txBody>
      </p:sp>
      <p:sp>
        <p:nvSpPr>
          <p:cNvPr id="200" name="Google Shape;200;p11"/>
          <p:cNvSpPr/>
          <p:nvPr/>
        </p:nvSpPr>
        <p:spPr>
          <a:xfrm>
            <a:off x="1895475" y="247650"/>
            <a:ext cx="1090582" cy="990600"/>
          </a:xfrm>
          <a:prstGeom prst="ellipse">
            <a:avLst/>
          </a:prstGeom>
          <a:solidFill>
            <a:srgbClr val="E1EFD8"/>
          </a:solidFill>
          <a:ln w="57150"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500" b="1" dirty="0">
                <a:solidFill>
                  <a:schemeClr val="dk1"/>
                </a:solidFill>
                <a:latin typeface="Arima Madurai"/>
                <a:cs typeface="Arima Madurai"/>
                <a:sym typeface="Arima Madurai"/>
              </a:rPr>
              <a:t>4</a:t>
            </a:r>
            <a:endParaRPr dirty="0"/>
          </a:p>
        </p:txBody>
      </p:sp>
      <p:sp>
        <p:nvSpPr>
          <p:cNvPr id="207" name="Google Shape;207;p11"/>
          <p:cNvSpPr txBox="1"/>
          <p:nvPr/>
        </p:nvSpPr>
        <p:spPr>
          <a:xfrm>
            <a:off x="2769220" y="1447800"/>
            <a:ext cx="8923095"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Nhân</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vật</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Người</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vật</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nhân</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cách</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hóa</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Rùa</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vàng</a:t>
            </a:r>
            <a:r>
              <a:rPr lang="en-US" sz="2800" dirty="0">
                <a:solidFill>
                  <a:schemeClr val="dk1"/>
                </a:solidFill>
                <a:latin typeface="Times New Roman"/>
                <a:cs typeface="Times New Roman"/>
                <a:sym typeface="Times New Roman"/>
              </a:rPr>
              <a:t>)</a:t>
            </a:r>
            <a:endParaRPr dirty="0"/>
          </a:p>
        </p:txBody>
      </p:sp>
      <p:sp>
        <p:nvSpPr>
          <p:cNvPr id="208" name="Google Shape;208;p11"/>
          <p:cNvSpPr txBox="1"/>
          <p:nvPr/>
        </p:nvSpPr>
        <p:spPr>
          <a:xfrm>
            <a:off x="2829684" y="2057400"/>
            <a:ext cx="9362316" cy="73862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Yếu</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tố</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kì</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ảo</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Nhận</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gươm</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trả</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gươm</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thần</a:t>
            </a:r>
            <a:endParaRPr lang="en-US" sz="2800" dirty="0">
              <a:solidFill>
                <a:schemeClr val="dk1"/>
              </a:solidFill>
              <a:latin typeface="Times New Roman"/>
              <a:cs typeface="Times New Roman"/>
              <a:sym typeface="Times New Roman"/>
            </a:endParaRPr>
          </a:p>
          <a:p>
            <a:pPr marR="0" lvl="0" algn="l" rtl="0">
              <a:spcBef>
                <a:spcPts val="0"/>
              </a:spcBef>
              <a:spcAft>
                <a:spcPts val="0"/>
              </a:spcAft>
            </a:pPr>
            <a:endParaRPr dirty="0"/>
          </a:p>
        </p:txBody>
      </p:sp>
      <p:sp>
        <p:nvSpPr>
          <p:cNvPr id="209" name="Google Shape;209;p11"/>
          <p:cNvSpPr txBox="1"/>
          <p:nvPr/>
        </p:nvSpPr>
        <p:spPr>
          <a:xfrm>
            <a:off x="2829684" y="2667000"/>
            <a:ext cx="9362316" cy="1815841"/>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Cốt</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truyện</a:t>
            </a:r>
            <a:r>
              <a:rPr lang="en-US" sz="2800" dirty="0">
                <a:solidFill>
                  <a:schemeClr val="dk1"/>
                </a:solidFill>
                <a:latin typeface="Times New Roman"/>
                <a:ea typeface="Times New Roman"/>
                <a:cs typeface="Times New Roman"/>
                <a:sym typeface="Times New Roman"/>
              </a:rPr>
              <a:t>: </a:t>
            </a:r>
          </a:p>
          <a:p>
            <a:pPr marR="0" lvl="0" algn="l" rtl="0">
              <a:spcBef>
                <a:spcPts val="0"/>
              </a:spcBef>
              <a:spcAft>
                <a:spcPts val="0"/>
              </a:spcAft>
            </a:pP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Sắp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xếp</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theo</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trình</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tự</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thời</a:t>
            </a:r>
            <a:r>
              <a:rPr lang="en-US" sz="2800" dirty="0">
                <a:solidFill>
                  <a:schemeClr val="dk1"/>
                </a:solidFill>
                <a:latin typeface="Times New Roman"/>
                <a:ea typeface="Times New Roman"/>
                <a:cs typeface="Times New Roman"/>
                <a:sym typeface="Times New Roman"/>
              </a:rPr>
              <a:t> </a:t>
            </a:r>
            <a:r>
              <a:rPr lang="en-US" sz="2800" dirty="0" err="1">
                <a:solidFill>
                  <a:schemeClr val="dk1"/>
                </a:solidFill>
                <a:latin typeface="Times New Roman"/>
                <a:ea typeface="Times New Roman"/>
                <a:cs typeface="Times New Roman"/>
                <a:sym typeface="Times New Roman"/>
              </a:rPr>
              <a:t>gian</a:t>
            </a:r>
            <a:r>
              <a:rPr lang="en-US" sz="2800" dirty="0">
                <a:solidFill>
                  <a:schemeClr val="dk1"/>
                </a:solidFill>
                <a:latin typeface="Times New Roman"/>
                <a:ea typeface="Times New Roman"/>
                <a:cs typeface="Times New Roman"/>
                <a:sym typeface="Times New Roman"/>
              </a:rPr>
              <a:t>.</a:t>
            </a:r>
          </a:p>
          <a:p>
            <a:pPr marR="0" lvl="0" algn="l" rtl="0">
              <a:spcBef>
                <a:spcPts val="0"/>
              </a:spcBef>
              <a:spcAft>
                <a:spcPts val="0"/>
              </a:spcAft>
            </a:pP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Xoay</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quanh</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công</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trạng</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của</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vua</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Lê</a:t>
            </a:r>
            <a:endParaRPr lang="en-US" sz="2800" dirty="0">
              <a:solidFill>
                <a:schemeClr val="dk1"/>
              </a:solidFill>
              <a:latin typeface="Times New Roman"/>
              <a:cs typeface="Times New Roman"/>
              <a:sym typeface="Times New Roman"/>
            </a:endParaRPr>
          </a:p>
          <a:p>
            <a:pPr marR="0" lvl="0" algn="l" rtl="0">
              <a:spcBef>
                <a:spcPts val="0"/>
              </a:spcBef>
              <a:spcAft>
                <a:spcPts val="0"/>
              </a:spcAft>
            </a:pP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Gợi</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dấu</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tích</a:t>
            </a:r>
            <a:r>
              <a:rPr lang="en-US" sz="2800" dirty="0">
                <a:solidFill>
                  <a:schemeClr val="dk1"/>
                </a:solidFill>
                <a:latin typeface="Times New Roman"/>
                <a:cs typeface="Times New Roman"/>
                <a:sym typeface="Times New Roman"/>
              </a:rPr>
              <a:t> </a:t>
            </a:r>
            <a:r>
              <a:rPr lang="en-US" sz="2800" dirty="0" err="1">
                <a:solidFill>
                  <a:schemeClr val="dk1"/>
                </a:solidFill>
                <a:latin typeface="Times New Roman"/>
                <a:cs typeface="Times New Roman"/>
                <a:sym typeface="Times New Roman"/>
              </a:rPr>
              <a:t>xưa</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barn(inVertical)">
                                      <p:cBhvr>
                                        <p:cTn id="7" dur="500"/>
                                        <p:tgtEl>
                                          <p:spTgt spid="20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9"/>
                                        </p:tgtEl>
                                        <p:attrNameLst>
                                          <p:attrName>style.visibility</p:attrName>
                                        </p:attrNameLst>
                                      </p:cBhvr>
                                      <p:to>
                                        <p:strVal val="visible"/>
                                      </p:to>
                                    </p:set>
                                    <p:animEffect transition="in" filter="barn(inVertical)">
                                      <p:cBhvr>
                                        <p:cTn id="10" dur="500"/>
                                        <p:tgtEl>
                                          <p:spTgt spid="19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07"/>
                                        </p:tgtEl>
                                        <p:attrNameLst>
                                          <p:attrName>style.visibility</p:attrName>
                                        </p:attrNameLst>
                                      </p:cBhvr>
                                      <p:to>
                                        <p:strVal val="visible"/>
                                      </p:to>
                                    </p:set>
                                    <p:animEffect transition="in" filter="barn(inVertical)">
                                      <p:cBhvr>
                                        <p:cTn id="13" dur="500"/>
                                        <p:tgtEl>
                                          <p:spTgt spid="20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8"/>
                                        </p:tgtEl>
                                        <p:attrNameLst>
                                          <p:attrName>style.visibility</p:attrName>
                                        </p:attrNameLst>
                                      </p:cBhvr>
                                      <p:to>
                                        <p:strVal val="visible"/>
                                      </p:to>
                                    </p:set>
                                    <p:animEffect transition="in" filter="circle(in)">
                                      <p:cBhvr>
                                        <p:cTn id="16" dur="2000"/>
                                        <p:tgtEl>
                                          <p:spTgt spid="20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Effect transition="in" filter="circle(in)">
                                      <p:cBhvr>
                                        <p:cTn id="19" dur="20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0" grpId="0" animBg="1"/>
      <p:bldP spid="207" grpId="0"/>
      <p:bldP spid="208" grpId="0"/>
      <p:bldP spid="2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2" descr="A picture containing web, chain, plant, branchlet&#10;&#10;Description automatically generated"/>
          <p:cNvPicPr preferRelativeResize="0"/>
          <p:nvPr/>
        </p:nvPicPr>
        <p:blipFill rotWithShape="1">
          <a:blip r:embed="rId3">
            <a:alphaModFix/>
          </a:blip>
          <a:srcRect/>
          <a:stretch/>
        </p:blipFill>
        <p:spPr>
          <a:xfrm>
            <a:off x="3922397" y="329248"/>
            <a:ext cx="8046720" cy="5364479"/>
          </a:xfrm>
          <a:prstGeom prst="rect">
            <a:avLst/>
          </a:prstGeom>
          <a:noFill/>
          <a:ln>
            <a:noFill/>
          </a:ln>
        </p:spPr>
      </p:pic>
      <p:pic>
        <p:nvPicPr>
          <p:cNvPr id="218" name="Google Shape;218;p12" descr="22858PICdbgea5Gz679dY_PIC2018.png"/>
          <p:cNvPicPr preferRelativeResize="0"/>
          <p:nvPr/>
        </p:nvPicPr>
        <p:blipFill rotWithShape="1">
          <a:blip r:embed="rId4">
            <a:alphaModFix/>
          </a:blip>
          <a:srcRect/>
          <a:stretch/>
        </p:blipFill>
        <p:spPr>
          <a:xfrm flipH="1">
            <a:off x="0" y="2743200"/>
            <a:ext cx="5385463" cy="4114800"/>
          </a:xfrm>
          <a:prstGeom prst="rect">
            <a:avLst/>
          </a:prstGeom>
          <a:noFill/>
          <a:ln>
            <a:noFill/>
          </a:ln>
        </p:spPr>
      </p:pic>
      <p:sp>
        <p:nvSpPr>
          <p:cNvPr id="219" name="Google Shape;219;p12"/>
          <p:cNvSpPr txBox="1"/>
          <p:nvPr/>
        </p:nvSpPr>
        <p:spPr>
          <a:xfrm>
            <a:off x="5253025" y="1241772"/>
            <a:ext cx="5385464" cy="35394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u="sng">
                <a:solidFill>
                  <a:schemeClr val="dk1"/>
                </a:solidFill>
                <a:latin typeface="Times New Roman"/>
                <a:ea typeface="Times New Roman"/>
                <a:cs typeface="Times New Roman"/>
                <a:sym typeface="Times New Roman"/>
              </a:rPr>
              <a:t>CHIA SẺ</a:t>
            </a:r>
            <a:endParaRPr/>
          </a:p>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Long Quân để cho Lê Thận tình cờ tìm thấy lưỡi gươm ở một nơi, Lê Lợi tình cờ tìm thấy chuôi gươm ở một nơi khác. Thông qua cách cho mượn như vậy, tác giả dân gian muốn thể hiện điều gì?</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17" descr="图片包含 事情, 镜子&#10;&#10;已生成高可信度的说明"/>
          <p:cNvPicPr preferRelativeResize="0"/>
          <p:nvPr/>
        </p:nvPicPr>
        <p:blipFill rotWithShape="1">
          <a:blip r:embed="rId3">
            <a:alphaModFix/>
          </a:blip>
          <a:srcRect t="26820"/>
          <a:stretch/>
        </p:blipFill>
        <p:spPr>
          <a:xfrm>
            <a:off x="3181634" y="243629"/>
            <a:ext cx="9350864" cy="6842971"/>
          </a:xfrm>
          <a:prstGeom prst="rect">
            <a:avLst/>
          </a:prstGeom>
          <a:noFill/>
          <a:ln>
            <a:noFill/>
          </a:ln>
        </p:spPr>
      </p:pic>
      <p:pic>
        <p:nvPicPr>
          <p:cNvPr id="277" name="Google Shape;277;p17" descr="22858PICdbgea5Gz679dY_PIC2018.png"/>
          <p:cNvPicPr preferRelativeResize="0"/>
          <p:nvPr/>
        </p:nvPicPr>
        <p:blipFill rotWithShape="1">
          <a:blip r:embed="rId4">
            <a:alphaModFix/>
          </a:blip>
          <a:srcRect/>
          <a:stretch/>
        </p:blipFill>
        <p:spPr>
          <a:xfrm flipH="1">
            <a:off x="-304800" y="2743200"/>
            <a:ext cx="5385463" cy="4114800"/>
          </a:xfrm>
          <a:prstGeom prst="rect">
            <a:avLst/>
          </a:prstGeom>
          <a:noFill/>
          <a:ln>
            <a:noFill/>
          </a:ln>
        </p:spPr>
      </p:pic>
      <p:sp>
        <p:nvSpPr>
          <p:cNvPr id="278" name="Google Shape;278;p17"/>
          <p:cNvSpPr txBox="1"/>
          <p:nvPr/>
        </p:nvSpPr>
        <p:spPr>
          <a:xfrm>
            <a:off x="5263878" y="1211085"/>
            <a:ext cx="5376876" cy="44358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a:solidFill>
                  <a:schemeClr val="dk1"/>
                </a:solidFill>
                <a:latin typeface="Times New Roman"/>
                <a:ea typeface="Times New Roman"/>
                <a:cs typeface="Times New Roman"/>
                <a:sym typeface="Times New Roman"/>
              </a:rPr>
              <a:t>Em biết truyền thuyết nào của nước ta cũng có hình ảnh rùa vàng đòi gươm? Theo em, hình tượng rùa vàng trong truyền thuyết Việt Nam tượng trưng cho ai và cho cái gì?</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2000"/>
                                        <p:tgtEl>
                                          <p:spTgt spid="276"/>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3"/>
        <p:cNvGrpSpPr/>
        <p:nvPr/>
      </p:nvGrpSpPr>
      <p:grpSpPr>
        <a:xfrm>
          <a:off x="0" y="0"/>
          <a:ext cx="0" cy="0"/>
          <a:chOff x="0" y="0"/>
          <a:chExt cx="0" cy="0"/>
        </a:xfrm>
      </p:grpSpPr>
      <p:pic>
        <p:nvPicPr>
          <p:cNvPr id="284" name="Google Shape;284;p18" descr="Tranh sứ tháp rùa Hà nội - Gốm sứ lợi an | 0974813341"/>
          <p:cNvPicPr preferRelativeResize="0"/>
          <p:nvPr/>
        </p:nvPicPr>
        <p:blipFill rotWithShape="1">
          <a:blip r:embed="rId3">
            <a:alphaModFix/>
          </a:blip>
          <a:srcRect/>
          <a:stretch/>
        </p:blipFill>
        <p:spPr>
          <a:xfrm>
            <a:off x="20" y="10"/>
            <a:ext cx="12191980" cy="6857990"/>
          </a:xfrm>
          <a:prstGeom prst="rect">
            <a:avLst/>
          </a:prstGeom>
          <a:noFill/>
          <a:ln>
            <a:noFill/>
          </a:ln>
        </p:spPr>
      </p:pic>
      <p:sp>
        <p:nvSpPr>
          <p:cNvPr id="285" name="Google Shape;285;p18"/>
          <p:cNvSpPr/>
          <p:nvPr/>
        </p:nvSpPr>
        <p:spPr>
          <a:xfrm>
            <a:off x="4896524" y="1"/>
            <a:ext cx="7295477" cy="6853457"/>
          </a:xfrm>
          <a:custGeom>
            <a:avLst/>
            <a:gdLst/>
            <a:ahLst/>
            <a:cxnLst/>
            <a:rect l="l" t="t" r="r" b="b"/>
            <a:pathLst>
              <a:path w="7295477" h="6853457" extrusionOk="0">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6" name="Google Shape;286;p18" descr="Tranh Phong Cảnh Hồ Gươm Hà Nội"/>
          <p:cNvPicPr preferRelativeResize="0"/>
          <p:nvPr/>
        </p:nvPicPr>
        <p:blipFill rotWithShape="1">
          <a:blip r:embed="rId4">
            <a:alphaModFix/>
          </a:blip>
          <a:srcRect l="3351" r="22274" b="-1"/>
          <a:stretch/>
        </p:blipFill>
        <p:spPr>
          <a:xfrm>
            <a:off x="5063089" y="1"/>
            <a:ext cx="7128913" cy="6853457"/>
          </a:xfrm>
          <a:custGeom>
            <a:avLst/>
            <a:gdLst/>
            <a:ahLst/>
            <a:cxnLst/>
            <a:rect l="l" t="t" r="r" b="b"/>
            <a:pathLst>
              <a:path w="7128913" h="6853457" extrusionOk="0">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a:noFill/>
          <a:ln>
            <a:noFill/>
          </a:ln>
        </p:spPr>
      </p:pic>
      <p:sp>
        <p:nvSpPr>
          <p:cNvPr id="287" name="Google Shape;287;p18"/>
          <p:cNvSpPr txBox="1"/>
          <p:nvPr/>
        </p:nvSpPr>
        <p:spPr>
          <a:xfrm>
            <a:off x="310878" y="410985"/>
            <a:ext cx="4356372" cy="45391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1">
                <a:solidFill>
                  <a:srgbClr val="385623"/>
                </a:solidFill>
                <a:latin typeface="Times New Roman"/>
                <a:ea typeface="Times New Roman"/>
                <a:cs typeface="Times New Roman"/>
                <a:sym typeface="Times New Roman"/>
              </a:rPr>
              <a:t>Giả sử em là Đại sứ du lịch của Hà Nội, em sắp đón tiếp các bạn thiếu nhi đến thăm Hồ Gươm. Em sẽ giới thiệu điều gì về Hồ Gươm. Hãy viết lại dự định đó trong khoảng 5-7 dòng.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1" descr="Không phát hiện cụ rùa ở Hồ Gươm"/>
          <p:cNvPicPr preferRelativeResize="0"/>
          <p:nvPr/>
        </p:nvPicPr>
        <p:blipFill rotWithShape="1">
          <a:blip r:embed="rId3">
            <a:alphaModFix/>
          </a:blip>
          <a:srcRect l="4215" b="-1"/>
          <a:stretch/>
        </p:blipFill>
        <p:spPr>
          <a:xfrm>
            <a:off x="5162052" y="3272588"/>
            <a:ext cx="6105382" cy="3585411"/>
          </a:xfrm>
          <a:prstGeom prst="rect">
            <a:avLst/>
          </a:prstGeom>
          <a:noFill/>
          <a:ln>
            <a:noFill/>
          </a:ln>
        </p:spPr>
      </p:pic>
      <p:pic>
        <p:nvPicPr>
          <p:cNvPr id="90" name="Google Shape;90;p1" descr="Kinh nghiệm du lịch Hồ Hoàn Kiếm - Biểu tượng của Hà Nội - BestPrice"/>
          <p:cNvPicPr preferRelativeResize="0"/>
          <p:nvPr/>
        </p:nvPicPr>
        <p:blipFill rotWithShape="1">
          <a:blip r:embed="rId4">
            <a:alphaModFix/>
          </a:blip>
          <a:srcRect t="4874" r="1" b="1"/>
          <a:stretch/>
        </p:blipFill>
        <p:spPr>
          <a:xfrm>
            <a:off x="20" y="9"/>
            <a:ext cx="7279893" cy="3895335"/>
          </a:xfrm>
          <a:custGeom>
            <a:avLst/>
            <a:gdLst/>
            <a:ahLst/>
            <a:cxnLst/>
            <a:rect l="l" t="t" r="r" b="b"/>
            <a:pathLst>
              <a:path w="7279913" h="3895335" extrusionOk="0">
                <a:moveTo>
                  <a:pt x="0" y="0"/>
                </a:moveTo>
                <a:lnTo>
                  <a:pt x="7279913" y="0"/>
                </a:lnTo>
                <a:lnTo>
                  <a:pt x="7279913" y="3116976"/>
                </a:lnTo>
                <a:lnTo>
                  <a:pt x="5011287" y="3116976"/>
                </a:lnTo>
                <a:lnTo>
                  <a:pt x="5011287" y="3895335"/>
                </a:lnTo>
                <a:lnTo>
                  <a:pt x="0" y="3895335"/>
                </a:lnTo>
                <a:close/>
              </a:path>
            </a:pathLst>
          </a:custGeom>
          <a:noFill/>
          <a:ln>
            <a:noFill/>
          </a:ln>
        </p:spPr>
      </p:pic>
      <p:pic>
        <p:nvPicPr>
          <p:cNvPr id="91" name="Google Shape;91;p1" descr="Vì sao lại gọi là Hồ Gươm? - Công thức món ngon"/>
          <p:cNvPicPr preferRelativeResize="0"/>
          <p:nvPr/>
        </p:nvPicPr>
        <p:blipFill rotWithShape="1">
          <a:blip r:embed="rId5">
            <a:alphaModFix/>
          </a:blip>
          <a:srcRect l="5375" r="11817" b="-1"/>
          <a:stretch/>
        </p:blipFill>
        <p:spPr>
          <a:xfrm>
            <a:off x="7458302" y="-22547"/>
            <a:ext cx="3809132" cy="3139531"/>
          </a:xfrm>
          <a:prstGeom prst="rect">
            <a:avLst/>
          </a:prstGeom>
          <a:noFill/>
          <a:ln>
            <a:noFill/>
          </a:ln>
        </p:spPr>
      </p:pic>
      <p:sp>
        <p:nvSpPr>
          <p:cNvPr id="92" name="Google Shape;92;p1"/>
          <p:cNvSpPr/>
          <p:nvPr/>
        </p:nvSpPr>
        <p:spPr>
          <a:xfrm>
            <a:off x="0" y="4069422"/>
            <a:ext cx="5001186" cy="2788578"/>
          </a:xfrm>
          <a:prstGeom prst="rect">
            <a:avLst/>
          </a:prstGeom>
          <a:solidFill>
            <a:srgbClr val="7671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11423904" y="0"/>
            <a:ext cx="768096" cy="6858000"/>
          </a:xfrm>
          <a:prstGeom prst="rect">
            <a:avLst/>
          </a:prstGeom>
          <a:solidFill>
            <a:schemeClr val="dk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0" y="4340326"/>
            <a:ext cx="5001186" cy="22467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0" i="0" u="none" strike="noStrike" cap="none">
                <a:solidFill>
                  <a:schemeClr val="lt1"/>
                </a:solidFill>
                <a:latin typeface="Times New Roman"/>
                <a:ea typeface="Times New Roman"/>
                <a:cs typeface="Times New Roman"/>
                <a:sym typeface="Times New Roman"/>
              </a:rPr>
              <a:t>Em biết gì về Hồ Gươm ở Hà Nội. Hãy chia sẻ với các bạn cùng nhóm về thắng cảnh này.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4"/>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33" name="Google Shape;133;p4" descr="Tranh chuyện: Sự tích Hồ Gươm - Thư viện mầm non"/>
          <p:cNvPicPr preferRelativeResize="0"/>
          <p:nvPr/>
        </p:nvPicPr>
        <p:blipFill rotWithShape="1">
          <a:blip r:embed="rId3">
            <a:alphaModFix/>
          </a:blip>
          <a:srcRect l="31863" r="1468"/>
          <a:stretch/>
        </p:blipFill>
        <p:spPr>
          <a:xfrm>
            <a:off x="20" y="10"/>
            <a:ext cx="6095980" cy="6857990"/>
          </a:xfrm>
          <a:prstGeom prst="rect">
            <a:avLst/>
          </a:prstGeom>
          <a:noFill/>
          <a:ln>
            <a:noFill/>
          </a:ln>
        </p:spPr>
      </p:pic>
      <p:pic>
        <p:nvPicPr>
          <p:cNvPr id="134" name="Google Shape;134;p4" descr="Sự tích Hồ Gươm - Truyền thuyết Hồ Hoàn Kiếm Hà Nội"/>
          <p:cNvPicPr preferRelativeResize="0"/>
          <p:nvPr/>
        </p:nvPicPr>
        <p:blipFill rotWithShape="1">
          <a:blip r:embed="rId4">
            <a:alphaModFix/>
          </a:blip>
          <a:srcRect l="10312" r="19966" b="1"/>
          <a:stretch/>
        </p:blipFill>
        <p:spPr>
          <a:xfrm>
            <a:off x="6096000" y="10"/>
            <a:ext cx="6096000" cy="6857990"/>
          </a:xfrm>
          <a:prstGeom prst="rect">
            <a:avLst/>
          </a:prstGeom>
          <a:noFill/>
          <a:ln>
            <a:noFill/>
          </a:ln>
        </p:spPr>
      </p:pic>
      <p:sp>
        <p:nvSpPr>
          <p:cNvPr id="135" name="Google Shape;135;p4"/>
          <p:cNvSpPr/>
          <p:nvPr/>
        </p:nvSpPr>
        <p:spPr>
          <a:xfrm rot="2700000">
            <a:off x="1619771" y="905411"/>
            <a:ext cx="4141682" cy="4141681"/>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4"/>
          <p:cNvSpPr txBox="1"/>
          <p:nvPr/>
        </p:nvSpPr>
        <p:spPr>
          <a:xfrm>
            <a:off x="-130531" y="1909762"/>
            <a:ext cx="7489884" cy="1345720"/>
          </a:xfrm>
          <a:prstGeom prst="rect">
            <a:avLst/>
          </a:prstGeom>
          <a:noFill/>
          <a:ln>
            <a:noFill/>
          </a:ln>
        </p:spPr>
        <p:txBody>
          <a:bodyPr spcFirstLastPara="1" wrap="square" lIns="91425" tIns="45700" rIns="91425" bIns="45700" anchor="ctr" anchorCtr="0">
            <a:noAutofit/>
          </a:bodyPr>
          <a:lstStyle/>
          <a:p>
            <a:pPr marL="0" marR="0" lvl="0" indent="0" algn="ctr" rtl="0">
              <a:lnSpc>
                <a:spcPct val="160000"/>
              </a:lnSpc>
              <a:spcBef>
                <a:spcPts val="0"/>
              </a:spcBef>
              <a:spcAft>
                <a:spcPts val="0"/>
              </a:spcAft>
              <a:buNone/>
            </a:pPr>
            <a:r>
              <a:rPr lang="en-US" sz="5500" b="1" i="0" u="none" strike="noStrike" cap="none" dirty="0" err="1">
                <a:solidFill>
                  <a:srgbClr val="C00000"/>
                </a:solidFill>
                <a:latin typeface="Times New Roman"/>
                <a:ea typeface="Times New Roman"/>
                <a:cs typeface="Times New Roman"/>
                <a:sym typeface="Times New Roman"/>
              </a:rPr>
              <a:t>Văn</a:t>
            </a:r>
            <a:r>
              <a:rPr lang="en-US" sz="5500" b="1" i="0" u="none" strike="noStrike" cap="none" dirty="0">
                <a:solidFill>
                  <a:srgbClr val="C00000"/>
                </a:solidFill>
                <a:latin typeface="Times New Roman"/>
                <a:ea typeface="Times New Roman"/>
                <a:cs typeface="Times New Roman"/>
                <a:sym typeface="Times New Roman"/>
              </a:rPr>
              <a:t> </a:t>
            </a:r>
            <a:r>
              <a:rPr lang="en-US" sz="5500" b="1" i="0" u="none" strike="noStrike" cap="none" dirty="0" err="1">
                <a:solidFill>
                  <a:srgbClr val="C00000"/>
                </a:solidFill>
                <a:latin typeface="Times New Roman"/>
                <a:ea typeface="Times New Roman"/>
                <a:cs typeface="Times New Roman"/>
                <a:sym typeface="Times New Roman"/>
              </a:rPr>
              <a:t>bản</a:t>
            </a:r>
            <a:r>
              <a:rPr lang="en-US" sz="5500" b="1" i="0" u="none" strike="noStrike" cap="none" dirty="0">
                <a:solidFill>
                  <a:srgbClr val="C00000"/>
                </a:solidFill>
                <a:latin typeface="Times New Roman"/>
                <a:ea typeface="Times New Roman"/>
                <a:cs typeface="Times New Roman"/>
                <a:sym typeface="Times New Roman"/>
              </a:rPr>
              <a:t> 2. </a:t>
            </a:r>
          </a:p>
          <a:p>
            <a:pPr marL="0" marR="0" lvl="0" indent="0" algn="ctr" rtl="0">
              <a:lnSpc>
                <a:spcPct val="160000"/>
              </a:lnSpc>
              <a:spcBef>
                <a:spcPts val="0"/>
              </a:spcBef>
              <a:spcAft>
                <a:spcPts val="0"/>
              </a:spcAft>
              <a:buNone/>
            </a:pPr>
            <a:r>
              <a:rPr lang="en-US" sz="5500" b="1" i="0" u="none" strike="noStrike" cap="none" dirty="0" err="1">
                <a:solidFill>
                  <a:srgbClr val="C00000"/>
                </a:solidFill>
                <a:latin typeface="Times New Roman"/>
                <a:ea typeface="Times New Roman"/>
                <a:cs typeface="Times New Roman"/>
                <a:sym typeface="Times New Roman"/>
              </a:rPr>
              <a:t>Sự</a:t>
            </a:r>
            <a:r>
              <a:rPr lang="en-US" sz="5500" b="1" i="0" u="none" strike="noStrike" cap="none" dirty="0">
                <a:solidFill>
                  <a:srgbClr val="C00000"/>
                </a:solidFill>
                <a:latin typeface="Times New Roman"/>
                <a:ea typeface="Times New Roman"/>
                <a:cs typeface="Times New Roman"/>
                <a:sym typeface="Times New Roman"/>
              </a:rPr>
              <a:t> </a:t>
            </a:r>
            <a:r>
              <a:rPr lang="en-US" sz="5500" b="1" i="0" u="none" strike="noStrike" cap="none" dirty="0" err="1">
                <a:solidFill>
                  <a:srgbClr val="C00000"/>
                </a:solidFill>
                <a:latin typeface="Times New Roman"/>
                <a:ea typeface="Times New Roman"/>
                <a:cs typeface="Times New Roman"/>
                <a:sym typeface="Times New Roman"/>
              </a:rPr>
              <a:t>tích</a:t>
            </a:r>
            <a:r>
              <a:rPr lang="en-US" sz="5500" b="1" i="0" u="none" strike="noStrike" cap="none" dirty="0">
                <a:solidFill>
                  <a:srgbClr val="C00000"/>
                </a:solidFill>
                <a:latin typeface="Times New Roman"/>
                <a:ea typeface="Times New Roman"/>
                <a:cs typeface="Times New Roman"/>
                <a:sym typeface="Times New Roman"/>
              </a:rPr>
              <a:t> </a:t>
            </a:r>
            <a:r>
              <a:rPr lang="en-US" sz="5500" b="1" i="0" u="none" strike="noStrike" cap="none" dirty="0" err="1">
                <a:solidFill>
                  <a:srgbClr val="C00000"/>
                </a:solidFill>
                <a:latin typeface="Times New Roman"/>
                <a:ea typeface="Times New Roman"/>
                <a:cs typeface="Times New Roman"/>
                <a:sym typeface="Times New Roman"/>
              </a:rPr>
              <a:t>Hồ</a:t>
            </a:r>
            <a:r>
              <a:rPr lang="en-US" sz="5500" b="1" i="0" u="none" strike="noStrike" cap="none" dirty="0">
                <a:solidFill>
                  <a:srgbClr val="C00000"/>
                </a:solidFill>
                <a:latin typeface="Times New Roman"/>
                <a:ea typeface="Times New Roman"/>
                <a:cs typeface="Times New Roman"/>
                <a:sym typeface="Times New Roman"/>
              </a:rPr>
              <a:t> </a:t>
            </a:r>
            <a:r>
              <a:rPr lang="en-US" sz="5500" b="1" i="0" u="none" strike="noStrike" cap="none" dirty="0" err="1">
                <a:solidFill>
                  <a:srgbClr val="C00000"/>
                </a:solidFill>
                <a:latin typeface="Times New Roman"/>
                <a:ea typeface="Times New Roman"/>
                <a:cs typeface="Times New Roman"/>
                <a:sym typeface="Times New Roman"/>
              </a:rPr>
              <a:t>Gươm</a:t>
            </a:r>
            <a:endParaRPr sz="5500" b="1" i="0" u="none" strike="noStrike" cap="none" dirty="0">
              <a:solidFill>
                <a:srgbClr val="C00000"/>
              </a:solidFill>
              <a:latin typeface="Times New Roman"/>
              <a:ea typeface="Times New Roman"/>
              <a:cs typeface="Times New Roman"/>
              <a:sym typeface="Times New Roman"/>
            </a:endParaRPr>
          </a:p>
        </p:txBody>
      </p:sp>
      <p:sp>
        <p:nvSpPr>
          <p:cNvPr id="137" name="Google Shape;137;p4"/>
          <p:cNvSpPr/>
          <p:nvPr/>
        </p:nvSpPr>
        <p:spPr>
          <a:xfrm rot="2700000">
            <a:off x="1489688" y="851530"/>
            <a:ext cx="4249446" cy="4249444"/>
          </a:xfrm>
          <a:prstGeom prst="frame">
            <a:avLst>
              <a:gd name="adj1" fmla="val 1195"/>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38" name="Google Shape;138;p4" descr="Sự tích hồ Gươm"/>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Google Shape;136;p4"/>
          <p:cNvSpPr txBox="1"/>
          <p:nvPr/>
        </p:nvSpPr>
        <p:spPr>
          <a:xfrm>
            <a:off x="1676400" y="304800"/>
            <a:ext cx="9220200" cy="672860"/>
          </a:xfrm>
          <a:prstGeom prst="rect">
            <a:avLst/>
          </a:prstGeom>
          <a:noFill/>
          <a:ln>
            <a:noFill/>
          </a:ln>
        </p:spPr>
        <p:txBody>
          <a:bodyPr spcFirstLastPara="1" wrap="square" lIns="91425" tIns="45700" rIns="91425" bIns="45700" anchor="ctr" anchorCtr="0">
            <a:noAutofit/>
          </a:bodyPr>
          <a:lstStyle/>
          <a:p>
            <a:pPr marL="0" marR="0" lvl="0" indent="0" algn="ctr" rtl="0">
              <a:lnSpc>
                <a:spcPct val="160000"/>
              </a:lnSpc>
              <a:spcBef>
                <a:spcPts val="0"/>
              </a:spcBef>
              <a:spcAft>
                <a:spcPts val="0"/>
              </a:spcAft>
              <a:buNone/>
            </a:pPr>
            <a:r>
              <a:rPr lang="en-US" sz="5500" b="1" i="0" u="none" strike="noStrike" cap="none" dirty="0" err="1">
                <a:solidFill>
                  <a:srgbClr val="C00000"/>
                </a:solidFill>
                <a:latin typeface="Times New Roman"/>
                <a:ea typeface="Times New Roman"/>
                <a:cs typeface="Times New Roman"/>
                <a:sym typeface="Times New Roman"/>
              </a:rPr>
              <a:t>Văn</a:t>
            </a:r>
            <a:r>
              <a:rPr lang="en-US" sz="5500" b="1" i="0" u="none" strike="noStrike" cap="none" dirty="0">
                <a:solidFill>
                  <a:srgbClr val="C00000"/>
                </a:solidFill>
                <a:latin typeface="Times New Roman"/>
                <a:ea typeface="Times New Roman"/>
                <a:cs typeface="Times New Roman"/>
                <a:sym typeface="Times New Roman"/>
              </a:rPr>
              <a:t> </a:t>
            </a:r>
            <a:r>
              <a:rPr lang="en-US" sz="5500" b="1" i="0" u="none" strike="noStrike" cap="none" dirty="0" err="1">
                <a:solidFill>
                  <a:srgbClr val="C00000"/>
                </a:solidFill>
                <a:latin typeface="Times New Roman"/>
                <a:ea typeface="Times New Roman"/>
                <a:cs typeface="Times New Roman"/>
                <a:sym typeface="Times New Roman"/>
              </a:rPr>
              <a:t>bản</a:t>
            </a:r>
            <a:r>
              <a:rPr lang="en-US" sz="5500" b="1" i="0" u="none" strike="noStrike" cap="none" dirty="0">
                <a:solidFill>
                  <a:srgbClr val="C00000"/>
                </a:solidFill>
                <a:latin typeface="Times New Roman"/>
                <a:ea typeface="Times New Roman"/>
                <a:cs typeface="Times New Roman"/>
                <a:sym typeface="Times New Roman"/>
              </a:rPr>
              <a:t> 2. </a:t>
            </a:r>
            <a:r>
              <a:rPr lang="en-US" sz="5500" b="1" i="0" u="none" strike="noStrike" cap="none" dirty="0" err="1">
                <a:solidFill>
                  <a:srgbClr val="C00000"/>
                </a:solidFill>
                <a:latin typeface="Times New Roman"/>
                <a:ea typeface="Times New Roman"/>
                <a:cs typeface="Times New Roman"/>
                <a:sym typeface="Times New Roman"/>
              </a:rPr>
              <a:t>Sự</a:t>
            </a:r>
            <a:r>
              <a:rPr lang="en-US" sz="5500" b="1" i="0" u="none" strike="noStrike" cap="none" dirty="0">
                <a:solidFill>
                  <a:srgbClr val="C00000"/>
                </a:solidFill>
                <a:latin typeface="Times New Roman"/>
                <a:ea typeface="Times New Roman"/>
                <a:cs typeface="Times New Roman"/>
                <a:sym typeface="Times New Roman"/>
              </a:rPr>
              <a:t> </a:t>
            </a:r>
            <a:r>
              <a:rPr lang="en-US" sz="5500" b="1" i="0" u="none" strike="noStrike" cap="none" dirty="0" err="1">
                <a:solidFill>
                  <a:srgbClr val="C00000"/>
                </a:solidFill>
                <a:latin typeface="Times New Roman"/>
                <a:ea typeface="Times New Roman"/>
                <a:cs typeface="Times New Roman"/>
                <a:sym typeface="Times New Roman"/>
              </a:rPr>
              <a:t>tích</a:t>
            </a:r>
            <a:r>
              <a:rPr lang="en-US" sz="5500" b="1" i="0" u="none" strike="noStrike" cap="none" dirty="0">
                <a:solidFill>
                  <a:srgbClr val="C00000"/>
                </a:solidFill>
                <a:latin typeface="Times New Roman"/>
                <a:ea typeface="Times New Roman"/>
                <a:cs typeface="Times New Roman"/>
                <a:sym typeface="Times New Roman"/>
              </a:rPr>
              <a:t> </a:t>
            </a:r>
            <a:r>
              <a:rPr lang="en-US" sz="5500" b="1" i="0" u="none" strike="noStrike" cap="none" dirty="0" err="1">
                <a:solidFill>
                  <a:srgbClr val="C00000"/>
                </a:solidFill>
                <a:latin typeface="Times New Roman"/>
                <a:ea typeface="Times New Roman"/>
                <a:cs typeface="Times New Roman"/>
                <a:sym typeface="Times New Roman"/>
              </a:rPr>
              <a:t>Hồ</a:t>
            </a:r>
            <a:r>
              <a:rPr lang="en-US" sz="5500" b="1" i="0" u="none" strike="noStrike" cap="none" dirty="0">
                <a:solidFill>
                  <a:srgbClr val="C00000"/>
                </a:solidFill>
                <a:latin typeface="Times New Roman"/>
                <a:ea typeface="Times New Roman"/>
                <a:cs typeface="Times New Roman"/>
                <a:sym typeface="Times New Roman"/>
              </a:rPr>
              <a:t> </a:t>
            </a:r>
            <a:r>
              <a:rPr lang="en-US" sz="5500" b="1" i="0" u="none" strike="noStrike" cap="none" dirty="0" err="1">
                <a:solidFill>
                  <a:srgbClr val="C00000"/>
                </a:solidFill>
                <a:latin typeface="Times New Roman"/>
                <a:ea typeface="Times New Roman"/>
                <a:cs typeface="Times New Roman"/>
                <a:sym typeface="Times New Roman"/>
              </a:rPr>
              <a:t>Gươm</a:t>
            </a:r>
            <a:endParaRPr sz="5500" b="1" i="0" u="none" strike="noStrike" cap="none" dirty="0">
              <a:solidFill>
                <a:srgbClr val="C00000"/>
              </a:solidFill>
              <a:latin typeface="Times New Roman"/>
              <a:ea typeface="Times New Roman"/>
              <a:cs typeface="Times New Roman"/>
              <a:sym typeface="Times New Roman"/>
            </a:endParaRPr>
          </a:p>
        </p:txBody>
      </p:sp>
      <p:sp>
        <p:nvSpPr>
          <p:cNvPr id="2" name="TextBox 1"/>
          <p:cNvSpPr txBox="1"/>
          <p:nvPr/>
        </p:nvSpPr>
        <p:spPr>
          <a:xfrm>
            <a:off x="609600" y="1524000"/>
            <a:ext cx="7010400" cy="3108543"/>
          </a:xfrm>
          <a:prstGeom prst="rect">
            <a:avLst/>
          </a:prstGeom>
          <a:noFill/>
        </p:spPr>
        <p:txBody>
          <a:bodyPr wrap="square" rtlCol="0">
            <a:spAutoFit/>
          </a:bodyPr>
          <a:lstStyle/>
          <a:p>
            <a:pPr marL="400050" indent="-400050">
              <a:buAutoNum type="romanUcPeriod"/>
            </a:pPr>
            <a:r>
              <a:rPr lang="en-US" sz="2800" b="1" dirty="0">
                <a:solidFill>
                  <a:schemeClr val="tx1"/>
                </a:solidFill>
                <a:latin typeface="Times New Roman" pitchFamily="18" charset="0"/>
                <a:cs typeface="Times New Roman" pitchFamily="18" charset="0"/>
              </a:rPr>
              <a:t>TRẢI NGHIỆM CÙNG VĂN BẢN</a:t>
            </a:r>
          </a:p>
          <a:p>
            <a:pPr marL="342900" indent="-342900">
              <a:buAutoNum type="arabicPeriod"/>
            </a:pP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endParaRPr lang="en-US" sz="2800" dirty="0">
              <a:latin typeface="Times New Roman" pitchFamily="18" charset="0"/>
              <a:cs typeface="Times New Roman" pitchFamily="18" charset="0"/>
            </a:endParaRPr>
          </a:p>
          <a:p>
            <a:pPr marL="342900" indent="-342900">
              <a:buAutoNum type="arabicPeriod"/>
            </a:pP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endParaRPr lang="en-US" sz="2800" dirty="0">
              <a:latin typeface="Times New Roman" pitchFamily="18" charset="0"/>
              <a:cs typeface="Times New Roman" pitchFamily="18" charset="0"/>
            </a:endParaRPr>
          </a:p>
          <a:p>
            <a:pPr marL="285750" indent="-285750">
              <a:buFontTx/>
              <a:buChar char="-"/>
            </a:pP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thuyết</a:t>
            </a:r>
            <a:endParaRPr lang="en-US" sz="2800" dirty="0">
              <a:latin typeface="Times New Roman" pitchFamily="18" charset="0"/>
              <a:cs typeface="Times New Roman" pitchFamily="18" charset="0"/>
            </a:endParaRPr>
          </a:p>
          <a:p>
            <a:pPr marL="285750" indent="-285750">
              <a:buFontTx/>
              <a:buChar char="-"/>
            </a:pP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endParaRPr lang="en-US" sz="2800" dirty="0">
              <a:latin typeface="Times New Roman" pitchFamily="18" charset="0"/>
              <a:cs typeface="Times New Roman" pitchFamily="18" charset="0"/>
            </a:endParaRPr>
          </a:p>
          <a:p>
            <a:pPr marL="285750" indent="-285750">
              <a:buFontTx/>
              <a:buChar char="-"/>
            </a:pPr>
            <a:r>
              <a:rPr lang="en-US" sz="2800" dirty="0" err="1">
                <a:latin typeface="Times New Roman" pitchFamily="18" charset="0"/>
                <a:cs typeface="Times New Roman" pitchFamily="18" charset="0"/>
              </a:rPr>
              <a:t>Tóm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tắt</a:t>
            </a:r>
            <a:endParaRPr lang="en-US" sz="2800" dirty="0">
              <a:latin typeface="Times New Roman" pitchFamily="18" charset="0"/>
              <a:cs typeface="Times New Roman" pitchFamily="18" charset="0"/>
            </a:endParaRPr>
          </a:p>
          <a:p>
            <a:r>
              <a:rPr lang="en-US" sz="2800" b="1" dirty="0">
                <a:latin typeface="Times New Roman" pitchFamily="18" charset="0"/>
                <a:cs typeface="Times New Roman" pitchFamily="18" charset="0"/>
              </a:rPr>
              <a:t>II.</a:t>
            </a:r>
            <a:r>
              <a:rPr lang="en-US" sz="2800" dirty="0">
                <a:latin typeface="Times New Roman" pitchFamily="18" charset="0"/>
                <a:cs typeface="Times New Roman" pitchFamily="18" charset="0"/>
              </a:rPr>
              <a:t> </a:t>
            </a:r>
            <a:r>
              <a:rPr lang="en-US" sz="2800" b="1" dirty="0">
                <a:solidFill>
                  <a:schemeClr val="tx1"/>
                </a:solidFill>
                <a:latin typeface="Times New Roman" pitchFamily="18" charset="0"/>
                <a:cs typeface="Times New Roman" pitchFamily="18" charset="0"/>
              </a:rPr>
              <a:t>SUY NGẪM VÀ PHẢN HỒI</a:t>
            </a:r>
          </a:p>
        </p:txBody>
      </p:sp>
    </p:spTree>
    <p:extLst>
      <p:ext uri="{BB962C8B-B14F-4D97-AF65-F5344CB8AC3E}">
        <p14:creationId xmlns:p14="http://schemas.microsoft.com/office/powerpoint/2010/main" val="279927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barn(inVertical)">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barn(inVertical)">
                                      <p:cBhvr>
                                        <p:cTn id="24" dur="500"/>
                                        <p:tgtEl>
                                          <p:spTgt spid="2">
                                            <p:txEl>
                                              <p:pRg st="3" end="3"/>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barn(inVertical)">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barn(inVertical)">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3790950" y="304800"/>
            <a:ext cx="5238750" cy="990600"/>
          </a:xfrm>
          <a:prstGeom prst="rect">
            <a:avLst/>
          </a:prstGeom>
          <a:solidFill>
            <a:srgbClr val="FFFF00"/>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chemeClr val="dk1"/>
                </a:solidFill>
                <a:latin typeface="Times New Roman"/>
                <a:ea typeface="Times New Roman"/>
                <a:cs typeface="Times New Roman"/>
                <a:sym typeface="Times New Roman"/>
              </a:rPr>
              <a:t>YẾU TỐ KÌ ẢO</a:t>
            </a:r>
            <a:endParaRPr dirty="0"/>
          </a:p>
        </p:txBody>
      </p:sp>
      <p:sp>
        <p:nvSpPr>
          <p:cNvPr id="144" name="Google Shape;144;p5"/>
          <p:cNvSpPr/>
          <p:nvPr/>
        </p:nvSpPr>
        <p:spPr>
          <a:xfrm>
            <a:off x="3238500" y="304800"/>
            <a:ext cx="1104900" cy="990600"/>
          </a:xfrm>
          <a:prstGeom prst="ellipse">
            <a:avLst/>
          </a:prstGeom>
          <a:solidFill>
            <a:srgbClr val="E1EFD8"/>
          </a:solidFill>
          <a:ln w="57150"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500" b="1" dirty="0">
                <a:solidFill>
                  <a:schemeClr val="dk1"/>
                </a:solidFill>
                <a:latin typeface="Times New Roman"/>
                <a:ea typeface="Times New Roman"/>
                <a:cs typeface="Times New Roman"/>
                <a:sym typeface="Times New Roman"/>
              </a:rPr>
              <a:t>1</a:t>
            </a:r>
            <a:endParaRPr dirty="0"/>
          </a:p>
        </p:txBody>
      </p:sp>
      <p:pic>
        <p:nvPicPr>
          <p:cNvPr id="145" name="Google Shape;145;p5" descr="Sự tích hồ Gươm [Truyện truyền thuyết Việt Nam] - Thế giới cổ tích"/>
          <p:cNvPicPr preferRelativeResize="0"/>
          <p:nvPr/>
        </p:nvPicPr>
        <p:blipFill rotWithShape="1">
          <a:blip r:embed="rId3">
            <a:alphaModFix/>
          </a:blip>
          <a:srcRect/>
          <a:stretch/>
        </p:blipFill>
        <p:spPr>
          <a:xfrm>
            <a:off x="381000" y="1981200"/>
            <a:ext cx="4139323" cy="2181225"/>
          </a:xfrm>
          <a:prstGeom prst="rect">
            <a:avLst/>
          </a:prstGeom>
          <a:noFill/>
          <a:ln>
            <a:noFill/>
          </a:ln>
        </p:spPr>
      </p:pic>
      <p:sp>
        <p:nvSpPr>
          <p:cNvPr id="146" name="Google Shape;146;p5"/>
          <p:cNvSpPr txBox="1"/>
          <p:nvPr/>
        </p:nvSpPr>
        <p:spPr>
          <a:xfrm>
            <a:off x="6553200" y="1219200"/>
            <a:ext cx="5410200" cy="2062063"/>
          </a:xfrm>
          <a:prstGeom prst="rect">
            <a:avLst/>
          </a:prstGeom>
          <a:noFill/>
          <a:ln>
            <a:noFill/>
          </a:ln>
        </p:spPr>
        <p:txBody>
          <a:bodyPr spcFirstLastPara="1" wrap="square" lIns="91425" tIns="45700" rIns="91425" bIns="45700" anchor="t" anchorCtr="0">
            <a:spAutoFit/>
          </a:bodyPr>
          <a:lstStyle/>
          <a:p>
            <a:pPr marR="0" lvl="0" rtl="0">
              <a:spcBef>
                <a:spcPts val="0"/>
              </a:spcBef>
              <a:spcAft>
                <a:spcPts val="0"/>
              </a:spcAft>
            </a:pP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Gươm</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thần</a:t>
            </a:r>
            <a:r>
              <a:rPr lang="en-US" sz="3200" b="1" dirty="0">
                <a:solidFill>
                  <a:schemeClr val="dk1"/>
                </a:solidFill>
                <a:latin typeface="Times New Roman"/>
                <a:ea typeface="Times New Roman"/>
                <a:cs typeface="Times New Roman"/>
                <a:sym typeface="Times New Roman"/>
              </a:rPr>
              <a: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gươm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của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thần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Đức</a:t>
            </a:r>
            <a:r>
              <a:rPr lang="en-US" sz="3200" dirty="0">
                <a:solidFill>
                  <a:schemeClr val="dk1"/>
                </a:solidFill>
                <a:latin typeface="Times New Roman"/>
                <a:ea typeface="Times New Roman"/>
                <a:cs typeface="Times New Roman"/>
                <a:sym typeface="Times New Roman"/>
              </a:rPr>
              <a:t> Long </a:t>
            </a:r>
            <a:r>
              <a:rPr lang="en-US" sz="3200" dirty="0" err="1">
                <a:solidFill>
                  <a:schemeClr val="dk1"/>
                </a:solidFill>
                <a:latin typeface="Times New Roman"/>
                <a:ea typeface="Times New Roman"/>
                <a:cs typeface="Times New Roman"/>
                <a:sym typeface="Times New Roman"/>
              </a:rPr>
              <a:t>Quân</a:t>
            </a:r>
            <a:r>
              <a:rPr lang="en-US" sz="3200" dirty="0">
                <a:solidFill>
                  <a:schemeClr val="dk1"/>
                </a:solidFill>
                <a:latin typeface="Times New Roman"/>
                <a:ea typeface="Times New Roman"/>
                <a:cs typeface="Times New Roman"/>
                <a:sym typeface="Times New Roman"/>
              </a:rPr>
              <a:t>”</a:t>
            </a:r>
          </a:p>
          <a:p>
            <a:pPr marL="285750" marR="0" lvl="0" indent="-285750" rtl="0">
              <a:spcBef>
                <a:spcPts val="0"/>
              </a:spcBef>
              <a:spcAft>
                <a:spcPts val="0"/>
              </a:spcAft>
              <a:buFontTx/>
              <a:buChar char="-"/>
            </a:pPr>
            <a:r>
              <a:rPr lang="en-US" sz="3200" dirty="0" err="1">
                <a:solidFill>
                  <a:schemeClr val="dk1"/>
                </a:solidFill>
                <a:latin typeface="Times New Roman"/>
                <a:cs typeface="Times New Roman"/>
                <a:sym typeface="Times New Roman"/>
              </a:rPr>
              <a:t>Rùa</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vàng</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nói</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chuyện</a:t>
            </a:r>
            <a:endParaRPr lang="en-US" sz="3200" dirty="0">
              <a:solidFill>
                <a:schemeClr val="dk1"/>
              </a:solidFill>
              <a:latin typeface="Times New Roman"/>
              <a:cs typeface="Times New Roman"/>
              <a:sym typeface="Times New Roman"/>
            </a:endParaRPr>
          </a:p>
          <a:p>
            <a:pPr marL="285750" marR="0" lvl="0" indent="-285750" rtl="0">
              <a:spcBef>
                <a:spcPts val="0"/>
              </a:spcBef>
              <a:spcAft>
                <a:spcPts val="0"/>
              </a:spcAft>
              <a:buFontTx/>
              <a:buChar char="-"/>
            </a:pPr>
            <a:r>
              <a:rPr lang="en-US" sz="3200" dirty="0" err="1">
                <a:solidFill>
                  <a:schemeClr val="dk1"/>
                </a:solidFill>
                <a:latin typeface="Times New Roman"/>
                <a:cs typeface="Times New Roman"/>
                <a:sym typeface="Times New Roman"/>
              </a:rPr>
              <a:t>Việc</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nhận</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gươm</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va</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tra</a:t>
            </a:r>
            <a:r>
              <a:rPr lang="en-US" sz="3200" dirty="0">
                <a:solidFill>
                  <a:schemeClr val="dk1"/>
                </a:solidFill>
                <a:latin typeface="Times New Roman"/>
                <a:cs typeface="Times New Roman"/>
                <a:sym typeface="Times New Roman"/>
              </a:rPr>
              <a:t>̉ </a:t>
            </a:r>
            <a:r>
              <a:rPr lang="en-US" sz="3200" dirty="0" err="1">
                <a:solidFill>
                  <a:schemeClr val="dk1"/>
                </a:solidFill>
                <a:latin typeface="Times New Roman"/>
                <a:cs typeface="Times New Roman"/>
                <a:sym typeface="Times New Roman"/>
              </a:rPr>
              <a:t>gươm</a:t>
            </a:r>
            <a:endParaRPr sz="3200" dirty="0"/>
          </a:p>
        </p:txBody>
      </p:sp>
      <p:pic>
        <p:nvPicPr>
          <p:cNvPr id="6" name="Google Shape;154;p6" descr="Bài số 11: Lê Thận kể chuyện cùng Lê Lợi đánh quân Minh và sự tích Hồ Gươm -"/>
          <p:cNvPicPr preferRelativeResize="0"/>
          <p:nvPr/>
        </p:nvPicPr>
        <p:blipFill rotWithShape="1">
          <a:blip r:embed="rId4">
            <a:alphaModFix/>
          </a:blip>
          <a:srcRect l="10242" r="27662" b="-2"/>
          <a:stretch/>
        </p:blipFill>
        <p:spPr>
          <a:xfrm>
            <a:off x="204077" y="4419599"/>
            <a:ext cx="3586874" cy="2438401"/>
          </a:xfrm>
          <a:prstGeom prst="rect">
            <a:avLst/>
          </a:prstGeom>
          <a:noFill/>
          <a:ln>
            <a:noFill/>
          </a:ln>
        </p:spPr>
      </p:pic>
      <p:pic>
        <p:nvPicPr>
          <p:cNvPr id="7" name="Google Shape;155;p6" descr="Bài số 13: Trong vai Lê Lợi kể lại truyện Sự tích Hồ Gươm -"/>
          <p:cNvPicPr preferRelativeResize="0"/>
          <p:nvPr/>
        </p:nvPicPr>
        <p:blipFill rotWithShape="1">
          <a:blip r:embed="rId5">
            <a:alphaModFix/>
          </a:blip>
          <a:srcRect l="658" r="1167" b="-2"/>
          <a:stretch/>
        </p:blipFill>
        <p:spPr>
          <a:xfrm>
            <a:off x="3353041" y="3790809"/>
            <a:ext cx="3057284" cy="2438394"/>
          </a:xfrm>
          <a:prstGeom prst="rect">
            <a:avLst/>
          </a:prstGeom>
          <a:noFill/>
          <a:ln>
            <a:noFill/>
          </a:ln>
        </p:spPr>
      </p:pic>
      <p:sp>
        <p:nvSpPr>
          <p:cNvPr id="2" name="TextBox 1"/>
          <p:cNvSpPr txBox="1"/>
          <p:nvPr/>
        </p:nvSpPr>
        <p:spPr>
          <a:xfrm>
            <a:off x="6601066" y="3273795"/>
            <a:ext cx="5562600" cy="2062103"/>
          </a:xfrm>
          <a:prstGeom prst="rect">
            <a:avLst/>
          </a:prstGeom>
          <a:noFill/>
        </p:spPr>
        <p:txBody>
          <a:bodyPr wrap="square" rtlCol="0">
            <a:spAutoFit/>
          </a:bodyPr>
          <a:lstStyle/>
          <a:p>
            <a:r>
              <a:rPr lang="en-US" sz="3200" dirty="0">
                <a:latin typeface="Times New Roman" pitchFamily="18" charset="0"/>
                <a:cs typeface="Times New Roman" pitchFamily="18" charset="0"/>
              </a:rPr>
              <a:t>=&gt;</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sức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với</a:t>
            </a:r>
            <a:r>
              <a:rPr lang="en-US" sz="3200" dirty="0">
                <a:latin typeface="Times New Roman" pitchFamily="18" charset="0"/>
                <a:cs typeface="Times New Roman" pitchFamily="18" charset="0"/>
              </a:rPr>
              <a:t> Lê </a:t>
            </a:r>
            <a:r>
              <a:rPr lang="en-US" sz="3200" dirty="0" err="1">
                <a:latin typeface="Times New Roman" pitchFamily="18" charset="0"/>
                <a:cs typeface="Times New Roman" pitchFamily="18" charset="0"/>
              </a:rPr>
              <a:t>Lợi</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-&gt;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thêm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arn(inVertical)">
                                      <p:cBhvr>
                                        <p:cTn id="7" dur="500"/>
                                        <p:tgtEl>
                                          <p:spTgt spid="1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3"/>
                                        </p:tgtEl>
                                        <p:attrNameLst>
                                          <p:attrName>style.visibility</p:attrName>
                                        </p:attrNameLst>
                                      </p:cBhvr>
                                      <p:to>
                                        <p:strVal val="visible"/>
                                      </p:to>
                                    </p:set>
                                    <p:animEffect transition="in" filter="barn(inVertical)">
                                      <p:cBhvr>
                                        <p:cTn id="10" dur="500"/>
                                        <p:tgtEl>
                                          <p:spTgt spid="1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5"/>
                                        </p:tgtEl>
                                        <p:attrNameLst>
                                          <p:attrName>style.visibility</p:attrName>
                                        </p:attrNameLst>
                                      </p:cBhvr>
                                      <p:to>
                                        <p:strVal val="visible"/>
                                      </p:to>
                                    </p:set>
                                    <p:animEffect transition="in" filter="wipe(down)">
                                      <p:cBhvr>
                                        <p:cTn id="15" dur="500"/>
                                        <p:tgtEl>
                                          <p:spTgt spid="145"/>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heel(1)">
                                      <p:cBhvr>
                                        <p:cTn id="26" dur="2000"/>
                                        <p:tgtEl>
                                          <p:spTgt spid="14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4" grpId="0" animBg="1"/>
      <p:bldP spid="14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p:nvPr/>
        </p:nvSpPr>
        <p:spPr>
          <a:xfrm>
            <a:off x="1714500" y="209550"/>
            <a:ext cx="10077450" cy="990600"/>
          </a:xfrm>
          <a:prstGeom prst="rect">
            <a:avLst/>
          </a:prstGeom>
          <a:solidFill>
            <a:srgbClr val="FFFF00"/>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dk1"/>
                </a:solidFill>
                <a:latin typeface="Times New Roman"/>
                <a:ea typeface="Times New Roman"/>
                <a:cs typeface="Times New Roman"/>
                <a:sym typeface="Times New Roman"/>
              </a:rPr>
              <a:t>BỐI CẢNH XẢY RA CÂU CHUYỆN</a:t>
            </a:r>
            <a:endParaRPr/>
          </a:p>
        </p:txBody>
      </p:sp>
      <p:sp>
        <p:nvSpPr>
          <p:cNvPr id="164" name="Google Shape;164;p7"/>
          <p:cNvSpPr/>
          <p:nvPr/>
        </p:nvSpPr>
        <p:spPr>
          <a:xfrm>
            <a:off x="1162050" y="209550"/>
            <a:ext cx="1090582" cy="990600"/>
          </a:xfrm>
          <a:prstGeom prst="ellipse">
            <a:avLst/>
          </a:prstGeom>
          <a:solidFill>
            <a:srgbClr val="E1EFD8"/>
          </a:solidFill>
          <a:ln w="57150"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500" b="1" dirty="0">
                <a:solidFill>
                  <a:schemeClr val="dk1"/>
                </a:solidFill>
                <a:latin typeface="Arima Madurai"/>
                <a:ea typeface="Arima Madurai"/>
                <a:cs typeface="Arima Madurai"/>
                <a:sym typeface="Arima Madurai"/>
              </a:rPr>
              <a:t>2</a:t>
            </a:r>
            <a:endParaRPr dirty="0"/>
          </a:p>
        </p:txBody>
      </p:sp>
      <p:graphicFrame>
        <p:nvGraphicFramePr>
          <p:cNvPr id="165" name="Google Shape;165;p7"/>
          <p:cNvGraphicFramePr/>
          <p:nvPr/>
        </p:nvGraphicFramePr>
        <p:xfrm>
          <a:off x="4880379" y="1806918"/>
          <a:ext cx="6468200" cy="4471425"/>
        </p:xfrm>
        <a:graphic>
          <a:graphicData uri="http://schemas.openxmlformats.org/drawingml/2006/table">
            <a:tbl>
              <a:tblPr>
                <a:noFill/>
                <a:tableStyleId>{649DE21F-D33A-4295-B95D-0D82442490FE}</a:tableStyleId>
              </a:tblPr>
              <a:tblGrid>
                <a:gridCol w="2155250">
                  <a:extLst>
                    <a:ext uri="{9D8B030D-6E8A-4147-A177-3AD203B41FA5}">
                      <a16:colId xmlns:a16="http://schemas.microsoft.com/office/drawing/2014/main" val="20000"/>
                    </a:ext>
                  </a:extLst>
                </a:gridCol>
                <a:gridCol w="2156475">
                  <a:extLst>
                    <a:ext uri="{9D8B030D-6E8A-4147-A177-3AD203B41FA5}">
                      <a16:colId xmlns:a16="http://schemas.microsoft.com/office/drawing/2014/main" val="20001"/>
                    </a:ext>
                  </a:extLst>
                </a:gridCol>
                <a:gridCol w="2156475">
                  <a:extLst>
                    <a:ext uri="{9D8B030D-6E8A-4147-A177-3AD203B41FA5}">
                      <a16:colId xmlns:a16="http://schemas.microsoft.com/office/drawing/2014/main" val="20002"/>
                    </a:ext>
                  </a:extLst>
                </a:gridCol>
              </a:tblGrid>
              <a:tr h="853325">
                <a:tc>
                  <a:txBody>
                    <a:bodyPr/>
                    <a:lstStyle/>
                    <a:p>
                      <a:pPr marL="0" marR="0" lvl="0" indent="0" algn="ctr" rtl="0">
                        <a:lnSpc>
                          <a:spcPct val="150000"/>
                        </a:lnSpc>
                        <a:spcBef>
                          <a:spcPts val="0"/>
                        </a:spcBef>
                        <a:spcAft>
                          <a:spcPts val="0"/>
                        </a:spcAft>
                        <a:buNone/>
                      </a:pPr>
                      <a:r>
                        <a:rPr lang="en-US" sz="3000" b="1" u="none" strike="noStrike" cap="none" dirty="0" err="1">
                          <a:latin typeface="Arima Madurai"/>
                          <a:ea typeface="Arima Madurai"/>
                          <a:cs typeface="Arima Madurai"/>
                          <a:sym typeface="Arima Madurai"/>
                        </a:rPr>
                        <a:t>Sự</a:t>
                      </a:r>
                      <a:r>
                        <a:rPr lang="en-US" sz="3000" b="1" u="none" strike="noStrike" cap="none" dirty="0">
                          <a:latin typeface="Arima Madurai"/>
                          <a:ea typeface="Arima Madurai"/>
                          <a:cs typeface="Arima Madurai"/>
                          <a:sym typeface="Arima Madurai"/>
                        </a:rPr>
                        <a:t> </a:t>
                      </a:r>
                      <a:r>
                        <a:rPr lang="en-US" sz="3000" b="1" u="none" strike="noStrike" cap="none" dirty="0" err="1">
                          <a:latin typeface="Arima Madurai"/>
                          <a:ea typeface="Arima Madurai"/>
                          <a:cs typeface="Arima Madurai"/>
                          <a:sym typeface="Arima Madurai"/>
                        </a:rPr>
                        <a:t>việc</a:t>
                      </a:r>
                      <a:endParaRPr sz="3000" b="1" u="none" strike="noStrike" cap="none" dirty="0">
                        <a:latin typeface="Arima Madurai"/>
                        <a:ea typeface="Arima Madurai"/>
                        <a:cs typeface="Arima Madurai"/>
                        <a:sym typeface="Arima Madurai"/>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tc>
                  <a:txBody>
                    <a:bodyPr/>
                    <a:lstStyle/>
                    <a:p>
                      <a:pPr marL="0" marR="0" lvl="0" indent="0" algn="ctr" rtl="0">
                        <a:lnSpc>
                          <a:spcPct val="150000"/>
                        </a:lnSpc>
                        <a:spcBef>
                          <a:spcPts val="0"/>
                        </a:spcBef>
                        <a:spcAft>
                          <a:spcPts val="0"/>
                        </a:spcAft>
                        <a:buNone/>
                      </a:pPr>
                      <a:r>
                        <a:rPr lang="en-US" sz="3000" b="1" u="none" strike="noStrike" cap="none">
                          <a:latin typeface="Arima Madurai"/>
                          <a:ea typeface="Arima Madurai"/>
                          <a:cs typeface="Arima Madurai"/>
                          <a:sym typeface="Arima Madurai"/>
                        </a:rPr>
                        <a:t>Thời gian</a:t>
                      </a:r>
                      <a:endParaRPr sz="3000" b="1" u="none" strike="noStrike" cap="none">
                        <a:latin typeface="Arima Madurai"/>
                        <a:ea typeface="Arima Madurai"/>
                        <a:cs typeface="Arima Madurai"/>
                        <a:sym typeface="Arima Madurai"/>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tc>
                  <a:txBody>
                    <a:bodyPr/>
                    <a:lstStyle/>
                    <a:p>
                      <a:pPr marL="0" marR="0" lvl="0" indent="0" algn="ctr" rtl="0">
                        <a:lnSpc>
                          <a:spcPct val="150000"/>
                        </a:lnSpc>
                        <a:spcBef>
                          <a:spcPts val="0"/>
                        </a:spcBef>
                        <a:spcAft>
                          <a:spcPts val="0"/>
                        </a:spcAft>
                        <a:buNone/>
                      </a:pPr>
                      <a:r>
                        <a:rPr lang="en-US" sz="3000" b="1" u="none" strike="noStrike" cap="none">
                          <a:latin typeface="Arima Madurai"/>
                          <a:ea typeface="Arima Madurai"/>
                          <a:cs typeface="Arima Madurai"/>
                          <a:sym typeface="Arima Madurai"/>
                        </a:rPr>
                        <a:t>Không gian</a:t>
                      </a:r>
                      <a:endParaRPr sz="3000" b="1" u="none" strike="noStrike" cap="none">
                        <a:latin typeface="Arima Madurai"/>
                        <a:ea typeface="Arima Madurai"/>
                        <a:cs typeface="Arima Madurai"/>
                        <a:sym typeface="Arima Madurai"/>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extLst>
                  <a:ext uri="{0D108BD9-81ED-4DB2-BD59-A6C34878D82A}">
                    <a16:rowId xmlns:a16="http://schemas.microsoft.com/office/drawing/2014/main" val="10000"/>
                  </a:ext>
                </a:extLst>
              </a:tr>
              <a:tr h="1809050">
                <a:tc>
                  <a:txBody>
                    <a:bodyPr/>
                    <a:lstStyle/>
                    <a:p>
                      <a:pPr marL="0" marR="0" lvl="0" indent="0" algn="ctr" rtl="0">
                        <a:lnSpc>
                          <a:spcPct val="150000"/>
                        </a:lnSpc>
                        <a:spcBef>
                          <a:spcPts val="0"/>
                        </a:spcBef>
                        <a:spcAft>
                          <a:spcPts val="0"/>
                        </a:spcAft>
                        <a:buNone/>
                      </a:pPr>
                      <a:r>
                        <a:rPr lang="en-US" sz="3000" u="none" strike="noStrike" cap="none">
                          <a:latin typeface="Arima Madurai"/>
                          <a:ea typeface="Arima Madurai"/>
                          <a:cs typeface="Arima Madurai"/>
                          <a:sym typeface="Arima Madurai"/>
                        </a:rPr>
                        <a:t>Cho mượn gươm thần</a:t>
                      </a:r>
                      <a:endParaRPr sz="3000" u="none" strike="noStrike" cap="none">
                        <a:latin typeface="Arima Madurai"/>
                        <a:ea typeface="Arima Madurai"/>
                        <a:cs typeface="Arima Madurai"/>
                        <a:sym typeface="Arima Madurai"/>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tc>
                  <a:txBody>
                    <a:bodyPr/>
                    <a:lstStyle/>
                    <a:p>
                      <a:pPr marL="0" marR="0" lvl="0" indent="0" algn="just" rtl="0">
                        <a:lnSpc>
                          <a:spcPct val="150000"/>
                        </a:lnSpc>
                        <a:spcBef>
                          <a:spcPts val="0"/>
                        </a:spcBef>
                        <a:spcAft>
                          <a:spcPts val="0"/>
                        </a:spcAft>
                        <a:buNone/>
                      </a:pPr>
                      <a:r>
                        <a:rPr lang="en-US" sz="3000" u="none" strike="noStrike" cap="none">
                          <a:latin typeface="Arima Madurai"/>
                          <a:ea typeface="Arima Madurai"/>
                          <a:cs typeface="Arima Madurai"/>
                          <a:sym typeface="Arima Madurai"/>
                        </a:rPr>
                        <a:t> </a:t>
                      </a:r>
                      <a:endParaRPr sz="3000" u="none" strike="noStrike" cap="none">
                        <a:latin typeface="Arima Madurai"/>
                        <a:ea typeface="Arima Madurai"/>
                        <a:cs typeface="Arima Madurai"/>
                        <a:sym typeface="Arima Madurai"/>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tc>
                  <a:txBody>
                    <a:bodyPr/>
                    <a:lstStyle/>
                    <a:p>
                      <a:pPr marL="0" marR="0" lvl="0" indent="0" algn="just" rtl="0">
                        <a:lnSpc>
                          <a:spcPct val="150000"/>
                        </a:lnSpc>
                        <a:spcBef>
                          <a:spcPts val="0"/>
                        </a:spcBef>
                        <a:spcAft>
                          <a:spcPts val="0"/>
                        </a:spcAft>
                        <a:buNone/>
                      </a:pPr>
                      <a:r>
                        <a:rPr lang="en-US" sz="3000" u="none" strike="noStrike" cap="none">
                          <a:latin typeface="Arima Madurai"/>
                          <a:ea typeface="Arima Madurai"/>
                          <a:cs typeface="Arima Madurai"/>
                          <a:sym typeface="Arima Madurai"/>
                        </a:rPr>
                        <a:t> </a:t>
                      </a:r>
                      <a:endParaRPr sz="3000" u="none" strike="noStrike" cap="none">
                        <a:latin typeface="Arima Madurai"/>
                        <a:ea typeface="Arima Madurai"/>
                        <a:cs typeface="Arima Madurai"/>
                        <a:sym typeface="Arima Madurai"/>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809050">
                <a:tc>
                  <a:txBody>
                    <a:bodyPr/>
                    <a:lstStyle/>
                    <a:p>
                      <a:pPr marL="0" marR="0" lvl="0" indent="0" algn="ctr" rtl="0">
                        <a:lnSpc>
                          <a:spcPct val="150000"/>
                        </a:lnSpc>
                        <a:spcBef>
                          <a:spcPts val="0"/>
                        </a:spcBef>
                        <a:spcAft>
                          <a:spcPts val="0"/>
                        </a:spcAft>
                        <a:buNone/>
                      </a:pPr>
                      <a:r>
                        <a:rPr lang="en-US" sz="3000" u="none" strike="noStrike" cap="none">
                          <a:latin typeface="Arima Madurai"/>
                          <a:ea typeface="Arima Madurai"/>
                          <a:cs typeface="Arima Madurai"/>
                          <a:sym typeface="Arima Madurai"/>
                        </a:rPr>
                        <a:t>Đòi lại gươm thần</a:t>
                      </a:r>
                      <a:endParaRPr sz="3000" u="none" strike="noStrike" cap="none">
                        <a:latin typeface="Arima Madurai"/>
                        <a:ea typeface="Arima Madurai"/>
                        <a:cs typeface="Arima Madurai"/>
                        <a:sym typeface="Arima Madurai"/>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tc>
                  <a:txBody>
                    <a:bodyPr/>
                    <a:lstStyle/>
                    <a:p>
                      <a:pPr marL="0" marR="0" lvl="0" indent="0" algn="just" rtl="0">
                        <a:lnSpc>
                          <a:spcPct val="150000"/>
                        </a:lnSpc>
                        <a:spcBef>
                          <a:spcPts val="0"/>
                        </a:spcBef>
                        <a:spcAft>
                          <a:spcPts val="0"/>
                        </a:spcAft>
                        <a:buNone/>
                      </a:pPr>
                      <a:r>
                        <a:rPr lang="en-US" sz="3000" u="none" strike="noStrike" cap="none" dirty="0">
                          <a:latin typeface="Arima Madurai"/>
                          <a:ea typeface="Arima Madurai"/>
                          <a:cs typeface="Arima Madurai"/>
                          <a:sym typeface="Arima Madurai"/>
                        </a:rPr>
                        <a:t> </a:t>
                      </a:r>
                      <a:endParaRPr sz="3000" u="none" strike="noStrike" cap="none" dirty="0">
                        <a:latin typeface="Arima Madurai"/>
                        <a:ea typeface="Arima Madurai"/>
                        <a:cs typeface="Arima Madurai"/>
                        <a:sym typeface="Arima Madurai"/>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tc>
                  <a:txBody>
                    <a:bodyPr/>
                    <a:lstStyle/>
                    <a:p>
                      <a:pPr marL="0" marR="0" lvl="0" indent="0" algn="just" rtl="0">
                        <a:lnSpc>
                          <a:spcPct val="150000"/>
                        </a:lnSpc>
                        <a:spcBef>
                          <a:spcPts val="0"/>
                        </a:spcBef>
                        <a:spcAft>
                          <a:spcPts val="0"/>
                        </a:spcAft>
                        <a:buNone/>
                      </a:pPr>
                      <a:r>
                        <a:rPr lang="en-US" sz="3000" u="none" strike="noStrike" cap="none">
                          <a:latin typeface="Arima Madurai"/>
                          <a:ea typeface="Arima Madurai"/>
                          <a:cs typeface="Arima Madurai"/>
                          <a:sym typeface="Arima Madurai"/>
                        </a:rPr>
                        <a:t> </a:t>
                      </a:r>
                      <a:endParaRPr sz="3000" u="none" strike="noStrike" cap="none">
                        <a:latin typeface="Arima Madurai"/>
                        <a:ea typeface="Arima Madurai"/>
                        <a:cs typeface="Arima Madurai"/>
                        <a:sym typeface="Arima Madurai"/>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pic>
        <p:nvPicPr>
          <p:cNvPr id="166" name="Google Shape;166;p7" descr="35"/>
          <p:cNvPicPr preferRelativeResize="0"/>
          <p:nvPr/>
        </p:nvPicPr>
        <p:blipFill rotWithShape="1">
          <a:blip r:embed="rId3">
            <a:alphaModFix/>
          </a:blip>
          <a:srcRect/>
          <a:stretch/>
        </p:blipFill>
        <p:spPr>
          <a:xfrm>
            <a:off x="536492" y="1811790"/>
            <a:ext cx="3741821" cy="2195568"/>
          </a:xfrm>
          <a:prstGeom prst="rect">
            <a:avLst/>
          </a:prstGeom>
          <a:noFill/>
          <a:ln>
            <a:noFill/>
          </a:ln>
        </p:spPr>
      </p:pic>
      <p:pic>
        <p:nvPicPr>
          <p:cNvPr id="167" name="Google Shape;167;p7" descr="A picture containing toy, doll&#10;&#10;Description automatically generated"/>
          <p:cNvPicPr preferRelativeResize="0"/>
          <p:nvPr/>
        </p:nvPicPr>
        <p:blipFill rotWithShape="1">
          <a:blip r:embed="rId4">
            <a:alphaModFix/>
          </a:blip>
          <a:srcRect/>
          <a:stretch/>
        </p:blipFill>
        <p:spPr>
          <a:xfrm>
            <a:off x="385362" y="3267982"/>
            <a:ext cx="4044080" cy="3010360"/>
          </a:xfrm>
          <a:prstGeom prst="rect">
            <a:avLst/>
          </a:prstGeom>
          <a:noFill/>
          <a:ln>
            <a:noFill/>
          </a:ln>
        </p:spPr>
      </p:pic>
      <p:sp>
        <p:nvSpPr>
          <p:cNvPr id="168" name="Google Shape;168;p7"/>
          <p:cNvSpPr txBox="1"/>
          <p:nvPr/>
        </p:nvSpPr>
        <p:spPr>
          <a:xfrm>
            <a:off x="536492" y="2435376"/>
            <a:ext cx="3657600" cy="11695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dirty="0" err="1">
                <a:solidFill>
                  <a:schemeClr val="dk1"/>
                </a:solidFill>
                <a:latin typeface="Times New Roman"/>
                <a:ea typeface="Times New Roman"/>
                <a:cs typeface="Times New Roman"/>
                <a:sym typeface="Times New Roman"/>
              </a:rPr>
              <a:t>Thảo</a:t>
            </a:r>
            <a:r>
              <a:rPr lang="en-US" sz="3500" dirty="0">
                <a:solidFill>
                  <a:schemeClr val="dk1"/>
                </a:solidFill>
                <a:latin typeface="Times New Roman"/>
                <a:ea typeface="Times New Roman"/>
                <a:cs typeface="Times New Roman"/>
                <a:sym typeface="Times New Roman"/>
              </a:rPr>
              <a:t> </a:t>
            </a:r>
            <a:r>
              <a:rPr lang="en-US" sz="3500" dirty="0" err="1">
                <a:solidFill>
                  <a:schemeClr val="dk1"/>
                </a:solidFill>
                <a:latin typeface="Times New Roman"/>
                <a:ea typeface="Times New Roman"/>
                <a:cs typeface="Times New Roman"/>
                <a:sym typeface="Times New Roman"/>
              </a:rPr>
              <a:t>luận</a:t>
            </a:r>
            <a:r>
              <a:rPr lang="en-US" sz="3500" dirty="0">
                <a:solidFill>
                  <a:schemeClr val="dk1"/>
                </a:solidFill>
                <a:latin typeface="Times New Roman"/>
                <a:ea typeface="Times New Roman"/>
                <a:cs typeface="Times New Roman"/>
                <a:sym typeface="Times New Roman"/>
              </a:rPr>
              <a:t> </a:t>
            </a:r>
            <a:endParaRPr dirty="0"/>
          </a:p>
          <a:p>
            <a:pPr marL="0" marR="0" lvl="0" indent="0" algn="ctr" rtl="0">
              <a:spcBef>
                <a:spcPts val="0"/>
              </a:spcBef>
              <a:spcAft>
                <a:spcPts val="0"/>
              </a:spcAft>
              <a:buNone/>
            </a:pPr>
            <a:r>
              <a:rPr lang="en-US" sz="3500" dirty="0" err="1">
                <a:solidFill>
                  <a:schemeClr val="dk1"/>
                </a:solidFill>
                <a:latin typeface="Times New Roman"/>
                <a:ea typeface="Times New Roman"/>
                <a:cs typeface="Times New Roman"/>
                <a:sym typeface="Times New Roman"/>
              </a:rPr>
              <a:t>nhóm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barn(inVertical)">
                                      <p:cBhvr>
                                        <p:cTn id="12" dur="500"/>
                                        <p:tgtEl>
                                          <p:spTgt spid="16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4"/>
                                        </p:tgtEl>
                                        <p:attrNameLst>
                                          <p:attrName>style.visibility</p:attrName>
                                        </p:attrNameLst>
                                      </p:cBhvr>
                                      <p:to>
                                        <p:strVal val="visible"/>
                                      </p:to>
                                    </p:set>
                                    <p:animEffect transition="in" filter="barn(inVertical)">
                                      <p:cBhvr>
                                        <p:cTn id="15" dur="500"/>
                                        <p:tgtEl>
                                          <p:spTgt spid="16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5"/>
                                        </p:tgtEl>
                                        <p:attrNameLst>
                                          <p:attrName>style.visibility</p:attrName>
                                        </p:attrNameLst>
                                      </p:cBhvr>
                                      <p:to>
                                        <p:strVal val="visible"/>
                                      </p:to>
                                    </p:set>
                                    <p:animEffect transition="in" filter="circle(in)">
                                      <p:cBhvr>
                                        <p:cTn id="20" dur="20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aphicFrame>
        <p:nvGraphicFramePr>
          <p:cNvPr id="174" name="Google Shape;174;p8"/>
          <p:cNvGraphicFramePr/>
          <p:nvPr>
            <p:extLst>
              <p:ext uri="{D42A27DB-BD31-4B8C-83A1-F6EECF244321}">
                <p14:modId xmlns:p14="http://schemas.microsoft.com/office/powerpoint/2010/main" val="1014138767"/>
              </p:ext>
            </p:extLst>
          </p:nvPr>
        </p:nvGraphicFramePr>
        <p:xfrm>
          <a:off x="838200" y="914400"/>
          <a:ext cx="10681500" cy="5627200"/>
        </p:xfrm>
        <a:graphic>
          <a:graphicData uri="http://schemas.openxmlformats.org/drawingml/2006/table">
            <a:tbl>
              <a:tblPr>
                <a:noFill/>
                <a:tableStyleId>{649DE21F-D33A-4295-B95D-0D82442490FE}</a:tableStyleId>
              </a:tblPr>
              <a:tblGrid>
                <a:gridCol w="3558500">
                  <a:extLst>
                    <a:ext uri="{9D8B030D-6E8A-4147-A177-3AD203B41FA5}">
                      <a16:colId xmlns:a16="http://schemas.microsoft.com/office/drawing/2014/main" val="20000"/>
                    </a:ext>
                  </a:extLst>
                </a:gridCol>
                <a:gridCol w="3561500">
                  <a:extLst>
                    <a:ext uri="{9D8B030D-6E8A-4147-A177-3AD203B41FA5}">
                      <a16:colId xmlns:a16="http://schemas.microsoft.com/office/drawing/2014/main" val="20001"/>
                    </a:ext>
                  </a:extLst>
                </a:gridCol>
                <a:gridCol w="3561500">
                  <a:extLst>
                    <a:ext uri="{9D8B030D-6E8A-4147-A177-3AD203B41FA5}">
                      <a16:colId xmlns:a16="http://schemas.microsoft.com/office/drawing/2014/main" val="20002"/>
                    </a:ext>
                  </a:extLst>
                </a:gridCol>
              </a:tblGrid>
              <a:tr h="716850">
                <a:tc>
                  <a:txBody>
                    <a:bodyPr/>
                    <a:lstStyle/>
                    <a:p>
                      <a:pPr marL="0" marR="0" lvl="0" indent="0" algn="ctr" rtl="0">
                        <a:lnSpc>
                          <a:spcPct val="150000"/>
                        </a:lnSpc>
                        <a:spcBef>
                          <a:spcPts val="0"/>
                        </a:spcBef>
                        <a:spcAft>
                          <a:spcPts val="0"/>
                        </a:spcAft>
                        <a:buNone/>
                      </a:pPr>
                      <a:r>
                        <a:rPr lang="en-US" sz="3000" b="1" u="none" strike="noStrike" cap="none" dirty="0" err="1">
                          <a:latin typeface="Times New Roman"/>
                          <a:ea typeface="Times New Roman"/>
                          <a:cs typeface="Times New Roman"/>
                          <a:sym typeface="Times New Roman"/>
                        </a:rPr>
                        <a:t>Sự</a:t>
                      </a:r>
                      <a:r>
                        <a:rPr lang="en-US" sz="3000" b="1" u="none" strike="noStrike" cap="none" dirty="0">
                          <a:latin typeface="Times New Roman"/>
                          <a:ea typeface="Times New Roman"/>
                          <a:cs typeface="Times New Roman"/>
                          <a:sym typeface="Times New Roman"/>
                        </a:rPr>
                        <a:t> </a:t>
                      </a:r>
                      <a:r>
                        <a:rPr lang="en-US" sz="3000" b="1" u="none" strike="noStrike" cap="none" dirty="0" err="1">
                          <a:latin typeface="Times New Roman"/>
                          <a:ea typeface="Times New Roman"/>
                          <a:cs typeface="Times New Roman"/>
                          <a:sym typeface="Times New Roman"/>
                        </a:rPr>
                        <a:t>việc</a:t>
                      </a:r>
                      <a:endParaRPr sz="3000" b="1" u="none" strike="noStrike" cap="none" dirty="0">
                        <a:latin typeface="Times New Roman"/>
                        <a:ea typeface="Times New Roman"/>
                        <a:cs typeface="Times New Roman"/>
                        <a:sym typeface="Times New Roman"/>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tc>
                  <a:txBody>
                    <a:bodyPr/>
                    <a:lstStyle/>
                    <a:p>
                      <a:pPr marL="0" marR="0" lvl="0" indent="0" algn="ctr" rtl="0">
                        <a:lnSpc>
                          <a:spcPct val="150000"/>
                        </a:lnSpc>
                        <a:spcBef>
                          <a:spcPts val="0"/>
                        </a:spcBef>
                        <a:spcAft>
                          <a:spcPts val="0"/>
                        </a:spcAft>
                        <a:buNone/>
                      </a:pPr>
                      <a:r>
                        <a:rPr lang="en-US" sz="3000" b="1" u="none" strike="noStrike" cap="none">
                          <a:latin typeface="Times New Roman"/>
                          <a:ea typeface="Times New Roman"/>
                          <a:cs typeface="Times New Roman"/>
                          <a:sym typeface="Times New Roman"/>
                        </a:rPr>
                        <a:t>Thời gian</a:t>
                      </a:r>
                      <a:endParaRPr sz="3000" b="1" u="none" strike="noStrike" cap="none">
                        <a:latin typeface="Times New Roman"/>
                        <a:ea typeface="Times New Roman"/>
                        <a:cs typeface="Times New Roman"/>
                        <a:sym typeface="Times New Roman"/>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tc>
                  <a:txBody>
                    <a:bodyPr/>
                    <a:lstStyle/>
                    <a:p>
                      <a:pPr marL="0" marR="0" lvl="0" indent="0" algn="ctr" rtl="0">
                        <a:lnSpc>
                          <a:spcPct val="150000"/>
                        </a:lnSpc>
                        <a:spcBef>
                          <a:spcPts val="0"/>
                        </a:spcBef>
                        <a:spcAft>
                          <a:spcPts val="0"/>
                        </a:spcAft>
                        <a:buNone/>
                      </a:pPr>
                      <a:r>
                        <a:rPr lang="en-US" sz="3000" b="1" u="none" strike="noStrike" cap="none">
                          <a:latin typeface="Times New Roman"/>
                          <a:ea typeface="Times New Roman"/>
                          <a:cs typeface="Times New Roman"/>
                          <a:sym typeface="Times New Roman"/>
                        </a:rPr>
                        <a:t>Không gian</a:t>
                      </a:r>
                      <a:endParaRPr sz="3000" b="1" u="none" strike="noStrike" cap="none">
                        <a:latin typeface="Times New Roman"/>
                        <a:ea typeface="Times New Roman"/>
                        <a:cs typeface="Times New Roman"/>
                        <a:sym typeface="Times New Roman"/>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extLst>
                  <a:ext uri="{0D108BD9-81ED-4DB2-BD59-A6C34878D82A}">
                    <a16:rowId xmlns:a16="http://schemas.microsoft.com/office/drawing/2014/main" val="10000"/>
                  </a:ext>
                </a:extLst>
              </a:tr>
              <a:tr h="1785700">
                <a:tc>
                  <a:txBody>
                    <a:bodyPr/>
                    <a:lstStyle/>
                    <a:p>
                      <a:pPr marL="0" marR="0" lvl="0" indent="0" algn="ctr" rtl="0">
                        <a:lnSpc>
                          <a:spcPct val="150000"/>
                        </a:lnSpc>
                        <a:spcBef>
                          <a:spcPts val="0"/>
                        </a:spcBef>
                        <a:spcAft>
                          <a:spcPts val="0"/>
                        </a:spcAft>
                        <a:buNone/>
                      </a:pPr>
                      <a:r>
                        <a:rPr lang="en-US" sz="3000" b="1" u="none" strike="noStrike" cap="none">
                          <a:latin typeface="Times New Roman"/>
                          <a:ea typeface="Times New Roman"/>
                          <a:cs typeface="Times New Roman"/>
                          <a:sym typeface="Times New Roman"/>
                        </a:rPr>
                        <a:t>Cho mượn </a:t>
                      </a:r>
                      <a:endParaRPr/>
                    </a:p>
                    <a:p>
                      <a:pPr marL="0" marR="0" lvl="0" indent="0" algn="ctr" rtl="0">
                        <a:lnSpc>
                          <a:spcPct val="150000"/>
                        </a:lnSpc>
                        <a:spcBef>
                          <a:spcPts val="0"/>
                        </a:spcBef>
                        <a:spcAft>
                          <a:spcPts val="0"/>
                        </a:spcAft>
                        <a:buNone/>
                      </a:pPr>
                      <a:r>
                        <a:rPr lang="en-US" sz="3000" b="1" u="none" strike="noStrike" cap="none">
                          <a:latin typeface="Times New Roman"/>
                          <a:ea typeface="Times New Roman"/>
                          <a:cs typeface="Times New Roman"/>
                          <a:sym typeface="Times New Roman"/>
                        </a:rPr>
                        <a:t>gươm thần</a:t>
                      </a:r>
                      <a:endParaRPr sz="3000" b="1" u="none" strike="noStrike" cap="none">
                        <a:latin typeface="Times New Roman"/>
                        <a:ea typeface="Times New Roman"/>
                        <a:cs typeface="Times New Roman"/>
                        <a:sym typeface="Times New Roman"/>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tc>
                  <a:txBody>
                    <a:bodyPr/>
                    <a:lstStyle/>
                    <a:p>
                      <a:pPr marL="0" marR="0" lvl="0" indent="0" algn="ctr" rtl="0">
                        <a:lnSpc>
                          <a:spcPct val="150000"/>
                        </a:lnSpc>
                        <a:spcBef>
                          <a:spcPts val="0"/>
                        </a:spcBef>
                        <a:spcAft>
                          <a:spcPts val="0"/>
                        </a:spcAft>
                        <a:buNone/>
                      </a:pPr>
                      <a:r>
                        <a:rPr lang="en-US" sz="3000" u="none" strike="noStrike" cap="none" dirty="0" err="1">
                          <a:latin typeface="Times New Roman"/>
                          <a:ea typeface="Times New Roman"/>
                          <a:cs typeface="Times New Roman"/>
                          <a:sym typeface="Times New Roman"/>
                        </a:rPr>
                        <a:t>Buổi</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đầu</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khởi</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nghĩa</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khó</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khăn</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chồng</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chất</a:t>
                      </a:r>
                      <a:endParaRPr sz="3000" u="none" strike="noStrike" cap="none" dirty="0">
                        <a:latin typeface="Times New Roman"/>
                        <a:ea typeface="Times New Roman"/>
                        <a:cs typeface="Times New Roman"/>
                        <a:sym typeface="Times New Roman"/>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n-US" sz="3000" u="none" strike="noStrike" cap="none">
                          <a:latin typeface="Times New Roman"/>
                          <a:ea typeface="Times New Roman"/>
                          <a:cs typeface="Times New Roman"/>
                          <a:sym typeface="Times New Roman"/>
                        </a:rPr>
                        <a:t>Vùng núi rừng Thanh Hóa xa xôi, hiểm trở</a:t>
                      </a:r>
                      <a:endParaRPr sz="3000" u="none" strike="noStrike" cap="none">
                        <a:latin typeface="Times New Roman"/>
                        <a:ea typeface="Times New Roman"/>
                        <a:cs typeface="Times New Roman"/>
                        <a:sym typeface="Times New Roman"/>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24650">
                <a:tc>
                  <a:txBody>
                    <a:bodyPr/>
                    <a:lstStyle/>
                    <a:p>
                      <a:pPr marL="0" marR="0" lvl="0" indent="0" algn="ctr" rtl="0">
                        <a:lnSpc>
                          <a:spcPct val="150000"/>
                        </a:lnSpc>
                        <a:spcBef>
                          <a:spcPts val="0"/>
                        </a:spcBef>
                        <a:spcAft>
                          <a:spcPts val="0"/>
                        </a:spcAft>
                        <a:buNone/>
                      </a:pPr>
                      <a:r>
                        <a:rPr lang="en-US" sz="3000" b="1" u="none" strike="noStrike" cap="none">
                          <a:latin typeface="Times New Roman"/>
                          <a:ea typeface="Times New Roman"/>
                          <a:cs typeface="Times New Roman"/>
                          <a:sym typeface="Times New Roman"/>
                        </a:rPr>
                        <a:t>Đòi lại gươm thần</a:t>
                      </a:r>
                      <a:endParaRPr sz="3000" b="1" u="none" strike="noStrike" cap="none">
                        <a:latin typeface="Times New Roman"/>
                        <a:ea typeface="Times New Roman"/>
                        <a:cs typeface="Times New Roman"/>
                        <a:sym typeface="Times New Roman"/>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FBE4D4"/>
                    </a:solidFill>
                  </a:tcPr>
                </a:tc>
                <a:tc>
                  <a:txBody>
                    <a:bodyPr/>
                    <a:lstStyle/>
                    <a:p>
                      <a:pPr marL="0" marR="0" lvl="0" indent="0" algn="ctr" rtl="0">
                        <a:lnSpc>
                          <a:spcPct val="150000"/>
                        </a:lnSpc>
                        <a:spcBef>
                          <a:spcPts val="0"/>
                        </a:spcBef>
                        <a:spcAft>
                          <a:spcPts val="0"/>
                        </a:spcAft>
                        <a:buNone/>
                      </a:pPr>
                      <a:r>
                        <a:rPr lang="en-US" sz="3000" u="none" strike="noStrike" cap="none" dirty="0" err="1">
                          <a:latin typeface="Times New Roman"/>
                          <a:ea typeface="Times New Roman"/>
                          <a:cs typeface="Times New Roman"/>
                          <a:sym typeface="Times New Roman"/>
                        </a:rPr>
                        <a:t>Khi</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đã</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đánh</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đuổi</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quân</a:t>
                      </a:r>
                      <a:r>
                        <a:rPr lang="en-US" sz="3000" u="none" strike="noStrike" cap="none" dirty="0">
                          <a:latin typeface="Times New Roman"/>
                          <a:ea typeface="Times New Roman"/>
                          <a:cs typeface="Times New Roman"/>
                          <a:sym typeface="Times New Roman"/>
                        </a:rPr>
                        <a:t> Minh, </a:t>
                      </a:r>
                      <a:r>
                        <a:rPr lang="en-US" sz="3000" u="none" strike="noStrike" cap="none" dirty="0" err="1">
                          <a:latin typeface="Times New Roman"/>
                          <a:ea typeface="Times New Roman"/>
                          <a:cs typeface="Times New Roman"/>
                          <a:sym typeface="Times New Roman"/>
                        </a:rPr>
                        <a:t>đất</a:t>
                      </a:r>
                      <a:r>
                        <a:rPr lang="en-US" sz="3000" u="none" strike="noStrike" cap="none" baseline="0" dirty="0">
                          <a:latin typeface="Times New Roman"/>
                          <a:ea typeface="Times New Roman"/>
                          <a:cs typeface="Times New Roman"/>
                          <a:sym typeface="Times New Roman"/>
                        </a:rPr>
                        <a:t> </a:t>
                      </a:r>
                      <a:r>
                        <a:rPr lang="en-US" sz="3000" u="none" strike="noStrike" cap="none" baseline="0" dirty="0" err="1">
                          <a:latin typeface="Times New Roman"/>
                          <a:ea typeface="Times New Roman"/>
                          <a:cs typeface="Times New Roman"/>
                          <a:sym typeface="Times New Roman"/>
                        </a:rPr>
                        <a:t>nước</a:t>
                      </a:r>
                      <a:r>
                        <a:rPr lang="en-US" sz="3000" u="none" strike="noStrike" cap="none" baseline="0" dirty="0">
                          <a:latin typeface="Times New Roman"/>
                          <a:ea typeface="Times New Roman"/>
                          <a:cs typeface="Times New Roman"/>
                          <a:sym typeface="Times New Roman"/>
                        </a:rPr>
                        <a:t> </a:t>
                      </a:r>
                      <a:r>
                        <a:rPr lang="en-US" sz="3000" u="none" strike="noStrike" cap="none" baseline="0" dirty="0" err="1">
                          <a:latin typeface="Times New Roman"/>
                          <a:ea typeface="Times New Roman"/>
                          <a:cs typeface="Times New Roman"/>
                          <a:sym typeface="Times New Roman"/>
                        </a:rPr>
                        <a:t>hòa</a:t>
                      </a:r>
                      <a:r>
                        <a:rPr lang="en-US" sz="3000" u="none" strike="noStrike" cap="none" baseline="0" dirty="0">
                          <a:latin typeface="Times New Roman"/>
                          <a:ea typeface="Times New Roman"/>
                          <a:cs typeface="Times New Roman"/>
                          <a:sym typeface="Times New Roman"/>
                        </a:rPr>
                        <a:t> </a:t>
                      </a:r>
                      <a:r>
                        <a:rPr lang="en-US" sz="3000" u="none" strike="noStrike" cap="none" baseline="0" dirty="0" err="1">
                          <a:latin typeface="Times New Roman"/>
                          <a:ea typeface="Times New Roman"/>
                          <a:cs typeface="Times New Roman"/>
                          <a:sym typeface="Times New Roman"/>
                        </a:rPr>
                        <a:t>bình</a:t>
                      </a:r>
                      <a:endParaRPr sz="3000" u="none" strike="noStrike" cap="none" dirty="0">
                        <a:latin typeface="Times New Roman"/>
                        <a:ea typeface="Times New Roman"/>
                        <a:cs typeface="Times New Roman"/>
                        <a:sym typeface="Times New Roman"/>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tc>
                  <a:txBody>
                    <a:bodyPr/>
                    <a:lstStyle/>
                    <a:p>
                      <a:pPr marL="0" marR="0" lvl="0" indent="0" algn="ctr" rtl="0">
                        <a:lnSpc>
                          <a:spcPct val="150000"/>
                        </a:lnSpc>
                        <a:spcBef>
                          <a:spcPts val="0"/>
                        </a:spcBef>
                        <a:spcAft>
                          <a:spcPts val="0"/>
                        </a:spcAft>
                        <a:buNone/>
                      </a:pPr>
                      <a:r>
                        <a:rPr lang="en-US" sz="3000" u="none" strike="noStrike" cap="none" dirty="0" err="1">
                          <a:latin typeface="Times New Roman"/>
                          <a:ea typeface="Times New Roman"/>
                          <a:cs typeface="Times New Roman"/>
                          <a:sym typeface="Times New Roman"/>
                        </a:rPr>
                        <a:t>Hồ</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Tả</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Vọng</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Hồ</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Gươm</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Hồ</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Hoàn</a:t>
                      </a:r>
                      <a:r>
                        <a:rPr lang="en-US" sz="3000" u="none" strike="noStrike" cap="none" dirty="0">
                          <a:latin typeface="Times New Roman"/>
                          <a:ea typeface="Times New Roman"/>
                          <a:cs typeface="Times New Roman"/>
                          <a:sym typeface="Times New Roman"/>
                        </a:rPr>
                        <a:t> </a:t>
                      </a:r>
                      <a:r>
                        <a:rPr lang="en-US" sz="3000" u="none" strike="noStrike" cap="none" dirty="0" err="1">
                          <a:latin typeface="Times New Roman"/>
                          <a:ea typeface="Times New Roman"/>
                          <a:cs typeface="Times New Roman"/>
                          <a:sym typeface="Times New Roman"/>
                        </a:rPr>
                        <a:t>Kiếm</a:t>
                      </a:r>
                      <a:r>
                        <a:rPr lang="en-US" sz="3000" u="none" strike="noStrike" cap="none" dirty="0">
                          <a:latin typeface="Times New Roman"/>
                          <a:ea typeface="Times New Roman"/>
                          <a:cs typeface="Times New Roman"/>
                          <a:sym typeface="Times New Roman"/>
                        </a:rPr>
                        <a:t>)</a:t>
                      </a:r>
                      <a:endParaRPr sz="3000" u="none" strike="noStrike" cap="none" dirty="0">
                        <a:latin typeface="Times New Roman"/>
                        <a:ea typeface="Times New Roman"/>
                        <a:cs typeface="Times New Roman"/>
                        <a:sym typeface="Times New Roman"/>
                      </a:endParaRPr>
                    </a:p>
                  </a:txBody>
                  <a:tcPr marL="68575" marR="68575" marT="0" marB="0">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3" name="Google Shape;163;p7"/>
          <p:cNvSpPr/>
          <p:nvPr/>
        </p:nvSpPr>
        <p:spPr>
          <a:xfrm>
            <a:off x="1714500" y="0"/>
            <a:ext cx="10077450" cy="762000"/>
          </a:xfrm>
          <a:prstGeom prst="rect">
            <a:avLst/>
          </a:prstGeom>
          <a:solidFill>
            <a:srgbClr val="FFFF00"/>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chemeClr val="dk1"/>
                </a:solidFill>
                <a:latin typeface="Times New Roman"/>
                <a:ea typeface="Times New Roman"/>
                <a:cs typeface="Times New Roman"/>
                <a:sym typeface="Times New Roman"/>
              </a:rPr>
              <a:t>BỐI CẢNH XẢY RA CÂU CHUYỆN</a:t>
            </a:r>
            <a:endParaRPr sz="2800"/>
          </a:p>
        </p:txBody>
      </p:sp>
      <p:sp>
        <p:nvSpPr>
          <p:cNvPr id="4" name="Google Shape;164;p7"/>
          <p:cNvSpPr/>
          <p:nvPr/>
        </p:nvSpPr>
        <p:spPr>
          <a:xfrm>
            <a:off x="1162050" y="0"/>
            <a:ext cx="1090582" cy="762000"/>
          </a:xfrm>
          <a:prstGeom prst="ellipse">
            <a:avLst/>
          </a:prstGeom>
          <a:solidFill>
            <a:srgbClr val="E1EFD8"/>
          </a:solidFill>
          <a:ln w="57150"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chemeClr val="dk1"/>
                </a:solidFill>
                <a:latin typeface="Arima Madurai"/>
                <a:ea typeface="Arima Madurai"/>
                <a:cs typeface="Arima Madurai"/>
                <a:sym typeface="Arima Madurai"/>
              </a:rPr>
              <a:t>2</a:t>
            </a:r>
            <a:endParaRP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4"/>
                                        </p:tgtEl>
                                        <p:attrNameLst>
                                          <p:attrName>style.visibility</p:attrName>
                                        </p:attrNameLst>
                                      </p:cBhvr>
                                      <p:to>
                                        <p:strVal val="visible"/>
                                      </p:to>
                                    </p:set>
                                    <p:animEffect transition="in" filter="barn(inVertical)">
                                      <p:cBhvr>
                                        <p:cTn id="17"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p:nvPr/>
        </p:nvSpPr>
        <p:spPr>
          <a:xfrm>
            <a:off x="1743074" y="414112"/>
            <a:ext cx="9382126" cy="990600"/>
          </a:xfrm>
          <a:prstGeom prst="rect">
            <a:avLst/>
          </a:prstGeom>
          <a:solidFill>
            <a:srgbClr val="FFFF00"/>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3200" b="1">
                <a:solidFill>
                  <a:schemeClr val="dk1"/>
                </a:solidFill>
                <a:latin typeface="Times New Roman"/>
                <a:ea typeface="Times New Roman"/>
                <a:cs typeface="Times New Roman"/>
                <a:sym typeface="Times New Roman"/>
              </a:rPr>
              <a:t>Thái độ của tác giả dân gian dành cho nhân vật</a:t>
            </a:r>
            <a:endParaRPr/>
          </a:p>
        </p:txBody>
      </p:sp>
      <p:sp>
        <p:nvSpPr>
          <p:cNvPr id="225" name="Google Shape;225;p13"/>
          <p:cNvSpPr/>
          <p:nvPr/>
        </p:nvSpPr>
        <p:spPr>
          <a:xfrm>
            <a:off x="1190625" y="414112"/>
            <a:ext cx="1090582" cy="990600"/>
          </a:xfrm>
          <a:prstGeom prst="ellipse">
            <a:avLst/>
          </a:prstGeom>
          <a:solidFill>
            <a:srgbClr val="E1EFD8"/>
          </a:solidFill>
          <a:ln w="57150" cap="flat" cmpd="sng">
            <a:solidFill>
              <a:srgbClr val="3A3838"/>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500" b="1" dirty="0">
                <a:solidFill>
                  <a:schemeClr val="dk1"/>
                </a:solidFill>
                <a:latin typeface="Arima Madurai"/>
                <a:ea typeface="Arima Madurai"/>
                <a:cs typeface="Arima Madurai"/>
                <a:sym typeface="Arima Madurai"/>
              </a:rPr>
              <a:t>3</a:t>
            </a:r>
            <a:endParaRPr dirty="0"/>
          </a:p>
        </p:txBody>
      </p:sp>
      <p:sp>
        <p:nvSpPr>
          <p:cNvPr id="226" name="Google Shape;226;p13"/>
          <p:cNvSpPr txBox="1"/>
          <p:nvPr/>
        </p:nvSpPr>
        <p:spPr>
          <a:xfrm>
            <a:off x="4495800" y="1371600"/>
            <a:ext cx="7410450" cy="526293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Từ</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ngữ</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xưng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hô</a:t>
            </a:r>
            <a:r>
              <a:rPr lang="en-US" sz="3200" dirty="0">
                <a:solidFill>
                  <a:schemeClr val="dk1"/>
                </a:solidFill>
                <a:latin typeface="Times New Roman"/>
                <a:ea typeface="Times New Roman"/>
                <a:cs typeface="Times New Roman"/>
                <a:sym typeface="Times New Roman"/>
              </a:rPr>
              <a:t>: minh </a:t>
            </a:r>
            <a:r>
              <a:rPr lang="en-US" sz="3200" dirty="0" err="1">
                <a:solidFill>
                  <a:schemeClr val="dk1"/>
                </a:solidFill>
                <a:latin typeface="Times New Roman"/>
                <a:ea typeface="Times New Roman"/>
                <a:cs typeface="Times New Roman"/>
                <a:sym typeface="Times New Roman"/>
              </a:rPr>
              <a:t>công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bệ</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hạ</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tướng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vua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vua</a:t>
            </a:r>
            <a:r>
              <a:rPr lang="en-US" sz="3200" dirty="0">
                <a:solidFill>
                  <a:schemeClr val="dk1"/>
                </a:solidFill>
                <a:latin typeface="Times New Roman"/>
                <a:ea typeface="Times New Roman"/>
                <a:cs typeface="Times New Roman"/>
                <a:sym typeface="Times New Roman"/>
              </a:rPr>
              <a:t>.</a:t>
            </a:r>
            <a:endParaRPr dirty="0"/>
          </a:p>
          <a:p>
            <a:pPr marL="0" marR="0" lvl="0" indent="0" algn="just" rtl="0">
              <a:lnSpc>
                <a:spcPct val="150000"/>
              </a:lnSpc>
              <a:spcBef>
                <a:spcPts val="0"/>
              </a:spcBef>
              <a:spcAft>
                <a:spcPts val="0"/>
              </a:spcAft>
              <a:buNone/>
            </a:pP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Câu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văn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hiện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cảm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cảm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xúc</a:t>
            </a:r>
            <a:r>
              <a:rPr lang="en-US" sz="3200" dirty="0">
                <a:solidFill>
                  <a:schemeClr val="dk1"/>
                </a:solidFill>
                <a:latin typeface="Times New Roman"/>
                <a:ea typeface="Times New Roman"/>
                <a:cs typeface="Times New Roman"/>
                <a:sym typeface="Times New Roman"/>
              </a:rPr>
              <a:t>:</a:t>
            </a:r>
            <a:endParaRPr dirty="0"/>
          </a:p>
          <a:p>
            <a:pPr marL="0" marR="0" lvl="0" indent="0" algn="just" rtl="0">
              <a:lnSpc>
                <a:spcPct val="150000"/>
              </a:lnSpc>
              <a:spcBef>
                <a:spcPts val="0"/>
              </a:spcBef>
              <a:spcAft>
                <a:spcPts val="0"/>
              </a:spcAft>
              <a:buNone/>
            </a:pP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Sự</a:t>
            </a:r>
            <a:r>
              <a:rPr lang="en-US" sz="3200" dirty="0">
                <a:solidFill>
                  <a:schemeClr val="dk1"/>
                </a:solidFill>
                <a:latin typeface="Times New Roman"/>
                <a:ea typeface="Times New Roman"/>
                <a:cs typeface="Times New Roman"/>
                <a:sym typeface="Times New Roman"/>
              </a:rPr>
              <a:t> lo </a:t>
            </a:r>
            <a:r>
              <a:rPr lang="en-US" sz="3200" dirty="0" err="1">
                <a:solidFill>
                  <a:schemeClr val="dk1"/>
                </a:solidFill>
                <a:latin typeface="Times New Roman"/>
                <a:ea typeface="Times New Roman"/>
                <a:cs typeface="Times New Roman"/>
                <a:sym typeface="Times New Roman"/>
              </a:rPr>
              <a:t>lắng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Một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hôm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bị</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giặc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đuổi</a:t>
            </a:r>
            <a:r>
              <a:rPr lang="en-US" sz="3200" dirty="0">
                <a:solidFill>
                  <a:schemeClr val="dk1"/>
                </a:solidFill>
                <a:latin typeface="Times New Roman"/>
                <a:ea typeface="Times New Roman"/>
                <a:cs typeface="Times New Roman"/>
                <a:sym typeface="Times New Roman"/>
              </a:rPr>
              <a:t>…”</a:t>
            </a:r>
            <a:endParaRPr dirty="0"/>
          </a:p>
          <a:p>
            <a:pPr marL="0" marR="0" lvl="0" indent="0" algn="just" rtl="0">
              <a:lnSpc>
                <a:spcPct val="150000"/>
              </a:lnSpc>
              <a:spcBef>
                <a:spcPts val="0"/>
              </a:spcBef>
              <a:spcAft>
                <a:spcPts val="0"/>
              </a:spcAft>
              <a:buNone/>
            </a:pP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Phấn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khởi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Từ</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đó</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khí</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thế</a:t>
            </a:r>
            <a:r>
              <a:rPr lang="en-US" sz="3200" dirty="0">
                <a:solidFill>
                  <a:schemeClr val="dk1"/>
                </a:solidFill>
                <a:latin typeface="Times New Roman"/>
                <a:ea typeface="Times New Roman"/>
                <a:cs typeface="Times New Roman"/>
                <a:sym typeface="Times New Roman"/>
              </a:rPr>
              <a:t>…”</a:t>
            </a:r>
            <a:endParaRPr dirty="0"/>
          </a:p>
          <a:p>
            <a:pPr marL="0" marR="0" lvl="0" indent="0" algn="just" rtl="0">
              <a:lnSpc>
                <a:spcPct val="150000"/>
              </a:lnSpc>
              <a:spcBef>
                <a:spcPts val="0"/>
              </a:spcBef>
              <a:spcAft>
                <a:spcPts val="0"/>
              </a:spcAft>
              <a:buNone/>
            </a:pP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Sự</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yêu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mến</a:t>
            </a:r>
            <a:r>
              <a:rPr lang="en-US" sz="3200" dirty="0">
                <a:solidFill>
                  <a:schemeClr val="dk1"/>
                </a:solidFill>
                <a:latin typeface="Times New Roman"/>
                <a:ea typeface="Times New Roman"/>
                <a:cs typeface="Times New Roman"/>
                <a:sym typeface="Times New Roman"/>
              </a:rPr>
              <a:t>, tin </a:t>
            </a:r>
            <a:r>
              <a:rPr lang="en-US" sz="3200" dirty="0" err="1">
                <a:solidFill>
                  <a:schemeClr val="dk1"/>
                </a:solidFill>
                <a:latin typeface="Times New Roman"/>
                <a:ea typeface="Times New Roman"/>
                <a:cs typeface="Times New Roman"/>
                <a:sym typeface="Times New Roman"/>
              </a:rPr>
              <a:t>tưởng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ngưỡng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mộ</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với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Lê</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Lợi</a:t>
            </a:r>
            <a:r>
              <a:rPr lang="en-US" sz="3200" dirty="0">
                <a:solidFill>
                  <a:schemeClr val="dk1"/>
                </a:solidFill>
                <a:latin typeface="Times New Roman"/>
                <a:ea typeface="Times New Roman"/>
                <a:cs typeface="Times New Roman"/>
                <a:sym typeface="Times New Roman"/>
              </a:rPr>
              <a:t>.</a:t>
            </a:r>
            <a:endParaRPr dirty="0"/>
          </a:p>
        </p:txBody>
      </p:sp>
      <p:pic>
        <p:nvPicPr>
          <p:cNvPr id="227" name="Google Shape;227;p13" descr="Truyện cổ tích - Sự tích hồ gươm - Terrabook - YouTube"/>
          <p:cNvPicPr preferRelativeResize="0"/>
          <p:nvPr/>
        </p:nvPicPr>
        <p:blipFill rotWithShape="1">
          <a:blip r:embed="rId3">
            <a:alphaModFix/>
          </a:blip>
          <a:srcRect t="13523" b="13574"/>
          <a:stretch/>
        </p:blipFill>
        <p:spPr>
          <a:xfrm>
            <a:off x="437731" y="2120202"/>
            <a:ext cx="3905669" cy="3333086"/>
          </a:xfrm>
          <a:prstGeom prst="rect">
            <a:avLst/>
          </a:prstGeom>
          <a:noFill/>
          <a:ln>
            <a:noFill/>
          </a:ln>
        </p:spPr>
      </p:pic>
      <p:sp>
        <p:nvSpPr>
          <p:cNvPr id="228" name="Google Shape;228;p13"/>
          <p:cNvSpPr/>
          <p:nvPr/>
        </p:nvSpPr>
        <p:spPr>
          <a:xfrm>
            <a:off x="437731" y="3597310"/>
            <a:ext cx="1411166" cy="1855978"/>
          </a:xfrm>
          <a:prstGeom prst="rtTriangle">
            <a:avLst/>
          </a:prstGeom>
          <a:solidFill>
            <a:srgbClr val="00B0F0"/>
          </a:soli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barn(inVertical)">
                                      <p:cBhvr>
                                        <p:cTn id="7" dur="500"/>
                                        <p:tgtEl>
                                          <p:spTgt spid="2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4"/>
                                        </p:tgtEl>
                                        <p:attrNameLst>
                                          <p:attrName>style.visibility</p:attrName>
                                        </p:attrNameLst>
                                      </p:cBhvr>
                                      <p:to>
                                        <p:strVal val="visible"/>
                                      </p:to>
                                    </p:set>
                                    <p:animEffect transition="in" filter="barn(inVertical)">
                                      <p:cBhvr>
                                        <p:cTn id="10" dur="500"/>
                                        <p:tgtEl>
                                          <p:spTgt spid="2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6"/>
                                        </p:tgtEl>
                                        <p:attrNameLst>
                                          <p:attrName>style.visibility</p:attrName>
                                        </p:attrNameLst>
                                      </p:cBhvr>
                                      <p:to>
                                        <p:strVal val="visible"/>
                                      </p:to>
                                    </p:set>
                                    <p:animEffect transition="in" filter="barn(inVertical)">
                                      <p:cBhvr>
                                        <p:cTn id="15" dur="5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animBg="1"/>
      <p:bldP spid="225" grpId="0" animBg="1"/>
      <p:bldP spid="2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4"/>
          <p:cNvSpPr/>
          <p:nvPr/>
        </p:nvSpPr>
        <p:spPr>
          <a:xfrm rot="-2700000" flipH="1">
            <a:off x="-376156" y="-253670"/>
            <a:ext cx="182763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14"/>
          <p:cNvSpPr/>
          <p:nvPr/>
        </p:nvSpPr>
        <p:spPr>
          <a:xfrm rot="-2700000" flipH="1">
            <a:off x="891641" y="422146"/>
            <a:ext cx="645368"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6" name="Google Shape;236;p14"/>
          <p:cNvSpPr/>
          <p:nvPr/>
        </p:nvSpPr>
        <p:spPr>
          <a:xfrm rot="-2700000" flipH="1">
            <a:off x="10043482" y="655140"/>
            <a:ext cx="687472"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7" name="Google Shape;237;p14"/>
          <p:cNvSpPr/>
          <p:nvPr/>
        </p:nvSpPr>
        <p:spPr>
          <a:xfrm rot="10800000" flipH="1">
            <a:off x="9356643" y="0"/>
            <a:ext cx="2835357"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4"/>
          <p:cNvSpPr/>
          <p:nvPr/>
        </p:nvSpPr>
        <p:spPr>
          <a:xfrm flipH="1">
            <a:off x="7976344" y="6115501"/>
            <a:ext cx="1494513"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4"/>
          <p:cNvSpPr/>
          <p:nvPr/>
        </p:nvSpPr>
        <p:spPr>
          <a:xfrm flipH="1">
            <a:off x="7604080" y="6453143"/>
            <a:ext cx="814903"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240" name="Google Shape;240;p14"/>
          <p:cNvGraphicFramePr/>
          <p:nvPr/>
        </p:nvGraphicFramePr>
        <p:xfrm>
          <a:off x="656055" y="643467"/>
          <a:ext cx="10879900" cy="5495145"/>
        </p:xfrm>
        <a:graphic>
          <a:graphicData uri="http://schemas.openxmlformats.org/drawingml/2006/table">
            <a:tbl>
              <a:tblPr>
                <a:noFill/>
                <a:tableStyleId>{158D2521-C2A0-48C5-8EB1-D505DAB06D9F}</a:tableStyleId>
              </a:tblPr>
              <a:tblGrid>
                <a:gridCol w="3570100">
                  <a:extLst>
                    <a:ext uri="{9D8B030D-6E8A-4147-A177-3AD203B41FA5}">
                      <a16:colId xmlns:a16="http://schemas.microsoft.com/office/drawing/2014/main" val="20000"/>
                    </a:ext>
                  </a:extLst>
                </a:gridCol>
                <a:gridCol w="3571975">
                  <a:extLst>
                    <a:ext uri="{9D8B030D-6E8A-4147-A177-3AD203B41FA5}">
                      <a16:colId xmlns:a16="http://schemas.microsoft.com/office/drawing/2014/main" val="20001"/>
                    </a:ext>
                  </a:extLst>
                </a:gridCol>
                <a:gridCol w="3737825">
                  <a:extLst>
                    <a:ext uri="{9D8B030D-6E8A-4147-A177-3AD203B41FA5}">
                      <a16:colId xmlns:a16="http://schemas.microsoft.com/office/drawing/2014/main" val="20002"/>
                    </a:ext>
                  </a:extLst>
                </a:gridCol>
              </a:tblGrid>
              <a:tr h="441500">
                <a:tc gridSpan="3">
                  <a:txBody>
                    <a:bodyPr/>
                    <a:lstStyle/>
                    <a:p>
                      <a:pPr marL="0" marR="0" lvl="0" indent="0" algn="ctr" rtl="0">
                        <a:lnSpc>
                          <a:spcPct val="150000"/>
                        </a:lnSpc>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Đặc điểm truyện truyền thuyết</a:t>
                      </a:r>
                      <a:endParaRPr sz="4100" b="0" i="0" u="none" strike="noStrike" cap="none">
                        <a:latin typeface="Arial"/>
                        <a:ea typeface="Arial"/>
                        <a:cs typeface="Arial"/>
                        <a:sym typeface="Arial"/>
                      </a:endParaRPr>
                    </a:p>
                  </a:txBody>
                  <a:tcPr marL="207050" marR="207050" marT="103525" marB="1035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9025">
                <a:tc>
                  <a:txBody>
                    <a:bodyPr/>
                    <a:lstStyle/>
                    <a:p>
                      <a:pPr marL="0" marR="0" lvl="0" indent="0" algn="ctr" rtl="0">
                        <a:lnSpc>
                          <a:spcPct val="150000"/>
                        </a:lnSpc>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Nhân vật</a:t>
                      </a:r>
                      <a:endParaRPr sz="4100" b="0" i="0" u="none" strike="noStrike" cap="none">
                        <a:latin typeface="Arial"/>
                        <a:ea typeface="Arial"/>
                        <a:cs typeface="Arial"/>
                        <a:sym typeface="Arial"/>
                      </a:endParaRPr>
                    </a:p>
                  </a:txBody>
                  <a:tcPr marL="155275" marR="155275" marT="215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lnSpc>
                          <a:spcPct val="150000"/>
                        </a:lnSpc>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Cốt truyện</a:t>
                      </a:r>
                      <a:endParaRPr sz="4100" b="0" i="0" u="none" strike="noStrike" cap="none">
                        <a:latin typeface="Arial"/>
                        <a:ea typeface="Arial"/>
                        <a:cs typeface="Arial"/>
                        <a:sym typeface="Arial"/>
                      </a:endParaRPr>
                    </a:p>
                  </a:txBody>
                  <a:tcPr marL="155275" marR="155275" marT="215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tc>
                  <a:txBody>
                    <a:bodyPr/>
                    <a:lstStyle/>
                    <a:p>
                      <a:pPr marL="0" marR="0" lvl="0" indent="0" algn="ctr" rtl="0">
                        <a:lnSpc>
                          <a:spcPct val="150000"/>
                        </a:lnSpc>
                        <a:spcBef>
                          <a:spcPts val="0"/>
                        </a:spcBef>
                        <a:spcAft>
                          <a:spcPts val="0"/>
                        </a:spcAft>
                        <a:buNone/>
                      </a:pPr>
                      <a:r>
                        <a:rPr lang="en-US" sz="3200" b="1" i="0" u="none" strike="noStrike" cap="none">
                          <a:solidFill>
                            <a:srgbClr val="0000FF"/>
                          </a:solidFill>
                          <a:latin typeface="Times New Roman"/>
                          <a:ea typeface="Times New Roman"/>
                          <a:cs typeface="Times New Roman"/>
                          <a:sym typeface="Times New Roman"/>
                        </a:rPr>
                        <a:t>Yếu tố kì ảo</a:t>
                      </a:r>
                      <a:endParaRPr sz="4100" b="0" i="0" u="none" strike="noStrike" cap="none">
                        <a:latin typeface="Arial"/>
                        <a:ea typeface="Arial"/>
                        <a:cs typeface="Arial"/>
                        <a:sym typeface="Arial"/>
                      </a:endParaRPr>
                    </a:p>
                  </a:txBody>
                  <a:tcPr marL="155275" marR="155275" marT="215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27550">
                <a:tc>
                  <a:txBody>
                    <a:bodyPr/>
                    <a:lstStyle/>
                    <a:p>
                      <a:pPr marL="0" marR="0" lvl="0" indent="0" algn="just" rtl="0">
                        <a:lnSpc>
                          <a:spcPct val="15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 </a:t>
                      </a:r>
                      <a:endParaRPr sz="4100" b="0" i="0" u="none" strike="noStrike" cap="none">
                        <a:latin typeface="Arial"/>
                        <a:ea typeface="Arial"/>
                        <a:cs typeface="Arial"/>
                        <a:sym typeface="Arial"/>
                      </a:endParaRPr>
                    </a:p>
                  </a:txBody>
                  <a:tcPr marL="155275" marR="155275" marT="215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 </a:t>
                      </a:r>
                      <a:endParaRPr sz="41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 </a:t>
                      </a:r>
                      <a:endParaRPr sz="41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 </a:t>
                      </a:r>
                      <a:endParaRPr sz="41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 </a:t>
                      </a:r>
                      <a:endParaRPr sz="4100" b="0" i="0" u="none" strike="noStrike" cap="none">
                        <a:latin typeface="Arial"/>
                        <a:ea typeface="Arial"/>
                        <a:cs typeface="Arial"/>
                        <a:sym typeface="Arial"/>
                      </a:endParaRPr>
                    </a:p>
                    <a:p>
                      <a:pPr marL="0" marR="0" lvl="0" indent="0" algn="just" rtl="0">
                        <a:lnSpc>
                          <a:spcPct val="15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 </a:t>
                      </a:r>
                      <a:endParaRPr sz="4100" b="0" i="0" u="none" strike="noStrike" cap="none">
                        <a:latin typeface="Arial"/>
                        <a:ea typeface="Arial"/>
                        <a:cs typeface="Arial"/>
                        <a:sym typeface="Arial"/>
                      </a:endParaRPr>
                    </a:p>
                  </a:txBody>
                  <a:tcPr marL="155275" marR="155275" marT="215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50000"/>
                        </a:lnSpc>
                        <a:spcBef>
                          <a:spcPts val="0"/>
                        </a:spcBef>
                        <a:spcAft>
                          <a:spcPts val="0"/>
                        </a:spcAft>
                        <a:buNone/>
                      </a:pPr>
                      <a:r>
                        <a:rPr lang="en-US" sz="3200" b="0" i="0" u="none" strike="noStrike" cap="none">
                          <a:solidFill>
                            <a:srgbClr val="000000"/>
                          </a:solidFill>
                          <a:latin typeface="Times New Roman"/>
                          <a:ea typeface="Times New Roman"/>
                          <a:cs typeface="Times New Roman"/>
                          <a:sym typeface="Times New Roman"/>
                        </a:rPr>
                        <a:t> </a:t>
                      </a:r>
                      <a:endParaRPr sz="4100" b="0" i="0" u="none" strike="noStrike" cap="none">
                        <a:latin typeface="Arial"/>
                        <a:ea typeface="Arial"/>
                        <a:cs typeface="Arial"/>
                        <a:sym typeface="Arial"/>
                      </a:endParaRPr>
                    </a:p>
                  </a:txBody>
                  <a:tcPr marL="155275" marR="155275" marT="21575"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785</Words>
  <Application>Microsoft Office PowerPoint</Application>
  <PresentationFormat>Widescreen</PresentationFormat>
  <Paragraphs>153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Arima Madurai</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Sắp xếp các sự kiện sau theo trình tự xuất hiện trong văn bản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office014</dc:creator>
  <cp:lastModifiedBy>MyPC</cp:lastModifiedBy>
  <cp:revision>19</cp:revision>
  <dcterms:created xsi:type="dcterms:W3CDTF">2021-06-20T13:50:32Z</dcterms:created>
  <dcterms:modified xsi:type="dcterms:W3CDTF">2025-09-15T21:07:40Z</dcterms:modified>
</cp:coreProperties>
</file>