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3" r:id="rId3"/>
    <p:sldMasterId id="2147483691" r:id="rId4"/>
    <p:sldMasterId id="2147483708" r:id="rId5"/>
    <p:sldMasterId id="2147483722" r:id="rId6"/>
    <p:sldMasterId id="2147483749" r:id="rId7"/>
    <p:sldMasterId id="2147483785" r:id="rId8"/>
    <p:sldMasterId id="2147483830" r:id="rId9"/>
  </p:sldMasterIdLst>
  <p:notesMasterIdLst>
    <p:notesMasterId r:id="rId29"/>
  </p:notesMasterIdLst>
  <p:sldIdLst>
    <p:sldId id="657" r:id="rId10"/>
    <p:sldId id="664" r:id="rId11"/>
    <p:sldId id="257" r:id="rId12"/>
    <p:sldId id="653" r:id="rId13"/>
    <p:sldId id="660" r:id="rId14"/>
    <p:sldId id="650" r:id="rId15"/>
    <p:sldId id="659" r:id="rId16"/>
    <p:sldId id="651" r:id="rId17"/>
    <p:sldId id="665" r:id="rId18"/>
    <p:sldId id="667" r:id="rId19"/>
    <p:sldId id="670" r:id="rId20"/>
    <p:sldId id="643" r:id="rId21"/>
    <p:sldId id="661" r:id="rId22"/>
    <p:sldId id="588" r:id="rId23"/>
    <p:sldId id="634" r:id="rId24"/>
    <p:sldId id="666" r:id="rId25"/>
    <p:sldId id="662" r:id="rId26"/>
    <p:sldId id="668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2" y="90"/>
      </p:cViewPr>
      <p:guideLst>
        <p:guide orient="horz" pos="216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5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8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CD010-A9A3-4117-BFBF-9C1583B3E142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55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CD010-A9A3-4117-BFBF-9C1583B3E142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118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CD010-A9A3-4117-BFBF-9C1583B3E142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792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CD010-A9A3-4117-BFBF-9C1583B3E142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893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/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/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/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/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/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/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/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/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/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/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/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/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/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/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/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/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/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/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/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/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/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/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/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/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/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/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/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/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/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/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/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/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6" grpId="2" animBg="1"/>
      <p:bldP spid="46" grpId="3" animBg="1"/>
      <p:bldP spid="46" grpId="4" animBg="1"/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  <p:bldP spid="49" grpId="0" animBg="1"/>
      <p:bldP spid="49" grpId="1" animBg="1"/>
      <p:bldP spid="49" grpId="2" animBg="1"/>
      <p:bldP spid="49" grpId="3" animBg="1"/>
      <p:bldP spid="49" grpId="4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577FB4-2F84-493B-A079-FF879CA5770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9ABE28-9B0D-4ABD-98A4-40A8B76F6E2B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E7CB-B643-452B-8035-3C53BAFCAC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C5EA7-1E39-48EA-B030-DAF3339010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58361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AE19-BFF3-4191-929B-1011791D7E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87080-CBB2-4E3D-BBEC-2AC2223F49C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54746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CE68-22F4-476A-8957-37ABD0FC433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B68A3-5825-4DAB-B269-2FFAF563010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33058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4E27-08A3-4471-9C9B-785B0AA8899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60C1-8ECF-4C17-A378-EA932871419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61932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3ABD4-4B63-40B3-A02E-20727C6078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DF8C-9C68-4045-8832-AAF38E8665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63474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1404A-7C16-4476-882A-86C416D6ED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B2BA-B2DE-4F42-AC37-5738C1238A9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4388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4E2B-6E52-4AE8-8AE9-F7B7AA5B6D8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258C-084D-4A65-A6DD-C55BA2C5D1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644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671A-0101-425D-96E2-293B321C692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03CD6-F780-4991-A482-477BB2AB799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47520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A833-CA9B-4A12-AD4F-7208C8C3887E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AE24-D9B8-4B29-8336-68BC20ED21A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50047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FF4F1-1430-4253-9E54-B8D00245533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73B1-7C7A-4BBE-99B0-5FAF25253BD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8553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B745-F1F3-45B5-81CE-421E5C7981A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C0545-472A-4615-9851-260B70720B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3701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E7CB-B643-452B-8035-3C53BAFCAC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C5EA7-1E39-48EA-B030-DAF3339010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56515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AE19-BFF3-4191-929B-1011791D7E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87080-CBB2-4E3D-BBEC-2AC2223F49C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29835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CE68-22F4-476A-8957-37ABD0FC433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B68A3-5825-4DAB-B269-2FFAF563010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08982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4E27-08A3-4471-9C9B-785B0AA8899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60C1-8ECF-4C17-A378-EA932871419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4762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3ABD4-4B63-40B3-A02E-20727C6078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DF8C-9C68-4045-8832-AAF38E8665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380270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1404A-7C16-4476-882A-86C416D6ED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B2BA-B2DE-4F42-AC37-5738C1238A9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803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4E2B-6E52-4AE8-8AE9-F7B7AA5B6D8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258C-084D-4A65-A6DD-C55BA2C5D1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18030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671A-0101-425D-96E2-293B321C692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03CD6-F780-4991-A482-477BB2AB799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72176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A833-CA9B-4A12-AD4F-7208C8C3887E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AE24-D9B8-4B29-8336-68BC20ED21A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693272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FF4F1-1430-4253-9E54-B8D00245533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73B1-7C7A-4BBE-99B0-5FAF25253BD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42547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B745-F1F3-45B5-81CE-421E5C7981A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C0545-472A-4615-9851-260B70720B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0559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6D9CC-FF9A-4770-8B26-783691DAA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58481-4435-4E64-B8FB-D5D78BD0C2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6259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60E7-6E1C-4FBB-BF69-F95DB06702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F57D1-E762-484A-84F3-A405F5BD8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7605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0E146-F95B-477A-BA78-9A60AF71E9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0DF47-9FB3-4D2B-B51F-A6568B239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3238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00607-2DC6-4BB3-BA3E-87F481FFCB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A2012-41FF-4A16-9070-F31E4964B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015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5CE9-5D20-4BB0-8ED8-0E39273EAC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F382E-F9BE-4150-92EC-19A364FA2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8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E8EC7-AF05-406D-B9EE-BF5288E90A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12FB4-4B04-43B4-BFB8-2228DEEF3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771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6266-B0F5-4836-A8DB-E9F49FED3F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CF7DD-8956-43B8-BFC0-D80CFC56E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710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ED13D-DDA1-422D-9676-D459C128A0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FD349-F363-497B-8B5E-3FFDABAFB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5238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9329-FCCD-440A-B007-3215C53D7B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E84C2-C8C1-49D3-8CAE-C1950B82E8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1231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E5D8-8232-4146-8A93-BF3295700D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023A4-7B83-491D-84C1-6C2DD5235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0299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9B95-9B15-416F-938F-EB1C55ACF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41C85-9A42-485E-9FFF-9C29E815B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01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26/2/2024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9E9640-08A3-47F5-A6F4-05A1905C848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B42C0-5BC4-4838-85D3-6E0C00C128C6}" type="slidenum">
              <a:rPr lang="vi-V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2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9E9640-08A3-47F5-A6F4-05A1905C848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B42C0-5BC4-4838-85D3-6E0C00C128C6}" type="slidenum">
              <a:rPr lang="vi-V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33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ECCE7DC5-BE65-4F7C-825F-06679BAF19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26/2/2024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4035877-37BB-42CA-AFD1-B8B9004448FF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771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9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00" name="Picture 2" descr="Hình ảnh Powerpoint - - Tổng hợp hình ảnh dành cho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750085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7625" y="84138"/>
            <a:ext cx="11811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600" b="1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91" y="5080794"/>
            <a:ext cx="820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6600CC"/>
                </a:solidFill>
                <a:cs typeface="Times New Roman" panose="02020603050405020304" pitchFamily="18" charset="0"/>
              </a:rPr>
              <a:t> GV: </a:t>
            </a:r>
            <a:r>
              <a:rPr lang="en-US" altLang="en-US" sz="3600" b="1" dirty="0" err="1" smtClean="0">
                <a:solidFill>
                  <a:srgbClr val="6600CC"/>
                </a:solidFill>
                <a:cs typeface="Times New Roman" panose="02020603050405020304" pitchFamily="18" charset="0"/>
              </a:rPr>
              <a:t>Huỳnh</a:t>
            </a:r>
            <a:r>
              <a:rPr lang="en-US" altLang="en-US" sz="3600" b="1" dirty="0" smtClean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CC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CC"/>
                </a:solidFill>
                <a:cs typeface="Times New Roman" panose="02020603050405020304" pitchFamily="18" charset="0"/>
              </a:rPr>
              <a:t>Trúc</a:t>
            </a:r>
            <a:r>
              <a:rPr lang="en-US" altLang="en-US" sz="3600" b="1" dirty="0" smtClean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CC"/>
                </a:solidFill>
                <a:cs typeface="Times New Roman" panose="02020603050405020304" pitchFamily="18" charset="0"/>
              </a:rPr>
              <a:t>Vân</a:t>
            </a:r>
            <a:endParaRPr lang="en-US" altLang="en-US" sz="3600" b="1" dirty="0" smtClean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1468192" y="883069"/>
            <a:ext cx="91053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CHÀO MỪNG QUÝ THẦY CÔ ĐẾN DỰ GIỜ LỚP 7A5</a:t>
            </a:r>
          </a:p>
          <a:p>
            <a:pPr algn="ctr" defTabSz="457200">
              <a:defRPr/>
            </a:pPr>
            <a:endParaRPr lang="en-US" sz="32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MÔN: GIÁO DỤC CÔNG DÂN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7481" y="-515144"/>
            <a:ext cx="226218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4607" y="-418307"/>
            <a:ext cx="22621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769" y="4414044"/>
            <a:ext cx="22621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073482" y="4418806"/>
            <a:ext cx="22606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8941" y="873708"/>
            <a:ext cx="11835684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BÀI 7: ỨNG </a:t>
            </a:r>
            <a:r>
              <a:rPr lang="nl-NL" sz="3800" b="1" dirty="0">
                <a:solidFill>
                  <a:srgbClr val="7030A0"/>
                </a:solidFill>
                <a:cs typeface="Times New Roman" panose="02020603050405020304" pitchFamily="18" charset="0"/>
              </a:rPr>
              <a:t>PHÓ VỚI TÂM LÍ CĂNG </a:t>
            </a:r>
            <a:r>
              <a:rPr lang="nl-NL" sz="3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THẲNG (tiết 1)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800" b="1" dirty="0" err="1" smtClean="0">
                <a:solidFill>
                  <a:srgbClr val="FF0000"/>
                </a:solidFill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căng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tác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động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hưởng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tiêu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cực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thể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tinh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con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902" y="2774664"/>
            <a:ext cx="11354596" cy="97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Một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căng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: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kết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quả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học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tập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không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như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mong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muốn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bị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bè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lánh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bị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bố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mẹ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đặt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578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286" y="3843614"/>
            <a:ext cx="113545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Biểu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hiện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: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mệt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mỏi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chán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nản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thiếu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tập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trung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 lo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lắng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buồn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bực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,…</a:t>
            </a:r>
            <a:endParaRPr lang="en-US" sz="2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164" y="895115"/>
            <a:ext cx="11835684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800" b="1" dirty="0">
                <a:solidFill>
                  <a:srgbClr val="7030A0"/>
                </a:solidFill>
                <a:cs typeface="Times New Roman" panose="02020603050405020304" pitchFamily="18" charset="0"/>
              </a:rPr>
              <a:t>BÀI 7: ỨNG PHÓ VỚI TÂM LÍ CĂNG THẲNG (tiết 1)</a:t>
            </a:r>
            <a:endParaRPr lang="en-US" sz="3800" b="1" dirty="0">
              <a:solidFill>
                <a:srgbClr val="FF0000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  <a:p>
            <a:pPr algn="just">
              <a:lnSpc>
                <a:spcPct val="115000"/>
              </a:lnSpc>
            </a:pP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căng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tác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động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hưởng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tiêu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cực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thể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tinh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thần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căng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kết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mong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muốn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bị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bè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lánh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bị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bố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mẹ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đặt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5317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12192000" cy="601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403794" y="170067"/>
            <a:ext cx="9430508" cy="46166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Trò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</a:t>
            </a: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êu biểu hiện của cơ thể khi gặp tâm lí căng thẳng. 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815975" y="3441700"/>
            <a:ext cx="18605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Đau đầu 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692525" y="3402162"/>
            <a:ext cx="2100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Đổ mồ hôi tay</a:t>
            </a:r>
            <a:r>
              <a:rPr lang="vi-VN" altLang="en-US" sz="2400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7198166" y="3402162"/>
            <a:ext cx="962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Khóc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9881269" y="3414862"/>
            <a:ext cx="155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Đau bụng</a:t>
            </a:r>
            <a:r>
              <a:rPr lang="vi-V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949325" y="6366538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</a:t>
            </a:r>
            <a:r>
              <a:rPr lang="vi-VN" altLang="en-US" sz="2400" b="1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</a:t>
            </a: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hét 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4540203" y="6353659"/>
            <a:ext cx="3188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Không muốn ăn, uống</a:t>
            </a:r>
            <a:r>
              <a:rPr lang="vi-V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8124825" y="6362133"/>
            <a:ext cx="411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Thu mình, tự cô lập bản thân </a:t>
            </a:r>
          </a:p>
        </p:txBody>
      </p:sp>
    </p:spTree>
    <p:extLst>
      <p:ext uri="{BB962C8B-B14F-4D97-AF65-F5344CB8AC3E}">
        <p14:creationId xmlns:p14="http://schemas.microsoft.com/office/powerpoint/2010/main" val="17011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/>
      <p:bldP spid="45062" grpId="0"/>
      <p:bldP spid="45063" grpId="0"/>
      <p:bldP spid="45064" grpId="0"/>
      <p:bldP spid="45065" grpId="0"/>
      <p:bldP spid="450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8" y="117233"/>
            <a:ext cx="11934422" cy="160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 smtClean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</a:t>
            </a:r>
            <a:r>
              <a:rPr lang="nl-NL" sz="38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PHÓ VỚI TÂM LÍ CĂNG </a:t>
            </a:r>
            <a:r>
              <a:rPr lang="nl-NL" sz="3800" b="1" dirty="0" smtClean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THẲNG (Tiết 1)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微软雅黑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微软雅黑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căng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căng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微软雅黑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微软雅黑"/>
              </a:rPr>
              <a:t>:</a:t>
            </a:r>
          </a:p>
          <a:p>
            <a:pPr lvl="0"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căng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微软雅黑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/>
              <a:ea typeface="微软雅黑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738648"/>
            <a:ext cx="12192000" cy="511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0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/>
          <p:cNvSpPr/>
          <p:nvPr/>
        </p:nvSpPr>
        <p:spPr>
          <a:xfrm>
            <a:off x="2419003" y="40340"/>
            <a:ext cx="6888480" cy="9960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69268" y="1048412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/>
          <p:cNvSpPr/>
          <p:nvPr/>
        </p:nvSpPr>
        <p:spPr>
          <a:xfrm>
            <a:off x="383283" y="1596889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/>
          <p:cNvSpPr/>
          <p:nvPr/>
        </p:nvSpPr>
        <p:spPr>
          <a:xfrm>
            <a:off x="7642933" y="1667147"/>
            <a:ext cx="4382863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/>
          <p:cNvSpPr/>
          <p:nvPr/>
        </p:nvSpPr>
        <p:spPr>
          <a:xfrm>
            <a:off x="130557" y="3676388"/>
            <a:ext cx="3097233" cy="25070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/>
          <p:cNvSpPr/>
          <p:nvPr/>
        </p:nvSpPr>
        <p:spPr>
          <a:xfrm>
            <a:off x="7146237" y="3781127"/>
            <a:ext cx="4951631" cy="2729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07882" y="104872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87131" y="3384343"/>
            <a:ext cx="9729" cy="277512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70096" y="3483696"/>
            <a:ext cx="6314" cy="30327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2"/>
          </p:cNvCxnSpPr>
          <p:nvPr/>
        </p:nvCxnSpPr>
        <p:spPr>
          <a:xfrm flipH="1">
            <a:off x="9821429" y="3499837"/>
            <a:ext cx="12936" cy="324037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/>
          <p:cNvSpPr/>
          <p:nvPr/>
        </p:nvSpPr>
        <p:spPr>
          <a:xfrm>
            <a:off x="3579703" y="1596889"/>
            <a:ext cx="3822412" cy="1874802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3"/>
          <p:cNvSpPr/>
          <p:nvPr/>
        </p:nvSpPr>
        <p:spPr>
          <a:xfrm>
            <a:off x="3454265" y="3740687"/>
            <a:ext cx="3584389" cy="27110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35180" y="1048412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7833" y="1682245"/>
            <a:ext cx="2955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2423" y="1694170"/>
            <a:ext cx="38317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6202" y="1659329"/>
            <a:ext cx="4176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gì?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 hưởng của trạng thái căng thẳng.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186" y="3716732"/>
            <a:ext cx="3090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mục tiêu giành cúp vô địch trong giải thi đấu bóng rổ, do không cẩn thận nên 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chấn thương khi luyện tập.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9726" y="3698511"/>
            <a:ext cx="358438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thân: Phải nghỉ học, nghỉ thi đấu khiến cho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nên cáu kỉnh, bực bội. </a:t>
            </a:r>
          </a:p>
          <a:p>
            <a:pPr algn="just"/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xung quanh: trách móc, đổ lỗi cho các bạn, quát mắng em vô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0590" y="3709049"/>
            <a:ext cx="48381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tin…</a:t>
            </a:r>
          </a:p>
        </p:txBody>
      </p:sp>
      <p:pic>
        <p:nvPicPr>
          <p:cNvPr id="2" name="3 PHUT ĐẾM NGƯỢC - HỌC VIỆN TOÁN SƠ ĐỒ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6393" y="50531"/>
            <a:ext cx="1326091" cy="997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697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38101"/>
            <a:ext cx="8770513" cy="859463"/>
          </a:xfrm>
        </p:spPr>
        <p:txBody>
          <a:bodyPr/>
          <a:lstStyle/>
          <a:p>
            <a:pPr eaLnBrk="1" hangingPunct="1"/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348" name="Oval 3"/>
          <p:cNvSpPr>
            <a:spLocks noChangeArrowheads="1"/>
          </p:cNvSpPr>
          <p:nvPr/>
        </p:nvSpPr>
        <p:spPr bwMode="auto">
          <a:xfrm>
            <a:off x="7180263" y="1368425"/>
            <a:ext cx="3822700" cy="2968625"/>
          </a:xfrm>
          <a:prstGeom prst="ellipse">
            <a:avLst/>
          </a:prstGeom>
          <a:noFill/>
          <a:ln w="57150">
            <a:solidFill>
              <a:schemeClr val="tx2">
                <a:alpha val="39999"/>
              </a:schemeClr>
            </a:solidFill>
            <a:round/>
            <a:headEnd/>
            <a:tailEnd/>
          </a:ln>
          <a:scene3d>
            <a:camera prst="legacyPerspectiveFront"/>
            <a:lightRig rig="legacyFlat3" dir="r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349" name="Oval 4"/>
          <p:cNvSpPr>
            <a:spLocks noChangeArrowheads="1"/>
          </p:cNvSpPr>
          <p:nvPr/>
        </p:nvSpPr>
        <p:spPr bwMode="auto">
          <a:xfrm>
            <a:off x="1335088" y="1368425"/>
            <a:ext cx="3822700" cy="2968625"/>
          </a:xfrm>
          <a:prstGeom prst="ellipse">
            <a:avLst/>
          </a:prstGeom>
          <a:noFill/>
          <a:ln w="57150">
            <a:solidFill>
              <a:schemeClr val="tx2">
                <a:alpha val="39999"/>
              </a:schemeClr>
            </a:solidFill>
            <a:round/>
            <a:headEnd/>
            <a:tailEnd/>
          </a:ln>
          <a:scene3d>
            <a:camera prst="legacyPerspectiveFront"/>
            <a:lightRig rig="legacyFlat3" dir="r"/>
          </a:scene3d>
          <a:sp3d extrusionH="430200" prstMaterial="legacyPlastic">
            <a:bevelT w="13500" h="13500" prst="angle"/>
            <a:bevelB w="13500" h="13500" prst="angle"/>
            <a:extrusionClr>
              <a:schemeClr val="folHlink"/>
            </a:extrusionClr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350" name="Group 5"/>
          <p:cNvGrpSpPr>
            <a:grpSpLocks/>
          </p:cNvGrpSpPr>
          <p:nvPr/>
        </p:nvGrpSpPr>
        <p:grpSpPr bwMode="auto">
          <a:xfrm>
            <a:off x="4160838" y="2239963"/>
            <a:ext cx="1825625" cy="1266825"/>
            <a:chOff x="2226" y="2171"/>
            <a:chExt cx="798" cy="741"/>
          </a:xfrm>
        </p:grpSpPr>
        <p:sp>
          <p:nvSpPr>
            <p:cNvPr id="49158" name="AutoShape 6"/>
            <p:cNvSpPr>
              <a:spLocks noChangeArrowheads="1"/>
            </p:cNvSpPr>
            <p:nvPr/>
          </p:nvSpPr>
          <p:spPr bwMode="gray">
            <a:xfrm>
              <a:off x="2226" y="2171"/>
              <a:ext cx="798" cy="74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25400">
              <a:noFill/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159" name="Freeform 7"/>
            <p:cNvSpPr/>
            <p:nvPr/>
          </p:nvSpPr>
          <p:spPr bwMode="gray">
            <a:xfrm>
              <a:off x="2256" y="2208"/>
              <a:ext cx="397" cy="3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0392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4171556" y="2303105"/>
            <a:ext cx="179426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5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Nguyên nhân khách quan</a:t>
            </a:r>
            <a:endParaRPr lang="en-US" altLang="en-US" sz="2500" dirty="0" smtClean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7355" name="AutoShape 10"/>
          <p:cNvSpPr>
            <a:spLocks noChangeArrowheads="1"/>
          </p:cNvSpPr>
          <p:nvPr/>
        </p:nvSpPr>
        <p:spPr bwMode="auto">
          <a:xfrm>
            <a:off x="5214938" y="1204913"/>
            <a:ext cx="1778000" cy="1560512"/>
          </a:xfrm>
          <a:custGeom>
            <a:avLst/>
            <a:gdLst>
              <a:gd name="T0" fmla="*/ 1521836 w 21600"/>
              <a:gd name="T1" fmla="*/ 624205 h 21600"/>
              <a:gd name="T2" fmla="*/ 889000 w 21600"/>
              <a:gd name="T3" fmla="*/ 203300 h 21600"/>
              <a:gd name="T4" fmla="*/ 231716 w 21600"/>
              <a:gd name="T5" fmla="*/ 770503 h 21600"/>
              <a:gd name="T6" fmla="*/ 82 w 21600"/>
              <a:gd name="T7" fmla="*/ 767107 h 21600"/>
              <a:gd name="T8" fmla="*/ 889000 w 21600"/>
              <a:gd name="T9" fmla="*/ 0 h 21600"/>
              <a:gd name="T10" fmla="*/ 1744827 w 21600"/>
              <a:gd name="T11" fmla="*/ 569226 h 21600"/>
              <a:gd name="T12" fmla="*/ 1958763 w 21600"/>
              <a:gd name="T13" fmla="*/ 516414 h 21600"/>
              <a:gd name="T14" fmla="*/ 1724742 w 21600"/>
              <a:gd name="T15" fmla="*/ 882267 h 21600"/>
              <a:gd name="T16" fmla="*/ 1307900 w 21600"/>
              <a:gd name="T17" fmla="*/ 676944 h 21600"/>
              <a:gd name="T18" fmla="*/ 1521836 w 21600"/>
              <a:gd name="T19" fmla="*/ 624205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8488" y="8640"/>
                </a:moveTo>
                <a:cubicBezTo>
                  <a:pt x="17520" y="5194"/>
                  <a:pt x="14378" y="2814"/>
                  <a:pt x="10800" y="2814"/>
                </a:cubicBezTo>
                <a:cubicBezTo>
                  <a:pt x="6441" y="2813"/>
                  <a:pt x="2888" y="6308"/>
                  <a:pt x="2815" y="10665"/>
                </a:cubicBezTo>
                <a:lnTo>
                  <a:pt x="1" y="10618"/>
                </a:lnTo>
                <a:cubicBezTo>
                  <a:pt x="100" y="4725"/>
                  <a:pt x="4906" y="-1"/>
                  <a:pt x="10800" y="0"/>
                </a:cubicBezTo>
                <a:cubicBezTo>
                  <a:pt x="15639" y="0"/>
                  <a:pt x="19888" y="3219"/>
                  <a:pt x="21197" y="7879"/>
                </a:cubicBezTo>
                <a:lnTo>
                  <a:pt x="23796" y="7148"/>
                </a:lnTo>
                <a:lnTo>
                  <a:pt x="20953" y="12212"/>
                </a:lnTo>
                <a:lnTo>
                  <a:pt x="15889" y="9370"/>
                </a:lnTo>
                <a:lnTo>
                  <a:pt x="18488" y="8640"/>
                </a:lnTo>
                <a:close/>
              </a:path>
            </a:pathLst>
          </a:custGeom>
          <a:solidFill>
            <a:srgbClr val="3333FF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57356" name="Group 11"/>
          <p:cNvGrpSpPr>
            <a:grpSpLocks/>
          </p:cNvGrpSpPr>
          <p:nvPr/>
        </p:nvGrpSpPr>
        <p:grpSpPr bwMode="auto">
          <a:xfrm>
            <a:off x="6186488" y="2239963"/>
            <a:ext cx="1825625" cy="1266825"/>
            <a:chOff x="2226" y="2171"/>
            <a:chExt cx="798" cy="741"/>
          </a:xfrm>
        </p:grpSpPr>
        <p:sp>
          <p:nvSpPr>
            <p:cNvPr id="49164" name="AutoShape 12"/>
            <p:cNvSpPr>
              <a:spLocks noChangeArrowheads="1"/>
            </p:cNvSpPr>
            <p:nvPr/>
          </p:nvSpPr>
          <p:spPr bwMode="gray">
            <a:xfrm>
              <a:off x="2226" y="2171"/>
              <a:ext cx="798" cy="74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25400">
              <a:noFill/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165" name="Freeform 13"/>
            <p:cNvSpPr/>
            <p:nvPr/>
          </p:nvSpPr>
          <p:spPr bwMode="gray">
            <a:xfrm>
              <a:off x="2256" y="2208"/>
              <a:ext cx="397" cy="3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60392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6183313" y="2265363"/>
            <a:ext cx="18351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Nguyên nhân chủ quan</a:t>
            </a:r>
            <a:endParaRPr lang="en-US" altLang="en-US" sz="2500" dirty="0" smtClean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57360" name="Group 15"/>
          <p:cNvGrpSpPr>
            <a:grpSpLocks/>
          </p:cNvGrpSpPr>
          <p:nvPr/>
        </p:nvGrpSpPr>
        <p:grpSpPr bwMode="auto">
          <a:xfrm>
            <a:off x="2827338" y="911225"/>
            <a:ext cx="1597025" cy="1171575"/>
            <a:chOff x="480" y="1200"/>
            <a:chExt cx="1042" cy="1019"/>
          </a:xfrm>
        </p:grpSpPr>
        <p:grpSp>
          <p:nvGrpSpPr>
            <p:cNvPr id="20537" name="Group 1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39" name="Picture 1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0" name="Oval 1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38" name="Picture 1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65" name="Group 20"/>
          <p:cNvGrpSpPr>
            <a:grpSpLocks/>
          </p:cNvGrpSpPr>
          <p:nvPr/>
        </p:nvGrpSpPr>
        <p:grpSpPr bwMode="auto">
          <a:xfrm>
            <a:off x="868363" y="1498600"/>
            <a:ext cx="1595437" cy="1222375"/>
            <a:chOff x="480" y="1200"/>
            <a:chExt cx="1042" cy="1019"/>
          </a:xfrm>
        </p:grpSpPr>
        <p:grpSp>
          <p:nvGrpSpPr>
            <p:cNvPr id="20533" name="Group 21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35" name="Picture 22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Oval 23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34" name="Picture 24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70" name="Group 25"/>
          <p:cNvGrpSpPr>
            <a:grpSpLocks/>
          </p:cNvGrpSpPr>
          <p:nvPr/>
        </p:nvGrpSpPr>
        <p:grpSpPr bwMode="auto">
          <a:xfrm>
            <a:off x="2751138" y="3578225"/>
            <a:ext cx="1597025" cy="1171575"/>
            <a:chOff x="480" y="1200"/>
            <a:chExt cx="1042" cy="1019"/>
          </a:xfrm>
        </p:grpSpPr>
        <p:grpSp>
          <p:nvGrpSpPr>
            <p:cNvPr id="20529" name="Group 2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31" name="Picture 2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80" name="Oval 2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30" name="Picture 2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75" name="Text Box 30"/>
          <p:cNvSpPr txBox="1">
            <a:spLocks noChangeArrowheads="1"/>
          </p:cNvSpPr>
          <p:nvPr/>
        </p:nvSpPr>
        <p:spPr bwMode="auto">
          <a:xfrm>
            <a:off x="2914650" y="1065213"/>
            <a:ext cx="141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Áp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lực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tập</a:t>
            </a:r>
            <a:endParaRPr lang="en-US" altLang="en-US" sz="2400" b="1" dirty="0" smtClean="0">
              <a:solidFill>
                <a:srgbClr val="F8F8F8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7376" name="Text Box 31"/>
          <p:cNvSpPr txBox="1">
            <a:spLocks noChangeArrowheads="1"/>
          </p:cNvSpPr>
          <p:nvPr/>
        </p:nvSpPr>
        <p:spPr bwMode="auto">
          <a:xfrm>
            <a:off x="949325" y="1594543"/>
            <a:ext cx="14144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altLang="en-US" sz="2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7" name="Text Box 32"/>
          <p:cNvSpPr txBox="1">
            <a:spLocks noChangeArrowheads="1"/>
          </p:cNvSpPr>
          <p:nvPr/>
        </p:nvSpPr>
        <p:spPr bwMode="auto">
          <a:xfrm>
            <a:off x="2843213" y="3780172"/>
            <a:ext cx="1412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Kỳ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vọng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đình</a:t>
            </a:r>
            <a:endParaRPr lang="en-US" altLang="en-US" sz="2400" b="1" dirty="0" smtClean="0">
              <a:solidFill>
                <a:srgbClr val="F8F8F8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57378" name="Group 33"/>
          <p:cNvGrpSpPr>
            <a:grpSpLocks/>
          </p:cNvGrpSpPr>
          <p:nvPr/>
        </p:nvGrpSpPr>
        <p:grpSpPr bwMode="auto">
          <a:xfrm>
            <a:off x="8274050" y="911225"/>
            <a:ext cx="1595438" cy="1171575"/>
            <a:chOff x="480" y="1200"/>
            <a:chExt cx="1042" cy="1019"/>
          </a:xfrm>
        </p:grpSpPr>
        <p:grpSp>
          <p:nvGrpSpPr>
            <p:cNvPr id="20525" name="Group 3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27" name="Picture 35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88" name="Oval 3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26" name="Picture 37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83" name="Text Box 38"/>
          <p:cNvSpPr txBox="1">
            <a:spLocks noChangeArrowheads="1"/>
          </p:cNvSpPr>
          <p:nvPr/>
        </p:nvSpPr>
        <p:spPr bwMode="auto">
          <a:xfrm>
            <a:off x="8413750" y="995363"/>
            <a:ext cx="14128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không ổn định</a:t>
            </a:r>
            <a:r>
              <a:rPr lang="vi-VN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384" name="Group 39"/>
          <p:cNvGrpSpPr>
            <a:grpSpLocks/>
          </p:cNvGrpSpPr>
          <p:nvPr/>
        </p:nvGrpSpPr>
        <p:grpSpPr bwMode="auto">
          <a:xfrm>
            <a:off x="10190163" y="1787525"/>
            <a:ext cx="1595437" cy="1171575"/>
            <a:chOff x="480" y="1200"/>
            <a:chExt cx="1042" cy="1019"/>
          </a:xfrm>
        </p:grpSpPr>
        <p:grpSp>
          <p:nvGrpSpPr>
            <p:cNvPr id="20521" name="Group 40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23" name="Picture 41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94" name="Oval 42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22" name="Picture 43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89" name="Text Box 44"/>
          <p:cNvSpPr txBox="1">
            <a:spLocks noChangeArrowheads="1"/>
          </p:cNvSpPr>
          <p:nvPr/>
        </p:nvSpPr>
        <p:spPr bwMode="auto">
          <a:xfrm>
            <a:off x="10294938" y="2020351"/>
            <a:ext cx="1414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chất yếu đuối</a:t>
            </a:r>
            <a:endParaRPr lang="en-US" alt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390" name="Group 45"/>
          <p:cNvGrpSpPr>
            <a:grpSpLocks/>
          </p:cNvGrpSpPr>
          <p:nvPr/>
        </p:nvGrpSpPr>
        <p:grpSpPr bwMode="auto">
          <a:xfrm>
            <a:off x="9582150" y="3268663"/>
            <a:ext cx="1595438" cy="1171575"/>
            <a:chOff x="480" y="1200"/>
            <a:chExt cx="1042" cy="1019"/>
          </a:xfrm>
        </p:grpSpPr>
        <p:grpSp>
          <p:nvGrpSpPr>
            <p:cNvPr id="20517" name="Group 4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19" name="Picture 4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Oval 4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18" name="Picture 4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95" name="Text Box 50"/>
          <p:cNvSpPr txBox="1">
            <a:spLocks noChangeArrowheads="1"/>
          </p:cNvSpPr>
          <p:nvPr/>
        </p:nvSpPr>
        <p:spPr bwMode="auto">
          <a:xfrm>
            <a:off x="9669463" y="3575050"/>
            <a:ext cx="1412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 cảm </a:t>
            </a:r>
            <a:endParaRPr lang="en-US" alt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96" name="AutoShape 51"/>
          <p:cNvSpPr>
            <a:spLocks noChangeArrowheads="1"/>
          </p:cNvSpPr>
          <p:nvPr/>
        </p:nvSpPr>
        <p:spPr bwMode="auto">
          <a:xfrm rot="10800000">
            <a:off x="5275263" y="3024188"/>
            <a:ext cx="1778000" cy="1536700"/>
          </a:xfrm>
          <a:custGeom>
            <a:avLst/>
            <a:gdLst>
              <a:gd name="T0" fmla="*/ 1521836 w 21600"/>
              <a:gd name="T1" fmla="*/ 614680 h 21600"/>
              <a:gd name="T2" fmla="*/ 889000 w 21600"/>
              <a:gd name="T3" fmla="*/ 200198 h 21600"/>
              <a:gd name="T4" fmla="*/ 231716 w 21600"/>
              <a:gd name="T5" fmla="*/ 758746 h 21600"/>
              <a:gd name="T6" fmla="*/ 82 w 21600"/>
              <a:gd name="T7" fmla="*/ 755402 h 21600"/>
              <a:gd name="T8" fmla="*/ 889000 w 21600"/>
              <a:gd name="T9" fmla="*/ 0 h 21600"/>
              <a:gd name="T10" fmla="*/ 1744827 w 21600"/>
              <a:gd name="T11" fmla="*/ 560540 h 21600"/>
              <a:gd name="T12" fmla="*/ 1958763 w 21600"/>
              <a:gd name="T13" fmla="*/ 508534 h 21600"/>
              <a:gd name="T14" fmla="*/ 1724742 w 21600"/>
              <a:gd name="T15" fmla="*/ 868805 h 21600"/>
              <a:gd name="T16" fmla="*/ 1307900 w 21600"/>
              <a:gd name="T17" fmla="*/ 666615 h 21600"/>
              <a:gd name="T18" fmla="*/ 1521836 w 21600"/>
              <a:gd name="T19" fmla="*/ 61468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8488" y="8640"/>
                </a:moveTo>
                <a:cubicBezTo>
                  <a:pt x="17520" y="5194"/>
                  <a:pt x="14378" y="2814"/>
                  <a:pt x="10800" y="2814"/>
                </a:cubicBezTo>
                <a:cubicBezTo>
                  <a:pt x="6441" y="2813"/>
                  <a:pt x="2888" y="6308"/>
                  <a:pt x="2815" y="10665"/>
                </a:cubicBezTo>
                <a:lnTo>
                  <a:pt x="1" y="10618"/>
                </a:lnTo>
                <a:cubicBezTo>
                  <a:pt x="100" y="4725"/>
                  <a:pt x="4906" y="-1"/>
                  <a:pt x="10800" y="0"/>
                </a:cubicBezTo>
                <a:cubicBezTo>
                  <a:pt x="15639" y="0"/>
                  <a:pt x="19888" y="3219"/>
                  <a:pt x="21197" y="7879"/>
                </a:cubicBezTo>
                <a:lnTo>
                  <a:pt x="23796" y="7148"/>
                </a:lnTo>
                <a:lnTo>
                  <a:pt x="20953" y="12212"/>
                </a:lnTo>
                <a:lnTo>
                  <a:pt x="15889" y="9370"/>
                </a:lnTo>
                <a:lnTo>
                  <a:pt x="18488" y="8640"/>
                </a:lnTo>
                <a:close/>
              </a:path>
            </a:pathLst>
          </a:custGeom>
          <a:solidFill>
            <a:srgbClr val="3333FF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57399" name="Group 45"/>
          <p:cNvGrpSpPr>
            <a:grpSpLocks/>
          </p:cNvGrpSpPr>
          <p:nvPr/>
        </p:nvGrpSpPr>
        <p:grpSpPr bwMode="auto">
          <a:xfrm>
            <a:off x="7473950" y="3624263"/>
            <a:ext cx="1595438" cy="1171575"/>
            <a:chOff x="480" y="1200"/>
            <a:chExt cx="1042" cy="1019"/>
          </a:xfrm>
        </p:grpSpPr>
        <p:grpSp>
          <p:nvGrpSpPr>
            <p:cNvPr id="20513" name="Group 4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15" name="Picture 4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200" name="Oval 4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14" name="Picture 4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404" name="Text Box 50"/>
          <p:cNvSpPr txBox="1">
            <a:spLocks noChangeArrowheads="1"/>
          </p:cNvSpPr>
          <p:nvPr/>
        </p:nvSpPr>
        <p:spPr bwMode="auto">
          <a:xfrm>
            <a:off x="7561263" y="3982166"/>
            <a:ext cx="14128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</a:t>
            </a:r>
            <a:r>
              <a:rPr lang="vi-VN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05" name="AutoShape 61"/>
          <p:cNvSpPr>
            <a:spLocks noChangeArrowheads="1"/>
          </p:cNvSpPr>
          <p:nvPr/>
        </p:nvSpPr>
        <p:spPr bwMode="auto">
          <a:xfrm>
            <a:off x="90151" y="5419725"/>
            <a:ext cx="2753061" cy="1184275"/>
          </a:xfrm>
          <a:prstGeom prst="rightArrow">
            <a:avLst>
              <a:gd name="adj1" fmla="val 50000"/>
              <a:gd name="adj2" fmla="val 5020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b. </a:t>
            </a:r>
            <a:r>
              <a:rPr lang="vi-VN" alt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Ảnh hưởng</a:t>
            </a:r>
            <a:r>
              <a:rPr lang="en-US" alt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r>
              <a:rPr lang="vi-VN" alt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406" name="Rectangle 62"/>
          <p:cNvSpPr>
            <a:spLocks noChangeArrowheads="1"/>
          </p:cNvSpPr>
          <p:nvPr/>
        </p:nvSpPr>
        <p:spPr bwMode="auto">
          <a:xfrm>
            <a:off x="3116687" y="5185991"/>
            <a:ext cx="8843538" cy="1384995"/>
          </a:xfrm>
          <a:prstGeom prst="rect">
            <a:avLst/>
          </a:prstGeom>
          <a:noFill/>
          <a:ln w="22225">
            <a:solidFill>
              <a:srgbClr val="FF33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kern="0" dirty="0">
              <a:solidFill>
                <a:srgbClr val="0000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7407" name="Group 20"/>
          <p:cNvGrpSpPr>
            <a:grpSpLocks/>
          </p:cNvGrpSpPr>
          <p:nvPr/>
        </p:nvGrpSpPr>
        <p:grpSpPr bwMode="auto">
          <a:xfrm>
            <a:off x="527051" y="3081338"/>
            <a:ext cx="1849437" cy="1324709"/>
            <a:chOff x="480" y="1200"/>
            <a:chExt cx="1042" cy="1019"/>
          </a:xfrm>
        </p:grpSpPr>
        <p:grpSp>
          <p:nvGrpSpPr>
            <p:cNvPr id="20509" name="Group 21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0511" name="Picture 22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00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5" name="Oval 23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10" name="Picture 24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210"/>
              <a:ext cx="82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412" name="Text Box 31"/>
          <p:cNvSpPr txBox="1">
            <a:spLocks noChangeArrowheads="1"/>
          </p:cNvSpPr>
          <p:nvPr/>
        </p:nvSpPr>
        <p:spPr bwMode="auto">
          <a:xfrm>
            <a:off x="783688" y="3095936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400" b="1" dirty="0" smtClean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 animBg="1"/>
      <p:bldP spid="57349" grpId="0" animBg="1"/>
      <p:bldP spid="57353" grpId="0"/>
      <p:bldP spid="57355" grpId="0" animBg="1"/>
      <p:bldP spid="57359" grpId="0"/>
      <p:bldP spid="57375" grpId="0"/>
      <p:bldP spid="57376" grpId="0"/>
      <p:bldP spid="57377" grpId="0"/>
      <p:bldP spid="57383" grpId="0"/>
      <p:bldP spid="57389" grpId="0"/>
      <p:bldP spid="57395" grpId="0"/>
      <p:bldP spid="57396" grpId="0" animBg="1"/>
      <p:bldP spid="57404" grpId="0"/>
      <p:bldP spid="57405" grpId="0" animBg="1"/>
      <p:bldP spid="57406" grpId="0" animBg="1"/>
      <p:bldP spid="574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/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7" name="组合 3"/>
          <p:cNvGrpSpPr/>
          <p:nvPr/>
        </p:nvGrpSpPr>
        <p:grpSpPr>
          <a:xfrm>
            <a:off x="862004" y="156184"/>
            <a:ext cx="7754277" cy="3127930"/>
            <a:chOff x="7522624" y="1711467"/>
            <a:chExt cx="2698523" cy="1980244"/>
          </a:xfrm>
        </p:grpSpPr>
        <p:grpSp>
          <p:nvGrpSpPr>
            <p:cNvPr id="8" name="组合 225"/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7" name="组合 2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8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1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2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3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4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5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49"/>
            <p:cNvSpPr txBox="1">
              <a:spLocks noChangeArrowheads="1"/>
            </p:cNvSpPr>
            <p:nvPr/>
          </p:nvSpPr>
          <p:spPr bwMode="auto">
            <a:xfrm>
              <a:off x="8045812" y="2216149"/>
              <a:ext cx="1773507" cy="526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sz="44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sz="4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200" kern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45189" y="3523988"/>
            <a:ext cx="82041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Tình</a:t>
            </a:r>
            <a:r>
              <a:rPr lang="en-US" sz="1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huống</a:t>
            </a:r>
            <a:r>
              <a:rPr lang="en-US" sz="1300" b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</a:t>
            </a:r>
            <a:endParaRPr lang="en-US" sz="1300" b="1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……………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hôm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nay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buồn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………...: 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Hôm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nay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cô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trả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bài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môn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Toán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mình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bị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điểm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kém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về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nào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cũng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bị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xem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Thôi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đừng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buồn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lần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sau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cố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gắng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lên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…………: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nói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1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mình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có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nên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hay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cất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Nhưng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thì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sẽ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la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mình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Có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chuyện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gì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thấy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hôm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nay con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buồn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…………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Việc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con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tập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trung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học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tập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tốt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nghe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chưa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gì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đây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…………, con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học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hành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làm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điểm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kém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như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này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………….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Dạ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do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hôm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nay con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tập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trung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nên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nhớ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cấu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trúc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làm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bài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ạ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Bài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điểm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kém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nói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với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còn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giấu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nữa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Mẹ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thật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thất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vọng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về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con.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n-US" sz="1200" dirty="0"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/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7" name="组合 3"/>
          <p:cNvGrpSpPr/>
          <p:nvPr/>
        </p:nvGrpSpPr>
        <p:grpSpPr>
          <a:xfrm>
            <a:off x="862004" y="156183"/>
            <a:ext cx="7754277" cy="5415707"/>
            <a:chOff x="7522624" y="1711467"/>
            <a:chExt cx="2698523" cy="1980244"/>
          </a:xfrm>
        </p:grpSpPr>
        <p:grpSp>
          <p:nvGrpSpPr>
            <p:cNvPr id="8" name="组合 225"/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7" name="组合 2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8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1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2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3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4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5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49"/>
            <p:cNvSpPr txBox="1">
              <a:spLocks noChangeArrowheads="1"/>
            </p:cNvSpPr>
            <p:nvPr/>
          </p:nvSpPr>
          <p:spPr bwMode="auto">
            <a:xfrm>
              <a:off x="8135637" y="2197480"/>
              <a:ext cx="1622756" cy="7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Clr>
                  <a:srgbClr val="FF0066"/>
                </a:buClr>
                <a:buSzPts val="6600"/>
                <a:buFont typeface="Arial" panose="020B0604020202020204" pitchFamily="34" charset="0"/>
                <a:buNone/>
              </a:pPr>
              <a:r>
                <a:rPr lang="en-US" altLang="en-US" sz="44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endParaRPr lang="en-US" sz="3200" kern="0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sz="4000" b="1" kern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b="1" kern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000" b="1" kern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4000" b="1" kern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kern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4000" b="1" kern="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8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Ư NGÀY HÔM QUA  karaoke SƠN TÙ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8980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3495" y="2760371"/>
            <a:ext cx="9144000" cy="14850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solidFill>
                  <a:srgbClr val="ED1E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2800" b="1" dirty="0" smtClean="0">
                <a:solidFill>
                  <a:srgbClr val="ED1E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</a:t>
            </a:r>
            <a:r>
              <a:rPr kumimoji="0" lang="en-US" sz="2800" b="1" i="0" u="none" strike="noStrike" kern="1200" cap="none" spc="0" normalizeH="0" baseline="0" noProof="0" dirty="0" smtClean="0">
                <a:solidFill>
                  <a:srgbClr val="ED1E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SỨC</a:t>
            </a:r>
            <a:r>
              <a:rPr kumimoji="0" lang="en-US" sz="2800" b="1" i="0" u="none" strike="noStrike" kern="1200" cap="none" spc="0" normalizeH="0" noProof="0" dirty="0" smtClean="0">
                <a:solidFill>
                  <a:srgbClr val="ED1E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rgbClr val="ED1E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endParaRPr kumimoji="0" lang="en-US" sz="2800" b="1" i="0" u="none" strike="noStrike" kern="1200" cap="none" spc="0" normalizeH="0" noProof="0" dirty="0" smtClean="0">
              <a:solidFill>
                <a:srgbClr val="ED1E2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solidFill>
                <a:srgbClr val="ED1E2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2330" y="114300"/>
            <a:ext cx="6226059" cy="69706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B050"/>
                </a:solidFill>
                <a:latin typeface="#9Slide05 Brannboll Ny"/>
                <a:ea typeface="inpin heiti"/>
                <a:sym typeface="+mn-ea"/>
              </a:rPr>
              <a:t>Trò chơi: </a:t>
            </a:r>
            <a:r>
              <a:rPr lang="en-US" altLang="x-none" sz="3600" b="1" dirty="0">
                <a:solidFill>
                  <a:srgbClr val="00B050"/>
                </a:solidFill>
                <a:latin typeface="Algerian" panose="04020705040A02060702" pitchFamily="82" charset="0"/>
                <a:sym typeface="+mn-ea"/>
              </a:rPr>
              <a:t>Nhà thông THÁI</a:t>
            </a:r>
            <a:endParaRPr kumimoji="1"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010" y="925669"/>
            <a:ext cx="5549846" cy="240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40192" y="925669"/>
            <a:ext cx="6024808" cy="23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645" y="3851275"/>
            <a:ext cx="5549211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192" y="3850640"/>
            <a:ext cx="6024808" cy="24491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4580" y="332225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8918" y="326626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6926" y="630409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0010" y="631806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V="1">
            <a:off x="-19352" y="4468969"/>
            <a:ext cx="12211352" cy="24890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7730" y="743169"/>
            <a:ext cx="11436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7: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 VỚI </a:t>
            </a:r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</a:t>
            </a:r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THẲNG.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iết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1/2)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392852" y="5456630"/>
            <a:ext cx="1180020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			</a:t>
            </a:r>
          </a:p>
          <a:p>
            <a:pPr lvl="0" algn="just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3057" cy="54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90152"/>
            <a:ext cx="1210184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063" y="873708"/>
            <a:ext cx="11985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BÀI 7: ỨNG </a:t>
            </a:r>
            <a:r>
              <a:rPr lang="nl-NL" sz="3800" b="1" dirty="0">
                <a:solidFill>
                  <a:srgbClr val="7030A0"/>
                </a:solidFill>
                <a:cs typeface="Times New Roman" panose="02020603050405020304" pitchFamily="18" charset="0"/>
              </a:rPr>
              <a:t>PHÓ VỚI TÂM LÍ CĂNG </a:t>
            </a:r>
            <a:r>
              <a:rPr lang="nl-NL" sz="3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THẲNG (Tiết 1)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lvl="0" algn="just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19" y="1945210"/>
            <a:ext cx="10879476" cy="14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căng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huống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tác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động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gây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ra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hưởng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ea typeface="Calibri" panose="020F0502020204030204" pitchFamily="34" charset="0"/>
              </a:rPr>
              <a:t>tiêu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cực</a:t>
            </a:r>
            <a:r>
              <a:rPr lang="en-US" sz="260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về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thể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chất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và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tinh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thần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của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 con </a:t>
            </a:r>
            <a:r>
              <a:rPr lang="en-US" sz="2600" dirty="0" err="1" smtClean="0">
                <a:solidFill>
                  <a:prstClr val="black"/>
                </a:solidFill>
                <a:ea typeface="Calibri" panose="020F0502020204030204" pitchFamily="34" charset="0"/>
              </a:rPr>
              <a:t>người</a:t>
            </a:r>
            <a:r>
              <a:rPr lang="en-US" sz="2600" dirty="0" smtClean="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n-US" sz="26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2400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90152"/>
            <a:ext cx="12101848" cy="66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0" y="173038"/>
            <a:ext cx="11845925" cy="5127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NHỮNG BIỂU HIỆN CỦA CƠ THỂ KHI GẶP PHẢI TÂM LÝ CĂNG THẲNG</a:t>
            </a:r>
            <a:endParaRPr lang="en-US" altLang="en-US" sz="2500" b="1" dirty="0" smtClean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9635" name="Picture 3" descr="A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490"/>
            <a:ext cx="12191999" cy="60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7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5061" y="1004552"/>
            <a:ext cx="6488940" cy="5737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3493" y="90151"/>
            <a:ext cx="8963695" cy="73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15236" y="1318050"/>
            <a:ext cx="2756847" cy="1708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521" y="1100758"/>
            <a:ext cx="2497540" cy="2142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ị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Chán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nản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endParaRPr lang="en-US" sz="2800" b="1" dirty="0" smtClean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521" y="4442278"/>
            <a:ext cx="2594519" cy="16365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ị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Lo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hãi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96399" y="4146529"/>
            <a:ext cx="2594519" cy="24603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Chán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nản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endParaRPr lang="en-US" sz="2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Widescreen</PresentationFormat>
  <Paragraphs>98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 Unicode MS</vt:lpstr>
      <vt:lpstr>Microsoft YaHei</vt:lpstr>
      <vt:lpstr>Microsoft YaHei</vt:lpstr>
      <vt:lpstr>宋体</vt:lpstr>
      <vt:lpstr>宋体</vt:lpstr>
      <vt:lpstr>#9Slide05 Brannboll Ny</vt:lpstr>
      <vt:lpstr>Algerian</vt:lpstr>
      <vt:lpstr>Arial</vt:lpstr>
      <vt:lpstr>Calibri</vt:lpstr>
      <vt:lpstr>Calibri Light</vt:lpstr>
      <vt:lpstr>inpin heiti</vt:lpstr>
      <vt:lpstr>Times New Roman</vt:lpstr>
      <vt:lpstr>VNI-Times</vt:lpstr>
      <vt:lpstr>方正静蕾简体</vt:lpstr>
      <vt:lpstr>等线</vt:lpstr>
      <vt:lpstr>等线 Light</vt:lpstr>
      <vt:lpstr>Office 主题​​</vt:lpstr>
      <vt:lpstr>4_Office Theme</vt:lpstr>
      <vt:lpstr>1_Office Theme</vt:lpstr>
      <vt:lpstr>www.33ppt.com ​​</vt:lpstr>
      <vt:lpstr>1_Thiết kế: Thạch Trương Thảo (0987 039 863)</vt:lpstr>
      <vt:lpstr>26_Office Theme</vt:lpstr>
      <vt:lpstr>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Nguyên nhân và ảnh hưởng của căng thẳng: a. Nguyên nhân: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22</cp:revision>
  <dcterms:created xsi:type="dcterms:W3CDTF">2022-09-15T04:02:00Z</dcterms:created>
  <dcterms:modified xsi:type="dcterms:W3CDTF">2024-02-26T05:26:11Z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29FAE67F0E014C5B8CADE2A71320A787_12</vt:lpwstr>
  </property>
  <property fmtid="{D5CDD505-2E9C-101B-9397-08002B2CF9AE}" pid="3" name="KSOProductBuildVer">
    <vt:lpwstr>1033-12.2.0.13359</vt:lpwstr>
  </property>
</Properties>
</file>