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3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68" r:id="rId4"/>
  </p:sldMasterIdLst>
  <p:notesMasterIdLst>
    <p:notesMasterId r:id="rId7"/>
  </p:notesMasterIdLst>
  <p:sldIdLst>
    <p:sldId id="256" r:id="rId5"/>
    <p:sldId id="440" r:id="rId6"/>
    <p:sldId id="260" r:id="rId8"/>
    <p:sldId id="259" r:id="rId9"/>
    <p:sldId id="381" r:id="rId10"/>
    <p:sldId id="382" r:id="rId11"/>
    <p:sldId id="306" r:id="rId12"/>
    <p:sldId id="377" r:id="rId13"/>
    <p:sldId id="270" r:id="rId14"/>
    <p:sldId id="385" r:id="rId15"/>
    <p:sldId id="388" r:id="rId16"/>
    <p:sldId id="389" r:id="rId17"/>
    <p:sldId id="391" r:id="rId18"/>
    <p:sldId id="501" r:id="rId19"/>
    <p:sldId id="392" r:id="rId20"/>
    <p:sldId id="502" r:id="rId21"/>
    <p:sldId id="387" r:id="rId22"/>
    <p:sldId id="396" r:id="rId23"/>
    <p:sldId id="397" r:id="rId24"/>
    <p:sldId id="398" r:id="rId25"/>
    <p:sldId id="400" r:id="rId26"/>
    <p:sldId id="399" r:id="rId27"/>
    <p:sldId id="394" r:id="rId28"/>
    <p:sldId id="402" r:id="rId29"/>
    <p:sldId id="384" r:id="rId30"/>
    <p:sldId id="407" r:id="rId31"/>
    <p:sldId id="403" r:id="rId32"/>
    <p:sldId id="404" r:id="rId33"/>
    <p:sldId id="406" r:id="rId34"/>
    <p:sldId id="408" r:id="rId35"/>
    <p:sldId id="401" r:id="rId36"/>
    <p:sldId id="409" r:id="rId37"/>
    <p:sldId id="274" r:id="rId38"/>
    <p:sldId id="413" r:id="rId39"/>
    <p:sldId id="414" r:id="rId40"/>
    <p:sldId id="415" r:id="rId41"/>
    <p:sldId id="416" r:id="rId42"/>
    <p:sldId id="417" r:id="rId43"/>
    <p:sldId id="418" r:id="rId44"/>
    <p:sldId id="420" r:id="rId45"/>
    <p:sldId id="421" r:id="rId46"/>
    <p:sldId id="419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4" r:id="rId59"/>
    <p:sldId id="433" r:id="rId60"/>
    <p:sldId id="435" r:id="rId61"/>
    <p:sldId id="311" r:id="rId62"/>
    <p:sldId id="262" r:id="rId63"/>
    <p:sldId id="437" r:id="rId64"/>
    <p:sldId id="438" r:id="rId65"/>
    <p:sldId id="436" r:id="rId66"/>
    <p:sldId id="439" r:id="rId67"/>
    <p:sldId id="316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E1942-9687-4A31-BC3F-404901CDD24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7AF7A-FD96-4C9E-8670-57886EB4B6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A6-046C-4967-B34A-255AEAE7B2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59F2-314E-4E8F-8214-233187643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8" name="图形 7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80" name="图形 7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82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738158" y="1948378"/>
            <a:ext cx="4140923" cy="3588157"/>
          </a:xfrm>
          <a:custGeom>
            <a:avLst/>
            <a:gdLst>
              <a:gd name="connsiteX0" fmla="*/ 3234294 w 4140923"/>
              <a:gd name="connsiteY0" fmla="*/ 874 h 3588157"/>
              <a:gd name="connsiteX1" fmla="*/ 3445537 w 4140923"/>
              <a:gd name="connsiteY1" fmla="*/ 142816 h 3588157"/>
              <a:gd name="connsiteX2" fmla="*/ 4132153 w 4140923"/>
              <a:gd name="connsiteY2" fmla="*/ 2399827 h 3588157"/>
              <a:gd name="connsiteX3" fmla="*/ 3998110 w 4140923"/>
              <a:gd name="connsiteY3" fmla="*/ 2651086 h 3588157"/>
              <a:gd name="connsiteX4" fmla="*/ 946647 w 4140923"/>
              <a:gd name="connsiteY4" fmla="*/ 3579387 h 3588157"/>
              <a:gd name="connsiteX5" fmla="*/ 695388 w 4140923"/>
              <a:gd name="connsiteY5" fmla="*/ 3445343 h 3588157"/>
              <a:gd name="connsiteX6" fmla="*/ 8771 w 4140923"/>
              <a:gd name="connsiteY6" fmla="*/ 1188331 h 3588157"/>
              <a:gd name="connsiteX7" fmla="*/ 142815 w 4140923"/>
              <a:gd name="connsiteY7" fmla="*/ 937073 h 3588157"/>
              <a:gd name="connsiteX8" fmla="*/ 3194278 w 4140923"/>
              <a:gd name="connsiteY8" fmla="*/ 8772 h 3588157"/>
              <a:gd name="connsiteX9" fmla="*/ 3234294 w 4140923"/>
              <a:gd name="connsiteY9" fmla="*/ 874 h 358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923" h="3588157">
                <a:moveTo>
                  <a:pt x="3234294" y="874"/>
                </a:moveTo>
                <a:cubicBezTo>
                  <a:pt x="3327547" y="-7868"/>
                  <a:pt x="3417215" y="49717"/>
                  <a:pt x="3445537" y="142816"/>
                </a:cubicBezTo>
                <a:lnTo>
                  <a:pt x="4132153" y="2399827"/>
                </a:lnTo>
                <a:cubicBezTo>
                  <a:pt x="4164521" y="2506225"/>
                  <a:pt x="4104508" y="2618718"/>
                  <a:pt x="3998110" y="2651086"/>
                </a:cubicBezTo>
                <a:lnTo>
                  <a:pt x="946647" y="3579387"/>
                </a:lnTo>
                <a:cubicBezTo>
                  <a:pt x="840248" y="3611755"/>
                  <a:pt x="727756" y="3551741"/>
                  <a:pt x="695388" y="3445343"/>
                </a:cubicBezTo>
                <a:lnTo>
                  <a:pt x="8771" y="1188331"/>
                </a:lnTo>
                <a:cubicBezTo>
                  <a:pt x="-23597" y="1081933"/>
                  <a:pt x="36417" y="969441"/>
                  <a:pt x="142815" y="937073"/>
                </a:cubicBezTo>
                <a:lnTo>
                  <a:pt x="3194278" y="8772"/>
                </a:lnTo>
                <a:cubicBezTo>
                  <a:pt x="3207577" y="4726"/>
                  <a:pt x="3220972" y="2123"/>
                  <a:pt x="3234294" y="874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527605" y="2384612"/>
            <a:ext cx="3841201" cy="3111222"/>
          </a:xfrm>
          <a:custGeom>
            <a:avLst/>
            <a:gdLst>
              <a:gd name="connsiteX0" fmla="*/ 3387753 w 3841201"/>
              <a:gd name="connsiteY0" fmla="*/ 763 h 3111222"/>
              <a:gd name="connsiteX1" fmla="*/ 3570047 w 3841201"/>
              <a:gd name="connsiteY1" fmla="*/ 178357 h 3111222"/>
              <a:gd name="connsiteX2" fmla="*/ 3839861 w 3841201"/>
              <a:gd name="connsiteY2" fmla="*/ 2522018 h 3111222"/>
              <a:gd name="connsiteX3" fmla="*/ 3662844 w 3841201"/>
              <a:gd name="connsiteY3" fmla="*/ 2745096 h 3111222"/>
              <a:gd name="connsiteX4" fmla="*/ 494233 w 3841201"/>
              <a:gd name="connsiteY4" fmla="*/ 3109882 h 3111222"/>
              <a:gd name="connsiteX5" fmla="*/ 271155 w 3841201"/>
              <a:gd name="connsiteY5" fmla="*/ 2932865 h 3111222"/>
              <a:gd name="connsiteX6" fmla="*/ 1341 w 3841201"/>
              <a:gd name="connsiteY6" fmla="*/ 589205 h 3111222"/>
              <a:gd name="connsiteX7" fmla="*/ 178358 w 3841201"/>
              <a:gd name="connsiteY7" fmla="*/ 366127 h 3111222"/>
              <a:gd name="connsiteX8" fmla="*/ 3346969 w 3841201"/>
              <a:gd name="connsiteY8" fmla="*/ 1340 h 3111222"/>
              <a:gd name="connsiteX9" fmla="*/ 3387753 w 3841201"/>
              <a:gd name="connsiteY9" fmla="*/ 763 h 311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41201" h="3111222">
                <a:moveTo>
                  <a:pt x="3387753" y="763"/>
                </a:moveTo>
                <a:cubicBezTo>
                  <a:pt x="3481059" y="8922"/>
                  <a:pt x="3558918" y="81685"/>
                  <a:pt x="3570047" y="178357"/>
                </a:cubicBezTo>
                <a:lnTo>
                  <a:pt x="3839861" y="2522018"/>
                </a:lnTo>
                <a:cubicBezTo>
                  <a:pt x="3852581" y="2632501"/>
                  <a:pt x="3773327" y="2732376"/>
                  <a:pt x="3662844" y="2745096"/>
                </a:cubicBezTo>
                <a:lnTo>
                  <a:pt x="494233" y="3109882"/>
                </a:lnTo>
                <a:cubicBezTo>
                  <a:pt x="383750" y="3122602"/>
                  <a:pt x="283874" y="3043348"/>
                  <a:pt x="271155" y="2932865"/>
                </a:cubicBezTo>
                <a:lnTo>
                  <a:pt x="1341" y="589205"/>
                </a:lnTo>
                <a:cubicBezTo>
                  <a:pt x="-11378" y="478722"/>
                  <a:pt x="67875" y="378846"/>
                  <a:pt x="178358" y="366127"/>
                </a:cubicBezTo>
                <a:lnTo>
                  <a:pt x="3346969" y="1340"/>
                </a:lnTo>
                <a:cubicBezTo>
                  <a:pt x="3360779" y="-250"/>
                  <a:pt x="3374424" y="-402"/>
                  <a:pt x="3387753" y="7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462455" y="1280331"/>
            <a:ext cx="3854187" cy="3130294"/>
          </a:xfrm>
          <a:custGeom>
            <a:avLst/>
            <a:gdLst>
              <a:gd name="connsiteX0" fmla="*/ 470233 w 3854187"/>
              <a:gd name="connsiteY0" fmla="*/ 652 h 3130294"/>
              <a:gd name="connsiteX1" fmla="*/ 511013 w 3854187"/>
              <a:gd name="connsiteY1" fmla="*/ 1499 h 3130294"/>
              <a:gd name="connsiteX2" fmla="*/ 3677148 w 3854187"/>
              <a:gd name="connsiteY2" fmla="*/ 387184 h 3130294"/>
              <a:gd name="connsiteX3" fmla="*/ 3852689 w 3854187"/>
              <a:gd name="connsiteY3" fmla="*/ 611426 h 3130294"/>
              <a:gd name="connsiteX4" fmla="*/ 3567417 w 3854187"/>
              <a:gd name="connsiteY4" fmla="*/ 2953254 h 3130294"/>
              <a:gd name="connsiteX5" fmla="*/ 3343176 w 3854187"/>
              <a:gd name="connsiteY5" fmla="*/ 3128796 h 3130294"/>
              <a:gd name="connsiteX6" fmla="*/ 177041 w 3854187"/>
              <a:gd name="connsiteY6" fmla="*/ 2743110 h 3130294"/>
              <a:gd name="connsiteX7" fmla="*/ 1499 w 3854187"/>
              <a:gd name="connsiteY7" fmla="*/ 2518869 h 3130294"/>
              <a:gd name="connsiteX8" fmla="*/ 286771 w 3854187"/>
              <a:gd name="connsiteY8" fmla="*/ 177040 h 3130294"/>
              <a:gd name="connsiteX9" fmla="*/ 470233 w 3854187"/>
              <a:gd name="connsiteY9" fmla="*/ 652 h 31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87" h="3130294">
                <a:moveTo>
                  <a:pt x="470233" y="652"/>
                </a:moveTo>
                <a:cubicBezTo>
                  <a:pt x="483570" y="-425"/>
                  <a:pt x="497213" y="-182"/>
                  <a:pt x="511013" y="1499"/>
                </a:cubicBezTo>
                <a:lnTo>
                  <a:pt x="3677148" y="387184"/>
                </a:lnTo>
                <a:cubicBezTo>
                  <a:pt x="3787545" y="400632"/>
                  <a:pt x="3866137" y="501029"/>
                  <a:pt x="3852689" y="611426"/>
                </a:cubicBezTo>
                <a:lnTo>
                  <a:pt x="3567417" y="2953254"/>
                </a:lnTo>
                <a:cubicBezTo>
                  <a:pt x="3553969" y="3063651"/>
                  <a:pt x="3453573" y="3142244"/>
                  <a:pt x="3343176" y="3128796"/>
                </a:cubicBezTo>
                <a:lnTo>
                  <a:pt x="177041" y="2743110"/>
                </a:lnTo>
                <a:cubicBezTo>
                  <a:pt x="66644" y="2729662"/>
                  <a:pt x="-11949" y="2629266"/>
                  <a:pt x="1499" y="2518869"/>
                </a:cubicBezTo>
                <a:lnTo>
                  <a:pt x="286771" y="177040"/>
                </a:lnTo>
                <a:cubicBezTo>
                  <a:pt x="298539" y="80443"/>
                  <a:pt x="376875" y="8196"/>
                  <a:pt x="470233" y="652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8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80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2" name="图形 7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6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8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13399" y="0"/>
            <a:ext cx="12205399" cy="3627121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100000">
                <a:srgbClr val="E9FC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12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zh-CN" altLang="en-US" sz="3200" b="1" dirty="0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3200" b="1" dirty="0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18" Type="http://schemas.openxmlformats.org/officeDocument/2006/relationships/image" Target="../media/image9.png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image" Target="../media/image10.jpe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9DA6-046C-4967-B34A-255AEAE7B2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59F2-314E-4E8F-8214-2331876438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0" y="0"/>
            <a:ext cx="1224946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14846"/>
          <a:stretch>
            <a:fillRect/>
          </a:stretch>
        </p:blipFill>
        <p:spPr>
          <a:xfrm>
            <a:off x="-13399" y="0"/>
            <a:ext cx="12205399" cy="6692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sv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27.xml"/><Relationship Id="rId1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34.xml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38.xml"/><Relationship Id="rId1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42.xml"/><Relationship Id="rId1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" Target="slide56.xml"/><Relationship Id="rId8" Type="http://schemas.openxmlformats.org/officeDocument/2006/relationships/slide" Target="slide54.xml"/><Relationship Id="rId7" Type="http://schemas.openxmlformats.org/officeDocument/2006/relationships/slide" Target="slide55.xml"/><Relationship Id="rId6" Type="http://schemas.openxmlformats.org/officeDocument/2006/relationships/slide" Target="slide53.xml"/><Relationship Id="rId5" Type="http://schemas.openxmlformats.org/officeDocument/2006/relationships/slide" Target="slide52.xml"/><Relationship Id="rId4" Type="http://schemas.openxmlformats.org/officeDocument/2006/relationships/slide" Target="slide51.xml"/><Relationship Id="rId3" Type="http://schemas.openxmlformats.org/officeDocument/2006/relationships/slide" Target="slide50.xml"/><Relationship Id="rId2" Type="http://schemas.openxmlformats.org/officeDocument/2006/relationships/slide" Target="slide49.xml"/><Relationship Id="rId12" Type="http://schemas.openxmlformats.org/officeDocument/2006/relationships/slideLayout" Target="../slideLayouts/slideLayout19.xml"/><Relationship Id="rId11" Type="http://schemas.openxmlformats.org/officeDocument/2006/relationships/audio" Target="../media/audio1.wav"/><Relationship Id="rId10" Type="http://schemas.openxmlformats.org/officeDocument/2006/relationships/slide" Target="slide57.xml"/><Relationship Id="rId1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2.wav"/><Relationship Id="rId2" Type="http://schemas.openxmlformats.org/officeDocument/2006/relationships/slide" Target="slide48.xml"/><Relationship Id="rId1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43.xml"/><Relationship Id="rId1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48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14846"/>
          <a:stretch>
            <a:fillRect/>
          </a:stretch>
        </p:blipFill>
        <p:spPr>
          <a:xfrm>
            <a:off x="-13399" y="0"/>
            <a:ext cx="12205399" cy="635507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-13399" y="0"/>
            <a:ext cx="12205399" cy="3627121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100000">
                <a:srgbClr val="E9FC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 descr="图片包含 气球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5" t="13240" r="9040" b="66913"/>
          <a:stretch>
            <a:fillRect/>
          </a:stretch>
        </p:blipFill>
        <p:spPr>
          <a:xfrm>
            <a:off x="10014421" y="1600489"/>
            <a:ext cx="1127052" cy="1360967"/>
          </a:xfrm>
          <a:prstGeom prst="rect">
            <a:avLst/>
          </a:prstGeom>
        </p:spPr>
      </p:pic>
      <p:pic>
        <p:nvPicPr>
          <p:cNvPr id="11" name="图片 10" descr="图片包含 气球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13425" r="61172" b="66728"/>
          <a:stretch>
            <a:fillRect/>
          </a:stretch>
        </p:blipFill>
        <p:spPr>
          <a:xfrm>
            <a:off x="2605936" y="1102629"/>
            <a:ext cx="1127052" cy="1360967"/>
          </a:xfrm>
          <a:prstGeom prst="rect">
            <a:avLst/>
          </a:prstGeom>
        </p:spPr>
      </p:pic>
      <p:pic>
        <p:nvPicPr>
          <p:cNvPr id="12" name="图片 11" descr="图片包含 气球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3749" r="85542" b="62732"/>
          <a:stretch>
            <a:fillRect/>
          </a:stretch>
        </p:blipFill>
        <p:spPr>
          <a:xfrm>
            <a:off x="232802" y="79029"/>
            <a:ext cx="1616149" cy="2298549"/>
          </a:xfrm>
          <a:prstGeom prst="rect">
            <a:avLst/>
          </a:prstGeom>
        </p:spPr>
      </p:pic>
      <p:pic>
        <p:nvPicPr>
          <p:cNvPr id="13" name="图片 12" descr="图片包含 气球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42953" r="78682" b="35788"/>
          <a:stretch>
            <a:fillRect/>
          </a:stretch>
        </p:blipFill>
        <p:spPr>
          <a:xfrm>
            <a:off x="441876" y="2403220"/>
            <a:ext cx="1297172" cy="1457863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814" y="3856235"/>
            <a:ext cx="3789925" cy="2181518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399" y="5084983"/>
            <a:ext cx="5590234" cy="1773017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61" y="4307899"/>
            <a:ext cx="1857693" cy="1617286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99"/>
          <a:stretch>
            <a:fillRect/>
          </a:stretch>
        </p:blipFill>
        <p:spPr>
          <a:xfrm>
            <a:off x="1432560" y="5189215"/>
            <a:ext cx="10759440" cy="1668786"/>
          </a:xfrm>
          <a:prstGeom prst="rect">
            <a:avLst/>
          </a:prstGeom>
        </p:spPr>
      </p:pic>
      <p:pic>
        <p:nvPicPr>
          <p:cNvPr id="9" name="图片 8" descr="图片包含 气球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43851" r="22810" b="7112"/>
          <a:stretch>
            <a:fillRect/>
          </a:stretch>
        </p:blipFill>
        <p:spPr>
          <a:xfrm>
            <a:off x="8300720" y="3627121"/>
            <a:ext cx="4127794" cy="3362900"/>
          </a:xfrm>
          <a:prstGeom prst="rect">
            <a:avLst/>
          </a:prstGeom>
        </p:spPr>
      </p:pic>
      <p:pic>
        <p:nvPicPr>
          <p:cNvPr id="15" name="图片 14" descr="图片包含 浅色, 天空, 户外, 交通&#10;&#10;已生成极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028" y="727819"/>
            <a:ext cx="1418086" cy="872670"/>
          </a:xfrm>
          <a:prstGeom prst="rect">
            <a:avLst/>
          </a:prstGeom>
        </p:spPr>
      </p:pic>
      <p:pic>
        <p:nvPicPr>
          <p:cNvPr id="16" name="图片 15" descr="图片包含 浅色, 天空, 户外, 交通&#10;&#10;已生成极高可信度的说明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568" y="1941243"/>
            <a:ext cx="1418086" cy="872670"/>
          </a:xfrm>
          <a:prstGeom prst="rect">
            <a:avLst/>
          </a:prstGeom>
        </p:spPr>
      </p:pic>
      <p:pic>
        <p:nvPicPr>
          <p:cNvPr id="23" name="图片 22" descr="图片包含 物体&#10;&#10;已生成高可信度的说明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29" y="452641"/>
            <a:ext cx="4470510" cy="1162799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47903" y="1600256"/>
            <a:ext cx="9717806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sng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</a:t>
            </a:r>
            <a:r>
              <a:rPr kumimoji="0" lang="vi-VN" altLang="en-US" sz="5400" b="1" i="0" u="sng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iết 87, 88:</a:t>
            </a:r>
            <a:endParaRPr kumimoji="0" lang="vi-VN" altLang="en-US" sz="5400" b="1" i="0" u="sng" strike="noStrike" kern="1200" cap="none" spc="0" normalizeH="0" baseline="0" noProof="0">
              <a:ln w="6350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MÂY</a:t>
            </a:r>
            <a:r>
              <a:rPr kumimoji="0" lang="en-US" altLang="zh-CN" sz="8000" b="1" i="0" u="none" strike="noStrike" kern="1200" cap="none" spc="0" normalizeH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VÀ SÓNG</a:t>
            </a:r>
            <a:endParaRPr kumimoji="0" lang="zh-CN" altLang="en-US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>
            <a:fillRect/>
          </a:stretch>
        </p:blipFill>
        <p:spPr>
          <a:xfrm>
            <a:off x="5853918" y="4877157"/>
            <a:ext cx="3365296" cy="2321191"/>
          </a:xfrm>
          <a:prstGeom prst="rect">
            <a:avLst/>
          </a:prstGeom>
        </p:spPr>
      </p:pic>
      <p:sp>
        <p:nvSpPr>
          <p:cNvPr id="22" name="文本框 25"/>
          <p:cNvSpPr txBox="1"/>
          <p:nvPr/>
        </p:nvSpPr>
        <p:spPr>
          <a:xfrm>
            <a:off x="6735176" y="3761101"/>
            <a:ext cx="2291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5400" b="1" i="0" u="none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Ta-go</a:t>
            </a:r>
            <a:r>
              <a:rPr kumimoji="0" lang="vi-VN" altLang="en-US" sz="5400" b="1" i="0" u="none" strike="noStrike" kern="1200" cap="none" spc="0" normalizeH="0" baseline="0" noProof="0">
                <a:ln w="63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)</a:t>
            </a:r>
            <a:endParaRPr kumimoji="0" lang="vi-VN" altLang="en-US" sz="54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7.40741E-7 L 1.1556 -0.01389 " pathEditMode="relative" rAng="0" ptsTypes="AA">
                                          <p:cBhvr>
                                            <p:cTn id="6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7773" y="-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375E-6 4.07407E-6 L 1.1556 -0.01389 " pathEditMode="relative" rAng="0" ptsTypes="AA">
                                          <p:cBhvr>
                                            <p:cTn id="8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7773" y="-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9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9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92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9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7.40741E-7 L 1.1556 -0.01389 " pathEditMode="relative" rAng="0" ptsTypes="AA">
                                          <p:cBhvr>
                                            <p:cTn id="6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7773" y="-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375E-6 4.07407E-6 L 1.1556 -0.01389 " pathEditMode="relative" rAng="0" ptsTypes="AA">
                                          <p:cBhvr>
                                            <p:cTn id="8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7773" y="-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9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9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92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92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849218" y="2697194"/>
            <a:ext cx="6211683" cy="178322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309049" y="3141246"/>
            <a:ext cx="557380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T</a:t>
            </a: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ìm hiểu </a:t>
            </a: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chung</a:t>
            </a:r>
            <a:endParaRPr lang="vi-VN" altLang="en-US" sz="4400" b="1">
              <a:solidFill>
                <a:srgbClr val="C0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22467" y="209005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26969" y="4963885"/>
            <a:ext cx="2886891" cy="9144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1058091" y="888274"/>
            <a:ext cx="2468878" cy="209658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7475" y="2783840"/>
            <a:ext cx="2886710" cy="1295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1058091" y="3915590"/>
            <a:ext cx="2468878" cy="1753690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7359" y="116749"/>
            <a:ext cx="3879944" cy="2868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359" y="3552688"/>
            <a:ext cx="3879944" cy="232559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22467" y="209005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1012368" y="858882"/>
            <a:ext cx="2468878" cy="209658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0" y="2984863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1438" y="3899263"/>
            <a:ext cx="3879944" cy="2868114"/>
          </a:xfrm>
          <a:prstGeom prst="rect">
            <a:avLst/>
          </a:prstGeom>
        </p:spPr>
      </p:pic>
      <p:cxnSp>
        <p:nvCxnSpPr>
          <p:cNvPr id="12" name="Curved Connector 11"/>
          <p:cNvCxnSpPr>
            <a:endCxn id="13" idx="1"/>
          </p:cNvCxnSpPr>
          <p:nvPr/>
        </p:nvCxnSpPr>
        <p:spPr>
          <a:xfrm flipV="1">
            <a:off x="6309358" y="525268"/>
            <a:ext cx="1384662" cy="204621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694020" y="68068"/>
            <a:ext cx="4245430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Tên: Rabindranath Tagore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6309358" y="856434"/>
            <a:ext cx="1319349" cy="990328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628707" y="1313634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Năm sinh – năm mất: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1861 – 1941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6200000" flipH="1">
            <a:off x="5801848" y="1349045"/>
            <a:ext cx="2334371" cy="1319347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628707" y="2490923"/>
            <a:ext cx="4245430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>
            <a:endCxn id="25" idx="1"/>
          </p:cNvCxnSpPr>
          <p:nvPr/>
        </p:nvCxnSpPr>
        <p:spPr>
          <a:xfrm rot="16200000" flipH="1">
            <a:off x="4967633" y="2588986"/>
            <a:ext cx="4002796" cy="1319350"/>
          </a:xfrm>
          <a:prstGeom prst="curvedConnector2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628890" y="3870325"/>
            <a:ext cx="4375785" cy="275907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danh nhân văn hóa, nhà thơ hiện đại lớn nhất của Ấn Độ.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Thơ Tagore chan chứa tình yêu đất nước, con người, cuộc sống,...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 animBg="1"/>
      <p:bldP spid="13" grpId="0" animBg="1"/>
      <p:bldP spid="17" grpId="0" bldLvl="0" animBg="1"/>
      <p:bldP spid="22" grpId="0" bldLvl="0" animBg="1"/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22467" y="209005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26969" y="4963885"/>
            <a:ext cx="2991393" cy="9144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 phẩm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1058091" y="888274"/>
            <a:ext cx="2468878" cy="209658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7565" y="2984863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1058091" y="3915590"/>
            <a:ext cx="2468878" cy="1753690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467" y="1338535"/>
            <a:ext cx="3879944" cy="2325597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5400000" flipH="1" flipV="1">
            <a:off x="6089462" y="3413763"/>
            <a:ext cx="2272938" cy="141513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933690" y="794385"/>
            <a:ext cx="4197350" cy="233426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bản năm 1909, là một bài thơ văn xuôi nhưng vẫn có âm điệu nhịp nhàng.</a:t>
            </a:r>
            <a:endParaRPr lang="vi-VN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6552784" y="4630783"/>
            <a:ext cx="1380716" cy="790302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933690" y="3321050"/>
            <a:ext cx="4197350" cy="22840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loại: Thơ tự do (thơ văn xuôi)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câu thơ dài ngắn rất tự do, rất ít thậm chí không vần.</a:t>
            </a:r>
            <a:endParaRPr lang="vi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bldLvl="0" animBg="1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3019425" y="2697480"/>
            <a:ext cx="8128635" cy="111569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580765" y="2870835"/>
            <a:ext cx="8488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II. Suy ngẫm và phản </a:t>
            </a: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hồi</a:t>
            </a:r>
            <a:endParaRPr lang="vi-VN" altLang="en-US" sz="4400" b="1">
              <a:solidFill>
                <a:srgbClr val="C0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952500" y="2697480"/>
            <a:ext cx="10195560" cy="1783080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1382395" y="2910840"/>
            <a:ext cx="90493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1. Từ ngữ, hình ảnh, biện pháp tu từ</a:t>
            </a: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trong bài </a:t>
            </a:r>
            <a:r>
              <a:rPr lang="vi-V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thơ</a:t>
            </a:r>
            <a:endParaRPr lang="vi-VN" altLang="en-US" sz="4400" b="1">
              <a:solidFill>
                <a:srgbClr val="C0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9817" y="130630"/>
          <a:ext cx="11808823" cy="6423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4562"/>
                <a:gridCol w="2953153"/>
                <a:gridCol w="3355554"/>
                <a:gridCol w="3355554"/>
              </a:tblGrid>
              <a:tr h="9451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</a:t>
                      </a:r>
                      <a:endParaRPr lang="en-US" sz="240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 hiện trong bài thơ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tượng của em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</a:tr>
              <a:tr h="945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Ngôn ngữ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11140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ảnh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Thiên</a:t>
                      </a: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nhiên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1114074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Con</a:t>
                      </a: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81338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Biện pháp tu từ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 </a:t>
                      </a: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1114074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3200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635"/>
          <a:ext cx="12192000" cy="658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5110"/>
                <a:gridCol w="2498725"/>
                <a:gridCol w="4036060"/>
                <a:gridCol w="4142105"/>
              </a:tblGrid>
              <a:tr h="9626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</a:t>
                      </a:r>
                      <a:endParaRPr lang="en-US" sz="2400" b="1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 hiện trong bài thơ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tượng của em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</a:tr>
              <a:tr h="963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Ngôn ngữ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gần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gũi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dễ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hiểu</a:t>
                      </a:r>
                      <a:endParaRPr lang="en-US" sz="2800" b="1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vần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giàu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nhạc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điệu</a:t>
                      </a:r>
                      <a:endParaRPr lang="en-US" sz="28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90233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ảnh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Thiên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nhiên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Mây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sóng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vầng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trăng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bạc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minh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2800" b="1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Bức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thiên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nhiên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đẹp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hùng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vĩ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800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80708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Con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2800" b="1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</a:t>
                      </a:r>
                      <a:endParaRPr lang="en-US" sz="2800" b="1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gần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gũi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quấn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quýt</a:t>
                      </a:r>
                      <a:endParaRPr lang="en-US" sz="2800" baseline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11271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Biện pháp tu từ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 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endParaRPr lang="en-US" sz="2800" b="1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mây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sóng</a:t>
                      </a:r>
                      <a:endParaRPr lang="en-US" sz="2800" b="1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Thiên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nhiên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trở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nên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gần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gũi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8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  <a:tr h="175831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so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sánh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điệp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con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mây</a:t>
                      </a:r>
                      <a:endParaRPr lang="en-US" sz="2800" b="1" baseline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800" b="1" baseline="0" dirty="0" err="1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là</a:t>
                      </a: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trăng</a:t>
                      </a:r>
                      <a:endParaRPr lang="en-US" sz="2800" b="1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baseline="0" dirty="0">
                          <a:effectLst/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…</a:t>
                      </a:r>
                      <a:endParaRPr lang="en-US" sz="2800" b="1" baseline="0" dirty="0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mẫu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thiêng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liêng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đẹp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bất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diệt</a:t>
                      </a:r>
                      <a:endParaRPr lang="en-US" sz="2800" baseline="0" dirty="0" err="1">
                        <a:effectLst/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5653" marR="65653" marT="9118" marB="0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22467" y="209005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mời gọi của mây và sóng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26969" y="4963885"/>
            <a:ext cx="2886891" cy="9144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chơi của em bé với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1058091" y="888274"/>
            <a:ext cx="2468878" cy="209658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7565" y="2984863"/>
            <a:ext cx="2886891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tượng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1058091" y="3915590"/>
            <a:ext cx="2468878" cy="1753690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2870" y="613954"/>
            <a:ext cx="5473336" cy="52643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mời gọi của mây và sóng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78062"/>
            <a:ext cx="4245430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thế giới diệu kì, bí ẩn, hấp dẫn trẻ thơ.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5"/>
            <a:ext cx="1136331" cy="56661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105036" y="2387254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thiên nhiên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>
            <a:endCxn id="22" idx="1"/>
          </p:cNvCxnSpPr>
          <p:nvPr/>
        </p:nvCxnSpPr>
        <p:spPr>
          <a:xfrm rot="16200000" flipH="1">
            <a:off x="2341368" y="3461266"/>
            <a:ext cx="2309191" cy="1218145"/>
          </a:xfrm>
          <a:prstGeom prst="curvedConnector2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105036" y="4767735"/>
            <a:ext cx="4245430" cy="9144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tu từ: nhân hóa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277" y="824860"/>
            <a:ext cx="16036553" cy="74212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64275" y="474345"/>
            <a:ext cx="111911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TIÊU CẦN ĐẠT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Về năng lực: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Về phẩm chất: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Nhân 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biết yêu thương, quan tâm những người trong gia đình; yêu thiên 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THIẾT BỊ DẠY HỌC VÀ HỌC LIỆU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SGK, SGV.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Tranh ảnh về nhà văn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Ta-go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văn bản “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Máy chiếu, máy 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Phiếu học tập.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thiên nhiên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1"/>
            <a:ext cx="4245430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sóng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860903" y="2129246"/>
            <a:ext cx="1244133" cy="763789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105036" y="1756925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minh vàng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>
            <a:off x="2886891" y="2915744"/>
            <a:ext cx="1711233" cy="5669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105036" y="3108609"/>
            <a:ext cx="4245430" cy="9144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 trăng bạc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từ: nhân hóa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274698" y="2129246"/>
            <a:ext cx="2586376" cy="2717428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rực rỡ, lung linh, bí ẩn, hấp dẫn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3953708"/>
            <a:ext cx="2895634" cy="2609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3" y="109400"/>
            <a:ext cx="2475461" cy="2019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304" y="109400"/>
            <a:ext cx="2476500" cy="18478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2" grpId="0" animBg="1"/>
      <p:bldP spid="25" grpId="0" animBg="1"/>
      <p:bldP spid="4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em bé và mẹ 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78062"/>
            <a:ext cx="4245430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 thú vị hơn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hay hơn.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>
            <a:endCxn id="22" idx="1"/>
          </p:cNvCxnSpPr>
          <p:nvPr/>
        </p:nvCxnSpPr>
        <p:spPr>
          <a:xfrm rot="16200000" flipH="1">
            <a:off x="2341368" y="3415546"/>
            <a:ext cx="2309191" cy="1218145"/>
          </a:xfrm>
          <a:prstGeom prst="curvedConnector2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105275" y="4316730"/>
            <a:ext cx="4245610" cy="172466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trò chơi ấy bắt nguồn từ tình yêu thương của mẹ đối với con.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8791" y="1669258"/>
            <a:ext cx="2712955" cy="2054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1746" y="1076103"/>
            <a:ext cx="2712955" cy="20545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  <p:bldP spid="2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người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 mây, mẹ là trăng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705641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 sóng, mẹ là bến bờ</a:t>
            </a:r>
            <a:endParaRPr lang="fr-FR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từ: So sánh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274698" y="2129246"/>
            <a:ext cx="2586376" cy="2717428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con gắn bó, quấn quýt, thiêng liêng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10940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4" y="4088675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  <p:bldP spid="4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12192000" cy="7024585"/>
        </p:xfrm>
        <a:graphic>
          <a:graphicData uri="http://schemas.openxmlformats.org/drawingml/2006/table">
            <a:tbl>
              <a:tblPr firstRow="1" firstCol="1" bandRow="1"/>
              <a:tblGrid>
                <a:gridCol w="3119278"/>
                <a:gridCol w="1693736"/>
                <a:gridCol w="1870118"/>
                <a:gridCol w="2754434"/>
                <a:gridCol w="2754434"/>
              </a:tblGrid>
              <a:tr h="1055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Ấn tượng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 em về VB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nghĩa, tác dụng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316523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Lời mời gọi của mây và sóng tạo nên thế giới diệu kì, bí ẩn, hấp dẫn, đặc biệt là đối với trẻ thơ.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Trò chơi của em bé và mẹ là chơi thú vị hơn, hay hơn vì những trò chơi ấy bắt nguồn từ tình yêu thương của mẹ đối với con.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 nhiên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Mây, sóng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bình minh vàng, vầng trăng bạc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 hóa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 nhiên rực rỡ, lung linh, bí ẩn, hấp dẫn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7692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người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 mẹ con: con là mây, mẹ là trăng con là sóng, mẹ là bến bờ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Tình cảm mẹ con gắn bó, quấn quýt, thiêng liêng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3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308860" y="2697480"/>
            <a:ext cx="7949565" cy="1783080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2571115" y="2965450"/>
            <a:ext cx="73647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</a:t>
            </a:r>
            <a:r>
              <a:rPr lang="vi-VN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Yếu tố tự sự và miêu tả trong bài thơ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6132" y="562639"/>
          <a:ext cx="10959736" cy="5736068"/>
        </p:xfrm>
        <a:graphic>
          <a:graphicData uri="http://schemas.openxmlformats.org/drawingml/2006/table">
            <a:tbl>
              <a:tblPr firstRow="1" firstCol="1" bandRow="1"/>
              <a:tblGrid>
                <a:gridCol w="3060356"/>
                <a:gridCol w="3878103"/>
                <a:gridCol w="4021277"/>
              </a:tblGrid>
              <a:tr h="911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 hiện trong văn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24656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tự sự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(kể về những chuyện gì)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9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miêu tả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364377"/>
            <a:ext cx="2886891" cy="12687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với người trên mây/trên sóng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/sóng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rủ em bé đi chơi xa với biết bao điều thú vị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bé không đồng ý mà nghĩ ra trò chơi cùng mẹ.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131" y="2182649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77" y="2194950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tự sự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về cuộc trò chuyện người trên mây với em bé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cuộc trò chuyện người trên sóng với em bé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74698" y="1084217"/>
            <a:ext cx="2586376" cy="3762457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cuộc đối thoại giữa em bé và những người trên mây, giữa em bé và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10940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4" y="4088675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 animBg="1"/>
      <p:bldP spid="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tự sự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về cuộc trò chuyện người trên mây với em bé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cuộc trò chuyện người trên sóng với em bé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74698" y="1084217"/>
            <a:ext cx="2586376" cy="3762457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những suy nghĩ của em bé, góp phần thể hiện sâu sắc tình mẫu tử của hai mẹ con.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10940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4" y="4088675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 animBg="1"/>
      <p:bldP spid="4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364377"/>
            <a:ext cx="2886891" cy="12687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với người trên sóng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rủ em bé đi chơi xa với biết bao điều thú vị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bé không đồng ý mà nghĩ ra trò chơi cùng mẹ.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274698" y="1084217"/>
            <a:ext cx="2586376" cy="3762457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những suy nghĩ của em bé, góp phần thể hiện sâu sắc tình mẫu tử của hai mẹ con.</a:t>
            </a:r>
            <a:endParaRPr lang="vi-VN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10940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4" y="4088675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20733" y="3098658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5000" b="1" i="0" u="none" strike="noStrike" kern="1200" cap="none" spc="0" normalizeH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ĐỘNG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364377"/>
            <a:ext cx="2886891" cy="12687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miêu tả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275" y="206375"/>
            <a:ext cx="4245610" cy="1814195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minh vàng, vầng trăng bạc, họ mỉm cười bay đi, bầu trời xanh thắm.</a:t>
            </a:r>
            <a:endParaRPr lang="vi-VN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835" y="4448810"/>
            <a:ext cx="4375785" cy="206629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mỉm cười nhảy nhót lướt qua; con lăn, lăn mãi, cười vang vỡ tan vào lòng mẹ.</a:t>
            </a:r>
            <a:endParaRPr lang="vi-VN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70195" y="1575510"/>
            <a:ext cx="2586376" cy="3762457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hình ảnh trong bài thơ hiện lên sống động, kì ảo. </a:t>
            </a:r>
            <a:endParaRPr lang="vi-VN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3" y="10940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4" y="4088675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  <p:bldP spid="25" grpId="0" bldLvl="0" animBg="1"/>
      <p:bldP spid="4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0629" y="182881"/>
          <a:ext cx="11926389" cy="5974080"/>
        </p:xfrm>
        <a:graphic>
          <a:graphicData uri="http://schemas.openxmlformats.org/drawingml/2006/table">
            <a:tbl>
              <a:tblPr firstRow="1" firstCol="1" bandRow="1"/>
              <a:tblGrid>
                <a:gridCol w="2131542"/>
                <a:gridCol w="6400505"/>
                <a:gridCol w="3394342"/>
              </a:tblGrid>
              <a:tr h="395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25595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tự sự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(kể về những chuyện gì)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con.</a:t>
                      </a:r>
                      <a:endParaRPr lang="en-US" sz="2800" i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61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miêu tả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mỉm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mỉm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nhót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qua; con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i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1" marR="49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849218" y="2697194"/>
            <a:ext cx="6211683" cy="178322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462998" y="2907528"/>
            <a:ext cx="5573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pt-BR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3. Trò chơi của em bé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2595" y="2388977"/>
            <a:ext cx="3082666" cy="30826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645" y="2631480"/>
            <a:ext cx="3082666" cy="308266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 bwMode="auto">
          <a:xfrm>
            <a:off x="946785" y="4650105"/>
            <a:ext cx="4903470" cy="1814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 1,3: Trong bài thơ, em bé đã tổ chức mấy trò chơi? Đó là những trò chơi gì? Ý nghĩa của các trò chơi?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11680" y="4093147"/>
            <a:ext cx="264203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Nhóm</a:t>
            </a:r>
            <a:r>
              <a:rPr kumimoji="0" lang="en-US" altLang="zh-CN" sz="32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1,3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6174105" y="4465320"/>
            <a:ext cx="5276215" cy="217170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 2,4: Em cảm nhận được gì về tình cảm em bé dành cho mẹ và mẹ dành cho em bé được thể hiện qua những trò chơi ấy?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57" y="673404"/>
            <a:ext cx="4563503" cy="4563503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796444" y="429085"/>
            <a:ext cx="718619" cy="774250"/>
          </a:xfrm>
          <a:prstGeom prst="rect">
            <a:avLst/>
          </a:prstGeom>
        </p:spPr>
      </p:pic>
      <p:sp>
        <p:nvSpPr>
          <p:cNvPr id="18" name="文本框 14"/>
          <p:cNvSpPr txBox="1"/>
          <p:nvPr/>
        </p:nvSpPr>
        <p:spPr>
          <a:xfrm>
            <a:off x="1675854" y="535772"/>
            <a:ext cx="308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luận nhóm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735180" y="1120547"/>
            <a:ext cx="28237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1"/>
          <p:cNvSpPr txBox="1"/>
          <p:nvPr/>
        </p:nvSpPr>
        <p:spPr>
          <a:xfrm>
            <a:off x="8402416" y="3880668"/>
            <a:ext cx="272066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Nhóm</a:t>
            </a:r>
            <a:r>
              <a:rPr kumimoji="0" lang="en-US" altLang="zh-CN" sz="3200" b="1" i="0" u="none" strike="noStrike" kern="1200" cap="none" spc="30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2,4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>
            <a:fillRect/>
          </a:stretch>
        </p:blipFill>
        <p:spPr>
          <a:xfrm>
            <a:off x="7321959" y="-235158"/>
            <a:ext cx="4127861" cy="32852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6875" y="811569"/>
            <a:ext cx="2508258" cy="586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000" b="1">
              <a:solidFill>
                <a:srgbClr val="C0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  <p:bldP spid="18" grpId="0"/>
      <p:bldP spid="3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 mây, mẹ là trăng, con ôm 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mẹ;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 sóng, mẹ là bờ biển, con sẽ lăn, l</a:t>
            </a:r>
            <a:r>
              <a:rPr lang="vi-V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mãi, cười </a:t>
            </a:r>
            <a:r>
              <a:rPr lang="vi-V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 </a:t>
            </a:r>
            <a:endParaRPr lang="vi-VN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8373361" y="811511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78685" y="1359973"/>
            <a:ext cx="2756263" cy="4193531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vừa thỏa ước mong làm mây, làm sóng tinh nghịch, bay cao, lan xa phiêu du khắp chốn;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12" y="4151267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884" y="2148199"/>
            <a:ext cx="2714625" cy="20554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055790" y="1512505"/>
            <a:ext cx="2756263" cy="4193531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 vừa được quấn quýt bên mẹ - như mây quấn quýt bên vầng trăng, như sóng vui đùa bên bờ biển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21" y="350050"/>
            <a:ext cx="2726950" cy="20198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 animBg="1"/>
      <p:bldP spid="4" grpId="0" animBg="1"/>
      <p:bldP spid="14" grpId="0" animBg="1"/>
      <p:bldP spid="14" grpId="1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con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em bé dành cho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86891" y="3069771"/>
            <a:ext cx="1218145" cy="12700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705641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dành cho em bé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mẫu tử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0664" y="502582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896" y="3940718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em bé dành cho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78062"/>
            <a:ext cx="4245430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muốn ở bên mẹ, vui chơi cùng mẹ;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>
            <a:endCxn id="22" idx="1"/>
          </p:cNvCxnSpPr>
          <p:nvPr/>
        </p:nvCxnSpPr>
        <p:spPr>
          <a:xfrm rot="16200000" flipH="1">
            <a:off x="2341368" y="3461266"/>
            <a:ext cx="2309191" cy="1218145"/>
          </a:xfrm>
          <a:prstGeom prst="curvedConnector2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105036" y="4767735"/>
            <a:ext cx="4245430" cy="1228116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ra những trò chơi thú vị để mẹ có thể chơi cùng;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3534" y="1161819"/>
            <a:ext cx="4430604" cy="33652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dành cho em bé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luôn muốn ở bên để chăm sóc, chở che, vỗ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6200000" flipH="1">
            <a:off x="2375699" y="3378239"/>
            <a:ext cx="2214541" cy="1244133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105275" y="3941445"/>
            <a:ext cx="4245610" cy="17316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giống như ánh trăng dịu hiền soi sáng từng bước con đi, bờ biển bao dung ôm ấp, vỗ về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0664" y="502582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896" y="3940718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con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cảm em bé dành cho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705641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cảm mẹ dành cho em bé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mẫu tử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15" y="62528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9" y="4350569"/>
            <a:ext cx="2714625" cy="2055410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8506785" y="733134"/>
            <a:ext cx="901337" cy="5290457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94978" y="1362722"/>
            <a:ext cx="2756263" cy="4193531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tình mẫu tử tương quan với thiên nhiên, vũ trụ.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94978" y="1362721"/>
            <a:ext cx="2756263" cy="4193531"/>
          </a:xfrm>
          <a:prstGeom prst="roundRect">
            <a:avLst>
              <a:gd name="adj" fmla="val 36557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ngợi, tôn vinh tình mẫu tử bao la, thiêng liêng và vĩnh cửu.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  <p:bldP spid="11" grpId="0" animBg="1"/>
      <p:bldP spid="14" grpId="0" animBg="1"/>
      <p:bldP spid="14" grpId="1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849245" y="2697480"/>
            <a:ext cx="6211570" cy="219900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392039" y="2773168"/>
            <a:ext cx="5573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pt-BR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5. Tìm hiểu về tình cảm, cảm xúc của tác giả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7" y="1304386"/>
            <a:ext cx="4249228" cy="42492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2" y="1041229"/>
            <a:ext cx="5065498" cy="506549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126502" y="0"/>
            <a:ext cx="3609577" cy="3095013"/>
            <a:chOff x="7833209" y="881105"/>
            <a:chExt cx="3609577" cy="309501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773" y="881105"/>
              <a:ext cx="3095013" cy="309501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833209" y="2545988"/>
              <a:ext cx="3207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0670E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Khởi 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组合 5"/>
          <p:cNvGrpSpPr/>
          <p:nvPr/>
        </p:nvGrpSpPr>
        <p:grpSpPr>
          <a:xfrm>
            <a:off x="7356444" y="2520642"/>
            <a:ext cx="3805054" cy="3702977"/>
            <a:chOff x="1099385" y="2069348"/>
            <a:chExt cx="2860812" cy="2084000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21221573">
              <a:off x="1503482" y="2635913"/>
              <a:ext cx="1981640" cy="88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và cho biết v</a:t>
              </a:r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ideo vừa xem mang đến cho em bài học gì?</a:t>
              </a:r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796444" y="429085"/>
            <a:ext cx="718619" cy="7742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794506" y="1170733"/>
            <a:ext cx="22772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"/>
          <p:cNvGrpSpPr/>
          <p:nvPr/>
        </p:nvGrpSpPr>
        <p:grpSpPr>
          <a:xfrm>
            <a:off x="7840098" y="2407912"/>
            <a:ext cx="3469712" cy="3552844"/>
            <a:chOff x="6713761" y="1291771"/>
            <a:chExt cx="3881668" cy="4426858"/>
          </a:xfrm>
        </p:grpSpPr>
        <p:sp>
          <p:nvSpPr>
            <p:cNvPr id="14" name="图文框 2"/>
            <p:cNvSpPr/>
            <p:nvPr/>
          </p:nvSpPr>
          <p:spPr>
            <a:xfrm>
              <a:off x="6807200" y="1291771"/>
              <a:ext cx="3788229" cy="4426858"/>
            </a:xfrm>
            <a:prstGeom prst="frame">
              <a:avLst>
                <a:gd name="adj1" fmla="val 637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20F0502020204030204"/>
                <a:cs typeface="+mn-ea"/>
                <a:sym typeface="+mn-lt"/>
              </a:endParaRPr>
            </a:p>
          </p:txBody>
        </p:sp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13761" y="1857920"/>
              <a:ext cx="3737428" cy="3737428"/>
            </a:xfrm>
            <a:prstGeom prst="rect">
              <a:avLst/>
            </a:prstGeom>
          </p:spPr>
        </p:pic>
      </p:grpSp>
      <p:pic>
        <p:nvPicPr>
          <p:cNvPr id="1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833" y="1648121"/>
            <a:ext cx="986977" cy="986977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408" y="1441088"/>
            <a:ext cx="5210017" cy="3680710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 rot="21065765">
            <a:off x="3609363" y="2105124"/>
            <a:ext cx="3698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nhận gì về tình cảm của tác giả? Những chi tiết nào trong bài thơ khiến em có cảm nhận điều đó?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6" cstate="screen"/>
          <a:srcRect l="28644" t="12777" r="31386" b="20000"/>
          <a:stretch>
            <a:fillRect/>
          </a:stretch>
        </p:blipFill>
        <p:spPr>
          <a:xfrm>
            <a:off x="598932" y="2112243"/>
            <a:ext cx="3244200" cy="3848513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cảm yêu thương, thấu hiểu tâm lí trẻ thơ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705641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 gắm vào đó những triết lí sâu sắc về tình mẫu tử và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niệm về hạnh phúc của mình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4561" y="502582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561" y="3957560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344" y="2344114"/>
            <a:ext cx="2886891" cy="12654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 tiết dẫn đến cảm nhận đó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mây, mẹ là trăng;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705641"/>
            <a:ext cx="424543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 ôm lấy mẹ, mái nhà trở thành bầu trời;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sóng, mẹ là bến bờ kì lạ,…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058" y="354310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383" y="3620041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849218" y="2697194"/>
            <a:ext cx="6211683" cy="178322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439664" y="2998981"/>
            <a:ext cx="557380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pt-BR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III. </a:t>
            </a:r>
            <a:r>
              <a:rPr lang="vi-VN" altLang="pt-BR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Khái quát đặc trưng thể </a:t>
            </a:r>
            <a:r>
              <a:rPr lang="vi-VN" altLang="pt-BR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loại</a:t>
            </a:r>
            <a:endParaRPr lang="vi-VN" altLang="pt-BR" sz="4400" b="1">
              <a:solidFill>
                <a:srgbClr val="C00000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796444" y="429085"/>
            <a:ext cx="718619" cy="7742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794506" y="1170733"/>
            <a:ext cx="22772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"/>
          <p:cNvGrpSpPr/>
          <p:nvPr/>
        </p:nvGrpSpPr>
        <p:grpSpPr>
          <a:xfrm>
            <a:off x="7840098" y="2407912"/>
            <a:ext cx="3469712" cy="3552844"/>
            <a:chOff x="6713761" y="1291771"/>
            <a:chExt cx="3881668" cy="4426858"/>
          </a:xfrm>
        </p:grpSpPr>
        <p:sp>
          <p:nvSpPr>
            <p:cNvPr id="14" name="图文框 2"/>
            <p:cNvSpPr/>
            <p:nvPr/>
          </p:nvSpPr>
          <p:spPr>
            <a:xfrm>
              <a:off x="6807200" y="1291771"/>
              <a:ext cx="3788229" cy="4426858"/>
            </a:xfrm>
            <a:prstGeom prst="frame">
              <a:avLst>
                <a:gd name="adj1" fmla="val 637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20F0502020204030204"/>
                <a:cs typeface="+mn-ea"/>
                <a:sym typeface="+mn-lt"/>
              </a:endParaRPr>
            </a:p>
          </p:txBody>
        </p:sp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13761" y="1857920"/>
              <a:ext cx="3737428" cy="3737428"/>
            </a:xfrm>
            <a:prstGeom prst="rect">
              <a:avLst/>
            </a:prstGeom>
          </p:spPr>
        </p:pic>
      </p:grpSp>
      <p:pic>
        <p:nvPicPr>
          <p:cNvPr id="1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833" y="1648121"/>
            <a:ext cx="986977" cy="986977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408" y="1441088"/>
            <a:ext cx="5210017" cy="3680710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 rot="21065765">
            <a:off x="3609363" y="2659121"/>
            <a:ext cx="369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nghệ thuật và nội dung bài thơ?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6" cstate="screen"/>
          <a:srcRect l="28644" t="12777" r="31386" b="20000"/>
          <a:stretch>
            <a:fillRect/>
          </a:stretch>
        </p:blipFill>
        <p:spPr>
          <a:xfrm>
            <a:off x="598932" y="2112243"/>
            <a:ext cx="3244200" cy="3848513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thuật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văn xuôi, có lời kể xen đối thoại;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429691"/>
            <a:ext cx="4245430" cy="11903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phép lặp, nhưng có sự biến hóa và phát triển;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968423"/>
            <a:ext cx="4376059" cy="117566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hình ảnh thiên nhiên giàu ý nghĩa tượng trưng.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4561" y="502582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561" y="3957560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yêu thiết tha của em bé đối với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429691"/>
            <a:ext cx="4245430" cy="11903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ngợi tình mẫu tử thiêng liêng, bất diệt. 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389121"/>
            <a:ext cx="4376059" cy="17549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cảm yêu mến thiết tha với trẻ em của nhà thơ, với thiên nhiên, cuộc đời bình dị.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4561" y="502582"/>
            <a:ext cx="2726950" cy="201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561" y="3957560"/>
            <a:ext cx="2714625" cy="2055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36190" y="2963033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altLang="zh-CN" sz="5000" b="1" i="0" u="none" strike="noStrike" kern="1200" cap="none" spc="0" normalizeH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TẬP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98147" y="6974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3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35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07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Ỗ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79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51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2388" y="7915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95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067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Ẹ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hlinkClick r:id="rId2" action="ppaction://hlinksldjump"/>
          </p:cNvPr>
          <p:cNvSpPr/>
          <p:nvPr/>
        </p:nvSpPr>
        <p:spPr>
          <a:xfrm>
            <a:off x="1224721" y="7960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6191" y="775124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83391" y="775124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40591" y="77961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97791" y="77155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49682" y="77961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94326" y="768782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38970" y="768782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08726" y="77961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098147" y="11546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79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351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492388" y="12487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495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4067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39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42181" y="263325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399381" y="263325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56581" y="263325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>
            <a:hlinkClick r:id="rId3" action="ppaction://hlinksldjump"/>
          </p:cNvPr>
          <p:cNvSpPr/>
          <p:nvPr/>
        </p:nvSpPr>
        <p:spPr>
          <a:xfrm>
            <a:off x="1224721" y="12532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5651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0223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4795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9367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939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851115" y="125531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971476" y="262044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428676" y="262044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885876" y="262044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098147" y="16118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5779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035188" y="17059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4923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9495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4067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116506" y="2156894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574777" y="2169446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ectangle 119">
            <a:hlinkClick r:id="rId4" action="ppaction://hlinksldjump"/>
          </p:cNvPr>
          <p:cNvSpPr/>
          <p:nvPr/>
        </p:nvSpPr>
        <p:spPr>
          <a:xfrm>
            <a:off x="1224721" y="17104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611572" y="17088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068772" y="17088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525972" y="17088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983172" y="17088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440372" y="17088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103527" y="2163038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582615" y="217078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098147" y="20690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4022315" y="2163038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44923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9495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Ẹ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4067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8639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>
            <a:hlinkClick r:id="rId5" action="ppaction://hlinksldjump"/>
          </p:cNvPr>
          <p:cNvSpPr/>
          <p:nvPr/>
        </p:nvSpPr>
        <p:spPr>
          <a:xfrm>
            <a:off x="1224721" y="21676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033726" y="21559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494326" y="215771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4922091" y="21559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379291" y="21559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836491" y="21559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9098147" y="25262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5779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40351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Ẹ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4492388" y="26203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Rectangle 211">
            <a:hlinkClick r:id="rId6" action="ppaction://hlinksldjump"/>
          </p:cNvPr>
          <p:cNvSpPr/>
          <p:nvPr/>
        </p:nvSpPr>
        <p:spPr>
          <a:xfrm>
            <a:off x="1224721" y="26248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577688" y="25946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4034888" y="2594606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519259" y="260750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9098147" y="29834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4024570" y="307770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4481770" y="307770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4938970" y="307770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Ậ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5396170" y="307770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5853370" y="3077702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6310570" y="3077702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Ử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Rectangle 257">
            <a:hlinkClick r:id="rId7" action="ppaction://hlinksldjump"/>
          </p:cNvPr>
          <p:cNvSpPr/>
          <p:nvPr/>
        </p:nvSpPr>
        <p:spPr>
          <a:xfrm>
            <a:off x="1224721" y="30820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40361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44933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49505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54077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58649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6322140" y="3058233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9098147" y="34406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35779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4035188" y="35347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44923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4949588" y="35347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54067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4" name="Rectangle 303">
            <a:hlinkClick r:id="rId8" action="ppaction://hlinksldjump"/>
          </p:cNvPr>
          <p:cNvSpPr/>
          <p:nvPr/>
        </p:nvSpPr>
        <p:spPr>
          <a:xfrm>
            <a:off x="1224721" y="35392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3570089" y="35217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4027289" y="35217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4484489" y="35217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4941689" y="35217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5398889" y="35217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9098147" y="3897829"/>
            <a:ext cx="457200" cy="4572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4022315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4479515" y="3991970"/>
            <a:ext cx="457200" cy="4572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Ẫ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4936715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5393915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5851115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6308315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0" name="Rectangle 349">
            <a:hlinkClick r:id="rId9" action="ppaction://hlinksldjump"/>
          </p:cNvPr>
          <p:cNvSpPr/>
          <p:nvPr/>
        </p:nvSpPr>
        <p:spPr>
          <a:xfrm>
            <a:off x="1224721" y="3996462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2" name="Rectangle 351"/>
          <p:cNvSpPr/>
          <p:nvPr/>
        </p:nvSpPr>
        <p:spPr>
          <a:xfrm>
            <a:off x="40409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44981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49553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54125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58697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6326905" y="3966070"/>
            <a:ext cx="457200" cy="483011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6804248" y="3978975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7261448" y="3978975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7718648" y="3978975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8175848" y="3978975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6804248" y="39992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7261448" y="39992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7718648" y="39992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0" name="Rectangle 399"/>
          <p:cNvSpPr/>
          <p:nvPr/>
        </p:nvSpPr>
        <p:spPr>
          <a:xfrm>
            <a:off x="8175848" y="3999275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5853370" y="791291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6310570" y="791291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Ằ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6767770" y="791291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Rectangle 453"/>
          <p:cNvSpPr/>
          <p:nvPr/>
        </p:nvSpPr>
        <p:spPr>
          <a:xfrm>
            <a:off x="5843353" y="78816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Rectangle 454"/>
          <p:cNvSpPr/>
          <p:nvPr/>
        </p:nvSpPr>
        <p:spPr>
          <a:xfrm>
            <a:off x="6300553" y="78816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Rectangle 455"/>
          <p:cNvSpPr/>
          <p:nvPr/>
        </p:nvSpPr>
        <p:spPr>
          <a:xfrm>
            <a:off x="6757753" y="78816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1621823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7" name="Rectangle 466"/>
          <p:cNvSpPr/>
          <p:nvPr/>
        </p:nvSpPr>
        <p:spPr>
          <a:xfrm>
            <a:off x="2090916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8" name="Rectangle 467"/>
          <p:cNvSpPr/>
          <p:nvPr/>
        </p:nvSpPr>
        <p:spPr>
          <a:xfrm>
            <a:off x="2548116" y="6022552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2981530" y="6022552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3438730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3885117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Ẫ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4341911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4807056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5268204" y="601806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Ử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1651147" y="600493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2117109" y="601806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" name="Rectangle 490"/>
          <p:cNvSpPr/>
          <p:nvPr/>
        </p:nvSpPr>
        <p:spPr>
          <a:xfrm>
            <a:off x="2524480" y="602607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2" name="Rectangle 491"/>
          <p:cNvSpPr/>
          <p:nvPr/>
        </p:nvSpPr>
        <p:spPr>
          <a:xfrm>
            <a:off x="2985591" y="601806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3" name="Rectangle 492"/>
          <p:cNvSpPr/>
          <p:nvPr/>
        </p:nvSpPr>
        <p:spPr>
          <a:xfrm>
            <a:off x="3480192" y="603170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4" name="Rectangle 493"/>
          <p:cNvSpPr/>
          <p:nvPr/>
        </p:nvSpPr>
        <p:spPr>
          <a:xfrm>
            <a:off x="3971343" y="604534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5" name="Rectangle 494"/>
          <p:cNvSpPr/>
          <p:nvPr/>
        </p:nvSpPr>
        <p:spPr>
          <a:xfrm>
            <a:off x="4425240" y="604534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4902694" y="6022887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7" name="Rectangle 496"/>
          <p:cNvSpPr/>
          <p:nvPr/>
        </p:nvSpPr>
        <p:spPr>
          <a:xfrm>
            <a:off x="5340419" y="6025370"/>
            <a:ext cx="457200" cy="4572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2383364" y="9243"/>
            <a:ext cx="604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GIẢI Ô CHỮ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9" name="Pentagon 558">
            <a:hlinkClick r:id="rId10" action="ppaction://hlinksldjump"/>
          </p:cNvPr>
          <p:cNvSpPr/>
          <p:nvPr/>
        </p:nvSpPr>
        <p:spPr>
          <a:xfrm>
            <a:off x="10301468" y="6045340"/>
            <a:ext cx="1801821" cy="68983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HỌC</a:t>
            </a: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8" name="Pentagon 177"/>
          <p:cNvSpPr/>
          <p:nvPr/>
        </p:nvSpPr>
        <p:spPr>
          <a:xfrm>
            <a:off x="388823" y="4871030"/>
            <a:ext cx="2065968" cy="68983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</a:t>
            </a: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1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9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1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4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1" grpId="0" animBg="1"/>
      <p:bldP spid="74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7" grpId="0" animBg="1"/>
      <p:bldP spid="120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43" grpId="0" animBg="1"/>
      <p:bldP spid="166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89" grpId="0" animBg="1"/>
      <p:bldP spid="212" grpId="0" animBg="1"/>
      <p:bldP spid="217" grpId="0" animBg="1"/>
      <p:bldP spid="218" grpId="0" animBg="1"/>
      <p:bldP spid="219" grpId="0" animBg="1"/>
      <p:bldP spid="235" grpId="0" animBg="1"/>
      <p:bldP spid="258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81" grpId="0" animBg="1"/>
      <p:bldP spid="304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27" grpId="0" animBg="1"/>
      <p:bldP spid="350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97" grpId="0" animBg="1"/>
      <p:bldP spid="398" grpId="0" animBg="1"/>
      <p:bldP spid="399" grpId="0" animBg="1"/>
      <p:bldP spid="400" grpId="0" animBg="1"/>
      <p:bldP spid="454" grpId="0" animBg="1"/>
      <p:bldP spid="455" grpId="0" animBg="1"/>
      <p:bldP spid="456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 từ còn thiếu vào câu ca dao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 con chẳng quản chi thân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..., chỗ ráo con lăn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Kể cho trẻ nghe truyện- “Thỏ con không vâng lời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9395.000000" end="37061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26583"/>
            <a:ext cx="10972800" cy="582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Điền từ còn thiếu vào câu ca dao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sớm hôm mẹ nuôi con khôn lớn</a:t>
            </a:r>
            <a:endParaRPr lang="vi-VN" sz="40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 cả tấm thân gầy cha che chở cho con</a:t>
            </a:r>
            <a:endParaRPr lang="vi-VN" sz="40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Ngày lễ hàng năm nhằm nhắc nhở các thế hệ con cháu luôn nhớ tới công ơn dưỡng dục của cha mẹ?</a:t>
            </a:r>
            <a:endParaRPr lang="vi-VN" sz="40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Điền từ còn thiếu vào câu ca dao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 đi trọn kiếp con người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 không đi hết những ...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 Điền từ còn thiếu vào câu ca dao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 mới biết non cao</a:t>
            </a:r>
            <a:endParaRPr lang="vi-VN" sz="40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 con mới biết công lao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endParaRPr lang="vi-VN" sz="40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6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Điền từ còn thiếu vào câu ca dao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 qua... nhất sinh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 già sống mãi yên bình bên con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7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Điền từ còn thiếu vào câu ca dao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 ai đếm được...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 ai đếm được công lao mẹ già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8418" y="180736"/>
            <a:ext cx="1090456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8. </a:t>
            </a: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 từ còn thiếu vào câu ca dao</a:t>
            </a:r>
            <a:endParaRPr lang="vi-VN" sz="4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dù lớn vẫn là con của mẹ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 hết đời lòng mẹ...</a:t>
            </a:r>
            <a:endParaRPr lang="vi-VN" sz="4000" b="1" i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4774745" y="5128891"/>
            <a:ext cx="3111909" cy="914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93929" y="2878700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5000" b="1" i="0" u="none" strike="noStrike" kern="1200" cap="none" spc="0" normalizeH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3" y="1110182"/>
            <a:ext cx="4557444" cy="4917482"/>
          </a:xfrm>
          <a:prstGeom prst="rect">
            <a:avLst/>
          </a:prstGeom>
        </p:spPr>
      </p:pic>
      <p:pic>
        <p:nvPicPr>
          <p:cNvPr id="25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8" y="359487"/>
            <a:ext cx="5083285" cy="5083285"/>
          </a:xfrm>
          <a:prstGeom prst="rect">
            <a:avLst/>
          </a:prstGeom>
        </p:spPr>
      </p:pic>
      <p:sp>
        <p:nvSpPr>
          <p:cNvPr id="26" name="文本框 14"/>
          <p:cNvSpPr txBox="1"/>
          <p:nvPr/>
        </p:nvSpPr>
        <p:spPr>
          <a:xfrm>
            <a:off x="2057863" y="1777744"/>
            <a:ext cx="3284533" cy="23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một đoạn văn bắt đầu bằng chữ Mẹ</a:t>
            </a:r>
            <a:r>
              <a:rPr lang="vi-VN" altLang="nl-NL" sz="3600">
                <a:latin typeface="Times New Roman" panose="02020603050405020304" pitchFamily="18" charset="0"/>
                <a:cs typeface="Times New Roman" panose="02020603050405020304" pitchFamily="18" charset="0"/>
              </a:rPr>
              <a:t> ơi</a:t>
            </a:r>
            <a:r>
              <a:rPr lang="nl-NL" sz="36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nl-NL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96" y="185812"/>
            <a:ext cx="1328172" cy="1229416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6" y="5295015"/>
            <a:ext cx="872706" cy="905605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" y="4866294"/>
            <a:ext cx="1011525" cy="1096066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3" y="1110182"/>
            <a:ext cx="4557444" cy="4917482"/>
          </a:xfrm>
          <a:prstGeom prst="rect">
            <a:avLst/>
          </a:prstGeom>
        </p:spPr>
      </p:pic>
      <p:pic>
        <p:nvPicPr>
          <p:cNvPr id="25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8" y="359487"/>
            <a:ext cx="5083285" cy="5083285"/>
          </a:xfrm>
          <a:prstGeom prst="rect">
            <a:avLst/>
          </a:prstGeom>
        </p:spPr>
      </p:pic>
      <p:sp>
        <p:nvSpPr>
          <p:cNvPr id="26" name="文本框 14"/>
          <p:cNvSpPr txBox="1"/>
          <p:nvPr/>
        </p:nvSpPr>
        <p:spPr>
          <a:xfrm>
            <a:off x="2057863" y="2104315"/>
            <a:ext cx="3284533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Về hình thức: đảm bảo hình thức đoạn văn, bắt đầu đoạn bằng “Mẹ ơi”.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96" y="185812"/>
            <a:ext cx="1328172" cy="1229416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6" y="5295015"/>
            <a:ext cx="872706" cy="905605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" y="4866294"/>
            <a:ext cx="1011525" cy="1096066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7" y="1304386"/>
            <a:ext cx="4249228" cy="42492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2" y="1041229"/>
            <a:ext cx="5065498" cy="506549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126502" y="0"/>
            <a:ext cx="3609577" cy="3095013"/>
            <a:chOff x="7833209" y="881105"/>
            <a:chExt cx="3609577" cy="309501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773" y="881105"/>
              <a:ext cx="3095013" cy="309501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833209" y="2545988"/>
              <a:ext cx="3207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0670E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600" b="1" i="0" u="none" strike="noStrike" kern="1200" cap="none" spc="0" normalizeH="0" noProof="0">
                  <a:ln>
                    <a:noFill/>
                  </a:ln>
                  <a:solidFill>
                    <a:srgbClr val="0670E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học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组合 5"/>
          <p:cNvGrpSpPr/>
          <p:nvPr/>
        </p:nvGrpSpPr>
        <p:grpSpPr>
          <a:xfrm>
            <a:off x="7356444" y="2520642"/>
            <a:ext cx="3805054" cy="3702977"/>
            <a:chOff x="1099385" y="2069348"/>
            <a:chExt cx="2860812" cy="2084000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21221573">
              <a:off x="1503482" y="2635913"/>
              <a:ext cx="1981640" cy="88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vi-VN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hông tự đi chơi khi chưa có sự đồng ý của người lớn...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3" y="1110182"/>
            <a:ext cx="4557444" cy="4917482"/>
          </a:xfrm>
          <a:prstGeom prst="rect">
            <a:avLst/>
          </a:prstGeom>
        </p:spPr>
      </p:pic>
      <p:pic>
        <p:nvPicPr>
          <p:cNvPr id="25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88" y="359487"/>
            <a:ext cx="5083285" cy="5083285"/>
          </a:xfrm>
          <a:prstGeom prst="rect">
            <a:avLst/>
          </a:prstGeom>
        </p:spPr>
      </p:pic>
      <p:sp>
        <p:nvSpPr>
          <p:cNvPr id="26" name="文本框 14"/>
          <p:cNvSpPr txBox="1"/>
          <p:nvPr/>
        </p:nvSpPr>
        <p:spPr>
          <a:xfrm>
            <a:off x="2057863" y="2104315"/>
            <a:ext cx="3284533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Về nội dung: bộc lộ tâm tư, tình cảm đối với mẹ.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96" y="185812"/>
            <a:ext cx="1328172" cy="1229416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6" y="5295015"/>
            <a:ext cx="872706" cy="905605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" y="4866294"/>
            <a:ext cx="1011525" cy="1096066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179" y="130873"/>
            <a:ext cx="7258594" cy="6555641"/>
          </a:xfrm>
          <a:prstGeom prst="rect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an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bõm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  <a:endParaRPr lang="en-US" sz="2800" i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Con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0792" y="1110344"/>
            <a:ext cx="28575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792" y="3538763"/>
            <a:ext cx="2705100" cy="2483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718704"/>
            <a:ext cx="2886891" cy="914400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DẪN TỰ HỌC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466343" y="1283458"/>
            <a:ext cx="2059241" cy="121814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05036" y="354310"/>
            <a:ext cx="4245430" cy="115819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bài, hệ thống hóa kiến thức bằng SĐTD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2860903" y="2893036"/>
            <a:ext cx="1244133" cy="176735"/>
          </a:xfrm>
          <a:prstGeom prst="curvedConnector3">
            <a:avLst/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072106" y="2429691"/>
            <a:ext cx="4245430" cy="11903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tác phẩm cùng chủ đề.</a:t>
            </a: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16200000" flipH="1">
            <a:off x="2498698" y="3277719"/>
            <a:ext cx="2063113" cy="1351978"/>
          </a:xfrm>
          <a:prstGeom prst="curvedConnector3">
            <a:avLst>
              <a:gd name="adj1" fmla="val 50000"/>
            </a:avLst>
          </a:prstGeom>
          <a:ln w="28575"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40930" y="4389121"/>
            <a:ext cx="4376059" cy="175496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bài: Chị sẽ gọi em bằng tên.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79687" y="2713937"/>
            <a:ext cx="6598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kumimoji="0" lang="en-US" altLang="zh-CN" sz="5000" b="1" i="0" u="none" strike="noStrike" kern="1200" cap="none" spc="0" normalizeH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CÁC EM HỌC TỐT!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36190" y="2963033"/>
            <a:ext cx="6598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5000" b="1" i="0" u="none" strike="noStrike" kern="1200" cap="none" spc="0" normalizeH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THÀNH KIẾN THỨC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5059" y="1328623"/>
            <a:ext cx="3518104" cy="2140233"/>
          </a:xfrm>
          <a:prstGeom prst="rect">
            <a:avLst/>
          </a:prstGeom>
        </p:spPr>
      </p:pic>
      <p:grpSp>
        <p:nvGrpSpPr>
          <p:cNvPr id="14" name="组合 4"/>
          <p:cNvGrpSpPr/>
          <p:nvPr/>
        </p:nvGrpSpPr>
        <p:grpSpPr>
          <a:xfrm>
            <a:off x="2849218" y="2697194"/>
            <a:ext cx="6211683" cy="1783225"/>
            <a:chOff x="1579896" y="2048700"/>
            <a:chExt cx="9597340" cy="3246402"/>
          </a:xfrm>
        </p:grpSpPr>
        <p:sp>
          <p:nvSpPr>
            <p:cNvPr id="15" name="矩形: 圆角 2"/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3"/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0"/>
          <p:cNvSpPr txBox="1"/>
          <p:nvPr/>
        </p:nvSpPr>
        <p:spPr>
          <a:xfrm>
            <a:off x="3392234" y="3141246"/>
            <a:ext cx="5573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1. Đọc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91" name="矩形 90"/>
          <p:cNvSpPr/>
          <p:nvPr/>
        </p:nvSpPr>
        <p:spPr>
          <a:xfrm>
            <a:off x="5250908" y="1924444"/>
            <a:ext cx="5522524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có sự thay đổi giữa lời kể, lời đối thoại. Câu thơ dài xong vẫn có chất nhạc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cần đọc chính xác nhịp điệu để thể hiện cảm xúc của nhà thơ.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86413"/>
            <a:ext cx="5307514" cy="5307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0665" y="640730"/>
            <a:ext cx="5026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 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yzbwub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10. Thực hành tiếng Việt</Template>
  <TotalTime>0</TotalTime>
  <Words>9464</Words>
  <Application>WPS Presentation</Application>
  <PresentationFormat>Widescreen</PresentationFormat>
  <Paragraphs>788</Paragraphs>
  <Slides>63</Slides>
  <Notes>47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63</vt:i4>
      </vt:variant>
    </vt:vector>
  </HeadingPairs>
  <TitlesOfParts>
    <vt:vector size="89" baseType="lpstr">
      <vt:lpstr>Arial</vt:lpstr>
      <vt:lpstr>SimSun</vt:lpstr>
      <vt:lpstr>Wingdings</vt:lpstr>
      <vt:lpstr>华康少女文字W5(P)</vt:lpstr>
      <vt:lpstr>Microsoft YaHei</vt:lpstr>
      <vt:lpstr>等线</vt:lpstr>
      <vt:lpstr>等线</vt:lpstr>
      <vt:lpstr>Times New Roman</vt:lpstr>
      <vt:lpstr>inpin heiti</vt:lpstr>
      <vt:lpstr>Calibri</vt:lpstr>
      <vt:lpstr>小考拉体</vt:lpstr>
      <vt:lpstr>Arial Unicode MS</vt:lpstr>
      <vt:lpstr>等线 Light</vt:lpstr>
      <vt:lpstr>Calibri</vt:lpstr>
      <vt:lpstr>.VnTime</vt:lpstr>
      <vt:lpstr>Segoe Print</vt:lpstr>
      <vt:lpstr>字魂59号-创粗黑</vt:lpstr>
      <vt:lpstr>Segoe UI Light</vt:lpstr>
      <vt:lpstr>字魂27号-布丁体</vt:lpstr>
      <vt:lpstr>.VnTime</vt:lpstr>
      <vt:lpstr>包图简圆体</vt:lpstr>
      <vt:lpstr>Tahoma</vt:lpstr>
      <vt:lpstr>Calibri Light</vt:lpstr>
      <vt:lpstr>Office 主题​​</vt:lpstr>
      <vt:lpstr>2_Office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buitu</cp:lastModifiedBy>
  <cp:revision>78</cp:revision>
  <dcterms:created xsi:type="dcterms:W3CDTF">2021-12-05T09:23:00Z</dcterms:created>
  <dcterms:modified xsi:type="dcterms:W3CDTF">2024-02-21T09:59:55Z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87E16E466D98427A81D8DD72FE91897C_12</vt:lpwstr>
  </property>
  <property fmtid="{D5CDD505-2E9C-101B-9397-08002B2CF9AE}" pid="3" name="KSOProductBuildVer">
    <vt:lpwstr>1033-12.2.0.13431</vt:lpwstr>
  </property>
</Properties>
</file>